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notesSlides/notesSlide13.xml" ContentType="application/vnd.openxmlformats-officedocument.presentationml.notesSl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684" r:id="rId2"/>
    <p:sldMasterId id="2147483698" r:id="rId3"/>
    <p:sldMasterId id="2147483711" r:id="rId4"/>
    <p:sldMasterId id="2147483724" r:id="rId5"/>
    <p:sldMasterId id="2147483737" r:id="rId6"/>
    <p:sldMasterId id="2147483750" r:id="rId7"/>
    <p:sldMasterId id="2147483762" r:id="rId8"/>
    <p:sldMasterId id="2147483774" r:id="rId9"/>
    <p:sldMasterId id="2147483788" r:id="rId10"/>
    <p:sldMasterId id="2147483801" r:id="rId11"/>
    <p:sldMasterId id="2147483814" r:id="rId12"/>
    <p:sldMasterId id="2147483827" r:id="rId13"/>
    <p:sldMasterId id="2147483840" r:id="rId14"/>
  </p:sldMasterIdLst>
  <p:notesMasterIdLst>
    <p:notesMasterId r:id="rId100"/>
  </p:notesMasterIdLst>
  <p:handoutMasterIdLst>
    <p:handoutMasterId r:id="rId101"/>
  </p:handoutMasterIdLst>
  <p:sldIdLst>
    <p:sldId id="256" r:id="rId15"/>
    <p:sldId id="257" r:id="rId16"/>
    <p:sldId id="337" r:id="rId17"/>
    <p:sldId id="322" r:id="rId18"/>
    <p:sldId id="323" r:id="rId19"/>
    <p:sldId id="258" r:id="rId20"/>
    <p:sldId id="338" r:id="rId21"/>
    <p:sldId id="339" r:id="rId22"/>
    <p:sldId id="340" r:id="rId23"/>
    <p:sldId id="341" r:id="rId24"/>
    <p:sldId id="342" r:id="rId25"/>
    <p:sldId id="343" r:id="rId26"/>
    <p:sldId id="324" r:id="rId27"/>
    <p:sldId id="259" r:id="rId28"/>
    <p:sldId id="260" r:id="rId29"/>
    <p:sldId id="261" r:id="rId30"/>
    <p:sldId id="262" r:id="rId31"/>
    <p:sldId id="263" r:id="rId32"/>
    <p:sldId id="264" r:id="rId33"/>
    <p:sldId id="297" r:id="rId34"/>
    <p:sldId id="298" r:id="rId35"/>
    <p:sldId id="299" r:id="rId36"/>
    <p:sldId id="265" r:id="rId37"/>
    <p:sldId id="266" r:id="rId38"/>
    <p:sldId id="267" r:id="rId39"/>
    <p:sldId id="268" r:id="rId40"/>
    <p:sldId id="296" r:id="rId41"/>
    <p:sldId id="302" r:id="rId42"/>
    <p:sldId id="269" r:id="rId43"/>
    <p:sldId id="270" r:id="rId44"/>
    <p:sldId id="271" r:id="rId45"/>
    <p:sldId id="272" r:id="rId46"/>
    <p:sldId id="273" r:id="rId47"/>
    <p:sldId id="274" r:id="rId48"/>
    <p:sldId id="275" r:id="rId49"/>
    <p:sldId id="276" r:id="rId50"/>
    <p:sldId id="277" r:id="rId51"/>
    <p:sldId id="278" r:id="rId52"/>
    <p:sldId id="279" r:id="rId53"/>
    <p:sldId id="300" r:id="rId54"/>
    <p:sldId id="280" r:id="rId55"/>
    <p:sldId id="281" r:id="rId56"/>
    <p:sldId id="282" r:id="rId57"/>
    <p:sldId id="283" r:id="rId58"/>
    <p:sldId id="284" r:id="rId59"/>
    <p:sldId id="285" r:id="rId60"/>
    <p:sldId id="286" r:id="rId61"/>
    <p:sldId id="287" r:id="rId62"/>
    <p:sldId id="288" r:id="rId63"/>
    <p:sldId id="289" r:id="rId64"/>
    <p:sldId id="290" r:id="rId65"/>
    <p:sldId id="291" r:id="rId66"/>
    <p:sldId id="292" r:id="rId67"/>
    <p:sldId id="293" r:id="rId68"/>
    <p:sldId id="294" r:id="rId69"/>
    <p:sldId id="295" r:id="rId70"/>
    <p:sldId id="308" r:id="rId71"/>
    <p:sldId id="309" r:id="rId72"/>
    <p:sldId id="310" r:id="rId73"/>
    <p:sldId id="301" r:id="rId74"/>
    <p:sldId id="318" r:id="rId75"/>
    <p:sldId id="311" r:id="rId76"/>
    <p:sldId id="312" r:id="rId77"/>
    <p:sldId id="313" r:id="rId78"/>
    <p:sldId id="314" r:id="rId79"/>
    <p:sldId id="315" r:id="rId80"/>
    <p:sldId id="316" r:id="rId81"/>
    <p:sldId id="303" r:id="rId82"/>
    <p:sldId id="304" r:id="rId83"/>
    <p:sldId id="305" r:id="rId84"/>
    <p:sldId id="306" r:id="rId85"/>
    <p:sldId id="307" r:id="rId86"/>
    <p:sldId id="319" r:id="rId87"/>
    <p:sldId id="320" r:id="rId88"/>
    <p:sldId id="321" r:id="rId89"/>
    <p:sldId id="325" r:id="rId90"/>
    <p:sldId id="326" r:id="rId91"/>
    <p:sldId id="327" r:id="rId92"/>
    <p:sldId id="328" r:id="rId93"/>
    <p:sldId id="329" r:id="rId94"/>
    <p:sldId id="334" r:id="rId95"/>
    <p:sldId id="335" r:id="rId96"/>
    <p:sldId id="336" r:id="rId97"/>
    <p:sldId id="333" r:id="rId98"/>
    <p:sldId id="332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0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handoutMaster" Target="handoutMasters/handoutMaster1.xml"/><Relationship Id="rId102" Type="http://schemas.openxmlformats.org/officeDocument/2006/relationships/printerSettings" Target="printerSettings/printerSettings1.bin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slide" Target="slides/slide42.xml"/><Relationship Id="rId57" Type="http://schemas.openxmlformats.org/officeDocument/2006/relationships/slide" Target="slides/slide43.xml"/><Relationship Id="rId58" Type="http://schemas.openxmlformats.org/officeDocument/2006/relationships/slide" Target="slides/slide44.xml"/><Relationship Id="rId59" Type="http://schemas.openxmlformats.org/officeDocument/2006/relationships/slide" Target="slides/slide45.xml"/><Relationship Id="rId70" Type="http://schemas.openxmlformats.org/officeDocument/2006/relationships/slide" Target="slides/slide56.xml"/><Relationship Id="rId71" Type="http://schemas.openxmlformats.org/officeDocument/2006/relationships/slide" Target="slides/slide57.xml"/><Relationship Id="rId72" Type="http://schemas.openxmlformats.org/officeDocument/2006/relationships/slide" Target="slides/slide58.xml"/><Relationship Id="rId73" Type="http://schemas.openxmlformats.org/officeDocument/2006/relationships/slide" Target="slides/slide59.xml"/><Relationship Id="rId74" Type="http://schemas.openxmlformats.org/officeDocument/2006/relationships/slide" Target="slides/slide60.xml"/><Relationship Id="rId75" Type="http://schemas.openxmlformats.org/officeDocument/2006/relationships/slide" Target="slides/slide61.xml"/><Relationship Id="rId76" Type="http://schemas.openxmlformats.org/officeDocument/2006/relationships/slide" Target="slides/slide62.xml"/><Relationship Id="rId77" Type="http://schemas.openxmlformats.org/officeDocument/2006/relationships/slide" Target="slides/slide63.xml"/><Relationship Id="rId78" Type="http://schemas.openxmlformats.org/officeDocument/2006/relationships/slide" Target="slides/slide64.xml"/><Relationship Id="rId79" Type="http://schemas.openxmlformats.org/officeDocument/2006/relationships/slide" Target="slides/slide65.xml"/><Relationship Id="rId90" Type="http://schemas.openxmlformats.org/officeDocument/2006/relationships/slide" Target="slides/slide76.xml"/><Relationship Id="rId91" Type="http://schemas.openxmlformats.org/officeDocument/2006/relationships/slide" Target="slides/slide77.xml"/><Relationship Id="rId92" Type="http://schemas.openxmlformats.org/officeDocument/2006/relationships/slide" Target="slides/slide78.xml"/><Relationship Id="rId93" Type="http://schemas.openxmlformats.org/officeDocument/2006/relationships/slide" Target="slides/slide79.xml"/><Relationship Id="rId94" Type="http://schemas.openxmlformats.org/officeDocument/2006/relationships/slide" Target="slides/slide80.xml"/><Relationship Id="rId95" Type="http://schemas.openxmlformats.org/officeDocument/2006/relationships/slide" Target="slides/slide81.xml"/><Relationship Id="rId96" Type="http://schemas.openxmlformats.org/officeDocument/2006/relationships/slide" Target="slides/slide82.xml"/><Relationship Id="rId97" Type="http://schemas.openxmlformats.org/officeDocument/2006/relationships/slide" Target="slides/slide83.xml"/><Relationship Id="rId98" Type="http://schemas.openxmlformats.org/officeDocument/2006/relationships/slide" Target="slides/slide84.xml"/><Relationship Id="rId99" Type="http://schemas.openxmlformats.org/officeDocument/2006/relationships/slide" Target="slides/slide8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60" Type="http://schemas.openxmlformats.org/officeDocument/2006/relationships/slide" Target="slides/slide46.xml"/><Relationship Id="rId61" Type="http://schemas.openxmlformats.org/officeDocument/2006/relationships/slide" Target="slides/slide47.xml"/><Relationship Id="rId62" Type="http://schemas.openxmlformats.org/officeDocument/2006/relationships/slide" Target="slides/slide48.xml"/><Relationship Id="rId63" Type="http://schemas.openxmlformats.org/officeDocument/2006/relationships/slide" Target="slides/slide49.xml"/><Relationship Id="rId64" Type="http://schemas.openxmlformats.org/officeDocument/2006/relationships/slide" Target="slides/slide50.xml"/><Relationship Id="rId65" Type="http://schemas.openxmlformats.org/officeDocument/2006/relationships/slide" Target="slides/slide51.xml"/><Relationship Id="rId66" Type="http://schemas.openxmlformats.org/officeDocument/2006/relationships/slide" Target="slides/slide52.xml"/><Relationship Id="rId67" Type="http://schemas.openxmlformats.org/officeDocument/2006/relationships/slide" Target="slides/slide53.xml"/><Relationship Id="rId68" Type="http://schemas.openxmlformats.org/officeDocument/2006/relationships/slide" Target="slides/slide54.xml"/><Relationship Id="rId69" Type="http://schemas.openxmlformats.org/officeDocument/2006/relationships/slide" Target="slides/slide55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66.xml"/><Relationship Id="rId81" Type="http://schemas.openxmlformats.org/officeDocument/2006/relationships/slide" Target="slides/slide67.xml"/><Relationship Id="rId82" Type="http://schemas.openxmlformats.org/officeDocument/2006/relationships/slide" Target="slides/slide68.xml"/><Relationship Id="rId83" Type="http://schemas.openxmlformats.org/officeDocument/2006/relationships/slide" Target="slides/slide69.xml"/><Relationship Id="rId84" Type="http://schemas.openxmlformats.org/officeDocument/2006/relationships/slide" Target="slides/slide70.xml"/><Relationship Id="rId85" Type="http://schemas.openxmlformats.org/officeDocument/2006/relationships/slide" Target="slides/slide71.xml"/><Relationship Id="rId86" Type="http://schemas.openxmlformats.org/officeDocument/2006/relationships/slide" Target="slides/slide72.xml"/><Relationship Id="rId87" Type="http://schemas.openxmlformats.org/officeDocument/2006/relationships/slide" Target="slides/slide73.xml"/><Relationship Id="rId88" Type="http://schemas.openxmlformats.org/officeDocument/2006/relationships/slide" Target="slides/slide74.xml"/><Relationship Id="rId89" Type="http://schemas.openxmlformats.org/officeDocument/2006/relationships/slide" Target="slides/slide7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package" Target="../embeddings/Microsoft_Excel_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package" Target="../embeddings/Microsoft_Excel_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package" Target="../embeddings/Microsoft_Excel_Sheet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package" Target="../embeddings/Microsoft_Excel_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package" Target="../embeddings/Microsoft_Excel_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415957315324062"/>
          <c:y val="0.105956913991719"/>
          <c:w val="0.827445089100705"/>
          <c:h val="0.80414577717205"/>
        </c:manualLayout>
      </c:layout>
      <c:scatterChart>
        <c:scatterStyle val="lineMarker"/>
        <c:varyColors val="0"/>
        <c:ser>
          <c:idx val="1"/>
          <c:order val="0"/>
          <c:tx>
            <c:v>SP</c:v>
          </c:tx>
          <c:spPr>
            <a:ln w="28575">
              <a:noFill/>
            </a:ln>
          </c:spPr>
          <c:marker>
            <c:symbol val="circle"/>
            <c:size val="3"/>
            <c:spPr>
              <a:solidFill>
                <a:srgbClr val="C00000"/>
              </a:solidFill>
              <a:ln w="6350">
                <a:solidFill>
                  <a:srgbClr val="000000"/>
                </a:solidFill>
              </a:ln>
            </c:spPr>
          </c:marker>
          <c:xVal>
            <c:numRef>
              <c:f>Sheet1!$B$3:$B$117</c:f>
              <c:numCache>
                <c:formatCode>General</c:formatCode>
                <c:ptCount val="115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</c:numCache>
            </c:numRef>
          </c:xVal>
          <c:yVal>
            <c:numRef>
              <c:f>Sheet1!$F$3:$F$117</c:f>
              <c:numCache>
                <c:formatCode>General</c:formatCode>
                <c:ptCount val="115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  <c:pt idx="3">
                  <c:v>2.526</c:v>
                </c:pt>
                <c:pt idx="4">
                  <c:v>2.848</c:v>
                </c:pt>
                <c:pt idx="5">
                  <c:v>3.164</c:v>
                </c:pt>
                <c:pt idx="6">
                  <c:v>3.45</c:v>
                </c:pt>
                <c:pt idx="7">
                  <c:v>3.77</c:v>
                </c:pt>
                <c:pt idx="8">
                  <c:v>4.048</c:v>
                </c:pt>
                <c:pt idx="9">
                  <c:v>4.327999999999987</c:v>
                </c:pt>
                <c:pt idx="10">
                  <c:v>4.607999999999988</c:v>
                </c:pt>
                <c:pt idx="11">
                  <c:v>4.922</c:v>
                </c:pt>
                <c:pt idx="12">
                  <c:v>5.242</c:v>
                </c:pt>
                <c:pt idx="13">
                  <c:v>5.527999999999988</c:v>
                </c:pt>
                <c:pt idx="14">
                  <c:v>5.811999999999998</c:v>
                </c:pt>
                <c:pt idx="15">
                  <c:v>6.086</c:v>
                </c:pt>
                <c:pt idx="16">
                  <c:v>6.332</c:v>
                </c:pt>
                <c:pt idx="17">
                  <c:v>6.53</c:v>
                </c:pt>
                <c:pt idx="18">
                  <c:v>6.734</c:v>
                </c:pt>
                <c:pt idx="19">
                  <c:v>6.936</c:v>
                </c:pt>
                <c:pt idx="20">
                  <c:v>7.14</c:v>
                </c:pt>
                <c:pt idx="21">
                  <c:v>7.33</c:v>
                </c:pt>
                <c:pt idx="22">
                  <c:v>7.525999999999994</c:v>
                </c:pt>
                <c:pt idx="23">
                  <c:v>7.73</c:v>
                </c:pt>
                <c:pt idx="24">
                  <c:v>7.932</c:v>
                </c:pt>
                <c:pt idx="25">
                  <c:v>8.134</c:v>
                </c:pt>
                <c:pt idx="26">
                  <c:v>8.332</c:v>
                </c:pt>
                <c:pt idx="27">
                  <c:v>8.532</c:v>
                </c:pt>
                <c:pt idx="28">
                  <c:v>8.724</c:v>
                </c:pt>
                <c:pt idx="29">
                  <c:v>8.928</c:v>
                </c:pt>
                <c:pt idx="30">
                  <c:v>9.128</c:v>
                </c:pt>
                <c:pt idx="31">
                  <c:v>9.326</c:v>
                </c:pt>
                <c:pt idx="32">
                  <c:v>9.532</c:v>
                </c:pt>
                <c:pt idx="33">
                  <c:v>9.76</c:v>
                </c:pt>
                <c:pt idx="34">
                  <c:v>9.968</c:v>
                </c:pt>
                <c:pt idx="35">
                  <c:v>10.166</c:v>
                </c:pt>
                <c:pt idx="36">
                  <c:v>10.372</c:v>
                </c:pt>
                <c:pt idx="37">
                  <c:v>10.6</c:v>
                </c:pt>
                <c:pt idx="38">
                  <c:v>10.804</c:v>
                </c:pt>
                <c:pt idx="39">
                  <c:v>11.048</c:v>
                </c:pt>
                <c:pt idx="40">
                  <c:v>11.322</c:v>
                </c:pt>
                <c:pt idx="41">
                  <c:v>11.576</c:v>
                </c:pt>
                <c:pt idx="42">
                  <c:v>11.852</c:v>
                </c:pt>
                <c:pt idx="43">
                  <c:v>12.128</c:v>
                </c:pt>
                <c:pt idx="44">
                  <c:v>12.442</c:v>
                </c:pt>
                <c:pt idx="45">
                  <c:v>12.766</c:v>
                </c:pt>
                <c:pt idx="46">
                  <c:v>13.202</c:v>
                </c:pt>
                <c:pt idx="47">
                  <c:v>13.568</c:v>
                </c:pt>
                <c:pt idx="48">
                  <c:v>13.884</c:v>
                </c:pt>
                <c:pt idx="49">
                  <c:v>14.164</c:v>
                </c:pt>
                <c:pt idx="50">
                  <c:v>14.444</c:v>
                </c:pt>
                <c:pt idx="51">
                  <c:v>14.656</c:v>
                </c:pt>
                <c:pt idx="52">
                  <c:v>14.88</c:v>
                </c:pt>
                <c:pt idx="53">
                  <c:v>15.084</c:v>
                </c:pt>
                <c:pt idx="54">
                  <c:v>15.324</c:v>
                </c:pt>
                <c:pt idx="55">
                  <c:v>15.56</c:v>
                </c:pt>
                <c:pt idx="56">
                  <c:v>15.772</c:v>
                </c:pt>
                <c:pt idx="57">
                  <c:v>15.974</c:v>
                </c:pt>
                <c:pt idx="58">
                  <c:v>16.204</c:v>
                </c:pt>
                <c:pt idx="59">
                  <c:v>16.41</c:v>
                </c:pt>
                <c:pt idx="60">
                  <c:v>16.64399999999999</c:v>
                </c:pt>
                <c:pt idx="61">
                  <c:v>16.852</c:v>
                </c:pt>
                <c:pt idx="62">
                  <c:v>17.046</c:v>
                </c:pt>
                <c:pt idx="63">
                  <c:v>17.246</c:v>
                </c:pt>
                <c:pt idx="64">
                  <c:v>17.446</c:v>
                </c:pt>
                <c:pt idx="65">
                  <c:v>17.618</c:v>
                </c:pt>
                <c:pt idx="66">
                  <c:v>17.816</c:v>
                </c:pt>
                <c:pt idx="67">
                  <c:v>18.008</c:v>
                </c:pt>
                <c:pt idx="68">
                  <c:v>18.206</c:v>
                </c:pt>
                <c:pt idx="69">
                  <c:v>18.412</c:v>
                </c:pt>
                <c:pt idx="70">
                  <c:v>18.642</c:v>
                </c:pt>
                <c:pt idx="71">
                  <c:v>18.888</c:v>
                </c:pt>
                <c:pt idx="72">
                  <c:v>19.206</c:v>
                </c:pt>
                <c:pt idx="73">
                  <c:v>19.494</c:v>
                </c:pt>
                <c:pt idx="74">
                  <c:v>19.762</c:v>
                </c:pt>
                <c:pt idx="75">
                  <c:v>19.97</c:v>
                </c:pt>
                <c:pt idx="76">
                  <c:v>20.172</c:v>
                </c:pt>
                <c:pt idx="77">
                  <c:v>20.406</c:v>
                </c:pt>
                <c:pt idx="78">
                  <c:v>20.682</c:v>
                </c:pt>
                <c:pt idx="79">
                  <c:v>20.934</c:v>
                </c:pt>
                <c:pt idx="80">
                  <c:v>21.202</c:v>
                </c:pt>
                <c:pt idx="81">
                  <c:v>21.448</c:v>
                </c:pt>
                <c:pt idx="82">
                  <c:v>21.688</c:v>
                </c:pt>
                <c:pt idx="83">
                  <c:v>21.964</c:v>
                </c:pt>
                <c:pt idx="84">
                  <c:v>22.25</c:v>
                </c:pt>
                <c:pt idx="85">
                  <c:v>22.53</c:v>
                </c:pt>
                <c:pt idx="86">
                  <c:v>22.738</c:v>
                </c:pt>
                <c:pt idx="87">
                  <c:v>22.974</c:v>
                </c:pt>
                <c:pt idx="88">
                  <c:v>23.286</c:v>
                </c:pt>
                <c:pt idx="89">
                  <c:v>23.602</c:v>
                </c:pt>
                <c:pt idx="90">
                  <c:v>23.922</c:v>
                </c:pt>
                <c:pt idx="91">
                  <c:v>24.206</c:v>
                </c:pt>
                <c:pt idx="92">
                  <c:v>24.524</c:v>
                </c:pt>
                <c:pt idx="93">
                  <c:v>24.802</c:v>
                </c:pt>
                <c:pt idx="94">
                  <c:v>25.05</c:v>
                </c:pt>
                <c:pt idx="95">
                  <c:v>25.33</c:v>
                </c:pt>
                <c:pt idx="96">
                  <c:v>25.642</c:v>
                </c:pt>
                <c:pt idx="97">
                  <c:v>25.966</c:v>
                </c:pt>
                <c:pt idx="98">
                  <c:v>26.322</c:v>
                </c:pt>
                <c:pt idx="99">
                  <c:v>26.648</c:v>
                </c:pt>
                <c:pt idx="100">
                  <c:v>26.886</c:v>
                </c:pt>
                <c:pt idx="101">
                  <c:v>27.092</c:v>
                </c:pt>
                <c:pt idx="102">
                  <c:v>27.37</c:v>
                </c:pt>
                <c:pt idx="103">
                  <c:v>27.60600000000001</c:v>
                </c:pt>
                <c:pt idx="104">
                  <c:v>27.806</c:v>
                </c:pt>
                <c:pt idx="105">
                  <c:v>28.0</c:v>
                </c:pt>
                <c:pt idx="106">
                  <c:v>28.17</c:v>
                </c:pt>
                <c:pt idx="107">
                  <c:v>28.366</c:v>
                </c:pt>
                <c:pt idx="108">
                  <c:v>28.566</c:v>
                </c:pt>
                <c:pt idx="109">
                  <c:v>28.762</c:v>
                </c:pt>
                <c:pt idx="110">
                  <c:v>28.964</c:v>
                </c:pt>
                <c:pt idx="111">
                  <c:v>29.168</c:v>
                </c:pt>
                <c:pt idx="112">
                  <c:v>29.4</c:v>
                </c:pt>
                <c:pt idx="113">
                  <c:v>29.61</c:v>
                </c:pt>
                <c:pt idx="114">
                  <c:v>29.85</c:v>
                </c:pt>
              </c:numCache>
            </c:numRef>
          </c:yVal>
          <c:smooth val="0"/>
        </c:ser>
        <c:ser>
          <c:idx val="2"/>
          <c:order val="1"/>
          <c:tx>
            <c:v>MP1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chemeClr val="accent1"/>
              </a:solidFill>
              <a:ln>
                <a:noFill/>
              </a:ln>
            </c:spPr>
          </c:marker>
          <c:xVal>
            <c:numRef>
              <c:f>Sheet1!$B$3:$B$117</c:f>
              <c:numCache>
                <c:formatCode>General</c:formatCode>
                <c:ptCount val="115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</c:numCache>
            </c:numRef>
          </c:xVal>
          <c:yVal>
            <c:numRef>
              <c:f>Sheet1!$M$3:$M$117</c:f>
              <c:numCache>
                <c:formatCode>General</c:formatCode>
                <c:ptCount val="115"/>
                <c:pt idx="0">
                  <c:v>1.53306</c:v>
                </c:pt>
                <c:pt idx="1">
                  <c:v>1.96357</c:v>
                </c:pt>
                <c:pt idx="2">
                  <c:v>2.28877</c:v>
                </c:pt>
                <c:pt idx="3">
                  <c:v>2.569669999999999</c:v>
                </c:pt>
                <c:pt idx="4">
                  <c:v>2.89346</c:v>
                </c:pt>
                <c:pt idx="5">
                  <c:v>3.20726</c:v>
                </c:pt>
                <c:pt idx="6">
                  <c:v>3.50877</c:v>
                </c:pt>
                <c:pt idx="7">
                  <c:v>3.81631</c:v>
                </c:pt>
                <c:pt idx="8">
                  <c:v>4.09207</c:v>
                </c:pt>
                <c:pt idx="9">
                  <c:v>4.37192</c:v>
                </c:pt>
                <c:pt idx="10">
                  <c:v>4.652219999999988</c:v>
                </c:pt>
                <c:pt idx="11">
                  <c:v>4.96683</c:v>
                </c:pt>
                <c:pt idx="12">
                  <c:v>5.28526</c:v>
                </c:pt>
                <c:pt idx="16">
                  <c:v>6.47737</c:v>
                </c:pt>
                <c:pt idx="17">
                  <c:v>6.59927</c:v>
                </c:pt>
                <c:pt idx="18">
                  <c:v>6.7826</c:v>
                </c:pt>
                <c:pt idx="19">
                  <c:v>6.98705</c:v>
                </c:pt>
                <c:pt idx="20">
                  <c:v>7.28351</c:v>
                </c:pt>
                <c:pt idx="21">
                  <c:v>7.48106</c:v>
                </c:pt>
                <c:pt idx="23">
                  <c:v>7.84677</c:v>
                </c:pt>
                <c:pt idx="24">
                  <c:v>8.021570000000001</c:v>
                </c:pt>
                <c:pt idx="25">
                  <c:v>8.248979999999998</c:v>
                </c:pt>
                <c:pt idx="26">
                  <c:v>8.45143</c:v>
                </c:pt>
                <c:pt idx="27">
                  <c:v>8.655240000000002</c:v>
                </c:pt>
                <c:pt idx="28">
                  <c:v>8.87178</c:v>
                </c:pt>
                <c:pt idx="29">
                  <c:v>9.069410000000004</c:v>
                </c:pt>
                <c:pt idx="30">
                  <c:v>9.224059999999997</c:v>
                </c:pt>
                <c:pt idx="31">
                  <c:v>9.48939</c:v>
                </c:pt>
                <c:pt idx="32">
                  <c:v>9.678369999999997</c:v>
                </c:pt>
                <c:pt idx="33">
                  <c:v>9.899460000000002</c:v>
                </c:pt>
                <c:pt idx="34">
                  <c:v>10.1035</c:v>
                </c:pt>
                <c:pt idx="35">
                  <c:v>10.3292</c:v>
                </c:pt>
                <c:pt idx="36">
                  <c:v>10.4827</c:v>
                </c:pt>
                <c:pt idx="37">
                  <c:v>10.7069</c:v>
                </c:pt>
                <c:pt idx="39">
                  <c:v>11.199</c:v>
                </c:pt>
                <c:pt idx="40">
                  <c:v>11.4294</c:v>
                </c:pt>
                <c:pt idx="41">
                  <c:v>11.6301</c:v>
                </c:pt>
                <c:pt idx="42">
                  <c:v>11.9227</c:v>
                </c:pt>
                <c:pt idx="43">
                  <c:v>12.2694</c:v>
                </c:pt>
                <c:pt idx="44">
                  <c:v>12.564</c:v>
                </c:pt>
                <c:pt idx="45">
                  <c:v>12.8785</c:v>
                </c:pt>
                <c:pt idx="46">
                  <c:v>13.2671</c:v>
                </c:pt>
                <c:pt idx="47">
                  <c:v>13.6446</c:v>
                </c:pt>
                <c:pt idx="48">
                  <c:v>13.961</c:v>
                </c:pt>
                <c:pt idx="49">
                  <c:v>14.2083</c:v>
                </c:pt>
                <c:pt idx="50">
                  <c:v>14.4936</c:v>
                </c:pt>
                <c:pt idx="51">
                  <c:v>14.7171</c:v>
                </c:pt>
                <c:pt idx="52">
                  <c:v>14.9606</c:v>
                </c:pt>
                <c:pt idx="53">
                  <c:v>15.1753</c:v>
                </c:pt>
                <c:pt idx="54">
                  <c:v>15.4342</c:v>
                </c:pt>
                <c:pt idx="55">
                  <c:v>15.6044</c:v>
                </c:pt>
                <c:pt idx="56">
                  <c:v>15.8383</c:v>
                </c:pt>
                <c:pt idx="57">
                  <c:v>16.076</c:v>
                </c:pt>
                <c:pt idx="58">
                  <c:v>16.3321</c:v>
                </c:pt>
                <c:pt idx="59">
                  <c:v>16.55099999999999</c:v>
                </c:pt>
                <c:pt idx="60">
                  <c:v>16.7707</c:v>
                </c:pt>
                <c:pt idx="61">
                  <c:v>16.8953</c:v>
                </c:pt>
                <c:pt idx="62">
                  <c:v>17.0923</c:v>
                </c:pt>
                <c:pt idx="63">
                  <c:v>17.2916</c:v>
                </c:pt>
                <c:pt idx="64">
                  <c:v>17.5</c:v>
                </c:pt>
                <c:pt idx="65">
                  <c:v>17.6828</c:v>
                </c:pt>
                <c:pt idx="66">
                  <c:v>17.8908</c:v>
                </c:pt>
                <c:pt idx="67">
                  <c:v>18.0818</c:v>
                </c:pt>
                <c:pt idx="68">
                  <c:v>18.2499</c:v>
                </c:pt>
                <c:pt idx="69">
                  <c:v>18.4692</c:v>
                </c:pt>
                <c:pt idx="70">
                  <c:v>18.7118</c:v>
                </c:pt>
                <c:pt idx="71">
                  <c:v>18.9633</c:v>
                </c:pt>
                <c:pt idx="72">
                  <c:v>19.26549999999988</c:v>
                </c:pt>
                <c:pt idx="73">
                  <c:v>19.5375</c:v>
                </c:pt>
                <c:pt idx="74">
                  <c:v>19.8264</c:v>
                </c:pt>
                <c:pt idx="75">
                  <c:v>20.0567</c:v>
                </c:pt>
                <c:pt idx="76">
                  <c:v>20.2917</c:v>
                </c:pt>
                <c:pt idx="77">
                  <c:v>20.5451</c:v>
                </c:pt>
                <c:pt idx="78">
                  <c:v>20.74579999999988</c:v>
                </c:pt>
                <c:pt idx="79">
                  <c:v>20.98389999999998</c:v>
                </c:pt>
                <c:pt idx="80">
                  <c:v>21.28249999999988</c:v>
                </c:pt>
                <c:pt idx="81">
                  <c:v>21.5165</c:v>
                </c:pt>
                <c:pt idx="82">
                  <c:v>21.7621</c:v>
                </c:pt>
                <c:pt idx="83">
                  <c:v>22.0073</c:v>
                </c:pt>
                <c:pt idx="84">
                  <c:v>22.2938</c:v>
                </c:pt>
                <c:pt idx="85">
                  <c:v>22.5943</c:v>
                </c:pt>
                <c:pt idx="86">
                  <c:v>22.80720000000001</c:v>
                </c:pt>
                <c:pt idx="87">
                  <c:v>23.0502</c:v>
                </c:pt>
                <c:pt idx="88">
                  <c:v>23.3293</c:v>
                </c:pt>
                <c:pt idx="89">
                  <c:v>23.655</c:v>
                </c:pt>
                <c:pt idx="90">
                  <c:v>23.99149999999998</c:v>
                </c:pt>
                <c:pt idx="91">
                  <c:v>24.28679999999988</c:v>
                </c:pt>
                <c:pt idx="92">
                  <c:v>24.5832</c:v>
                </c:pt>
                <c:pt idx="93">
                  <c:v>24.84669999999998</c:v>
                </c:pt>
                <c:pt idx="94">
                  <c:v>25.11649999999999</c:v>
                </c:pt>
                <c:pt idx="95">
                  <c:v>25.4117</c:v>
                </c:pt>
                <c:pt idx="96">
                  <c:v>25.7283</c:v>
                </c:pt>
                <c:pt idx="97">
                  <c:v>26.0093</c:v>
                </c:pt>
                <c:pt idx="98">
                  <c:v>26.3653</c:v>
                </c:pt>
                <c:pt idx="99">
                  <c:v>26.69129999999999</c:v>
                </c:pt>
                <c:pt idx="100">
                  <c:v>26.9293</c:v>
                </c:pt>
                <c:pt idx="101">
                  <c:v>27.1353</c:v>
                </c:pt>
                <c:pt idx="102">
                  <c:v>27.41379999999998</c:v>
                </c:pt>
                <c:pt idx="103">
                  <c:v>27.6493</c:v>
                </c:pt>
                <c:pt idx="104">
                  <c:v>27.8493</c:v>
                </c:pt>
                <c:pt idx="105">
                  <c:v>28.0433</c:v>
                </c:pt>
                <c:pt idx="106">
                  <c:v>28.2133</c:v>
                </c:pt>
                <c:pt idx="107">
                  <c:v>28.4093</c:v>
                </c:pt>
                <c:pt idx="108">
                  <c:v>28.6093</c:v>
                </c:pt>
                <c:pt idx="109">
                  <c:v>28.8053</c:v>
                </c:pt>
                <c:pt idx="110">
                  <c:v>29.0073</c:v>
                </c:pt>
                <c:pt idx="111">
                  <c:v>29.2118</c:v>
                </c:pt>
                <c:pt idx="112">
                  <c:v>29.4433</c:v>
                </c:pt>
                <c:pt idx="113">
                  <c:v>29.6533</c:v>
                </c:pt>
                <c:pt idx="114">
                  <c:v>29.8933</c:v>
                </c:pt>
              </c:numCache>
            </c:numRef>
          </c:yVal>
          <c:smooth val="0"/>
        </c:ser>
        <c:ser>
          <c:idx val="3"/>
          <c:order val="2"/>
          <c:tx>
            <c:v>MP2</c:v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FFFF00"/>
              </a:solidFill>
              <a:ln w="6350">
                <a:solidFill>
                  <a:srgbClr val="C00000"/>
                </a:solidFill>
              </a:ln>
            </c:spPr>
          </c:marker>
          <c:xVal>
            <c:numRef>
              <c:f>Sheet1!$B$3:$B$117</c:f>
              <c:numCache>
                <c:formatCode>General</c:formatCode>
                <c:ptCount val="115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</c:numCache>
            </c:numRef>
          </c:xVal>
          <c:yVal>
            <c:numRef>
              <c:f>Sheet1!$U$3:$U$117</c:f>
              <c:numCache>
                <c:formatCode>General</c:formatCode>
                <c:ptCount val="115"/>
                <c:pt idx="0">
                  <c:v>1.56456</c:v>
                </c:pt>
                <c:pt idx="1">
                  <c:v>1.99507</c:v>
                </c:pt>
                <c:pt idx="2">
                  <c:v>2.320269999999998</c:v>
                </c:pt>
                <c:pt idx="3">
                  <c:v>2.60118</c:v>
                </c:pt>
                <c:pt idx="4">
                  <c:v>2.92496</c:v>
                </c:pt>
                <c:pt idx="5">
                  <c:v>3.23877</c:v>
                </c:pt>
                <c:pt idx="6">
                  <c:v>3.54028</c:v>
                </c:pt>
                <c:pt idx="7">
                  <c:v>3.84781</c:v>
                </c:pt>
                <c:pt idx="8">
                  <c:v>4.123569999999996</c:v>
                </c:pt>
                <c:pt idx="9">
                  <c:v>4.40343</c:v>
                </c:pt>
                <c:pt idx="10">
                  <c:v>4.68373</c:v>
                </c:pt>
                <c:pt idx="11">
                  <c:v>4.99834</c:v>
                </c:pt>
                <c:pt idx="12">
                  <c:v>5.31677</c:v>
                </c:pt>
                <c:pt idx="16">
                  <c:v>6.50888</c:v>
                </c:pt>
                <c:pt idx="17">
                  <c:v>6.63128</c:v>
                </c:pt>
                <c:pt idx="18">
                  <c:v>6.814109999999987</c:v>
                </c:pt>
                <c:pt idx="19">
                  <c:v>7.018559999999995</c:v>
                </c:pt>
                <c:pt idx="20">
                  <c:v>7.315009999999996</c:v>
                </c:pt>
                <c:pt idx="21">
                  <c:v>7.512569999999998</c:v>
                </c:pt>
                <c:pt idx="23">
                  <c:v>7.87828</c:v>
                </c:pt>
                <c:pt idx="24">
                  <c:v>8.05307</c:v>
                </c:pt>
                <c:pt idx="25">
                  <c:v>8.28049</c:v>
                </c:pt>
                <c:pt idx="26">
                  <c:v>8.48293</c:v>
                </c:pt>
                <c:pt idx="27">
                  <c:v>8.68674</c:v>
                </c:pt>
                <c:pt idx="28">
                  <c:v>8.90329</c:v>
                </c:pt>
                <c:pt idx="29">
                  <c:v>9.10092</c:v>
                </c:pt>
                <c:pt idx="30">
                  <c:v>9.25557</c:v>
                </c:pt>
                <c:pt idx="31">
                  <c:v>9.520890000000001</c:v>
                </c:pt>
                <c:pt idx="32">
                  <c:v>9.70987</c:v>
                </c:pt>
                <c:pt idx="33">
                  <c:v>9.93097</c:v>
                </c:pt>
                <c:pt idx="34">
                  <c:v>10.135</c:v>
                </c:pt>
                <c:pt idx="35">
                  <c:v>10.3607</c:v>
                </c:pt>
                <c:pt idx="36">
                  <c:v>10.5142</c:v>
                </c:pt>
                <c:pt idx="37">
                  <c:v>10.7384</c:v>
                </c:pt>
                <c:pt idx="39">
                  <c:v>11.2305</c:v>
                </c:pt>
                <c:pt idx="40">
                  <c:v>11.4609</c:v>
                </c:pt>
                <c:pt idx="41">
                  <c:v>11.6616</c:v>
                </c:pt>
                <c:pt idx="42">
                  <c:v>11.9542</c:v>
                </c:pt>
                <c:pt idx="43">
                  <c:v>12.3009</c:v>
                </c:pt>
                <c:pt idx="44">
                  <c:v>12.5955</c:v>
                </c:pt>
                <c:pt idx="45">
                  <c:v>12.91</c:v>
                </c:pt>
                <c:pt idx="46">
                  <c:v>13.2986</c:v>
                </c:pt>
                <c:pt idx="47">
                  <c:v>13.6761</c:v>
                </c:pt>
                <c:pt idx="48">
                  <c:v>13.9925</c:v>
                </c:pt>
                <c:pt idx="49">
                  <c:v>14.2398</c:v>
                </c:pt>
                <c:pt idx="50">
                  <c:v>14.5251</c:v>
                </c:pt>
                <c:pt idx="51">
                  <c:v>14.7486</c:v>
                </c:pt>
                <c:pt idx="52">
                  <c:v>14.9921</c:v>
                </c:pt>
                <c:pt idx="53">
                  <c:v>15.2069</c:v>
                </c:pt>
                <c:pt idx="54">
                  <c:v>15.4657</c:v>
                </c:pt>
                <c:pt idx="55">
                  <c:v>15.6359</c:v>
                </c:pt>
                <c:pt idx="56">
                  <c:v>15.8698</c:v>
                </c:pt>
                <c:pt idx="57">
                  <c:v>16.10750000000001</c:v>
                </c:pt>
                <c:pt idx="58">
                  <c:v>16.3636</c:v>
                </c:pt>
                <c:pt idx="59">
                  <c:v>16.5825</c:v>
                </c:pt>
                <c:pt idx="60">
                  <c:v>16.8022</c:v>
                </c:pt>
                <c:pt idx="61">
                  <c:v>16.9268</c:v>
                </c:pt>
                <c:pt idx="62">
                  <c:v>17.1238</c:v>
                </c:pt>
                <c:pt idx="63">
                  <c:v>17.3233</c:v>
                </c:pt>
                <c:pt idx="64">
                  <c:v>17.5315</c:v>
                </c:pt>
                <c:pt idx="65">
                  <c:v>17.7144</c:v>
                </c:pt>
                <c:pt idx="66">
                  <c:v>17.9223</c:v>
                </c:pt>
                <c:pt idx="67">
                  <c:v>18.1137</c:v>
                </c:pt>
                <c:pt idx="68">
                  <c:v>18.2814</c:v>
                </c:pt>
                <c:pt idx="69">
                  <c:v>18.50069999999998</c:v>
                </c:pt>
                <c:pt idx="70">
                  <c:v>18.7436</c:v>
                </c:pt>
                <c:pt idx="71">
                  <c:v>18.9948</c:v>
                </c:pt>
                <c:pt idx="72">
                  <c:v>19.297</c:v>
                </c:pt>
                <c:pt idx="73">
                  <c:v>19.569</c:v>
                </c:pt>
                <c:pt idx="74">
                  <c:v>19.8579</c:v>
                </c:pt>
                <c:pt idx="75">
                  <c:v>20.0885</c:v>
                </c:pt>
                <c:pt idx="76">
                  <c:v>20.3232</c:v>
                </c:pt>
                <c:pt idx="77">
                  <c:v>20.5766</c:v>
                </c:pt>
                <c:pt idx="78">
                  <c:v>20.7773</c:v>
                </c:pt>
                <c:pt idx="79">
                  <c:v>21.0155</c:v>
                </c:pt>
                <c:pt idx="80">
                  <c:v>21.314</c:v>
                </c:pt>
                <c:pt idx="81">
                  <c:v>21.5481</c:v>
                </c:pt>
                <c:pt idx="82">
                  <c:v>21.7942</c:v>
                </c:pt>
                <c:pt idx="83">
                  <c:v>22.03879999999998</c:v>
                </c:pt>
                <c:pt idx="84">
                  <c:v>22.3258</c:v>
                </c:pt>
                <c:pt idx="85">
                  <c:v>22.62580000000001</c:v>
                </c:pt>
                <c:pt idx="86">
                  <c:v>22.8387</c:v>
                </c:pt>
                <c:pt idx="87">
                  <c:v>23.0817</c:v>
                </c:pt>
                <c:pt idx="88">
                  <c:v>23.3611</c:v>
                </c:pt>
                <c:pt idx="89">
                  <c:v>23.68680000000001</c:v>
                </c:pt>
                <c:pt idx="90">
                  <c:v>24.023</c:v>
                </c:pt>
                <c:pt idx="91">
                  <c:v>24.3183</c:v>
                </c:pt>
                <c:pt idx="92">
                  <c:v>24.6147</c:v>
                </c:pt>
                <c:pt idx="93">
                  <c:v>24.8782</c:v>
                </c:pt>
                <c:pt idx="94">
                  <c:v>25.14859999999998</c:v>
                </c:pt>
                <c:pt idx="95">
                  <c:v>25.4432</c:v>
                </c:pt>
                <c:pt idx="96">
                  <c:v>25.76</c:v>
                </c:pt>
                <c:pt idx="97">
                  <c:v>26.0408</c:v>
                </c:pt>
                <c:pt idx="98">
                  <c:v>26.3968</c:v>
                </c:pt>
                <c:pt idx="99">
                  <c:v>26.72279999999988</c:v>
                </c:pt>
                <c:pt idx="100">
                  <c:v>26.96079999999988</c:v>
                </c:pt>
                <c:pt idx="101">
                  <c:v>27.16679999999998</c:v>
                </c:pt>
                <c:pt idx="102">
                  <c:v>27.4453</c:v>
                </c:pt>
                <c:pt idx="103">
                  <c:v>27.6808</c:v>
                </c:pt>
                <c:pt idx="104">
                  <c:v>27.8808</c:v>
                </c:pt>
                <c:pt idx="105">
                  <c:v>28.0748</c:v>
                </c:pt>
                <c:pt idx="106">
                  <c:v>28.2448</c:v>
                </c:pt>
                <c:pt idx="107">
                  <c:v>28.44079999999988</c:v>
                </c:pt>
                <c:pt idx="108">
                  <c:v>28.6408</c:v>
                </c:pt>
                <c:pt idx="109">
                  <c:v>28.8368</c:v>
                </c:pt>
                <c:pt idx="110">
                  <c:v>29.03879999999998</c:v>
                </c:pt>
                <c:pt idx="111">
                  <c:v>29.2433</c:v>
                </c:pt>
                <c:pt idx="112">
                  <c:v>29.47479999999998</c:v>
                </c:pt>
                <c:pt idx="113">
                  <c:v>29.6848</c:v>
                </c:pt>
                <c:pt idx="114">
                  <c:v>29.9248</c:v>
                </c:pt>
              </c:numCache>
            </c:numRef>
          </c:yVal>
          <c:smooth val="0"/>
        </c:ser>
        <c:ser>
          <c:idx val="4"/>
          <c:order val="3"/>
          <c:tx>
            <c:v>Chooser</c:v>
          </c:tx>
          <c:spPr>
            <a:ln w="28575">
              <a:noFill/>
            </a:ln>
          </c:spPr>
          <c:marker>
            <c:symbol val="diamond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Sheet1!$B$3:$B$117</c:f>
              <c:numCache>
                <c:formatCode>General</c:formatCode>
                <c:ptCount val="115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</c:numCache>
            </c:numRef>
          </c:xVal>
          <c:yVal>
            <c:numRef>
              <c:f>Sheet1!$AC$3:$AC$117</c:f>
              <c:numCache>
                <c:formatCode>General</c:formatCode>
                <c:ptCount val="115"/>
                <c:pt idx="0">
                  <c:v>1.57233</c:v>
                </c:pt>
                <c:pt idx="1">
                  <c:v>2.00284</c:v>
                </c:pt>
                <c:pt idx="2">
                  <c:v>2.32804</c:v>
                </c:pt>
                <c:pt idx="3">
                  <c:v>2.60895</c:v>
                </c:pt>
                <c:pt idx="4">
                  <c:v>2.932729999999998</c:v>
                </c:pt>
                <c:pt idx="5">
                  <c:v>3.24654</c:v>
                </c:pt>
                <c:pt idx="6">
                  <c:v>3.54869</c:v>
                </c:pt>
                <c:pt idx="7">
                  <c:v>3.855579999999998</c:v>
                </c:pt>
                <c:pt idx="8">
                  <c:v>4.132029999999999</c:v>
                </c:pt>
                <c:pt idx="9">
                  <c:v>4.4112</c:v>
                </c:pt>
                <c:pt idx="10">
                  <c:v>4.691499999999999</c:v>
                </c:pt>
                <c:pt idx="11">
                  <c:v>5.00611</c:v>
                </c:pt>
                <c:pt idx="12">
                  <c:v>5.325309999999995</c:v>
                </c:pt>
                <c:pt idx="16">
                  <c:v>6.517189999999987</c:v>
                </c:pt>
                <c:pt idx="17">
                  <c:v>6.644019999999986</c:v>
                </c:pt>
                <c:pt idx="18">
                  <c:v>6.821879999999997</c:v>
                </c:pt>
                <c:pt idx="19">
                  <c:v>7.02633</c:v>
                </c:pt>
                <c:pt idx="20">
                  <c:v>7.322779999999994</c:v>
                </c:pt>
                <c:pt idx="21">
                  <c:v>7.52034</c:v>
                </c:pt>
                <c:pt idx="23">
                  <c:v>7.888579999999997</c:v>
                </c:pt>
                <c:pt idx="24">
                  <c:v>8.06085</c:v>
                </c:pt>
                <c:pt idx="25">
                  <c:v>8.288259999999997</c:v>
                </c:pt>
                <c:pt idx="26">
                  <c:v>8.490910000000001</c:v>
                </c:pt>
                <c:pt idx="27">
                  <c:v>8.694510000000001</c:v>
                </c:pt>
                <c:pt idx="28">
                  <c:v>8.911060000000001</c:v>
                </c:pt>
                <c:pt idx="29">
                  <c:v>9.10913</c:v>
                </c:pt>
                <c:pt idx="30">
                  <c:v>9.263340000000001</c:v>
                </c:pt>
                <c:pt idx="31">
                  <c:v>9.52866</c:v>
                </c:pt>
                <c:pt idx="32">
                  <c:v>9.717640000000001</c:v>
                </c:pt>
                <c:pt idx="33">
                  <c:v>9.938740000000001</c:v>
                </c:pt>
                <c:pt idx="34">
                  <c:v>10.1427</c:v>
                </c:pt>
                <c:pt idx="35">
                  <c:v>10.3684</c:v>
                </c:pt>
                <c:pt idx="36">
                  <c:v>10.5239</c:v>
                </c:pt>
                <c:pt idx="37">
                  <c:v>10.7462</c:v>
                </c:pt>
                <c:pt idx="39">
                  <c:v>11.2383</c:v>
                </c:pt>
                <c:pt idx="40">
                  <c:v>11.4687</c:v>
                </c:pt>
                <c:pt idx="41">
                  <c:v>11.6705</c:v>
                </c:pt>
                <c:pt idx="42">
                  <c:v>11.9619</c:v>
                </c:pt>
                <c:pt idx="43">
                  <c:v>12.3087</c:v>
                </c:pt>
                <c:pt idx="44">
                  <c:v>12.6033</c:v>
                </c:pt>
                <c:pt idx="45">
                  <c:v>12.9178</c:v>
                </c:pt>
                <c:pt idx="46">
                  <c:v>13.3064</c:v>
                </c:pt>
                <c:pt idx="47">
                  <c:v>13.6839</c:v>
                </c:pt>
                <c:pt idx="48">
                  <c:v>14.0004</c:v>
                </c:pt>
                <c:pt idx="49">
                  <c:v>14.2475</c:v>
                </c:pt>
                <c:pt idx="50">
                  <c:v>14.5331</c:v>
                </c:pt>
                <c:pt idx="51">
                  <c:v>14.7564</c:v>
                </c:pt>
                <c:pt idx="52">
                  <c:v>14.9998</c:v>
                </c:pt>
                <c:pt idx="53">
                  <c:v>15.2146</c:v>
                </c:pt>
                <c:pt idx="54">
                  <c:v>15.4734</c:v>
                </c:pt>
                <c:pt idx="55">
                  <c:v>15.6436</c:v>
                </c:pt>
                <c:pt idx="56">
                  <c:v>15.8776</c:v>
                </c:pt>
                <c:pt idx="57">
                  <c:v>16.1153</c:v>
                </c:pt>
                <c:pt idx="58">
                  <c:v>16.3714</c:v>
                </c:pt>
                <c:pt idx="59">
                  <c:v>16.59080000000001</c:v>
                </c:pt>
                <c:pt idx="60">
                  <c:v>16.81</c:v>
                </c:pt>
                <c:pt idx="61">
                  <c:v>16.9345</c:v>
                </c:pt>
                <c:pt idx="62">
                  <c:v>17.1317</c:v>
                </c:pt>
                <c:pt idx="63">
                  <c:v>17.361</c:v>
                </c:pt>
                <c:pt idx="64">
                  <c:v>17.6292</c:v>
                </c:pt>
                <c:pt idx="65">
                  <c:v>17.8749</c:v>
                </c:pt>
                <c:pt idx="66">
                  <c:v>18.14249999999998</c:v>
                </c:pt>
                <c:pt idx="67">
                  <c:v>18.3965</c:v>
                </c:pt>
                <c:pt idx="68">
                  <c:v>18.5854</c:v>
                </c:pt>
                <c:pt idx="69">
                  <c:v>18.7305</c:v>
                </c:pt>
                <c:pt idx="70">
                  <c:v>19.0284</c:v>
                </c:pt>
                <c:pt idx="71">
                  <c:v>19.3329</c:v>
                </c:pt>
                <c:pt idx="72">
                  <c:v>19.6801</c:v>
                </c:pt>
                <c:pt idx="73">
                  <c:v>19.8781</c:v>
                </c:pt>
                <c:pt idx="74">
                  <c:v>20.1643</c:v>
                </c:pt>
                <c:pt idx="75">
                  <c:v>20.45339999999998</c:v>
                </c:pt>
                <c:pt idx="76">
                  <c:v>20.74299999999998</c:v>
                </c:pt>
                <c:pt idx="77">
                  <c:v>21.0491</c:v>
                </c:pt>
                <c:pt idx="78">
                  <c:v>21.1817</c:v>
                </c:pt>
                <c:pt idx="79">
                  <c:v>21.4315</c:v>
                </c:pt>
                <c:pt idx="80">
                  <c:v>21.776</c:v>
                </c:pt>
                <c:pt idx="81">
                  <c:v>22.0669</c:v>
                </c:pt>
                <c:pt idx="82">
                  <c:v>22.33310000000001</c:v>
                </c:pt>
                <c:pt idx="83">
                  <c:v>22.4453</c:v>
                </c:pt>
                <c:pt idx="84">
                  <c:v>22.77980000000001</c:v>
                </c:pt>
                <c:pt idx="85">
                  <c:v>23.1275</c:v>
                </c:pt>
                <c:pt idx="86">
                  <c:v>23.3752</c:v>
                </c:pt>
                <c:pt idx="87">
                  <c:v>23.5918</c:v>
                </c:pt>
                <c:pt idx="88">
                  <c:v>23.7911</c:v>
                </c:pt>
                <c:pt idx="89">
                  <c:v>24.1595</c:v>
                </c:pt>
                <c:pt idx="90">
                  <c:v>24.5394</c:v>
                </c:pt>
                <c:pt idx="91">
                  <c:v>24.7908</c:v>
                </c:pt>
                <c:pt idx="92">
                  <c:v>25.0346</c:v>
                </c:pt>
                <c:pt idx="93">
                  <c:v>25.34829999999998</c:v>
                </c:pt>
                <c:pt idx="94">
                  <c:v>25.6694</c:v>
                </c:pt>
                <c:pt idx="95">
                  <c:v>25.97279999999988</c:v>
                </c:pt>
                <c:pt idx="96">
                  <c:v>26.16689999999999</c:v>
                </c:pt>
                <c:pt idx="97">
                  <c:v>26.49149999999998</c:v>
                </c:pt>
                <c:pt idx="98">
                  <c:v>26.5752</c:v>
                </c:pt>
                <c:pt idx="99">
                  <c:v>26.7305</c:v>
                </c:pt>
                <c:pt idx="100">
                  <c:v>26.96849999999988</c:v>
                </c:pt>
                <c:pt idx="101">
                  <c:v>27.17449999999999</c:v>
                </c:pt>
                <c:pt idx="102">
                  <c:v>27.4531</c:v>
                </c:pt>
                <c:pt idx="103">
                  <c:v>27.6885</c:v>
                </c:pt>
                <c:pt idx="104">
                  <c:v>27.8887</c:v>
                </c:pt>
                <c:pt idx="105">
                  <c:v>28.0825</c:v>
                </c:pt>
                <c:pt idx="106">
                  <c:v>28.2525</c:v>
                </c:pt>
                <c:pt idx="107">
                  <c:v>28.44849999999988</c:v>
                </c:pt>
                <c:pt idx="108">
                  <c:v>28.64849999999998</c:v>
                </c:pt>
                <c:pt idx="109">
                  <c:v>28.8445</c:v>
                </c:pt>
                <c:pt idx="110">
                  <c:v>29.0465</c:v>
                </c:pt>
                <c:pt idx="111">
                  <c:v>29.2515</c:v>
                </c:pt>
                <c:pt idx="112">
                  <c:v>29.48249999999989</c:v>
                </c:pt>
                <c:pt idx="113">
                  <c:v>29.69279999999998</c:v>
                </c:pt>
                <c:pt idx="114">
                  <c:v>29.9325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2415832"/>
        <c:axId val="-2017630760"/>
      </c:scatterChart>
      <c:valAx>
        <c:axId val="-2082415832"/>
        <c:scaling>
          <c:orientation val="minMax"/>
          <c:max val="120.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17630760"/>
        <c:crosses val="autoZero"/>
        <c:crossBetween val="midCat"/>
        <c:majorUnit val="20.0"/>
      </c:valAx>
      <c:valAx>
        <c:axId val="-2017630760"/>
        <c:scaling>
          <c:orientation val="minMax"/>
          <c:max val="3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8241583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569058175980429"/>
          <c:y val="0.171913385826772"/>
          <c:w val="0.744253860159372"/>
          <c:h val="0.710703787026622"/>
        </c:manualLayout>
      </c:layout>
      <c:lineChart>
        <c:grouping val="standard"/>
        <c:varyColors val="0"/>
        <c:ser>
          <c:idx val="0"/>
          <c:order val="0"/>
          <c:tx>
            <c:strRef>
              <c:f>Sheet1!$BA$2</c:f>
              <c:strCache>
                <c:ptCount val="1"/>
                <c:pt idx="0">
                  <c:v>MP1 OWD</c:v>
                </c:pt>
              </c:strCache>
            </c:strRef>
          </c:tx>
          <c:marker>
            <c:symbol val="plus"/>
            <c:size val="6"/>
          </c:marker>
          <c:cat>
            <c:numRef>
              <c:f>Sheet1!$U:$U</c:f>
              <c:numCache>
                <c:formatCode>General</c:formatCode>
                <c:ptCount val="1048571"/>
                <c:pt idx="2">
                  <c:v>1.56456</c:v>
                </c:pt>
                <c:pt idx="3">
                  <c:v>1.99507</c:v>
                </c:pt>
                <c:pt idx="4">
                  <c:v>2.320269999999998</c:v>
                </c:pt>
                <c:pt idx="5">
                  <c:v>2.60118</c:v>
                </c:pt>
                <c:pt idx="6">
                  <c:v>2.92496</c:v>
                </c:pt>
                <c:pt idx="7">
                  <c:v>3.23877</c:v>
                </c:pt>
                <c:pt idx="8">
                  <c:v>3.54028</c:v>
                </c:pt>
                <c:pt idx="9">
                  <c:v>3.84781</c:v>
                </c:pt>
                <c:pt idx="10">
                  <c:v>4.123569999999996</c:v>
                </c:pt>
                <c:pt idx="11">
                  <c:v>4.40343</c:v>
                </c:pt>
                <c:pt idx="12">
                  <c:v>4.68373</c:v>
                </c:pt>
                <c:pt idx="13">
                  <c:v>4.99834</c:v>
                </c:pt>
                <c:pt idx="14">
                  <c:v>5.31677</c:v>
                </c:pt>
                <c:pt idx="15">
                  <c:v>6.50888</c:v>
                </c:pt>
                <c:pt idx="16">
                  <c:v>6.63128</c:v>
                </c:pt>
                <c:pt idx="17">
                  <c:v>6.814109999999987</c:v>
                </c:pt>
                <c:pt idx="18">
                  <c:v>7.018559999999995</c:v>
                </c:pt>
                <c:pt idx="19">
                  <c:v>7.315009999999996</c:v>
                </c:pt>
                <c:pt idx="20">
                  <c:v>7.512569999999998</c:v>
                </c:pt>
                <c:pt idx="21">
                  <c:v>7.87828</c:v>
                </c:pt>
                <c:pt idx="22">
                  <c:v>8.05307</c:v>
                </c:pt>
                <c:pt idx="23">
                  <c:v>8.28049</c:v>
                </c:pt>
                <c:pt idx="24">
                  <c:v>8.48293</c:v>
                </c:pt>
                <c:pt idx="25">
                  <c:v>8.68674</c:v>
                </c:pt>
                <c:pt idx="26">
                  <c:v>8.90329</c:v>
                </c:pt>
                <c:pt idx="27">
                  <c:v>9.10092</c:v>
                </c:pt>
                <c:pt idx="28">
                  <c:v>9.25557</c:v>
                </c:pt>
                <c:pt idx="29">
                  <c:v>9.520890000000001</c:v>
                </c:pt>
                <c:pt idx="30">
                  <c:v>9.70987</c:v>
                </c:pt>
                <c:pt idx="31">
                  <c:v>9.93097</c:v>
                </c:pt>
                <c:pt idx="32">
                  <c:v>10.135</c:v>
                </c:pt>
                <c:pt idx="33">
                  <c:v>10.3607</c:v>
                </c:pt>
                <c:pt idx="34">
                  <c:v>10.5142</c:v>
                </c:pt>
                <c:pt idx="35">
                  <c:v>10.7384</c:v>
                </c:pt>
                <c:pt idx="36">
                  <c:v>11.2305</c:v>
                </c:pt>
                <c:pt idx="37">
                  <c:v>11.4609</c:v>
                </c:pt>
                <c:pt idx="38">
                  <c:v>11.6616</c:v>
                </c:pt>
                <c:pt idx="39">
                  <c:v>11.9542</c:v>
                </c:pt>
                <c:pt idx="40">
                  <c:v>12.3009</c:v>
                </c:pt>
                <c:pt idx="41">
                  <c:v>12.5955</c:v>
                </c:pt>
                <c:pt idx="42">
                  <c:v>12.91</c:v>
                </c:pt>
                <c:pt idx="43">
                  <c:v>13.2986</c:v>
                </c:pt>
                <c:pt idx="44">
                  <c:v>13.6761</c:v>
                </c:pt>
                <c:pt idx="45">
                  <c:v>13.9925</c:v>
                </c:pt>
                <c:pt idx="46">
                  <c:v>14.2398</c:v>
                </c:pt>
                <c:pt idx="47">
                  <c:v>14.5251</c:v>
                </c:pt>
                <c:pt idx="48">
                  <c:v>14.7486</c:v>
                </c:pt>
                <c:pt idx="49">
                  <c:v>14.9921</c:v>
                </c:pt>
                <c:pt idx="50">
                  <c:v>15.2069</c:v>
                </c:pt>
                <c:pt idx="51">
                  <c:v>15.4657</c:v>
                </c:pt>
                <c:pt idx="52">
                  <c:v>15.6359</c:v>
                </c:pt>
                <c:pt idx="53">
                  <c:v>15.8698</c:v>
                </c:pt>
                <c:pt idx="54">
                  <c:v>16.10750000000001</c:v>
                </c:pt>
                <c:pt idx="55">
                  <c:v>16.3636</c:v>
                </c:pt>
                <c:pt idx="56">
                  <c:v>16.5825</c:v>
                </c:pt>
                <c:pt idx="57">
                  <c:v>16.8022</c:v>
                </c:pt>
                <c:pt idx="58">
                  <c:v>16.9268</c:v>
                </c:pt>
                <c:pt idx="59">
                  <c:v>17.1238</c:v>
                </c:pt>
                <c:pt idx="60">
                  <c:v>17.3233</c:v>
                </c:pt>
                <c:pt idx="61">
                  <c:v>17.5315</c:v>
                </c:pt>
                <c:pt idx="62">
                  <c:v>17.7144</c:v>
                </c:pt>
                <c:pt idx="63">
                  <c:v>17.9223</c:v>
                </c:pt>
                <c:pt idx="64">
                  <c:v>18.1137</c:v>
                </c:pt>
                <c:pt idx="65">
                  <c:v>18.2814</c:v>
                </c:pt>
                <c:pt idx="66">
                  <c:v>18.50069999999998</c:v>
                </c:pt>
                <c:pt idx="67">
                  <c:v>18.7436</c:v>
                </c:pt>
                <c:pt idx="68">
                  <c:v>18.9948</c:v>
                </c:pt>
                <c:pt idx="69">
                  <c:v>19.297</c:v>
                </c:pt>
                <c:pt idx="70">
                  <c:v>19.569</c:v>
                </c:pt>
                <c:pt idx="71">
                  <c:v>19.8579</c:v>
                </c:pt>
                <c:pt idx="72">
                  <c:v>20.0885</c:v>
                </c:pt>
                <c:pt idx="73">
                  <c:v>20.3232</c:v>
                </c:pt>
                <c:pt idx="74">
                  <c:v>20.5766</c:v>
                </c:pt>
                <c:pt idx="75">
                  <c:v>20.7773</c:v>
                </c:pt>
                <c:pt idx="76">
                  <c:v>21.0155</c:v>
                </c:pt>
                <c:pt idx="77">
                  <c:v>21.314</c:v>
                </c:pt>
                <c:pt idx="78">
                  <c:v>21.5481</c:v>
                </c:pt>
                <c:pt idx="79">
                  <c:v>21.7942</c:v>
                </c:pt>
                <c:pt idx="80">
                  <c:v>22.03879999999998</c:v>
                </c:pt>
                <c:pt idx="81">
                  <c:v>22.3258</c:v>
                </c:pt>
                <c:pt idx="82">
                  <c:v>22.62580000000001</c:v>
                </c:pt>
                <c:pt idx="83">
                  <c:v>22.8387</c:v>
                </c:pt>
                <c:pt idx="84">
                  <c:v>23.0817</c:v>
                </c:pt>
                <c:pt idx="85">
                  <c:v>23.3611</c:v>
                </c:pt>
                <c:pt idx="86">
                  <c:v>23.68680000000001</c:v>
                </c:pt>
                <c:pt idx="87">
                  <c:v>24.023</c:v>
                </c:pt>
                <c:pt idx="88">
                  <c:v>24.3183</c:v>
                </c:pt>
                <c:pt idx="89">
                  <c:v>24.6147</c:v>
                </c:pt>
                <c:pt idx="90">
                  <c:v>24.8782</c:v>
                </c:pt>
                <c:pt idx="91">
                  <c:v>25.14859999999998</c:v>
                </c:pt>
                <c:pt idx="92">
                  <c:v>25.4432</c:v>
                </c:pt>
                <c:pt idx="93">
                  <c:v>25.76</c:v>
                </c:pt>
                <c:pt idx="94">
                  <c:v>26.0408</c:v>
                </c:pt>
                <c:pt idx="95">
                  <c:v>26.3968</c:v>
                </c:pt>
                <c:pt idx="96">
                  <c:v>26.72279999999988</c:v>
                </c:pt>
                <c:pt idx="97">
                  <c:v>26.96079999999988</c:v>
                </c:pt>
                <c:pt idx="98">
                  <c:v>27.16679999999998</c:v>
                </c:pt>
                <c:pt idx="99">
                  <c:v>27.4453</c:v>
                </c:pt>
                <c:pt idx="100">
                  <c:v>27.6808</c:v>
                </c:pt>
                <c:pt idx="101">
                  <c:v>27.8808</c:v>
                </c:pt>
                <c:pt idx="102">
                  <c:v>28.0748</c:v>
                </c:pt>
                <c:pt idx="103">
                  <c:v>28.2448</c:v>
                </c:pt>
                <c:pt idx="104">
                  <c:v>28.44079999999988</c:v>
                </c:pt>
                <c:pt idx="105">
                  <c:v>28.6408</c:v>
                </c:pt>
                <c:pt idx="106">
                  <c:v>28.8368</c:v>
                </c:pt>
                <c:pt idx="107">
                  <c:v>29.03879999999998</c:v>
                </c:pt>
                <c:pt idx="108">
                  <c:v>29.2433</c:v>
                </c:pt>
                <c:pt idx="109">
                  <c:v>29.47479999999998</c:v>
                </c:pt>
                <c:pt idx="110">
                  <c:v>29.6848</c:v>
                </c:pt>
                <c:pt idx="111">
                  <c:v>29.9248</c:v>
                </c:pt>
              </c:numCache>
            </c:numRef>
          </c:cat>
          <c:val>
            <c:numRef>
              <c:f>Sheet1!$BA$3:$BA$117</c:f>
              <c:numCache>
                <c:formatCode>General</c:formatCode>
                <c:ptCount val="110"/>
                <c:pt idx="0">
                  <c:v>45.0600000000001</c:v>
                </c:pt>
                <c:pt idx="1">
                  <c:v>43.57000000000011</c:v>
                </c:pt>
                <c:pt idx="2">
                  <c:v>44.76999999999976</c:v>
                </c:pt>
                <c:pt idx="3">
                  <c:v>43.6700000000001</c:v>
                </c:pt>
                <c:pt idx="4">
                  <c:v>45.46000000000028</c:v>
                </c:pt>
                <c:pt idx="5">
                  <c:v>43.26000000000008</c:v>
                </c:pt>
                <c:pt idx="6">
                  <c:v>58.77</c:v>
                </c:pt>
                <c:pt idx="7">
                  <c:v>46.31000000000007</c:v>
                </c:pt>
                <c:pt idx="8">
                  <c:v>44.06999999999961</c:v>
                </c:pt>
                <c:pt idx="9">
                  <c:v>43.91999999999996</c:v>
                </c:pt>
                <c:pt idx="10">
                  <c:v>44.22000000000015</c:v>
                </c:pt>
                <c:pt idx="11">
                  <c:v>44.83000000000015</c:v>
                </c:pt>
                <c:pt idx="12">
                  <c:v>43.26000000000008</c:v>
                </c:pt>
                <c:pt idx="13">
                  <c:v>51.05000000000004</c:v>
                </c:pt>
                <c:pt idx="14">
                  <c:v>143.51</c:v>
                </c:pt>
                <c:pt idx="15">
                  <c:v>151.0600000000002</c:v>
                </c:pt>
                <c:pt idx="16">
                  <c:v>116.7699999999998</c:v>
                </c:pt>
                <c:pt idx="17">
                  <c:v>89.57000000000015</c:v>
                </c:pt>
                <c:pt idx="18">
                  <c:v>114.9799999999992</c:v>
                </c:pt>
                <c:pt idx="19">
                  <c:v>123.2399999999991</c:v>
                </c:pt>
                <c:pt idx="20">
                  <c:v>147.7799999999991</c:v>
                </c:pt>
                <c:pt idx="21">
                  <c:v>141.4099999999987</c:v>
                </c:pt>
                <c:pt idx="22">
                  <c:v>96.0599999999996</c:v>
                </c:pt>
                <c:pt idx="23">
                  <c:v>163.3899999999997</c:v>
                </c:pt>
                <c:pt idx="24">
                  <c:v>146.3699999999992</c:v>
                </c:pt>
                <c:pt idx="25">
                  <c:v>139.4599999999997</c:v>
                </c:pt>
                <c:pt idx="26">
                  <c:v>135.5000000000004</c:v>
                </c:pt>
                <c:pt idx="27">
                  <c:v>163.1999999999998</c:v>
                </c:pt>
                <c:pt idx="28">
                  <c:v>110.6999999999996</c:v>
                </c:pt>
                <c:pt idx="29">
                  <c:v>106.8999999999996</c:v>
                </c:pt>
                <c:pt idx="30">
                  <c:v>150.9999999999998</c:v>
                </c:pt>
                <c:pt idx="31">
                  <c:v>107.4000000000002</c:v>
                </c:pt>
                <c:pt idx="32">
                  <c:v>54.10000000000004</c:v>
                </c:pt>
                <c:pt idx="33">
                  <c:v>70.70000000000043</c:v>
                </c:pt>
                <c:pt idx="34">
                  <c:v>122.0</c:v>
                </c:pt>
                <c:pt idx="35">
                  <c:v>112.5000000000007</c:v>
                </c:pt>
                <c:pt idx="36">
                  <c:v>65.0999999999993</c:v>
                </c:pt>
                <c:pt idx="37">
                  <c:v>76.60000000000088</c:v>
                </c:pt>
                <c:pt idx="38">
                  <c:v>77.0</c:v>
                </c:pt>
                <c:pt idx="39">
                  <c:v>44.2999999999998</c:v>
                </c:pt>
                <c:pt idx="40">
                  <c:v>49.59999999999988</c:v>
                </c:pt>
                <c:pt idx="41">
                  <c:v>61.09999999999971</c:v>
                </c:pt>
                <c:pt idx="42">
                  <c:v>80.5999999999987</c:v>
                </c:pt>
                <c:pt idx="43">
                  <c:v>91.30000000000038</c:v>
                </c:pt>
                <c:pt idx="44">
                  <c:v>110.2000000000007</c:v>
                </c:pt>
                <c:pt idx="45">
                  <c:v>44.39999999999955</c:v>
                </c:pt>
                <c:pt idx="46">
                  <c:v>66.30000000000001</c:v>
                </c:pt>
                <c:pt idx="47">
                  <c:v>102.0000000000003</c:v>
                </c:pt>
                <c:pt idx="48">
                  <c:v>128.1</c:v>
                </c:pt>
                <c:pt idx="49">
                  <c:v>140.9999999999982</c:v>
                </c:pt>
                <c:pt idx="50">
                  <c:v>126.7000000000031</c:v>
                </c:pt>
                <c:pt idx="51">
                  <c:v>43.29999999999856</c:v>
                </c:pt>
                <c:pt idx="52">
                  <c:v>46.30000000000219</c:v>
                </c:pt>
                <c:pt idx="53">
                  <c:v>45.60000000000031</c:v>
                </c:pt>
                <c:pt idx="54">
                  <c:v>53.9999999999985</c:v>
                </c:pt>
                <c:pt idx="55">
                  <c:v>64.80000000000165</c:v>
                </c:pt>
                <c:pt idx="56">
                  <c:v>74.79999999999976</c:v>
                </c:pt>
                <c:pt idx="57">
                  <c:v>73.80000000000208</c:v>
                </c:pt>
                <c:pt idx="58">
                  <c:v>43.90000000000072</c:v>
                </c:pt>
                <c:pt idx="59">
                  <c:v>57.2000000000017</c:v>
                </c:pt>
                <c:pt idx="60">
                  <c:v>69.80000000000075</c:v>
                </c:pt>
                <c:pt idx="61">
                  <c:v>75.2999999999986</c:v>
                </c:pt>
                <c:pt idx="62">
                  <c:v>59.4999999999999</c:v>
                </c:pt>
                <c:pt idx="63">
                  <c:v>43.50000000000165</c:v>
                </c:pt>
                <c:pt idx="64">
                  <c:v>64.39999999999912</c:v>
                </c:pt>
                <c:pt idx="65">
                  <c:v>86.70000000000044</c:v>
                </c:pt>
                <c:pt idx="66">
                  <c:v>119.6999999999982</c:v>
                </c:pt>
                <c:pt idx="67">
                  <c:v>139.1000000000026</c:v>
                </c:pt>
                <c:pt idx="68">
                  <c:v>63.80000000000052</c:v>
                </c:pt>
                <c:pt idx="69">
                  <c:v>49.8999999999974</c:v>
                </c:pt>
                <c:pt idx="70">
                  <c:v>80.4999999999972</c:v>
                </c:pt>
                <c:pt idx="71">
                  <c:v>68.50000000000021</c:v>
                </c:pt>
                <c:pt idx="72">
                  <c:v>74.10000000000122</c:v>
                </c:pt>
                <c:pt idx="73">
                  <c:v>43.30000000000209</c:v>
                </c:pt>
                <c:pt idx="74">
                  <c:v>43.80000000000095</c:v>
                </c:pt>
                <c:pt idx="75">
                  <c:v>64.2999999999994</c:v>
                </c:pt>
                <c:pt idx="76">
                  <c:v>69.20000000000216</c:v>
                </c:pt>
                <c:pt idx="77">
                  <c:v>76.20000000000004</c:v>
                </c:pt>
                <c:pt idx="78">
                  <c:v>43.29999999999856</c:v>
                </c:pt>
                <c:pt idx="79">
                  <c:v>53.00000000000083</c:v>
                </c:pt>
                <c:pt idx="80">
                  <c:v>69.4999999999979</c:v>
                </c:pt>
                <c:pt idx="81">
                  <c:v>80.8</c:v>
                </c:pt>
                <c:pt idx="82">
                  <c:v>59.2000000000006</c:v>
                </c:pt>
                <c:pt idx="83">
                  <c:v>44.69999999999885</c:v>
                </c:pt>
                <c:pt idx="84">
                  <c:v>66.4999999999978</c:v>
                </c:pt>
                <c:pt idx="85">
                  <c:v>81.70000000000144</c:v>
                </c:pt>
                <c:pt idx="86">
                  <c:v>86.30000000000135</c:v>
                </c:pt>
                <c:pt idx="87">
                  <c:v>43.29999999999856</c:v>
                </c:pt>
                <c:pt idx="88">
                  <c:v>43.30000000000209</c:v>
                </c:pt>
                <c:pt idx="89">
                  <c:v>43.29999999999856</c:v>
                </c:pt>
                <c:pt idx="90">
                  <c:v>43.30000000000209</c:v>
                </c:pt>
                <c:pt idx="91">
                  <c:v>43.30000000000209</c:v>
                </c:pt>
                <c:pt idx="92">
                  <c:v>43.7999999999974</c:v>
                </c:pt>
                <c:pt idx="93">
                  <c:v>43.29999999999856</c:v>
                </c:pt>
                <c:pt idx="94">
                  <c:v>43.29999999999856</c:v>
                </c:pt>
                <c:pt idx="95">
                  <c:v>43.29999999999856</c:v>
                </c:pt>
                <c:pt idx="96">
                  <c:v>43.29999999999856</c:v>
                </c:pt>
                <c:pt idx="97">
                  <c:v>43.30000000000209</c:v>
                </c:pt>
                <c:pt idx="98">
                  <c:v>43.30000000000209</c:v>
                </c:pt>
                <c:pt idx="99">
                  <c:v>43.29999999999856</c:v>
                </c:pt>
                <c:pt idx="100">
                  <c:v>43.30000000000209</c:v>
                </c:pt>
                <c:pt idx="101">
                  <c:v>43.80000000000095</c:v>
                </c:pt>
                <c:pt idx="102">
                  <c:v>43.30000000000209</c:v>
                </c:pt>
                <c:pt idx="103">
                  <c:v>43.30000000000209</c:v>
                </c:pt>
                <c:pt idx="104">
                  <c:v>43.29999999999856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Sheet1!$BD$2</c:f>
              <c:strCache>
                <c:ptCount val="1"/>
                <c:pt idx="0">
                  <c:v>MP2 OWD - MP1 OWD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Sheet1!$U:$U</c:f>
              <c:numCache>
                <c:formatCode>General</c:formatCode>
                <c:ptCount val="1048571"/>
                <c:pt idx="2">
                  <c:v>1.56456</c:v>
                </c:pt>
                <c:pt idx="3">
                  <c:v>1.99507</c:v>
                </c:pt>
                <c:pt idx="4">
                  <c:v>2.320269999999998</c:v>
                </c:pt>
                <c:pt idx="5">
                  <c:v>2.60118</c:v>
                </c:pt>
                <c:pt idx="6">
                  <c:v>2.92496</c:v>
                </c:pt>
                <c:pt idx="7">
                  <c:v>3.23877</c:v>
                </c:pt>
                <c:pt idx="8">
                  <c:v>3.54028</c:v>
                </c:pt>
                <c:pt idx="9">
                  <c:v>3.84781</c:v>
                </c:pt>
                <c:pt idx="10">
                  <c:v>4.123569999999996</c:v>
                </c:pt>
                <c:pt idx="11">
                  <c:v>4.40343</c:v>
                </c:pt>
                <c:pt idx="12">
                  <c:v>4.68373</c:v>
                </c:pt>
                <c:pt idx="13">
                  <c:v>4.99834</c:v>
                </c:pt>
                <c:pt idx="14">
                  <c:v>5.31677</c:v>
                </c:pt>
                <c:pt idx="15">
                  <c:v>6.50888</c:v>
                </c:pt>
                <c:pt idx="16">
                  <c:v>6.63128</c:v>
                </c:pt>
                <c:pt idx="17">
                  <c:v>6.814109999999987</c:v>
                </c:pt>
                <c:pt idx="18">
                  <c:v>7.018559999999995</c:v>
                </c:pt>
                <c:pt idx="19">
                  <c:v>7.315009999999996</c:v>
                </c:pt>
                <c:pt idx="20">
                  <c:v>7.512569999999998</c:v>
                </c:pt>
                <c:pt idx="21">
                  <c:v>7.87828</c:v>
                </c:pt>
                <c:pt idx="22">
                  <c:v>8.05307</c:v>
                </c:pt>
                <c:pt idx="23">
                  <c:v>8.28049</c:v>
                </c:pt>
                <c:pt idx="24">
                  <c:v>8.48293</c:v>
                </c:pt>
                <c:pt idx="25">
                  <c:v>8.68674</c:v>
                </c:pt>
                <c:pt idx="26">
                  <c:v>8.90329</c:v>
                </c:pt>
                <c:pt idx="27">
                  <c:v>9.10092</c:v>
                </c:pt>
                <c:pt idx="28">
                  <c:v>9.25557</c:v>
                </c:pt>
                <c:pt idx="29">
                  <c:v>9.520890000000001</c:v>
                </c:pt>
                <c:pt idx="30">
                  <c:v>9.70987</c:v>
                </c:pt>
                <c:pt idx="31">
                  <c:v>9.93097</c:v>
                </c:pt>
                <c:pt idx="32">
                  <c:v>10.135</c:v>
                </c:pt>
                <c:pt idx="33">
                  <c:v>10.3607</c:v>
                </c:pt>
                <c:pt idx="34">
                  <c:v>10.5142</c:v>
                </c:pt>
                <c:pt idx="35">
                  <c:v>10.7384</c:v>
                </c:pt>
                <c:pt idx="36">
                  <c:v>11.2305</c:v>
                </c:pt>
                <c:pt idx="37">
                  <c:v>11.4609</c:v>
                </c:pt>
                <c:pt idx="38">
                  <c:v>11.6616</c:v>
                </c:pt>
                <c:pt idx="39">
                  <c:v>11.9542</c:v>
                </c:pt>
                <c:pt idx="40">
                  <c:v>12.3009</c:v>
                </c:pt>
                <c:pt idx="41">
                  <c:v>12.5955</c:v>
                </c:pt>
                <c:pt idx="42">
                  <c:v>12.91</c:v>
                </c:pt>
                <c:pt idx="43">
                  <c:v>13.2986</c:v>
                </c:pt>
                <c:pt idx="44">
                  <c:v>13.6761</c:v>
                </c:pt>
                <c:pt idx="45">
                  <c:v>13.9925</c:v>
                </c:pt>
                <c:pt idx="46">
                  <c:v>14.2398</c:v>
                </c:pt>
                <c:pt idx="47">
                  <c:v>14.5251</c:v>
                </c:pt>
                <c:pt idx="48">
                  <c:v>14.7486</c:v>
                </c:pt>
                <c:pt idx="49">
                  <c:v>14.9921</c:v>
                </c:pt>
                <c:pt idx="50">
                  <c:v>15.2069</c:v>
                </c:pt>
                <c:pt idx="51">
                  <c:v>15.4657</c:v>
                </c:pt>
                <c:pt idx="52">
                  <c:v>15.6359</c:v>
                </c:pt>
                <c:pt idx="53">
                  <c:v>15.8698</c:v>
                </c:pt>
                <c:pt idx="54">
                  <c:v>16.10750000000001</c:v>
                </c:pt>
                <c:pt idx="55">
                  <c:v>16.3636</c:v>
                </c:pt>
                <c:pt idx="56">
                  <c:v>16.5825</c:v>
                </c:pt>
                <c:pt idx="57">
                  <c:v>16.8022</c:v>
                </c:pt>
                <c:pt idx="58">
                  <c:v>16.9268</c:v>
                </c:pt>
                <c:pt idx="59">
                  <c:v>17.1238</c:v>
                </c:pt>
                <c:pt idx="60">
                  <c:v>17.3233</c:v>
                </c:pt>
                <c:pt idx="61">
                  <c:v>17.5315</c:v>
                </c:pt>
                <c:pt idx="62">
                  <c:v>17.7144</c:v>
                </c:pt>
                <c:pt idx="63">
                  <c:v>17.9223</c:v>
                </c:pt>
                <c:pt idx="64">
                  <c:v>18.1137</c:v>
                </c:pt>
                <c:pt idx="65">
                  <c:v>18.2814</c:v>
                </c:pt>
                <c:pt idx="66">
                  <c:v>18.50069999999998</c:v>
                </c:pt>
                <c:pt idx="67">
                  <c:v>18.7436</c:v>
                </c:pt>
                <c:pt idx="68">
                  <c:v>18.9948</c:v>
                </c:pt>
                <c:pt idx="69">
                  <c:v>19.297</c:v>
                </c:pt>
                <c:pt idx="70">
                  <c:v>19.569</c:v>
                </c:pt>
                <c:pt idx="71">
                  <c:v>19.8579</c:v>
                </c:pt>
                <c:pt idx="72">
                  <c:v>20.0885</c:v>
                </c:pt>
                <c:pt idx="73">
                  <c:v>20.3232</c:v>
                </c:pt>
                <c:pt idx="74">
                  <c:v>20.5766</c:v>
                </c:pt>
                <c:pt idx="75">
                  <c:v>20.7773</c:v>
                </c:pt>
                <c:pt idx="76">
                  <c:v>21.0155</c:v>
                </c:pt>
                <c:pt idx="77">
                  <c:v>21.314</c:v>
                </c:pt>
                <c:pt idx="78">
                  <c:v>21.5481</c:v>
                </c:pt>
                <c:pt idx="79">
                  <c:v>21.7942</c:v>
                </c:pt>
                <c:pt idx="80">
                  <c:v>22.03879999999998</c:v>
                </c:pt>
                <c:pt idx="81">
                  <c:v>22.3258</c:v>
                </c:pt>
                <c:pt idx="82">
                  <c:v>22.62580000000001</c:v>
                </c:pt>
                <c:pt idx="83">
                  <c:v>22.8387</c:v>
                </c:pt>
                <c:pt idx="84">
                  <c:v>23.0817</c:v>
                </c:pt>
                <c:pt idx="85">
                  <c:v>23.3611</c:v>
                </c:pt>
                <c:pt idx="86">
                  <c:v>23.68680000000001</c:v>
                </c:pt>
                <c:pt idx="87">
                  <c:v>24.023</c:v>
                </c:pt>
                <c:pt idx="88">
                  <c:v>24.3183</c:v>
                </c:pt>
                <c:pt idx="89">
                  <c:v>24.6147</c:v>
                </c:pt>
                <c:pt idx="90">
                  <c:v>24.8782</c:v>
                </c:pt>
                <c:pt idx="91">
                  <c:v>25.14859999999998</c:v>
                </c:pt>
                <c:pt idx="92">
                  <c:v>25.4432</c:v>
                </c:pt>
                <c:pt idx="93">
                  <c:v>25.76</c:v>
                </c:pt>
                <c:pt idx="94">
                  <c:v>26.0408</c:v>
                </c:pt>
                <c:pt idx="95">
                  <c:v>26.3968</c:v>
                </c:pt>
                <c:pt idx="96">
                  <c:v>26.72279999999988</c:v>
                </c:pt>
                <c:pt idx="97">
                  <c:v>26.96079999999988</c:v>
                </c:pt>
                <c:pt idx="98">
                  <c:v>27.16679999999998</c:v>
                </c:pt>
                <c:pt idx="99">
                  <c:v>27.4453</c:v>
                </c:pt>
                <c:pt idx="100">
                  <c:v>27.6808</c:v>
                </c:pt>
                <c:pt idx="101">
                  <c:v>27.8808</c:v>
                </c:pt>
                <c:pt idx="102">
                  <c:v>28.0748</c:v>
                </c:pt>
                <c:pt idx="103">
                  <c:v>28.2448</c:v>
                </c:pt>
                <c:pt idx="104">
                  <c:v>28.44079999999988</c:v>
                </c:pt>
                <c:pt idx="105">
                  <c:v>28.6408</c:v>
                </c:pt>
                <c:pt idx="106">
                  <c:v>28.8368</c:v>
                </c:pt>
                <c:pt idx="107">
                  <c:v>29.03879999999998</c:v>
                </c:pt>
                <c:pt idx="108">
                  <c:v>29.2433</c:v>
                </c:pt>
                <c:pt idx="109">
                  <c:v>29.47479999999998</c:v>
                </c:pt>
                <c:pt idx="110">
                  <c:v>29.6848</c:v>
                </c:pt>
                <c:pt idx="111">
                  <c:v>29.9248</c:v>
                </c:pt>
              </c:numCache>
            </c:numRef>
          </c:cat>
          <c:val>
            <c:numRef>
              <c:f>Sheet1!$BD$3:$BD$117</c:f>
              <c:numCache>
                <c:formatCode>General</c:formatCode>
                <c:ptCount val="110"/>
                <c:pt idx="0">
                  <c:v>31.49999999999985</c:v>
                </c:pt>
                <c:pt idx="1">
                  <c:v>31.49999999999985</c:v>
                </c:pt>
                <c:pt idx="2">
                  <c:v>31.49999999999985</c:v>
                </c:pt>
                <c:pt idx="3">
                  <c:v>31.50999999999992</c:v>
                </c:pt>
                <c:pt idx="4">
                  <c:v>31.49999999999985</c:v>
                </c:pt>
                <c:pt idx="5">
                  <c:v>31.50999999999993</c:v>
                </c:pt>
                <c:pt idx="6">
                  <c:v>31.50999999999993</c:v>
                </c:pt>
                <c:pt idx="7">
                  <c:v>31.49999999999985</c:v>
                </c:pt>
                <c:pt idx="8">
                  <c:v>31.50000000000029</c:v>
                </c:pt>
                <c:pt idx="9">
                  <c:v>31.50999999999993</c:v>
                </c:pt>
                <c:pt idx="10">
                  <c:v>31.50999999999993</c:v>
                </c:pt>
                <c:pt idx="11">
                  <c:v>31.50999999999993</c:v>
                </c:pt>
                <c:pt idx="12">
                  <c:v>31.50999999999993</c:v>
                </c:pt>
                <c:pt idx="13">
                  <c:v>31.51000000000082</c:v>
                </c:pt>
                <c:pt idx="14">
                  <c:v>32.01000000000052</c:v>
                </c:pt>
                <c:pt idx="15">
                  <c:v>31.50999999999993</c:v>
                </c:pt>
                <c:pt idx="16">
                  <c:v>31.50999999999993</c:v>
                </c:pt>
                <c:pt idx="17">
                  <c:v>31.50000000000031</c:v>
                </c:pt>
                <c:pt idx="18">
                  <c:v>31.50999999999991</c:v>
                </c:pt>
                <c:pt idx="19">
                  <c:v>31.50999999999993</c:v>
                </c:pt>
                <c:pt idx="20">
                  <c:v>31.49999999999942</c:v>
                </c:pt>
                <c:pt idx="21">
                  <c:v>31.51000000000082</c:v>
                </c:pt>
                <c:pt idx="22">
                  <c:v>31.49999999999942</c:v>
                </c:pt>
                <c:pt idx="23">
                  <c:v>31.50000000000119</c:v>
                </c:pt>
                <c:pt idx="24">
                  <c:v>31.51000000000084</c:v>
                </c:pt>
                <c:pt idx="25">
                  <c:v>31.5100000000008</c:v>
                </c:pt>
                <c:pt idx="26">
                  <c:v>31.51000000000082</c:v>
                </c:pt>
                <c:pt idx="27">
                  <c:v>31.49999999999943</c:v>
                </c:pt>
                <c:pt idx="28">
                  <c:v>31.50000000000119</c:v>
                </c:pt>
                <c:pt idx="29">
                  <c:v>31.51000000000082</c:v>
                </c:pt>
                <c:pt idx="30">
                  <c:v>31.49999999999943</c:v>
                </c:pt>
                <c:pt idx="31">
                  <c:v>31.4999999999994</c:v>
                </c:pt>
                <c:pt idx="32">
                  <c:v>31.5000000000012</c:v>
                </c:pt>
                <c:pt idx="33">
                  <c:v>31.50000000000119</c:v>
                </c:pt>
                <c:pt idx="34">
                  <c:v>31.4999999999994</c:v>
                </c:pt>
                <c:pt idx="35">
                  <c:v>31.50000000000118</c:v>
                </c:pt>
                <c:pt idx="36">
                  <c:v>31.49999999999942</c:v>
                </c:pt>
                <c:pt idx="37">
                  <c:v>31.49999999999942</c:v>
                </c:pt>
                <c:pt idx="38">
                  <c:v>31.50000000000119</c:v>
                </c:pt>
                <c:pt idx="39">
                  <c:v>31.49999999999943</c:v>
                </c:pt>
                <c:pt idx="40">
                  <c:v>31.4999999999994</c:v>
                </c:pt>
                <c:pt idx="41">
                  <c:v>31.50000000000119</c:v>
                </c:pt>
                <c:pt idx="42">
                  <c:v>31.49999999999942</c:v>
                </c:pt>
                <c:pt idx="43">
                  <c:v>31.49999999999942</c:v>
                </c:pt>
                <c:pt idx="44">
                  <c:v>31.50000000000119</c:v>
                </c:pt>
                <c:pt idx="45">
                  <c:v>31.49999999999942</c:v>
                </c:pt>
                <c:pt idx="46">
                  <c:v>31.49999999999942</c:v>
                </c:pt>
                <c:pt idx="47">
                  <c:v>31.50000000000119</c:v>
                </c:pt>
                <c:pt idx="48">
                  <c:v>31.59999999999918</c:v>
                </c:pt>
                <c:pt idx="49">
                  <c:v>31.49999999999942</c:v>
                </c:pt>
                <c:pt idx="50">
                  <c:v>31.49999999999942</c:v>
                </c:pt>
                <c:pt idx="51">
                  <c:v>31.49999999999942</c:v>
                </c:pt>
                <c:pt idx="52">
                  <c:v>31.50000000000119</c:v>
                </c:pt>
                <c:pt idx="53">
                  <c:v>31.50000000000119</c:v>
                </c:pt>
                <c:pt idx="54">
                  <c:v>31.50000000000119</c:v>
                </c:pt>
                <c:pt idx="55">
                  <c:v>31.49999999999764</c:v>
                </c:pt>
                <c:pt idx="56">
                  <c:v>31.50000000000119</c:v>
                </c:pt>
                <c:pt idx="57">
                  <c:v>31.49999999999764</c:v>
                </c:pt>
                <c:pt idx="58">
                  <c:v>31.70000000000073</c:v>
                </c:pt>
                <c:pt idx="59">
                  <c:v>31.50000000000119</c:v>
                </c:pt>
                <c:pt idx="60">
                  <c:v>31.60000000000096</c:v>
                </c:pt>
                <c:pt idx="61">
                  <c:v>31.50000000000119</c:v>
                </c:pt>
                <c:pt idx="62">
                  <c:v>31.90000000000026</c:v>
                </c:pt>
                <c:pt idx="63">
                  <c:v>31.50000000000119</c:v>
                </c:pt>
                <c:pt idx="64">
                  <c:v>31.49999999999764</c:v>
                </c:pt>
                <c:pt idx="65">
                  <c:v>31.8000000000005</c:v>
                </c:pt>
                <c:pt idx="66">
                  <c:v>31.50000000000119</c:v>
                </c:pt>
                <c:pt idx="67">
                  <c:v>31.50000000000119</c:v>
                </c:pt>
                <c:pt idx="68">
                  <c:v>31.49999999999764</c:v>
                </c:pt>
                <c:pt idx="69">
                  <c:v>31.50000000000119</c:v>
                </c:pt>
                <c:pt idx="70">
                  <c:v>31.8000000000005</c:v>
                </c:pt>
                <c:pt idx="71">
                  <c:v>31.50000000000119</c:v>
                </c:pt>
                <c:pt idx="72">
                  <c:v>31.49999999999764</c:v>
                </c:pt>
                <c:pt idx="73">
                  <c:v>31.50000000000119</c:v>
                </c:pt>
                <c:pt idx="74">
                  <c:v>31.60000000000096</c:v>
                </c:pt>
                <c:pt idx="75">
                  <c:v>31.50000000000119</c:v>
                </c:pt>
                <c:pt idx="76">
                  <c:v>31.60000000000096</c:v>
                </c:pt>
                <c:pt idx="77">
                  <c:v>32.0999999999998</c:v>
                </c:pt>
                <c:pt idx="78">
                  <c:v>31.49999999999764</c:v>
                </c:pt>
                <c:pt idx="79">
                  <c:v>32.00000000000003</c:v>
                </c:pt>
                <c:pt idx="80">
                  <c:v>31.50000000000119</c:v>
                </c:pt>
                <c:pt idx="81">
                  <c:v>31.49999999999764</c:v>
                </c:pt>
                <c:pt idx="82">
                  <c:v>31.50000000000119</c:v>
                </c:pt>
                <c:pt idx="83">
                  <c:v>31.8000000000005</c:v>
                </c:pt>
                <c:pt idx="84">
                  <c:v>31.8000000000005</c:v>
                </c:pt>
                <c:pt idx="85">
                  <c:v>31.50000000000119</c:v>
                </c:pt>
                <c:pt idx="86">
                  <c:v>31.50000000000119</c:v>
                </c:pt>
                <c:pt idx="87">
                  <c:v>31.49999999999764</c:v>
                </c:pt>
                <c:pt idx="88">
                  <c:v>31.50000000000119</c:v>
                </c:pt>
                <c:pt idx="89">
                  <c:v>32.0999999999998</c:v>
                </c:pt>
                <c:pt idx="90">
                  <c:v>31.50000000000119</c:v>
                </c:pt>
                <c:pt idx="91">
                  <c:v>31.70000000000073</c:v>
                </c:pt>
                <c:pt idx="92">
                  <c:v>31.50000000000119</c:v>
                </c:pt>
                <c:pt idx="93">
                  <c:v>31.49999999999764</c:v>
                </c:pt>
                <c:pt idx="94">
                  <c:v>31.50000000000119</c:v>
                </c:pt>
                <c:pt idx="95">
                  <c:v>31.49999999999764</c:v>
                </c:pt>
                <c:pt idx="96">
                  <c:v>31.49999999999764</c:v>
                </c:pt>
                <c:pt idx="97">
                  <c:v>31.50000000000119</c:v>
                </c:pt>
                <c:pt idx="98">
                  <c:v>31.50000000000119</c:v>
                </c:pt>
                <c:pt idx="99">
                  <c:v>31.50000000000119</c:v>
                </c:pt>
                <c:pt idx="100">
                  <c:v>31.50000000000119</c:v>
                </c:pt>
                <c:pt idx="101">
                  <c:v>31.50000000000119</c:v>
                </c:pt>
                <c:pt idx="102">
                  <c:v>31.49999999999764</c:v>
                </c:pt>
                <c:pt idx="103">
                  <c:v>31.49999999999764</c:v>
                </c:pt>
                <c:pt idx="104">
                  <c:v>31.50000000000119</c:v>
                </c:pt>
                <c:pt idx="105">
                  <c:v>31.49999999999764</c:v>
                </c:pt>
                <c:pt idx="106">
                  <c:v>31.50000000000119</c:v>
                </c:pt>
                <c:pt idx="107">
                  <c:v>31.49999999999764</c:v>
                </c:pt>
                <c:pt idx="108">
                  <c:v>31.49999999999764</c:v>
                </c:pt>
                <c:pt idx="109">
                  <c:v>31.50000000000119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Sheet1!$BG$2</c:f>
              <c:strCache>
                <c:ptCount val="1"/>
                <c:pt idx="0">
                  <c:v>Chooser OWD - MP2 OWD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diamond"/>
            <c:size val="6"/>
            <c:spPr>
              <a:solidFill>
                <a:srgbClr val="00B050"/>
              </a:solidFill>
            </c:spPr>
          </c:marker>
          <c:cat>
            <c:numRef>
              <c:f>Sheet1!$U:$U</c:f>
              <c:numCache>
                <c:formatCode>General</c:formatCode>
                <c:ptCount val="1048571"/>
                <c:pt idx="2">
                  <c:v>1.56456</c:v>
                </c:pt>
                <c:pt idx="3">
                  <c:v>1.99507</c:v>
                </c:pt>
                <c:pt idx="4">
                  <c:v>2.320269999999998</c:v>
                </c:pt>
                <c:pt idx="5">
                  <c:v>2.60118</c:v>
                </c:pt>
                <c:pt idx="6">
                  <c:v>2.92496</c:v>
                </c:pt>
                <c:pt idx="7">
                  <c:v>3.23877</c:v>
                </c:pt>
                <c:pt idx="8">
                  <c:v>3.54028</c:v>
                </c:pt>
                <c:pt idx="9">
                  <c:v>3.84781</c:v>
                </c:pt>
                <c:pt idx="10">
                  <c:v>4.123569999999996</c:v>
                </c:pt>
                <c:pt idx="11">
                  <c:v>4.40343</c:v>
                </c:pt>
                <c:pt idx="12">
                  <c:v>4.68373</c:v>
                </c:pt>
                <c:pt idx="13">
                  <c:v>4.99834</c:v>
                </c:pt>
                <c:pt idx="14">
                  <c:v>5.31677</c:v>
                </c:pt>
                <c:pt idx="15">
                  <c:v>6.50888</c:v>
                </c:pt>
                <c:pt idx="16">
                  <c:v>6.63128</c:v>
                </c:pt>
                <c:pt idx="17">
                  <c:v>6.814109999999987</c:v>
                </c:pt>
                <c:pt idx="18">
                  <c:v>7.018559999999995</c:v>
                </c:pt>
                <c:pt idx="19">
                  <c:v>7.315009999999996</c:v>
                </c:pt>
                <c:pt idx="20">
                  <c:v>7.512569999999998</c:v>
                </c:pt>
                <c:pt idx="21">
                  <c:v>7.87828</c:v>
                </c:pt>
                <c:pt idx="22">
                  <c:v>8.05307</c:v>
                </c:pt>
                <c:pt idx="23">
                  <c:v>8.28049</c:v>
                </c:pt>
                <c:pt idx="24">
                  <c:v>8.48293</c:v>
                </c:pt>
                <c:pt idx="25">
                  <c:v>8.68674</c:v>
                </c:pt>
                <c:pt idx="26">
                  <c:v>8.90329</c:v>
                </c:pt>
                <c:pt idx="27">
                  <c:v>9.10092</c:v>
                </c:pt>
                <c:pt idx="28">
                  <c:v>9.25557</c:v>
                </c:pt>
                <c:pt idx="29">
                  <c:v>9.520890000000001</c:v>
                </c:pt>
                <c:pt idx="30">
                  <c:v>9.70987</c:v>
                </c:pt>
                <c:pt idx="31">
                  <c:v>9.93097</c:v>
                </c:pt>
                <c:pt idx="32">
                  <c:v>10.135</c:v>
                </c:pt>
                <c:pt idx="33">
                  <c:v>10.3607</c:v>
                </c:pt>
                <c:pt idx="34">
                  <c:v>10.5142</c:v>
                </c:pt>
                <c:pt idx="35">
                  <c:v>10.7384</c:v>
                </c:pt>
                <c:pt idx="36">
                  <c:v>11.2305</c:v>
                </c:pt>
                <c:pt idx="37">
                  <c:v>11.4609</c:v>
                </c:pt>
                <c:pt idx="38">
                  <c:v>11.6616</c:v>
                </c:pt>
                <c:pt idx="39">
                  <c:v>11.9542</c:v>
                </c:pt>
                <c:pt idx="40">
                  <c:v>12.3009</c:v>
                </c:pt>
                <c:pt idx="41">
                  <c:v>12.5955</c:v>
                </c:pt>
                <c:pt idx="42">
                  <c:v>12.91</c:v>
                </c:pt>
                <c:pt idx="43">
                  <c:v>13.2986</c:v>
                </c:pt>
                <c:pt idx="44">
                  <c:v>13.6761</c:v>
                </c:pt>
                <c:pt idx="45">
                  <c:v>13.9925</c:v>
                </c:pt>
                <c:pt idx="46">
                  <c:v>14.2398</c:v>
                </c:pt>
                <c:pt idx="47">
                  <c:v>14.5251</c:v>
                </c:pt>
                <c:pt idx="48">
                  <c:v>14.7486</c:v>
                </c:pt>
                <c:pt idx="49">
                  <c:v>14.9921</c:v>
                </c:pt>
                <c:pt idx="50">
                  <c:v>15.2069</c:v>
                </c:pt>
                <c:pt idx="51">
                  <c:v>15.4657</c:v>
                </c:pt>
                <c:pt idx="52">
                  <c:v>15.6359</c:v>
                </c:pt>
                <c:pt idx="53">
                  <c:v>15.8698</c:v>
                </c:pt>
                <c:pt idx="54">
                  <c:v>16.10750000000001</c:v>
                </c:pt>
                <c:pt idx="55">
                  <c:v>16.3636</c:v>
                </c:pt>
                <c:pt idx="56">
                  <c:v>16.5825</c:v>
                </c:pt>
                <c:pt idx="57">
                  <c:v>16.8022</c:v>
                </c:pt>
                <c:pt idx="58">
                  <c:v>16.9268</c:v>
                </c:pt>
                <c:pt idx="59">
                  <c:v>17.1238</c:v>
                </c:pt>
                <c:pt idx="60">
                  <c:v>17.3233</c:v>
                </c:pt>
                <c:pt idx="61">
                  <c:v>17.5315</c:v>
                </c:pt>
                <c:pt idx="62">
                  <c:v>17.7144</c:v>
                </c:pt>
                <c:pt idx="63">
                  <c:v>17.9223</c:v>
                </c:pt>
                <c:pt idx="64">
                  <c:v>18.1137</c:v>
                </c:pt>
                <c:pt idx="65">
                  <c:v>18.2814</c:v>
                </c:pt>
                <c:pt idx="66">
                  <c:v>18.50069999999998</c:v>
                </c:pt>
                <c:pt idx="67">
                  <c:v>18.7436</c:v>
                </c:pt>
                <c:pt idx="68">
                  <c:v>18.9948</c:v>
                </c:pt>
                <c:pt idx="69">
                  <c:v>19.297</c:v>
                </c:pt>
                <c:pt idx="70">
                  <c:v>19.569</c:v>
                </c:pt>
                <c:pt idx="71">
                  <c:v>19.8579</c:v>
                </c:pt>
                <c:pt idx="72">
                  <c:v>20.0885</c:v>
                </c:pt>
                <c:pt idx="73">
                  <c:v>20.3232</c:v>
                </c:pt>
                <c:pt idx="74">
                  <c:v>20.5766</c:v>
                </c:pt>
                <c:pt idx="75">
                  <c:v>20.7773</c:v>
                </c:pt>
                <c:pt idx="76">
                  <c:v>21.0155</c:v>
                </c:pt>
                <c:pt idx="77">
                  <c:v>21.314</c:v>
                </c:pt>
                <c:pt idx="78">
                  <c:v>21.5481</c:v>
                </c:pt>
                <c:pt idx="79">
                  <c:v>21.7942</c:v>
                </c:pt>
                <c:pt idx="80">
                  <c:v>22.03879999999998</c:v>
                </c:pt>
                <c:pt idx="81">
                  <c:v>22.3258</c:v>
                </c:pt>
                <c:pt idx="82">
                  <c:v>22.62580000000001</c:v>
                </c:pt>
                <c:pt idx="83">
                  <c:v>22.8387</c:v>
                </c:pt>
                <c:pt idx="84">
                  <c:v>23.0817</c:v>
                </c:pt>
                <c:pt idx="85">
                  <c:v>23.3611</c:v>
                </c:pt>
                <c:pt idx="86">
                  <c:v>23.68680000000001</c:v>
                </c:pt>
                <c:pt idx="87">
                  <c:v>24.023</c:v>
                </c:pt>
                <c:pt idx="88">
                  <c:v>24.3183</c:v>
                </c:pt>
                <c:pt idx="89">
                  <c:v>24.6147</c:v>
                </c:pt>
                <c:pt idx="90">
                  <c:v>24.8782</c:v>
                </c:pt>
                <c:pt idx="91">
                  <c:v>25.14859999999998</c:v>
                </c:pt>
                <c:pt idx="92">
                  <c:v>25.4432</c:v>
                </c:pt>
                <c:pt idx="93">
                  <c:v>25.76</c:v>
                </c:pt>
                <c:pt idx="94">
                  <c:v>26.0408</c:v>
                </c:pt>
                <c:pt idx="95">
                  <c:v>26.3968</c:v>
                </c:pt>
                <c:pt idx="96">
                  <c:v>26.72279999999988</c:v>
                </c:pt>
                <c:pt idx="97">
                  <c:v>26.96079999999988</c:v>
                </c:pt>
                <c:pt idx="98">
                  <c:v>27.16679999999998</c:v>
                </c:pt>
                <c:pt idx="99">
                  <c:v>27.4453</c:v>
                </c:pt>
                <c:pt idx="100">
                  <c:v>27.6808</c:v>
                </c:pt>
                <c:pt idx="101">
                  <c:v>27.8808</c:v>
                </c:pt>
                <c:pt idx="102">
                  <c:v>28.0748</c:v>
                </c:pt>
                <c:pt idx="103">
                  <c:v>28.2448</c:v>
                </c:pt>
                <c:pt idx="104">
                  <c:v>28.44079999999988</c:v>
                </c:pt>
                <c:pt idx="105">
                  <c:v>28.6408</c:v>
                </c:pt>
                <c:pt idx="106">
                  <c:v>28.8368</c:v>
                </c:pt>
                <c:pt idx="107">
                  <c:v>29.03879999999998</c:v>
                </c:pt>
                <c:pt idx="108">
                  <c:v>29.2433</c:v>
                </c:pt>
                <c:pt idx="109">
                  <c:v>29.47479999999998</c:v>
                </c:pt>
                <c:pt idx="110">
                  <c:v>29.6848</c:v>
                </c:pt>
                <c:pt idx="111">
                  <c:v>29.9248</c:v>
                </c:pt>
              </c:numCache>
            </c:numRef>
          </c:cat>
          <c:val>
            <c:numRef>
              <c:f>Sheet1!$BG$3:$BG$117</c:f>
              <c:numCache>
                <c:formatCode>General</c:formatCode>
                <c:ptCount val="110"/>
                <c:pt idx="0">
                  <c:v>7.770000000000053</c:v>
                </c:pt>
                <c:pt idx="1">
                  <c:v>7.770000000000067</c:v>
                </c:pt>
                <c:pt idx="2">
                  <c:v>7.77000000000028</c:v>
                </c:pt>
                <c:pt idx="3">
                  <c:v>7.77000000000028</c:v>
                </c:pt>
                <c:pt idx="4">
                  <c:v>7.76999999999984</c:v>
                </c:pt>
                <c:pt idx="5">
                  <c:v>7.769999999999828</c:v>
                </c:pt>
                <c:pt idx="6">
                  <c:v>8.410000000000025</c:v>
                </c:pt>
                <c:pt idx="7">
                  <c:v>7.76999999999984</c:v>
                </c:pt>
                <c:pt idx="8">
                  <c:v>8.460000000000364</c:v>
                </c:pt>
                <c:pt idx="9">
                  <c:v>7.769999999999828</c:v>
                </c:pt>
                <c:pt idx="10">
                  <c:v>7.76999999999984</c:v>
                </c:pt>
                <c:pt idx="11">
                  <c:v>7.769999999999828</c:v>
                </c:pt>
                <c:pt idx="12">
                  <c:v>8.54</c:v>
                </c:pt>
                <c:pt idx="13">
                  <c:v>8.309999999999806</c:v>
                </c:pt>
                <c:pt idx="14">
                  <c:v>12.73999999999998</c:v>
                </c:pt>
                <c:pt idx="15">
                  <c:v>7.769999999999828</c:v>
                </c:pt>
                <c:pt idx="16">
                  <c:v>7.769999999999828</c:v>
                </c:pt>
                <c:pt idx="17">
                  <c:v>7.76999999999984</c:v>
                </c:pt>
                <c:pt idx="18">
                  <c:v>7.76999999999984</c:v>
                </c:pt>
                <c:pt idx="19">
                  <c:v>10.29999999999998</c:v>
                </c:pt>
                <c:pt idx="20">
                  <c:v>7.780000000000342</c:v>
                </c:pt>
                <c:pt idx="21">
                  <c:v>7.769999999998959</c:v>
                </c:pt>
                <c:pt idx="22">
                  <c:v>7.97999999999988</c:v>
                </c:pt>
                <c:pt idx="23">
                  <c:v>7.76999999999893</c:v>
                </c:pt>
                <c:pt idx="24">
                  <c:v>7.770000000000721</c:v>
                </c:pt>
                <c:pt idx="25">
                  <c:v>8.210000000000063</c:v>
                </c:pt>
                <c:pt idx="26">
                  <c:v>7.769999999998944</c:v>
                </c:pt>
                <c:pt idx="27">
                  <c:v>7.770000000000721</c:v>
                </c:pt>
                <c:pt idx="28">
                  <c:v>7.769999999998959</c:v>
                </c:pt>
                <c:pt idx="29">
                  <c:v>7.76999999999893</c:v>
                </c:pt>
                <c:pt idx="30">
                  <c:v>7.699999999999818</c:v>
                </c:pt>
                <c:pt idx="31">
                  <c:v>7.699999999999818</c:v>
                </c:pt>
                <c:pt idx="32">
                  <c:v>9.699999999998682</c:v>
                </c:pt>
                <c:pt idx="33">
                  <c:v>7.799999999999585</c:v>
                </c:pt>
                <c:pt idx="34">
                  <c:v>7.800000000001376</c:v>
                </c:pt>
                <c:pt idx="35">
                  <c:v>7.799999999999616</c:v>
                </c:pt>
                <c:pt idx="36">
                  <c:v>8.900000000000571</c:v>
                </c:pt>
                <c:pt idx="37">
                  <c:v>7.699999999999818</c:v>
                </c:pt>
                <c:pt idx="38">
                  <c:v>7.799999999999616</c:v>
                </c:pt>
                <c:pt idx="39">
                  <c:v>7.800000000001347</c:v>
                </c:pt>
                <c:pt idx="40">
                  <c:v>7.799999999999616</c:v>
                </c:pt>
                <c:pt idx="41">
                  <c:v>7.799999999999585</c:v>
                </c:pt>
                <c:pt idx="42">
                  <c:v>7.799999999999585</c:v>
                </c:pt>
                <c:pt idx="43">
                  <c:v>7.90000000000113</c:v>
                </c:pt>
                <c:pt idx="44">
                  <c:v>7.699999999999818</c:v>
                </c:pt>
                <c:pt idx="45">
                  <c:v>7.99999999999912</c:v>
                </c:pt>
                <c:pt idx="46">
                  <c:v>7.799999999999585</c:v>
                </c:pt>
                <c:pt idx="47">
                  <c:v>7.699999999999818</c:v>
                </c:pt>
                <c:pt idx="48">
                  <c:v>7.700000000001595</c:v>
                </c:pt>
                <c:pt idx="49">
                  <c:v>7.699999999999818</c:v>
                </c:pt>
                <c:pt idx="50">
                  <c:v>7.699999999999818</c:v>
                </c:pt>
                <c:pt idx="51">
                  <c:v>7.799999999999585</c:v>
                </c:pt>
                <c:pt idx="52">
                  <c:v>7.799999999999585</c:v>
                </c:pt>
                <c:pt idx="53">
                  <c:v>7.799999999999585</c:v>
                </c:pt>
                <c:pt idx="54">
                  <c:v>8.300000000001972</c:v>
                </c:pt>
                <c:pt idx="55">
                  <c:v>7.799999999999585</c:v>
                </c:pt>
                <c:pt idx="56">
                  <c:v>7.699999999999818</c:v>
                </c:pt>
                <c:pt idx="57">
                  <c:v>7.899999999999352</c:v>
                </c:pt>
                <c:pt idx="58">
                  <c:v>37.70000000000096</c:v>
                </c:pt>
                <c:pt idx="59">
                  <c:v>97.69999999999967</c:v>
                </c:pt>
                <c:pt idx="60">
                  <c:v>160.499999999999</c:v>
                </c:pt>
                <c:pt idx="61">
                  <c:v>220.1999999999983</c:v>
                </c:pt>
                <c:pt idx="62">
                  <c:v>282.7999999999981</c:v>
                </c:pt>
                <c:pt idx="63">
                  <c:v>303.9999999999985</c:v>
                </c:pt>
                <c:pt idx="64">
                  <c:v>229.800000000001</c:v>
                </c:pt>
                <c:pt idx="65">
                  <c:v>284.8000000000007</c:v>
                </c:pt>
                <c:pt idx="66">
                  <c:v>338.0999999999971</c:v>
                </c:pt>
                <c:pt idx="67">
                  <c:v>383.0999999999989</c:v>
                </c:pt>
                <c:pt idx="68">
                  <c:v>309.1000000000008</c:v>
                </c:pt>
                <c:pt idx="69">
                  <c:v>306.3999999999999</c:v>
                </c:pt>
                <c:pt idx="70">
                  <c:v>364.8999999999987</c:v>
                </c:pt>
                <c:pt idx="71">
                  <c:v>419.7999999999986</c:v>
                </c:pt>
                <c:pt idx="72">
                  <c:v>472.5000000000002</c:v>
                </c:pt>
                <c:pt idx="73">
                  <c:v>404.399999999999</c:v>
                </c:pt>
                <c:pt idx="74">
                  <c:v>416.0000000000004</c:v>
                </c:pt>
                <c:pt idx="75">
                  <c:v>461.9999999999989</c:v>
                </c:pt>
                <c:pt idx="76">
                  <c:v>518.7999999999988</c:v>
                </c:pt>
                <c:pt idx="77">
                  <c:v>538.9000000000017</c:v>
                </c:pt>
                <c:pt idx="78">
                  <c:v>406.5000000000013</c:v>
                </c:pt>
                <c:pt idx="79">
                  <c:v>454.0000000000006</c:v>
                </c:pt>
                <c:pt idx="80">
                  <c:v>501.6999999999996</c:v>
                </c:pt>
                <c:pt idx="81">
                  <c:v>536.5000000000002</c:v>
                </c:pt>
                <c:pt idx="82">
                  <c:v>510.0999999999976</c:v>
                </c:pt>
                <c:pt idx="83">
                  <c:v>429.9999999999989</c:v>
                </c:pt>
                <c:pt idx="84">
                  <c:v>472.6999999999996</c:v>
                </c:pt>
                <c:pt idx="85">
                  <c:v>516.4000000000009</c:v>
                </c:pt>
                <c:pt idx="86">
                  <c:v>472.5000000000001</c:v>
                </c:pt>
                <c:pt idx="87">
                  <c:v>419.900000000002</c:v>
                </c:pt>
                <c:pt idx="88">
                  <c:v>470.0999999999987</c:v>
                </c:pt>
                <c:pt idx="89">
                  <c:v>520.8000000000013</c:v>
                </c:pt>
                <c:pt idx="90">
                  <c:v>529.5999999999984</c:v>
                </c:pt>
                <c:pt idx="91">
                  <c:v>406.8999999999967</c:v>
                </c:pt>
                <c:pt idx="92">
                  <c:v>450.6999999999977</c:v>
                </c:pt>
                <c:pt idx="93">
                  <c:v>178.4</c:v>
                </c:pt>
                <c:pt idx="94">
                  <c:v>7.699999999999818</c:v>
                </c:pt>
                <c:pt idx="95">
                  <c:v>7.699999999999818</c:v>
                </c:pt>
                <c:pt idx="96">
                  <c:v>7.699999999999818</c:v>
                </c:pt>
                <c:pt idx="97">
                  <c:v>7.799999999999585</c:v>
                </c:pt>
                <c:pt idx="98">
                  <c:v>7.699999999999818</c:v>
                </c:pt>
                <c:pt idx="99">
                  <c:v>7.899999999999352</c:v>
                </c:pt>
                <c:pt idx="100">
                  <c:v>7.699999999999818</c:v>
                </c:pt>
                <c:pt idx="101">
                  <c:v>7.699999999999818</c:v>
                </c:pt>
                <c:pt idx="102">
                  <c:v>7.699999999999818</c:v>
                </c:pt>
                <c:pt idx="103">
                  <c:v>7.699999999999818</c:v>
                </c:pt>
                <c:pt idx="104">
                  <c:v>7.699999999999818</c:v>
                </c:pt>
                <c:pt idx="105">
                  <c:v>7.700000000003371</c:v>
                </c:pt>
                <c:pt idx="106">
                  <c:v>8.199999999998652</c:v>
                </c:pt>
                <c:pt idx="107">
                  <c:v>7.700000000003371</c:v>
                </c:pt>
                <c:pt idx="108">
                  <c:v>7.99999999999912</c:v>
                </c:pt>
                <c:pt idx="109">
                  <c:v>7.699999999999818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2364424"/>
        <c:axId val="1922358952"/>
      </c:lineChart>
      <c:catAx>
        <c:axId val="1922364424"/>
        <c:scaling>
          <c:orientation val="minMax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Time (s)</a:t>
                </a:r>
              </a:p>
            </c:rich>
          </c:tx>
          <c:layout>
            <c:manualLayout>
              <c:xMode val="edge"/>
              <c:yMode val="edge"/>
              <c:x val="0.8113742876735"/>
              <c:y val="0.849720814307003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922358952"/>
        <c:crosses val="autoZero"/>
        <c:auto val="1"/>
        <c:lblAlgn val="ctr"/>
        <c:lblOffset val="100"/>
        <c:tickLblSkip val="10"/>
        <c:tickMarkSkip val="20"/>
        <c:noMultiLvlLbl val="0"/>
      </c:catAx>
      <c:valAx>
        <c:axId val="192235895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 dirty="0" smtClean="0"/>
                  <a:t>Delay </a:t>
                </a:r>
                <a:r>
                  <a:rPr lang="en-US" sz="1800" dirty="0"/>
                  <a:t>(</a:t>
                </a:r>
                <a:r>
                  <a:rPr lang="en-US" sz="1800" dirty="0" err="1"/>
                  <a:t>ms</a:t>
                </a:r>
                <a:r>
                  <a:rPr lang="en-US" sz="1800" dirty="0"/>
                  <a:t>)</a:t>
                </a:r>
              </a:p>
            </c:rich>
          </c:tx>
          <c:layout>
            <c:manualLayout>
              <c:xMode val="edge"/>
              <c:yMode val="edge"/>
              <c:x val="0.0047594050743657"/>
              <c:y val="0.022280358175359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922364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1011562743846"/>
          <c:y val="0.222515106325048"/>
          <c:w val="0.188988473215042"/>
          <c:h val="0.56462451638159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573423670878349"/>
          <c:y val="0.140244487013061"/>
          <c:w val="0.552535433070866"/>
          <c:h val="0.772344054673373"/>
        </c:manualLayout>
      </c:layout>
      <c:scatterChart>
        <c:scatterStyle val="lineMarker"/>
        <c:varyColors val="0"/>
        <c:ser>
          <c:idx val="0"/>
          <c:order val="0"/>
          <c:tx>
            <c:v>mp1 owd</c:v>
          </c:tx>
          <c:spPr>
            <a:ln w="28575">
              <a:noFill/>
            </a:ln>
          </c:spPr>
          <c:marker>
            <c:symbol val="triangle"/>
            <c:size val="10"/>
          </c:marker>
          <c:xVal>
            <c:numRef>
              <c:f>Sheet1!$AG$19:$AG$38</c:f>
              <c:numCache>
                <c:formatCode>General</c:formatCode>
                <c:ptCount val="19"/>
                <c:pt idx="0">
                  <c:v>6.332</c:v>
                </c:pt>
                <c:pt idx="1">
                  <c:v>6.53</c:v>
                </c:pt>
                <c:pt idx="2">
                  <c:v>6.734</c:v>
                </c:pt>
                <c:pt idx="3">
                  <c:v>6.936</c:v>
                </c:pt>
                <c:pt idx="4">
                  <c:v>7.14</c:v>
                </c:pt>
                <c:pt idx="5">
                  <c:v>7.33</c:v>
                </c:pt>
                <c:pt idx="6">
                  <c:v>7.73</c:v>
                </c:pt>
                <c:pt idx="7">
                  <c:v>7.932</c:v>
                </c:pt>
                <c:pt idx="8">
                  <c:v>8.134</c:v>
                </c:pt>
                <c:pt idx="9">
                  <c:v>8.332</c:v>
                </c:pt>
                <c:pt idx="10">
                  <c:v>8.532</c:v>
                </c:pt>
                <c:pt idx="11">
                  <c:v>8.724</c:v>
                </c:pt>
                <c:pt idx="12">
                  <c:v>8.928</c:v>
                </c:pt>
                <c:pt idx="13">
                  <c:v>9.128</c:v>
                </c:pt>
                <c:pt idx="14">
                  <c:v>9.326</c:v>
                </c:pt>
                <c:pt idx="15">
                  <c:v>9.532</c:v>
                </c:pt>
                <c:pt idx="16">
                  <c:v>9.76</c:v>
                </c:pt>
                <c:pt idx="17">
                  <c:v>9.968</c:v>
                </c:pt>
                <c:pt idx="18">
                  <c:v>10.166</c:v>
                </c:pt>
              </c:numCache>
            </c:numRef>
          </c:xVal>
          <c:yVal>
            <c:numRef>
              <c:f>Sheet1!$O$19:$O$38</c:f>
              <c:numCache>
                <c:formatCode>General</c:formatCode>
                <c:ptCount val="19"/>
                <c:pt idx="0">
                  <c:v>145.3699999999998</c:v>
                </c:pt>
                <c:pt idx="1">
                  <c:v>69.2699999999995</c:v>
                </c:pt>
                <c:pt idx="2">
                  <c:v>48.60000000000042</c:v>
                </c:pt>
                <c:pt idx="3">
                  <c:v>51.05000000000004</c:v>
                </c:pt>
                <c:pt idx="4">
                  <c:v>143.51</c:v>
                </c:pt>
                <c:pt idx="5">
                  <c:v>151.0600000000002</c:v>
                </c:pt>
                <c:pt idx="6">
                  <c:v>116.7699999999998</c:v>
                </c:pt>
                <c:pt idx="7">
                  <c:v>89.57000000000015</c:v>
                </c:pt>
                <c:pt idx="8">
                  <c:v>114.9799999999992</c:v>
                </c:pt>
                <c:pt idx="9">
                  <c:v>119.4299999999995</c:v>
                </c:pt>
                <c:pt idx="10">
                  <c:v>123.2399999999991</c:v>
                </c:pt>
                <c:pt idx="11">
                  <c:v>147.7799999999991</c:v>
                </c:pt>
                <c:pt idx="12">
                  <c:v>141.4099999999987</c:v>
                </c:pt>
                <c:pt idx="13">
                  <c:v>96.0599999999996</c:v>
                </c:pt>
                <c:pt idx="14">
                  <c:v>163.3899999999997</c:v>
                </c:pt>
                <c:pt idx="15">
                  <c:v>146.3699999999992</c:v>
                </c:pt>
                <c:pt idx="16">
                  <c:v>139.4599999999997</c:v>
                </c:pt>
                <c:pt idx="17">
                  <c:v>135.5000000000004</c:v>
                </c:pt>
                <c:pt idx="18">
                  <c:v>163.1999999999998</c:v>
                </c:pt>
              </c:numCache>
            </c:numRef>
          </c:yVal>
          <c:smooth val="0"/>
        </c:ser>
        <c:ser>
          <c:idx val="1"/>
          <c:order val="1"/>
          <c:tx>
            <c:v>mp2 owd</c:v>
          </c:tx>
          <c:spPr>
            <a:ln w="28575">
              <a:noFill/>
            </a:ln>
          </c:spPr>
          <c:marker>
            <c:symbol val="square"/>
            <c:size val="10"/>
            <c:spPr>
              <a:solidFill>
                <a:srgbClr val="FFFF00"/>
              </a:solidFill>
            </c:spPr>
          </c:marker>
          <c:xVal>
            <c:numRef>
              <c:f>Sheet1!$AG$19:$AG$38</c:f>
              <c:numCache>
                <c:formatCode>General</c:formatCode>
                <c:ptCount val="19"/>
                <c:pt idx="0">
                  <c:v>6.332</c:v>
                </c:pt>
                <c:pt idx="1">
                  <c:v>6.53</c:v>
                </c:pt>
                <c:pt idx="2">
                  <c:v>6.734</c:v>
                </c:pt>
                <c:pt idx="3">
                  <c:v>6.936</c:v>
                </c:pt>
                <c:pt idx="4">
                  <c:v>7.14</c:v>
                </c:pt>
                <c:pt idx="5">
                  <c:v>7.33</c:v>
                </c:pt>
                <c:pt idx="6">
                  <c:v>7.73</c:v>
                </c:pt>
                <c:pt idx="7">
                  <c:v>7.932</c:v>
                </c:pt>
                <c:pt idx="8">
                  <c:v>8.134</c:v>
                </c:pt>
                <c:pt idx="9">
                  <c:v>8.332</c:v>
                </c:pt>
                <c:pt idx="10">
                  <c:v>8.532</c:v>
                </c:pt>
                <c:pt idx="11">
                  <c:v>8.724</c:v>
                </c:pt>
                <c:pt idx="12">
                  <c:v>8.928</c:v>
                </c:pt>
                <c:pt idx="13">
                  <c:v>9.128</c:v>
                </c:pt>
                <c:pt idx="14">
                  <c:v>9.326</c:v>
                </c:pt>
                <c:pt idx="15">
                  <c:v>9.532</c:v>
                </c:pt>
                <c:pt idx="16">
                  <c:v>9.76</c:v>
                </c:pt>
                <c:pt idx="17">
                  <c:v>9.968</c:v>
                </c:pt>
                <c:pt idx="18">
                  <c:v>10.166</c:v>
                </c:pt>
              </c:numCache>
            </c:numRef>
          </c:xVal>
          <c:yVal>
            <c:numRef>
              <c:f>Sheet1!$W$19:$W$38</c:f>
              <c:numCache>
                <c:formatCode>General</c:formatCode>
                <c:ptCount val="19"/>
                <c:pt idx="0">
                  <c:v>176.8800000000006</c:v>
                </c:pt>
                <c:pt idx="1">
                  <c:v>101.28</c:v>
                </c:pt>
                <c:pt idx="2">
                  <c:v>80.11000000000035</c:v>
                </c:pt>
                <c:pt idx="3">
                  <c:v>82.55999999999997</c:v>
                </c:pt>
                <c:pt idx="4">
                  <c:v>175.0100000000003</c:v>
                </c:pt>
                <c:pt idx="5">
                  <c:v>182.5700000000001</c:v>
                </c:pt>
                <c:pt idx="6">
                  <c:v>148.2799999999997</c:v>
                </c:pt>
                <c:pt idx="7">
                  <c:v>121.0699999999996</c:v>
                </c:pt>
                <c:pt idx="8">
                  <c:v>146.49</c:v>
                </c:pt>
                <c:pt idx="9">
                  <c:v>150.9299999999989</c:v>
                </c:pt>
                <c:pt idx="10">
                  <c:v>154.7400000000003</c:v>
                </c:pt>
                <c:pt idx="11">
                  <c:v>179.29</c:v>
                </c:pt>
                <c:pt idx="12">
                  <c:v>172.9199999999995</c:v>
                </c:pt>
                <c:pt idx="13">
                  <c:v>127.5700000000004</c:v>
                </c:pt>
                <c:pt idx="14">
                  <c:v>194.8899999999992</c:v>
                </c:pt>
                <c:pt idx="15">
                  <c:v>177.8700000000004</c:v>
                </c:pt>
                <c:pt idx="16">
                  <c:v>170.9700000000005</c:v>
                </c:pt>
                <c:pt idx="17">
                  <c:v>166.9999999999998</c:v>
                </c:pt>
                <c:pt idx="18">
                  <c:v>194.6999999999992</c:v>
                </c:pt>
              </c:numCache>
            </c:numRef>
          </c:yVal>
          <c:smooth val="0"/>
        </c:ser>
        <c:ser>
          <c:idx val="2"/>
          <c:order val="2"/>
          <c:tx>
            <c:v>Chooser owd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B050"/>
              </a:solidFill>
            </c:spPr>
          </c:marker>
          <c:xVal>
            <c:numRef>
              <c:f>Sheet1!$AG$19:$AG$38</c:f>
              <c:numCache>
                <c:formatCode>General</c:formatCode>
                <c:ptCount val="19"/>
                <c:pt idx="0">
                  <c:v>6.332</c:v>
                </c:pt>
                <c:pt idx="1">
                  <c:v>6.53</c:v>
                </c:pt>
                <c:pt idx="2">
                  <c:v>6.734</c:v>
                </c:pt>
                <c:pt idx="3">
                  <c:v>6.936</c:v>
                </c:pt>
                <c:pt idx="4">
                  <c:v>7.14</c:v>
                </c:pt>
                <c:pt idx="5">
                  <c:v>7.33</c:v>
                </c:pt>
                <c:pt idx="6">
                  <c:v>7.73</c:v>
                </c:pt>
                <c:pt idx="7">
                  <c:v>7.932</c:v>
                </c:pt>
                <c:pt idx="8">
                  <c:v>8.134</c:v>
                </c:pt>
                <c:pt idx="9">
                  <c:v>8.332</c:v>
                </c:pt>
                <c:pt idx="10">
                  <c:v>8.532</c:v>
                </c:pt>
                <c:pt idx="11">
                  <c:v>8.724</c:v>
                </c:pt>
                <c:pt idx="12">
                  <c:v>8.928</c:v>
                </c:pt>
                <c:pt idx="13">
                  <c:v>9.128</c:v>
                </c:pt>
                <c:pt idx="14">
                  <c:v>9.326</c:v>
                </c:pt>
                <c:pt idx="15">
                  <c:v>9.532</c:v>
                </c:pt>
                <c:pt idx="16">
                  <c:v>9.76</c:v>
                </c:pt>
                <c:pt idx="17">
                  <c:v>9.968</c:v>
                </c:pt>
                <c:pt idx="18">
                  <c:v>10.166</c:v>
                </c:pt>
              </c:numCache>
            </c:numRef>
          </c:xVal>
          <c:yVal>
            <c:numRef>
              <c:f>Sheet1!$AE$19:$AE$38</c:f>
              <c:numCache>
                <c:formatCode>General</c:formatCode>
                <c:ptCount val="19"/>
                <c:pt idx="0">
                  <c:v>185.1900000000004</c:v>
                </c:pt>
                <c:pt idx="1">
                  <c:v>114.02</c:v>
                </c:pt>
                <c:pt idx="2">
                  <c:v>87.88000000000018</c:v>
                </c:pt>
                <c:pt idx="3">
                  <c:v>90.3299999999998</c:v>
                </c:pt>
                <c:pt idx="4">
                  <c:v>182.7800000000002</c:v>
                </c:pt>
                <c:pt idx="5">
                  <c:v>190.34</c:v>
                </c:pt>
                <c:pt idx="6">
                  <c:v>158.5799999999997</c:v>
                </c:pt>
                <c:pt idx="7">
                  <c:v>128.85</c:v>
                </c:pt>
                <c:pt idx="8">
                  <c:v>154.2599999999989</c:v>
                </c:pt>
                <c:pt idx="9">
                  <c:v>158.9099999999987</c:v>
                </c:pt>
                <c:pt idx="10">
                  <c:v>162.5099999999993</c:v>
                </c:pt>
                <c:pt idx="11">
                  <c:v>187.0600000000007</c:v>
                </c:pt>
                <c:pt idx="12">
                  <c:v>181.1299999999996</c:v>
                </c:pt>
                <c:pt idx="13">
                  <c:v>135.3399999999994</c:v>
                </c:pt>
                <c:pt idx="14">
                  <c:v>202.66</c:v>
                </c:pt>
                <c:pt idx="15">
                  <c:v>185.6399999999994</c:v>
                </c:pt>
                <c:pt idx="16">
                  <c:v>178.7399999999994</c:v>
                </c:pt>
                <c:pt idx="17">
                  <c:v>174.6999999999996</c:v>
                </c:pt>
                <c:pt idx="18">
                  <c:v>202.399999999999</c:v>
                </c:pt>
              </c:numCache>
            </c:numRef>
          </c:yVal>
          <c:smooth val="0"/>
        </c:ser>
        <c:ser>
          <c:idx val="3"/>
          <c:order val="3"/>
          <c:tx>
            <c:v>Glitch</c:v>
          </c:tx>
          <c:spPr>
            <a:ln w="28575">
              <a:noFill/>
            </a:ln>
          </c:spPr>
          <c:marker>
            <c:symbol val="star"/>
            <c:size val="12"/>
            <c:spPr>
              <a:noFill/>
            </c:spPr>
          </c:marker>
          <c:errBars>
            <c:errDir val="y"/>
            <c:errBarType val="plus"/>
            <c:errValType val="fixedVal"/>
            <c:noEndCap val="1"/>
            <c:val val="700.0"/>
            <c:spPr>
              <a:ln w="28575">
                <a:solidFill>
                  <a:schemeClr val="accent4">
                    <a:lumMod val="40000"/>
                    <a:lumOff val="60000"/>
                  </a:schemeClr>
                </a:solidFill>
                <a:prstDash val="dash"/>
              </a:ln>
            </c:spPr>
          </c:errBars>
          <c:xVal>
            <c:numRef>
              <c:f>Sheet1!$BN$15:$BN$48</c:f>
              <c:numCache>
                <c:formatCode>General</c:formatCode>
                <c:ptCount val="29"/>
                <c:pt idx="0">
                  <c:v>6.00127736</c:v>
                </c:pt>
                <c:pt idx="1">
                  <c:v>6.037942411</c:v>
                </c:pt>
                <c:pt idx="2">
                  <c:v>6.074623852</c:v>
                </c:pt>
                <c:pt idx="3">
                  <c:v>6.118646881</c:v>
                </c:pt>
                <c:pt idx="4">
                  <c:v>6.159125921999987</c:v>
                </c:pt>
                <c:pt idx="5">
                  <c:v>6.473426609</c:v>
                </c:pt>
                <c:pt idx="6">
                  <c:v>6.505968899</c:v>
                </c:pt>
                <c:pt idx="7">
                  <c:v>7.407715219999985</c:v>
                </c:pt>
                <c:pt idx="8">
                  <c:v>7.446492256</c:v>
                </c:pt>
                <c:pt idx="9">
                  <c:v>7.517991152999988</c:v>
                </c:pt>
                <c:pt idx="10">
                  <c:v>7.553349406</c:v>
                </c:pt>
                <c:pt idx="11">
                  <c:v>7.642611461999988</c:v>
                </c:pt>
                <c:pt idx="12">
                  <c:v>7.677863707</c:v>
                </c:pt>
                <c:pt idx="13">
                  <c:v>7.711413971999994</c:v>
                </c:pt>
                <c:pt idx="14">
                  <c:v>7.750719809999988</c:v>
                </c:pt>
                <c:pt idx="15">
                  <c:v>7.795158031999988</c:v>
                </c:pt>
                <c:pt idx="16">
                  <c:v>8.804491014000006</c:v>
                </c:pt>
                <c:pt idx="17">
                  <c:v>8.874653909</c:v>
                </c:pt>
                <c:pt idx="18">
                  <c:v>8.908685769000001</c:v>
                </c:pt>
                <c:pt idx="19">
                  <c:v>8.952658395</c:v>
                </c:pt>
                <c:pt idx="20">
                  <c:v>8.995477814</c:v>
                </c:pt>
                <c:pt idx="21">
                  <c:v>9.033779255</c:v>
                </c:pt>
                <c:pt idx="22">
                  <c:v>9.102079791</c:v>
                </c:pt>
                <c:pt idx="23">
                  <c:v>9.564453146</c:v>
                </c:pt>
                <c:pt idx="24">
                  <c:v>9.603157787999998</c:v>
                </c:pt>
                <c:pt idx="25">
                  <c:v>9.679172246</c:v>
                </c:pt>
                <c:pt idx="26">
                  <c:v>9.705974515</c:v>
                </c:pt>
                <c:pt idx="27">
                  <c:v>9.739908768999998</c:v>
                </c:pt>
                <c:pt idx="28">
                  <c:v>10.289902503</c:v>
                </c:pt>
              </c:numCache>
            </c:numRef>
          </c:xVal>
          <c:yVal>
            <c:numRef>
              <c:f>Sheet1!$BO$15:$BO$48</c:f>
              <c:numCache>
                <c:formatCode>General</c:formatCode>
                <c:ptCount val="2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</c:numCache>
            </c:numRef>
          </c:yVal>
          <c:smooth val="0"/>
        </c:ser>
        <c:ser>
          <c:idx val="4"/>
          <c:order val="4"/>
          <c:tx>
            <c:v>Freeze</c:v>
          </c:tx>
          <c:spPr>
            <a:ln w="3175">
              <a:noFill/>
            </a:ln>
          </c:spPr>
          <c:marker>
            <c:symbol val="x"/>
            <c:size val="14"/>
            <c:spPr>
              <a:solidFill>
                <a:srgbClr val="FF0000"/>
              </a:solidFill>
              <a:ln w="12700">
                <a:solidFill>
                  <a:srgbClr val="002060"/>
                </a:solidFill>
                <a:prstDash val="solid"/>
              </a:ln>
            </c:spPr>
          </c:marker>
          <c:dPt>
            <c:idx val="0"/>
            <c:bubble3D val="0"/>
          </c:dPt>
          <c:trendline>
            <c:trendlineType val="linear"/>
            <c:dispRSqr val="0"/>
            <c:dispEq val="0"/>
          </c:trendline>
          <c:errBars>
            <c:errDir val="y"/>
            <c:errBarType val="plus"/>
            <c:errValType val="fixedVal"/>
            <c:noEndCap val="1"/>
            <c:val val="700.0"/>
            <c:spPr>
              <a:ln w="44450">
                <a:solidFill>
                  <a:srgbClr val="FF0000"/>
                </a:solidFill>
                <a:prstDash val="lgDash"/>
              </a:ln>
            </c:spPr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Sheet1!$BS$4:$BS$5</c:f>
              <c:numCache>
                <c:formatCode>General</c:formatCode>
                <c:ptCount val="2"/>
                <c:pt idx="0">
                  <c:v>8.0</c:v>
                </c:pt>
                <c:pt idx="1">
                  <c:v>10.0</c:v>
                </c:pt>
              </c:numCache>
            </c:numRef>
          </c:xVal>
          <c:yVal>
            <c:numLit>
              <c:formatCode>General</c:formatCode>
              <c:ptCount val="2"/>
              <c:pt idx="0">
                <c:v>0.0</c:v>
              </c:pt>
              <c:pt idx="1">
                <c:v>0.0</c:v>
              </c:pt>
            </c:numLit>
          </c:yVal>
          <c:smooth val="0"/>
        </c:ser>
        <c:ser>
          <c:idx val="5"/>
          <c:order val="5"/>
          <c:tx>
            <c:v>Jitter at Chooser</c:v>
          </c:tx>
          <c:spPr>
            <a:ln w="28575">
              <a:noFill/>
            </a:ln>
          </c:spPr>
          <c:marker>
            <c:symbol val="circle"/>
            <c:size val="10"/>
            <c:spPr>
              <a:solidFill>
                <a:schemeClr val="accent6">
                  <a:lumMod val="75000"/>
                </a:schemeClr>
              </a:solidFill>
            </c:spPr>
          </c:marker>
          <c:xVal>
            <c:numRef>
              <c:f>Sheet1!$M$20:$M$38</c:f>
              <c:numCache>
                <c:formatCode>General</c:formatCode>
                <c:ptCount val="18"/>
                <c:pt idx="0">
                  <c:v>6.59927</c:v>
                </c:pt>
                <c:pt idx="1">
                  <c:v>6.7826</c:v>
                </c:pt>
                <c:pt idx="2">
                  <c:v>6.98705</c:v>
                </c:pt>
                <c:pt idx="3">
                  <c:v>7.28351</c:v>
                </c:pt>
                <c:pt idx="4">
                  <c:v>7.48106</c:v>
                </c:pt>
                <c:pt idx="5">
                  <c:v>7.84677</c:v>
                </c:pt>
                <c:pt idx="6">
                  <c:v>8.021570000000001</c:v>
                </c:pt>
                <c:pt idx="7">
                  <c:v>8.248979999999998</c:v>
                </c:pt>
                <c:pt idx="8">
                  <c:v>8.45143</c:v>
                </c:pt>
                <c:pt idx="9">
                  <c:v>8.655240000000002</c:v>
                </c:pt>
                <c:pt idx="10">
                  <c:v>8.87178</c:v>
                </c:pt>
                <c:pt idx="11">
                  <c:v>9.069410000000004</c:v>
                </c:pt>
                <c:pt idx="12">
                  <c:v>9.224059999999997</c:v>
                </c:pt>
                <c:pt idx="13">
                  <c:v>9.48939</c:v>
                </c:pt>
                <c:pt idx="14">
                  <c:v>9.678369999999997</c:v>
                </c:pt>
                <c:pt idx="15">
                  <c:v>9.899460000000002</c:v>
                </c:pt>
                <c:pt idx="16">
                  <c:v>10.1035</c:v>
                </c:pt>
                <c:pt idx="17">
                  <c:v>10.3292</c:v>
                </c:pt>
              </c:numCache>
            </c:numRef>
          </c:xVal>
          <c:yVal>
            <c:numRef>
              <c:f>Sheet1!$AP$20:$AP$38</c:f>
              <c:numCache>
                <c:formatCode>General</c:formatCode>
                <c:ptCount val="18"/>
                <c:pt idx="0">
                  <c:v>71.17000000000021</c:v>
                </c:pt>
                <c:pt idx="1">
                  <c:v>26.13999999999983</c:v>
                </c:pt>
                <c:pt idx="2">
                  <c:v>2.449999999999619</c:v>
                </c:pt>
                <c:pt idx="3">
                  <c:v>92.45000000000037</c:v>
                </c:pt>
                <c:pt idx="4">
                  <c:v>7.559999999999775</c:v>
                </c:pt>
                <c:pt idx="5">
                  <c:v>158.5799999999997</c:v>
                </c:pt>
                <c:pt idx="6">
                  <c:v>29.72999999999982</c:v>
                </c:pt>
                <c:pt idx="7">
                  <c:v>25.40999999999906</c:v>
                </c:pt>
                <c:pt idx="8">
                  <c:v>4.649999999999807</c:v>
                </c:pt>
                <c:pt idx="9">
                  <c:v>3.600000000000478</c:v>
                </c:pt>
                <c:pt idx="10">
                  <c:v>24.55000000000143</c:v>
                </c:pt>
                <c:pt idx="11">
                  <c:v>5.930000000001117</c:v>
                </c:pt>
                <c:pt idx="12">
                  <c:v>45.79000000000022</c:v>
                </c:pt>
                <c:pt idx="13">
                  <c:v>67.32000000000048</c:v>
                </c:pt>
                <c:pt idx="14">
                  <c:v>17.02000000000049</c:v>
                </c:pt>
                <c:pt idx="15">
                  <c:v>6.89999999999992</c:v>
                </c:pt>
                <c:pt idx="16">
                  <c:v>4.039999999999793</c:v>
                </c:pt>
                <c:pt idx="17">
                  <c:v>27.69999999999936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2211448"/>
        <c:axId val="1922204008"/>
      </c:scatterChart>
      <c:valAx>
        <c:axId val="1922211448"/>
        <c:scaling>
          <c:orientation val="minMax"/>
          <c:max val="11.0"/>
          <c:min val="5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Time (s)</a:t>
                </a:r>
              </a:p>
            </c:rich>
          </c:tx>
          <c:layout>
            <c:manualLayout>
              <c:xMode val="edge"/>
              <c:yMode val="edge"/>
              <c:x val="0.702630793848188"/>
              <c:y val="0.92064193552258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922204008"/>
        <c:crosses val="autoZero"/>
        <c:crossBetween val="midCat"/>
      </c:valAx>
      <c:valAx>
        <c:axId val="1922204008"/>
        <c:scaling>
          <c:orientation val="minMax"/>
          <c:max val="25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922211448"/>
        <c:crosses val="autoZero"/>
        <c:crossBetween val="midCat"/>
      </c:valAx>
    </c:plotArea>
    <c:legend>
      <c:legendPos val="r"/>
      <c:legendEntry>
        <c:idx val="6"/>
        <c:delete val="1"/>
      </c:legendEntry>
      <c:layout>
        <c:manualLayout>
          <c:xMode val="edge"/>
          <c:yMode val="edge"/>
          <c:x val="0.677910312320361"/>
          <c:y val="0.385096760818479"/>
          <c:w val="0.282344816869717"/>
          <c:h val="0.489785358033856"/>
        </c:manualLayout>
      </c:layout>
      <c:overlay val="0"/>
      <c:spPr>
        <a:solidFill>
          <a:schemeClr val="lt1"/>
        </a:solidFill>
        <a:ln w="6350" cap="flat" cmpd="sng" algn="ctr">
          <a:noFill/>
          <a:prstDash val="solid"/>
        </a:ln>
        <a:effectLst/>
      </c:spPr>
      <c:txPr>
        <a:bodyPr/>
        <a:lstStyle/>
        <a:p>
          <a:pPr>
            <a:defRPr sz="140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573423670878349"/>
          <c:y val="0.119288359225367"/>
          <c:w val="0.630904418197725"/>
          <c:h val="0.793300134780449"/>
        </c:manualLayout>
      </c:layout>
      <c:scatterChart>
        <c:scatterStyle val="lineMarker"/>
        <c:varyColors val="0"/>
        <c:ser>
          <c:idx val="0"/>
          <c:order val="0"/>
          <c:tx>
            <c:v>mp1 owd</c:v>
          </c:tx>
          <c:spPr>
            <a:ln w="28575">
              <a:noFill/>
            </a:ln>
          </c:spPr>
          <c:marker>
            <c:symbol val="triangle"/>
            <c:size val="10"/>
          </c:marker>
          <c:xVal>
            <c:numRef>
              <c:f>Sheet1!$AG$65:$AG$108</c:f>
              <c:numCache>
                <c:formatCode>General</c:formatCode>
                <c:ptCount val="44"/>
                <c:pt idx="0">
                  <c:v>17.046</c:v>
                </c:pt>
                <c:pt idx="1">
                  <c:v>17.246</c:v>
                </c:pt>
                <c:pt idx="2">
                  <c:v>17.446</c:v>
                </c:pt>
                <c:pt idx="3">
                  <c:v>17.618</c:v>
                </c:pt>
                <c:pt idx="4">
                  <c:v>17.816</c:v>
                </c:pt>
                <c:pt idx="5">
                  <c:v>18.008</c:v>
                </c:pt>
                <c:pt idx="6">
                  <c:v>18.206</c:v>
                </c:pt>
                <c:pt idx="7">
                  <c:v>18.412</c:v>
                </c:pt>
                <c:pt idx="8">
                  <c:v>18.642</c:v>
                </c:pt>
                <c:pt idx="9">
                  <c:v>18.888</c:v>
                </c:pt>
                <c:pt idx="10">
                  <c:v>19.206</c:v>
                </c:pt>
                <c:pt idx="11">
                  <c:v>19.494</c:v>
                </c:pt>
                <c:pt idx="12">
                  <c:v>19.762</c:v>
                </c:pt>
                <c:pt idx="13">
                  <c:v>19.97</c:v>
                </c:pt>
                <c:pt idx="14">
                  <c:v>20.172</c:v>
                </c:pt>
                <c:pt idx="15">
                  <c:v>20.406</c:v>
                </c:pt>
                <c:pt idx="16">
                  <c:v>20.682</c:v>
                </c:pt>
                <c:pt idx="17">
                  <c:v>20.934</c:v>
                </c:pt>
                <c:pt idx="18">
                  <c:v>21.202</c:v>
                </c:pt>
                <c:pt idx="19">
                  <c:v>21.448</c:v>
                </c:pt>
                <c:pt idx="20">
                  <c:v>21.688</c:v>
                </c:pt>
                <c:pt idx="21">
                  <c:v>21.964</c:v>
                </c:pt>
                <c:pt idx="22">
                  <c:v>22.25</c:v>
                </c:pt>
                <c:pt idx="23">
                  <c:v>22.53</c:v>
                </c:pt>
                <c:pt idx="24">
                  <c:v>22.738</c:v>
                </c:pt>
                <c:pt idx="25">
                  <c:v>22.974</c:v>
                </c:pt>
                <c:pt idx="26">
                  <c:v>23.286</c:v>
                </c:pt>
                <c:pt idx="27">
                  <c:v>23.602</c:v>
                </c:pt>
                <c:pt idx="28">
                  <c:v>23.922</c:v>
                </c:pt>
                <c:pt idx="29">
                  <c:v>24.206</c:v>
                </c:pt>
                <c:pt idx="30">
                  <c:v>24.524</c:v>
                </c:pt>
                <c:pt idx="31">
                  <c:v>24.802</c:v>
                </c:pt>
                <c:pt idx="32">
                  <c:v>25.05</c:v>
                </c:pt>
                <c:pt idx="33">
                  <c:v>25.33</c:v>
                </c:pt>
                <c:pt idx="34">
                  <c:v>25.642</c:v>
                </c:pt>
                <c:pt idx="35">
                  <c:v>25.966</c:v>
                </c:pt>
                <c:pt idx="36">
                  <c:v>26.322</c:v>
                </c:pt>
                <c:pt idx="37">
                  <c:v>26.648</c:v>
                </c:pt>
                <c:pt idx="38">
                  <c:v>26.886</c:v>
                </c:pt>
                <c:pt idx="39">
                  <c:v>27.092</c:v>
                </c:pt>
                <c:pt idx="40">
                  <c:v>27.37</c:v>
                </c:pt>
                <c:pt idx="41">
                  <c:v>27.60600000000001</c:v>
                </c:pt>
                <c:pt idx="42">
                  <c:v>27.806</c:v>
                </c:pt>
                <c:pt idx="43">
                  <c:v>28.0</c:v>
                </c:pt>
              </c:numCache>
            </c:numRef>
          </c:xVal>
          <c:yVal>
            <c:numRef>
              <c:f>Sheet1!$O$65:$O$108</c:f>
              <c:numCache>
                <c:formatCode>General</c:formatCode>
                <c:ptCount val="44"/>
                <c:pt idx="0">
                  <c:v>46.30000000000219</c:v>
                </c:pt>
                <c:pt idx="1">
                  <c:v>45.60000000000031</c:v>
                </c:pt>
                <c:pt idx="2">
                  <c:v>53.9999999999985</c:v>
                </c:pt>
                <c:pt idx="3">
                  <c:v>64.80000000000165</c:v>
                </c:pt>
                <c:pt idx="4">
                  <c:v>74.79999999999976</c:v>
                </c:pt>
                <c:pt idx="5">
                  <c:v>73.80000000000208</c:v>
                </c:pt>
                <c:pt idx="6">
                  <c:v>43.90000000000072</c:v>
                </c:pt>
                <c:pt idx="7">
                  <c:v>57.2000000000017</c:v>
                </c:pt>
                <c:pt idx="8">
                  <c:v>69.80000000000075</c:v>
                </c:pt>
                <c:pt idx="9">
                  <c:v>75.2999999999986</c:v>
                </c:pt>
                <c:pt idx="10">
                  <c:v>59.4999999999999</c:v>
                </c:pt>
                <c:pt idx="11">
                  <c:v>43.50000000000165</c:v>
                </c:pt>
                <c:pt idx="12">
                  <c:v>64.39999999999912</c:v>
                </c:pt>
                <c:pt idx="13">
                  <c:v>86.70000000000044</c:v>
                </c:pt>
                <c:pt idx="14">
                  <c:v>119.6999999999982</c:v>
                </c:pt>
                <c:pt idx="15">
                  <c:v>139.1000000000026</c:v>
                </c:pt>
                <c:pt idx="16">
                  <c:v>63.80000000000052</c:v>
                </c:pt>
                <c:pt idx="17">
                  <c:v>49.8999999999974</c:v>
                </c:pt>
                <c:pt idx="18">
                  <c:v>80.4999999999972</c:v>
                </c:pt>
                <c:pt idx="19">
                  <c:v>68.50000000000021</c:v>
                </c:pt>
                <c:pt idx="20">
                  <c:v>74.10000000000122</c:v>
                </c:pt>
                <c:pt idx="21">
                  <c:v>43.30000000000209</c:v>
                </c:pt>
                <c:pt idx="22">
                  <c:v>43.80000000000095</c:v>
                </c:pt>
                <c:pt idx="23">
                  <c:v>64.2999999999994</c:v>
                </c:pt>
                <c:pt idx="24">
                  <c:v>69.20000000000216</c:v>
                </c:pt>
                <c:pt idx="25">
                  <c:v>76.20000000000004</c:v>
                </c:pt>
                <c:pt idx="26">
                  <c:v>43.29999999999856</c:v>
                </c:pt>
                <c:pt idx="27">
                  <c:v>53.00000000000083</c:v>
                </c:pt>
                <c:pt idx="28">
                  <c:v>69.4999999999979</c:v>
                </c:pt>
                <c:pt idx="29">
                  <c:v>80.8</c:v>
                </c:pt>
                <c:pt idx="30">
                  <c:v>59.2000000000006</c:v>
                </c:pt>
                <c:pt idx="31">
                  <c:v>44.69999999999885</c:v>
                </c:pt>
                <c:pt idx="32">
                  <c:v>66.4999999999978</c:v>
                </c:pt>
                <c:pt idx="33">
                  <c:v>81.70000000000144</c:v>
                </c:pt>
                <c:pt idx="34">
                  <c:v>86.30000000000135</c:v>
                </c:pt>
                <c:pt idx="35">
                  <c:v>43.29999999999856</c:v>
                </c:pt>
                <c:pt idx="36">
                  <c:v>43.30000000000209</c:v>
                </c:pt>
                <c:pt idx="37">
                  <c:v>43.29999999999856</c:v>
                </c:pt>
                <c:pt idx="38">
                  <c:v>43.30000000000209</c:v>
                </c:pt>
                <c:pt idx="39">
                  <c:v>43.30000000000209</c:v>
                </c:pt>
                <c:pt idx="40">
                  <c:v>43.7999999999974</c:v>
                </c:pt>
                <c:pt idx="41">
                  <c:v>43.29999999999856</c:v>
                </c:pt>
                <c:pt idx="42">
                  <c:v>43.29999999999856</c:v>
                </c:pt>
                <c:pt idx="43">
                  <c:v>43.29999999999856</c:v>
                </c:pt>
              </c:numCache>
            </c:numRef>
          </c:yVal>
          <c:smooth val="0"/>
        </c:ser>
        <c:ser>
          <c:idx val="1"/>
          <c:order val="1"/>
          <c:tx>
            <c:v>mp2 owd</c:v>
          </c:tx>
          <c:spPr>
            <a:ln w="28575">
              <a:noFill/>
            </a:ln>
          </c:spPr>
          <c:marker>
            <c:symbol val="square"/>
            <c:size val="9"/>
            <c:spPr>
              <a:solidFill>
                <a:srgbClr val="FFFF00"/>
              </a:solidFill>
            </c:spPr>
          </c:marker>
          <c:xVal>
            <c:numRef>
              <c:f>Sheet1!$AG$65:$AG$108</c:f>
              <c:numCache>
                <c:formatCode>General</c:formatCode>
                <c:ptCount val="44"/>
                <c:pt idx="0">
                  <c:v>17.046</c:v>
                </c:pt>
                <c:pt idx="1">
                  <c:v>17.246</c:v>
                </c:pt>
                <c:pt idx="2">
                  <c:v>17.446</c:v>
                </c:pt>
                <c:pt idx="3">
                  <c:v>17.618</c:v>
                </c:pt>
                <c:pt idx="4">
                  <c:v>17.816</c:v>
                </c:pt>
                <c:pt idx="5">
                  <c:v>18.008</c:v>
                </c:pt>
                <c:pt idx="6">
                  <c:v>18.206</c:v>
                </c:pt>
                <c:pt idx="7">
                  <c:v>18.412</c:v>
                </c:pt>
                <c:pt idx="8">
                  <c:v>18.642</c:v>
                </c:pt>
                <c:pt idx="9">
                  <c:v>18.888</c:v>
                </c:pt>
                <c:pt idx="10">
                  <c:v>19.206</c:v>
                </c:pt>
                <c:pt idx="11">
                  <c:v>19.494</c:v>
                </c:pt>
                <c:pt idx="12">
                  <c:v>19.762</c:v>
                </c:pt>
                <c:pt idx="13">
                  <c:v>19.97</c:v>
                </c:pt>
                <c:pt idx="14">
                  <c:v>20.172</c:v>
                </c:pt>
                <c:pt idx="15">
                  <c:v>20.406</c:v>
                </c:pt>
                <c:pt idx="16">
                  <c:v>20.682</c:v>
                </c:pt>
                <c:pt idx="17">
                  <c:v>20.934</c:v>
                </c:pt>
                <c:pt idx="18">
                  <c:v>21.202</c:v>
                </c:pt>
                <c:pt idx="19">
                  <c:v>21.448</c:v>
                </c:pt>
                <c:pt idx="20">
                  <c:v>21.688</c:v>
                </c:pt>
                <c:pt idx="21">
                  <c:v>21.964</c:v>
                </c:pt>
                <c:pt idx="22">
                  <c:v>22.25</c:v>
                </c:pt>
                <c:pt idx="23">
                  <c:v>22.53</c:v>
                </c:pt>
                <c:pt idx="24">
                  <c:v>22.738</c:v>
                </c:pt>
                <c:pt idx="25">
                  <c:v>22.974</c:v>
                </c:pt>
                <c:pt idx="26">
                  <c:v>23.286</c:v>
                </c:pt>
                <c:pt idx="27">
                  <c:v>23.602</c:v>
                </c:pt>
                <c:pt idx="28">
                  <c:v>23.922</c:v>
                </c:pt>
                <c:pt idx="29">
                  <c:v>24.206</c:v>
                </c:pt>
                <c:pt idx="30">
                  <c:v>24.524</c:v>
                </c:pt>
                <c:pt idx="31">
                  <c:v>24.802</c:v>
                </c:pt>
                <c:pt idx="32">
                  <c:v>25.05</c:v>
                </c:pt>
                <c:pt idx="33">
                  <c:v>25.33</c:v>
                </c:pt>
                <c:pt idx="34">
                  <c:v>25.642</c:v>
                </c:pt>
                <c:pt idx="35">
                  <c:v>25.966</c:v>
                </c:pt>
                <c:pt idx="36">
                  <c:v>26.322</c:v>
                </c:pt>
                <c:pt idx="37">
                  <c:v>26.648</c:v>
                </c:pt>
                <c:pt idx="38">
                  <c:v>26.886</c:v>
                </c:pt>
                <c:pt idx="39">
                  <c:v>27.092</c:v>
                </c:pt>
                <c:pt idx="40">
                  <c:v>27.37</c:v>
                </c:pt>
                <c:pt idx="41">
                  <c:v>27.60600000000001</c:v>
                </c:pt>
                <c:pt idx="42">
                  <c:v>27.806</c:v>
                </c:pt>
                <c:pt idx="43">
                  <c:v>28.0</c:v>
                </c:pt>
              </c:numCache>
            </c:numRef>
          </c:xVal>
          <c:yVal>
            <c:numRef>
              <c:f>Sheet1!$W$65:$W$108</c:f>
              <c:numCache>
                <c:formatCode>General</c:formatCode>
                <c:ptCount val="44"/>
                <c:pt idx="0">
                  <c:v>77.7999999999999</c:v>
                </c:pt>
                <c:pt idx="1">
                  <c:v>77.30000000000101</c:v>
                </c:pt>
                <c:pt idx="2">
                  <c:v>85.4999999999997</c:v>
                </c:pt>
                <c:pt idx="3">
                  <c:v>96.4000000000027</c:v>
                </c:pt>
                <c:pt idx="4">
                  <c:v>106.3000000000009</c:v>
                </c:pt>
                <c:pt idx="5">
                  <c:v>105.7000000000024</c:v>
                </c:pt>
                <c:pt idx="6">
                  <c:v>75.40000000000191</c:v>
                </c:pt>
                <c:pt idx="7">
                  <c:v>88.69999999999933</c:v>
                </c:pt>
                <c:pt idx="8">
                  <c:v>101.6000000000012</c:v>
                </c:pt>
                <c:pt idx="9">
                  <c:v>106.7999999999998</c:v>
                </c:pt>
                <c:pt idx="10">
                  <c:v>91.00000000000108</c:v>
                </c:pt>
                <c:pt idx="11">
                  <c:v>74.9999999999993</c:v>
                </c:pt>
                <c:pt idx="12">
                  <c:v>95.90000000000033</c:v>
                </c:pt>
                <c:pt idx="13">
                  <c:v>118.5000000000009</c:v>
                </c:pt>
                <c:pt idx="14">
                  <c:v>151.1999999999993</c:v>
                </c:pt>
                <c:pt idx="15">
                  <c:v>170.6000000000003</c:v>
                </c:pt>
                <c:pt idx="16">
                  <c:v>95.30000000000165</c:v>
                </c:pt>
                <c:pt idx="17">
                  <c:v>81.4999999999984</c:v>
                </c:pt>
                <c:pt idx="18">
                  <c:v>111.9999999999983</c:v>
                </c:pt>
                <c:pt idx="19">
                  <c:v>100.1000000000012</c:v>
                </c:pt>
                <c:pt idx="20">
                  <c:v>106.2000000000012</c:v>
                </c:pt>
                <c:pt idx="21">
                  <c:v>74.79999999999976</c:v>
                </c:pt>
                <c:pt idx="22">
                  <c:v>75.80000000000098</c:v>
                </c:pt>
                <c:pt idx="23">
                  <c:v>95.80000000000055</c:v>
                </c:pt>
                <c:pt idx="24">
                  <c:v>100.6999999999998</c:v>
                </c:pt>
                <c:pt idx="25">
                  <c:v>107.7000000000012</c:v>
                </c:pt>
                <c:pt idx="26">
                  <c:v>75.0999999999991</c:v>
                </c:pt>
                <c:pt idx="27">
                  <c:v>84.80000000000128</c:v>
                </c:pt>
                <c:pt idx="28">
                  <c:v>100.9999999999991</c:v>
                </c:pt>
                <c:pt idx="29">
                  <c:v>112.3000000000012</c:v>
                </c:pt>
                <c:pt idx="30">
                  <c:v>90.69999999999822</c:v>
                </c:pt>
                <c:pt idx="31">
                  <c:v>76.20000000000004</c:v>
                </c:pt>
                <c:pt idx="32">
                  <c:v>98.5999999999976</c:v>
                </c:pt>
                <c:pt idx="33">
                  <c:v>113.2000000000026</c:v>
                </c:pt>
                <c:pt idx="34">
                  <c:v>118.0000000000021</c:v>
                </c:pt>
                <c:pt idx="35">
                  <c:v>74.79999999999976</c:v>
                </c:pt>
                <c:pt idx="36">
                  <c:v>74.79999999999976</c:v>
                </c:pt>
                <c:pt idx="37">
                  <c:v>74.79999999999976</c:v>
                </c:pt>
                <c:pt idx="38">
                  <c:v>74.79999999999976</c:v>
                </c:pt>
                <c:pt idx="39">
                  <c:v>74.79999999999976</c:v>
                </c:pt>
                <c:pt idx="40">
                  <c:v>75.2999999999986</c:v>
                </c:pt>
                <c:pt idx="41">
                  <c:v>74.79999999999976</c:v>
                </c:pt>
                <c:pt idx="42">
                  <c:v>74.79999999999976</c:v>
                </c:pt>
                <c:pt idx="43">
                  <c:v>74.79999999999976</c:v>
                </c:pt>
              </c:numCache>
            </c:numRef>
          </c:yVal>
          <c:smooth val="0"/>
        </c:ser>
        <c:ser>
          <c:idx val="2"/>
          <c:order val="2"/>
          <c:tx>
            <c:v>Chooser owd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00B050"/>
              </a:solidFill>
            </c:spPr>
          </c:marker>
          <c:xVal>
            <c:numRef>
              <c:f>Sheet1!$AG$65:$AG$108</c:f>
              <c:numCache>
                <c:formatCode>General</c:formatCode>
                <c:ptCount val="44"/>
                <c:pt idx="0">
                  <c:v>17.046</c:v>
                </c:pt>
                <c:pt idx="1">
                  <c:v>17.246</c:v>
                </c:pt>
                <c:pt idx="2">
                  <c:v>17.446</c:v>
                </c:pt>
                <c:pt idx="3">
                  <c:v>17.618</c:v>
                </c:pt>
                <c:pt idx="4">
                  <c:v>17.816</c:v>
                </c:pt>
                <c:pt idx="5">
                  <c:v>18.008</c:v>
                </c:pt>
                <c:pt idx="6">
                  <c:v>18.206</c:v>
                </c:pt>
                <c:pt idx="7">
                  <c:v>18.412</c:v>
                </c:pt>
                <c:pt idx="8">
                  <c:v>18.642</c:v>
                </c:pt>
                <c:pt idx="9">
                  <c:v>18.888</c:v>
                </c:pt>
                <c:pt idx="10">
                  <c:v>19.206</c:v>
                </c:pt>
                <c:pt idx="11">
                  <c:v>19.494</c:v>
                </c:pt>
                <c:pt idx="12">
                  <c:v>19.762</c:v>
                </c:pt>
                <c:pt idx="13">
                  <c:v>19.97</c:v>
                </c:pt>
                <c:pt idx="14">
                  <c:v>20.172</c:v>
                </c:pt>
                <c:pt idx="15">
                  <c:v>20.406</c:v>
                </c:pt>
                <c:pt idx="16">
                  <c:v>20.682</c:v>
                </c:pt>
                <c:pt idx="17">
                  <c:v>20.934</c:v>
                </c:pt>
                <c:pt idx="18">
                  <c:v>21.202</c:v>
                </c:pt>
                <c:pt idx="19">
                  <c:v>21.448</c:v>
                </c:pt>
                <c:pt idx="20">
                  <c:v>21.688</c:v>
                </c:pt>
                <c:pt idx="21">
                  <c:v>21.964</c:v>
                </c:pt>
                <c:pt idx="22">
                  <c:v>22.25</c:v>
                </c:pt>
                <c:pt idx="23">
                  <c:v>22.53</c:v>
                </c:pt>
                <c:pt idx="24">
                  <c:v>22.738</c:v>
                </c:pt>
                <c:pt idx="25">
                  <c:v>22.974</c:v>
                </c:pt>
                <c:pt idx="26">
                  <c:v>23.286</c:v>
                </c:pt>
                <c:pt idx="27">
                  <c:v>23.602</c:v>
                </c:pt>
                <c:pt idx="28">
                  <c:v>23.922</c:v>
                </c:pt>
                <c:pt idx="29">
                  <c:v>24.206</c:v>
                </c:pt>
                <c:pt idx="30">
                  <c:v>24.524</c:v>
                </c:pt>
                <c:pt idx="31">
                  <c:v>24.802</c:v>
                </c:pt>
                <c:pt idx="32">
                  <c:v>25.05</c:v>
                </c:pt>
                <c:pt idx="33">
                  <c:v>25.33</c:v>
                </c:pt>
                <c:pt idx="34">
                  <c:v>25.642</c:v>
                </c:pt>
                <c:pt idx="35">
                  <c:v>25.966</c:v>
                </c:pt>
                <c:pt idx="36">
                  <c:v>26.322</c:v>
                </c:pt>
                <c:pt idx="37">
                  <c:v>26.648</c:v>
                </c:pt>
                <c:pt idx="38">
                  <c:v>26.886</c:v>
                </c:pt>
                <c:pt idx="39">
                  <c:v>27.092</c:v>
                </c:pt>
                <c:pt idx="40">
                  <c:v>27.37</c:v>
                </c:pt>
                <c:pt idx="41">
                  <c:v>27.60600000000001</c:v>
                </c:pt>
                <c:pt idx="42">
                  <c:v>27.806</c:v>
                </c:pt>
                <c:pt idx="43">
                  <c:v>28.0</c:v>
                </c:pt>
              </c:numCache>
            </c:numRef>
          </c:xVal>
          <c:yVal>
            <c:numRef>
              <c:f>Sheet1!$AE$65:$AE$108</c:f>
              <c:numCache>
                <c:formatCode>General</c:formatCode>
                <c:ptCount val="44"/>
                <c:pt idx="0">
                  <c:v>85.69999999999922</c:v>
                </c:pt>
                <c:pt idx="1">
                  <c:v>115.000000000002</c:v>
                </c:pt>
                <c:pt idx="2">
                  <c:v>183.1999999999994</c:v>
                </c:pt>
                <c:pt idx="3">
                  <c:v>256.9000000000017</c:v>
                </c:pt>
                <c:pt idx="4">
                  <c:v>326.4999999999989</c:v>
                </c:pt>
                <c:pt idx="5">
                  <c:v>388.5000000000005</c:v>
                </c:pt>
                <c:pt idx="6">
                  <c:v>379.4000000000004</c:v>
                </c:pt>
                <c:pt idx="7">
                  <c:v>318.5000000000003</c:v>
                </c:pt>
                <c:pt idx="8">
                  <c:v>386.400000000002</c:v>
                </c:pt>
                <c:pt idx="9">
                  <c:v>444.899999999997</c:v>
                </c:pt>
                <c:pt idx="10">
                  <c:v>474.0999999999999</c:v>
                </c:pt>
                <c:pt idx="11">
                  <c:v>384.1000000000002</c:v>
                </c:pt>
                <c:pt idx="12">
                  <c:v>402.3000000000003</c:v>
                </c:pt>
                <c:pt idx="13">
                  <c:v>483.3999999999996</c:v>
                </c:pt>
                <c:pt idx="14">
                  <c:v>570.999999999998</c:v>
                </c:pt>
                <c:pt idx="15">
                  <c:v>643.1000000000006</c:v>
                </c:pt>
                <c:pt idx="16">
                  <c:v>499.7000000000007</c:v>
                </c:pt>
                <c:pt idx="17">
                  <c:v>497.4999999999986</c:v>
                </c:pt>
                <c:pt idx="18">
                  <c:v>573.9999999999981</c:v>
                </c:pt>
                <c:pt idx="19">
                  <c:v>618.9</c:v>
                </c:pt>
                <c:pt idx="20">
                  <c:v>645.100000000003</c:v>
                </c:pt>
                <c:pt idx="21">
                  <c:v>481.300000000001</c:v>
                </c:pt>
                <c:pt idx="22">
                  <c:v>529.8000000000014</c:v>
                </c:pt>
                <c:pt idx="23">
                  <c:v>597.5000000000001</c:v>
                </c:pt>
                <c:pt idx="24">
                  <c:v>637.2</c:v>
                </c:pt>
                <c:pt idx="25">
                  <c:v>617.799999999999</c:v>
                </c:pt>
                <c:pt idx="26">
                  <c:v>505.0999999999987</c:v>
                </c:pt>
                <c:pt idx="27">
                  <c:v>557.500000000001</c:v>
                </c:pt>
                <c:pt idx="28">
                  <c:v>617.4</c:v>
                </c:pt>
                <c:pt idx="29">
                  <c:v>584.8000000000013</c:v>
                </c:pt>
                <c:pt idx="30">
                  <c:v>510.6000000000002</c:v>
                </c:pt>
                <c:pt idx="31">
                  <c:v>546.2999999999987</c:v>
                </c:pt>
                <c:pt idx="32">
                  <c:v>619.3999999999984</c:v>
                </c:pt>
                <c:pt idx="33">
                  <c:v>642.8000000000011</c:v>
                </c:pt>
                <c:pt idx="34">
                  <c:v>524.8999999999984</c:v>
                </c:pt>
                <c:pt idx="35">
                  <c:v>525.4999999999974</c:v>
                </c:pt>
                <c:pt idx="36">
                  <c:v>253.1999999999996</c:v>
                </c:pt>
                <c:pt idx="37">
                  <c:v>82.4999999999996</c:v>
                </c:pt>
                <c:pt idx="38">
                  <c:v>82.4999999999996</c:v>
                </c:pt>
                <c:pt idx="39">
                  <c:v>82.4999999999996</c:v>
                </c:pt>
                <c:pt idx="40">
                  <c:v>83.0999999999982</c:v>
                </c:pt>
                <c:pt idx="41">
                  <c:v>82.4999999999996</c:v>
                </c:pt>
                <c:pt idx="42">
                  <c:v>82.69999999999912</c:v>
                </c:pt>
                <c:pt idx="43">
                  <c:v>82.4999999999996</c:v>
                </c:pt>
              </c:numCache>
            </c:numRef>
          </c:yVal>
          <c:smooth val="0"/>
        </c:ser>
        <c:ser>
          <c:idx val="3"/>
          <c:order val="3"/>
          <c:tx>
            <c:v>Glitch</c:v>
          </c:tx>
          <c:spPr>
            <a:ln w="28575">
              <a:noFill/>
            </a:ln>
          </c:spPr>
          <c:marker>
            <c:symbol val="star"/>
            <c:size val="12"/>
            <c:spPr>
              <a:noFill/>
            </c:spPr>
          </c:marker>
          <c:errBars>
            <c:errDir val="y"/>
            <c:errBarType val="plus"/>
            <c:errValType val="fixedVal"/>
            <c:noEndCap val="1"/>
            <c:val val="700.0"/>
            <c:spPr>
              <a:ln w="28575">
                <a:solidFill>
                  <a:schemeClr val="accent4">
                    <a:lumMod val="40000"/>
                    <a:lumOff val="60000"/>
                  </a:schemeClr>
                </a:solidFill>
                <a:prstDash val="dash"/>
              </a:ln>
            </c:spPr>
          </c:errBars>
          <c:xVal>
            <c:numRef>
              <c:f>Sheet1!$BN$69:$BN$87</c:f>
              <c:numCache>
                <c:formatCode>General</c:formatCode>
                <c:ptCount val="19"/>
                <c:pt idx="0">
                  <c:v>22.190369562</c:v>
                </c:pt>
                <c:pt idx="1">
                  <c:v>22.231456752</c:v>
                </c:pt>
                <c:pt idx="2">
                  <c:v>22.27224394299988</c:v>
                </c:pt>
                <c:pt idx="3">
                  <c:v>22.320576728</c:v>
                </c:pt>
                <c:pt idx="4">
                  <c:v>22.360477517</c:v>
                </c:pt>
                <c:pt idx="5">
                  <c:v>23.351915609</c:v>
                </c:pt>
                <c:pt idx="6">
                  <c:v>23.391116398</c:v>
                </c:pt>
                <c:pt idx="7">
                  <c:v>23.429301184</c:v>
                </c:pt>
                <c:pt idx="8">
                  <c:v>23.47564757399988</c:v>
                </c:pt>
                <c:pt idx="9">
                  <c:v>23.519421159</c:v>
                </c:pt>
                <c:pt idx="10">
                  <c:v>23.561108347</c:v>
                </c:pt>
                <c:pt idx="11">
                  <c:v>24.72784637499998</c:v>
                </c:pt>
                <c:pt idx="12">
                  <c:v>24.76108796799999</c:v>
                </c:pt>
                <c:pt idx="13">
                  <c:v>24.773492767</c:v>
                </c:pt>
                <c:pt idx="14">
                  <c:v>25.802738085</c:v>
                </c:pt>
                <c:pt idx="15">
                  <c:v>25.846398076</c:v>
                </c:pt>
                <c:pt idx="16">
                  <c:v>25.88192606599999</c:v>
                </c:pt>
                <c:pt idx="17">
                  <c:v>25.926266053</c:v>
                </c:pt>
                <c:pt idx="18">
                  <c:v>25.963915638</c:v>
                </c:pt>
              </c:numCache>
            </c:numRef>
          </c:xVal>
          <c:yVal>
            <c:numRef>
              <c:f>Sheet1!$BO$69:$BO$87</c:f>
              <c:numCache>
                <c:formatCode>General</c:formatCode>
                <c:ptCount val="1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</c:numCache>
            </c:numRef>
          </c:yVal>
          <c:smooth val="0"/>
        </c:ser>
        <c:ser>
          <c:idx val="4"/>
          <c:order val="4"/>
          <c:tx>
            <c:v>Freeze</c:v>
          </c:tx>
          <c:spPr>
            <a:ln w="3175">
              <a:noFill/>
            </a:ln>
          </c:spPr>
          <c:marker>
            <c:symbol val="x"/>
            <c:size val="14"/>
            <c:spPr>
              <a:solidFill>
                <a:srgbClr val="FF0000"/>
              </a:solidFill>
              <a:ln w="12700">
                <a:solidFill>
                  <a:srgbClr val="002060"/>
                </a:solidFill>
                <a:prstDash val="solid"/>
              </a:ln>
            </c:spPr>
          </c:marker>
          <c:dPt>
            <c:idx val="0"/>
            <c:bubble3D val="0"/>
          </c:dPt>
          <c:trendline>
            <c:trendlineType val="linear"/>
            <c:dispRSqr val="0"/>
            <c:dispEq val="0"/>
          </c:trendline>
          <c:errBars>
            <c:errDir val="y"/>
            <c:errBarType val="plus"/>
            <c:errValType val="fixedVal"/>
            <c:noEndCap val="1"/>
            <c:val val="700.0"/>
            <c:spPr>
              <a:ln w="44450">
                <a:solidFill>
                  <a:srgbClr val="FF0000"/>
                </a:solidFill>
                <a:prstDash val="lgDash"/>
              </a:ln>
            </c:spPr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Sheet1!$BS$6:$BS$7</c:f>
              <c:numCache>
                <c:formatCode>General</c:formatCode>
                <c:ptCount val="2"/>
                <c:pt idx="0">
                  <c:v>19.0</c:v>
                </c:pt>
                <c:pt idx="1">
                  <c:v>26.0</c:v>
                </c:pt>
              </c:numCache>
            </c:numRef>
          </c:xVal>
          <c:yVal>
            <c:numLit>
              <c:formatCode>General</c:formatCode>
              <c:ptCount val="2"/>
              <c:pt idx="0">
                <c:v>0.0</c:v>
              </c:pt>
              <c:pt idx="1">
                <c:v>0.0</c:v>
              </c:pt>
            </c:numLit>
          </c:yVal>
          <c:smooth val="0"/>
        </c:ser>
        <c:ser>
          <c:idx val="5"/>
          <c:order val="5"/>
          <c:tx>
            <c:v>Jitter at Chooser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6">
                  <a:lumMod val="75000"/>
                </a:schemeClr>
              </a:solidFill>
            </c:spPr>
          </c:marker>
          <c:xVal>
            <c:numRef>
              <c:f>Sheet1!$M$66:$M$108</c:f>
              <c:numCache>
                <c:formatCode>General</c:formatCode>
                <c:ptCount val="43"/>
                <c:pt idx="0">
                  <c:v>17.2916</c:v>
                </c:pt>
                <c:pt idx="1">
                  <c:v>17.5</c:v>
                </c:pt>
                <c:pt idx="2">
                  <c:v>17.6828</c:v>
                </c:pt>
                <c:pt idx="3">
                  <c:v>17.8908</c:v>
                </c:pt>
                <c:pt idx="4">
                  <c:v>18.0818</c:v>
                </c:pt>
                <c:pt idx="5">
                  <c:v>18.2499</c:v>
                </c:pt>
                <c:pt idx="6">
                  <c:v>18.4692</c:v>
                </c:pt>
                <c:pt idx="7">
                  <c:v>18.7118</c:v>
                </c:pt>
                <c:pt idx="8">
                  <c:v>18.9633</c:v>
                </c:pt>
                <c:pt idx="9">
                  <c:v>19.26549999999988</c:v>
                </c:pt>
                <c:pt idx="10">
                  <c:v>19.5375</c:v>
                </c:pt>
                <c:pt idx="11">
                  <c:v>19.8264</c:v>
                </c:pt>
                <c:pt idx="12">
                  <c:v>20.0567</c:v>
                </c:pt>
                <c:pt idx="13">
                  <c:v>20.2917</c:v>
                </c:pt>
                <c:pt idx="14">
                  <c:v>20.5451</c:v>
                </c:pt>
                <c:pt idx="15">
                  <c:v>20.74579999999988</c:v>
                </c:pt>
                <c:pt idx="16">
                  <c:v>20.98389999999998</c:v>
                </c:pt>
                <c:pt idx="17">
                  <c:v>21.28249999999988</c:v>
                </c:pt>
                <c:pt idx="18">
                  <c:v>21.5165</c:v>
                </c:pt>
                <c:pt idx="19">
                  <c:v>21.7621</c:v>
                </c:pt>
                <c:pt idx="20">
                  <c:v>22.0073</c:v>
                </c:pt>
                <c:pt idx="21">
                  <c:v>22.2938</c:v>
                </c:pt>
                <c:pt idx="22">
                  <c:v>22.5943</c:v>
                </c:pt>
                <c:pt idx="23">
                  <c:v>22.80720000000001</c:v>
                </c:pt>
                <c:pt idx="24">
                  <c:v>23.0502</c:v>
                </c:pt>
                <c:pt idx="25">
                  <c:v>23.3293</c:v>
                </c:pt>
                <c:pt idx="26">
                  <c:v>23.655</c:v>
                </c:pt>
                <c:pt idx="27">
                  <c:v>23.99149999999998</c:v>
                </c:pt>
                <c:pt idx="28">
                  <c:v>24.28679999999988</c:v>
                </c:pt>
                <c:pt idx="29">
                  <c:v>24.5832</c:v>
                </c:pt>
                <c:pt idx="30">
                  <c:v>24.84669999999998</c:v>
                </c:pt>
                <c:pt idx="31">
                  <c:v>25.11649999999999</c:v>
                </c:pt>
                <c:pt idx="32">
                  <c:v>25.4117</c:v>
                </c:pt>
                <c:pt idx="33">
                  <c:v>25.7283</c:v>
                </c:pt>
                <c:pt idx="34">
                  <c:v>26.0093</c:v>
                </c:pt>
                <c:pt idx="35">
                  <c:v>26.3653</c:v>
                </c:pt>
                <c:pt idx="36">
                  <c:v>26.69129999999999</c:v>
                </c:pt>
                <c:pt idx="37">
                  <c:v>26.9293</c:v>
                </c:pt>
                <c:pt idx="38">
                  <c:v>27.1353</c:v>
                </c:pt>
                <c:pt idx="39">
                  <c:v>27.41379999999998</c:v>
                </c:pt>
                <c:pt idx="40">
                  <c:v>27.6493</c:v>
                </c:pt>
                <c:pt idx="41">
                  <c:v>27.8493</c:v>
                </c:pt>
                <c:pt idx="42">
                  <c:v>28.0433</c:v>
                </c:pt>
              </c:numCache>
            </c:numRef>
          </c:xVal>
          <c:yVal>
            <c:numRef>
              <c:f>Sheet1!$AP$66:$AP$108</c:f>
              <c:numCache>
                <c:formatCode>General</c:formatCode>
                <c:ptCount val="43"/>
                <c:pt idx="0">
                  <c:v>29.30000000000277</c:v>
                </c:pt>
                <c:pt idx="1">
                  <c:v>68.1999999999974</c:v>
                </c:pt>
                <c:pt idx="2">
                  <c:v>73.70000000000233</c:v>
                </c:pt>
                <c:pt idx="3">
                  <c:v>69.5999999999977</c:v>
                </c:pt>
                <c:pt idx="4">
                  <c:v>62.0000000000012</c:v>
                </c:pt>
                <c:pt idx="5">
                  <c:v>9.100000000000078</c:v>
                </c:pt>
                <c:pt idx="6">
                  <c:v>60.9000000000002</c:v>
                </c:pt>
                <c:pt idx="7">
                  <c:v>67.90000000000161</c:v>
                </c:pt>
                <c:pt idx="8">
                  <c:v>58.49999999999511</c:v>
                </c:pt>
                <c:pt idx="9">
                  <c:v>29.200000000003</c:v>
                </c:pt>
                <c:pt idx="10">
                  <c:v>89.9999999999999</c:v>
                </c:pt>
                <c:pt idx="11">
                  <c:v>18.20000000000016</c:v>
                </c:pt>
                <c:pt idx="12">
                  <c:v>81.09999999999936</c:v>
                </c:pt>
                <c:pt idx="13">
                  <c:v>87.5999999999984</c:v>
                </c:pt>
                <c:pt idx="14">
                  <c:v>72.10000000000251</c:v>
                </c:pt>
                <c:pt idx="15">
                  <c:v>143.3999999999998</c:v>
                </c:pt>
                <c:pt idx="16">
                  <c:v>2.200000000001978</c:v>
                </c:pt>
                <c:pt idx="17">
                  <c:v>76.4999999999994</c:v>
                </c:pt>
                <c:pt idx="18">
                  <c:v>44.90000000000191</c:v>
                </c:pt>
                <c:pt idx="19">
                  <c:v>26.20000000000289</c:v>
                </c:pt>
                <c:pt idx="20">
                  <c:v>163.800000000002</c:v>
                </c:pt>
                <c:pt idx="21">
                  <c:v>48.50000000000055</c:v>
                </c:pt>
                <c:pt idx="22">
                  <c:v>67.6999999999986</c:v>
                </c:pt>
                <c:pt idx="23">
                  <c:v>39.69999999999993</c:v>
                </c:pt>
                <c:pt idx="24">
                  <c:v>19.400000000001</c:v>
                </c:pt>
                <c:pt idx="25">
                  <c:v>112.7000000000003</c:v>
                </c:pt>
                <c:pt idx="26">
                  <c:v>52.40000000000224</c:v>
                </c:pt>
                <c:pt idx="27">
                  <c:v>59.89999999999896</c:v>
                </c:pt>
                <c:pt idx="28">
                  <c:v>32.59999999999866</c:v>
                </c:pt>
                <c:pt idx="29">
                  <c:v>74.20000000000118</c:v>
                </c:pt>
                <c:pt idx="30">
                  <c:v>35.69999999999857</c:v>
                </c:pt>
                <c:pt idx="31">
                  <c:v>73.10000000000011</c:v>
                </c:pt>
                <c:pt idx="32">
                  <c:v>23.40000000000225</c:v>
                </c:pt>
                <c:pt idx="33">
                  <c:v>117.9000000000023</c:v>
                </c:pt>
                <c:pt idx="34">
                  <c:v>0.599999999998545</c:v>
                </c:pt>
                <c:pt idx="35">
                  <c:v>272.2999999999976</c:v>
                </c:pt>
                <c:pt idx="36">
                  <c:v>170.7</c:v>
                </c:pt>
                <c:pt idx="37">
                  <c:v>0.0</c:v>
                </c:pt>
                <c:pt idx="38">
                  <c:v>0.0</c:v>
                </c:pt>
                <c:pt idx="39">
                  <c:v>0.599999999998602</c:v>
                </c:pt>
                <c:pt idx="40">
                  <c:v>0.599999999998602</c:v>
                </c:pt>
                <c:pt idx="41">
                  <c:v>0.199999999999534</c:v>
                </c:pt>
                <c:pt idx="42">
                  <c:v>0.199999999999534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2100712"/>
        <c:axId val="1922092664"/>
      </c:scatterChart>
      <c:valAx>
        <c:axId val="1922100712"/>
        <c:scaling>
          <c:orientation val="minMax"/>
          <c:max val="28.0"/>
          <c:min val="16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Time (s)</a:t>
                </a:r>
              </a:p>
            </c:rich>
          </c:tx>
          <c:layout>
            <c:manualLayout>
              <c:xMode val="edge"/>
              <c:yMode val="edge"/>
              <c:x val="0.7573219740975"/>
              <c:y val="0.89532110537897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922092664"/>
        <c:crosses val="autoZero"/>
        <c:crossBetween val="midCat"/>
        <c:majorUnit val="2.0"/>
        <c:minorUnit val="1.0"/>
      </c:valAx>
      <c:valAx>
        <c:axId val="1922092664"/>
        <c:scaling>
          <c:orientation val="minMax"/>
          <c:max val="7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922100712"/>
        <c:crosses val="autoZero"/>
        <c:crossBetween val="midCat"/>
      </c:valAx>
    </c:plotArea>
    <c:legend>
      <c:legendPos val="r"/>
      <c:legendEntry>
        <c:idx val="6"/>
        <c:delete val="1"/>
      </c:legendEntry>
      <c:layout>
        <c:manualLayout>
          <c:xMode val="edge"/>
          <c:yMode val="edge"/>
          <c:x val="0.730814960629921"/>
          <c:y val="0.328777501752737"/>
          <c:w val="0.23288188976378"/>
          <c:h val="0.498551003618945"/>
        </c:manualLayout>
      </c:layout>
      <c:overlay val="0"/>
      <c:spPr>
        <a:solidFill>
          <a:schemeClr val="lt1"/>
        </a:solidFill>
        <a:ln w="6350" cap="flat" cmpd="sng" algn="ctr">
          <a:noFill/>
          <a:prstDash val="solid"/>
        </a:ln>
        <a:effectLst/>
      </c:spPr>
      <c:txPr>
        <a:bodyPr/>
        <a:lstStyle/>
        <a:p>
          <a:pPr>
            <a:defRPr sz="120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55984241983202"/>
          <c:y val="0.0296700102991061"/>
          <c:w val="0.504022319146382"/>
          <c:h val="0.874925053293158"/>
        </c:manualLayout>
      </c:layout>
      <c:scatterChart>
        <c:scatterStyle val="lineMarker"/>
        <c:varyColors val="0"/>
        <c:ser>
          <c:idx val="1"/>
          <c:order val="0"/>
          <c:tx>
            <c:v>SP</c:v>
          </c:tx>
          <c:spPr>
            <a:ln w="28575">
              <a:noFill/>
            </a:ln>
          </c:spPr>
          <c:marker>
            <c:symbol val="circle"/>
            <c:size val="7"/>
          </c:marker>
          <c:xVal>
            <c:numRef>
              <c:f>Sheet1!$B$3:$B$5</c:f>
              <c:numCache>
                <c:formatCode>General</c:formatCode>
                <c:ptCount val="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</c:numCache>
            </c:numRef>
          </c:xVal>
          <c:yVal>
            <c:numRef>
              <c:f>Sheet1!$F$3:$F$5</c:f>
              <c:numCache>
                <c:formatCode>General</c:formatCode>
                <c:ptCount val="3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</c:numCache>
            </c:numRef>
          </c:yVal>
          <c:smooth val="0"/>
        </c:ser>
        <c:ser>
          <c:idx val="2"/>
          <c:order val="1"/>
          <c:tx>
            <c:v>MP1</c:v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chemeClr val="accent1"/>
              </a:solidFill>
              <a:ln>
                <a:noFill/>
              </a:ln>
            </c:spPr>
          </c:marker>
          <c:xVal>
            <c:numRef>
              <c:f>Sheet1!$B$3:$B$5</c:f>
              <c:numCache>
                <c:formatCode>General</c:formatCode>
                <c:ptCount val="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</c:numCache>
            </c:numRef>
          </c:xVal>
          <c:yVal>
            <c:numRef>
              <c:f>Sheet1!$M$3:$M$5</c:f>
              <c:numCache>
                <c:formatCode>General</c:formatCode>
                <c:ptCount val="3"/>
                <c:pt idx="0">
                  <c:v>1.53306</c:v>
                </c:pt>
                <c:pt idx="1">
                  <c:v>1.96357</c:v>
                </c:pt>
                <c:pt idx="2">
                  <c:v>2.28877</c:v>
                </c:pt>
              </c:numCache>
            </c:numRef>
          </c:yVal>
          <c:smooth val="0"/>
        </c:ser>
        <c:ser>
          <c:idx val="3"/>
          <c:order val="2"/>
          <c:tx>
            <c:v>MP2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FF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Sheet1!$B$3:$B$5</c:f>
              <c:numCache>
                <c:formatCode>General</c:formatCode>
                <c:ptCount val="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</c:numCache>
            </c:numRef>
          </c:xVal>
          <c:yVal>
            <c:numRef>
              <c:f>Sheet1!$U$3:$U$5</c:f>
              <c:numCache>
                <c:formatCode>General</c:formatCode>
                <c:ptCount val="3"/>
                <c:pt idx="0">
                  <c:v>1.56456</c:v>
                </c:pt>
                <c:pt idx="1">
                  <c:v>1.99507</c:v>
                </c:pt>
                <c:pt idx="2">
                  <c:v>2.320269999999998</c:v>
                </c:pt>
              </c:numCache>
            </c:numRef>
          </c:yVal>
          <c:smooth val="0"/>
        </c:ser>
        <c:ser>
          <c:idx val="4"/>
          <c:order val="3"/>
          <c:tx>
            <c:v>Chooser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00B050"/>
              </a:solidFill>
              <a:ln>
                <a:noFill/>
              </a:ln>
            </c:spPr>
          </c:marker>
          <c:xVal>
            <c:numRef>
              <c:f>Sheet1!$B$3:$B$5</c:f>
              <c:numCache>
                <c:formatCode>General</c:formatCode>
                <c:ptCount val="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</c:numCache>
            </c:numRef>
          </c:xVal>
          <c:yVal>
            <c:numRef>
              <c:f>Sheet1!$AC$3:$AC$5</c:f>
              <c:numCache>
                <c:formatCode>General</c:formatCode>
                <c:ptCount val="3"/>
                <c:pt idx="0">
                  <c:v>1.57233</c:v>
                </c:pt>
                <c:pt idx="1">
                  <c:v>2.00284</c:v>
                </c:pt>
                <c:pt idx="2">
                  <c:v>2.32804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03542968"/>
        <c:axId val="1852011384"/>
      </c:scatterChart>
      <c:valAx>
        <c:axId val="-2003542968"/>
        <c:scaling>
          <c:orientation val="minMax"/>
          <c:max val="3.5"/>
          <c:min val="0.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52011384"/>
        <c:crosses val="autoZero"/>
        <c:crossBetween val="midCat"/>
        <c:majorUnit val="1.0"/>
        <c:minorUnit val="1.0"/>
      </c:valAx>
      <c:valAx>
        <c:axId val="1852011384"/>
        <c:scaling>
          <c:orientation val="minMax"/>
          <c:min val="1.4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03542968"/>
        <c:crosses val="autoZero"/>
        <c:crossBetween val="midCat"/>
        <c:majorUnit val="0.2"/>
        <c:minorUnit val="0.2"/>
      </c:valAx>
    </c:plotArea>
    <c:legend>
      <c:legendPos val="l"/>
      <c:legendEntry>
        <c:idx val="0"/>
        <c:txPr>
          <a:bodyPr/>
          <a:lstStyle/>
          <a:p>
            <a:pPr>
              <a:defRPr sz="2000" b="1"/>
            </a:pPr>
            <a:endParaRPr lang="en-US"/>
          </a:p>
        </c:txPr>
      </c:legendEntry>
      <c:layout>
        <c:manualLayout>
          <c:xMode val="edge"/>
          <c:yMode val="edge"/>
          <c:x val="0.0430750782031248"/>
          <c:y val="0.290723778085022"/>
          <c:w val="0.229610517253302"/>
          <c:h val="0.354016616659622"/>
        </c:manualLayout>
      </c:layout>
      <c:overlay val="0"/>
      <c:txPr>
        <a:bodyPr/>
        <a:lstStyle/>
        <a:p>
          <a:pPr>
            <a:defRPr sz="20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573423670878349"/>
          <c:y val="0.119288359225367"/>
          <c:w val="0.768968806783767"/>
          <c:h val="0.793300134780449"/>
        </c:manualLayout>
      </c:layout>
      <c:scatterChart>
        <c:scatterStyle val="lineMarker"/>
        <c:varyColors val="0"/>
        <c:ser>
          <c:idx val="0"/>
          <c:order val="0"/>
          <c:tx>
            <c:v>mp1 owd</c:v>
          </c:tx>
          <c:spPr>
            <a:ln w="28575">
              <a:noFill/>
            </a:ln>
          </c:spPr>
          <c:marker>
            <c:symbol val="triangle"/>
            <c:size val="6"/>
          </c:marker>
          <c:xVal>
            <c:numRef>
              <c:f>Sheet1!$AG$3:$AG$15</c:f>
              <c:numCache>
                <c:formatCode>General</c:formatCode>
                <c:ptCount val="13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  <c:pt idx="3">
                  <c:v>2.526</c:v>
                </c:pt>
                <c:pt idx="4">
                  <c:v>2.848</c:v>
                </c:pt>
                <c:pt idx="5">
                  <c:v>3.164</c:v>
                </c:pt>
                <c:pt idx="6">
                  <c:v>3.45</c:v>
                </c:pt>
                <c:pt idx="7">
                  <c:v>3.77</c:v>
                </c:pt>
                <c:pt idx="8">
                  <c:v>4.048</c:v>
                </c:pt>
                <c:pt idx="9">
                  <c:v>4.327999999999987</c:v>
                </c:pt>
                <c:pt idx="10">
                  <c:v>4.607999999999988</c:v>
                </c:pt>
                <c:pt idx="11">
                  <c:v>4.922</c:v>
                </c:pt>
                <c:pt idx="12">
                  <c:v>5.242</c:v>
                </c:pt>
              </c:numCache>
            </c:numRef>
          </c:xVal>
          <c:yVal>
            <c:numRef>
              <c:f>Sheet1!$O$3:$O$15</c:f>
              <c:numCache>
                <c:formatCode>General</c:formatCode>
                <c:ptCount val="13"/>
                <c:pt idx="0">
                  <c:v>45.0600000000001</c:v>
                </c:pt>
                <c:pt idx="1">
                  <c:v>43.57000000000011</c:v>
                </c:pt>
                <c:pt idx="2">
                  <c:v>44.76999999999976</c:v>
                </c:pt>
                <c:pt idx="3">
                  <c:v>43.6700000000001</c:v>
                </c:pt>
                <c:pt idx="4">
                  <c:v>45.46000000000028</c:v>
                </c:pt>
                <c:pt idx="5">
                  <c:v>43.26000000000008</c:v>
                </c:pt>
                <c:pt idx="6">
                  <c:v>58.77</c:v>
                </c:pt>
                <c:pt idx="7">
                  <c:v>46.31000000000007</c:v>
                </c:pt>
                <c:pt idx="8">
                  <c:v>44.06999999999961</c:v>
                </c:pt>
                <c:pt idx="9">
                  <c:v>43.91999999999996</c:v>
                </c:pt>
                <c:pt idx="10">
                  <c:v>44.22000000000015</c:v>
                </c:pt>
                <c:pt idx="11">
                  <c:v>44.83000000000015</c:v>
                </c:pt>
                <c:pt idx="12">
                  <c:v>43.26000000000008</c:v>
                </c:pt>
              </c:numCache>
            </c:numRef>
          </c:yVal>
          <c:smooth val="0"/>
        </c:ser>
        <c:ser>
          <c:idx val="1"/>
          <c:order val="1"/>
          <c:tx>
            <c:v>mp2 owd</c:v>
          </c:tx>
          <c:spPr>
            <a:ln w="28575">
              <a:noFill/>
            </a:ln>
          </c:spPr>
          <c:marker>
            <c:symbol val="square"/>
            <c:size val="6"/>
            <c:spPr>
              <a:solidFill>
                <a:srgbClr val="FFFF00"/>
              </a:solidFill>
            </c:spPr>
          </c:marker>
          <c:xVal>
            <c:numRef>
              <c:f>Sheet1!$AG$3:$AG$15</c:f>
              <c:numCache>
                <c:formatCode>General</c:formatCode>
                <c:ptCount val="13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  <c:pt idx="3">
                  <c:v>2.526</c:v>
                </c:pt>
                <c:pt idx="4">
                  <c:v>2.848</c:v>
                </c:pt>
                <c:pt idx="5">
                  <c:v>3.164</c:v>
                </c:pt>
                <c:pt idx="6">
                  <c:v>3.45</c:v>
                </c:pt>
                <c:pt idx="7">
                  <c:v>3.77</c:v>
                </c:pt>
                <c:pt idx="8">
                  <c:v>4.048</c:v>
                </c:pt>
                <c:pt idx="9">
                  <c:v>4.327999999999987</c:v>
                </c:pt>
                <c:pt idx="10">
                  <c:v>4.607999999999988</c:v>
                </c:pt>
                <c:pt idx="11">
                  <c:v>4.922</c:v>
                </c:pt>
                <c:pt idx="12">
                  <c:v>5.242</c:v>
                </c:pt>
              </c:numCache>
            </c:numRef>
          </c:xVal>
          <c:yVal>
            <c:numRef>
              <c:f>Sheet1!$W$3:$W$15</c:f>
              <c:numCache>
                <c:formatCode>General</c:formatCode>
                <c:ptCount val="13"/>
                <c:pt idx="0">
                  <c:v>76.55999999999995</c:v>
                </c:pt>
                <c:pt idx="1">
                  <c:v>75.06999999999996</c:v>
                </c:pt>
                <c:pt idx="2">
                  <c:v>76.26999999999962</c:v>
                </c:pt>
                <c:pt idx="3">
                  <c:v>75.18000000000001</c:v>
                </c:pt>
                <c:pt idx="4">
                  <c:v>76.96000000000013</c:v>
                </c:pt>
                <c:pt idx="5">
                  <c:v>74.77000000000001</c:v>
                </c:pt>
                <c:pt idx="6">
                  <c:v>90.27999999999991</c:v>
                </c:pt>
                <c:pt idx="7">
                  <c:v>77.80999999999993</c:v>
                </c:pt>
                <c:pt idx="8">
                  <c:v>75.56999999999992</c:v>
                </c:pt>
                <c:pt idx="9">
                  <c:v>75.4299999999999</c:v>
                </c:pt>
                <c:pt idx="10">
                  <c:v>75.73000000000007</c:v>
                </c:pt>
                <c:pt idx="11">
                  <c:v>76.34000000000007</c:v>
                </c:pt>
                <c:pt idx="12">
                  <c:v>74.77000000000001</c:v>
                </c:pt>
              </c:numCache>
            </c:numRef>
          </c:yVal>
          <c:smooth val="0"/>
        </c:ser>
        <c:ser>
          <c:idx val="2"/>
          <c:order val="2"/>
          <c:tx>
            <c:v>Chooser owd</c:v>
          </c:tx>
          <c:spPr>
            <a:ln w="28575">
              <a:noFill/>
            </a:ln>
          </c:spPr>
          <c:marker>
            <c:symbol val="diamond"/>
            <c:size val="6"/>
            <c:spPr>
              <a:solidFill>
                <a:srgbClr val="00B050"/>
              </a:solidFill>
            </c:spPr>
          </c:marker>
          <c:xVal>
            <c:numRef>
              <c:f>Sheet1!$AG$3:$AG$15</c:f>
              <c:numCache>
                <c:formatCode>General</c:formatCode>
                <c:ptCount val="13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  <c:pt idx="3">
                  <c:v>2.526</c:v>
                </c:pt>
                <c:pt idx="4">
                  <c:v>2.848</c:v>
                </c:pt>
                <c:pt idx="5">
                  <c:v>3.164</c:v>
                </c:pt>
                <c:pt idx="6">
                  <c:v>3.45</c:v>
                </c:pt>
                <c:pt idx="7">
                  <c:v>3.77</c:v>
                </c:pt>
                <c:pt idx="8">
                  <c:v>4.048</c:v>
                </c:pt>
                <c:pt idx="9">
                  <c:v>4.327999999999987</c:v>
                </c:pt>
                <c:pt idx="10">
                  <c:v>4.607999999999988</c:v>
                </c:pt>
                <c:pt idx="11">
                  <c:v>4.922</c:v>
                </c:pt>
                <c:pt idx="12">
                  <c:v>5.242</c:v>
                </c:pt>
              </c:numCache>
            </c:numRef>
          </c:xVal>
          <c:yVal>
            <c:numRef>
              <c:f>Sheet1!$AE$3:$AE$15</c:f>
              <c:numCache>
                <c:formatCode>General</c:formatCode>
                <c:ptCount val="13"/>
                <c:pt idx="0">
                  <c:v>84.33000000000001</c:v>
                </c:pt>
                <c:pt idx="1">
                  <c:v>82.84000000000003</c:v>
                </c:pt>
                <c:pt idx="2">
                  <c:v>84.0399999999999</c:v>
                </c:pt>
                <c:pt idx="3">
                  <c:v>82.9500000000003</c:v>
                </c:pt>
                <c:pt idx="4">
                  <c:v>84.72999999999997</c:v>
                </c:pt>
                <c:pt idx="5">
                  <c:v>82.53999999999983</c:v>
                </c:pt>
                <c:pt idx="6">
                  <c:v>98.68999999999994</c:v>
                </c:pt>
                <c:pt idx="7">
                  <c:v>85.57999999999977</c:v>
                </c:pt>
                <c:pt idx="8">
                  <c:v>84.03000000000027</c:v>
                </c:pt>
                <c:pt idx="9">
                  <c:v>83.19999999999973</c:v>
                </c:pt>
                <c:pt idx="10">
                  <c:v>83.49999999999992</c:v>
                </c:pt>
                <c:pt idx="11">
                  <c:v>84.1099999999999</c:v>
                </c:pt>
                <c:pt idx="12">
                  <c:v>83.31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2235064"/>
        <c:axId val="1852296536"/>
      </c:scatterChart>
      <c:valAx>
        <c:axId val="1852235064"/>
        <c:scaling>
          <c:orientation val="minMax"/>
          <c:max val="3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Time (s)</a:t>
                </a:r>
              </a:p>
            </c:rich>
          </c:tx>
          <c:layout>
            <c:manualLayout>
              <c:xMode val="edge"/>
              <c:yMode val="edge"/>
              <c:x val="0.857209771855441"/>
              <c:y val="0.8926996341366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52296536"/>
        <c:crosses val="autoZero"/>
        <c:crossBetween val="midCat"/>
        <c:majorUnit val="2.0"/>
        <c:minorUnit val="1.0"/>
      </c:valAx>
      <c:valAx>
        <c:axId val="1852296536"/>
        <c:scaling>
          <c:orientation val="minMax"/>
          <c:max val="700.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 dirty="0" smtClean="0"/>
                  <a:t>Delay (</a:t>
                </a:r>
                <a:r>
                  <a:rPr lang="en-US" sz="1800" dirty="0" err="1"/>
                  <a:t>ms</a:t>
                </a:r>
                <a:r>
                  <a:rPr lang="en-US" sz="1800" dirty="0"/>
                  <a:t>)</a:t>
                </a:r>
              </a:p>
            </c:rich>
          </c:tx>
          <c:layout>
            <c:manualLayout>
              <c:xMode val="edge"/>
              <c:yMode val="edge"/>
              <c:x val="3.58462136677363E-5"/>
              <c:y val="0.031962737612343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5223506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35850368463557"/>
          <c:y val="0.274736538614491"/>
          <c:w val="0.162599182313749"/>
          <c:h val="0.224700349956255"/>
        </c:manualLayout>
      </c:layout>
      <c:overlay val="0"/>
      <c:spPr>
        <a:solidFill>
          <a:schemeClr val="lt1"/>
        </a:solidFill>
        <a:ln w="6350" cap="flat" cmpd="sng" algn="ctr">
          <a:noFill/>
          <a:prstDash val="solid"/>
        </a:ln>
        <a:effectLst/>
      </c:spPr>
      <c:txPr>
        <a:bodyPr/>
        <a:lstStyle/>
        <a:p>
          <a:pPr>
            <a:defRPr sz="140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573423670878349"/>
          <c:y val="0.119288359225367"/>
          <c:w val="0.767290755322251"/>
          <c:h val="0.793300134780449"/>
        </c:manualLayout>
      </c:layout>
      <c:scatterChart>
        <c:scatterStyle val="lineMarker"/>
        <c:varyColors val="0"/>
        <c:ser>
          <c:idx val="0"/>
          <c:order val="0"/>
          <c:tx>
            <c:v>mp1 owd</c:v>
          </c:tx>
          <c:spPr>
            <a:ln w="28575">
              <a:noFill/>
            </a:ln>
          </c:spPr>
          <c:marker>
            <c:symbol val="triangle"/>
            <c:size val="6"/>
          </c:marker>
          <c:xVal>
            <c:numRef>
              <c:f>Sheet1!$AG$3:$AG$47</c:f>
              <c:numCache>
                <c:formatCode>General</c:formatCode>
                <c:ptCount val="40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  <c:pt idx="3">
                  <c:v>2.526</c:v>
                </c:pt>
                <c:pt idx="4">
                  <c:v>2.848</c:v>
                </c:pt>
                <c:pt idx="5">
                  <c:v>3.164</c:v>
                </c:pt>
                <c:pt idx="6">
                  <c:v>3.45</c:v>
                </c:pt>
                <c:pt idx="7">
                  <c:v>3.77</c:v>
                </c:pt>
                <c:pt idx="8">
                  <c:v>4.048</c:v>
                </c:pt>
                <c:pt idx="9">
                  <c:v>4.327999999999987</c:v>
                </c:pt>
                <c:pt idx="10">
                  <c:v>4.607999999999988</c:v>
                </c:pt>
                <c:pt idx="11">
                  <c:v>4.922</c:v>
                </c:pt>
                <c:pt idx="12">
                  <c:v>5.242</c:v>
                </c:pt>
                <c:pt idx="13">
                  <c:v>6.332</c:v>
                </c:pt>
                <c:pt idx="14">
                  <c:v>6.53</c:v>
                </c:pt>
                <c:pt idx="15">
                  <c:v>6.734</c:v>
                </c:pt>
                <c:pt idx="16">
                  <c:v>6.936</c:v>
                </c:pt>
                <c:pt idx="17">
                  <c:v>7.14</c:v>
                </c:pt>
                <c:pt idx="18">
                  <c:v>7.33</c:v>
                </c:pt>
                <c:pt idx="19">
                  <c:v>7.73</c:v>
                </c:pt>
                <c:pt idx="20">
                  <c:v>7.932</c:v>
                </c:pt>
                <c:pt idx="21">
                  <c:v>8.134</c:v>
                </c:pt>
                <c:pt idx="22">
                  <c:v>8.332</c:v>
                </c:pt>
                <c:pt idx="23">
                  <c:v>8.532</c:v>
                </c:pt>
                <c:pt idx="24">
                  <c:v>8.724</c:v>
                </c:pt>
                <c:pt idx="25">
                  <c:v>8.928</c:v>
                </c:pt>
                <c:pt idx="26">
                  <c:v>9.128</c:v>
                </c:pt>
                <c:pt idx="27">
                  <c:v>9.326</c:v>
                </c:pt>
                <c:pt idx="28">
                  <c:v>9.532</c:v>
                </c:pt>
                <c:pt idx="29">
                  <c:v>9.76</c:v>
                </c:pt>
                <c:pt idx="30">
                  <c:v>9.968</c:v>
                </c:pt>
                <c:pt idx="31">
                  <c:v>10.166</c:v>
                </c:pt>
                <c:pt idx="32">
                  <c:v>10.372</c:v>
                </c:pt>
                <c:pt idx="33">
                  <c:v>10.6</c:v>
                </c:pt>
                <c:pt idx="34">
                  <c:v>11.048</c:v>
                </c:pt>
                <c:pt idx="35">
                  <c:v>11.322</c:v>
                </c:pt>
                <c:pt idx="36">
                  <c:v>11.576</c:v>
                </c:pt>
                <c:pt idx="37">
                  <c:v>11.852</c:v>
                </c:pt>
                <c:pt idx="38">
                  <c:v>12.128</c:v>
                </c:pt>
                <c:pt idx="39">
                  <c:v>12.442</c:v>
                </c:pt>
              </c:numCache>
            </c:numRef>
          </c:xVal>
          <c:yVal>
            <c:numRef>
              <c:f>Sheet1!$O$3:$O$47</c:f>
              <c:numCache>
                <c:formatCode>General</c:formatCode>
                <c:ptCount val="40"/>
                <c:pt idx="0">
                  <c:v>45.0600000000001</c:v>
                </c:pt>
                <c:pt idx="1">
                  <c:v>43.57000000000011</c:v>
                </c:pt>
                <c:pt idx="2">
                  <c:v>44.76999999999976</c:v>
                </c:pt>
                <c:pt idx="3">
                  <c:v>43.6700000000001</c:v>
                </c:pt>
                <c:pt idx="4">
                  <c:v>45.46000000000028</c:v>
                </c:pt>
                <c:pt idx="5">
                  <c:v>43.26000000000008</c:v>
                </c:pt>
                <c:pt idx="6">
                  <c:v>58.77</c:v>
                </c:pt>
                <c:pt idx="7">
                  <c:v>46.31000000000007</c:v>
                </c:pt>
                <c:pt idx="8">
                  <c:v>44.06999999999961</c:v>
                </c:pt>
                <c:pt idx="9">
                  <c:v>43.91999999999996</c:v>
                </c:pt>
                <c:pt idx="10">
                  <c:v>44.22000000000015</c:v>
                </c:pt>
                <c:pt idx="11">
                  <c:v>44.83000000000015</c:v>
                </c:pt>
                <c:pt idx="12">
                  <c:v>43.26000000000008</c:v>
                </c:pt>
                <c:pt idx="13">
                  <c:v>145.3699999999998</c:v>
                </c:pt>
                <c:pt idx="14">
                  <c:v>69.2699999999995</c:v>
                </c:pt>
                <c:pt idx="15">
                  <c:v>48.60000000000042</c:v>
                </c:pt>
                <c:pt idx="16">
                  <c:v>51.05000000000004</c:v>
                </c:pt>
                <c:pt idx="17">
                  <c:v>143.51</c:v>
                </c:pt>
                <c:pt idx="18">
                  <c:v>151.0600000000002</c:v>
                </c:pt>
                <c:pt idx="19">
                  <c:v>116.7699999999998</c:v>
                </c:pt>
                <c:pt idx="20">
                  <c:v>89.57000000000015</c:v>
                </c:pt>
                <c:pt idx="21">
                  <c:v>114.9799999999992</c:v>
                </c:pt>
                <c:pt idx="22">
                  <c:v>119.4299999999995</c:v>
                </c:pt>
                <c:pt idx="23">
                  <c:v>123.2399999999991</c:v>
                </c:pt>
                <c:pt idx="24">
                  <c:v>147.7799999999991</c:v>
                </c:pt>
                <c:pt idx="25">
                  <c:v>141.4099999999987</c:v>
                </c:pt>
                <c:pt idx="26">
                  <c:v>96.0599999999996</c:v>
                </c:pt>
                <c:pt idx="27">
                  <c:v>163.3899999999997</c:v>
                </c:pt>
                <c:pt idx="28">
                  <c:v>146.3699999999992</c:v>
                </c:pt>
                <c:pt idx="29">
                  <c:v>139.4599999999997</c:v>
                </c:pt>
                <c:pt idx="30">
                  <c:v>135.5000000000004</c:v>
                </c:pt>
                <c:pt idx="31">
                  <c:v>163.1999999999998</c:v>
                </c:pt>
                <c:pt idx="32">
                  <c:v>110.6999999999996</c:v>
                </c:pt>
                <c:pt idx="33">
                  <c:v>106.8999999999996</c:v>
                </c:pt>
                <c:pt idx="34">
                  <c:v>150.9999999999998</c:v>
                </c:pt>
                <c:pt idx="35">
                  <c:v>107.4000000000002</c:v>
                </c:pt>
                <c:pt idx="36">
                  <c:v>54.10000000000004</c:v>
                </c:pt>
                <c:pt idx="37">
                  <c:v>70.70000000000043</c:v>
                </c:pt>
                <c:pt idx="38">
                  <c:v>141.3999999999991</c:v>
                </c:pt>
                <c:pt idx="39">
                  <c:v>122.0</c:v>
                </c:pt>
              </c:numCache>
            </c:numRef>
          </c:yVal>
          <c:smooth val="0"/>
        </c:ser>
        <c:ser>
          <c:idx val="1"/>
          <c:order val="1"/>
          <c:tx>
            <c:v>mp2 owd</c:v>
          </c:tx>
          <c:spPr>
            <a:ln w="28575">
              <a:noFill/>
            </a:ln>
          </c:spPr>
          <c:marker>
            <c:symbol val="square"/>
            <c:size val="6"/>
            <c:spPr>
              <a:solidFill>
                <a:srgbClr val="FFFF00"/>
              </a:solidFill>
            </c:spPr>
          </c:marker>
          <c:xVal>
            <c:numRef>
              <c:f>Sheet1!$AG$3:$AG$47</c:f>
              <c:numCache>
                <c:formatCode>General</c:formatCode>
                <c:ptCount val="40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  <c:pt idx="3">
                  <c:v>2.526</c:v>
                </c:pt>
                <c:pt idx="4">
                  <c:v>2.848</c:v>
                </c:pt>
                <c:pt idx="5">
                  <c:v>3.164</c:v>
                </c:pt>
                <c:pt idx="6">
                  <c:v>3.45</c:v>
                </c:pt>
                <c:pt idx="7">
                  <c:v>3.77</c:v>
                </c:pt>
                <c:pt idx="8">
                  <c:v>4.048</c:v>
                </c:pt>
                <c:pt idx="9">
                  <c:v>4.327999999999987</c:v>
                </c:pt>
                <c:pt idx="10">
                  <c:v>4.607999999999988</c:v>
                </c:pt>
                <c:pt idx="11">
                  <c:v>4.922</c:v>
                </c:pt>
                <c:pt idx="12">
                  <c:v>5.242</c:v>
                </c:pt>
                <c:pt idx="13">
                  <c:v>6.332</c:v>
                </c:pt>
                <c:pt idx="14">
                  <c:v>6.53</c:v>
                </c:pt>
                <c:pt idx="15">
                  <c:v>6.734</c:v>
                </c:pt>
                <c:pt idx="16">
                  <c:v>6.936</c:v>
                </c:pt>
                <c:pt idx="17">
                  <c:v>7.14</c:v>
                </c:pt>
                <c:pt idx="18">
                  <c:v>7.33</c:v>
                </c:pt>
                <c:pt idx="19">
                  <c:v>7.73</c:v>
                </c:pt>
                <c:pt idx="20">
                  <c:v>7.932</c:v>
                </c:pt>
                <c:pt idx="21">
                  <c:v>8.134</c:v>
                </c:pt>
                <c:pt idx="22">
                  <c:v>8.332</c:v>
                </c:pt>
                <c:pt idx="23">
                  <c:v>8.532</c:v>
                </c:pt>
                <c:pt idx="24">
                  <c:v>8.724</c:v>
                </c:pt>
                <c:pt idx="25">
                  <c:v>8.928</c:v>
                </c:pt>
                <c:pt idx="26">
                  <c:v>9.128</c:v>
                </c:pt>
                <c:pt idx="27">
                  <c:v>9.326</c:v>
                </c:pt>
                <c:pt idx="28">
                  <c:v>9.532</c:v>
                </c:pt>
                <c:pt idx="29">
                  <c:v>9.76</c:v>
                </c:pt>
                <c:pt idx="30">
                  <c:v>9.968</c:v>
                </c:pt>
                <c:pt idx="31">
                  <c:v>10.166</c:v>
                </c:pt>
                <c:pt idx="32">
                  <c:v>10.372</c:v>
                </c:pt>
                <c:pt idx="33">
                  <c:v>10.6</c:v>
                </c:pt>
                <c:pt idx="34">
                  <c:v>11.048</c:v>
                </c:pt>
                <c:pt idx="35">
                  <c:v>11.322</c:v>
                </c:pt>
                <c:pt idx="36">
                  <c:v>11.576</c:v>
                </c:pt>
                <c:pt idx="37">
                  <c:v>11.852</c:v>
                </c:pt>
                <c:pt idx="38">
                  <c:v>12.128</c:v>
                </c:pt>
                <c:pt idx="39">
                  <c:v>12.442</c:v>
                </c:pt>
              </c:numCache>
            </c:numRef>
          </c:xVal>
          <c:yVal>
            <c:numRef>
              <c:f>Sheet1!$W$3:$W$47</c:f>
              <c:numCache>
                <c:formatCode>General</c:formatCode>
                <c:ptCount val="40"/>
                <c:pt idx="0">
                  <c:v>76.55999999999995</c:v>
                </c:pt>
                <c:pt idx="1">
                  <c:v>75.06999999999996</c:v>
                </c:pt>
                <c:pt idx="2">
                  <c:v>76.26999999999962</c:v>
                </c:pt>
                <c:pt idx="3">
                  <c:v>75.18000000000001</c:v>
                </c:pt>
                <c:pt idx="4">
                  <c:v>76.96000000000013</c:v>
                </c:pt>
                <c:pt idx="5">
                  <c:v>74.77000000000001</c:v>
                </c:pt>
                <c:pt idx="6">
                  <c:v>90.27999999999991</c:v>
                </c:pt>
                <c:pt idx="7">
                  <c:v>77.80999999999993</c:v>
                </c:pt>
                <c:pt idx="8">
                  <c:v>75.56999999999992</c:v>
                </c:pt>
                <c:pt idx="9">
                  <c:v>75.4299999999999</c:v>
                </c:pt>
                <c:pt idx="10">
                  <c:v>75.73000000000007</c:v>
                </c:pt>
                <c:pt idx="11">
                  <c:v>76.34000000000007</c:v>
                </c:pt>
                <c:pt idx="12">
                  <c:v>74.77000000000001</c:v>
                </c:pt>
                <c:pt idx="13">
                  <c:v>176.8800000000006</c:v>
                </c:pt>
                <c:pt idx="14">
                  <c:v>101.28</c:v>
                </c:pt>
                <c:pt idx="15">
                  <c:v>80.11000000000035</c:v>
                </c:pt>
                <c:pt idx="16">
                  <c:v>82.55999999999997</c:v>
                </c:pt>
                <c:pt idx="17">
                  <c:v>175.0100000000003</c:v>
                </c:pt>
                <c:pt idx="18">
                  <c:v>182.5700000000001</c:v>
                </c:pt>
                <c:pt idx="19">
                  <c:v>148.2799999999997</c:v>
                </c:pt>
                <c:pt idx="20">
                  <c:v>121.0699999999996</c:v>
                </c:pt>
                <c:pt idx="21">
                  <c:v>146.49</c:v>
                </c:pt>
                <c:pt idx="22">
                  <c:v>150.9299999999989</c:v>
                </c:pt>
                <c:pt idx="23">
                  <c:v>154.7400000000003</c:v>
                </c:pt>
                <c:pt idx="24">
                  <c:v>179.29</c:v>
                </c:pt>
                <c:pt idx="25">
                  <c:v>172.9199999999995</c:v>
                </c:pt>
                <c:pt idx="26">
                  <c:v>127.5700000000004</c:v>
                </c:pt>
                <c:pt idx="27">
                  <c:v>194.8899999999992</c:v>
                </c:pt>
                <c:pt idx="28">
                  <c:v>177.8700000000004</c:v>
                </c:pt>
                <c:pt idx="29">
                  <c:v>170.9700000000005</c:v>
                </c:pt>
                <c:pt idx="30">
                  <c:v>166.9999999999998</c:v>
                </c:pt>
                <c:pt idx="31">
                  <c:v>194.6999999999992</c:v>
                </c:pt>
                <c:pt idx="32">
                  <c:v>142.2000000000008</c:v>
                </c:pt>
                <c:pt idx="33">
                  <c:v>138.4000000000007</c:v>
                </c:pt>
                <c:pt idx="34">
                  <c:v>182.4999999999992</c:v>
                </c:pt>
                <c:pt idx="35">
                  <c:v>138.9000000000013</c:v>
                </c:pt>
                <c:pt idx="36">
                  <c:v>85.59999999999946</c:v>
                </c:pt>
                <c:pt idx="37">
                  <c:v>102.2</c:v>
                </c:pt>
                <c:pt idx="38">
                  <c:v>172.9000000000003</c:v>
                </c:pt>
                <c:pt idx="39">
                  <c:v>153.4999999999993</c:v>
                </c:pt>
              </c:numCache>
            </c:numRef>
          </c:yVal>
          <c:smooth val="0"/>
        </c:ser>
        <c:ser>
          <c:idx val="2"/>
          <c:order val="2"/>
          <c:tx>
            <c:v>Chooser owd</c:v>
          </c:tx>
          <c:spPr>
            <a:ln w="28575">
              <a:noFill/>
            </a:ln>
          </c:spPr>
          <c:marker>
            <c:symbol val="diamond"/>
            <c:size val="6"/>
            <c:spPr>
              <a:solidFill>
                <a:srgbClr val="00B050"/>
              </a:solidFill>
            </c:spPr>
          </c:marker>
          <c:xVal>
            <c:numRef>
              <c:f>Sheet1!$AG$3:$AG$47</c:f>
              <c:numCache>
                <c:formatCode>General</c:formatCode>
                <c:ptCount val="40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  <c:pt idx="3">
                  <c:v>2.526</c:v>
                </c:pt>
                <c:pt idx="4">
                  <c:v>2.848</c:v>
                </c:pt>
                <c:pt idx="5">
                  <c:v>3.164</c:v>
                </c:pt>
                <c:pt idx="6">
                  <c:v>3.45</c:v>
                </c:pt>
                <c:pt idx="7">
                  <c:v>3.77</c:v>
                </c:pt>
                <c:pt idx="8">
                  <c:v>4.048</c:v>
                </c:pt>
                <c:pt idx="9">
                  <c:v>4.327999999999987</c:v>
                </c:pt>
                <c:pt idx="10">
                  <c:v>4.607999999999988</c:v>
                </c:pt>
                <c:pt idx="11">
                  <c:v>4.922</c:v>
                </c:pt>
                <c:pt idx="12">
                  <c:v>5.242</c:v>
                </c:pt>
                <c:pt idx="13">
                  <c:v>6.332</c:v>
                </c:pt>
                <c:pt idx="14">
                  <c:v>6.53</c:v>
                </c:pt>
                <c:pt idx="15">
                  <c:v>6.734</c:v>
                </c:pt>
                <c:pt idx="16">
                  <c:v>6.936</c:v>
                </c:pt>
                <c:pt idx="17">
                  <c:v>7.14</c:v>
                </c:pt>
                <c:pt idx="18">
                  <c:v>7.33</c:v>
                </c:pt>
                <c:pt idx="19">
                  <c:v>7.73</c:v>
                </c:pt>
                <c:pt idx="20">
                  <c:v>7.932</c:v>
                </c:pt>
                <c:pt idx="21">
                  <c:v>8.134</c:v>
                </c:pt>
                <c:pt idx="22">
                  <c:v>8.332</c:v>
                </c:pt>
                <c:pt idx="23">
                  <c:v>8.532</c:v>
                </c:pt>
                <c:pt idx="24">
                  <c:v>8.724</c:v>
                </c:pt>
                <c:pt idx="25">
                  <c:v>8.928</c:v>
                </c:pt>
                <c:pt idx="26">
                  <c:v>9.128</c:v>
                </c:pt>
                <c:pt idx="27">
                  <c:v>9.326</c:v>
                </c:pt>
                <c:pt idx="28">
                  <c:v>9.532</c:v>
                </c:pt>
                <c:pt idx="29">
                  <c:v>9.76</c:v>
                </c:pt>
                <c:pt idx="30">
                  <c:v>9.968</c:v>
                </c:pt>
                <c:pt idx="31">
                  <c:v>10.166</c:v>
                </c:pt>
                <c:pt idx="32">
                  <c:v>10.372</c:v>
                </c:pt>
                <c:pt idx="33">
                  <c:v>10.6</c:v>
                </c:pt>
                <c:pt idx="34">
                  <c:v>11.048</c:v>
                </c:pt>
                <c:pt idx="35">
                  <c:v>11.322</c:v>
                </c:pt>
                <c:pt idx="36">
                  <c:v>11.576</c:v>
                </c:pt>
                <c:pt idx="37">
                  <c:v>11.852</c:v>
                </c:pt>
                <c:pt idx="38">
                  <c:v>12.128</c:v>
                </c:pt>
                <c:pt idx="39">
                  <c:v>12.442</c:v>
                </c:pt>
              </c:numCache>
            </c:numRef>
          </c:xVal>
          <c:yVal>
            <c:numRef>
              <c:f>Sheet1!$AE$3:$AE$47</c:f>
              <c:numCache>
                <c:formatCode>General</c:formatCode>
                <c:ptCount val="40"/>
                <c:pt idx="0">
                  <c:v>84.33000000000001</c:v>
                </c:pt>
                <c:pt idx="1">
                  <c:v>82.84000000000003</c:v>
                </c:pt>
                <c:pt idx="2">
                  <c:v>84.0399999999999</c:v>
                </c:pt>
                <c:pt idx="3">
                  <c:v>82.9500000000003</c:v>
                </c:pt>
                <c:pt idx="4">
                  <c:v>84.72999999999997</c:v>
                </c:pt>
                <c:pt idx="5">
                  <c:v>82.53999999999983</c:v>
                </c:pt>
                <c:pt idx="6">
                  <c:v>98.68999999999994</c:v>
                </c:pt>
                <c:pt idx="7">
                  <c:v>85.57999999999977</c:v>
                </c:pt>
                <c:pt idx="8">
                  <c:v>84.03000000000027</c:v>
                </c:pt>
                <c:pt idx="9">
                  <c:v>83.19999999999973</c:v>
                </c:pt>
                <c:pt idx="10">
                  <c:v>83.49999999999992</c:v>
                </c:pt>
                <c:pt idx="11">
                  <c:v>84.1099999999999</c:v>
                </c:pt>
                <c:pt idx="12">
                  <c:v>83.31</c:v>
                </c:pt>
                <c:pt idx="13">
                  <c:v>185.1900000000004</c:v>
                </c:pt>
                <c:pt idx="14">
                  <c:v>114.02</c:v>
                </c:pt>
                <c:pt idx="15">
                  <c:v>87.88000000000018</c:v>
                </c:pt>
                <c:pt idx="16">
                  <c:v>90.3299999999998</c:v>
                </c:pt>
                <c:pt idx="17">
                  <c:v>182.7800000000002</c:v>
                </c:pt>
                <c:pt idx="18">
                  <c:v>190.34</c:v>
                </c:pt>
                <c:pt idx="19">
                  <c:v>158.5799999999997</c:v>
                </c:pt>
                <c:pt idx="20">
                  <c:v>128.85</c:v>
                </c:pt>
                <c:pt idx="21">
                  <c:v>154.2599999999989</c:v>
                </c:pt>
                <c:pt idx="22">
                  <c:v>158.9099999999987</c:v>
                </c:pt>
                <c:pt idx="23">
                  <c:v>162.5099999999993</c:v>
                </c:pt>
                <c:pt idx="24">
                  <c:v>187.0600000000007</c:v>
                </c:pt>
                <c:pt idx="25">
                  <c:v>181.1299999999996</c:v>
                </c:pt>
                <c:pt idx="26">
                  <c:v>135.3399999999994</c:v>
                </c:pt>
                <c:pt idx="27">
                  <c:v>202.66</c:v>
                </c:pt>
                <c:pt idx="28">
                  <c:v>185.6399999999994</c:v>
                </c:pt>
                <c:pt idx="29">
                  <c:v>178.7399999999994</c:v>
                </c:pt>
                <c:pt idx="30">
                  <c:v>174.6999999999996</c:v>
                </c:pt>
                <c:pt idx="31">
                  <c:v>202.399999999999</c:v>
                </c:pt>
                <c:pt idx="32">
                  <c:v>151.8999999999995</c:v>
                </c:pt>
                <c:pt idx="33">
                  <c:v>146.2000000000003</c:v>
                </c:pt>
                <c:pt idx="34">
                  <c:v>190.3000000000006</c:v>
                </c:pt>
                <c:pt idx="35">
                  <c:v>146.700000000001</c:v>
                </c:pt>
                <c:pt idx="36">
                  <c:v>94.50000000000003</c:v>
                </c:pt>
                <c:pt idx="37">
                  <c:v>109.8999999999997</c:v>
                </c:pt>
                <c:pt idx="38">
                  <c:v>180.6999999999998</c:v>
                </c:pt>
                <c:pt idx="39">
                  <c:v>161.3000000000007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8269224"/>
        <c:axId val="-2081646664"/>
      </c:scatterChart>
      <c:valAx>
        <c:axId val="1828269224"/>
        <c:scaling>
          <c:orientation val="minMax"/>
          <c:max val="3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Time (s)</a:t>
                </a:r>
              </a:p>
            </c:rich>
          </c:tx>
          <c:layout>
            <c:manualLayout>
              <c:xMode val="edge"/>
              <c:yMode val="edge"/>
              <c:x val="0.853232963935063"/>
              <c:y val="0.8926996341366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81646664"/>
        <c:crosses val="autoZero"/>
        <c:crossBetween val="midCat"/>
        <c:majorUnit val="2.0"/>
        <c:minorUnit val="1.0"/>
      </c:valAx>
      <c:valAx>
        <c:axId val="-2081646664"/>
        <c:scaling>
          <c:orientation val="minMax"/>
          <c:max val="700.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 dirty="0" smtClean="0"/>
                  <a:t>Delay (</a:t>
                </a:r>
                <a:r>
                  <a:rPr lang="en-US" sz="1800" dirty="0" err="1"/>
                  <a:t>ms</a:t>
                </a:r>
                <a:r>
                  <a:rPr lang="en-US" sz="1800" dirty="0"/>
                  <a:t>)</a:t>
                </a:r>
              </a:p>
            </c:rich>
          </c:tx>
          <c:layout>
            <c:manualLayout>
              <c:xMode val="edge"/>
              <c:yMode val="edge"/>
              <c:x val="0.000123615660770756"/>
              <c:y val="0.031914589674337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282692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41398609895985"/>
          <c:y val="0.277309807359101"/>
          <c:w val="0.149422572178478"/>
          <c:h val="0.223161536626104"/>
        </c:manualLayout>
      </c:layout>
      <c:overlay val="0"/>
      <c:spPr>
        <a:solidFill>
          <a:schemeClr val="lt1"/>
        </a:solidFill>
        <a:ln w="6350" cap="flat" cmpd="sng" algn="ctr">
          <a:noFill/>
          <a:prstDash val="solid"/>
        </a:ln>
        <a:effectLst/>
      </c:spPr>
      <c:txPr>
        <a:bodyPr/>
        <a:lstStyle/>
        <a:p>
          <a:pPr>
            <a:defRPr sz="140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573423670878349"/>
          <c:y val="0.119288359225367"/>
          <c:w val="0.767010182754933"/>
          <c:h val="0.793300134780449"/>
        </c:manualLayout>
      </c:layout>
      <c:scatterChart>
        <c:scatterStyle val="lineMarker"/>
        <c:varyColors val="0"/>
        <c:ser>
          <c:idx val="0"/>
          <c:order val="0"/>
          <c:tx>
            <c:v>mp1 owd</c:v>
          </c:tx>
          <c:spPr>
            <a:ln w="28575">
              <a:noFill/>
            </a:ln>
          </c:spPr>
          <c:marker>
            <c:symbol val="triangle"/>
            <c:size val="6"/>
          </c:marker>
          <c:xVal>
            <c:numRef>
              <c:f>Sheet1!$AG$3:$AG$66</c:f>
              <c:numCache>
                <c:formatCode>General</c:formatCode>
                <c:ptCount val="59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  <c:pt idx="3">
                  <c:v>2.526</c:v>
                </c:pt>
                <c:pt idx="4">
                  <c:v>2.848</c:v>
                </c:pt>
                <c:pt idx="5">
                  <c:v>3.164</c:v>
                </c:pt>
                <c:pt idx="6">
                  <c:v>3.45</c:v>
                </c:pt>
                <c:pt idx="7">
                  <c:v>3.77</c:v>
                </c:pt>
                <c:pt idx="8">
                  <c:v>4.048</c:v>
                </c:pt>
                <c:pt idx="9">
                  <c:v>4.327999999999987</c:v>
                </c:pt>
                <c:pt idx="10">
                  <c:v>4.607999999999988</c:v>
                </c:pt>
                <c:pt idx="11">
                  <c:v>4.922</c:v>
                </c:pt>
                <c:pt idx="12">
                  <c:v>5.242</c:v>
                </c:pt>
                <c:pt idx="13">
                  <c:v>6.332</c:v>
                </c:pt>
                <c:pt idx="14">
                  <c:v>6.53</c:v>
                </c:pt>
                <c:pt idx="15">
                  <c:v>6.734</c:v>
                </c:pt>
                <c:pt idx="16">
                  <c:v>6.936</c:v>
                </c:pt>
                <c:pt idx="17">
                  <c:v>7.14</c:v>
                </c:pt>
                <c:pt idx="18">
                  <c:v>7.33</c:v>
                </c:pt>
                <c:pt idx="19">
                  <c:v>7.73</c:v>
                </c:pt>
                <c:pt idx="20">
                  <c:v>7.932</c:v>
                </c:pt>
                <c:pt idx="21">
                  <c:v>8.134</c:v>
                </c:pt>
                <c:pt idx="22">
                  <c:v>8.332</c:v>
                </c:pt>
                <c:pt idx="23">
                  <c:v>8.532</c:v>
                </c:pt>
                <c:pt idx="24">
                  <c:v>8.724</c:v>
                </c:pt>
                <c:pt idx="25">
                  <c:v>8.928</c:v>
                </c:pt>
                <c:pt idx="26">
                  <c:v>9.128</c:v>
                </c:pt>
                <c:pt idx="27">
                  <c:v>9.326</c:v>
                </c:pt>
                <c:pt idx="28">
                  <c:v>9.532</c:v>
                </c:pt>
                <c:pt idx="29">
                  <c:v>9.76</c:v>
                </c:pt>
                <c:pt idx="30">
                  <c:v>9.968</c:v>
                </c:pt>
                <c:pt idx="31">
                  <c:v>10.166</c:v>
                </c:pt>
                <c:pt idx="32">
                  <c:v>10.372</c:v>
                </c:pt>
                <c:pt idx="33">
                  <c:v>10.6</c:v>
                </c:pt>
                <c:pt idx="34">
                  <c:v>11.048</c:v>
                </c:pt>
                <c:pt idx="35">
                  <c:v>11.322</c:v>
                </c:pt>
                <c:pt idx="36">
                  <c:v>11.576</c:v>
                </c:pt>
                <c:pt idx="37">
                  <c:v>11.852</c:v>
                </c:pt>
                <c:pt idx="38">
                  <c:v>12.128</c:v>
                </c:pt>
                <c:pt idx="39">
                  <c:v>12.442</c:v>
                </c:pt>
                <c:pt idx="40">
                  <c:v>12.766</c:v>
                </c:pt>
                <c:pt idx="41">
                  <c:v>13.202</c:v>
                </c:pt>
                <c:pt idx="42">
                  <c:v>13.568</c:v>
                </c:pt>
                <c:pt idx="43">
                  <c:v>13.884</c:v>
                </c:pt>
                <c:pt idx="44">
                  <c:v>14.164</c:v>
                </c:pt>
                <c:pt idx="45">
                  <c:v>14.444</c:v>
                </c:pt>
                <c:pt idx="46">
                  <c:v>14.656</c:v>
                </c:pt>
                <c:pt idx="47">
                  <c:v>14.88</c:v>
                </c:pt>
                <c:pt idx="48">
                  <c:v>15.084</c:v>
                </c:pt>
                <c:pt idx="49">
                  <c:v>15.324</c:v>
                </c:pt>
                <c:pt idx="50">
                  <c:v>15.56</c:v>
                </c:pt>
                <c:pt idx="51">
                  <c:v>15.772</c:v>
                </c:pt>
                <c:pt idx="52">
                  <c:v>15.974</c:v>
                </c:pt>
                <c:pt idx="53">
                  <c:v>16.204</c:v>
                </c:pt>
                <c:pt idx="54">
                  <c:v>16.41</c:v>
                </c:pt>
                <c:pt idx="55">
                  <c:v>16.64399999999999</c:v>
                </c:pt>
                <c:pt idx="56">
                  <c:v>16.852</c:v>
                </c:pt>
                <c:pt idx="57">
                  <c:v>17.046</c:v>
                </c:pt>
                <c:pt idx="58">
                  <c:v>17.246</c:v>
                </c:pt>
              </c:numCache>
            </c:numRef>
          </c:xVal>
          <c:yVal>
            <c:numRef>
              <c:f>Sheet1!$O$3:$O$66</c:f>
              <c:numCache>
                <c:formatCode>General</c:formatCode>
                <c:ptCount val="59"/>
                <c:pt idx="0">
                  <c:v>45.0600000000001</c:v>
                </c:pt>
                <c:pt idx="1">
                  <c:v>43.57000000000011</c:v>
                </c:pt>
                <c:pt idx="2">
                  <c:v>44.76999999999976</c:v>
                </c:pt>
                <c:pt idx="3">
                  <c:v>43.6700000000001</c:v>
                </c:pt>
                <c:pt idx="4">
                  <c:v>45.46000000000028</c:v>
                </c:pt>
                <c:pt idx="5">
                  <c:v>43.26000000000008</c:v>
                </c:pt>
                <c:pt idx="6">
                  <c:v>58.77</c:v>
                </c:pt>
                <c:pt idx="7">
                  <c:v>46.31000000000007</c:v>
                </c:pt>
                <c:pt idx="8">
                  <c:v>44.06999999999961</c:v>
                </c:pt>
                <c:pt idx="9">
                  <c:v>43.91999999999996</c:v>
                </c:pt>
                <c:pt idx="10">
                  <c:v>44.22000000000015</c:v>
                </c:pt>
                <c:pt idx="11">
                  <c:v>44.83000000000015</c:v>
                </c:pt>
                <c:pt idx="12">
                  <c:v>43.26000000000008</c:v>
                </c:pt>
                <c:pt idx="13">
                  <c:v>145.3699999999998</c:v>
                </c:pt>
                <c:pt idx="14">
                  <c:v>69.2699999999995</c:v>
                </c:pt>
                <c:pt idx="15">
                  <c:v>48.60000000000042</c:v>
                </c:pt>
                <c:pt idx="16">
                  <c:v>51.05000000000004</c:v>
                </c:pt>
                <c:pt idx="17">
                  <c:v>143.51</c:v>
                </c:pt>
                <c:pt idx="18">
                  <c:v>151.0600000000002</c:v>
                </c:pt>
                <c:pt idx="19">
                  <c:v>116.7699999999998</c:v>
                </c:pt>
                <c:pt idx="20">
                  <c:v>89.57000000000015</c:v>
                </c:pt>
                <c:pt idx="21">
                  <c:v>114.9799999999992</c:v>
                </c:pt>
                <c:pt idx="22">
                  <c:v>119.4299999999995</c:v>
                </c:pt>
                <c:pt idx="23">
                  <c:v>123.2399999999991</c:v>
                </c:pt>
                <c:pt idx="24">
                  <c:v>147.7799999999991</c:v>
                </c:pt>
                <c:pt idx="25">
                  <c:v>141.4099999999987</c:v>
                </c:pt>
                <c:pt idx="26">
                  <c:v>96.0599999999996</c:v>
                </c:pt>
                <c:pt idx="27">
                  <c:v>163.3899999999997</c:v>
                </c:pt>
                <c:pt idx="28">
                  <c:v>146.3699999999992</c:v>
                </c:pt>
                <c:pt idx="29">
                  <c:v>139.4599999999997</c:v>
                </c:pt>
                <c:pt idx="30">
                  <c:v>135.5000000000004</c:v>
                </c:pt>
                <c:pt idx="31">
                  <c:v>163.1999999999998</c:v>
                </c:pt>
                <c:pt idx="32">
                  <c:v>110.6999999999996</c:v>
                </c:pt>
                <c:pt idx="33">
                  <c:v>106.8999999999996</c:v>
                </c:pt>
                <c:pt idx="34">
                  <c:v>150.9999999999998</c:v>
                </c:pt>
                <c:pt idx="35">
                  <c:v>107.4000000000002</c:v>
                </c:pt>
                <c:pt idx="36">
                  <c:v>54.10000000000004</c:v>
                </c:pt>
                <c:pt idx="37">
                  <c:v>70.70000000000043</c:v>
                </c:pt>
                <c:pt idx="38">
                  <c:v>141.3999999999991</c:v>
                </c:pt>
                <c:pt idx="39">
                  <c:v>122.0</c:v>
                </c:pt>
                <c:pt idx="40">
                  <c:v>112.5000000000007</c:v>
                </c:pt>
                <c:pt idx="41">
                  <c:v>65.0999999999993</c:v>
                </c:pt>
                <c:pt idx="42">
                  <c:v>76.60000000000088</c:v>
                </c:pt>
                <c:pt idx="43">
                  <c:v>77.0</c:v>
                </c:pt>
                <c:pt idx="44">
                  <c:v>44.2999999999998</c:v>
                </c:pt>
                <c:pt idx="45">
                  <c:v>49.59999999999988</c:v>
                </c:pt>
                <c:pt idx="46">
                  <c:v>61.09999999999971</c:v>
                </c:pt>
                <c:pt idx="47">
                  <c:v>80.5999999999987</c:v>
                </c:pt>
                <c:pt idx="48">
                  <c:v>91.30000000000038</c:v>
                </c:pt>
                <c:pt idx="49">
                  <c:v>110.2000000000007</c:v>
                </c:pt>
                <c:pt idx="50">
                  <c:v>44.39999999999955</c:v>
                </c:pt>
                <c:pt idx="51">
                  <c:v>66.30000000000001</c:v>
                </c:pt>
                <c:pt idx="52">
                  <c:v>102.0000000000003</c:v>
                </c:pt>
                <c:pt idx="53">
                  <c:v>128.1</c:v>
                </c:pt>
                <c:pt idx="54">
                  <c:v>140.9999999999982</c:v>
                </c:pt>
                <c:pt idx="55">
                  <c:v>126.7000000000031</c:v>
                </c:pt>
                <c:pt idx="56">
                  <c:v>43.29999999999856</c:v>
                </c:pt>
                <c:pt idx="57">
                  <c:v>46.30000000000219</c:v>
                </c:pt>
                <c:pt idx="58">
                  <c:v>45.60000000000031</c:v>
                </c:pt>
              </c:numCache>
            </c:numRef>
          </c:yVal>
          <c:smooth val="0"/>
        </c:ser>
        <c:ser>
          <c:idx val="1"/>
          <c:order val="1"/>
          <c:tx>
            <c:v>mp2 owd</c:v>
          </c:tx>
          <c:spPr>
            <a:ln w="28575">
              <a:noFill/>
            </a:ln>
          </c:spPr>
          <c:marker>
            <c:symbol val="square"/>
            <c:size val="6"/>
            <c:spPr>
              <a:solidFill>
                <a:srgbClr val="FFFF00"/>
              </a:solidFill>
            </c:spPr>
          </c:marker>
          <c:xVal>
            <c:numRef>
              <c:f>Sheet1!$AG$3:$AG$66</c:f>
              <c:numCache>
                <c:formatCode>General</c:formatCode>
                <c:ptCount val="59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  <c:pt idx="3">
                  <c:v>2.526</c:v>
                </c:pt>
                <c:pt idx="4">
                  <c:v>2.848</c:v>
                </c:pt>
                <c:pt idx="5">
                  <c:v>3.164</c:v>
                </c:pt>
                <c:pt idx="6">
                  <c:v>3.45</c:v>
                </c:pt>
                <c:pt idx="7">
                  <c:v>3.77</c:v>
                </c:pt>
                <c:pt idx="8">
                  <c:v>4.048</c:v>
                </c:pt>
                <c:pt idx="9">
                  <c:v>4.327999999999987</c:v>
                </c:pt>
                <c:pt idx="10">
                  <c:v>4.607999999999988</c:v>
                </c:pt>
                <c:pt idx="11">
                  <c:v>4.922</c:v>
                </c:pt>
                <c:pt idx="12">
                  <c:v>5.242</c:v>
                </c:pt>
                <c:pt idx="13">
                  <c:v>6.332</c:v>
                </c:pt>
                <c:pt idx="14">
                  <c:v>6.53</c:v>
                </c:pt>
                <c:pt idx="15">
                  <c:v>6.734</c:v>
                </c:pt>
                <c:pt idx="16">
                  <c:v>6.936</c:v>
                </c:pt>
                <c:pt idx="17">
                  <c:v>7.14</c:v>
                </c:pt>
                <c:pt idx="18">
                  <c:v>7.33</c:v>
                </c:pt>
                <c:pt idx="19">
                  <c:v>7.73</c:v>
                </c:pt>
                <c:pt idx="20">
                  <c:v>7.932</c:v>
                </c:pt>
                <c:pt idx="21">
                  <c:v>8.134</c:v>
                </c:pt>
                <c:pt idx="22">
                  <c:v>8.332</c:v>
                </c:pt>
                <c:pt idx="23">
                  <c:v>8.532</c:v>
                </c:pt>
                <c:pt idx="24">
                  <c:v>8.724</c:v>
                </c:pt>
                <c:pt idx="25">
                  <c:v>8.928</c:v>
                </c:pt>
                <c:pt idx="26">
                  <c:v>9.128</c:v>
                </c:pt>
                <c:pt idx="27">
                  <c:v>9.326</c:v>
                </c:pt>
                <c:pt idx="28">
                  <c:v>9.532</c:v>
                </c:pt>
                <c:pt idx="29">
                  <c:v>9.76</c:v>
                </c:pt>
                <c:pt idx="30">
                  <c:v>9.968</c:v>
                </c:pt>
                <c:pt idx="31">
                  <c:v>10.166</c:v>
                </c:pt>
                <c:pt idx="32">
                  <c:v>10.372</c:v>
                </c:pt>
                <c:pt idx="33">
                  <c:v>10.6</c:v>
                </c:pt>
                <c:pt idx="34">
                  <c:v>11.048</c:v>
                </c:pt>
                <c:pt idx="35">
                  <c:v>11.322</c:v>
                </c:pt>
                <c:pt idx="36">
                  <c:v>11.576</c:v>
                </c:pt>
                <c:pt idx="37">
                  <c:v>11.852</c:v>
                </c:pt>
                <c:pt idx="38">
                  <c:v>12.128</c:v>
                </c:pt>
                <c:pt idx="39">
                  <c:v>12.442</c:v>
                </c:pt>
                <c:pt idx="40">
                  <c:v>12.766</c:v>
                </c:pt>
                <c:pt idx="41">
                  <c:v>13.202</c:v>
                </c:pt>
                <c:pt idx="42">
                  <c:v>13.568</c:v>
                </c:pt>
                <c:pt idx="43">
                  <c:v>13.884</c:v>
                </c:pt>
                <c:pt idx="44">
                  <c:v>14.164</c:v>
                </c:pt>
                <c:pt idx="45">
                  <c:v>14.444</c:v>
                </c:pt>
                <c:pt idx="46">
                  <c:v>14.656</c:v>
                </c:pt>
                <c:pt idx="47">
                  <c:v>14.88</c:v>
                </c:pt>
                <c:pt idx="48">
                  <c:v>15.084</c:v>
                </c:pt>
                <c:pt idx="49">
                  <c:v>15.324</c:v>
                </c:pt>
                <c:pt idx="50">
                  <c:v>15.56</c:v>
                </c:pt>
                <c:pt idx="51">
                  <c:v>15.772</c:v>
                </c:pt>
                <c:pt idx="52">
                  <c:v>15.974</c:v>
                </c:pt>
                <c:pt idx="53">
                  <c:v>16.204</c:v>
                </c:pt>
                <c:pt idx="54">
                  <c:v>16.41</c:v>
                </c:pt>
                <c:pt idx="55">
                  <c:v>16.64399999999999</c:v>
                </c:pt>
                <c:pt idx="56">
                  <c:v>16.852</c:v>
                </c:pt>
                <c:pt idx="57">
                  <c:v>17.046</c:v>
                </c:pt>
                <c:pt idx="58">
                  <c:v>17.246</c:v>
                </c:pt>
              </c:numCache>
            </c:numRef>
          </c:xVal>
          <c:yVal>
            <c:numRef>
              <c:f>Sheet1!$W$3:$W$66</c:f>
              <c:numCache>
                <c:formatCode>General</c:formatCode>
                <c:ptCount val="59"/>
                <c:pt idx="0">
                  <c:v>76.55999999999995</c:v>
                </c:pt>
                <c:pt idx="1">
                  <c:v>75.06999999999996</c:v>
                </c:pt>
                <c:pt idx="2">
                  <c:v>76.26999999999962</c:v>
                </c:pt>
                <c:pt idx="3">
                  <c:v>75.18000000000001</c:v>
                </c:pt>
                <c:pt idx="4">
                  <c:v>76.96000000000013</c:v>
                </c:pt>
                <c:pt idx="5">
                  <c:v>74.77000000000001</c:v>
                </c:pt>
                <c:pt idx="6">
                  <c:v>90.27999999999991</c:v>
                </c:pt>
                <c:pt idx="7">
                  <c:v>77.80999999999993</c:v>
                </c:pt>
                <c:pt idx="8">
                  <c:v>75.56999999999992</c:v>
                </c:pt>
                <c:pt idx="9">
                  <c:v>75.4299999999999</c:v>
                </c:pt>
                <c:pt idx="10">
                  <c:v>75.73000000000007</c:v>
                </c:pt>
                <c:pt idx="11">
                  <c:v>76.34000000000007</c:v>
                </c:pt>
                <c:pt idx="12">
                  <c:v>74.77000000000001</c:v>
                </c:pt>
                <c:pt idx="13">
                  <c:v>176.8800000000006</c:v>
                </c:pt>
                <c:pt idx="14">
                  <c:v>101.28</c:v>
                </c:pt>
                <c:pt idx="15">
                  <c:v>80.11000000000035</c:v>
                </c:pt>
                <c:pt idx="16">
                  <c:v>82.55999999999997</c:v>
                </c:pt>
                <c:pt idx="17">
                  <c:v>175.0100000000003</c:v>
                </c:pt>
                <c:pt idx="18">
                  <c:v>182.5700000000001</c:v>
                </c:pt>
                <c:pt idx="19">
                  <c:v>148.2799999999997</c:v>
                </c:pt>
                <c:pt idx="20">
                  <c:v>121.0699999999996</c:v>
                </c:pt>
                <c:pt idx="21">
                  <c:v>146.49</c:v>
                </c:pt>
                <c:pt idx="22">
                  <c:v>150.9299999999989</c:v>
                </c:pt>
                <c:pt idx="23">
                  <c:v>154.7400000000003</c:v>
                </c:pt>
                <c:pt idx="24">
                  <c:v>179.29</c:v>
                </c:pt>
                <c:pt idx="25">
                  <c:v>172.9199999999995</c:v>
                </c:pt>
                <c:pt idx="26">
                  <c:v>127.5700000000004</c:v>
                </c:pt>
                <c:pt idx="27">
                  <c:v>194.8899999999992</c:v>
                </c:pt>
                <c:pt idx="28">
                  <c:v>177.8700000000004</c:v>
                </c:pt>
                <c:pt idx="29">
                  <c:v>170.9700000000005</c:v>
                </c:pt>
                <c:pt idx="30">
                  <c:v>166.9999999999998</c:v>
                </c:pt>
                <c:pt idx="31">
                  <c:v>194.6999999999992</c:v>
                </c:pt>
                <c:pt idx="32">
                  <c:v>142.2000000000008</c:v>
                </c:pt>
                <c:pt idx="33">
                  <c:v>138.4000000000007</c:v>
                </c:pt>
                <c:pt idx="34">
                  <c:v>182.4999999999992</c:v>
                </c:pt>
                <c:pt idx="35">
                  <c:v>138.9000000000013</c:v>
                </c:pt>
                <c:pt idx="36">
                  <c:v>85.59999999999946</c:v>
                </c:pt>
                <c:pt idx="37">
                  <c:v>102.2</c:v>
                </c:pt>
                <c:pt idx="38">
                  <c:v>172.9000000000003</c:v>
                </c:pt>
                <c:pt idx="39">
                  <c:v>153.4999999999993</c:v>
                </c:pt>
                <c:pt idx="40">
                  <c:v>144.0000000000001</c:v>
                </c:pt>
                <c:pt idx="41">
                  <c:v>96.60000000000045</c:v>
                </c:pt>
                <c:pt idx="42">
                  <c:v>108.1000000000003</c:v>
                </c:pt>
                <c:pt idx="43">
                  <c:v>108.4999999999994</c:v>
                </c:pt>
                <c:pt idx="44">
                  <c:v>75.80000000000098</c:v>
                </c:pt>
                <c:pt idx="45">
                  <c:v>81.0999999999993</c:v>
                </c:pt>
                <c:pt idx="46">
                  <c:v>92.59999999999912</c:v>
                </c:pt>
                <c:pt idx="47">
                  <c:v>112.1</c:v>
                </c:pt>
                <c:pt idx="48">
                  <c:v>122.8999999999996</c:v>
                </c:pt>
                <c:pt idx="49">
                  <c:v>141.7000000000002</c:v>
                </c:pt>
                <c:pt idx="50">
                  <c:v>75.899999999999</c:v>
                </c:pt>
                <c:pt idx="51">
                  <c:v>97.7999999999995</c:v>
                </c:pt>
                <c:pt idx="52">
                  <c:v>133.5000000000015</c:v>
                </c:pt>
                <c:pt idx="53">
                  <c:v>159.600000000001</c:v>
                </c:pt>
                <c:pt idx="54">
                  <c:v>172.4999999999994</c:v>
                </c:pt>
                <c:pt idx="55">
                  <c:v>158.2000000000008</c:v>
                </c:pt>
                <c:pt idx="56">
                  <c:v>74.79999999999976</c:v>
                </c:pt>
                <c:pt idx="57">
                  <c:v>77.7999999999999</c:v>
                </c:pt>
                <c:pt idx="58">
                  <c:v>77.30000000000101</c:v>
                </c:pt>
              </c:numCache>
            </c:numRef>
          </c:yVal>
          <c:smooth val="0"/>
        </c:ser>
        <c:ser>
          <c:idx val="2"/>
          <c:order val="2"/>
          <c:tx>
            <c:v>Chooser owd</c:v>
          </c:tx>
          <c:spPr>
            <a:ln w="28575">
              <a:noFill/>
            </a:ln>
          </c:spPr>
          <c:marker>
            <c:symbol val="diamond"/>
            <c:size val="6"/>
            <c:spPr>
              <a:solidFill>
                <a:srgbClr val="00B050"/>
              </a:solidFill>
            </c:spPr>
          </c:marker>
          <c:xVal>
            <c:numRef>
              <c:f>Sheet1!$AG$3:$AG$66</c:f>
              <c:numCache>
                <c:formatCode>General</c:formatCode>
                <c:ptCount val="59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  <c:pt idx="3">
                  <c:v>2.526</c:v>
                </c:pt>
                <c:pt idx="4">
                  <c:v>2.848</c:v>
                </c:pt>
                <c:pt idx="5">
                  <c:v>3.164</c:v>
                </c:pt>
                <c:pt idx="6">
                  <c:v>3.45</c:v>
                </c:pt>
                <c:pt idx="7">
                  <c:v>3.77</c:v>
                </c:pt>
                <c:pt idx="8">
                  <c:v>4.048</c:v>
                </c:pt>
                <c:pt idx="9">
                  <c:v>4.327999999999987</c:v>
                </c:pt>
                <c:pt idx="10">
                  <c:v>4.607999999999988</c:v>
                </c:pt>
                <c:pt idx="11">
                  <c:v>4.922</c:v>
                </c:pt>
                <c:pt idx="12">
                  <c:v>5.242</c:v>
                </c:pt>
                <c:pt idx="13">
                  <c:v>6.332</c:v>
                </c:pt>
                <c:pt idx="14">
                  <c:v>6.53</c:v>
                </c:pt>
                <c:pt idx="15">
                  <c:v>6.734</c:v>
                </c:pt>
                <c:pt idx="16">
                  <c:v>6.936</c:v>
                </c:pt>
                <c:pt idx="17">
                  <c:v>7.14</c:v>
                </c:pt>
                <c:pt idx="18">
                  <c:v>7.33</c:v>
                </c:pt>
                <c:pt idx="19">
                  <c:v>7.73</c:v>
                </c:pt>
                <c:pt idx="20">
                  <c:v>7.932</c:v>
                </c:pt>
                <c:pt idx="21">
                  <c:v>8.134</c:v>
                </c:pt>
                <c:pt idx="22">
                  <c:v>8.332</c:v>
                </c:pt>
                <c:pt idx="23">
                  <c:v>8.532</c:v>
                </c:pt>
                <c:pt idx="24">
                  <c:v>8.724</c:v>
                </c:pt>
                <c:pt idx="25">
                  <c:v>8.928</c:v>
                </c:pt>
                <c:pt idx="26">
                  <c:v>9.128</c:v>
                </c:pt>
                <c:pt idx="27">
                  <c:v>9.326</c:v>
                </c:pt>
                <c:pt idx="28">
                  <c:v>9.532</c:v>
                </c:pt>
                <c:pt idx="29">
                  <c:v>9.76</c:v>
                </c:pt>
                <c:pt idx="30">
                  <c:v>9.968</c:v>
                </c:pt>
                <c:pt idx="31">
                  <c:v>10.166</c:v>
                </c:pt>
                <c:pt idx="32">
                  <c:v>10.372</c:v>
                </c:pt>
                <c:pt idx="33">
                  <c:v>10.6</c:v>
                </c:pt>
                <c:pt idx="34">
                  <c:v>11.048</c:v>
                </c:pt>
                <c:pt idx="35">
                  <c:v>11.322</c:v>
                </c:pt>
                <c:pt idx="36">
                  <c:v>11.576</c:v>
                </c:pt>
                <c:pt idx="37">
                  <c:v>11.852</c:v>
                </c:pt>
                <c:pt idx="38">
                  <c:v>12.128</c:v>
                </c:pt>
                <c:pt idx="39">
                  <c:v>12.442</c:v>
                </c:pt>
                <c:pt idx="40">
                  <c:v>12.766</c:v>
                </c:pt>
                <c:pt idx="41">
                  <c:v>13.202</c:v>
                </c:pt>
                <c:pt idx="42">
                  <c:v>13.568</c:v>
                </c:pt>
                <c:pt idx="43">
                  <c:v>13.884</c:v>
                </c:pt>
                <c:pt idx="44">
                  <c:v>14.164</c:v>
                </c:pt>
                <c:pt idx="45">
                  <c:v>14.444</c:v>
                </c:pt>
                <c:pt idx="46">
                  <c:v>14.656</c:v>
                </c:pt>
                <c:pt idx="47">
                  <c:v>14.88</c:v>
                </c:pt>
                <c:pt idx="48">
                  <c:v>15.084</c:v>
                </c:pt>
                <c:pt idx="49">
                  <c:v>15.324</c:v>
                </c:pt>
                <c:pt idx="50">
                  <c:v>15.56</c:v>
                </c:pt>
                <c:pt idx="51">
                  <c:v>15.772</c:v>
                </c:pt>
                <c:pt idx="52">
                  <c:v>15.974</c:v>
                </c:pt>
                <c:pt idx="53">
                  <c:v>16.204</c:v>
                </c:pt>
                <c:pt idx="54">
                  <c:v>16.41</c:v>
                </c:pt>
                <c:pt idx="55">
                  <c:v>16.64399999999999</c:v>
                </c:pt>
                <c:pt idx="56">
                  <c:v>16.852</c:v>
                </c:pt>
                <c:pt idx="57">
                  <c:v>17.046</c:v>
                </c:pt>
                <c:pt idx="58">
                  <c:v>17.246</c:v>
                </c:pt>
              </c:numCache>
            </c:numRef>
          </c:xVal>
          <c:yVal>
            <c:numRef>
              <c:f>Sheet1!$AE$3:$AE$66</c:f>
              <c:numCache>
                <c:formatCode>General</c:formatCode>
                <c:ptCount val="59"/>
                <c:pt idx="0">
                  <c:v>84.33000000000001</c:v>
                </c:pt>
                <c:pt idx="1">
                  <c:v>82.84000000000003</c:v>
                </c:pt>
                <c:pt idx="2">
                  <c:v>84.0399999999999</c:v>
                </c:pt>
                <c:pt idx="3">
                  <c:v>82.9500000000003</c:v>
                </c:pt>
                <c:pt idx="4">
                  <c:v>84.72999999999997</c:v>
                </c:pt>
                <c:pt idx="5">
                  <c:v>82.53999999999983</c:v>
                </c:pt>
                <c:pt idx="6">
                  <c:v>98.68999999999994</c:v>
                </c:pt>
                <c:pt idx="7">
                  <c:v>85.57999999999977</c:v>
                </c:pt>
                <c:pt idx="8">
                  <c:v>84.03000000000027</c:v>
                </c:pt>
                <c:pt idx="9">
                  <c:v>83.19999999999973</c:v>
                </c:pt>
                <c:pt idx="10">
                  <c:v>83.49999999999992</c:v>
                </c:pt>
                <c:pt idx="11">
                  <c:v>84.1099999999999</c:v>
                </c:pt>
                <c:pt idx="12">
                  <c:v>83.31</c:v>
                </c:pt>
                <c:pt idx="13">
                  <c:v>185.1900000000004</c:v>
                </c:pt>
                <c:pt idx="14">
                  <c:v>114.02</c:v>
                </c:pt>
                <c:pt idx="15">
                  <c:v>87.88000000000018</c:v>
                </c:pt>
                <c:pt idx="16">
                  <c:v>90.3299999999998</c:v>
                </c:pt>
                <c:pt idx="17">
                  <c:v>182.7800000000002</c:v>
                </c:pt>
                <c:pt idx="18">
                  <c:v>190.34</c:v>
                </c:pt>
                <c:pt idx="19">
                  <c:v>158.5799999999997</c:v>
                </c:pt>
                <c:pt idx="20">
                  <c:v>128.85</c:v>
                </c:pt>
                <c:pt idx="21">
                  <c:v>154.2599999999989</c:v>
                </c:pt>
                <c:pt idx="22">
                  <c:v>158.9099999999987</c:v>
                </c:pt>
                <c:pt idx="23">
                  <c:v>162.5099999999993</c:v>
                </c:pt>
                <c:pt idx="24">
                  <c:v>187.0600000000007</c:v>
                </c:pt>
                <c:pt idx="25">
                  <c:v>181.1299999999996</c:v>
                </c:pt>
                <c:pt idx="26">
                  <c:v>135.3399999999994</c:v>
                </c:pt>
                <c:pt idx="27">
                  <c:v>202.66</c:v>
                </c:pt>
                <c:pt idx="28">
                  <c:v>185.6399999999994</c:v>
                </c:pt>
                <c:pt idx="29">
                  <c:v>178.7399999999994</c:v>
                </c:pt>
                <c:pt idx="30">
                  <c:v>174.6999999999996</c:v>
                </c:pt>
                <c:pt idx="31">
                  <c:v>202.399999999999</c:v>
                </c:pt>
                <c:pt idx="32">
                  <c:v>151.8999999999995</c:v>
                </c:pt>
                <c:pt idx="33">
                  <c:v>146.2000000000003</c:v>
                </c:pt>
                <c:pt idx="34">
                  <c:v>190.3000000000006</c:v>
                </c:pt>
                <c:pt idx="35">
                  <c:v>146.700000000001</c:v>
                </c:pt>
                <c:pt idx="36">
                  <c:v>94.50000000000003</c:v>
                </c:pt>
                <c:pt idx="37">
                  <c:v>109.8999999999997</c:v>
                </c:pt>
                <c:pt idx="38">
                  <c:v>180.6999999999998</c:v>
                </c:pt>
                <c:pt idx="39">
                  <c:v>161.3000000000007</c:v>
                </c:pt>
                <c:pt idx="40">
                  <c:v>151.7999999999997</c:v>
                </c:pt>
                <c:pt idx="41">
                  <c:v>104.4000000000001</c:v>
                </c:pt>
                <c:pt idx="42">
                  <c:v>115.9</c:v>
                </c:pt>
                <c:pt idx="43">
                  <c:v>116.4000000000005</c:v>
                </c:pt>
                <c:pt idx="44">
                  <c:v>83.50000000000078</c:v>
                </c:pt>
                <c:pt idx="45">
                  <c:v>89.0999999999984</c:v>
                </c:pt>
                <c:pt idx="46">
                  <c:v>100.3999999999987</c:v>
                </c:pt>
                <c:pt idx="47">
                  <c:v>119.7999999999997</c:v>
                </c:pt>
                <c:pt idx="48">
                  <c:v>130.6000000000012</c:v>
                </c:pt>
                <c:pt idx="49">
                  <c:v>149.4</c:v>
                </c:pt>
                <c:pt idx="50">
                  <c:v>83.5999999999988</c:v>
                </c:pt>
                <c:pt idx="51">
                  <c:v>105.599999999999</c:v>
                </c:pt>
                <c:pt idx="52">
                  <c:v>141.3000000000011</c:v>
                </c:pt>
                <c:pt idx="53">
                  <c:v>167.4000000000007</c:v>
                </c:pt>
                <c:pt idx="54">
                  <c:v>180.8000000000014</c:v>
                </c:pt>
                <c:pt idx="55">
                  <c:v>166.0000000000004</c:v>
                </c:pt>
                <c:pt idx="56">
                  <c:v>82.4999999999996</c:v>
                </c:pt>
                <c:pt idx="57">
                  <c:v>85.69999999999922</c:v>
                </c:pt>
                <c:pt idx="58">
                  <c:v>115.000000000002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9870392"/>
        <c:axId val="-2079017048"/>
      </c:scatterChart>
      <c:valAx>
        <c:axId val="1849870392"/>
        <c:scaling>
          <c:orientation val="minMax"/>
          <c:max val="3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Time (s)</a:t>
                </a:r>
              </a:p>
            </c:rich>
          </c:tx>
          <c:layout>
            <c:manualLayout>
              <c:xMode val="edge"/>
              <c:yMode val="edge"/>
              <c:x val="0.853232963935063"/>
              <c:y val="0.8926996341366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79017048"/>
        <c:crosses val="autoZero"/>
        <c:crossBetween val="midCat"/>
        <c:majorUnit val="2.0"/>
        <c:minorUnit val="1.0"/>
      </c:valAx>
      <c:valAx>
        <c:axId val="-2079017048"/>
        <c:scaling>
          <c:orientation val="minMax"/>
          <c:max val="700.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 dirty="0" smtClean="0"/>
                  <a:t>Delay (</a:t>
                </a:r>
                <a:r>
                  <a:rPr lang="en-US" sz="1800" dirty="0" err="1"/>
                  <a:t>ms</a:t>
                </a:r>
                <a:r>
                  <a:rPr lang="en-US" sz="1800" dirty="0"/>
                  <a:t>)</a:t>
                </a:r>
              </a:p>
            </c:rich>
          </c:tx>
          <c:layout>
            <c:manualLayout>
              <c:xMode val="edge"/>
              <c:yMode val="edge"/>
              <c:x val="0.00775193798449612"/>
              <c:y val="0.034487905228062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498703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3205174006027"/>
          <c:y val="0.274736468752217"/>
          <c:w val="0.166397880820453"/>
          <c:h val="0.225634096874254"/>
        </c:manualLayout>
      </c:layout>
      <c:overlay val="0"/>
      <c:spPr>
        <a:solidFill>
          <a:schemeClr val="lt1"/>
        </a:solidFill>
        <a:ln w="6350" cap="flat" cmpd="sng" algn="ctr">
          <a:noFill/>
          <a:prstDash val="solid"/>
        </a:ln>
        <a:effectLst/>
      </c:spPr>
      <c:txPr>
        <a:bodyPr/>
        <a:lstStyle/>
        <a:p>
          <a:pPr>
            <a:defRPr sz="140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573423670878349"/>
          <c:y val="0.119288359225367"/>
          <c:w val="0.767010182754933"/>
          <c:h val="0.793300134780449"/>
        </c:manualLayout>
      </c:layout>
      <c:scatterChart>
        <c:scatterStyle val="lineMarker"/>
        <c:varyColors val="0"/>
        <c:ser>
          <c:idx val="0"/>
          <c:order val="0"/>
          <c:tx>
            <c:v>mp1 owd</c:v>
          </c:tx>
          <c:spPr>
            <a:ln w="28575">
              <a:noFill/>
            </a:ln>
          </c:spPr>
          <c:marker>
            <c:symbol val="triangle"/>
            <c:size val="6"/>
          </c:marker>
          <c:xVal>
            <c:numRef>
              <c:f>Sheet1!$AG$3:$AG$117</c:f>
              <c:numCache>
                <c:formatCode>General</c:formatCode>
                <c:ptCount val="110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  <c:pt idx="3">
                  <c:v>2.526</c:v>
                </c:pt>
                <c:pt idx="4">
                  <c:v>2.848</c:v>
                </c:pt>
                <c:pt idx="5">
                  <c:v>3.164</c:v>
                </c:pt>
                <c:pt idx="6">
                  <c:v>3.45</c:v>
                </c:pt>
                <c:pt idx="7">
                  <c:v>3.77</c:v>
                </c:pt>
                <c:pt idx="8">
                  <c:v>4.048</c:v>
                </c:pt>
                <c:pt idx="9">
                  <c:v>4.327999999999987</c:v>
                </c:pt>
                <c:pt idx="10">
                  <c:v>4.607999999999988</c:v>
                </c:pt>
                <c:pt idx="11">
                  <c:v>4.922</c:v>
                </c:pt>
                <c:pt idx="12">
                  <c:v>5.242</c:v>
                </c:pt>
                <c:pt idx="13">
                  <c:v>6.332</c:v>
                </c:pt>
                <c:pt idx="14">
                  <c:v>6.53</c:v>
                </c:pt>
                <c:pt idx="15">
                  <c:v>6.734</c:v>
                </c:pt>
                <c:pt idx="16">
                  <c:v>6.936</c:v>
                </c:pt>
                <c:pt idx="17">
                  <c:v>7.14</c:v>
                </c:pt>
                <c:pt idx="18">
                  <c:v>7.33</c:v>
                </c:pt>
                <c:pt idx="19">
                  <c:v>7.73</c:v>
                </c:pt>
                <c:pt idx="20">
                  <c:v>7.932</c:v>
                </c:pt>
                <c:pt idx="21">
                  <c:v>8.134</c:v>
                </c:pt>
                <c:pt idx="22">
                  <c:v>8.332</c:v>
                </c:pt>
                <c:pt idx="23">
                  <c:v>8.532</c:v>
                </c:pt>
                <c:pt idx="24">
                  <c:v>8.724</c:v>
                </c:pt>
                <c:pt idx="25">
                  <c:v>8.928</c:v>
                </c:pt>
                <c:pt idx="26">
                  <c:v>9.128</c:v>
                </c:pt>
                <c:pt idx="27">
                  <c:v>9.326</c:v>
                </c:pt>
                <c:pt idx="28">
                  <c:v>9.532</c:v>
                </c:pt>
                <c:pt idx="29">
                  <c:v>9.76</c:v>
                </c:pt>
                <c:pt idx="30">
                  <c:v>9.968</c:v>
                </c:pt>
                <c:pt idx="31">
                  <c:v>10.166</c:v>
                </c:pt>
                <c:pt idx="32">
                  <c:v>10.372</c:v>
                </c:pt>
                <c:pt idx="33">
                  <c:v>10.6</c:v>
                </c:pt>
                <c:pt idx="34">
                  <c:v>11.048</c:v>
                </c:pt>
                <c:pt idx="35">
                  <c:v>11.322</c:v>
                </c:pt>
                <c:pt idx="36">
                  <c:v>11.576</c:v>
                </c:pt>
                <c:pt idx="37">
                  <c:v>11.852</c:v>
                </c:pt>
                <c:pt idx="38">
                  <c:v>12.128</c:v>
                </c:pt>
                <c:pt idx="39">
                  <c:v>12.442</c:v>
                </c:pt>
                <c:pt idx="40">
                  <c:v>12.766</c:v>
                </c:pt>
                <c:pt idx="41">
                  <c:v>13.202</c:v>
                </c:pt>
                <c:pt idx="42">
                  <c:v>13.568</c:v>
                </c:pt>
                <c:pt idx="43">
                  <c:v>13.884</c:v>
                </c:pt>
                <c:pt idx="44">
                  <c:v>14.164</c:v>
                </c:pt>
                <c:pt idx="45">
                  <c:v>14.444</c:v>
                </c:pt>
                <c:pt idx="46">
                  <c:v>14.656</c:v>
                </c:pt>
                <c:pt idx="47">
                  <c:v>14.88</c:v>
                </c:pt>
                <c:pt idx="48">
                  <c:v>15.084</c:v>
                </c:pt>
                <c:pt idx="49">
                  <c:v>15.324</c:v>
                </c:pt>
                <c:pt idx="50">
                  <c:v>15.56</c:v>
                </c:pt>
                <c:pt idx="51">
                  <c:v>15.772</c:v>
                </c:pt>
                <c:pt idx="52">
                  <c:v>15.974</c:v>
                </c:pt>
                <c:pt idx="53">
                  <c:v>16.204</c:v>
                </c:pt>
                <c:pt idx="54">
                  <c:v>16.41</c:v>
                </c:pt>
                <c:pt idx="55">
                  <c:v>16.64399999999999</c:v>
                </c:pt>
                <c:pt idx="56">
                  <c:v>16.852</c:v>
                </c:pt>
                <c:pt idx="57">
                  <c:v>17.046</c:v>
                </c:pt>
                <c:pt idx="58">
                  <c:v>17.246</c:v>
                </c:pt>
                <c:pt idx="59">
                  <c:v>17.446</c:v>
                </c:pt>
                <c:pt idx="60">
                  <c:v>17.618</c:v>
                </c:pt>
                <c:pt idx="61">
                  <c:v>17.816</c:v>
                </c:pt>
                <c:pt idx="62">
                  <c:v>18.008</c:v>
                </c:pt>
                <c:pt idx="63">
                  <c:v>18.206</c:v>
                </c:pt>
                <c:pt idx="64">
                  <c:v>18.412</c:v>
                </c:pt>
                <c:pt idx="65">
                  <c:v>18.642</c:v>
                </c:pt>
                <c:pt idx="66">
                  <c:v>18.888</c:v>
                </c:pt>
                <c:pt idx="67">
                  <c:v>19.206</c:v>
                </c:pt>
                <c:pt idx="68">
                  <c:v>19.494</c:v>
                </c:pt>
                <c:pt idx="69">
                  <c:v>19.762</c:v>
                </c:pt>
                <c:pt idx="70">
                  <c:v>19.97</c:v>
                </c:pt>
                <c:pt idx="71">
                  <c:v>20.172</c:v>
                </c:pt>
                <c:pt idx="72">
                  <c:v>20.406</c:v>
                </c:pt>
                <c:pt idx="73">
                  <c:v>20.682</c:v>
                </c:pt>
                <c:pt idx="74">
                  <c:v>20.934</c:v>
                </c:pt>
                <c:pt idx="75">
                  <c:v>21.202</c:v>
                </c:pt>
                <c:pt idx="76">
                  <c:v>21.448</c:v>
                </c:pt>
                <c:pt idx="77">
                  <c:v>21.688</c:v>
                </c:pt>
                <c:pt idx="78">
                  <c:v>21.964</c:v>
                </c:pt>
                <c:pt idx="79">
                  <c:v>22.25</c:v>
                </c:pt>
                <c:pt idx="80">
                  <c:v>22.53</c:v>
                </c:pt>
                <c:pt idx="81">
                  <c:v>22.738</c:v>
                </c:pt>
                <c:pt idx="82">
                  <c:v>22.974</c:v>
                </c:pt>
                <c:pt idx="83">
                  <c:v>23.286</c:v>
                </c:pt>
                <c:pt idx="84">
                  <c:v>23.602</c:v>
                </c:pt>
                <c:pt idx="85">
                  <c:v>23.922</c:v>
                </c:pt>
                <c:pt idx="86">
                  <c:v>24.206</c:v>
                </c:pt>
                <c:pt idx="87">
                  <c:v>24.524</c:v>
                </c:pt>
                <c:pt idx="88">
                  <c:v>24.802</c:v>
                </c:pt>
                <c:pt idx="89">
                  <c:v>25.05</c:v>
                </c:pt>
                <c:pt idx="90">
                  <c:v>25.33</c:v>
                </c:pt>
                <c:pt idx="91">
                  <c:v>25.642</c:v>
                </c:pt>
                <c:pt idx="92">
                  <c:v>25.966</c:v>
                </c:pt>
                <c:pt idx="93">
                  <c:v>26.322</c:v>
                </c:pt>
                <c:pt idx="94">
                  <c:v>26.648</c:v>
                </c:pt>
                <c:pt idx="95">
                  <c:v>26.886</c:v>
                </c:pt>
                <c:pt idx="96">
                  <c:v>27.092</c:v>
                </c:pt>
                <c:pt idx="97">
                  <c:v>27.37</c:v>
                </c:pt>
                <c:pt idx="98">
                  <c:v>27.60600000000001</c:v>
                </c:pt>
                <c:pt idx="99">
                  <c:v>27.806</c:v>
                </c:pt>
                <c:pt idx="100">
                  <c:v>28.0</c:v>
                </c:pt>
                <c:pt idx="101">
                  <c:v>28.17</c:v>
                </c:pt>
                <c:pt idx="102">
                  <c:v>28.366</c:v>
                </c:pt>
                <c:pt idx="103">
                  <c:v>28.566</c:v>
                </c:pt>
                <c:pt idx="104">
                  <c:v>28.762</c:v>
                </c:pt>
                <c:pt idx="105">
                  <c:v>28.964</c:v>
                </c:pt>
                <c:pt idx="106">
                  <c:v>29.168</c:v>
                </c:pt>
                <c:pt idx="107">
                  <c:v>29.4</c:v>
                </c:pt>
                <c:pt idx="108">
                  <c:v>29.61</c:v>
                </c:pt>
                <c:pt idx="109">
                  <c:v>29.85</c:v>
                </c:pt>
              </c:numCache>
            </c:numRef>
          </c:xVal>
          <c:yVal>
            <c:numRef>
              <c:f>Sheet1!$O$3:$O$117</c:f>
              <c:numCache>
                <c:formatCode>General</c:formatCode>
                <c:ptCount val="110"/>
                <c:pt idx="0">
                  <c:v>45.0600000000001</c:v>
                </c:pt>
                <c:pt idx="1">
                  <c:v>43.57000000000011</c:v>
                </c:pt>
                <c:pt idx="2">
                  <c:v>44.76999999999976</c:v>
                </c:pt>
                <c:pt idx="3">
                  <c:v>43.6700000000001</c:v>
                </c:pt>
                <c:pt idx="4">
                  <c:v>45.46000000000028</c:v>
                </c:pt>
                <c:pt idx="5">
                  <c:v>43.26000000000008</c:v>
                </c:pt>
                <c:pt idx="6">
                  <c:v>58.77</c:v>
                </c:pt>
                <c:pt idx="7">
                  <c:v>46.31000000000007</c:v>
                </c:pt>
                <c:pt idx="8">
                  <c:v>44.06999999999961</c:v>
                </c:pt>
                <c:pt idx="9">
                  <c:v>43.91999999999996</c:v>
                </c:pt>
                <c:pt idx="10">
                  <c:v>44.22000000000015</c:v>
                </c:pt>
                <c:pt idx="11">
                  <c:v>44.83000000000015</c:v>
                </c:pt>
                <c:pt idx="12">
                  <c:v>43.26000000000008</c:v>
                </c:pt>
                <c:pt idx="13">
                  <c:v>145.3699999999998</c:v>
                </c:pt>
                <c:pt idx="14">
                  <c:v>69.2699999999995</c:v>
                </c:pt>
                <c:pt idx="15">
                  <c:v>48.60000000000042</c:v>
                </c:pt>
                <c:pt idx="16">
                  <c:v>51.05000000000004</c:v>
                </c:pt>
                <c:pt idx="17">
                  <c:v>143.51</c:v>
                </c:pt>
                <c:pt idx="18">
                  <c:v>151.0600000000002</c:v>
                </c:pt>
                <c:pt idx="19">
                  <c:v>116.7699999999998</c:v>
                </c:pt>
                <c:pt idx="20">
                  <c:v>89.57000000000015</c:v>
                </c:pt>
                <c:pt idx="21">
                  <c:v>114.9799999999992</c:v>
                </c:pt>
                <c:pt idx="22">
                  <c:v>119.4299999999995</c:v>
                </c:pt>
                <c:pt idx="23">
                  <c:v>123.2399999999991</c:v>
                </c:pt>
                <c:pt idx="24">
                  <c:v>147.7799999999991</c:v>
                </c:pt>
                <c:pt idx="25">
                  <c:v>141.4099999999987</c:v>
                </c:pt>
                <c:pt idx="26">
                  <c:v>96.0599999999996</c:v>
                </c:pt>
                <c:pt idx="27">
                  <c:v>163.3899999999997</c:v>
                </c:pt>
                <c:pt idx="28">
                  <c:v>146.3699999999992</c:v>
                </c:pt>
                <c:pt idx="29">
                  <c:v>139.4599999999997</c:v>
                </c:pt>
                <c:pt idx="30">
                  <c:v>135.5000000000004</c:v>
                </c:pt>
                <c:pt idx="31">
                  <c:v>163.1999999999998</c:v>
                </c:pt>
                <c:pt idx="32">
                  <c:v>110.6999999999996</c:v>
                </c:pt>
                <c:pt idx="33">
                  <c:v>106.8999999999996</c:v>
                </c:pt>
                <c:pt idx="34">
                  <c:v>150.9999999999998</c:v>
                </c:pt>
                <c:pt idx="35">
                  <c:v>107.4000000000002</c:v>
                </c:pt>
                <c:pt idx="36">
                  <c:v>54.10000000000004</c:v>
                </c:pt>
                <c:pt idx="37">
                  <c:v>70.70000000000043</c:v>
                </c:pt>
                <c:pt idx="38">
                  <c:v>141.3999999999991</c:v>
                </c:pt>
                <c:pt idx="39">
                  <c:v>122.0</c:v>
                </c:pt>
                <c:pt idx="40">
                  <c:v>112.5000000000007</c:v>
                </c:pt>
                <c:pt idx="41">
                  <c:v>65.0999999999993</c:v>
                </c:pt>
                <c:pt idx="42">
                  <c:v>76.60000000000088</c:v>
                </c:pt>
                <c:pt idx="43">
                  <c:v>77.0</c:v>
                </c:pt>
                <c:pt idx="44">
                  <c:v>44.2999999999998</c:v>
                </c:pt>
                <c:pt idx="45">
                  <c:v>49.59999999999988</c:v>
                </c:pt>
                <c:pt idx="46">
                  <c:v>61.09999999999971</c:v>
                </c:pt>
                <c:pt idx="47">
                  <c:v>80.5999999999987</c:v>
                </c:pt>
                <c:pt idx="48">
                  <c:v>91.30000000000038</c:v>
                </c:pt>
                <c:pt idx="49">
                  <c:v>110.2000000000007</c:v>
                </c:pt>
                <c:pt idx="50">
                  <c:v>44.39999999999955</c:v>
                </c:pt>
                <c:pt idx="51">
                  <c:v>66.30000000000001</c:v>
                </c:pt>
                <c:pt idx="52">
                  <c:v>102.0000000000003</c:v>
                </c:pt>
                <c:pt idx="53">
                  <c:v>128.1</c:v>
                </c:pt>
                <c:pt idx="54">
                  <c:v>140.9999999999982</c:v>
                </c:pt>
                <c:pt idx="55">
                  <c:v>126.7000000000031</c:v>
                </c:pt>
                <c:pt idx="56">
                  <c:v>43.29999999999856</c:v>
                </c:pt>
                <c:pt idx="57">
                  <c:v>46.30000000000219</c:v>
                </c:pt>
                <c:pt idx="58">
                  <c:v>45.60000000000031</c:v>
                </c:pt>
                <c:pt idx="59">
                  <c:v>53.9999999999985</c:v>
                </c:pt>
                <c:pt idx="60">
                  <c:v>64.80000000000165</c:v>
                </c:pt>
                <c:pt idx="61">
                  <c:v>74.79999999999976</c:v>
                </c:pt>
                <c:pt idx="62">
                  <c:v>73.80000000000208</c:v>
                </c:pt>
                <c:pt idx="63">
                  <c:v>43.90000000000072</c:v>
                </c:pt>
                <c:pt idx="64">
                  <c:v>57.2000000000017</c:v>
                </c:pt>
                <c:pt idx="65">
                  <c:v>69.80000000000075</c:v>
                </c:pt>
                <c:pt idx="66">
                  <c:v>75.2999999999986</c:v>
                </c:pt>
                <c:pt idx="67">
                  <c:v>59.4999999999999</c:v>
                </c:pt>
                <c:pt idx="68">
                  <c:v>43.50000000000165</c:v>
                </c:pt>
                <c:pt idx="69">
                  <c:v>64.39999999999912</c:v>
                </c:pt>
                <c:pt idx="70">
                  <c:v>86.70000000000044</c:v>
                </c:pt>
                <c:pt idx="71">
                  <c:v>119.6999999999982</c:v>
                </c:pt>
                <c:pt idx="72">
                  <c:v>139.1000000000026</c:v>
                </c:pt>
                <c:pt idx="73">
                  <c:v>63.80000000000052</c:v>
                </c:pt>
                <c:pt idx="74">
                  <c:v>49.8999999999974</c:v>
                </c:pt>
                <c:pt idx="75">
                  <c:v>80.4999999999972</c:v>
                </c:pt>
                <c:pt idx="76">
                  <c:v>68.50000000000021</c:v>
                </c:pt>
                <c:pt idx="77">
                  <c:v>74.10000000000122</c:v>
                </c:pt>
                <c:pt idx="78">
                  <c:v>43.30000000000209</c:v>
                </c:pt>
                <c:pt idx="79">
                  <c:v>43.80000000000095</c:v>
                </c:pt>
                <c:pt idx="80">
                  <c:v>64.2999999999994</c:v>
                </c:pt>
                <c:pt idx="81">
                  <c:v>69.20000000000216</c:v>
                </c:pt>
                <c:pt idx="82">
                  <c:v>76.20000000000004</c:v>
                </c:pt>
                <c:pt idx="83">
                  <c:v>43.29999999999856</c:v>
                </c:pt>
                <c:pt idx="84">
                  <c:v>53.00000000000083</c:v>
                </c:pt>
                <c:pt idx="85">
                  <c:v>69.4999999999979</c:v>
                </c:pt>
                <c:pt idx="86">
                  <c:v>80.8</c:v>
                </c:pt>
                <c:pt idx="87">
                  <c:v>59.2000000000006</c:v>
                </c:pt>
                <c:pt idx="88">
                  <c:v>44.69999999999885</c:v>
                </c:pt>
                <c:pt idx="89">
                  <c:v>66.4999999999978</c:v>
                </c:pt>
                <c:pt idx="90">
                  <c:v>81.70000000000144</c:v>
                </c:pt>
                <c:pt idx="91">
                  <c:v>86.30000000000135</c:v>
                </c:pt>
                <c:pt idx="92">
                  <c:v>43.29999999999856</c:v>
                </c:pt>
                <c:pt idx="93">
                  <c:v>43.30000000000209</c:v>
                </c:pt>
                <c:pt idx="94">
                  <c:v>43.29999999999856</c:v>
                </c:pt>
                <c:pt idx="95">
                  <c:v>43.30000000000209</c:v>
                </c:pt>
                <c:pt idx="96">
                  <c:v>43.30000000000209</c:v>
                </c:pt>
                <c:pt idx="97">
                  <c:v>43.7999999999974</c:v>
                </c:pt>
                <c:pt idx="98">
                  <c:v>43.29999999999856</c:v>
                </c:pt>
                <c:pt idx="99">
                  <c:v>43.29999999999856</c:v>
                </c:pt>
                <c:pt idx="100">
                  <c:v>43.29999999999856</c:v>
                </c:pt>
                <c:pt idx="101">
                  <c:v>43.29999999999856</c:v>
                </c:pt>
                <c:pt idx="102">
                  <c:v>43.30000000000209</c:v>
                </c:pt>
                <c:pt idx="103">
                  <c:v>43.30000000000209</c:v>
                </c:pt>
                <c:pt idx="104">
                  <c:v>43.29999999999856</c:v>
                </c:pt>
                <c:pt idx="105">
                  <c:v>43.30000000000209</c:v>
                </c:pt>
                <c:pt idx="106">
                  <c:v>43.80000000000095</c:v>
                </c:pt>
                <c:pt idx="107">
                  <c:v>43.30000000000209</c:v>
                </c:pt>
                <c:pt idx="108">
                  <c:v>43.30000000000209</c:v>
                </c:pt>
                <c:pt idx="109">
                  <c:v>43.29999999999856</c:v>
                </c:pt>
              </c:numCache>
            </c:numRef>
          </c:yVal>
          <c:smooth val="0"/>
        </c:ser>
        <c:ser>
          <c:idx val="1"/>
          <c:order val="1"/>
          <c:tx>
            <c:v>mp2 owd</c:v>
          </c:tx>
          <c:spPr>
            <a:ln w="28575">
              <a:noFill/>
            </a:ln>
          </c:spPr>
          <c:marker>
            <c:symbol val="square"/>
            <c:size val="6"/>
            <c:spPr>
              <a:solidFill>
                <a:srgbClr val="FFFF00"/>
              </a:solidFill>
            </c:spPr>
          </c:marker>
          <c:xVal>
            <c:numRef>
              <c:f>Sheet1!$AG$3:$AG$117</c:f>
              <c:numCache>
                <c:formatCode>General</c:formatCode>
                <c:ptCount val="110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  <c:pt idx="3">
                  <c:v>2.526</c:v>
                </c:pt>
                <c:pt idx="4">
                  <c:v>2.848</c:v>
                </c:pt>
                <c:pt idx="5">
                  <c:v>3.164</c:v>
                </c:pt>
                <c:pt idx="6">
                  <c:v>3.45</c:v>
                </c:pt>
                <c:pt idx="7">
                  <c:v>3.77</c:v>
                </c:pt>
                <c:pt idx="8">
                  <c:v>4.048</c:v>
                </c:pt>
                <c:pt idx="9">
                  <c:v>4.327999999999987</c:v>
                </c:pt>
                <c:pt idx="10">
                  <c:v>4.607999999999988</c:v>
                </c:pt>
                <c:pt idx="11">
                  <c:v>4.922</c:v>
                </c:pt>
                <c:pt idx="12">
                  <c:v>5.242</c:v>
                </c:pt>
                <c:pt idx="13">
                  <c:v>6.332</c:v>
                </c:pt>
                <c:pt idx="14">
                  <c:v>6.53</c:v>
                </c:pt>
                <c:pt idx="15">
                  <c:v>6.734</c:v>
                </c:pt>
                <c:pt idx="16">
                  <c:v>6.936</c:v>
                </c:pt>
                <c:pt idx="17">
                  <c:v>7.14</c:v>
                </c:pt>
                <c:pt idx="18">
                  <c:v>7.33</c:v>
                </c:pt>
                <c:pt idx="19">
                  <c:v>7.73</c:v>
                </c:pt>
                <c:pt idx="20">
                  <c:v>7.932</c:v>
                </c:pt>
                <c:pt idx="21">
                  <c:v>8.134</c:v>
                </c:pt>
                <c:pt idx="22">
                  <c:v>8.332</c:v>
                </c:pt>
                <c:pt idx="23">
                  <c:v>8.532</c:v>
                </c:pt>
                <c:pt idx="24">
                  <c:v>8.724</c:v>
                </c:pt>
                <c:pt idx="25">
                  <c:v>8.928</c:v>
                </c:pt>
                <c:pt idx="26">
                  <c:v>9.128</c:v>
                </c:pt>
                <c:pt idx="27">
                  <c:v>9.326</c:v>
                </c:pt>
                <c:pt idx="28">
                  <c:v>9.532</c:v>
                </c:pt>
                <c:pt idx="29">
                  <c:v>9.76</c:v>
                </c:pt>
                <c:pt idx="30">
                  <c:v>9.968</c:v>
                </c:pt>
                <c:pt idx="31">
                  <c:v>10.166</c:v>
                </c:pt>
                <c:pt idx="32">
                  <c:v>10.372</c:v>
                </c:pt>
                <c:pt idx="33">
                  <c:v>10.6</c:v>
                </c:pt>
                <c:pt idx="34">
                  <c:v>11.048</c:v>
                </c:pt>
                <c:pt idx="35">
                  <c:v>11.322</c:v>
                </c:pt>
                <c:pt idx="36">
                  <c:v>11.576</c:v>
                </c:pt>
                <c:pt idx="37">
                  <c:v>11.852</c:v>
                </c:pt>
                <c:pt idx="38">
                  <c:v>12.128</c:v>
                </c:pt>
                <c:pt idx="39">
                  <c:v>12.442</c:v>
                </c:pt>
                <c:pt idx="40">
                  <c:v>12.766</c:v>
                </c:pt>
                <c:pt idx="41">
                  <c:v>13.202</c:v>
                </c:pt>
                <c:pt idx="42">
                  <c:v>13.568</c:v>
                </c:pt>
                <c:pt idx="43">
                  <c:v>13.884</c:v>
                </c:pt>
                <c:pt idx="44">
                  <c:v>14.164</c:v>
                </c:pt>
                <c:pt idx="45">
                  <c:v>14.444</c:v>
                </c:pt>
                <c:pt idx="46">
                  <c:v>14.656</c:v>
                </c:pt>
                <c:pt idx="47">
                  <c:v>14.88</c:v>
                </c:pt>
                <c:pt idx="48">
                  <c:v>15.084</c:v>
                </c:pt>
                <c:pt idx="49">
                  <c:v>15.324</c:v>
                </c:pt>
                <c:pt idx="50">
                  <c:v>15.56</c:v>
                </c:pt>
                <c:pt idx="51">
                  <c:v>15.772</c:v>
                </c:pt>
                <c:pt idx="52">
                  <c:v>15.974</c:v>
                </c:pt>
                <c:pt idx="53">
                  <c:v>16.204</c:v>
                </c:pt>
                <c:pt idx="54">
                  <c:v>16.41</c:v>
                </c:pt>
                <c:pt idx="55">
                  <c:v>16.64399999999999</c:v>
                </c:pt>
                <c:pt idx="56">
                  <c:v>16.852</c:v>
                </c:pt>
                <c:pt idx="57">
                  <c:v>17.046</c:v>
                </c:pt>
                <c:pt idx="58">
                  <c:v>17.246</c:v>
                </c:pt>
                <c:pt idx="59">
                  <c:v>17.446</c:v>
                </c:pt>
                <c:pt idx="60">
                  <c:v>17.618</c:v>
                </c:pt>
                <c:pt idx="61">
                  <c:v>17.816</c:v>
                </c:pt>
                <c:pt idx="62">
                  <c:v>18.008</c:v>
                </c:pt>
                <c:pt idx="63">
                  <c:v>18.206</c:v>
                </c:pt>
                <c:pt idx="64">
                  <c:v>18.412</c:v>
                </c:pt>
                <c:pt idx="65">
                  <c:v>18.642</c:v>
                </c:pt>
                <c:pt idx="66">
                  <c:v>18.888</c:v>
                </c:pt>
                <c:pt idx="67">
                  <c:v>19.206</c:v>
                </c:pt>
                <c:pt idx="68">
                  <c:v>19.494</c:v>
                </c:pt>
                <c:pt idx="69">
                  <c:v>19.762</c:v>
                </c:pt>
                <c:pt idx="70">
                  <c:v>19.97</c:v>
                </c:pt>
                <c:pt idx="71">
                  <c:v>20.172</c:v>
                </c:pt>
                <c:pt idx="72">
                  <c:v>20.406</c:v>
                </c:pt>
                <c:pt idx="73">
                  <c:v>20.682</c:v>
                </c:pt>
                <c:pt idx="74">
                  <c:v>20.934</c:v>
                </c:pt>
                <c:pt idx="75">
                  <c:v>21.202</c:v>
                </c:pt>
                <c:pt idx="76">
                  <c:v>21.448</c:v>
                </c:pt>
                <c:pt idx="77">
                  <c:v>21.688</c:v>
                </c:pt>
                <c:pt idx="78">
                  <c:v>21.964</c:v>
                </c:pt>
                <c:pt idx="79">
                  <c:v>22.25</c:v>
                </c:pt>
                <c:pt idx="80">
                  <c:v>22.53</c:v>
                </c:pt>
                <c:pt idx="81">
                  <c:v>22.738</c:v>
                </c:pt>
                <c:pt idx="82">
                  <c:v>22.974</c:v>
                </c:pt>
                <c:pt idx="83">
                  <c:v>23.286</c:v>
                </c:pt>
                <c:pt idx="84">
                  <c:v>23.602</c:v>
                </c:pt>
                <c:pt idx="85">
                  <c:v>23.922</c:v>
                </c:pt>
                <c:pt idx="86">
                  <c:v>24.206</c:v>
                </c:pt>
                <c:pt idx="87">
                  <c:v>24.524</c:v>
                </c:pt>
                <c:pt idx="88">
                  <c:v>24.802</c:v>
                </c:pt>
                <c:pt idx="89">
                  <c:v>25.05</c:v>
                </c:pt>
                <c:pt idx="90">
                  <c:v>25.33</c:v>
                </c:pt>
                <c:pt idx="91">
                  <c:v>25.642</c:v>
                </c:pt>
                <c:pt idx="92">
                  <c:v>25.966</c:v>
                </c:pt>
                <c:pt idx="93">
                  <c:v>26.322</c:v>
                </c:pt>
                <c:pt idx="94">
                  <c:v>26.648</c:v>
                </c:pt>
                <c:pt idx="95">
                  <c:v>26.886</c:v>
                </c:pt>
                <c:pt idx="96">
                  <c:v>27.092</c:v>
                </c:pt>
                <c:pt idx="97">
                  <c:v>27.37</c:v>
                </c:pt>
                <c:pt idx="98">
                  <c:v>27.60600000000001</c:v>
                </c:pt>
                <c:pt idx="99">
                  <c:v>27.806</c:v>
                </c:pt>
                <c:pt idx="100">
                  <c:v>28.0</c:v>
                </c:pt>
                <c:pt idx="101">
                  <c:v>28.17</c:v>
                </c:pt>
                <c:pt idx="102">
                  <c:v>28.366</c:v>
                </c:pt>
                <c:pt idx="103">
                  <c:v>28.566</c:v>
                </c:pt>
                <c:pt idx="104">
                  <c:v>28.762</c:v>
                </c:pt>
                <c:pt idx="105">
                  <c:v>28.964</c:v>
                </c:pt>
                <c:pt idx="106">
                  <c:v>29.168</c:v>
                </c:pt>
                <c:pt idx="107">
                  <c:v>29.4</c:v>
                </c:pt>
                <c:pt idx="108">
                  <c:v>29.61</c:v>
                </c:pt>
                <c:pt idx="109">
                  <c:v>29.85</c:v>
                </c:pt>
              </c:numCache>
            </c:numRef>
          </c:xVal>
          <c:yVal>
            <c:numRef>
              <c:f>Sheet1!$W$3:$W$117</c:f>
              <c:numCache>
                <c:formatCode>General</c:formatCode>
                <c:ptCount val="110"/>
                <c:pt idx="0">
                  <c:v>76.55999999999995</c:v>
                </c:pt>
                <c:pt idx="1">
                  <c:v>75.06999999999996</c:v>
                </c:pt>
                <c:pt idx="2">
                  <c:v>76.26999999999962</c:v>
                </c:pt>
                <c:pt idx="3">
                  <c:v>75.18000000000001</c:v>
                </c:pt>
                <c:pt idx="4">
                  <c:v>76.96000000000013</c:v>
                </c:pt>
                <c:pt idx="5">
                  <c:v>74.77000000000001</c:v>
                </c:pt>
                <c:pt idx="6">
                  <c:v>90.27999999999991</c:v>
                </c:pt>
                <c:pt idx="7">
                  <c:v>77.80999999999993</c:v>
                </c:pt>
                <c:pt idx="8">
                  <c:v>75.56999999999992</c:v>
                </c:pt>
                <c:pt idx="9">
                  <c:v>75.4299999999999</c:v>
                </c:pt>
                <c:pt idx="10">
                  <c:v>75.73000000000007</c:v>
                </c:pt>
                <c:pt idx="11">
                  <c:v>76.34000000000007</c:v>
                </c:pt>
                <c:pt idx="12">
                  <c:v>74.77000000000001</c:v>
                </c:pt>
                <c:pt idx="13">
                  <c:v>176.8800000000006</c:v>
                </c:pt>
                <c:pt idx="14">
                  <c:v>101.28</c:v>
                </c:pt>
                <c:pt idx="15">
                  <c:v>80.11000000000035</c:v>
                </c:pt>
                <c:pt idx="16">
                  <c:v>82.55999999999997</c:v>
                </c:pt>
                <c:pt idx="17">
                  <c:v>175.0100000000003</c:v>
                </c:pt>
                <c:pt idx="18">
                  <c:v>182.5700000000001</c:v>
                </c:pt>
                <c:pt idx="19">
                  <c:v>148.2799999999997</c:v>
                </c:pt>
                <c:pt idx="20">
                  <c:v>121.0699999999996</c:v>
                </c:pt>
                <c:pt idx="21">
                  <c:v>146.49</c:v>
                </c:pt>
                <c:pt idx="22">
                  <c:v>150.9299999999989</c:v>
                </c:pt>
                <c:pt idx="23">
                  <c:v>154.7400000000003</c:v>
                </c:pt>
                <c:pt idx="24">
                  <c:v>179.29</c:v>
                </c:pt>
                <c:pt idx="25">
                  <c:v>172.9199999999995</c:v>
                </c:pt>
                <c:pt idx="26">
                  <c:v>127.5700000000004</c:v>
                </c:pt>
                <c:pt idx="27">
                  <c:v>194.8899999999992</c:v>
                </c:pt>
                <c:pt idx="28">
                  <c:v>177.8700000000004</c:v>
                </c:pt>
                <c:pt idx="29">
                  <c:v>170.9700000000005</c:v>
                </c:pt>
                <c:pt idx="30">
                  <c:v>166.9999999999998</c:v>
                </c:pt>
                <c:pt idx="31">
                  <c:v>194.6999999999992</c:v>
                </c:pt>
                <c:pt idx="32">
                  <c:v>142.2000000000008</c:v>
                </c:pt>
                <c:pt idx="33">
                  <c:v>138.4000000000007</c:v>
                </c:pt>
                <c:pt idx="34">
                  <c:v>182.4999999999992</c:v>
                </c:pt>
                <c:pt idx="35">
                  <c:v>138.9000000000013</c:v>
                </c:pt>
                <c:pt idx="36">
                  <c:v>85.59999999999946</c:v>
                </c:pt>
                <c:pt idx="37">
                  <c:v>102.2</c:v>
                </c:pt>
                <c:pt idx="38">
                  <c:v>172.9000000000003</c:v>
                </c:pt>
                <c:pt idx="39">
                  <c:v>153.4999999999993</c:v>
                </c:pt>
                <c:pt idx="40">
                  <c:v>144.0000000000001</c:v>
                </c:pt>
                <c:pt idx="41">
                  <c:v>96.60000000000045</c:v>
                </c:pt>
                <c:pt idx="42">
                  <c:v>108.1000000000003</c:v>
                </c:pt>
                <c:pt idx="43">
                  <c:v>108.4999999999994</c:v>
                </c:pt>
                <c:pt idx="44">
                  <c:v>75.80000000000098</c:v>
                </c:pt>
                <c:pt idx="45">
                  <c:v>81.0999999999993</c:v>
                </c:pt>
                <c:pt idx="46">
                  <c:v>92.59999999999912</c:v>
                </c:pt>
                <c:pt idx="47">
                  <c:v>112.1</c:v>
                </c:pt>
                <c:pt idx="48">
                  <c:v>122.8999999999996</c:v>
                </c:pt>
                <c:pt idx="49">
                  <c:v>141.7000000000002</c:v>
                </c:pt>
                <c:pt idx="50">
                  <c:v>75.899999999999</c:v>
                </c:pt>
                <c:pt idx="51">
                  <c:v>97.7999999999995</c:v>
                </c:pt>
                <c:pt idx="52">
                  <c:v>133.5000000000015</c:v>
                </c:pt>
                <c:pt idx="53">
                  <c:v>159.600000000001</c:v>
                </c:pt>
                <c:pt idx="54">
                  <c:v>172.4999999999994</c:v>
                </c:pt>
                <c:pt idx="55">
                  <c:v>158.2000000000008</c:v>
                </c:pt>
                <c:pt idx="56">
                  <c:v>74.79999999999976</c:v>
                </c:pt>
                <c:pt idx="57">
                  <c:v>77.7999999999999</c:v>
                </c:pt>
                <c:pt idx="58">
                  <c:v>77.30000000000101</c:v>
                </c:pt>
                <c:pt idx="59">
                  <c:v>85.4999999999997</c:v>
                </c:pt>
                <c:pt idx="60">
                  <c:v>96.4000000000027</c:v>
                </c:pt>
                <c:pt idx="61">
                  <c:v>106.3000000000009</c:v>
                </c:pt>
                <c:pt idx="62">
                  <c:v>105.7000000000024</c:v>
                </c:pt>
                <c:pt idx="63">
                  <c:v>75.40000000000191</c:v>
                </c:pt>
                <c:pt idx="64">
                  <c:v>88.69999999999933</c:v>
                </c:pt>
                <c:pt idx="65">
                  <c:v>101.6000000000012</c:v>
                </c:pt>
                <c:pt idx="66">
                  <c:v>106.7999999999998</c:v>
                </c:pt>
                <c:pt idx="67">
                  <c:v>91.00000000000108</c:v>
                </c:pt>
                <c:pt idx="68">
                  <c:v>74.9999999999993</c:v>
                </c:pt>
                <c:pt idx="69">
                  <c:v>95.90000000000033</c:v>
                </c:pt>
                <c:pt idx="70">
                  <c:v>118.5000000000009</c:v>
                </c:pt>
                <c:pt idx="71">
                  <c:v>151.1999999999993</c:v>
                </c:pt>
                <c:pt idx="72">
                  <c:v>170.6000000000003</c:v>
                </c:pt>
                <c:pt idx="73">
                  <c:v>95.30000000000165</c:v>
                </c:pt>
                <c:pt idx="74">
                  <c:v>81.4999999999984</c:v>
                </c:pt>
                <c:pt idx="75">
                  <c:v>111.9999999999983</c:v>
                </c:pt>
                <c:pt idx="76">
                  <c:v>100.1000000000012</c:v>
                </c:pt>
                <c:pt idx="77">
                  <c:v>106.2000000000012</c:v>
                </c:pt>
                <c:pt idx="78">
                  <c:v>74.79999999999976</c:v>
                </c:pt>
                <c:pt idx="79">
                  <c:v>75.80000000000098</c:v>
                </c:pt>
                <c:pt idx="80">
                  <c:v>95.80000000000055</c:v>
                </c:pt>
                <c:pt idx="81">
                  <c:v>100.6999999999998</c:v>
                </c:pt>
                <c:pt idx="82">
                  <c:v>107.7000000000012</c:v>
                </c:pt>
                <c:pt idx="83">
                  <c:v>75.0999999999991</c:v>
                </c:pt>
                <c:pt idx="84">
                  <c:v>84.80000000000128</c:v>
                </c:pt>
                <c:pt idx="85">
                  <c:v>100.9999999999991</c:v>
                </c:pt>
                <c:pt idx="86">
                  <c:v>112.3000000000012</c:v>
                </c:pt>
                <c:pt idx="87">
                  <c:v>90.69999999999822</c:v>
                </c:pt>
                <c:pt idx="88">
                  <c:v>76.20000000000004</c:v>
                </c:pt>
                <c:pt idx="89">
                  <c:v>98.5999999999976</c:v>
                </c:pt>
                <c:pt idx="90">
                  <c:v>113.2000000000026</c:v>
                </c:pt>
                <c:pt idx="91">
                  <c:v>118.0000000000021</c:v>
                </c:pt>
                <c:pt idx="92">
                  <c:v>74.79999999999976</c:v>
                </c:pt>
                <c:pt idx="93">
                  <c:v>74.79999999999976</c:v>
                </c:pt>
                <c:pt idx="94">
                  <c:v>74.79999999999976</c:v>
                </c:pt>
                <c:pt idx="95">
                  <c:v>74.79999999999976</c:v>
                </c:pt>
                <c:pt idx="96">
                  <c:v>74.79999999999976</c:v>
                </c:pt>
                <c:pt idx="97">
                  <c:v>75.2999999999986</c:v>
                </c:pt>
                <c:pt idx="98">
                  <c:v>74.79999999999976</c:v>
                </c:pt>
                <c:pt idx="99">
                  <c:v>74.79999999999976</c:v>
                </c:pt>
                <c:pt idx="100">
                  <c:v>74.79999999999976</c:v>
                </c:pt>
                <c:pt idx="101">
                  <c:v>74.79999999999976</c:v>
                </c:pt>
                <c:pt idx="102">
                  <c:v>74.79999999999976</c:v>
                </c:pt>
                <c:pt idx="103">
                  <c:v>74.79999999999976</c:v>
                </c:pt>
                <c:pt idx="104">
                  <c:v>74.79999999999976</c:v>
                </c:pt>
                <c:pt idx="105">
                  <c:v>74.79999999999976</c:v>
                </c:pt>
                <c:pt idx="106">
                  <c:v>75.30000000000214</c:v>
                </c:pt>
                <c:pt idx="107">
                  <c:v>74.79999999999976</c:v>
                </c:pt>
                <c:pt idx="108">
                  <c:v>74.79999999999976</c:v>
                </c:pt>
                <c:pt idx="109">
                  <c:v>74.79999999999976</c:v>
                </c:pt>
              </c:numCache>
            </c:numRef>
          </c:yVal>
          <c:smooth val="0"/>
        </c:ser>
        <c:ser>
          <c:idx val="2"/>
          <c:order val="2"/>
          <c:tx>
            <c:v>Chooser owd</c:v>
          </c:tx>
          <c:spPr>
            <a:ln w="28575">
              <a:noFill/>
            </a:ln>
          </c:spPr>
          <c:marker>
            <c:symbol val="diamond"/>
            <c:size val="6"/>
            <c:spPr>
              <a:solidFill>
                <a:srgbClr val="00B050"/>
              </a:solidFill>
            </c:spPr>
          </c:marker>
          <c:xVal>
            <c:numRef>
              <c:f>Sheet1!$AG$3:$AG$117</c:f>
              <c:numCache>
                <c:formatCode>General</c:formatCode>
                <c:ptCount val="110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  <c:pt idx="3">
                  <c:v>2.526</c:v>
                </c:pt>
                <c:pt idx="4">
                  <c:v>2.848</c:v>
                </c:pt>
                <c:pt idx="5">
                  <c:v>3.164</c:v>
                </c:pt>
                <c:pt idx="6">
                  <c:v>3.45</c:v>
                </c:pt>
                <c:pt idx="7">
                  <c:v>3.77</c:v>
                </c:pt>
                <c:pt idx="8">
                  <c:v>4.048</c:v>
                </c:pt>
                <c:pt idx="9">
                  <c:v>4.327999999999987</c:v>
                </c:pt>
                <c:pt idx="10">
                  <c:v>4.607999999999988</c:v>
                </c:pt>
                <c:pt idx="11">
                  <c:v>4.922</c:v>
                </c:pt>
                <c:pt idx="12">
                  <c:v>5.242</c:v>
                </c:pt>
                <c:pt idx="13">
                  <c:v>6.332</c:v>
                </c:pt>
                <c:pt idx="14">
                  <c:v>6.53</c:v>
                </c:pt>
                <c:pt idx="15">
                  <c:v>6.734</c:v>
                </c:pt>
                <c:pt idx="16">
                  <c:v>6.936</c:v>
                </c:pt>
                <c:pt idx="17">
                  <c:v>7.14</c:v>
                </c:pt>
                <c:pt idx="18">
                  <c:v>7.33</c:v>
                </c:pt>
                <c:pt idx="19">
                  <c:v>7.73</c:v>
                </c:pt>
                <c:pt idx="20">
                  <c:v>7.932</c:v>
                </c:pt>
                <c:pt idx="21">
                  <c:v>8.134</c:v>
                </c:pt>
                <c:pt idx="22">
                  <c:v>8.332</c:v>
                </c:pt>
                <c:pt idx="23">
                  <c:v>8.532</c:v>
                </c:pt>
                <c:pt idx="24">
                  <c:v>8.724</c:v>
                </c:pt>
                <c:pt idx="25">
                  <c:v>8.928</c:v>
                </c:pt>
                <c:pt idx="26">
                  <c:v>9.128</c:v>
                </c:pt>
                <c:pt idx="27">
                  <c:v>9.326</c:v>
                </c:pt>
                <c:pt idx="28">
                  <c:v>9.532</c:v>
                </c:pt>
                <c:pt idx="29">
                  <c:v>9.76</c:v>
                </c:pt>
                <c:pt idx="30">
                  <c:v>9.968</c:v>
                </c:pt>
                <c:pt idx="31">
                  <c:v>10.166</c:v>
                </c:pt>
                <c:pt idx="32">
                  <c:v>10.372</c:v>
                </c:pt>
                <c:pt idx="33">
                  <c:v>10.6</c:v>
                </c:pt>
                <c:pt idx="34">
                  <c:v>11.048</c:v>
                </c:pt>
                <c:pt idx="35">
                  <c:v>11.322</c:v>
                </c:pt>
                <c:pt idx="36">
                  <c:v>11.576</c:v>
                </c:pt>
                <c:pt idx="37">
                  <c:v>11.852</c:v>
                </c:pt>
                <c:pt idx="38">
                  <c:v>12.128</c:v>
                </c:pt>
                <c:pt idx="39">
                  <c:v>12.442</c:v>
                </c:pt>
                <c:pt idx="40">
                  <c:v>12.766</c:v>
                </c:pt>
                <c:pt idx="41">
                  <c:v>13.202</c:v>
                </c:pt>
                <c:pt idx="42">
                  <c:v>13.568</c:v>
                </c:pt>
                <c:pt idx="43">
                  <c:v>13.884</c:v>
                </c:pt>
                <c:pt idx="44">
                  <c:v>14.164</c:v>
                </c:pt>
                <c:pt idx="45">
                  <c:v>14.444</c:v>
                </c:pt>
                <c:pt idx="46">
                  <c:v>14.656</c:v>
                </c:pt>
                <c:pt idx="47">
                  <c:v>14.88</c:v>
                </c:pt>
                <c:pt idx="48">
                  <c:v>15.084</c:v>
                </c:pt>
                <c:pt idx="49">
                  <c:v>15.324</c:v>
                </c:pt>
                <c:pt idx="50">
                  <c:v>15.56</c:v>
                </c:pt>
                <c:pt idx="51">
                  <c:v>15.772</c:v>
                </c:pt>
                <c:pt idx="52">
                  <c:v>15.974</c:v>
                </c:pt>
                <c:pt idx="53">
                  <c:v>16.204</c:v>
                </c:pt>
                <c:pt idx="54">
                  <c:v>16.41</c:v>
                </c:pt>
                <c:pt idx="55">
                  <c:v>16.64399999999999</c:v>
                </c:pt>
                <c:pt idx="56">
                  <c:v>16.852</c:v>
                </c:pt>
                <c:pt idx="57">
                  <c:v>17.046</c:v>
                </c:pt>
                <c:pt idx="58">
                  <c:v>17.246</c:v>
                </c:pt>
                <c:pt idx="59">
                  <c:v>17.446</c:v>
                </c:pt>
                <c:pt idx="60">
                  <c:v>17.618</c:v>
                </c:pt>
                <c:pt idx="61">
                  <c:v>17.816</c:v>
                </c:pt>
                <c:pt idx="62">
                  <c:v>18.008</c:v>
                </c:pt>
                <c:pt idx="63">
                  <c:v>18.206</c:v>
                </c:pt>
                <c:pt idx="64">
                  <c:v>18.412</c:v>
                </c:pt>
                <c:pt idx="65">
                  <c:v>18.642</c:v>
                </c:pt>
                <c:pt idx="66">
                  <c:v>18.888</c:v>
                </c:pt>
                <c:pt idx="67">
                  <c:v>19.206</c:v>
                </c:pt>
                <c:pt idx="68">
                  <c:v>19.494</c:v>
                </c:pt>
                <c:pt idx="69">
                  <c:v>19.762</c:v>
                </c:pt>
                <c:pt idx="70">
                  <c:v>19.97</c:v>
                </c:pt>
                <c:pt idx="71">
                  <c:v>20.172</c:v>
                </c:pt>
                <c:pt idx="72">
                  <c:v>20.406</c:v>
                </c:pt>
                <c:pt idx="73">
                  <c:v>20.682</c:v>
                </c:pt>
                <c:pt idx="74">
                  <c:v>20.934</c:v>
                </c:pt>
                <c:pt idx="75">
                  <c:v>21.202</c:v>
                </c:pt>
                <c:pt idx="76">
                  <c:v>21.448</c:v>
                </c:pt>
                <c:pt idx="77">
                  <c:v>21.688</c:v>
                </c:pt>
                <c:pt idx="78">
                  <c:v>21.964</c:v>
                </c:pt>
                <c:pt idx="79">
                  <c:v>22.25</c:v>
                </c:pt>
                <c:pt idx="80">
                  <c:v>22.53</c:v>
                </c:pt>
                <c:pt idx="81">
                  <c:v>22.738</c:v>
                </c:pt>
                <c:pt idx="82">
                  <c:v>22.974</c:v>
                </c:pt>
                <c:pt idx="83">
                  <c:v>23.286</c:v>
                </c:pt>
                <c:pt idx="84">
                  <c:v>23.602</c:v>
                </c:pt>
                <c:pt idx="85">
                  <c:v>23.922</c:v>
                </c:pt>
                <c:pt idx="86">
                  <c:v>24.206</c:v>
                </c:pt>
                <c:pt idx="87">
                  <c:v>24.524</c:v>
                </c:pt>
                <c:pt idx="88">
                  <c:v>24.802</c:v>
                </c:pt>
                <c:pt idx="89">
                  <c:v>25.05</c:v>
                </c:pt>
                <c:pt idx="90">
                  <c:v>25.33</c:v>
                </c:pt>
                <c:pt idx="91">
                  <c:v>25.642</c:v>
                </c:pt>
                <c:pt idx="92">
                  <c:v>25.966</c:v>
                </c:pt>
                <c:pt idx="93">
                  <c:v>26.322</c:v>
                </c:pt>
                <c:pt idx="94">
                  <c:v>26.648</c:v>
                </c:pt>
                <c:pt idx="95">
                  <c:v>26.886</c:v>
                </c:pt>
                <c:pt idx="96">
                  <c:v>27.092</c:v>
                </c:pt>
                <c:pt idx="97">
                  <c:v>27.37</c:v>
                </c:pt>
                <c:pt idx="98">
                  <c:v>27.60600000000001</c:v>
                </c:pt>
                <c:pt idx="99">
                  <c:v>27.806</c:v>
                </c:pt>
                <c:pt idx="100">
                  <c:v>28.0</c:v>
                </c:pt>
                <c:pt idx="101">
                  <c:v>28.17</c:v>
                </c:pt>
                <c:pt idx="102">
                  <c:v>28.366</c:v>
                </c:pt>
                <c:pt idx="103">
                  <c:v>28.566</c:v>
                </c:pt>
                <c:pt idx="104">
                  <c:v>28.762</c:v>
                </c:pt>
                <c:pt idx="105">
                  <c:v>28.964</c:v>
                </c:pt>
                <c:pt idx="106">
                  <c:v>29.168</c:v>
                </c:pt>
                <c:pt idx="107">
                  <c:v>29.4</c:v>
                </c:pt>
                <c:pt idx="108">
                  <c:v>29.61</c:v>
                </c:pt>
                <c:pt idx="109">
                  <c:v>29.85</c:v>
                </c:pt>
              </c:numCache>
            </c:numRef>
          </c:xVal>
          <c:yVal>
            <c:numRef>
              <c:f>Sheet1!$AE$3:$AE$117</c:f>
              <c:numCache>
                <c:formatCode>General</c:formatCode>
                <c:ptCount val="110"/>
                <c:pt idx="0">
                  <c:v>84.33000000000001</c:v>
                </c:pt>
                <c:pt idx="1">
                  <c:v>82.84000000000003</c:v>
                </c:pt>
                <c:pt idx="2">
                  <c:v>84.0399999999999</c:v>
                </c:pt>
                <c:pt idx="3">
                  <c:v>82.9500000000003</c:v>
                </c:pt>
                <c:pt idx="4">
                  <c:v>84.72999999999997</c:v>
                </c:pt>
                <c:pt idx="5">
                  <c:v>82.53999999999983</c:v>
                </c:pt>
                <c:pt idx="6">
                  <c:v>98.68999999999994</c:v>
                </c:pt>
                <c:pt idx="7">
                  <c:v>85.57999999999977</c:v>
                </c:pt>
                <c:pt idx="8">
                  <c:v>84.03000000000027</c:v>
                </c:pt>
                <c:pt idx="9">
                  <c:v>83.19999999999973</c:v>
                </c:pt>
                <c:pt idx="10">
                  <c:v>83.49999999999992</c:v>
                </c:pt>
                <c:pt idx="11">
                  <c:v>84.1099999999999</c:v>
                </c:pt>
                <c:pt idx="12">
                  <c:v>83.31</c:v>
                </c:pt>
                <c:pt idx="13">
                  <c:v>185.1900000000004</c:v>
                </c:pt>
                <c:pt idx="14">
                  <c:v>114.02</c:v>
                </c:pt>
                <c:pt idx="15">
                  <c:v>87.88000000000018</c:v>
                </c:pt>
                <c:pt idx="16">
                  <c:v>90.3299999999998</c:v>
                </c:pt>
                <c:pt idx="17">
                  <c:v>182.7800000000002</c:v>
                </c:pt>
                <c:pt idx="18">
                  <c:v>190.34</c:v>
                </c:pt>
                <c:pt idx="19">
                  <c:v>158.5799999999997</c:v>
                </c:pt>
                <c:pt idx="20">
                  <c:v>128.85</c:v>
                </c:pt>
                <c:pt idx="21">
                  <c:v>154.2599999999989</c:v>
                </c:pt>
                <c:pt idx="22">
                  <c:v>158.9099999999987</c:v>
                </c:pt>
                <c:pt idx="23">
                  <c:v>162.5099999999993</c:v>
                </c:pt>
                <c:pt idx="24">
                  <c:v>187.0600000000007</c:v>
                </c:pt>
                <c:pt idx="25">
                  <c:v>181.1299999999996</c:v>
                </c:pt>
                <c:pt idx="26">
                  <c:v>135.3399999999994</c:v>
                </c:pt>
                <c:pt idx="27">
                  <c:v>202.66</c:v>
                </c:pt>
                <c:pt idx="28">
                  <c:v>185.6399999999994</c:v>
                </c:pt>
                <c:pt idx="29">
                  <c:v>178.7399999999994</c:v>
                </c:pt>
                <c:pt idx="30">
                  <c:v>174.6999999999996</c:v>
                </c:pt>
                <c:pt idx="31">
                  <c:v>202.399999999999</c:v>
                </c:pt>
                <c:pt idx="32">
                  <c:v>151.8999999999995</c:v>
                </c:pt>
                <c:pt idx="33">
                  <c:v>146.2000000000003</c:v>
                </c:pt>
                <c:pt idx="34">
                  <c:v>190.3000000000006</c:v>
                </c:pt>
                <c:pt idx="35">
                  <c:v>146.700000000001</c:v>
                </c:pt>
                <c:pt idx="36">
                  <c:v>94.50000000000003</c:v>
                </c:pt>
                <c:pt idx="37">
                  <c:v>109.8999999999997</c:v>
                </c:pt>
                <c:pt idx="38">
                  <c:v>180.6999999999998</c:v>
                </c:pt>
                <c:pt idx="39">
                  <c:v>161.3000000000007</c:v>
                </c:pt>
                <c:pt idx="40">
                  <c:v>151.7999999999997</c:v>
                </c:pt>
                <c:pt idx="41">
                  <c:v>104.4000000000001</c:v>
                </c:pt>
                <c:pt idx="42">
                  <c:v>115.9</c:v>
                </c:pt>
                <c:pt idx="43">
                  <c:v>116.4000000000005</c:v>
                </c:pt>
                <c:pt idx="44">
                  <c:v>83.50000000000078</c:v>
                </c:pt>
                <c:pt idx="45">
                  <c:v>89.0999999999984</c:v>
                </c:pt>
                <c:pt idx="46">
                  <c:v>100.3999999999987</c:v>
                </c:pt>
                <c:pt idx="47">
                  <c:v>119.7999999999997</c:v>
                </c:pt>
                <c:pt idx="48">
                  <c:v>130.6000000000012</c:v>
                </c:pt>
                <c:pt idx="49">
                  <c:v>149.4</c:v>
                </c:pt>
                <c:pt idx="50">
                  <c:v>83.5999999999988</c:v>
                </c:pt>
                <c:pt idx="51">
                  <c:v>105.599999999999</c:v>
                </c:pt>
                <c:pt idx="52">
                  <c:v>141.3000000000011</c:v>
                </c:pt>
                <c:pt idx="53">
                  <c:v>167.4000000000007</c:v>
                </c:pt>
                <c:pt idx="54">
                  <c:v>180.8000000000014</c:v>
                </c:pt>
                <c:pt idx="55">
                  <c:v>166.0000000000004</c:v>
                </c:pt>
                <c:pt idx="56">
                  <c:v>82.4999999999996</c:v>
                </c:pt>
                <c:pt idx="57">
                  <c:v>85.69999999999922</c:v>
                </c:pt>
                <c:pt idx="58">
                  <c:v>115.000000000002</c:v>
                </c:pt>
                <c:pt idx="59">
                  <c:v>183.1999999999994</c:v>
                </c:pt>
                <c:pt idx="60">
                  <c:v>256.9000000000017</c:v>
                </c:pt>
                <c:pt idx="61">
                  <c:v>326.4999999999989</c:v>
                </c:pt>
                <c:pt idx="62">
                  <c:v>388.5000000000005</c:v>
                </c:pt>
                <c:pt idx="63">
                  <c:v>379.4000000000004</c:v>
                </c:pt>
                <c:pt idx="64">
                  <c:v>318.5000000000003</c:v>
                </c:pt>
                <c:pt idx="65">
                  <c:v>386.400000000002</c:v>
                </c:pt>
                <c:pt idx="66">
                  <c:v>444.899999999997</c:v>
                </c:pt>
                <c:pt idx="67">
                  <c:v>474.0999999999999</c:v>
                </c:pt>
                <c:pt idx="68">
                  <c:v>384.1000000000002</c:v>
                </c:pt>
                <c:pt idx="69">
                  <c:v>402.3000000000003</c:v>
                </c:pt>
                <c:pt idx="70">
                  <c:v>483.3999999999996</c:v>
                </c:pt>
                <c:pt idx="71">
                  <c:v>570.999999999998</c:v>
                </c:pt>
                <c:pt idx="72">
                  <c:v>643.1000000000006</c:v>
                </c:pt>
                <c:pt idx="73">
                  <c:v>499.7000000000007</c:v>
                </c:pt>
                <c:pt idx="74">
                  <c:v>497.4999999999986</c:v>
                </c:pt>
                <c:pt idx="75">
                  <c:v>573.9999999999981</c:v>
                </c:pt>
                <c:pt idx="76">
                  <c:v>618.9</c:v>
                </c:pt>
                <c:pt idx="77">
                  <c:v>645.100000000003</c:v>
                </c:pt>
                <c:pt idx="78">
                  <c:v>481.300000000001</c:v>
                </c:pt>
                <c:pt idx="79">
                  <c:v>529.8000000000014</c:v>
                </c:pt>
                <c:pt idx="80">
                  <c:v>597.5000000000001</c:v>
                </c:pt>
                <c:pt idx="81">
                  <c:v>637.2</c:v>
                </c:pt>
                <c:pt idx="82">
                  <c:v>617.799999999999</c:v>
                </c:pt>
                <c:pt idx="83">
                  <c:v>505.0999999999987</c:v>
                </c:pt>
                <c:pt idx="84">
                  <c:v>557.500000000001</c:v>
                </c:pt>
                <c:pt idx="85">
                  <c:v>617.4</c:v>
                </c:pt>
                <c:pt idx="86">
                  <c:v>584.8000000000013</c:v>
                </c:pt>
                <c:pt idx="87">
                  <c:v>510.6000000000002</c:v>
                </c:pt>
                <c:pt idx="88">
                  <c:v>546.2999999999987</c:v>
                </c:pt>
                <c:pt idx="89">
                  <c:v>619.3999999999984</c:v>
                </c:pt>
                <c:pt idx="90">
                  <c:v>642.8000000000011</c:v>
                </c:pt>
                <c:pt idx="91">
                  <c:v>524.8999999999984</c:v>
                </c:pt>
                <c:pt idx="92">
                  <c:v>525.4999999999974</c:v>
                </c:pt>
                <c:pt idx="93">
                  <c:v>253.1999999999996</c:v>
                </c:pt>
                <c:pt idx="94">
                  <c:v>82.4999999999996</c:v>
                </c:pt>
                <c:pt idx="95">
                  <c:v>82.4999999999996</c:v>
                </c:pt>
                <c:pt idx="96">
                  <c:v>82.4999999999996</c:v>
                </c:pt>
                <c:pt idx="97">
                  <c:v>83.0999999999982</c:v>
                </c:pt>
                <c:pt idx="98">
                  <c:v>82.4999999999996</c:v>
                </c:pt>
                <c:pt idx="99">
                  <c:v>82.69999999999912</c:v>
                </c:pt>
                <c:pt idx="100">
                  <c:v>82.4999999999996</c:v>
                </c:pt>
                <c:pt idx="101">
                  <c:v>82.4999999999996</c:v>
                </c:pt>
                <c:pt idx="102">
                  <c:v>82.4999999999996</c:v>
                </c:pt>
                <c:pt idx="103">
                  <c:v>82.4999999999996</c:v>
                </c:pt>
                <c:pt idx="104">
                  <c:v>82.4999999999996</c:v>
                </c:pt>
                <c:pt idx="105">
                  <c:v>82.50000000000311</c:v>
                </c:pt>
                <c:pt idx="106">
                  <c:v>83.50000000000078</c:v>
                </c:pt>
                <c:pt idx="107">
                  <c:v>82.50000000000311</c:v>
                </c:pt>
                <c:pt idx="108">
                  <c:v>82.7999999999989</c:v>
                </c:pt>
                <c:pt idx="109">
                  <c:v>82.4999999999996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9414344"/>
        <c:axId val="-2080141704"/>
      </c:scatterChart>
      <c:valAx>
        <c:axId val="-2079414344"/>
        <c:scaling>
          <c:orientation val="minMax"/>
          <c:max val="3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Time (s)</a:t>
                </a:r>
              </a:p>
            </c:rich>
          </c:tx>
          <c:layout>
            <c:manualLayout>
              <c:xMode val="edge"/>
              <c:yMode val="edge"/>
              <c:x val="0.874837941768907"/>
              <c:y val="0.89017436333971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80141704"/>
        <c:crosses val="autoZero"/>
        <c:crossBetween val="midCat"/>
        <c:majorUnit val="2.0"/>
        <c:minorUnit val="1.0"/>
      </c:valAx>
      <c:valAx>
        <c:axId val="-2080141704"/>
        <c:scaling>
          <c:orientation val="minMax"/>
          <c:max val="700.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 dirty="0" smtClean="0"/>
                  <a:t>Delay (</a:t>
                </a:r>
                <a:r>
                  <a:rPr lang="en-US" sz="1800" dirty="0" err="1"/>
                  <a:t>ms</a:t>
                </a:r>
                <a:r>
                  <a:rPr lang="en-US" sz="1800" dirty="0"/>
                  <a:t>)</a:t>
                </a:r>
              </a:p>
            </c:rich>
          </c:tx>
          <c:layout>
            <c:manualLayout>
              <c:xMode val="edge"/>
              <c:yMode val="edge"/>
              <c:x val="0.00775193798449612"/>
              <c:y val="0.034487905228062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7941434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3205174006027"/>
          <c:y val="0.274736468752217"/>
          <c:w val="0.166397880820453"/>
          <c:h val="0.239549232482303"/>
        </c:manualLayout>
      </c:layout>
      <c:overlay val="0"/>
      <c:spPr>
        <a:solidFill>
          <a:schemeClr val="lt1"/>
        </a:solidFill>
        <a:ln w="6350" cap="flat" cmpd="sng" algn="ctr">
          <a:noFill/>
          <a:prstDash val="solid"/>
        </a:ln>
        <a:effectLst/>
      </c:spPr>
      <c:txPr>
        <a:bodyPr/>
        <a:lstStyle/>
        <a:p>
          <a:pPr>
            <a:defRPr sz="140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573423670878349"/>
          <c:y val="0.119288359225367"/>
          <c:w val="0.757750923495674"/>
          <c:h val="0.793300134780449"/>
        </c:manualLayout>
      </c:layout>
      <c:scatterChart>
        <c:scatterStyle val="lineMarker"/>
        <c:varyColors val="0"/>
        <c:ser>
          <c:idx val="0"/>
          <c:order val="0"/>
          <c:tx>
            <c:v>mp1 owd</c:v>
          </c:tx>
          <c:spPr>
            <a:ln w="28575">
              <a:noFill/>
            </a:ln>
          </c:spPr>
          <c:marker>
            <c:symbol val="triangle"/>
            <c:size val="6"/>
          </c:marker>
          <c:xVal>
            <c:numRef>
              <c:f>Sheet1!$AG$3:$AG$117</c:f>
              <c:numCache>
                <c:formatCode>General</c:formatCode>
                <c:ptCount val="110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  <c:pt idx="3">
                  <c:v>2.526</c:v>
                </c:pt>
                <c:pt idx="4">
                  <c:v>2.848</c:v>
                </c:pt>
                <c:pt idx="5">
                  <c:v>3.164</c:v>
                </c:pt>
                <c:pt idx="6">
                  <c:v>3.45</c:v>
                </c:pt>
                <c:pt idx="7">
                  <c:v>3.77</c:v>
                </c:pt>
                <c:pt idx="8">
                  <c:v>4.048</c:v>
                </c:pt>
                <c:pt idx="9">
                  <c:v>4.327999999999987</c:v>
                </c:pt>
                <c:pt idx="10">
                  <c:v>4.607999999999988</c:v>
                </c:pt>
                <c:pt idx="11">
                  <c:v>4.922</c:v>
                </c:pt>
                <c:pt idx="12">
                  <c:v>5.242</c:v>
                </c:pt>
                <c:pt idx="13">
                  <c:v>6.332</c:v>
                </c:pt>
                <c:pt idx="14">
                  <c:v>6.53</c:v>
                </c:pt>
                <c:pt idx="15">
                  <c:v>6.734</c:v>
                </c:pt>
                <c:pt idx="16">
                  <c:v>6.936</c:v>
                </c:pt>
                <c:pt idx="17">
                  <c:v>7.14</c:v>
                </c:pt>
                <c:pt idx="18">
                  <c:v>7.33</c:v>
                </c:pt>
                <c:pt idx="19">
                  <c:v>7.73</c:v>
                </c:pt>
                <c:pt idx="20">
                  <c:v>7.932</c:v>
                </c:pt>
                <c:pt idx="21">
                  <c:v>8.134</c:v>
                </c:pt>
                <c:pt idx="22">
                  <c:v>8.332</c:v>
                </c:pt>
                <c:pt idx="23">
                  <c:v>8.532</c:v>
                </c:pt>
                <c:pt idx="24">
                  <c:v>8.724</c:v>
                </c:pt>
                <c:pt idx="25">
                  <c:v>8.928</c:v>
                </c:pt>
                <c:pt idx="26">
                  <c:v>9.128</c:v>
                </c:pt>
                <c:pt idx="27">
                  <c:v>9.326</c:v>
                </c:pt>
                <c:pt idx="28">
                  <c:v>9.532</c:v>
                </c:pt>
                <c:pt idx="29">
                  <c:v>9.76</c:v>
                </c:pt>
                <c:pt idx="30">
                  <c:v>9.968</c:v>
                </c:pt>
                <c:pt idx="31">
                  <c:v>10.166</c:v>
                </c:pt>
                <c:pt idx="32">
                  <c:v>10.372</c:v>
                </c:pt>
                <c:pt idx="33">
                  <c:v>10.6</c:v>
                </c:pt>
                <c:pt idx="34">
                  <c:v>11.048</c:v>
                </c:pt>
                <c:pt idx="35">
                  <c:v>11.322</c:v>
                </c:pt>
                <c:pt idx="36">
                  <c:v>11.576</c:v>
                </c:pt>
                <c:pt idx="37">
                  <c:v>11.852</c:v>
                </c:pt>
                <c:pt idx="38">
                  <c:v>12.128</c:v>
                </c:pt>
                <c:pt idx="39">
                  <c:v>12.442</c:v>
                </c:pt>
                <c:pt idx="40">
                  <c:v>12.766</c:v>
                </c:pt>
                <c:pt idx="41">
                  <c:v>13.202</c:v>
                </c:pt>
                <c:pt idx="42">
                  <c:v>13.568</c:v>
                </c:pt>
                <c:pt idx="43">
                  <c:v>13.884</c:v>
                </c:pt>
                <c:pt idx="44">
                  <c:v>14.164</c:v>
                </c:pt>
                <c:pt idx="45">
                  <c:v>14.444</c:v>
                </c:pt>
                <c:pt idx="46">
                  <c:v>14.656</c:v>
                </c:pt>
                <c:pt idx="47">
                  <c:v>14.88</c:v>
                </c:pt>
                <c:pt idx="48">
                  <c:v>15.084</c:v>
                </c:pt>
                <c:pt idx="49">
                  <c:v>15.324</c:v>
                </c:pt>
                <c:pt idx="50">
                  <c:v>15.56</c:v>
                </c:pt>
                <c:pt idx="51">
                  <c:v>15.772</c:v>
                </c:pt>
                <c:pt idx="52">
                  <c:v>15.974</c:v>
                </c:pt>
                <c:pt idx="53">
                  <c:v>16.204</c:v>
                </c:pt>
                <c:pt idx="54">
                  <c:v>16.41</c:v>
                </c:pt>
                <c:pt idx="55">
                  <c:v>16.64399999999999</c:v>
                </c:pt>
                <c:pt idx="56">
                  <c:v>16.852</c:v>
                </c:pt>
                <c:pt idx="57">
                  <c:v>17.046</c:v>
                </c:pt>
                <c:pt idx="58">
                  <c:v>17.246</c:v>
                </c:pt>
                <c:pt idx="59">
                  <c:v>17.446</c:v>
                </c:pt>
                <c:pt idx="60">
                  <c:v>17.618</c:v>
                </c:pt>
                <c:pt idx="61">
                  <c:v>17.816</c:v>
                </c:pt>
                <c:pt idx="62">
                  <c:v>18.008</c:v>
                </c:pt>
                <c:pt idx="63">
                  <c:v>18.206</c:v>
                </c:pt>
                <c:pt idx="64">
                  <c:v>18.412</c:v>
                </c:pt>
                <c:pt idx="65">
                  <c:v>18.642</c:v>
                </c:pt>
                <c:pt idx="66">
                  <c:v>18.888</c:v>
                </c:pt>
                <c:pt idx="67">
                  <c:v>19.206</c:v>
                </c:pt>
                <c:pt idx="68">
                  <c:v>19.494</c:v>
                </c:pt>
                <c:pt idx="69">
                  <c:v>19.762</c:v>
                </c:pt>
                <c:pt idx="70">
                  <c:v>19.97</c:v>
                </c:pt>
                <c:pt idx="71">
                  <c:v>20.172</c:v>
                </c:pt>
                <c:pt idx="72">
                  <c:v>20.406</c:v>
                </c:pt>
                <c:pt idx="73">
                  <c:v>20.682</c:v>
                </c:pt>
                <c:pt idx="74">
                  <c:v>20.934</c:v>
                </c:pt>
                <c:pt idx="75">
                  <c:v>21.202</c:v>
                </c:pt>
                <c:pt idx="76">
                  <c:v>21.448</c:v>
                </c:pt>
                <c:pt idx="77">
                  <c:v>21.688</c:v>
                </c:pt>
                <c:pt idx="78">
                  <c:v>21.964</c:v>
                </c:pt>
                <c:pt idx="79">
                  <c:v>22.25</c:v>
                </c:pt>
                <c:pt idx="80">
                  <c:v>22.53</c:v>
                </c:pt>
                <c:pt idx="81">
                  <c:v>22.738</c:v>
                </c:pt>
                <c:pt idx="82">
                  <c:v>22.974</c:v>
                </c:pt>
                <c:pt idx="83">
                  <c:v>23.286</c:v>
                </c:pt>
                <c:pt idx="84">
                  <c:v>23.602</c:v>
                </c:pt>
                <c:pt idx="85">
                  <c:v>23.922</c:v>
                </c:pt>
                <c:pt idx="86">
                  <c:v>24.206</c:v>
                </c:pt>
                <c:pt idx="87">
                  <c:v>24.524</c:v>
                </c:pt>
                <c:pt idx="88">
                  <c:v>24.802</c:v>
                </c:pt>
                <c:pt idx="89">
                  <c:v>25.05</c:v>
                </c:pt>
                <c:pt idx="90">
                  <c:v>25.33</c:v>
                </c:pt>
                <c:pt idx="91">
                  <c:v>25.642</c:v>
                </c:pt>
                <c:pt idx="92">
                  <c:v>25.966</c:v>
                </c:pt>
                <c:pt idx="93">
                  <c:v>26.322</c:v>
                </c:pt>
                <c:pt idx="94">
                  <c:v>26.648</c:v>
                </c:pt>
                <c:pt idx="95">
                  <c:v>26.886</c:v>
                </c:pt>
                <c:pt idx="96">
                  <c:v>27.092</c:v>
                </c:pt>
                <c:pt idx="97">
                  <c:v>27.37</c:v>
                </c:pt>
                <c:pt idx="98">
                  <c:v>27.60600000000001</c:v>
                </c:pt>
                <c:pt idx="99">
                  <c:v>27.806</c:v>
                </c:pt>
                <c:pt idx="100">
                  <c:v>28.0</c:v>
                </c:pt>
                <c:pt idx="101">
                  <c:v>28.17</c:v>
                </c:pt>
                <c:pt idx="102">
                  <c:v>28.366</c:v>
                </c:pt>
                <c:pt idx="103">
                  <c:v>28.566</c:v>
                </c:pt>
                <c:pt idx="104">
                  <c:v>28.762</c:v>
                </c:pt>
                <c:pt idx="105">
                  <c:v>28.964</c:v>
                </c:pt>
                <c:pt idx="106">
                  <c:v>29.168</c:v>
                </c:pt>
                <c:pt idx="107">
                  <c:v>29.4</c:v>
                </c:pt>
                <c:pt idx="108">
                  <c:v>29.61</c:v>
                </c:pt>
                <c:pt idx="109">
                  <c:v>29.85</c:v>
                </c:pt>
              </c:numCache>
            </c:numRef>
          </c:xVal>
          <c:yVal>
            <c:numRef>
              <c:f>Sheet1!$O$3:$O$117</c:f>
              <c:numCache>
                <c:formatCode>General</c:formatCode>
                <c:ptCount val="110"/>
                <c:pt idx="0">
                  <c:v>45.0600000000001</c:v>
                </c:pt>
                <c:pt idx="1">
                  <c:v>43.57000000000011</c:v>
                </c:pt>
                <c:pt idx="2">
                  <c:v>44.76999999999976</c:v>
                </c:pt>
                <c:pt idx="3">
                  <c:v>43.6700000000001</c:v>
                </c:pt>
                <c:pt idx="4">
                  <c:v>45.46000000000028</c:v>
                </c:pt>
                <c:pt idx="5">
                  <c:v>43.26000000000008</c:v>
                </c:pt>
                <c:pt idx="6">
                  <c:v>58.77</c:v>
                </c:pt>
                <c:pt idx="7">
                  <c:v>46.31000000000007</c:v>
                </c:pt>
                <c:pt idx="8">
                  <c:v>44.06999999999961</c:v>
                </c:pt>
                <c:pt idx="9">
                  <c:v>43.91999999999996</c:v>
                </c:pt>
                <c:pt idx="10">
                  <c:v>44.22000000000015</c:v>
                </c:pt>
                <c:pt idx="11">
                  <c:v>44.83000000000015</c:v>
                </c:pt>
                <c:pt idx="12">
                  <c:v>43.26000000000008</c:v>
                </c:pt>
                <c:pt idx="13">
                  <c:v>145.3699999999998</c:v>
                </c:pt>
                <c:pt idx="14">
                  <c:v>69.2699999999995</c:v>
                </c:pt>
                <c:pt idx="15">
                  <c:v>48.60000000000042</c:v>
                </c:pt>
                <c:pt idx="16">
                  <c:v>51.05000000000004</c:v>
                </c:pt>
                <c:pt idx="17">
                  <c:v>143.51</c:v>
                </c:pt>
                <c:pt idx="18">
                  <c:v>151.0600000000002</c:v>
                </c:pt>
                <c:pt idx="19">
                  <c:v>116.7699999999998</c:v>
                </c:pt>
                <c:pt idx="20">
                  <c:v>89.57000000000015</c:v>
                </c:pt>
                <c:pt idx="21">
                  <c:v>114.9799999999992</c:v>
                </c:pt>
                <c:pt idx="22">
                  <c:v>119.4299999999995</c:v>
                </c:pt>
                <c:pt idx="23">
                  <c:v>123.2399999999991</c:v>
                </c:pt>
                <c:pt idx="24">
                  <c:v>147.7799999999991</c:v>
                </c:pt>
                <c:pt idx="25">
                  <c:v>141.4099999999987</c:v>
                </c:pt>
                <c:pt idx="26">
                  <c:v>96.0599999999996</c:v>
                </c:pt>
                <c:pt idx="27">
                  <c:v>163.3899999999997</c:v>
                </c:pt>
                <c:pt idx="28">
                  <c:v>146.3699999999992</c:v>
                </c:pt>
                <c:pt idx="29">
                  <c:v>139.4599999999997</c:v>
                </c:pt>
                <c:pt idx="30">
                  <c:v>135.5000000000004</c:v>
                </c:pt>
                <c:pt idx="31">
                  <c:v>163.1999999999998</c:v>
                </c:pt>
                <c:pt idx="32">
                  <c:v>110.6999999999996</c:v>
                </c:pt>
                <c:pt idx="33">
                  <c:v>106.8999999999996</c:v>
                </c:pt>
                <c:pt idx="34">
                  <c:v>150.9999999999998</c:v>
                </c:pt>
                <c:pt idx="35">
                  <c:v>107.4000000000002</c:v>
                </c:pt>
                <c:pt idx="36">
                  <c:v>54.10000000000004</c:v>
                </c:pt>
                <c:pt idx="37">
                  <c:v>70.70000000000043</c:v>
                </c:pt>
                <c:pt idx="38">
                  <c:v>141.3999999999991</c:v>
                </c:pt>
                <c:pt idx="39">
                  <c:v>122.0</c:v>
                </c:pt>
                <c:pt idx="40">
                  <c:v>112.5000000000007</c:v>
                </c:pt>
                <c:pt idx="41">
                  <c:v>65.0999999999993</c:v>
                </c:pt>
                <c:pt idx="42">
                  <c:v>76.60000000000088</c:v>
                </c:pt>
                <c:pt idx="43">
                  <c:v>77.0</c:v>
                </c:pt>
                <c:pt idx="44">
                  <c:v>44.2999999999998</c:v>
                </c:pt>
                <c:pt idx="45">
                  <c:v>49.59999999999988</c:v>
                </c:pt>
                <c:pt idx="46">
                  <c:v>61.09999999999971</c:v>
                </c:pt>
                <c:pt idx="47">
                  <c:v>80.5999999999987</c:v>
                </c:pt>
                <c:pt idx="48">
                  <c:v>91.30000000000038</c:v>
                </c:pt>
                <c:pt idx="49">
                  <c:v>110.2000000000007</c:v>
                </c:pt>
                <c:pt idx="50">
                  <c:v>44.39999999999955</c:v>
                </c:pt>
                <c:pt idx="51">
                  <c:v>66.30000000000001</c:v>
                </c:pt>
                <c:pt idx="52">
                  <c:v>102.0000000000003</c:v>
                </c:pt>
                <c:pt idx="53">
                  <c:v>128.1</c:v>
                </c:pt>
                <c:pt idx="54">
                  <c:v>140.9999999999982</c:v>
                </c:pt>
                <c:pt idx="55">
                  <c:v>126.7000000000031</c:v>
                </c:pt>
                <c:pt idx="56">
                  <c:v>43.29999999999856</c:v>
                </c:pt>
                <c:pt idx="57">
                  <c:v>46.30000000000219</c:v>
                </c:pt>
                <c:pt idx="58">
                  <c:v>45.60000000000031</c:v>
                </c:pt>
                <c:pt idx="59">
                  <c:v>53.9999999999985</c:v>
                </c:pt>
                <c:pt idx="60">
                  <c:v>64.80000000000165</c:v>
                </c:pt>
                <c:pt idx="61">
                  <c:v>74.79999999999976</c:v>
                </c:pt>
                <c:pt idx="62">
                  <c:v>73.80000000000208</c:v>
                </c:pt>
                <c:pt idx="63">
                  <c:v>43.90000000000072</c:v>
                </c:pt>
                <c:pt idx="64">
                  <c:v>57.2000000000017</c:v>
                </c:pt>
                <c:pt idx="65">
                  <c:v>69.80000000000075</c:v>
                </c:pt>
                <c:pt idx="66">
                  <c:v>75.2999999999986</c:v>
                </c:pt>
                <c:pt idx="67">
                  <c:v>59.4999999999999</c:v>
                </c:pt>
                <c:pt idx="68">
                  <c:v>43.50000000000165</c:v>
                </c:pt>
                <c:pt idx="69">
                  <c:v>64.39999999999912</c:v>
                </c:pt>
                <c:pt idx="70">
                  <c:v>86.70000000000044</c:v>
                </c:pt>
                <c:pt idx="71">
                  <c:v>119.6999999999982</c:v>
                </c:pt>
                <c:pt idx="72">
                  <c:v>139.1000000000026</c:v>
                </c:pt>
                <c:pt idx="73">
                  <c:v>63.80000000000052</c:v>
                </c:pt>
                <c:pt idx="74">
                  <c:v>49.8999999999974</c:v>
                </c:pt>
                <c:pt idx="75">
                  <c:v>80.4999999999972</c:v>
                </c:pt>
                <c:pt idx="76">
                  <c:v>68.50000000000021</c:v>
                </c:pt>
                <c:pt idx="77">
                  <c:v>74.10000000000122</c:v>
                </c:pt>
                <c:pt idx="78">
                  <c:v>43.30000000000209</c:v>
                </c:pt>
                <c:pt idx="79">
                  <c:v>43.80000000000095</c:v>
                </c:pt>
                <c:pt idx="80">
                  <c:v>64.2999999999994</c:v>
                </c:pt>
                <c:pt idx="81">
                  <c:v>69.20000000000216</c:v>
                </c:pt>
                <c:pt idx="82">
                  <c:v>76.20000000000004</c:v>
                </c:pt>
                <c:pt idx="83">
                  <c:v>43.29999999999856</c:v>
                </c:pt>
                <c:pt idx="84">
                  <c:v>53.00000000000083</c:v>
                </c:pt>
                <c:pt idx="85">
                  <c:v>69.4999999999979</c:v>
                </c:pt>
                <c:pt idx="86">
                  <c:v>80.8</c:v>
                </c:pt>
                <c:pt idx="87">
                  <c:v>59.2000000000006</c:v>
                </c:pt>
                <c:pt idx="88">
                  <c:v>44.69999999999885</c:v>
                </c:pt>
                <c:pt idx="89">
                  <c:v>66.4999999999978</c:v>
                </c:pt>
                <c:pt idx="90">
                  <c:v>81.70000000000144</c:v>
                </c:pt>
                <c:pt idx="91">
                  <c:v>86.30000000000135</c:v>
                </c:pt>
                <c:pt idx="92">
                  <c:v>43.29999999999856</c:v>
                </c:pt>
                <c:pt idx="93">
                  <c:v>43.30000000000209</c:v>
                </c:pt>
                <c:pt idx="94">
                  <c:v>43.29999999999856</c:v>
                </c:pt>
                <c:pt idx="95">
                  <c:v>43.30000000000209</c:v>
                </c:pt>
                <c:pt idx="96">
                  <c:v>43.30000000000209</c:v>
                </c:pt>
                <c:pt idx="97">
                  <c:v>43.7999999999974</c:v>
                </c:pt>
                <c:pt idx="98">
                  <c:v>43.29999999999856</c:v>
                </c:pt>
                <c:pt idx="99">
                  <c:v>43.29999999999856</c:v>
                </c:pt>
                <c:pt idx="100">
                  <c:v>43.29999999999856</c:v>
                </c:pt>
                <c:pt idx="101">
                  <c:v>43.29999999999856</c:v>
                </c:pt>
                <c:pt idx="102">
                  <c:v>43.30000000000209</c:v>
                </c:pt>
                <c:pt idx="103">
                  <c:v>43.30000000000209</c:v>
                </c:pt>
                <c:pt idx="104">
                  <c:v>43.29999999999856</c:v>
                </c:pt>
                <c:pt idx="105">
                  <c:v>43.30000000000209</c:v>
                </c:pt>
                <c:pt idx="106">
                  <c:v>43.80000000000095</c:v>
                </c:pt>
                <c:pt idx="107">
                  <c:v>43.30000000000209</c:v>
                </c:pt>
                <c:pt idx="108">
                  <c:v>43.30000000000209</c:v>
                </c:pt>
                <c:pt idx="109">
                  <c:v>43.29999999999856</c:v>
                </c:pt>
              </c:numCache>
            </c:numRef>
          </c:yVal>
          <c:smooth val="0"/>
        </c:ser>
        <c:ser>
          <c:idx val="1"/>
          <c:order val="1"/>
          <c:tx>
            <c:v>mp2 owd</c:v>
          </c:tx>
          <c:spPr>
            <a:ln w="28575">
              <a:noFill/>
            </a:ln>
          </c:spPr>
          <c:marker>
            <c:symbol val="square"/>
            <c:size val="6"/>
            <c:spPr>
              <a:solidFill>
                <a:srgbClr val="FFFF00"/>
              </a:solidFill>
            </c:spPr>
          </c:marker>
          <c:xVal>
            <c:numRef>
              <c:f>Sheet1!$AG$3:$AG$117</c:f>
              <c:numCache>
                <c:formatCode>General</c:formatCode>
                <c:ptCount val="110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  <c:pt idx="3">
                  <c:v>2.526</c:v>
                </c:pt>
                <c:pt idx="4">
                  <c:v>2.848</c:v>
                </c:pt>
                <c:pt idx="5">
                  <c:v>3.164</c:v>
                </c:pt>
                <c:pt idx="6">
                  <c:v>3.45</c:v>
                </c:pt>
                <c:pt idx="7">
                  <c:v>3.77</c:v>
                </c:pt>
                <c:pt idx="8">
                  <c:v>4.048</c:v>
                </c:pt>
                <c:pt idx="9">
                  <c:v>4.327999999999987</c:v>
                </c:pt>
                <c:pt idx="10">
                  <c:v>4.607999999999988</c:v>
                </c:pt>
                <c:pt idx="11">
                  <c:v>4.922</c:v>
                </c:pt>
                <c:pt idx="12">
                  <c:v>5.242</c:v>
                </c:pt>
                <c:pt idx="13">
                  <c:v>6.332</c:v>
                </c:pt>
                <c:pt idx="14">
                  <c:v>6.53</c:v>
                </c:pt>
                <c:pt idx="15">
                  <c:v>6.734</c:v>
                </c:pt>
                <c:pt idx="16">
                  <c:v>6.936</c:v>
                </c:pt>
                <c:pt idx="17">
                  <c:v>7.14</c:v>
                </c:pt>
                <c:pt idx="18">
                  <c:v>7.33</c:v>
                </c:pt>
                <c:pt idx="19">
                  <c:v>7.73</c:v>
                </c:pt>
                <c:pt idx="20">
                  <c:v>7.932</c:v>
                </c:pt>
                <c:pt idx="21">
                  <c:v>8.134</c:v>
                </c:pt>
                <c:pt idx="22">
                  <c:v>8.332</c:v>
                </c:pt>
                <c:pt idx="23">
                  <c:v>8.532</c:v>
                </c:pt>
                <c:pt idx="24">
                  <c:v>8.724</c:v>
                </c:pt>
                <c:pt idx="25">
                  <c:v>8.928</c:v>
                </c:pt>
                <c:pt idx="26">
                  <c:v>9.128</c:v>
                </c:pt>
                <c:pt idx="27">
                  <c:v>9.326</c:v>
                </c:pt>
                <c:pt idx="28">
                  <c:v>9.532</c:v>
                </c:pt>
                <c:pt idx="29">
                  <c:v>9.76</c:v>
                </c:pt>
                <c:pt idx="30">
                  <c:v>9.968</c:v>
                </c:pt>
                <c:pt idx="31">
                  <c:v>10.166</c:v>
                </c:pt>
                <c:pt idx="32">
                  <c:v>10.372</c:v>
                </c:pt>
                <c:pt idx="33">
                  <c:v>10.6</c:v>
                </c:pt>
                <c:pt idx="34">
                  <c:v>11.048</c:v>
                </c:pt>
                <c:pt idx="35">
                  <c:v>11.322</c:v>
                </c:pt>
                <c:pt idx="36">
                  <c:v>11.576</c:v>
                </c:pt>
                <c:pt idx="37">
                  <c:v>11.852</c:v>
                </c:pt>
                <c:pt idx="38">
                  <c:v>12.128</c:v>
                </c:pt>
                <c:pt idx="39">
                  <c:v>12.442</c:v>
                </c:pt>
                <c:pt idx="40">
                  <c:v>12.766</c:v>
                </c:pt>
                <c:pt idx="41">
                  <c:v>13.202</c:v>
                </c:pt>
                <c:pt idx="42">
                  <c:v>13.568</c:v>
                </c:pt>
                <c:pt idx="43">
                  <c:v>13.884</c:v>
                </c:pt>
                <c:pt idx="44">
                  <c:v>14.164</c:v>
                </c:pt>
                <c:pt idx="45">
                  <c:v>14.444</c:v>
                </c:pt>
                <c:pt idx="46">
                  <c:v>14.656</c:v>
                </c:pt>
                <c:pt idx="47">
                  <c:v>14.88</c:v>
                </c:pt>
                <c:pt idx="48">
                  <c:v>15.084</c:v>
                </c:pt>
                <c:pt idx="49">
                  <c:v>15.324</c:v>
                </c:pt>
                <c:pt idx="50">
                  <c:v>15.56</c:v>
                </c:pt>
                <c:pt idx="51">
                  <c:v>15.772</c:v>
                </c:pt>
                <c:pt idx="52">
                  <c:v>15.974</c:v>
                </c:pt>
                <c:pt idx="53">
                  <c:v>16.204</c:v>
                </c:pt>
                <c:pt idx="54">
                  <c:v>16.41</c:v>
                </c:pt>
                <c:pt idx="55">
                  <c:v>16.64399999999999</c:v>
                </c:pt>
                <c:pt idx="56">
                  <c:v>16.852</c:v>
                </c:pt>
                <c:pt idx="57">
                  <c:v>17.046</c:v>
                </c:pt>
                <c:pt idx="58">
                  <c:v>17.246</c:v>
                </c:pt>
                <c:pt idx="59">
                  <c:v>17.446</c:v>
                </c:pt>
                <c:pt idx="60">
                  <c:v>17.618</c:v>
                </c:pt>
                <c:pt idx="61">
                  <c:v>17.816</c:v>
                </c:pt>
                <c:pt idx="62">
                  <c:v>18.008</c:v>
                </c:pt>
                <c:pt idx="63">
                  <c:v>18.206</c:v>
                </c:pt>
                <c:pt idx="64">
                  <c:v>18.412</c:v>
                </c:pt>
                <c:pt idx="65">
                  <c:v>18.642</c:v>
                </c:pt>
                <c:pt idx="66">
                  <c:v>18.888</c:v>
                </c:pt>
                <c:pt idx="67">
                  <c:v>19.206</c:v>
                </c:pt>
                <c:pt idx="68">
                  <c:v>19.494</c:v>
                </c:pt>
                <c:pt idx="69">
                  <c:v>19.762</c:v>
                </c:pt>
                <c:pt idx="70">
                  <c:v>19.97</c:v>
                </c:pt>
                <c:pt idx="71">
                  <c:v>20.172</c:v>
                </c:pt>
                <c:pt idx="72">
                  <c:v>20.406</c:v>
                </c:pt>
                <c:pt idx="73">
                  <c:v>20.682</c:v>
                </c:pt>
                <c:pt idx="74">
                  <c:v>20.934</c:v>
                </c:pt>
                <c:pt idx="75">
                  <c:v>21.202</c:v>
                </c:pt>
                <c:pt idx="76">
                  <c:v>21.448</c:v>
                </c:pt>
                <c:pt idx="77">
                  <c:v>21.688</c:v>
                </c:pt>
                <c:pt idx="78">
                  <c:v>21.964</c:v>
                </c:pt>
                <c:pt idx="79">
                  <c:v>22.25</c:v>
                </c:pt>
                <c:pt idx="80">
                  <c:v>22.53</c:v>
                </c:pt>
                <c:pt idx="81">
                  <c:v>22.738</c:v>
                </c:pt>
                <c:pt idx="82">
                  <c:v>22.974</c:v>
                </c:pt>
                <c:pt idx="83">
                  <c:v>23.286</c:v>
                </c:pt>
                <c:pt idx="84">
                  <c:v>23.602</c:v>
                </c:pt>
                <c:pt idx="85">
                  <c:v>23.922</c:v>
                </c:pt>
                <c:pt idx="86">
                  <c:v>24.206</c:v>
                </c:pt>
                <c:pt idx="87">
                  <c:v>24.524</c:v>
                </c:pt>
                <c:pt idx="88">
                  <c:v>24.802</c:v>
                </c:pt>
                <c:pt idx="89">
                  <c:v>25.05</c:v>
                </c:pt>
                <c:pt idx="90">
                  <c:v>25.33</c:v>
                </c:pt>
                <c:pt idx="91">
                  <c:v>25.642</c:v>
                </c:pt>
                <c:pt idx="92">
                  <c:v>25.966</c:v>
                </c:pt>
                <c:pt idx="93">
                  <c:v>26.322</c:v>
                </c:pt>
                <c:pt idx="94">
                  <c:v>26.648</c:v>
                </c:pt>
                <c:pt idx="95">
                  <c:v>26.886</c:v>
                </c:pt>
                <c:pt idx="96">
                  <c:v>27.092</c:v>
                </c:pt>
                <c:pt idx="97">
                  <c:v>27.37</c:v>
                </c:pt>
                <c:pt idx="98">
                  <c:v>27.60600000000001</c:v>
                </c:pt>
                <c:pt idx="99">
                  <c:v>27.806</c:v>
                </c:pt>
                <c:pt idx="100">
                  <c:v>28.0</c:v>
                </c:pt>
                <c:pt idx="101">
                  <c:v>28.17</c:v>
                </c:pt>
                <c:pt idx="102">
                  <c:v>28.366</c:v>
                </c:pt>
                <c:pt idx="103">
                  <c:v>28.566</c:v>
                </c:pt>
                <c:pt idx="104">
                  <c:v>28.762</c:v>
                </c:pt>
                <c:pt idx="105">
                  <c:v>28.964</c:v>
                </c:pt>
                <c:pt idx="106">
                  <c:v>29.168</c:v>
                </c:pt>
                <c:pt idx="107">
                  <c:v>29.4</c:v>
                </c:pt>
                <c:pt idx="108">
                  <c:v>29.61</c:v>
                </c:pt>
                <c:pt idx="109">
                  <c:v>29.85</c:v>
                </c:pt>
              </c:numCache>
            </c:numRef>
          </c:xVal>
          <c:yVal>
            <c:numRef>
              <c:f>Sheet1!$W$3:$W$117</c:f>
              <c:numCache>
                <c:formatCode>General</c:formatCode>
                <c:ptCount val="110"/>
                <c:pt idx="0">
                  <c:v>76.55999999999995</c:v>
                </c:pt>
                <c:pt idx="1">
                  <c:v>75.06999999999996</c:v>
                </c:pt>
                <c:pt idx="2">
                  <c:v>76.26999999999962</c:v>
                </c:pt>
                <c:pt idx="3">
                  <c:v>75.18000000000001</c:v>
                </c:pt>
                <c:pt idx="4">
                  <c:v>76.96000000000013</c:v>
                </c:pt>
                <c:pt idx="5">
                  <c:v>74.77000000000001</c:v>
                </c:pt>
                <c:pt idx="6">
                  <c:v>90.27999999999991</c:v>
                </c:pt>
                <c:pt idx="7">
                  <c:v>77.80999999999993</c:v>
                </c:pt>
                <c:pt idx="8">
                  <c:v>75.56999999999992</c:v>
                </c:pt>
                <c:pt idx="9">
                  <c:v>75.4299999999999</c:v>
                </c:pt>
                <c:pt idx="10">
                  <c:v>75.73000000000007</c:v>
                </c:pt>
                <c:pt idx="11">
                  <c:v>76.34000000000007</c:v>
                </c:pt>
                <c:pt idx="12">
                  <c:v>74.77000000000001</c:v>
                </c:pt>
                <c:pt idx="13">
                  <c:v>176.8800000000006</c:v>
                </c:pt>
                <c:pt idx="14">
                  <c:v>101.28</c:v>
                </c:pt>
                <c:pt idx="15">
                  <c:v>80.11000000000035</c:v>
                </c:pt>
                <c:pt idx="16">
                  <c:v>82.55999999999997</c:v>
                </c:pt>
                <c:pt idx="17">
                  <c:v>175.0100000000003</c:v>
                </c:pt>
                <c:pt idx="18">
                  <c:v>182.5700000000001</c:v>
                </c:pt>
                <c:pt idx="19">
                  <c:v>148.2799999999997</c:v>
                </c:pt>
                <c:pt idx="20">
                  <c:v>121.0699999999996</c:v>
                </c:pt>
                <c:pt idx="21">
                  <c:v>146.49</c:v>
                </c:pt>
                <c:pt idx="22">
                  <c:v>150.9299999999989</c:v>
                </c:pt>
                <c:pt idx="23">
                  <c:v>154.7400000000003</c:v>
                </c:pt>
                <c:pt idx="24">
                  <c:v>179.29</c:v>
                </c:pt>
                <c:pt idx="25">
                  <c:v>172.9199999999995</c:v>
                </c:pt>
                <c:pt idx="26">
                  <c:v>127.5700000000004</c:v>
                </c:pt>
                <c:pt idx="27">
                  <c:v>194.8899999999992</c:v>
                </c:pt>
                <c:pt idx="28">
                  <c:v>177.8700000000004</c:v>
                </c:pt>
                <c:pt idx="29">
                  <c:v>170.9700000000005</c:v>
                </c:pt>
                <c:pt idx="30">
                  <c:v>166.9999999999998</c:v>
                </c:pt>
                <c:pt idx="31">
                  <c:v>194.6999999999992</c:v>
                </c:pt>
                <c:pt idx="32">
                  <c:v>142.2000000000008</c:v>
                </c:pt>
                <c:pt idx="33">
                  <c:v>138.4000000000007</c:v>
                </c:pt>
                <c:pt idx="34">
                  <c:v>182.4999999999992</c:v>
                </c:pt>
                <c:pt idx="35">
                  <c:v>138.9000000000013</c:v>
                </c:pt>
                <c:pt idx="36">
                  <c:v>85.59999999999946</c:v>
                </c:pt>
                <c:pt idx="37">
                  <c:v>102.2</c:v>
                </c:pt>
                <c:pt idx="38">
                  <c:v>172.9000000000003</c:v>
                </c:pt>
                <c:pt idx="39">
                  <c:v>153.4999999999993</c:v>
                </c:pt>
                <c:pt idx="40">
                  <c:v>144.0000000000001</c:v>
                </c:pt>
                <c:pt idx="41">
                  <c:v>96.60000000000045</c:v>
                </c:pt>
                <c:pt idx="42">
                  <c:v>108.1000000000003</c:v>
                </c:pt>
                <c:pt idx="43">
                  <c:v>108.4999999999994</c:v>
                </c:pt>
                <c:pt idx="44">
                  <c:v>75.80000000000098</c:v>
                </c:pt>
                <c:pt idx="45">
                  <c:v>81.0999999999993</c:v>
                </c:pt>
                <c:pt idx="46">
                  <c:v>92.59999999999912</c:v>
                </c:pt>
                <c:pt idx="47">
                  <c:v>112.1</c:v>
                </c:pt>
                <c:pt idx="48">
                  <c:v>122.8999999999996</c:v>
                </c:pt>
                <c:pt idx="49">
                  <c:v>141.7000000000002</c:v>
                </c:pt>
                <c:pt idx="50">
                  <c:v>75.899999999999</c:v>
                </c:pt>
                <c:pt idx="51">
                  <c:v>97.7999999999995</c:v>
                </c:pt>
                <c:pt idx="52">
                  <c:v>133.5000000000015</c:v>
                </c:pt>
                <c:pt idx="53">
                  <c:v>159.600000000001</c:v>
                </c:pt>
                <c:pt idx="54">
                  <c:v>172.4999999999994</c:v>
                </c:pt>
                <c:pt idx="55">
                  <c:v>158.2000000000008</c:v>
                </c:pt>
                <c:pt idx="56">
                  <c:v>74.79999999999976</c:v>
                </c:pt>
                <c:pt idx="57">
                  <c:v>77.7999999999999</c:v>
                </c:pt>
                <c:pt idx="58">
                  <c:v>77.30000000000101</c:v>
                </c:pt>
                <c:pt idx="59">
                  <c:v>85.4999999999997</c:v>
                </c:pt>
                <c:pt idx="60">
                  <c:v>96.4000000000027</c:v>
                </c:pt>
                <c:pt idx="61">
                  <c:v>106.3000000000009</c:v>
                </c:pt>
                <c:pt idx="62">
                  <c:v>105.7000000000024</c:v>
                </c:pt>
                <c:pt idx="63">
                  <c:v>75.40000000000191</c:v>
                </c:pt>
                <c:pt idx="64">
                  <c:v>88.69999999999933</c:v>
                </c:pt>
                <c:pt idx="65">
                  <c:v>101.6000000000012</c:v>
                </c:pt>
                <c:pt idx="66">
                  <c:v>106.7999999999998</c:v>
                </c:pt>
                <c:pt idx="67">
                  <c:v>91.00000000000108</c:v>
                </c:pt>
                <c:pt idx="68">
                  <c:v>74.9999999999993</c:v>
                </c:pt>
                <c:pt idx="69">
                  <c:v>95.90000000000033</c:v>
                </c:pt>
                <c:pt idx="70">
                  <c:v>118.5000000000009</c:v>
                </c:pt>
                <c:pt idx="71">
                  <c:v>151.1999999999993</c:v>
                </c:pt>
                <c:pt idx="72">
                  <c:v>170.6000000000003</c:v>
                </c:pt>
                <c:pt idx="73">
                  <c:v>95.30000000000165</c:v>
                </c:pt>
                <c:pt idx="74">
                  <c:v>81.4999999999984</c:v>
                </c:pt>
                <c:pt idx="75">
                  <c:v>111.9999999999983</c:v>
                </c:pt>
                <c:pt idx="76">
                  <c:v>100.1000000000012</c:v>
                </c:pt>
                <c:pt idx="77">
                  <c:v>106.2000000000012</c:v>
                </c:pt>
                <c:pt idx="78">
                  <c:v>74.79999999999976</c:v>
                </c:pt>
                <c:pt idx="79">
                  <c:v>75.80000000000098</c:v>
                </c:pt>
                <c:pt idx="80">
                  <c:v>95.80000000000055</c:v>
                </c:pt>
                <c:pt idx="81">
                  <c:v>100.6999999999998</c:v>
                </c:pt>
                <c:pt idx="82">
                  <c:v>107.7000000000012</c:v>
                </c:pt>
                <c:pt idx="83">
                  <c:v>75.0999999999991</c:v>
                </c:pt>
                <c:pt idx="84">
                  <c:v>84.80000000000128</c:v>
                </c:pt>
                <c:pt idx="85">
                  <c:v>100.9999999999991</c:v>
                </c:pt>
                <c:pt idx="86">
                  <c:v>112.3000000000012</c:v>
                </c:pt>
                <c:pt idx="87">
                  <c:v>90.69999999999822</c:v>
                </c:pt>
                <c:pt idx="88">
                  <c:v>76.20000000000004</c:v>
                </c:pt>
                <c:pt idx="89">
                  <c:v>98.5999999999976</c:v>
                </c:pt>
                <c:pt idx="90">
                  <c:v>113.2000000000026</c:v>
                </c:pt>
                <c:pt idx="91">
                  <c:v>118.0000000000021</c:v>
                </c:pt>
                <c:pt idx="92">
                  <c:v>74.79999999999976</c:v>
                </c:pt>
                <c:pt idx="93">
                  <c:v>74.79999999999976</c:v>
                </c:pt>
                <c:pt idx="94">
                  <c:v>74.79999999999976</c:v>
                </c:pt>
                <c:pt idx="95">
                  <c:v>74.79999999999976</c:v>
                </c:pt>
                <c:pt idx="96">
                  <c:v>74.79999999999976</c:v>
                </c:pt>
                <c:pt idx="97">
                  <c:v>75.2999999999986</c:v>
                </c:pt>
                <c:pt idx="98">
                  <c:v>74.79999999999976</c:v>
                </c:pt>
                <c:pt idx="99">
                  <c:v>74.79999999999976</c:v>
                </c:pt>
                <c:pt idx="100">
                  <c:v>74.79999999999976</c:v>
                </c:pt>
                <c:pt idx="101">
                  <c:v>74.79999999999976</c:v>
                </c:pt>
                <c:pt idx="102">
                  <c:v>74.79999999999976</c:v>
                </c:pt>
                <c:pt idx="103">
                  <c:v>74.79999999999976</c:v>
                </c:pt>
                <c:pt idx="104">
                  <c:v>74.79999999999976</c:v>
                </c:pt>
                <c:pt idx="105">
                  <c:v>74.79999999999976</c:v>
                </c:pt>
                <c:pt idx="106">
                  <c:v>75.30000000000214</c:v>
                </c:pt>
                <c:pt idx="107">
                  <c:v>74.79999999999976</c:v>
                </c:pt>
                <c:pt idx="108">
                  <c:v>74.79999999999976</c:v>
                </c:pt>
                <c:pt idx="109">
                  <c:v>74.79999999999976</c:v>
                </c:pt>
              </c:numCache>
            </c:numRef>
          </c:yVal>
          <c:smooth val="0"/>
        </c:ser>
        <c:ser>
          <c:idx val="2"/>
          <c:order val="2"/>
          <c:tx>
            <c:v>Chooser owd</c:v>
          </c:tx>
          <c:spPr>
            <a:ln w="28575">
              <a:noFill/>
            </a:ln>
          </c:spPr>
          <c:marker>
            <c:symbol val="diamond"/>
            <c:size val="6"/>
            <c:spPr>
              <a:solidFill>
                <a:srgbClr val="00B050"/>
              </a:solidFill>
            </c:spPr>
          </c:marker>
          <c:xVal>
            <c:numRef>
              <c:f>Sheet1!$AG$3:$AG$117</c:f>
              <c:numCache>
                <c:formatCode>General</c:formatCode>
                <c:ptCount val="110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  <c:pt idx="3">
                  <c:v>2.526</c:v>
                </c:pt>
                <c:pt idx="4">
                  <c:v>2.848</c:v>
                </c:pt>
                <c:pt idx="5">
                  <c:v>3.164</c:v>
                </c:pt>
                <c:pt idx="6">
                  <c:v>3.45</c:v>
                </c:pt>
                <c:pt idx="7">
                  <c:v>3.77</c:v>
                </c:pt>
                <c:pt idx="8">
                  <c:v>4.048</c:v>
                </c:pt>
                <c:pt idx="9">
                  <c:v>4.327999999999987</c:v>
                </c:pt>
                <c:pt idx="10">
                  <c:v>4.607999999999988</c:v>
                </c:pt>
                <c:pt idx="11">
                  <c:v>4.922</c:v>
                </c:pt>
                <c:pt idx="12">
                  <c:v>5.242</c:v>
                </c:pt>
                <c:pt idx="13">
                  <c:v>6.332</c:v>
                </c:pt>
                <c:pt idx="14">
                  <c:v>6.53</c:v>
                </c:pt>
                <c:pt idx="15">
                  <c:v>6.734</c:v>
                </c:pt>
                <c:pt idx="16">
                  <c:v>6.936</c:v>
                </c:pt>
                <c:pt idx="17">
                  <c:v>7.14</c:v>
                </c:pt>
                <c:pt idx="18">
                  <c:v>7.33</c:v>
                </c:pt>
                <c:pt idx="19">
                  <c:v>7.73</c:v>
                </c:pt>
                <c:pt idx="20">
                  <c:v>7.932</c:v>
                </c:pt>
                <c:pt idx="21">
                  <c:v>8.134</c:v>
                </c:pt>
                <c:pt idx="22">
                  <c:v>8.332</c:v>
                </c:pt>
                <c:pt idx="23">
                  <c:v>8.532</c:v>
                </c:pt>
                <c:pt idx="24">
                  <c:v>8.724</c:v>
                </c:pt>
                <c:pt idx="25">
                  <c:v>8.928</c:v>
                </c:pt>
                <c:pt idx="26">
                  <c:v>9.128</c:v>
                </c:pt>
                <c:pt idx="27">
                  <c:v>9.326</c:v>
                </c:pt>
                <c:pt idx="28">
                  <c:v>9.532</c:v>
                </c:pt>
                <c:pt idx="29">
                  <c:v>9.76</c:v>
                </c:pt>
                <c:pt idx="30">
                  <c:v>9.968</c:v>
                </c:pt>
                <c:pt idx="31">
                  <c:v>10.166</c:v>
                </c:pt>
                <c:pt idx="32">
                  <c:v>10.372</c:v>
                </c:pt>
                <c:pt idx="33">
                  <c:v>10.6</c:v>
                </c:pt>
                <c:pt idx="34">
                  <c:v>11.048</c:v>
                </c:pt>
                <c:pt idx="35">
                  <c:v>11.322</c:v>
                </c:pt>
                <c:pt idx="36">
                  <c:v>11.576</c:v>
                </c:pt>
                <c:pt idx="37">
                  <c:v>11.852</c:v>
                </c:pt>
                <c:pt idx="38">
                  <c:v>12.128</c:v>
                </c:pt>
                <c:pt idx="39">
                  <c:v>12.442</c:v>
                </c:pt>
                <c:pt idx="40">
                  <c:v>12.766</c:v>
                </c:pt>
                <c:pt idx="41">
                  <c:v>13.202</c:v>
                </c:pt>
                <c:pt idx="42">
                  <c:v>13.568</c:v>
                </c:pt>
                <c:pt idx="43">
                  <c:v>13.884</c:v>
                </c:pt>
                <c:pt idx="44">
                  <c:v>14.164</c:v>
                </c:pt>
                <c:pt idx="45">
                  <c:v>14.444</c:v>
                </c:pt>
                <c:pt idx="46">
                  <c:v>14.656</c:v>
                </c:pt>
                <c:pt idx="47">
                  <c:v>14.88</c:v>
                </c:pt>
                <c:pt idx="48">
                  <c:v>15.084</c:v>
                </c:pt>
                <c:pt idx="49">
                  <c:v>15.324</c:v>
                </c:pt>
                <c:pt idx="50">
                  <c:v>15.56</c:v>
                </c:pt>
                <c:pt idx="51">
                  <c:v>15.772</c:v>
                </c:pt>
                <c:pt idx="52">
                  <c:v>15.974</c:v>
                </c:pt>
                <c:pt idx="53">
                  <c:v>16.204</c:v>
                </c:pt>
                <c:pt idx="54">
                  <c:v>16.41</c:v>
                </c:pt>
                <c:pt idx="55">
                  <c:v>16.64399999999999</c:v>
                </c:pt>
                <c:pt idx="56">
                  <c:v>16.852</c:v>
                </c:pt>
                <c:pt idx="57">
                  <c:v>17.046</c:v>
                </c:pt>
                <c:pt idx="58">
                  <c:v>17.246</c:v>
                </c:pt>
                <c:pt idx="59">
                  <c:v>17.446</c:v>
                </c:pt>
                <c:pt idx="60">
                  <c:v>17.618</c:v>
                </c:pt>
                <c:pt idx="61">
                  <c:v>17.816</c:v>
                </c:pt>
                <c:pt idx="62">
                  <c:v>18.008</c:v>
                </c:pt>
                <c:pt idx="63">
                  <c:v>18.206</c:v>
                </c:pt>
                <c:pt idx="64">
                  <c:v>18.412</c:v>
                </c:pt>
                <c:pt idx="65">
                  <c:v>18.642</c:v>
                </c:pt>
                <c:pt idx="66">
                  <c:v>18.888</c:v>
                </c:pt>
                <c:pt idx="67">
                  <c:v>19.206</c:v>
                </c:pt>
                <c:pt idx="68">
                  <c:v>19.494</c:v>
                </c:pt>
                <c:pt idx="69">
                  <c:v>19.762</c:v>
                </c:pt>
                <c:pt idx="70">
                  <c:v>19.97</c:v>
                </c:pt>
                <c:pt idx="71">
                  <c:v>20.172</c:v>
                </c:pt>
                <c:pt idx="72">
                  <c:v>20.406</c:v>
                </c:pt>
                <c:pt idx="73">
                  <c:v>20.682</c:v>
                </c:pt>
                <c:pt idx="74">
                  <c:v>20.934</c:v>
                </c:pt>
                <c:pt idx="75">
                  <c:v>21.202</c:v>
                </c:pt>
                <c:pt idx="76">
                  <c:v>21.448</c:v>
                </c:pt>
                <c:pt idx="77">
                  <c:v>21.688</c:v>
                </c:pt>
                <c:pt idx="78">
                  <c:v>21.964</c:v>
                </c:pt>
                <c:pt idx="79">
                  <c:v>22.25</c:v>
                </c:pt>
                <c:pt idx="80">
                  <c:v>22.53</c:v>
                </c:pt>
                <c:pt idx="81">
                  <c:v>22.738</c:v>
                </c:pt>
                <c:pt idx="82">
                  <c:v>22.974</c:v>
                </c:pt>
                <c:pt idx="83">
                  <c:v>23.286</c:v>
                </c:pt>
                <c:pt idx="84">
                  <c:v>23.602</c:v>
                </c:pt>
                <c:pt idx="85">
                  <c:v>23.922</c:v>
                </c:pt>
                <c:pt idx="86">
                  <c:v>24.206</c:v>
                </c:pt>
                <c:pt idx="87">
                  <c:v>24.524</c:v>
                </c:pt>
                <c:pt idx="88">
                  <c:v>24.802</c:v>
                </c:pt>
                <c:pt idx="89">
                  <c:v>25.05</c:v>
                </c:pt>
                <c:pt idx="90">
                  <c:v>25.33</c:v>
                </c:pt>
                <c:pt idx="91">
                  <c:v>25.642</c:v>
                </c:pt>
                <c:pt idx="92">
                  <c:v>25.966</c:v>
                </c:pt>
                <c:pt idx="93">
                  <c:v>26.322</c:v>
                </c:pt>
                <c:pt idx="94">
                  <c:v>26.648</c:v>
                </c:pt>
                <c:pt idx="95">
                  <c:v>26.886</c:v>
                </c:pt>
                <c:pt idx="96">
                  <c:v>27.092</c:v>
                </c:pt>
                <c:pt idx="97">
                  <c:v>27.37</c:v>
                </c:pt>
                <c:pt idx="98">
                  <c:v>27.60600000000001</c:v>
                </c:pt>
                <c:pt idx="99">
                  <c:v>27.806</c:v>
                </c:pt>
                <c:pt idx="100">
                  <c:v>28.0</c:v>
                </c:pt>
                <c:pt idx="101">
                  <c:v>28.17</c:v>
                </c:pt>
                <c:pt idx="102">
                  <c:v>28.366</c:v>
                </c:pt>
                <c:pt idx="103">
                  <c:v>28.566</c:v>
                </c:pt>
                <c:pt idx="104">
                  <c:v>28.762</c:v>
                </c:pt>
                <c:pt idx="105">
                  <c:v>28.964</c:v>
                </c:pt>
                <c:pt idx="106">
                  <c:v>29.168</c:v>
                </c:pt>
                <c:pt idx="107">
                  <c:v>29.4</c:v>
                </c:pt>
                <c:pt idx="108">
                  <c:v>29.61</c:v>
                </c:pt>
                <c:pt idx="109">
                  <c:v>29.85</c:v>
                </c:pt>
              </c:numCache>
            </c:numRef>
          </c:xVal>
          <c:yVal>
            <c:numRef>
              <c:f>Sheet1!$AE$3:$AE$117</c:f>
              <c:numCache>
                <c:formatCode>General</c:formatCode>
                <c:ptCount val="110"/>
                <c:pt idx="0">
                  <c:v>84.33000000000001</c:v>
                </c:pt>
                <c:pt idx="1">
                  <c:v>82.84000000000003</c:v>
                </c:pt>
                <c:pt idx="2">
                  <c:v>84.0399999999999</c:v>
                </c:pt>
                <c:pt idx="3">
                  <c:v>82.9500000000003</c:v>
                </c:pt>
                <c:pt idx="4">
                  <c:v>84.72999999999997</c:v>
                </c:pt>
                <c:pt idx="5">
                  <c:v>82.53999999999983</c:v>
                </c:pt>
                <c:pt idx="6">
                  <c:v>98.68999999999994</c:v>
                </c:pt>
                <c:pt idx="7">
                  <c:v>85.57999999999977</c:v>
                </c:pt>
                <c:pt idx="8">
                  <c:v>84.03000000000027</c:v>
                </c:pt>
                <c:pt idx="9">
                  <c:v>83.19999999999973</c:v>
                </c:pt>
                <c:pt idx="10">
                  <c:v>83.49999999999992</c:v>
                </c:pt>
                <c:pt idx="11">
                  <c:v>84.1099999999999</c:v>
                </c:pt>
                <c:pt idx="12">
                  <c:v>83.31</c:v>
                </c:pt>
                <c:pt idx="13">
                  <c:v>185.1900000000004</c:v>
                </c:pt>
                <c:pt idx="14">
                  <c:v>114.02</c:v>
                </c:pt>
                <c:pt idx="15">
                  <c:v>87.88000000000018</c:v>
                </c:pt>
                <c:pt idx="16">
                  <c:v>90.3299999999998</c:v>
                </c:pt>
                <c:pt idx="17">
                  <c:v>182.7800000000002</c:v>
                </c:pt>
                <c:pt idx="18">
                  <c:v>190.34</c:v>
                </c:pt>
                <c:pt idx="19">
                  <c:v>158.5799999999997</c:v>
                </c:pt>
                <c:pt idx="20">
                  <c:v>128.85</c:v>
                </c:pt>
                <c:pt idx="21">
                  <c:v>154.2599999999989</c:v>
                </c:pt>
                <c:pt idx="22">
                  <c:v>158.9099999999987</c:v>
                </c:pt>
                <c:pt idx="23">
                  <c:v>162.5099999999993</c:v>
                </c:pt>
                <c:pt idx="24">
                  <c:v>187.0600000000007</c:v>
                </c:pt>
                <c:pt idx="25">
                  <c:v>181.1299999999996</c:v>
                </c:pt>
                <c:pt idx="26">
                  <c:v>135.3399999999994</c:v>
                </c:pt>
                <c:pt idx="27">
                  <c:v>202.66</c:v>
                </c:pt>
                <c:pt idx="28">
                  <c:v>185.6399999999994</c:v>
                </c:pt>
                <c:pt idx="29">
                  <c:v>178.7399999999994</c:v>
                </c:pt>
                <c:pt idx="30">
                  <c:v>174.6999999999996</c:v>
                </c:pt>
                <c:pt idx="31">
                  <c:v>202.399999999999</c:v>
                </c:pt>
                <c:pt idx="32">
                  <c:v>151.8999999999995</c:v>
                </c:pt>
                <c:pt idx="33">
                  <c:v>146.2000000000003</c:v>
                </c:pt>
                <c:pt idx="34">
                  <c:v>190.3000000000006</c:v>
                </c:pt>
                <c:pt idx="35">
                  <c:v>146.700000000001</c:v>
                </c:pt>
                <c:pt idx="36">
                  <c:v>94.50000000000003</c:v>
                </c:pt>
                <c:pt idx="37">
                  <c:v>109.8999999999997</c:v>
                </c:pt>
                <c:pt idx="38">
                  <c:v>180.6999999999998</c:v>
                </c:pt>
                <c:pt idx="39">
                  <c:v>161.3000000000007</c:v>
                </c:pt>
                <c:pt idx="40">
                  <c:v>151.7999999999997</c:v>
                </c:pt>
                <c:pt idx="41">
                  <c:v>104.4000000000001</c:v>
                </c:pt>
                <c:pt idx="42">
                  <c:v>115.9</c:v>
                </c:pt>
                <c:pt idx="43">
                  <c:v>116.4000000000005</c:v>
                </c:pt>
                <c:pt idx="44">
                  <c:v>83.50000000000078</c:v>
                </c:pt>
                <c:pt idx="45">
                  <c:v>89.0999999999984</c:v>
                </c:pt>
                <c:pt idx="46">
                  <c:v>100.3999999999987</c:v>
                </c:pt>
                <c:pt idx="47">
                  <c:v>119.7999999999997</c:v>
                </c:pt>
                <c:pt idx="48">
                  <c:v>130.6000000000012</c:v>
                </c:pt>
                <c:pt idx="49">
                  <c:v>149.4</c:v>
                </c:pt>
                <c:pt idx="50">
                  <c:v>83.5999999999988</c:v>
                </c:pt>
                <c:pt idx="51">
                  <c:v>105.599999999999</c:v>
                </c:pt>
                <c:pt idx="52">
                  <c:v>141.3000000000011</c:v>
                </c:pt>
                <c:pt idx="53">
                  <c:v>167.4000000000007</c:v>
                </c:pt>
                <c:pt idx="54">
                  <c:v>180.8000000000014</c:v>
                </c:pt>
                <c:pt idx="55">
                  <c:v>166.0000000000004</c:v>
                </c:pt>
                <c:pt idx="56">
                  <c:v>82.4999999999996</c:v>
                </c:pt>
                <c:pt idx="57">
                  <c:v>85.69999999999922</c:v>
                </c:pt>
                <c:pt idx="58">
                  <c:v>115.000000000002</c:v>
                </c:pt>
                <c:pt idx="59">
                  <c:v>183.1999999999994</c:v>
                </c:pt>
                <c:pt idx="60">
                  <c:v>256.9000000000017</c:v>
                </c:pt>
                <c:pt idx="61">
                  <c:v>326.4999999999989</c:v>
                </c:pt>
                <c:pt idx="62">
                  <c:v>388.5000000000005</c:v>
                </c:pt>
                <c:pt idx="63">
                  <c:v>379.4000000000004</c:v>
                </c:pt>
                <c:pt idx="64">
                  <c:v>318.5000000000003</c:v>
                </c:pt>
                <c:pt idx="65">
                  <c:v>386.400000000002</c:v>
                </c:pt>
                <c:pt idx="66">
                  <c:v>444.899999999997</c:v>
                </c:pt>
                <c:pt idx="67">
                  <c:v>474.0999999999999</c:v>
                </c:pt>
                <c:pt idx="68">
                  <c:v>384.1000000000002</c:v>
                </c:pt>
                <c:pt idx="69">
                  <c:v>402.3000000000003</c:v>
                </c:pt>
                <c:pt idx="70">
                  <c:v>483.3999999999996</c:v>
                </c:pt>
                <c:pt idx="71">
                  <c:v>570.999999999998</c:v>
                </c:pt>
                <c:pt idx="72">
                  <c:v>643.1000000000006</c:v>
                </c:pt>
                <c:pt idx="73">
                  <c:v>499.7000000000007</c:v>
                </c:pt>
                <c:pt idx="74">
                  <c:v>497.4999999999986</c:v>
                </c:pt>
                <c:pt idx="75">
                  <c:v>573.9999999999981</c:v>
                </c:pt>
                <c:pt idx="76">
                  <c:v>618.9</c:v>
                </c:pt>
                <c:pt idx="77">
                  <c:v>645.100000000003</c:v>
                </c:pt>
                <c:pt idx="78">
                  <c:v>481.300000000001</c:v>
                </c:pt>
                <c:pt idx="79">
                  <c:v>529.8000000000014</c:v>
                </c:pt>
                <c:pt idx="80">
                  <c:v>597.5000000000001</c:v>
                </c:pt>
                <c:pt idx="81">
                  <c:v>637.2</c:v>
                </c:pt>
                <c:pt idx="82">
                  <c:v>617.799999999999</c:v>
                </c:pt>
                <c:pt idx="83">
                  <c:v>505.0999999999987</c:v>
                </c:pt>
                <c:pt idx="84">
                  <c:v>557.500000000001</c:v>
                </c:pt>
                <c:pt idx="85">
                  <c:v>617.4</c:v>
                </c:pt>
                <c:pt idx="86">
                  <c:v>584.8000000000013</c:v>
                </c:pt>
                <c:pt idx="87">
                  <c:v>510.6000000000002</c:v>
                </c:pt>
                <c:pt idx="88">
                  <c:v>546.2999999999987</c:v>
                </c:pt>
                <c:pt idx="89">
                  <c:v>619.3999999999984</c:v>
                </c:pt>
                <c:pt idx="90">
                  <c:v>642.8000000000011</c:v>
                </c:pt>
                <c:pt idx="91">
                  <c:v>524.8999999999984</c:v>
                </c:pt>
                <c:pt idx="92">
                  <c:v>525.4999999999974</c:v>
                </c:pt>
                <c:pt idx="93">
                  <c:v>253.1999999999996</c:v>
                </c:pt>
                <c:pt idx="94">
                  <c:v>82.4999999999996</c:v>
                </c:pt>
                <c:pt idx="95">
                  <c:v>82.4999999999996</c:v>
                </c:pt>
                <c:pt idx="96">
                  <c:v>82.4999999999996</c:v>
                </c:pt>
                <c:pt idx="97">
                  <c:v>83.0999999999982</c:v>
                </c:pt>
                <c:pt idx="98">
                  <c:v>82.4999999999996</c:v>
                </c:pt>
                <c:pt idx="99">
                  <c:v>82.69999999999912</c:v>
                </c:pt>
                <c:pt idx="100">
                  <c:v>82.4999999999996</c:v>
                </c:pt>
                <c:pt idx="101">
                  <c:v>82.4999999999996</c:v>
                </c:pt>
                <c:pt idx="102">
                  <c:v>82.4999999999996</c:v>
                </c:pt>
                <c:pt idx="103">
                  <c:v>82.4999999999996</c:v>
                </c:pt>
                <c:pt idx="104">
                  <c:v>82.4999999999996</c:v>
                </c:pt>
                <c:pt idx="105">
                  <c:v>82.50000000000311</c:v>
                </c:pt>
                <c:pt idx="106">
                  <c:v>83.50000000000078</c:v>
                </c:pt>
                <c:pt idx="107">
                  <c:v>82.50000000000311</c:v>
                </c:pt>
                <c:pt idx="108">
                  <c:v>82.7999999999989</c:v>
                </c:pt>
                <c:pt idx="109">
                  <c:v>82.4999999999996</c:v>
                </c:pt>
              </c:numCache>
            </c:numRef>
          </c:yVal>
          <c:smooth val="0"/>
        </c:ser>
        <c:ser>
          <c:idx val="5"/>
          <c:order val="3"/>
          <c:tx>
            <c:v>Jitter at Chooser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chemeClr val="accent6">
                  <a:lumMod val="75000"/>
                </a:schemeClr>
              </a:solidFill>
            </c:spPr>
          </c:marker>
          <c:xVal>
            <c:numRef>
              <c:f>Sheet1!$M:$M</c:f>
              <c:numCache>
                <c:formatCode>General</c:formatCode>
                <c:ptCount val="1048571"/>
                <c:pt idx="2">
                  <c:v>1.53306</c:v>
                </c:pt>
                <c:pt idx="3">
                  <c:v>1.96357</c:v>
                </c:pt>
                <c:pt idx="4">
                  <c:v>2.28877</c:v>
                </c:pt>
                <c:pt idx="5">
                  <c:v>2.569669999999999</c:v>
                </c:pt>
                <c:pt idx="6">
                  <c:v>2.89346</c:v>
                </c:pt>
                <c:pt idx="7">
                  <c:v>3.20726</c:v>
                </c:pt>
                <c:pt idx="8">
                  <c:v>3.50877</c:v>
                </c:pt>
                <c:pt idx="9">
                  <c:v>3.81631</c:v>
                </c:pt>
                <c:pt idx="10">
                  <c:v>4.09207</c:v>
                </c:pt>
                <c:pt idx="11">
                  <c:v>4.37192</c:v>
                </c:pt>
                <c:pt idx="12">
                  <c:v>4.652219999999988</c:v>
                </c:pt>
                <c:pt idx="13">
                  <c:v>4.96683</c:v>
                </c:pt>
                <c:pt idx="14">
                  <c:v>5.28526</c:v>
                </c:pt>
                <c:pt idx="15">
                  <c:v>6.47737</c:v>
                </c:pt>
                <c:pt idx="16">
                  <c:v>6.59927</c:v>
                </c:pt>
                <c:pt idx="17">
                  <c:v>6.7826</c:v>
                </c:pt>
                <c:pt idx="18">
                  <c:v>6.98705</c:v>
                </c:pt>
                <c:pt idx="19">
                  <c:v>7.28351</c:v>
                </c:pt>
                <c:pt idx="20">
                  <c:v>7.48106</c:v>
                </c:pt>
                <c:pt idx="21">
                  <c:v>7.84677</c:v>
                </c:pt>
                <c:pt idx="22">
                  <c:v>8.021570000000001</c:v>
                </c:pt>
                <c:pt idx="23">
                  <c:v>8.248979999999998</c:v>
                </c:pt>
                <c:pt idx="24">
                  <c:v>8.45143</c:v>
                </c:pt>
                <c:pt idx="25">
                  <c:v>8.655240000000002</c:v>
                </c:pt>
                <c:pt idx="26">
                  <c:v>8.87178</c:v>
                </c:pt>
                <c:pt idx="27">
                  <c:v>9.069410000000004</c:v>
                </c:pt>
                <c:pt idx="28">
                  <c:v>9.224059999999997</c:v>
                </c:pt>
                <c:pt idx="29">
                  <c:v>9.48939</c:v>
                </c:pt>
                <c:pt idx="30">
                  <c:v>9.678369999999997</c:v>
                </c:pt>
                <c:pt idx="31">
                  <c:v>9.899460000000002</c:v>
                </c:pt>
                <c:pt idx="32">
                  <c:v>10.1035</c:v>
                </c:pt>
                <c:pt idx="33">
                  <c:v>10.3292</c:v>
                </c:pt>
                <c:pt idx="34">
                  <c:v>10.4827</c:v>
                </c:pt>
                <c:pt idx="35">
                  <c:v>10.7069</c:v>
                </c:pt>
                <c:pt idx="36">
                  <c:v>11.199</c:v>
                </c:pt>
                <c:pt idx="37">
                  <c:v>11.4294</c:v>
                </c:pt>
                <c:pt idx="38">
                  <c:v>11.6301</c:v>
                </c:pt>
                <c:pt idx="39">
                  <c:v>11.9227</c:v>
                </c:pt>
                <c:pt idx="40">
                  <c:v>12.2694</c:v>
                </c:pt>
                <c:pt idx="41">
                  <c:v>12.564</c:v>
                </c:pt>
                <c:pt idx="42">
                  <c:v>12.8785</c:v>
                </c:pt>
                <c:pt idx="43">
                  <c:v>13.2671</c:v>
                </c:pt>
                <c:pt idx="44">
                  <c:v>13.6446</c:v>
                </c:pt>
                <c:pt idx="45">
                  <c:v>13.961</c:v>
                </c:pt>
                <c:pt idx="46">
                  <c:v>14.2083</c:v>
                </c:pt>
                <c:pt idx="47">
                  <c:v>14.4936</c:v>
                </c:pt>
                <c:pt idx="48">
                  <c:v>14.7171</c:v>
                </c:pt>
                <c:pt idx="49">
                  <c:v>14.9606</c:v>
                </c:pt>
                <c:pt idx="50">
                  <c:v>15.1753</c:v>
                </c:pt>
                <c:pt idx="51">
                  <c:v>15.4342</c:v>
                </c:pt>
                <c:pt idx="52">
                  <c:v>15.6044</c:v>
                </c:pt>
                <c:pt idx="53">
                  <c:v>15.8383</c:v>
                </c:pt>
                <c:pt idx="54">
                  <c:v>16.076</c:v>
                </c:pt>
                <c:pt idx="55">
                  <c:v>16.3321</c:v>
                </c:pt>
                <c:pt idx="56">
                  <c:v>16.55099999999999</c:v>
                </c:pt>
                <c:pt idx="57">
                  <c:v>16.7707</c:v>
                </c:pt>
                <c:pt idx="58">
                  <c:v>16.8953</c:v>
                </c:pt>
                <c:pt idx="59">
                  <c:v>17.0923</c:v>
                </c:pt>
                <c:pt idx="60">
                  <c:v>17.2916</c:v>
                </c:pt>
                <c:pt idx="61">
                  <c:v>17.5</c:v>
                </c:pt>
                <c:pt idx="62">
                  <c:v>17.6828</c:v>
                </c:pt>
                <c:pt idx="63">
                  <c:v>17.8908</c:v>
                </c:pt>
                <c:pt idx="64">
                  <c:v>18.0818</c:v>
                </c:pt>
                <c:pt idx="65">
                  <c:v>18.2499</c:v>
                </c:pt>
                <c:pt idx="66">
                  <c:v>18.4692</c:v>
                </c:pt>
                <c:pt idx="67">
                  <c:v>18.7118</c:v>
                </c:pt>
                <c:pt idx="68">
                  <c:v>18.9633</c:v>
                </c:pt>
                <c:pt idx="69">
                  <c:v>19.26549999999988</c:v>
                </c:pt>
                <c:pt idx="70">
                  <c:v>19.5375</c:v>
                </c:pt>
                <c:pt idx="71">
                  <c:v>19.8264</c:v>
                </c:pt>
                <c:pt idx="72">
                  <c:v>20.0567</c:v>
                </c:pt>
                <c:pt idx="73">
                  <c:v>20.2917</c:v>
                </c:pt>
                <c:pt idx="74">
                  <c:v>20.5451</c:v>
                </c:pt>
                <c:pt idx="75">
                  <c:v>20.74579999999988</c:v>
                </c:pt>
                <c:pt idx="76">
                  <c:v>20.98389999999998</c:v>
                </c:pt>
                <c:pt idx="77">
                  <c:v>21.28249999999988</c:v>
                </c:pt>
                <c:pt idx="78">
                  <c:v>21.5165</c:v>
                </c:pt>
                <c:pt idx="79">
                  <c:v>21.7621</c:v>
                </c:pt>
                <c:pt idx="80">
                  <c:v>22.0073</c:v>
                </c:pt>
                <c:pt idx="81">
                  <c:v>22.2938</c:v>
                </c:pt>
                <c:pt idx="82">
                  <c:v>22.5943</c:v>
                </c:pt>
                <c:pt idx="83">
                  <c:v>22.80720000000001</c:v>
                </c:pt>
                <c:pt idx="84">
                  <c:v>23.0502</c:v>
                </c:pt>
                <c:pt idx="85">
                  <c:v>23.3293</c:v>
                </c:pt>
                <c:pt idx="86">
                  <c:v>23.655</c:v>
                </c:pt>
                <c:pt idx="87">
                  <c:v>23.99149999999998</c:v>
                </c:pt>
                <c:pt idx="88">
                  <c:v>24.28679999999988</c:v>
                </c:pt>
                <c:pt idx="89">
                  <c:v>24.5832</c:v>
                </c:pt>
                <c:pt idx="90">
                  <c:v>24.84669999999998</c:v>
                </c:pt>
                <c:pt idx="91">
                  <c:v>25.11649999999999</c:v>
                </c:pt>
                <c:pt idx="92">
                  <c:v>25.4117</c:v>
                </c:pt>
                <c:pt idx="93">
                  <c:v>25.7283</c:v>
                </c:pt>
                <c:pt idx="94">
                  <c:v>26.0093</c:v>
                </c:pt>
                <c:pt idx="95">
                  <c:v>26.3653</c:v>
                </c:pt>
                <c:pt idx="96">
                  <c:v>26.69129999999999</c:v>
                </c:pt>
                <c:pt idx="97">
                  <c:v>26.9293</c:v>
                </c:pt>
                <c:pt idx="98">
                  <c:v>27.1353</c:v>
                </c:pt>
                <c:pt idx="99">
                  <c:v>27.41379999999998</c:v>
                </c:pt>
                <c:pt idx="100">
                  <c:v>27.6493</c:v>
                </c:pt>
                <c:pt idx="101">
                  <c:v>27.8493</c:v>
                </c:pt>
                <c:pt idx="102">
                  <c:v>28.0433</c:v>
                </c:pt>
                <c:pt idx="103">
                  <c:v>28.2133</c:v>
                </c:pt>
                <c:pt idx="104">
                  <c:v>28.4093</c:v>
                </c:pt>
                <c:pt idx="105">
                  <c:v>28.6093</c:v>
                </c:pt>
                <c:pt idx="106">
                  <c:v>28.8053</c:v>
                </c:pt>
                <c:pt idx="107">
                  <c:v>29.0073</c:v>
                </c:pt>
                <c:pt idx="108">
                  <c:v>29.2118</c:v>
                </c:pt>
                <c:pt idx="109">
                  <c:v>29.4433</c:v>
                </c:pt>
                <c:pt idx="110">
                  <c:v>29.6533</c:v>
                </c:pt>
                <c:pt idx="111">
                  <c:v>29.8933</c:v>
                </c:pt>
              </c:numCache>
            </c:numRef>
          </c:xVal>
          <c:yVal>
            <c:numRef>
              <c:f>Sheet1!$AP$4:$AP$117</c:f>
              <c:numCache>
                <c:formatCode>General</c:formatCode>
                <c:ptCount val="109"/>
                <c:pt idx="0">
                  <c:v>1.48999999999998</c:v>
                </c:pt>
                <c:pt idx="1">
                  <c:v>1.19999999999986</c:v>
                </c:pt>
                <c:pt idx="2">
                  <c:v>1.089999999999591</c:v>
                </c:pt>
                <c:pt idx="3">
                  <c:v>1.779999999999674</c:v>
                </c:pt>
                <c:pt idx="4">
                  <c:v>2.19000000000014</c:v>
                </c:pt>
                <c:pt idx="5">
                  <c:v>16.15000000000011</c:v>
                </c:pt>
                <c:pt idx="6">
                  <c:v>13.11000000000017</c:v>
                </c:pt>
                <c:pt idx="7">
                  <c:v>1.5499999999995</c:v>
                </c:pt>
                <c:pt idx="8">
                  <c:v>0.830000000000553</c:v>
                </c:pt>
                <c:pt idx="9">
                  <c:v>0.300000000000196</c:v>
                </c:pt>
                <c:pt idx="10">
                  <c:v>0.609999999999985</c:v>
                </c:pt>
                <c:pt idx="11">
                  <c:v>0.799999999999898</c:v>
                </c:pt>
                <c:pt idx="12">
                  <c:v>185.1900000000004</c:v>
                </c:pt>
                <c:pt idx="13">
                  <c:v>71.17000000000021</c:v>
                </c:pt>
                <c:pt idx="14">
                  <c:v>26.13999999999983</c:v>
                </c:pt>
                <c:pt idx="15">
                  <c:v>2.449999999999619</c:v>
                </c:pt>
                <c:pt idx="16">
                  <c:v>92.45000000000037</c:v>
                </c:pt>
                <c:pt idx="17">
                  <c:v>7.559999999999775</c:v>
                </c:pt>
                <c:pt idx="18">
                  <c:v>158.5799999999997</c:v>
                </c:pt>
                <c:pt idx="19">
                  <c:v>29.72999999999982</c:v>
                </c:pt>
                <c:pt idx="20">
                  <c:v>25.40999999999906</c:v>
                </c:pt>
                <c:pt idx="21">
                  <c:v>4.649999999999807</c:v>
                </c:pt>
                <c:pt idx="22">
                  <c:v>3.600000000000478</c:v>
                </c:pt>
                <c:pt idx="23">
                  <c:v>24.55000000000143</c:v>
                </c:pt>
                <c:pt idx="24">
                  <c:v>5.930000000001117</c:v>
                </c:pt>
                <c:pt idx="25">
                  <c:v>45.79000000000022</c:v>
                </c:pt>
                <c:pt idx="26">
                  <c:v>67.32000000000048</c:v>
                </c:pt>
                <c:pt idx="27">
                  <c:v>17.02000000000049</c:v>
                </c:pt>
                <c:pt idx="28">
                  <c:v>6.89999999999992</c:v>
                </c:pt>
                <c:pt idx="29">
                  <c:v>4.039999999999793</c:v>
                </c:pt>
                <c:pt idx="30">
                  <c:v>27.69999999999936</c:v>
                </c:pt>
                <c:pt idx="31">
                  <c:v>50.49999999999955</c:v>
                </c:pt>
                <c:pt idx="32">
                  <c:v>5.699999999999136</c:v>
                </c:pt>
                <c:pt idx="33">
                  <c:v>190.3000000000006</c:v>
                </c:pt>
                <c:pt idx="34">
                  <c:v>43.59999999999963</c:v>
                </c:pt>
                <c:pt idx="35">
                  <c:v>52.20000000000093</c:v>
                </c:pt>
                <c:pt idx="36">
                  <c:v>15.39999999999964</c:v>
                </c:pt>
                <c:pt idx="37">
                  <c:v>70.80000000000021</c:v>
                </c:pt>
                <c:pt idx="38">
                  <c:v>19.39999999999921</c:v>
                </c:pt>
                <c:pt idx="39">
                  <c:v>9.50000000000094</c:v>
                </c:pt>
                <c:pt idx="40">
                  <c:v>47.39999999999968</c:v>
                </c:pt>
                <c:pt idx="41">
                  <c:v>11.49999999999985</c:v>
                </c:pt>
                <c:pt idx="42">
                  <c:v>0.500000000000611</c:v>
                </c:pt>
                <c:pt idx="43">
                  <c:v>32.89999999999971</c:v>
                </c:pt>
                <c:pt idx="44">
                  <c:v>5.599999999997607</c:v>
                </c:pt>
                <c:pt idx="45">
                  <c:v>11.30000000000031</c:v>
                </c:pt>
                <c:pt idx="46">
                  <c:v>19.40000000000097</c:v>
                </c:pt>
                <c:pt idx="47">
                  <c:v>10.80000000000148</c:v>
                </c:pt>
                <c:pt idx="48">
                  <c:v>18.79999999999882</c:v>
                </c:pt>
                <c:pt idx="49">
                  <c:v>65.80000000000118</c:v>
                </c:pt>
                <c:pt idx="50">
                  <c:v>22.00000000000024</c:v>
                </c:pt>
                <c:pt idx="51">
                  <c:v>35.70000000000206</c:v>
                </c:pt>
                <c:pt idx="52">
                  <c:v>26.09999999999957</c:v>
                </c:pt>
                <c:pt idx="53">
                  <c:v>13.40000000000075</c:v>
                </c:pt>
                <c:pt idx="54">
                  <c:v>14.80000000000104</c:v>
                </c:pt>
                <c:pt idx="55">
                  <c:v>83.50000000000078</c:v>
                </c:pt>
                <c:pt idx="56">
                  <c:v>3.199999999999647</c:v>
                </c:pt>
                <c:pt idx="57">
                  <c:v>29.30000000000277</c:v>
                </c:pt>
                <c:pt idx="58">
                  <c:v>68.1999999999974</c:v>
                </c:pt>
                <c:pt idx="59">
                  <c:v>73.70000000000233</c:v>
                </c:pt>
                <c:pt idx="60">
                  <c:v>69.5999999999977</c:v>
                </c:pt>
                <c:pt idx="61">
                  <c:v>62.0000000000012</c:v>
                </c:pt>
                <c:pt idx="62">
                  <c:v>9.100000000000078</c:v>
                </c:pt>
                <c:pt idx="63">
                  <c:v>60.9000000000002</c:v>
                </c:pt>
                <c:pt idx="64">
                  <c:v>67.90000000000161</c:v>
                </c:pt>
                <c:pt idx="65">
                  <c:v>58.49999999999511</c:v>
                </c:pt>
                <c:pt idx="66">
                  <c:v>29.200000000003</c:v>
                </c:pt>
                <c:pt idx="67">
                  <c:v>89.9999999999999</c:v>
                </c:pt>
                <c:pt idx="68">
                  <c:v>18.20000000000016</c:v>
                </c:pt>
                <c:pt idx="69">
                  <c:v>81.09999999999936</c:v>
                </c:pt>
                <c:pt idx="70">
                  <c:v>87.5999999999984</c:v>
                </c:pt>
                <c:pt idx="71">
                  <c:v>72.10000000000251</c:v>
                </c:pt>
                <c:pt idx="72">
                  <c:v>143.3999999999998</c:v>
                </c:pt>
                <c:pt idx="73">
                  <c:v>2.200000000001978</c:v>
                </c:pt>
                <c:pt idx="74">
                  <c:v>76.4999999999994</c:v>
                </c:pt>
                <c:pt idx="75">
                  <c:v>44.90000000000191</c:v>
                </c:pt>
                <c:pt idx="76">
                  <c:v>26.20000000000289</c:v>
                </c:pt>
                <c:pt idx="77">
                  <c:v>163.800000000002</c:v>
                </c:pt>
                <c:pt idx="78">
                  <c:v>48.50000000000055</c:v>
                </c:pt>
                <c:pt idx="79">
                  <c:v>67.6999999999986</c:v>
                </c:pt>
                <c:pt idx="80">
                  <c:v>39.69999999999993</c:v>
                </c:pt>
                <c:pt idx="81">
                  <c:v>19.400000000001</c:v>
                </c:pt>
                <c:pt idx="82">
                  <c:v>112.7000000000003</c:v>
                </c:pt>
                <c:pt idx="83">
                  <c:v>52.40000000000224</c:v>
                </c:pt>
                <c:pt idx="84">
                  <c:v>59.89999999999896</c:v>
                </c:pt>
                <c:pt idx="85">
                  <c:v>32.59999999999866</c:v>
                </c:pt>
                <c:pt idx="86">
                  <c:v>74.20000000000118</c:v>
                </c:pt>
                <c:pt idx="87">
                  <c:v>35.69999999999857</c:v>
                </c:pt>
                <c:pt idx="88">
                  <c:v>73.10000000000011</c:v>
                </c:pt>
                <c:pt idx="89">
                  <c:v>23.40000000000225</c:v>
                </c:pt>
                <c:pt idx="90">
                  <c:v>117.9000000000023</c:v>
                </c:pt>
                <c:pt idx="91">
                  <c:v>0.599999999998545</c:v>
                </c:pt>
                <c:pt idx="92">
                  <c:v>272.2999999999976</c:v>
                </c:pt>
                <c:pt idx="93">
                  <c:v>170.7</c:v>
                </c:pt>
                <c:pt idx="94">
                  <c:v>0.0</c:v>
                </c:pt>
                <c:pt idx="95">
                  <c:v>0.0</c:v>
                </c:pt>
                <c:pt idx="96">
                  <c:v>0.599999999998602</c:v>
                </c:pt>
                <c:pt idx="97">
                  <c:v>0.599999999998602</c:v>
                </c:pt>
                <c:pt idx="98">
                  <c:v>0.199999999999534</c:v>
                </c:pt>
                <c:pt idx="99">
                  <c:v>0.199999999999534</c:v>
                </c:pt>
                <c:pt idx="100">
                  <c:v>0.0</c:v>
                </c:pt>
                <c:pt idx="101">
                  <c:v>0.0</c:v>
                </c:pt>
                <c:pt idx="102">
                  <c:v>0.0</c:v>
                </c:pt>
                <c:pt idx="103">
                  <c:v>0.0</c:v>
                </c:pt>
                <c:pt idx="104">
                  <c:v>3.5527136788005E-12</c:v>
                </c:pt>
                <c:pt idx="105">
                  <c:v>0.999999999997669</c:v>
                </c:pt>
                <c:pt idx="106">
                  <c:v>0.999999999997669</c:v>
                </c:pt>
                <c:pt idx="107">
                  <c:v>0.299999999995748</c:v>
                </c:pt>
                <c:pt idx="108">
                  <c:v>0.299999999999301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6258264"/>
        <c:axId val="-2036253112"/>
      </c:scatterChart>
      <c:valAx>
        <c:axId val="-2036258264"/>
        <c:scaling>
          <c:orientation val="minMax"/>
          <c:max val="3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Time (s)</a:t>
                </a:r>
              </a:p>
            </c:rich>
          </c:tx>
          <c:layout>
            <c:manualLayout>
              <c:xMode val="edge"/>
              <c:yMode val="edge"/>
              <c:x val="0.843973704675805"/>
              <c:y val="0.8926996341366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36253112"/>
        <c:crosses val="autoZero"/>
        <c:crossBetween val="midCat"/>
        <c:majorUnit val="2.0"/>
        <c:minorUnit val="1.0"/>
      </c:valAx>
      <c:valAx>
        <c:axId val="-2036253112"/>
        <c:scaling>
          <c:orientation val="minMax"/>
          <c:max val="700.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 dirty="0" smtClean="0"/>
                  <a:t>Delay (</a:t>
                </a:r>
                <a:r>
                  <a:rPr lang="en-US" sz="1800" dirty="0" err="1"/>
                  <a:t>ms</a:t>
                </a:r>
                <a:r>
                  <a:rPr lang="en-US" sz="1800" dirty="0"/>
                  <a:t>)</a:t>
                </a:r>
              </a:p>
            </c:rich>
          </c:tx>
          <c:layout>
            <c:manualLayout>
              <c:xMode val="edge"/>
              <c:yMode val="edge"/>
              <c:x val="0.00775193798449612"/>
              <c:y val="0.034487905228062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3625826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22792480801011"/>
          <c:y val="0.274736468752217"/>
          <c:w val="0.175657140079712"/>
          <c:h val="0.300111747395212"/>
        </c:manualLayout>
      </c:layout>
      <c:overlay val="0"/>
      <c:spPr>
        <a:solidFill>
          <a:schemeClr val="lt1"/>
        </a:solidFill>
        <a:ln w="6350" cap="flat" cmpd="sng" algn="ctr">
          <a:noFill/>
          <a:prstDash val="solid"/>
        </a:ln>
        <a:effectLst/>
      </c:spPr>
      <c:txPr>
        <a:bodyPr/>
        <a:lstStyle/>
        <a:p>
          <a:pPr>
            <a:defRPr sz="140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573423670878349"/>
          <c:y val="0.119288359225367"/>
          <c:w val="0.735228417393772"/>
          <c:h val="0.793300134780449"/>
        </c:manualLayout>
      </c:layout>
      <c:scatterChart>
        <c:scatterStyle val="lineMarker"/>
        <c:varyColors val="0"/>
        <c:ser>
          <c:idx val="0"/>
          <c:order val="0"/>
          <c:tx>
            <c:v>mp1 owd</c:v>
          </c:tx>
          <c:spPr>
            <a:ln w="28575">
              <a:noFill/>
            </a:ln>
          </c:spPr>
          <c:marker>
            <c:symbol val="triangle"/>
            <c:size val="10"/>
          </c:marker>
          <c:xVal>
            <c:numRef>
              <c:f>Sheet1!$AG$3:$AG$117</c:f>
              <c:numCache>
                <c:formatCode>General</c:formatCode>
                <c:ptCount val="110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  <c:pt idx="3">
                  <c:v>2.526</c:v>
                </c:pt>
                <c:pt idx="4">
                  <c:v>2.848</c:v>
                </c:pt>
                <c:pt idx="5">
                  <c:v>3.164</c:v>
                </c:pt>
                <c:pt idx="6">
                  <c:v>3.45</c:v>
                </c:pt>
                <c:pt idx="7">
                  <c:v>3.77</c:v>
                </c:pt>
                <c:pt idx="8">
                  <c:v>4.048</c:v>
                </c:pt>
                <c:pt idx="9">
                  <c:v>4.327999999999987</c:v>
                </c:pt>
                <c:pt idx="10">
                  <c:v>4.607999999999988</c:v>
                </c:pt>
                <c:pt idx="11">
                  <c:v>4.922</c:v>
                </c:pt>
                <c:pt idx="12">
                  <c:v>5.242</c:v>
                </c:pt>
                <c:pt idx="13">
                  <c:v>6.332</c:v>
                </c:pt>
                <c:pt idx="14">
                  <c:v>6.53</c:v>
                </c:pt>
                <c:pt idx="15">
                  <c:v>6.734</c:v>
                </c:pt>
                <c:pt idx="16">
                  <c:v>6.936</c:v>
                </c:pt>
                <c:pt idx="17">
                  <c:v>7.14</c:v>
                </c:pt>
                <c:pt idx="18">
                  <c:v>7.33</c:v>
                </c:pt>
                <c:pt idx="19">
                  <c:v>7.73</c:v>
                </c:pt>
                <c:pt idx="20">
                  <c:v>7.932</c:v>
                </c:pt>
                <c:pt idx="21">
                  <c:v>8.134</c:v>
                </c:pt>
                <c:pt idx="22">
                  <c:v>8.332</c:v>
                </c:pt>
                <c:pt idx="23">
                  <c:v>8.532</c:v>
                </c:pt>
                <c:pt idx="24">
                  <c:v>8.724</c:v>
                </c:pt>
                <c:pt idx="25">
                  <c:v>8.928</c:v>
                </c:pt>
                <c:pt idx="26">
                  <c:v>9.128</c:v>
                </c:pt>
                <c:pt idx="27">
                  <c:v>9.326</c:v>
                </c:pt>
                <c:pt idx="28">
                  <c:v>9.532</c:v>
                </c:pt>
                <c:pt idx="29">
                  <c:v>9.76</c:v>
                </c:pt>
                <c:pt idx="30">
                  <c:v>9.968</c:v>
                </c:pt>
                <c:pt idx="31">
                  <c:v>10.166</c:v>
                </c:pt>
                <c:pt idx="32">
                  <c:v>10.372</c:v>
                </c:pt>
                <c:pt idx="33">
                  <c:v>10.6</c:v>
                </c:pt>
                <c:pt idx="34">
                  <c:v>11.048</c:v>
                </c:pt>
                <c:pt idx="35">
                  <c:v>11.322</c:v>
                </c:pt>
                <c:pt idx="36">
                  <c:v>11.576</c:v>
                </c:pt>
                <c:pt idx="37">
                  <c:v>11.852</c:v>
                </c:pt>
                <c:pt idx="38">
                  <c:v>12.128</c:v>
                </c:pt>
                <c:pt idx="39">
                  <c:v>12.442</c:v>
                </c:pt>
                <c:pt idx="40">
                  <c:v>12.766</c:v>
                </c:pt>
                <c:pt idx="41">
                  <c:v>13.202</c:v>
                </c:pt>
                <c:pt idx="42">
                  <c:v>13.568</c:v>
                </c:pt>
                <c:pt idx="43">
                  <c:v>13.884</c:v>
                </c:pt>
                <c:pt idx="44">
                  <c:v>14.164</c:v>
                </c:pt>
                <c:pt idx="45">
                  <c:v>14.444</c:v>
                </c:pt>
                <c:pt idx="46">
                  <c:v>14.656</c:v>
                </c:pt>
                <c:pt idx="47">
                  <c:v>14.88</c:v>
                </c:pt>
                <c:pt idx="48">
                  <c:v>15.084</c:v>
                </c:pt>
                <c:pt idx="49">
                  <c:v>15.324</c:v>
                </c:pt>
                <c:pt idx="50">
                  <c:v>15.56</c:v>
                </c:pt>
                <c:pt idx="51">
                  <c:v>15.772</c:v>
                </c:pt>
                <c:pt idx="52">
                  <c:v>15.974</c:v>
                </c:pt>
                <c:pt idx="53">
                  <c:v>16.204</c:v>
                </c:pt>
                <c:pt idx="54">
                  <c:v>16.41</c:v>
                </c:pt>
                <c:pt idx="55">
                  <c:v>16.64399999999999</c:v>
                </c:pt>
                <c:pt idx="56">
                  <c:v>16.852</c:v>
                </c:pt>
                <c:pt idx="57">
                  <c:v>17.046</c:v>
                </c:pt>
                <c:pt idx="58">
                  <c:v>17.246</c:v>
                </c:pt>
                <c:pt idx="59">
                  <c:v>17.446</c:v>
                </c:pt>
                <c:pt idx="60">
                  <c:v>17.618</c:v>
                </c:pt>
                <c:pt idx="61">
                  <c:v>17.816</c:v>
                </c:pt>
                <c:pt idx="62">
                  <c:v>18.008</c:v>
                </c:pt>
                <c:pt idx="63">
                  <c:v>18.206</c:v>
                </c:pt>
                <c:pt idx="64">
                  <c:v>18.412</c:v>
                </c:pt>
                <c:pt idx="65">
                  <c:v>18.642</c:v>
                </c:pt>
                <c:pt idx="66">
                  <c:v>18.888</c:v>
                </c:pt>
                <c:pt idx="67">
                  <c:v>19.206</c:v>
                </c:pt>
                <c:pt idx="68">
                  <c:v>19.494</c:v>
                </c:pt>
                <c:pt idx="69">
                  <c:v>19.762</c:v>
                </c:pt>
                <c:pt idx="70">
                  <c:v>19.97</c:v>
                </c:pt>
                <c:pt idx="71">
                  <c:v>20.172</c:v>
                </c:pt>
                <c:pt idx="72">
                  <c:v>20.406</c:v>
                </c:pt>
                <c:pt idx="73">
                  <c:v>20.682</c:v>
                </c:pt>
                <c:pt idx="74">
                  <c:v>20.934</c:v>
                </c:pt>
                <c:pt idx="75">
                  <c:v>21.202</c:v>
                </c:pt>
                <c:pt idx="76">
                  <c:v>21.448</c:v>
                </c:pt>
                <c:pt idx="77">
                  <c:v>21.688</c:v>
                </c:pt>
                <c:pt idx="78">
                  <c:v>21.964</c:v>
                </c:pt>
                <c:pt idx="79">
                  <c:v>22.25</c:v>
                </c:pt>
                <c:pt idx="80">
                  <c:v>22.53</c:v>
                </c:pt>
                <c:pt idx="81">
                  <c:v>22.738</c:v>
                </c:pt>
                <c:pt idx="82">
                  <c:v>22.974</c:v>
                </c:pt>
                <c:pt idx="83">
                  <c:v>23.286</c:v>
                </c:pt>
                <c:pt idx="84">
                  <c:v>23.602</c:v>
                </c:pt>
                <c:pt idx="85">
                  <c:v>23.922</c:v>
                </c:pt>
                <c:pt idx="86">
                  <c:v>24.206</c:v>
                </c:pt>
                <c:pt idx="87">
                  <c:v>24.524</c:v>
                </c:pt>
                <c:pt idx="88">
                  <c:v>24.802</c:v>
                </c:pt>
                <c:pt idx="89">
                  <c:v>25.05</c:v>
                </c:pt>
                <c:pt idx="90">
                  <c:v>25.33</c:v>
                </c:pt>
                <c:pt idx="91">
                  <c:v>25.642</c:v>
                </c:pt>
                <c:pt idx="92">
                  <c:v>25.966</c:v>
                </c:pt>
                <c:pt idx="93">
                  <c:v>26.322</c:v>
                </c:pt>
                <c:pt idx="94">
                  <c:v>26.648</c:v>
                </c:pt>
                <c:pt idx="95">
                  <c:v>26.886</c:v>
                </c:pt>
                <c:pt idx="96">
                  <c:v>27.092</c:v>
                </c:pt>
                <c:pt idx="97">
                  <c:v>27.37</c:v>
                </c:pt>
                <c:pt idx="98">
                  <c:v>27.60600000000001</c:v>
                </c:pt>
                <c:pt idx="99">
                  <c:v>27.806</c:v>
                </c:pt>
                <c:pt idx="100">
                  <c:v>28.0</c:v>
                </c:pt>
                <c:pt idx="101">
                  <c:v>28.17</c:v>
                </c:pt>
                <c:pt idx="102">
                  <c:v>28.366</c:v>
                </c:pt>
                <c:pt idx="103">
                  <c:v>28.566</c:v>
                </c:pt>
                <c:pt idx="104">
                  <c:v>28.762</c:v>
                </c:pt>
                <c:pt idx="105">
                  <c:v>28.964</c:v>
                </c:pt>
                <c:pt idx="106">
                  <c:v>29.168</c:v>
                </c:pt>
                <c:pt idx="107">
                  <c:v>29.4</c:v>
                </c:pt>
                <c:pt idx="108">
                  <c:v>29.61</c:v>
                </c:pt>
                <c:pt idx="109">
                  <c:v>29.85</c:v>
                </c:pt>
              </c:numCache>
            </c:numRef>
          </c:xVal>
          <c:yVal>
            <c:numRef>
              <c:f>Sheet1!$O$3:$O$117</c:f>
              <c:numCache>
                <c:formatCode>General</c:formatCode>
                <c:ptCount val="110"/>
                <c:pt idx="0">
                  <c:v>45.0600000000001</c:v>
                </c:pt>
                <c:pt idx="1">
                  <c:v>43.57000000000011</c:v>
                </c:pt>
                <c:pt idx="2">
                  <c:v>44.76999999999976</c:v>
                </c:pt>
                <c:pt idx="3">
                  <c:v>43.6700000000001</c:v>
                </c:pt>
                <c:pt idx="4">
                  <c:v>45.46000000000028</c:v>
                </c:pt>
                <c:pt idx="5">
                  <c:v>43.26000000000008</c:v>
                </c:pt>
                <c:pt idx="6">
                  <c:v>58.77</c:v>
                </c:pt>
                <c:pt idx="7">
                  <c:v>46.31000000000007</c:v>
                </c:pt>
                <c:pt idx="8">
                  <c:v>44.06999999999961</c:v>
                </c:pt>
                <c:pt idx="9">
                  <c:v>43.91999999999996</c:v>
                </c:pt>
                <c:pt idx="10">
                  <c:v>44.22000000000015</c:v>
                </c:pt>
                <c:pt idx="11">
                  <c:v>44.83000000000015</c:v>
                </c:pt>
                <c:pt idx="12">
                  <c:v>43.26000000000008</c:v>
                </c:pt>
                <c:pt idx="13">
                  <c:v>145.3699999999998</c:v>
                </c:pt>
                <c:pt idx="14">
                  <c:v>69.2699999999995</c:v>
                </c:pt>
                <c:pt idx="15">
                  <c:v>48.60000000000042</c:v>
                </c:pt>
                <c:pt idx="16">
                  <c:v>51.05000000000004</c:v>
                </c:pt>
                <c:pt idx="17">
                  <c:v>143.51</c:v>
                </c:pt>
                <c:pt idx="18">
                  <c:v>151.0600000000002</c:v>
                </c:pt>
                <c:pt idx="19">
                  <c:v>116.7699999999998</c:v>
                </c:pt>
                <c:pt idx="20">
                  <c:v>89.57000000000015</c:v>
                </c:pt>
                <c:pt idx="21">
                  <c:v>114.9799999999992</c:v>
                </c:pt>
                <c:pt idx="22">
                  <c:v>119.4299999999995</c:v>
                </c:pt>
                <c:pt idx="23">
                  <c:v>123.2399999999991</c:v>
                </c:pt>
                <c:pt idx="24">
                  <c:v>147.7799999999991</c:v>
                </c:pt>
                <c:pt idx="25">
                  <c:v>141.4099999999987</c:v>
                </c:pt>
                <c:pt idx="26">
                  <c:v>96.0599999999996</c:v>
                </c:pt>
                <c:pt idx="27">
                  <c:v>163.3899999999997</c:v>
                </c:pt>
                <c:pt idx="28">
                  <c:v>146.3699999999992</c:v>
                </c:pt>
                <c:pt idx="29">
                  <c:v>139.4599999999997</c:v>
                </c:pt>
                <c:pt idx="30">
                  <c:v>135.5000000000004</c:v>
                </c:pt>
                <c:pt idx="31">
                  <c:v>163.1999999999998</c:v>
                </c:pt>
                <c:pt idx="32">
                  <c:v>110.6999999999996</c:v>
                </c:pt>
                <c:pt idx="33">
                  <c:v>106.8999999999996</c:v>
                </c:pt>
                <c:pt idx="34">
                  <c:v>150.9999999999998</c:v>
                </c:pt>
                <c:pt idx="35">
                  <c:v>107.4000000000002</c:v>
                </c:pt>
                <c:pt idx="36">
                  <c:v>54.10000000000004</c:v>
                </c:pt>
                <c:pt idx="37">
                  <c:v>70.70000000000043</c:v>
                </c:pt>
                <c:pt idx="38">
                  <c:v>141.3999999999991</c:v>
                </c:pt>
                <c:pt idx="39">
                  <c:v>122.0</c:v>
                </c:pt>
                <c:pt idx="40">
                  <c:v>112.5000000000007</c:v>
                </c:pt>
                <c:pt idx="41">
                  <c:v>65.0999999999993</c:v>
                </c:pt>
                <c:pt idx="42">
                  <c:v>76.60000000000088</c:v>
                </c:pt>
                <c:pt idx="43">
                  <c:v>77.0</c:v>
                </c:pt>
                <c:pt idx="44">
                  <c:v>44.2999999999998</c:v>
                </c:pt>
                <c:pt idx="45">
                  <c:v>49.59999999999988</c:v>
                </c:pt>
                <c:pt idx="46">
                  <c:v>61.09999999999971</c:v>
                </c:pt>
                <c:pt idx="47">
                  <c:v>80.5999999999987</c:v>
                </c:pt>
                <c:pt idx="48">
                  <c:v>91.30000000000038</c:v>
                </c:pt>
                <c:pt idx="49">
                  <c:v>110.2000000000007</c:v>
                </c:pt>
                <c:pt idx="50">
                  <c:v>44.39999999999955</c:v>
                </c:pt>
                <c:pt idx="51">
                  <c:v>66.30000000000001</c:v>
                </c:pt>
                <c:pt idx="52">
                  <c:v>102.0000000000003</c:v>
                </c:pt>
                <c:pt idx="53">
                  <c:v>128.1</c:v>
                </c:pt>
                <c:pt idx="54">
                  <c:v>140.9999999999982</c:v>
                </c:pt>
                <c:pt idx="55">
                  <c:v>126.7000000000031</c:v>
                </c:pt>
                <c:pt idx="56">
                  <c:v>43.29999999999856</c:v>
                </c:pt>
                <c:pt idx="57">
                  <c:v>46.30000000000219</c:v>
                </c:pt>
                <c:pt idx="58">
                  <c:v>45.60000000000031</c:v>
                </c:pt>
                <c:pt idx="59">
                  <c:v>53.9999999999985</c:v>
                </c:pt>
                <c:pt idx="60">
                  <c:v>64.80000000000165</c:v>
                </c:pt>
                <c:pt idx="61">
                  <c:v>74.79999999999976</c:v>
                </c:pt>
                <c:pt idx="62">
                  <c:v>73.80000000000208</c:v>
                </c:pt>
                <c:pt idx="63">
                  <c:v>43.90000000000072</c:v>
                </c:pt>
                <c:pt idx="64">
                  <c:v>57.2000000000017</c:v>
                </c:pt>
                <c:pt idx="65">
                  <c:v>69.80000000000075</c:v>
                </c:pt>
                <c:pt idx="66">
                  <c:v>75.2999999999986</c:v>
                </c:pt>
                <c:pt idx="67">
                  <c:v>59.4999999999999</c:v>
                </c:pt>
                <c:pt idx="68">
                  <c:v>43.50000000000165</c:v>
                </c:pt>
                <c:pt idx="69">
                  <c:v>64.39999999999912</c:v>
                </c:pt>
                <c:pt idx="70">
                  <c:v>86.70000000000044</c:v>
                </c:pt>
                <c:pt idx="71">
                  <c:v>119.6999999999982</c:v>
                </c:pt>
                <c:pt idx="72">
                  <c:v>139.1000000000026</c:v>
                </c:pt>
                <c:pt idx="73">
                  <c:v>63.80000000000052</c:v>
                </c:pt>
                <c:pt idx="74">
                  <c:v>49.8999999999974</c:v>
                </c:pt>
                <c:pt idx="75">
                  <c:v>80.4999999999972</c:v>
                </c:pt>
                <c:pt idx="76">
                  <c:v>68.50000000000021</c:v>
                </c:pt>
                <c:pt idx="77">
                  <c:v>74.10000000000122</c:v>
                </c:pt>
                <c:pt idx="78">
                  <c:v>43.30000000000209</c:v>
                </c:pt>
                <c:pt idx="79">
                  <c:v>43.80000000000095</c:v>
                </c:pt>
                <c:pt idx="80">
                  <c:v>64.2999999999994</c:v>
                </c:pt>
                <c:pt idx="81">
                  <c:v>69.20000000000216</c:v>
                </c:pt>
                <c:pt idx="82">
                  <c:v>76.20000000000004</c:v>
                </c:pt>
                <c:pt idx="83">
                  <c:v>43.29999999999856</c:v>
                </c:pt>
                <c:pt idx="84">
                  <c:v>53.00000000000083</c:v>
                </c:pt>
                <c:pt idx="85">
                  <c:v>69.4999999999979</c:v>
                </c:pt>
                <c:pt idx="86">
                  <c:v>80.8</c:v>
                </c:pt>
                <c:pt idx="87">
                  <c:v>59.2000000000006</c:v>
                </c:pt>
                <c:pt idx="88">
                  <c:v>44.69999999999885</c:v>
                </c:pt>
                <c:pt idx="89">
                  <c:v>66.4999999999978</c:v>
                </c:pt>
                <c:pt idx="90">
                  <c:v>81.70000000000144</c:v>
                </c:pt>
                <c:pt idx="91">
                  <c:v>86.30000000000135</c:v>
                </c:pt>
                <c:pt idx="92">
                  <c:v>43.29999999999856</c:v>
                </c:pt>
                <c:pt idx="93">
                  <c:v>43.30000000000209</c:v>
                </c:pt>
                <c:pt idx="94">
                  <c:v>43.29999999999856</c:v>
                </c:pt>
                <c:pt idx="95">
                  <c:v>43.30000000000209</c:v>
                </c:pt>
                <c:pt idx="96">
                  <c:v>43.30000000000209</c:v>
                </c:pt>
                <c:pt idx="97">
                  <c:v>43.7999999999974</c:v>
                </c:pt>
                <c:pt idx="98">
                  <c:v>43.29999999999856</c:v>
                </c:pt>
                <c:pt idx="99">
                  <c:v>43.29999999999856</c:v>
                </c:pt>
                <c:pt idx="100">
                  <c:v>43.29999999999856</c:v>
                </c:pt>
                <c:pt idx="101">
                  <c:v>43.29999999999856</c:v>
                </c:pt>
                <c:pt idx="102">
                  <c:v>43.30000000000209</c:v>
                </c:pt>
                <c:pt idx="103">
                  <c:v>43.30000000000209</c:v>
                </c:pt>
                <c:pt idx="104">
                  <c:v>43.29999999999856</c:v>
                </c:pt>
                <c:pt idx="105">
                  <c:v>43.30000000000209</c:v>
                </c:pt>
                <c:pt idx="106">
                  <c:v>43.80000000000095</c:v>
                </c:pt>
                <c:pt idx="107">
                  <c:v>43.30000000000209</c:v>
                </c:pt>
                <c:pt idx="108">
                  <c:v>43.30000000000209</c:v>
                </c:pt>
                <c:pt idx="109">
                  <c:v>43.29999999999856</c:v>
                </c:pt>
              </c:numCache>
            </c:numRef>
          </c:yVal>
          <c:smooth val="0"/>
        </c:ser>
        <c:ser>
          <c:idx val="1"/>
          <c:order val="1"/>
          <c:tx>
            <c:v>mp2 owd</c:v>
          </c:tx>
          <c:spPr>
            <a:ln w="28575">
              <a:noFill/>
            </a:ln>
          </c:spPr>
          <c:marker>
            <c:symbol val="square"/>
            <c:size val="9"/>
            <c:spPr>
              <a:solidFill>
                <a:srgbClr val="FFFF00"/>
              </a:solidFill>
            </c:spPr>
          </c:marker>
          <c:xVal>
            <c:numRef>
              <c:f>Sheet1!$AG$3:$AG$117</c:f>
              <c:numCache>
                <c:formatCode>General</c:formatCode>
                <c:ptCount val="110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  <c:pt idx="3">
                  <c:v>2.526</c:v>
                </c:pt>
                <c:pt idx="4">
                  <c:v>2.848</c:v>
                </c:pt>
                <c:pt idx="5">
                  <c:v>3.164</c:v>
                </c:pt>
                <c:pt idx="6">
                  <c:v>3.45</c:v>
                </c:pt>
                <c:pt idx="7">
                  <c:v>3.77</c:v>
                </c:pt>
                <c:pt idx="8">
                  <c:v>4.048</c:v>
                </c:pt>
                <c:pt idx="9">
                  <c:v>4.327999999999987</c:v>
                </c:pt>
                <c:pt idx="10">
                  <c:v>4.607999999999988</c:v>
                </c:pt>
                <c:pt idx="11">
                  <c:v>4.922</c:v>
                </c:pt>
                <c:pt idx="12">
                  <c:v>5.242</c:v>
                </c:pt>
                <c:pt idx="13">
                  <c:v>6.332</c:v>
                </c:pt>
                <c:pt idx="14">
                  <c:v>6.53</c:v>
                </c:pt>
                <c:pt idx="15">
                  <c:v>6.734</c:v>
                </c:pt>
                <c:pt idx="16">
                  <c:v>6.936</c:v>
                </c:pt>
                <c:pt idx="17">
                  <c:v>7.14</c:v>
                </c:pt>
                <c:pt idx="18">
                  <c:v>7.33</c:v>
                </c:pt>
                <c:pt idx="19">
                  <c:v>7.73</c:v>
                </c:pt>
                <c:pt idx="20">
                  <c:v>7.932</c:v>
                </c:pt>
                <c:pt idx="21">
                  <c:v>8.134</c:v>
                </c:pt>
                <c:pt idx="22">
                  <c:v>8.332</c:v>
                </c:pt>
                <c:pt idx="23">
                  <c:v>8.532</c:v>
                </c:pt>
                <c:pt idx="24">
                  <c:v>8.724</c:v>
                </c:pt>
                <c:pt idx="25">
                  <c:v>8.928</c:v>
                </c:pt>
                <c:pt idx="26">
                  <c:v>9.128</c:v>
                </c:pt>
                <c:pt idx="27">
                  <c:v>9.326</c:v>
                </c:pt>
                <c:pt idx="28">
                  <c:v>9.532</c:v>
                </c:pt>
                <c:pt idx="29">
                  <c:v>9.76</c:v>
                </c:pt>
                <c:pt idx="30">
                  <c:v>9.968</c:v>
                </c:pt>
                <c:pt idx="31">
                  <c:v>10.166</c:v>
                </c:pt>
                <c:pt idx="32">
                  <c:v>10.372</c:v>
                </c:pt>
                <c:pt idx="33">
                  <c:v>10.6</c:v>
                </c:pt>
                <c:pt idx="34">
                  <c:v>11.048</c:v>
                </c:pt>
                <c:pt idx="35">
                  <c:v>11.322</c:v>
                </c:pt>
                <c:pt idx="36">
                  <c:v>11.576</c:v>
                </c:pt>
                <c:pt idx="37">
                  <c:v>11.852</c:v>
                </c:pt>
                <c:pt idx="38">
                  <c:v>12.128</c:v>
                </c:pt>
                <c:pt idx="39">
                  <c:v>12.442</c:v>
                </c:pt>
                <c:pt idx="40">
                  <c:v>12.766</c:v>
                </c:pt>
                <c:pt idx="41">
                  <c:v>13.202</c:v>
                </c:pt>
                <c:pt idx="42">
                  <c:v>13.568</c:v>
                </c:pt>
                <c:pt idx="43">
                  <c:v>13.884</c:v>
                </c:pt>
                <c:pt idx="44">
                  <c:v>14.164</c:v>
                </c:pt>
                <c:pt idx="45">
                  <c:v>14.444</c:v>
                </c:pt>
                <c:pt idx="46">
                  <c:v>14.656</c:v>
                </c:pt>
                <c:pt idx="47">
                  <c:v>14.88</c:v>
                </c:pt>
                <c:pt idx="48">
                  <c:v>15.084</c:v>
                </c:pt>
                <c:pt idx="49">
                  <c:v>15.324</c:v>
                </c:pt>
                <c:pt idx="50">
                  <c:v>15.56</c:v>
                </c:pt>
                <c:pt idx="51">
                  <c:v>15.772</c:v>
                </c:pt>
                <c:pt idx="52">
                  <c:v>15.974</c:v>
                </c:pt>
                <c:pt idx="53">
                  <c:v>16.204</c:v>
                </c:pt>
                <c:pt idx="54">
                  <c:v>16.41</c:v>
                </c:pt>
                <c:pt idx="55">
                  <c:v>16.64399999999999</c:v>
                </c:pt>
                <c:pt idx="56">
                  <c:v>16.852</c:v>
                </c:pt>
                <c:pt idx="57">
                  <c:v>17.046</c:v>
                </c:pt>
                <c:pt idx="58">
                  <c:v>17.246</c:v>
                </c:pt>
                <c:pt idx="59">
                  <c:v>17.446</c:v>
                </c:pt>
                <c:pt idx="60">
                  <c:v>17.618</c:v>
                </c:pt>
                <c:pt idx="61">
                  <c:v>17.816</c:v>
                </c:pt>
                <c:pt idx="62">
                  <c:v>18.008</c:v>
                </c:pt>
                <c:pt idx="63">
                  <c:v>18.206</c:v>
                </c:pt>
                <c:pt idx="64">
                  <c:v>18.412</c:v>
                </c:pt>
                <c:pt idx="65">
                  <c:v>18.642</c:v>
                </c:pt>
                <c:pt idx="66">
                  <c:v>18.888</c:v>
                </c:pt>
                <c:pt idx="67">
                  <c:v>19.206</c:v>
                </c:pt>
                <c:pt idx="68">
                  <c:v>19.494</c:v>
                </c:pt>
                <c:pt idx="69">
                  <c:v>19.762</c:v>
                </c:pt>
                <c:pt idx="70">
                  <c:v>19.97</c:v>
                </c:pt>
                <c:pt idx="71">
                  <c:v>20.172</c:v>
                </c:pt>
                <c:pt idx="72">
                  <c:v>20.406</c:v>
                </c:pt>
                <c:pt idx="73">
                  <c:v>20.682</c:v>
                </c:pt>
                <c:pt idx="74">
                  <c:v>20.934</c:v>
                </c:pt>
                <c:pt idx="75">
                  <c:v>21.202</c:v>
                </c:pt>
                <c:pt idx="76">
                  <c:v>21.448</c:v>
                </c:pt>
                <c:pt idx="77">
                  <c:v>21.688</c:v>
                </c:pt>
                <c:pt idx="78">
                  <c:v>21.964</c:v>
                </c:pt>
                <c:pt idx="79">
                  <c:v>22.25</c:v>
                </c:pt>
                <c:pt idx="80">
                  <c:v>22.53</c:v>
                </c:pt>
                <c:pt idx="81">
                  <c:v>22.738</c:v>
                </c:pt>
                <c:pt idx="82">
                  <c:v>22.974</c:v>
                </c:pt>
                <c:pt idx="83">
                  <c:v>23.286</c:v>
                </c:pt>
                <c:pt idx="84">
                  <c:v>23.602</c:v>
                </c:pt>
                <c:pt idx="85">
                  <c:v>23.922</c:v>
                </c:pt>
                <c:pt idx="86">
                  <c:v>24.206</c:v>
                </c:pt>
                <c:pt idx="87">
                  <c:v>24.524</c:v>
                </c:pt>
                <c:pt idx="88">
                  <c:v>24.802</c:v>
                </c:pt>
                <c:pt idx="89">
                  <c:v>25.05</c:v>
                </c:pt>
                <c:pt idx="90">
                  <c:v>25.33</c:v>
                </c:pt>
                <c:pt idx="91">
                  <c:v>25.642</c:v>
                </c:pt>
                <c:pt idx="92">
                  <c:v>25.966</c:v>
                </c:pt>
                <c:pt idx="93">
                  <c:v>26.322</c:v>
                </c:pt>
                <c:pt idx="94">
                  <c:v>26.648</c:v>
                </c:pt>
                <c:pt idx="95">
                  <c:v>26.886</c:v>
                </c:pt>
                <c:pt idx="96">
                  <c:v>27.092</c:v>
                </c:pt>
                <c:pt idx="97">
                  <c:v>27.37</c:v>
                </c:pt>
                <c:pt idx="98">
                  <c:v>27.60600000000001</c:v>
                </c:pt>
                <c:pt idx="99">
                  <c:v>27.806</c:v>
                </c:pt>
                <c:pt idx="100">
                  <c:v>28.0</c:v>
                </c:pt>
                <c:pt idx="101">
                  <c:v>28.17</c:v>
                </c:pt>
                <c:pt idx="102">
                  <c:v>28.366</c:v>
                </c:pt>
                <c:pt idx="103">
                  <c:v>28.566</c:v>
                </c:pt>
                <c:pt idx="104">
                  <c:v>28.762</c:v>
                </c:pt>
                <c:pt idx="105">
                  <c:v>28.964</c:v>
                </c:pt>
                <c:pt idx="106">
                  <c:v>29.168</c:v>
                </c:pt>
                <c:pt idx="107">
                  <c:v>29.4</c:v>
                </c:pt>
                <c:pt idx="108">
                  <c:v>29.61</c:v>
                </c:pt>
                <c:pt idx="109">
                  <c:v>29.85</c:v>
                </c:pt>
              </c:numCache>
            </c:numRef>
          </c:xVal>
          <c:yVal>
            <c:numRef>
              <c:f>Sheet1!$W$3:$W$117</c:f>
              <c:numCache>
                <c:formatCode>General</c:formatCode>
                <c:ptCount val="110"/>
                <c:pt idx="0">
                  <c:v>76.55999999999995</c:v>
                </c:pt>
                <c:pt idx="1">
                  <c:v>75.06999999999996</c:v>
                </c:pt>
                <c:pt idx="2">
                  <c:v>76.26999999999962</c:v>
                </c:pt>
                <c:pt idx="3">
                  <c:v>75.18000000000001</c:v>
                </c:pt>
                <c:pt idx="4">
                  <c:v>76.96000000000013</c:v>
                </c:pt>
                <c:pt idx="5">
                  <c:v>74.77000000000001</c:v>
                </c:pt>
                <c:pt idx="6">
                  <c:v>90.27999999999991</c:v>
                </c:pt>
                <c:pt idx="7">
                  <c:v>77.80999999999993</c:v>
                </c:pt>
                <c:pt idx="8">
                  <c:v>75.56999999999992</c:v>
                </c:pt>
                <c:pt idx="9">
                  <c:v>75.4299999999999</c:v>
                </c:pt>
                <c:pt idx="10">
                  <c:v>75.73000000000007</c:v>
                </c:pt>
                <c:pt idx="11">
                  <c:v>76.34000000000007</c:v>
                </c:pt>
                <c:pt idx="12">
                  <c:v>74.77000000000001</c:v>
                </c:pt>
                <c:pt idx="13">
                  <c:v>176.8800000000006</c:v>
                </c:pt>
                <c:pt idx="14">
                  <c:v>101.28</c:v>
                </c:pt>
                <c:pt idx="15">
                  <c:v>80.11000000000035</c:v>
                </c:pt>
                <c:pt idx="16">
                  <c:v>82.55999999999997</c:v>
                </c:pt>
                <c:pt idx="17">
                  <c:v>175.0100000000003</c:v>
                </c:pt>
                <c:pt idx="18">
                  <c:v>182.5700000000001</c:v>
                </c:pt>
                <c:pt idx="19">
                  <c:v>148.2799999999997</c:v>
                </c:pt>
                <c:pt idx="20">
                  <c:v>121.0699999999996</c:v>
                </c:pt>
                <c:pt idx="21">
                  <c:v>146.49</c:v>
                </c:pt>
                <c:pt idx="22">
                  <c:v>150.9299999999989</c:v>
                </c:pt>
                <c:pt idx="23">
                  <c:v>154.7400000000003</c:v>
                </c:pt>
                <c:pt idx="24">
                  <c:v>179.29</c:v>
                </c:pt>
                <c:pt idx="25">
                  <c:v>172.9199999999995</c:v>
                </c:pt>
                <c:pt idx="26">
                  <c:v>127.5700000000004</c:v>
                </c:pt>
                <c:pt idx="27">
                  <c:v>194.8899999999992</c:v>
                </c:pt>
                <c:pt idx="28">
                  <c:v>177.8700000000004</c:v>
                </c:pt>
                <c:pt idx="29">
                  <c:v>170.9700000000005</c:v>
                </c:pt>
                <c:pt idx="30">
                  <c:v>166.9999999999998</c:v>
                </c:pt>
                <c:pt idx="31">
                  <c:v>194.6999999999992</c:v>
                </c:pt>
                <c:pt idx="32">
                  <c:v>142.2000000000008</c:v>
                </c:pt>
                <c:pt idx="33">
                  <c:v>138.4000000000007</c:v>
                </c:pt>
                <c:pt idx="34">
                  <c:v>182.4999999999992</c:v>
                </c:pt>
                <c:pt idx="35">
                  <c:v>138.9000000000013</c:v>
                </c:pt>
                <c:pt idx="36">
                  <c:v>85.59999999999946</c:v>
                </c:pt>
                <c:pt idx="37">
                  <c:v>102.2</c:v>
                </c:pt>
                <c:pt idx="38">
                  <c:v>172.9000000000003</c:v>
                </c:pt>
                <c:pt idx="39">
                  <c:v>153.4999999999993</c:v>
                </c:pt>
                <c:pt idx="40">
                  <c:v>144.0000000000001</c:v>
                </c:pt>
                <c:pt idx="41">
                  <c:v>96.60000000000045</c:v>
                </c:pt>
                <c:pt idx="42">
                  <c:v>108.1000000000003</c:v>
                </c:pt>
                <c:pt idx="43">
                  <c:v>108.4999999999994</c:v>
                </c:pt>
                <c:pt idx="44">
                  <c:v>75.80000000000098</c:v>
                </c:pt>
                <c:pt idx="45">
                  <c:v>81.0999999999993</c:v>
                </c:pt>
                <c:pt idx="46">
                  <c:v>92.59999999999912</c:v>
                </c:pt>
                <c:pt idx="47">
                  <c:v>112.1</c:v>
                </c:pt>
                <c:pt idx="48">
                  <c:v>122.8999999999996</c:v>
                </c:pt>
                <c:pt idx="49">
                  <c:v>141.7000000000002</c:v>
                </c:pt>
                <c:pt idx="50">
                  <c:v>75.899999999999</c:v>
                </c:pt>
                <c:pt idx="51">
                  <c:v>97.7999999999995</c:v>
                </c:pt>
                <c:pt idx="52">
                  <c:v>133.5000000000015</c:v>
                </c:pt>
                <c:pt idx="53">
                  <c:v>159.600000000001</c:v>
                </c:pt>
                <c:pt idx="54">
                  <c:v>172.4999999999994</c:v>
                </c:pt>
                <c:pt idx="55">
                  <c:v>158.2000000000008</c:v>
                </c:pt>
                <c:pt idx="56">
                  <c:v>74.79999999999976</c:v>
                </c:pt>
                <c:pt idx="57">
                  <c:v>77.7999999999999</c:v>
                </c:pt>
                <c:pt idx="58">
                  <c:v>77.30000000000101</c:v>
                </c:pt>
                <c:pt idx="59">
                  <c:v>85.4999999999997</c:v>
                </c:pt>
                <c:pt idx="60">
                  <c:v>96.4000000000027</c:v>
                </c:pt>
                <c:pt idx="61">
                  <c:v>106.3000000000009</c:v>
                </c:pt>
                <c:pt idx="62">
                  <c:v>105.7000000000024</c:v>
                </c:pt>
                <c:pt idx="63">
                  <c:v>75.40000000000191</c:v>
                </c:pt>
                <c:pt idx="64">
                  <c:v>88.69999999999933</c:v>
                </c:pt>
                <c:pt idx="65">
                  <c:v>101.6000000000012</c:v>
                </c:pt>
                <c:pt idx="66">
                  <c:v>106.7999999999998</c:v>
                </c:pt>
                <c:pt idx="67">
                  <c:v>91.00000000000108</c:v>
                </c:pt>
                <c:pt idx="68">
                  <c:v>74.9999999999993</c:v>
                </c:pt>
                <c:pt idx="69">
                  <c:v>95.90000000000033</c:v>
                </c:pt>
                <c:pt idx="70">
                  <c:v>118.5000000000009</c:v>
                </c:pt>
                <c:pt idx="71">
                  <c:v>151.1999999999993</c:v>
                </c:pt>
                <c:pt idx="72">
                  <c:v>170.6000000000003</c:v>
                </c:pt>
                <c:pt idx="73">
                  <c:v>95.30000000000165</c:v>
                </c:pt>
                <c:pt idx="74">
                  <c:v>81.4999999999984</c:v>
                </c:pt>
                <c:pt idx="75">
                  <c:v>111.9999999999983</c:v>
                </c:pt>
                <c:pt idx="76">
                  <c:v>100.1000000000012</c:v>
                </c:pt>
                <c:pt idx="77">
                  <c:v>106.2000000000012</c:v>
                </c:pt>
                <c:pt idx="78">
                  <c:v>74.79999999999976</c:v>
                </c:pt>
                <c:pt idx="79">
                  <c:v>75.80000000000098</c:v>
                </c:pt>
                <c:pt idx="80">
                  <c:v>95.80000000000055</c:v>
                </c:pt>
                <c:pt idx="81">
                  <c:v>100.6999999999998</c:v>
                </c:pt>
                <c:pt idx="82">
                  <c:v>107.7000000000012</c:v>
                </c:pt>
                <c:pt idx="83">
                  <c:v>75.0999999999991</c:v>
                </c:pt>
                <c:pt idx="84">
                  <c:v>84.80000000000128</c:v>
                </c:pt>
                <c:pt idx="85">
                  <c:v>100.9999999999991</c:v>
                </c:pt>
                <c:pt idx="86">
                  <c:v>112.3000000000012</c:v>
                </c:pt>
                <c:pt idx="87">
                  <c:v>90.69999999999822</c:v>
                </c:pt>
                <c:pt idx="88">
                  <c:v>76.20000000000004</c:v>
                </c:pt>
                <c:pt idx="89">
                  <c:v>98.5999999999976</c:v>
                </c:pt>
                <c:pt idx="90">
                  <c:v>113.2000000000026</c:v>
                </c:pt>
                <c:pt idx="91">
                  <c:v>118.0000000000021</c:v>
                </c:pt>
                <c:pt idx="92">
                  <c:v>74.79999999999976</c:v>
                </c:pt>
                <c:pt idx="93">
                  <c:v>74.79999999999976</c:v>
                </c:pt>
                <c:pt idx="94">
                  <c:v>74.79999999999976</c:v>
                </c:pt>
                <c:pt idx="95">
                  <c:v>74.79999999999976</c:v>
                </c:pt>
                <c:pt idx="96">
                  <c:v>74.79999999999976</c:v>
                </c:pt>
                <c:pt idx="97">
                  <c:v>75.2999999999986</c:v>
                </c:pt>
                <c:pt idx="98">
                  <c:v>74.79999999999976</c:v>
                </c:pt>
                <c:pt idx="99">
                  <c:v>74.79999999999976</c:v>
                </c:pt>
                <c:pt idx="100">
                  <c:v>74.79999999999976</c:v>
                </c:pt>
                <c:pt idx="101">
                  <c:v>74.79999999999976</c:v>
                </c:pt>
                <c:pt idx="102">
                  <c:v>74.79999999999976</c:v>
                </c:pt>
                <c:pt idx="103">
                  <c:v>74.79999999999976</c:v>
                </c:pt>
                <c:pt idx="104">
                  <c:v>74.79999999999976</c:v>
                </c:pt>
                <c:pt idx="105">
                  <c:v>74.79999999999976</c:v>
                </c:pt>
                <c:pt idx="106">
                  <c:v>75.30000000000214</c:v>
                </c:pt>
                <c:pt idx="107">
                  <c:v>74.79999999999976</c:v>
                </c:pt>
                <c:pt idx="108">
                  <c:v>74.79999999999976</c:v>
                </c:pt>
                <c:pt idx="109">
                  <c:v>74.79999999999976</c:v>
                </c:pt>
              </c:numCache>
            </c:numRef>
          </c:yVal>
          <c:smooth val="0"/>
        </c:ser>
        <c:ser>
          <c:idx val="2"/>
          <c:order val="2"/>
          <c:tx>
            <c:v>Chooser owd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B050"/>
              </a:solidFill>
            </c:spPr>
          </c:marker>
          <c:xVal>
            <c:numRef>
              <c:f>Sheet1!$AG$3:$AG$117</c:f>
              <c:numCache>
                <c:formatCode>General</c:formatCode>
                <c:ptCount val="110"/>
                <c:pt idx="0">
                  <c:v>1.488</c:v>
                </c:pt>
                <c:pt idx="1">
                  <c:v>1.92</c:v>
                </c:pt>
                <c:pt idx="2">
                  <c:v>2.244</c:v>
                </c:pt>
                <c:pt idx="3">
                  <c:v>2.526</c:v>
                </c:pt>
                <c:pt idx="4">
                  <c:v>2.848</c:v>
                </c:pt>
                <c:pt idx="5">
                  <c:v>3.164</c:v>
                </c:pt>
                <c:pt idx="6">
                  <c:v>3.45</c:v>
                </c:pt>
                <c:pt idx="7">
                  <c:v>3.77</c:v>
                </c:pt>
                <c:pt idx="8">
                  <c:v>4.048</c:v>
                </c:pt>
                <c:pt idx="9">
                  <c:v>4.327999999999987</c:v>
                </c:pt>
                <c:pt idx="10">
                  <c:v>4.607999999999988</c:v>
                </c:pt>
                <c:pt idx="11">
                  <c:v>4.922</c:v>
                </c:pt>
                <c:pt idx="12">
                  <c:v>5.242</c:v>
                </c:pt>
                <c:pt idx="13">
                  <c:v>6.332</c:v>
                </c:pt>
                <c:pt idx="14">
                  <c:v>6.53</c:v>
                </c:pt>
                <c:pt idx="15">
                  <c:v>6.734</c:v>
                </c:pt>
                <c:pt idx="16">
                  <c:v>6.936</c:v>
                </c:pt>
                <c:pt idx="17">
                  <c:v>7.14</c:v>
                </c:pt>
                <c:pt idx="18">
                  <c:v>7.33</c:v>
                </c:pt>
                <c:pt idx="19">
                  <c:v>7.73</c:v>
                </c:pt>
                <c:pt idx="20">
                  <c:v>7.932</c:v>
                </c:pt>
                <c:pt idx="21">
                  <c:v>8.134</c:v>
                </c:pt>
                <c:pt idx="22">
                  <c:v>8.332</c:v>
                </c:pt>
                <c:pt idx="23">
                  <c:v>8.532</c:v>
                </c:pt>
                <c:pt idx="24">
                  <c:v>8.724</c:v>
                </c:pt>
                <c:pt idx="25">
                  <c:v>8.928</c:v>
                </c:pt>
                <c:pt idx="26">
                  <c:v>9.128</c:v>
                </c:pt>
                <c:pt idx="27">
                  <c:v>9.326</c:v>
                </c:pt>
                <c:pt idx="28">
                  <c:v>9.532</c:v>
                </c:pt>
                <c:pt idx="29">
                  <c:v>9.76</c:v>
                </c:pt>
                <c:pt idx="30">
                  <c:v>9.968</c:v>
                </c:pt>
                <c:pt idx="31">
                  <c:v>10.166</c:v>
                </c:pt>
                <c:pt idx="32">
                  <c:v>10.372</c:v>
                </c:pt>
                <c:pt idx="33">
                  <c:v>10.6</c:v>
                </c:pt>
                <c:pt idx="34">
                  <c:v>11.048</c:v>
                </c:pt>
                <c:pt idx="35">
                  <c:v>11.322</c:v>
                </c:pt>
                <c:pt idx="36">
                  <c:v>11.576</c:v>
                </c:pt>
                <c:pt idx="37">
                  <c:v>11.852</c:v>
                </c:pt>
                <c:pt idx="38">
                  <c:v>12.128</c:v>
                </c:pt>
                <c:pt idx="39">
                  <c:v>12.442</c:v>
                </c:pt>
                <c:pt idx="40">
                  <c:v>12.766</c:v>
                </c:pt>
                <c:pt idx="41">
                  <c:v>13.202</c:v>
                </c:pt>
                <c:pt idx="42">
                  <c:v>13.568</c:v>
                </c:pt>
                <c:pt idx="43">
                  <c:v>13.884</c:v>
                </c:pt>
                <c:pt idx="44">
                  <c:v>14.164</c:v>
                </c:pt>
                <c:pt idx="45">
                  <c:v>14.444</c:v>
                </c:pt>
                <c:pt idx="46">
                  <c:v>14.656</c:v>
                </c:pt>
                <c:pt idx="47">
                  <c:v>14.88</c:v>
                </c:pt>
                <c:pt idx="48">
                  <c:v>15.084</c:v>
                </c:pt>
                <c:pt idx="49">
                  <c:v>15.324</c:v>
                </c:pt>
                <c:pt idx="50">
                  <c:v>15.56</c:v>
                </c:pt>
                <c:pt idx="51">
                  <c:v>15.772</c:v>
                </c:pt>
                <c:pt idx="52">
                  <c:v>15.974</c:v>
                </c:pt>
                <c:pt idx="53">
                  <c:v>16.204</c:v>
                </c:pt>
                <c:pt idx="54">
                  <c:v>16.41</c:v>
                </c:pt>
                <c:pt idx="55">
                  <c:v>16.64399999999999</c:v>
                </c:pt>
                <c:pt idx="56">
                  <c:v>16.852</c:v>
                </c:pt>
                <c:pt idx="57">
                  <c:v>17.046</c:v>
                </c:pt>
                <c:pt idx="58">
                  <c:v>17.246</c:v>
                </c:pt>
                <c:pt idx="59">
                  <c:v>17.446</c:v>
                </c:pt>
                <c:pt idx="60">
                  <c:v>17.618</c:v>
                </c:pt>
                <c:pt idx="61">
                  <c:v>17.816</c:v>
                </c:pt>
                <c:pt idx="62">
                  <c:v>18.008</c:v>
                </c:pt>
                <c:pt idx="63">
                  <c:v>18.206</c:v>
                </c:pt>
                <c:pt idx="64">
                  <c:v>18.412</c:v>
                </c:pt>
                <c:pt idx="65">
                  <c:v>18.642</c:v>
                </c:pt>
                <c:pt idx="66">
                  <c:v>18.888</c:v>
                </c:pt>
                <c:pt idx="67">
                  <c:v>19.206</c:v>
                </c:pt>
                <c:pt idx="68">
                  <c:v>19.494</c:v>
                </c:pt>
                <c:pt idx="69">
                  <c:v>19.762</c:v>
                </c:pt>
                <c:pt idx="70">
                  <c:v>19.97</c:v>
                </c:pt>
                <c:pt idx="71">
                  <c:v>20.172</c:v>
                </c:pt>
                <c:pt idx="72">
                  <c:v>20.406</c:v>
                </c:pt>
                <c:pt idx="73">
                  <c:v>20.682</c:v>
                </c:pt>
                <c:pt idx="74">
                  <c:v>20.934</c:v>
                </c:pt>
                <c:pt idx="75">
                  <c:v>21.202</c:v>
                </c:pt>
                <c:pt idx="76">
                  <c:v>21.448</c:v>
                </c:pt>
                <c:pt idx="77">
                  <c:v>21.688</c:v>
                </c:pt>
                <c:pt idx="78">
                  <c:v>21.964</c:v>
                </c:pt>
                <c:pt idx="79">
                  <c:v>22.25</c:v>
                </c:pt>
                <c:pt idx="80">
                  <c:v>22.53</c:v>
                </c:pt>
                <c:pt idx="81">
                  <c:v>22.738</c:v>
                </c:pt>
                <c:pt idx="82">
                  <c:v>22.974</c:v>
                </c:pt>
                <c:pt idx="83">
                  <c:v>23.286</c:v>
                </c:pt>
                <c:pt idx="84">
                  <c:v>23.602</c:v>
                </c:pt>
                <c:pt idx="85">
                  <c:v>23.922</c:v>
                </c:pt>
                <c:pt idx="86">
                  <c:v>24.206</c:v>
                </c:pt>
                <c:pt idx="87">
                  <c:v>24.524</c:v>
                </c:pt>
                <c:pt idx="88">
                  <c:v>24.802</c:v>
                </c:pt>
                <c:pt idx="89">
                  <c:v>25.05</c:v>
                </c:pt>
                <c:pt idx="90">
                  <c:v>25.33</c:v>
                </c:pt>
                <c:pt idx="91">
                  <c:v>25.642</c:v>
                </c:pt>
                <c:pt idx="92">
                  <c:v>25.966</c:v>
                </c:pt>
                <c:pt idx="93">
                  <c:v>26.322</c:v>
                </c:pt>
                <c:pt idx="94">
                  <c:v>26.648</c:v>
                </c:pt>
                <c:pt idx="95">
                  <c:v>26.886</c:v>
                </c:pt>
                <c:pt idx="96">
                  <c:v>27.092</c:v>
                </c:pt>
                <c:pt idx="97">
                  <c:v>27.37</c:v>
                </c:pt>
                <c:pt idx="98">
                  <c:v>27.60600000000001</c:v>
                </c:pt>
                <c:pt idx="99">
                  <c:v>27.806</c:v>
                </c:pt>
                <c:pt idx="100">
                  <c:v>28.0</c:v>
                </c:pt>
                <c:pt idx="101">
                  <c:v>28.17</c:v>
                </c:pt>
                <c:pt idx="102">
                  <c:v>28.366</c:v>
                </c:pt>
                <c:pt idx="103">
                  <c:v>28.566</c:v>
                </c:pt>
                <c:pt idx="104">
                  <c:v>28.762</c:v>
                </c:pt>
                <c:pt idx="105">
                  <c:v>28.964</c:v>
                </c:pt>
                <c:pt idx="106">
                  <c:v>29.168</c:v>
                </c:pt>
                <c:pt idx="107">
                  <c:v>29.4</c:v>
                </c:pt>
                <c:pt idx="108">
                  <c:v>29.61</c:v>
                </c:pt>
                <c:pt idx="109">
                  <c:v>29.85</c:v>
                </c:pt>
              </c:numCache>
            </c:numRef>
          </c:xVal>
          <c:yVal>
            <c:numRef>
              <c:f>Sheet1!$AE$3:$AE$117</c:f>
              <c:numCache>
                <c:formatCode>General</c:formatCode>
                <c:ptCount val="110"/>
                <c:pt idx="0">
                  <c:v>84.33000000000001</c:v>
                </c:pt>
                <c:pt idx="1">
                  <c:v>82.84000000000003</c:v>
                </c:pt>
                <c:pt idx="2">
                  <c:v>84.0399999999999</c:v>
                </c:pt>
                <c:pt idx="3">
                  <c:v>82.9500000000003</c:v>
                </c:pt>
                <c:pt idx="4">
                  <c:v>84.72999999999997</c:v>
                </c:pt>
                <c:pt idx="5">
                  <c:v>82.53999999999983</c:v>
                </c:pt>
                <c:pt idx="6">
                  <c:v>98.68999999999994</c:v>
                </c:pt>
                <c:pt idx="7">
                  <c:v>85.57999999999977</c:v>
                </c:pt>
                <c:pt idx="8">
                  <c:v>84.03000000000027</c:v>
                </c:pt>
                <c:pt idx="9">
                  <c:v>83.19999999999973</c:v>
                </c:pt>
                <c:pt idx="10">
                  <c:v>83.49999999999992</c:v>
                </c:pt>
                <c:pt idx="11">
                  <c:v>84.1099999999999</c:v>
                </c:pt>
                <c:pt idx="12">
                  <c:v>83.31</c:v>
                </c:pt>
                <c:pt idx="13">
                  <c:v>185.1900000000004</c:v>
                </c:pt>
                <c:pt idx="14">
                  <c:v>114.02</c:v>
                </c:pt>
                <c:pt idx="15">
                  <c:v>87.88000000000018</c:v>
                </c:pt>
                <c:pt idx="16">
                  <c:v>90.3299999999998</c:v>
                </c:pt>
                <c:pt idx="17">
                  <c:v>182.7800000000002</c:v>
                </c:pt>
                <c:pt idx="18">
                  <c:v>190.34</c:v>
                </c:pt>
                <c:pt idx="19">
                  <c:v>158.5799999999997</c:v>
                </c:pt>
                <c:pt idx="20">
                  <c:v>128.85</c:v>
                </c:pt>
                <c:pt idx="21">
                  <c:v>154.2599999999989</c:v>
                </c:pt>
                <c:pt idx="22">
                  <c:v>158.9099999999987</c:v>
                </c:pt>
                <c:pt idx="23">
                  <c:v>162.5099999999993</c:v>
                </c:pt>
                <c:pt idx="24">
                  <c:v>187.0600000000007</c:v>
                </c:pt>
                <c:pt idx="25">
                  <c:v>181.1299999999996</c:v>
                </c:pt>
                <c:pt idx="26">
                  <c:v>135.3399999999994</c:v>
                </c:pt>
                <c:pt idx="27">
                  <c:v>202.66</c:v>
                </c:pt>
                <c:pt idx="28">
                  <c:v>185.6399999999994</c:v>
                </c:pt>
                <c:pt idx="29">
                  <c:v>178.7399999999994</c:v>
                </c:pt>
                <c:pt idx="30">
                  <c:v>174.6999999999996</c:v>
                </c:pt>
                <c:pt idx="31">
                  <c:v>202.399999999999</c:v>
                </c:pt>
                <c:pt idx="32">
                  <c:v>151.8999999999995</c:v>
                </c:pt>
                <c:pt idx="33">
                  <c:v>146.2000000000003</c:v>
                </c:pt>
                <c:pt idx="34">
                  <c:v>190.3000000000006</c:v>
                </c:pt>
                <c:pt idx="35">
                  <c:v>146.700000000001</c:v>
                </c:pt>
                <c:pt idx="36">
                  <c:v>94.50000000000003</c:v>
                </c:pt>
                <c:pt idx="37">
                  <c:v>109.8999999999997</c:v>
                </c:pt>
                <c:pt idx="38">
                  <c:v>180.6999999999998</c:v>
                </c:pt>
                <c:pt idx="39">
                  <c:v>161.3000000000007</c:v>
                </c:pt>
                <c:pt idx="40">
                  <c:v>151.7999999999997</c:v>
                </c:pt>
                <c:pt idx="41">
                  <c:v>104.4000000000001</c:v>
                </c:pt>
                <c:pt idx="42">
                  <c:v>115.9</c:v>
                </c:pt>
                <c:pt idx="43">
                  <c:v>116.4000000000005</c:v>
                </c:pt>
                <c:pt idx="44">
                  <c:v>83.50000000000078</c:v>
                </c:pt>
                <c:pt idx="45">
                  <c:v>89.0999999999984</c:v>
                </c:pt>
                <c:pt idx="46">
                  <c:v>100.3999999999987</c:v>
                </c:pt>
                <c:pt idx="47">
                  <c:v>119.7999999999997</c:v>
                </c:pt>
                <c:pt idx="48">
                  <c:v>130.6000000000012</c:v>
                </c:pt>
                <c:pt idx="49">
                  <c:v>149.4</c:v>
                </c:pt>
                <c:pt idx="50">
                  <c:v>83.5999999999988</c:v>
                </c:pt>
                <c:pt idx="51">
                  <c:v>105.599999999999</c:v>
                </c:pt>
                <c:pt idx="52">
                  <c:v>141.3000000000011</c:v>
                </c:pt>
                <c:pt idx="53">
                  <c:v>167.4000000000007</c:v>
                </c:pt>
                <c:pt idx="54">
                  <c:v>180.8000000000014</c:v>
                </c:pt>
                <c:pt idx="55">
                  <c:v>166.0000000000004</c:v>
                </c:pt>
                <c:pt idx="56">
                  <c:v>82.4999999999996</c:v>
                </c:pt>
                <c:pt idx="57">
                  <c:v>85.69999999999922</c:v>
                </c:pt>
                <c:pt idx="58">
                  <c:v>115.000000000002</c:v>
                </c:pt>
                <c:pt idx="59">
                  <c:v>183.1999999999994</c:v>
                </c:pt>
                <c:pt idx="60">
                  <c:v>256.9000000000017</c:v>
                </c:pt>
                <c:pt idx="61">
                  <c:v>326.4999999999989</c:v>
                </c:pt>
                <c:pt idx="62">
                  <c:v>388.5000000000005</c:v>
                </c:pt>
                <c:pt idx="63">
                  <c:v>379.4000000000004</c:v>
                </c:pt>
                <c:pt idx="64">
                  <c:v>318.5000000000003</c:v>
                </c:pt>
                <c:pt idx="65">
                  <c:v>386.400000000002</c:v>
                </c:pt>
                <c:pt idx="66">
                  <c:v>444.899999999997</c:v>
                </c:pt>
                <c:pt idx="67">
                  <c:v>474.0999999999999</c:v>
                </c:pt>
                <c:pt idx="68">
                  <c:v>384.1000000000002</c:v>
                </c:pt>
                <c:pt idx="69">
                  <c:v>402.3000000000003</c:v>
                </c:pt>
                <c:pt idx="70">
                  <c:v>483.3999999999996</c:v>
                </c:pt>
                <c:pt idx="71">
                  <c:v>570.999999999998</c:v>
                </c:pt>
                <c:pt idx="72">
                  <c:v>643.1000000000006</c:v>
                </c:pt>
                <c:pt idx="73">
                  <c:v>499.7000000000007</c:v>
                </c:pt>
                <c:pt idx="74">
                  <c:v>497.4999999999986</c:v>
                </c:pt>
                <c:pt idx="75">
                  <c:v>573.9999999999981</c:v>
                </c:pt>
                <c:pt idx="76">
                  <c:v>618.9</c:v>
                </c:pt>
                <c:pt idx="77">
                  <c:v>645.100000000003</c:v>
                </c:pt>
                <c:pt idx="78">
                  <c:v>481.300000000001</c:v>
                </c:pt>
                <c:pt idx="79">
                  <c:v>529.8000000000014</c:v>
                </c:pt>
                <c:pt idx="80">
                  <c:v>597.5000000000001</c:v>
                </c:pt>
                <c:pt idx="81">
                  <c:v>637.2</c:v>
                </c:pt>
                <c:pt idx="82">
                  <c:v>617.799999999999</c:v>
                </c:pt>
                <c:pt idx="83">
                  <c:v>505.0999999999987</c:v>
                </c:pt>
                <c:pt idx="84">
                  <c:v>557.500000000001</c:v>
                </c:pt>
                <c:pt idx="85">
                  <c:v>617.4</c:v>
                </c:pt>
                <c:pt idx="86">
                  <c:v>584.8000000000013</c:v>
                </c:pt>
                <c:pt idx="87">
                  <c:v>510.6000000000002</c:v>
                </c:pt>
                <c:pt idx="88">
                  <c:v>546.2999999999987</c:v>
                </c:pt>
                <c:pt idx="89">
                  <c:v>619.3999999999984</c:v>
                </c:pt>
                <c:pt idx="90">
                  <c:v>642.8000000000011</c:v>
                </c:pt>
                <c:pt idx="91">
                  <c:v>524.8999999999984</c:v>
                </c:pt>
                <c:pt idx="92">
                  <c:v>525.4999999999974</c:v>
                </c:pt>
                <c:pt idx="93">
                  <c:v>253.1999999999996</c:v>
                </c:pt>
                <c:pt idx="94">
                  <c:v>82.4999999999996</c:v>
                </c:pt>
                <c:pt idx="95">
                  <c:v>82.4999999999996</c:v>
                </c:pt>
                <c:pt idx="96">
                  <c:v>82.4999999999996</c:v>
                </c:pt>
                <c:pt idx="97">
                  <c:v>83.0999999999982</c:v>
                </c:pt>
                <c:pt idx="98">
                  <c:v>82.4999999999996</c:v>
                </c:pt>
                <c:pt idx="99">
                  <c:v>82.69999999999912</c:v>
                </c:pt>
                <c:pt idx="100">
                  <c:v>82.4999999999996</c:v>
                </c:pt>
                <c:pt idx="101">
                  <c:v>82.4999999999996</c:v>
                </c:pt>
                <c:pt idx="102">
                  <c:v>82.4999999999996</c:v>
                </c:pt>
                <c:pt idx="103">
                  <c:v>82.4999999999996</c:v>
                </c:pt>
                <c:pt idx="104">
                  <c:v>82.4999999999996</c:v>
                </c:pt>
                <c:pt idx="105">
                  <c:v>82.50000000000311</c:v>
                </c:pt>
                <c:pt idx="106">
                  <c:v>83.50000000000078</c:v>
                </c:pt>
                <c:pt idx="107">
                  <c:v>82.50000000000311</c:v>
                </c:pt>
                <c:pt idx="108">
                  <c:v>82.7999999999989</c:v>
                </c:pt>
                <c:pt idx="109">
                  <c:v>82.4999999999996</c:v>
                </c:pt>
              </c:numCache>
            </c:numRef>
          </c:yVal>
          <c:smooth val="0"/>
        </c:ser>
        <c:ser>
          <c:idx val="3"/>
          <c:order val="3"/>
          <c:tx>
            <c:v>Glitch</c:v>
          </c:tx>
          <c:spPr>
            <a:ln w="28575">
              <a:noFill/>
            </a:ln>
          </c:spPr>
          <c:marker>
            <c:symbol val="star"/>
            <c:size val="12"/>
            <c:spPr>
              <a:noFill/>
            </c:spPr>
          </c:marker>
          <c:errBars>
            <c:errDir val="y"/>
            <c:errBarType val="plus"/>
            <c:errValType val="fixedVal"/>
            <c:noEndCap val="1"/>
            <c:val val="700.0"/>
            <c:spPr>
              <a:ln w="28575">
                <a:solidFill>
                  <a:schemeClr val="accent4">
                    <a:lumMod val="40000"/>
                    <a:lumOff val="60000"/>
                  </a:schemeClr>
                </a:solidFill>
                <a:prstDash val="dash"/>
              </a:ln>
            </c:spPr>
          </c:errBars>
          <c:xVal>
            <c:numRef>
              <c:f>Sheet1!$BN$8:$BN$87</c:f>
              <c:numCache>
                <c:formatCode>General</c:formatCode>
                <c:ptCount val="75"/>
                <c:pt idx="0">
                  <c:v>5.71194851</c:v>
                </c:pt>
                <c:pt idx="1">
                  <c:v>5.758531127999987</c:v>
                </c:pt>
                <c:pt idx="2">
                  <c:v>5.806740546999987</c:v>
                </c:pt>
                <c:pt idx="3">
                  <c:v>5.839954008999987</c:v>
                </c:pt>
                <c:pt idx="4">
                  <c:v>5.879503454</c:v>
                </c:pt>
                <c:pt idx="5">
                  <c:v>5.916514496999988</c:v>
                </c:pt>
                <c:pt idx="6">
                  <c:v>5.958623131</c:v>
                </c:pt>
                <c:pt idx="7">
                  <c:v>6.00127736</c:v>
                </c:pt>
                <c:pt idx="8">
                  <c:v>6.037942411</c:v>
                </c:pt>
                <c:pt idx="9">
                  <c:v>6.074623852</c:v>
                </c:pt>
                <c:pt idx="10">
                  <c:v>6.118646881</c:v>
                </c:pt>
                <c:pt idx="11">
                  <c:v>6.159125921999987</c:v>
                </c:pt>
                <c:pt idx="12">
                  <c:v>6.473426609</c:v>
                </c:pt>
                <c:pt idx="13">
                  <c:v>6.505968899</c:v>
                </c:pt>
                <c:pt idx="14">
                  <c:v>7.407715219999985</c:v>
                </c:pt>
                <c:pt idx="15">
                  <c:v>7.446492256</c:v>
                </c:pt>
                <c:pt idx="16">
                  <c:v>7.517991152999988</c:v>
                </c:pt>
                <c:pt idx="17">
                  <c:v>7.553349406</c:v>
                </c:pt>
                <c:pt idx="18">
                  <c:v>7.642611461999988</c:v>
                </c:pt>
                <c:pt idx="19">
                  <c:v>7.677863707</c:v>
                </c:pt>
                <c:pt idx="20">
                  <c:v>7.711413971999994</c:v>
                </c:pt>
                <c:pt idx="21">
                  <c:v>7.750719809999988</c:v>
                </c:pt>
                <c:pt idx="22">
                  <c:v>7.795158031999988</c:v>
                </c:pt>
                <c:pt idx="23">
                  <c:v>8.804491014000006</c:v>
                </c:pt>
                <c:pt idx="24">
                  <c:v>8.874653909</c:v>
                </c:pt>
                <c:pt idx="25">
                  <c:v>8.908685769000001</c:v>
                </c:pt>
                <c:pt idx="26">
                  <c:v>8.952658395</c:v>
                </c:pt>
                <c:pt idx="27">
                  <c:v>8.995477814</c:v>
                </c:pt>
                <c:pt idx="28">
                  <c:v>9.033779255</c:v>
                </c:pt>
                <c:pt idx="29">
                  <c:v>9.102079791</c:v>
                </c:pt>
                <c:pt idx="30">
                  <c:v>9.564453146</c:v>
                </c:pt>
                <c:pt idx="31">
                  <c:v>9.603157787999998</c:v>
                </c:pt>
                <c:pt idx="32">
                  <c:v>9.679172246</c:v>
                </c:pt>
                <c:pt idx="33">
                  <c:v>9.705974515</c:v>
                </c:pt>
                <c:pt idx="34">
                  <c:v>9.739908768999998</c:v>
                </c:pt>
                <c:pt idx="35">
                  <c:v>10.289902503</c:v>
                </c:pt>
                <c:pt idx="36">
                  <c:v>10.332591133</c:v>
                </c:pt>
                <c:pt idx="37">
                  <c:v>10.363498208</c:v>
                </c:pt>
                <c:pt idx="38">
                  <c:v>10.401689675</c:v>
                </c:pt>
                <c:pt idx="39">
                  <c:v>10.954905361</c:v>
                </c:pt>
                <c:pt idx="40">
                  <c:v>10.994269201</c:v>
                </c:pt>
                <c:pt idx="41">
                  <c:v>11.032696247</c:v>
                </c:pt>
                <c:pt idx="42">
                  <c:v>11.074336491</c:v>
                </c:pt>
                <c:pt idx="43">
                  <c:v>11.116218721</c:v>
                </c:pt>
                <c:pt idx="44">
                  <c:v>11.156152565</c:v>
                </c:pt>
                <c:pt idx="45">
                  <c:v>11.199775593</c:v>
                </c:pt>
                <c:pt idx="46">
                  <c:v>11.227336251</c:v>
                </c:pt>
                <c:pt idx="47">
                  <c:v>11.296290727</c:v>
                </c:pt>
                <c:pt idx="48">
                  <c:v>12.16024702</c:v>
                </c:pt>
                <c:pt idx="49">
                  <c:v>12.195134068</c:v>
                </c:pt>
                <c:pt idx="50">
                  <c:v>12.23162392</c:v>
                </c:pt>
                <c:pt idx="51">
                  <c:v>12.272321354</c:v>
                </c:pt>
                <c:pt idx="52">
                  <c:v>12.300934813</c:v>
                </c:pt>
                <c:pt idx="53">
                  <c:v>16.620237144</c:v>
                </c:pt>
                <c:pt idx="54">
                  <c:v>16.73910980599998</c:v>
                </c:pt>
                <c:pt idx="55">
                  <c:v>16.771905644</c:v>
                </c:pt>
                <c:pt idx="56">
                  <c:v>22.190369562</c:v>
                </c:pt>
                <c:pt idx="57">
                  <c:v>22.231456752</c:v>
                </c:pt>
                <c:pt idx="58">
                  <c:v>22.27224394299988</c:v>
                </c:pt>
                <c:pt idx="59">
                  <c:v>22.320576728</c:v>
                </c:pt>
                <c:pt idx="60">
                  <c:v>22.360477517</c:v>
                </c:pt>
                <c:pt idx="61">
                  <c:v>23.351915609</c:v>
                </c:pt>
                <c:pt idx="62">
                  <c:v>23.391116398</c:v>
                </c:pt>
                <c:pt idx="63">
                  <c:v>23.429301184</c:v>
                </c:pt>
                <c:pt idx="64">
                  <c:v>23.47564757399988</c:v>
                </c:pt>
                <c:pt idx="65">
                  <c:v>23.519421159</c:v>
                </c:pt>
                <c:pt idx="66">
                  <c:v>23.561108347</c:v>
                </c:pt>
                <c:pt idx="67">
                  <c:v>24.72784637499998</c:v>
                </c:pt>
                <c:pt idx="68">
                  <c:v>24.76108796799999</c:v>
                </c:pt>
                <c:pt idx="69">
                  <c:v>24.773492767</c:v>
                </c:pt>
                <c:pt idx="70">
                  <c:v>25.802738085</c:v>
                </c:pt>
                <c:pt idx="71">
                  <c:v>25.846398076</c:v>
                </c:pt>
                <c:pt idx="72">
                  <c:v>25.88192606599999</c:v>
                </c:pt>
                <c:pt idx="73">
                  <c:v>25.926266053</c:v>
                </c:pt>
                <c:pt idx="74">
                  <c:v>25.963915638</c:v>
                </c:pt>
              </c:numCache>
            </c:numRef>
          </c:xVal>
          <c:yVal>
            <c:numRef>
              <c:f>Sheet1!$BO$8:$BO$87</c:f>
              <c:numCache>
                <c:formatCode>General</c:formatCode>
                <c:ptCount val="7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</c:numCache>
            </c:numRef>
          </c:yVal>
          <c:smooth val="0"/>
        </c:ser>
        <c:ser>
          <c:idx val="4"/>
          <c:order val="4"/>
          <c:tx>
            <c:v>Freeze</c:v>
          </c:tx>
          <c:spPr>
            <a:ln w="3175">
              <a:noFill/>
            </a:ln>
          </c:spPr>
          <c:marker>
            <c:symbol val="x"/>
            <c:size val="14"/>
            <c:spPr>
              <a:solidFill>
                <a:srgbClr val="FF0000"/>
              </a:solidFill>
              <a:ln w="12700">
                <a:solidFill>
                  <a:srgbClr val="002060"/>
                </a:solidFill>
                <a:prstDash val="solid"/>
              </a:ln>
            </c:spPr>
          </c:marker>
          <c:dPt>
            <c:idx val="0"/>
            <c:bubble3D val="0"/>
          </c:dPt>
          <c:trendline>
            <c:trendlineType val="linear"/>
            <c:dispRSqr val="0"/>
            <c:dispEq val="0"/>
          </c:trendline>
          <c:errBars>
            <c:errDir val="y"/>
            <c:errBarType val="plus"/>
            <c:errValType val="fixedVal"/>
            <c:noEndCap val="1"/>
            <c:val val="700.0"/>
            <c:spPr>
              <a:ln w="44450">
                <a:solidFill>
                  <a:srgbClr val="FF0000"/>
                </a:solidFill>
                <a:prstDash val="lgDash"/>
              </a:ln>
            </c:spPr>
          </c:errBars>
          <c:errBars>
            <c:errDir val="x"/>
            <c:errBarType val="both"/>
            <c:errValType val="fixedVal"/>
            <c:noEndCap val="0"/>
            <c:val val="1.0"/>
          </c:errBars>
          <c:xVal>
            <c:numRef>
              <c:f>Sheet1!$BS$4:$BS$7</c:f>
              <c:numCache>
                <c:formatCode>General</c:formatCode>
                <c:ptCount val="4"/>
                <c:pt idx="0">
                  <c:v>8.0</c:v>
                </c:pt>
                <c:pt idx="1">
                  <c:v>10.0</c:v>
                </c:pt>
                <c:pt idx="2">
                  <c:v>19.0</c:v>
                </c:pt>
                <c:pt idx="3">
                  <c:v>26.0</c:v>
                </c:pt>
              </c:numCache>
            </c:numRef>
          </c:xVal>
          <c:yVal>
            <c:numLit>
              <c:formatCode>General</c:formatCode>
              <c:ptCount val="4"/>
              <c:pt idx="0">
                <c:v>0.0</c:v>
              </c:pt>
              <c:pt idx="1">
                <c:v>0.0</c:v>
              </c:pt>
              <c:pt idx="2">
                <c:v>0.0</c:v>
              </c:pt>
              <c:pt idx="3">
                <c:v>0.0</c:v>
              </c:pt>
            </c:numLit>
          </c:yVal>
          <c:smooth val="0"/>
        </c:ser>
        <c:ser>
          <c:idx val="5"/>
          <c:order val="5"/>
          <c:tx>
            <c:v>Jitter at Chooser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accent6">
                  <a:lumMod val="75000"/>
                </a:schemeClr>
              </a:solidFill>
            </c:spPr>
          </c:marker>
          <c:xVal>
            <c:numRef>
              <c:f>Sheet1!$M:$M</c:f>
              <c:numCache>
                <c:formatCode>General</c:formatCode>
                <c:ptCount val="1048571"/>
                <c:pt idx="2">
                  <c:v>1.53306</c:v>
                </c:pt>
                <c:pt idx="3">
                  <c:v>1.96357</c:v>
                </c:pt>
                <c:pt idx="4">
                  <c:v>2.28877</c:v>
                </c:pt>
                <c:pt idx="5">
                  <c:v>2.569669999999999</c:v>
                </c:pt>
                <c:pt idx="6">
                  <c:v>2.89346</c:v>
                </c:pt>
                <c:pt idx="7">
                  <c:v>3.20726</c:v>
                </c:pt>
                <c:pt idx="8">
                  <c:v>3.50877</c:v>
                </c:pt>
                <c:pt idx="9">
                  <c:v>3.81631</c:v>
                </c:pt>
                <c:pt idx="10">
                  <c:v>4.09207</c:v>
                </c:pt>
                <c:pt idx="11">
                  <c:v>4.37192</c:v>
                </c:pt>
                <c:pt idx="12">
                  <c:v>4.652219999999988</c:v>
                </c:pt>
                <c:pt idx="13">
                  <c:v>4.96683</c:v>
                </c:pt>
                <c:pt idx="14">
                  <c:v>5.28526</c:v>
                </c:pt>
                <c:pt idx="15">
                  <c:v>6.47737</c:v>
                </c:pt>
                <c:pt idx="16">
                  <c:v>6.59927</c:v>
                </c:pt>
                <c:pt idx="17">
                  <c:v>6.7826</c:v>
                </c:pt>
                <c:pt idx="18">
                  <c:v>6.98705</c:v>
                </c:pt>
                <c:pt idx="19">
                  <c:v>7.28351</c:v>
                </c:pt>
                <c:pt idx="20">
                  <c:v>7.48106</c:v>
                </c:pt>
                <c:pt idx="21">
                  <c:v>7.84677</c:v>
                </c:pt>
                <c:pt idx="22">
                  <c:v>8.021570000000001</c:v>
                </c:pt>
                <c:pt idx="23">
                  <c:v>8.248979999999998</c:v>
                </c:pt>
                <c:pt idx="24">
                  <c:v>8.45143</c:v>
                </c:pt>
                <c:pt idx="25">
                  <c:v>8.655240000000002</c:v>
                </c:pt>
                <c:pt idx="26">
                  <c:v>8.87178</c:v>
                </c:pt>
                <c:pt idx="27">
                  <c:v>9.069410000000004</c:v>
                </c:pt>
                <c:pt idx="28">
                  <c:v>9.224059999999997</c:v>
                </c:pt>
                <c:pt idx="29">
                  <c:v>9.48939</c:v>
                </c:pt>
                <c:pt idx="30">
                  <c:v>9.678369999999997</c:v>
                </c:pt>
                <c:pt idx="31">
                  <c:v>9.899460000000002</c:v>
                </c:pt>
                <c:pt idx="32">
                  <c:v>10.1035</c:v>
                </c:pt>
                <c:pt idx="33">
                  <c:v>10.3292</c:v>
                </c:pt>
                <c:pt idx="34">
                  <c:v>10.4827</c:v>
                </c:pt>
                <c:pt idx="35">
                  <c:v>10.7069</c:v>
                </c:pt>
                <c:pt idx="36">
                  <c:v>11.199</c:v>
                </c:pt>
                <c:pt idx="37">
                  <c:v>11.4294</c:v>
                </c:pt>
                <c:pt idx="38">
                  <c:v>11.6301</c:v>
                </c:pt>
                <c:pt idx="39">
                  <c:v>11.9227</c:v>
                </c:pt>
                <c:pt idx="40">
                  <c:v>12.2694</c:v>
                </c:pt>
                <c:pt idx="41">
                  <c:v>12.564</c:v>
                </c:pt>
                <c:pt idx="42">
                  <c:v>12.8785</c:v>
                </c:pt>
                <c:pt idx="43">
                  <c:v>13.2671</c:v>
                </c:pt>
                <c:pt idx="44">
                  <c:v>13.6446</c:v>
                </c:pt>
                <c:pt idx="45">
                  <c:v>13.961</c:v>
                </c:pt>
                <c:pt idx="46">
                  <c:v>14.2083</c:v>
                </c:pt>
                <c:pt idx="47">
                  <c:v>14.4936</c:v>
                </c:pt>
                <c:pt idx="48">
                  <c:v>14.7171</c:v>
                </c:pt>
                <c:pt idx="49">
                  <c:v>14.9606</c:v>
                </c:pt>
                <c:pt idx="50">
                  <c:v>15.1753</c:v>
                </c:pt>
                <c:pt idx="51">
                  <c:v>15.4342</c:v>
                </c:pt>
                <c:pt idx="52">
                  <c:v>15.6044</c:v>
                </c:pt>
                <c:pt idx="53">
                  <c:v>15.8383</c:v>
                </c:pt>
                <c:pt idx="54">
                  <c:v>16.076</c:v>
                </c:pt>
                <c:pt idx="55">
                  <c:v>16.3321</c:v>
                </c:pt>
                <c:pt idx="56">
                  <c:v>16.55099999999999</c:v>
                </c:pt>
                <c:pt idx="57">
                  <c:v>16.7707</c:v>
                </c:pt>
                <c:pt idx="58">
                  <c:v>16.8953</c:v>
                </c:pt>
                <c:pt idx="59">
                  <c:v>17.0923</c:v>
                </c:pt>
                <c:pt idx="60">
                  <c:v>17.2916</c:v>
                </c:pt>
                <c:pt idx="61">
                  <c:v>17.5</c:v>
                </c:pt>
                <c:pt idx="62">
                  <c:v>17.6828</c:v>
                </c:pt>
                <c:pt idx="63">
                  <c:v>17.8908</c:v>
                </c:pt>
                <c:pt idx="64">
                  <c:v>18.0818</c:v>
                </c:pt>
                <c:pt idx="65">
                  <c:v>18.2499</c:v>
                </c:pt>
                <c:pt idx="66">
                  <c:v>18.4692</c:v>
                </c:pt>
                <c:pt idx="67">
                  <c:v>18.7118</c:v>
                </c:pt>
                <c:pt idx="68">
                  <c:v>18.9633</c:v>
                </c:pt>
                <c:pt idx="69">
                  <c:v>19.26549999999988</c:v>
                </c:pt>
                <c:pt idx="70">
                  <c:v>19.5375</c:v>
                </c:pt>
                <c:pt idx="71">
                  <c:v>19.8264</c:v>
                </c:pt>
                <c:pt idx="72">
                  <c:v>20.0567</c:v>
                </c:pt>
                <c:pt idx="73">
                  <c:v>20.2917</c:v>
                </c:pt>
                <c:pt idx="74">
                  <c:v>20.5451</c:v>
                </c:pt>
                <c:pt idx="75">
                  <c:v>20.74579999999988</c:v>
                </c:pt>
                <c:pt idx="76">
                  <c:v>20.98389999999998</c:v>
                </c:pt>
                <c:pt idx="77">
                  <c:v>21.28249999999988</c:v>
                </c:pt>
                <c:pt idx="78">
                  <c:v>21.5165</c:v>
                </c:pt>
                <c:pt idx="79">
                  <c:v>21.7621</c:v>
                </c:pt>
                <c:pt idx="80">
                  <c:v>22.0073</c:v>
                </c:pt>
                <c:pt idx="81">
                  <c:v>22.2938</c:v>
                </c:pt>
                <c:pt idx="82">
                  <c:v>22.5943</c:v>
                </c:pt>
                <c:pt idx="83">
                  <c:v>22.80720000000001</c:v>
                </c:pt>
                <c:pt idx="84">
                  <c:v>23.0502</c:v>
                </c:pt>
                <c:pt idx="85">
                  <c:v>23.3293</c:v>
                </c:pt>
                <c:pt idx="86">
                  <c:v>23.655</c:v>
                </c:pt>
                <c:pt idx="87">
                  <c:v>23.99149999999998</c:v>
                </c:pt>
                <c:pt idx="88">
                  <c:v>24.28679999999988</c:v>
                </c:pt>
                <c:pt idx="89">
                  <c:v>24.5832</c:v>
                </c:pt>
                <c:pt idx="90">
                  <c:v>24.84669999999998</c:v>
                </c:pt>
                <c:pt idx="91">
                  <c:v>25.11649999999999</c:v>
                </c:pt>
                <c:pt idx="92">
                  <c:v>25.4117</c:v>
                </c:pt>
                <c:pt idx="93">
                  <c:v>25.7283</c:v>
                </c:pt>
                <c:pt idx="94">
                  <c:v>26.0093</c:v>
                </c:pt>
                <c:pt idx="95">
                  <c:v>26.3653</c:v>
                </c:pt>
                <c:pt idx="96">
                  <c:v>26.69129999999999</c:v>
                </c:pt>
                <c:pt idx="97">
                  <c:v>26.9293</c:v>
                </c:pt>
                <c:pt idx="98">
                  <c:v>27.1353</c:v>
                </c:pt>
                <c:pt idx="99">
                  <c:v>27.41379999999998</c:v>
                </c:pt>
                <c:pt idx="100">
                  <c:v>27.6493</c:v>
                </c:pt>
                <c:pt idx="101">
                  <c:v>27.8493</c:v>
                </c:pt>
                <c:pt idx="102">
                  <c:v>28.0433</c:v>
                </c:pt>
                <c:pt idx="103">
                  <c:v>28.2133</c:v>
                </c:pt>
                <c:pt idx="104">
                  <c:v>28.4093</c:v>
                </c:pt>
                <c:pt idx="105">
                  <c:v>28.6093</c:v>
                </c:pt>
                <c:pt idx="106">
                  <c:v>28.8053</c:v>
                </c:pt>
                <c:pt idx="107">
                  <c:v>29.0073</c:v>
                </c:pt>
                <c:pt idx="108">
                  <c:v>29.2118</c:v>
                </c:pt>
                <c:pt idx="109">
                  <c:v>29.4433</c:v>
                </c:pt>
                <c:pt idx="110">
                  <c:v>29.6533</c:v>
                </c:pt>
                <c:pt idx="111">
                  <c:v>29.8933</c:v>
                </c:pt>
              </c:numCache>
            </c:numRef>
          </c:xVal>
          <c:yVal>
            <c:numRef>
              <c:f>Sheet1!$AP$4:$AP$117</c:f>
              <c:numCache>
                <c:formatCode>General</c:formatCode>
                <c:ptCount val="109"/>
                <c:pt idx="0">
                  <c:v>1.48999999999998</c:v>
                </c:pt>
                <c:pt idx="1">
                  <c:v>1.19999999999986</c:v>
                </c:pt>
                <c:pt idx="2">
                  <c:v>1.089999999999591</c:v>
                </c:pt>
                <c:pt idx="3">
                  <c:v>1.779999999999674</c:v>
                </c:pt>
                <c:pt idx="4">
                  <c:v>2.19000000000014</c:v>
                </c:pt>
                <c:pt idx="5">
                  <c:v>16.15000000000011</c:v>
                </c:pt>
                <c:pt idx="6">
                  <c:v>13.11000000000017</c:v>
                </c:pt>
                <c:pt idx="7">
                  <c:v>1.5499999999995</c:v>
                </c:pt>
                <c:pt idx="8">
                  <c:v>0.830000000000553</c:v>
                </c:pt>
                <c:pt idx="9">
                  <c:v>0.300000000000196</c:v>
                </c:pt>
                <c:pt idx="10">
                  <c:v>0.609999999999985</c:v>
                </c:pt>
                <c:pt idx="11">
                  <c:v>0.799999999999898</c:v>
                </c:pt>
                <c:pt idx="12">
                  <c:v>185.1900000000004</c:v>
                </c:pt>
                <c:pt idx="13">
                  <c:v>71.17000000000021</c:v>
                </c:pt>
                <c:pt idx="14">
                  <c:v>26.13999999999983</c:v>
                </c:pt>
                <c:pt idx="15">
                  <c:v>2.449999999999619</c:v>
                </c:pt>
                <c:pt idx="16">
                  <c:v>92.45000000000037</c:v>
                </c:pt>
                <c:pt idx="17">
                  <c:v>7.559999999999775</c:v>
                </c:pt>
                <c:pt idx="18">
                  <c:v>158.5799999999997</c:v>
                </c:pt>
                <c:pt idx="19">
                  <c:v>29.72999999999982</c:v>
                </c:pt>
                <c:pt idx="20">
                  <c:v>25.40999999999906</c:v>
                </c:pt>
                <c:pt idx="21">
                  <c:v>4.649999999999807</c:v>
                </c:pt>
                <c:pt idx="22">
                  <c:v>3.600000000000478</c:v>
                </c:pt>
                <c:pt idx="23">
                  <c:v>24.55000000000143</c:v>
                </c:pt>
                <c:pt idx="24">
                  <c:v>5.930000000001117</c:v>
                </c:pt>
                <c:pt idx="25">
                  <c:v>45.79000000000022</c:v>
                </c:pt>
                <c:pt idx="26">
                  <c:v>67.32000000000048</c:v>
                </c:pt>
                <c:pt idx="27">
                  <c:v>17.02000000000049</c:v>
                </c:pt>
                <c:pt idx="28">
                  <c:v>6.89999999999992</c:v>
                </c:pt>
                <c:pt idx="29">
                  <c:v>4.039999999999793</c:v>
                </c:pt>
                <c:pt idx="30">
                  <c:v>27.69999999999936</c:v>
                </c:pt>
                <c:pt idx="31">
                  <c:v>50.49999999999955</c:v>
                </c:pt>
                <c:pt idx="32">
                  <c:v>5.699999999999136</c:v>
                </c:pt>
                <c:pt idx="33">
                  <c:v>190.3000000000006</c:v>
                </c:pt>
                <c:pt idx="34">
                  <c:v>43.59999999999963</c:v>
                </c:pt>
                <c:pt idx="35">
                  <c:v>52.20000000000093</c:v>
                </c:pt>
                <c:pt idx="36">
                  <c:v>15.39999999999964</c:v>
                </c:pt>
                <c:pt idx="37">
                  <c:v>70.80000000000021</c:v>
                </c:pt>
                <c:pt idx="38">
                  <c:v>19.39999999999921</c:v>
                </c:pt>
                <c:pt idx="39">
                  <c:v>9.50000000000094</c:v>
                </c:pt>
                <c:pt idx="40">
                  <c:v>47.39999999999968</c:v>
                </c:pt>
                <c:pt idx="41">
                  <c:v>11.49999999999985</c:v>
                </c:pt>
                <c:pt idx="42">
                  <c:v>0.500000000000611</c:v>
                </c:pt>
                <c:pt idx="43">
                  <c:v>32.89999999999971</c:v>
                </c:pt>
                <c:pt idx="44">
                  <c:v>5.599999999997607</c:v>
                </c:pt>
                <c:pt idx="45">
                  <c:v>11.30000000000031</c:v>
                </c:pt>
                <c:pt idx="46">
                  <c:v>19.40000000000097</c:v>
                </c:pt>
                <c:pt idx="47">
                  <c:v>10.80000000000148</c:v>
                </c:pt>
                <c:pt idx="48">
                  <c:v>18.79999999999882</c:v>
                </c:pt>
                <c:pt idx="49">
                  <c:v>65.80000000000118</c:v>
                </c:pt>
                <c:pt idx="50">
                  <c:v>22.00000000000024</c:v>
                </c:pt>
                <c:pt idx="51">
                  <c:v>35.70000000000206</c:v>
                </c:pt>
                <c:pt idx="52">
                  <c:v>26.09999999999957</c:v>
                </c:pt>
                <c:pt idx="53">
                  <c:v>13.40000000000075</c:v>
                </c:pt>
                <c:pt idx="54">
                  <c:v>14.80000000000104</c:v>
                </c:pt>
                <c:pt idx="55">
                  <c:v>83.50000000000078</c:v>
                </c:pt>
                <c:pt idx="56">
                  <c:v>3.199999999999647</c:v>
                </c:pt>
                <c:pt idx="57">
                  <c:v>29.30000000000277</c:v>
                </c:pt>
                <c:pt idx="58">
                  <c:v>68.1999999999974</c:v>
                </c:pt>
                <c:pt idx="59">
                  <c:v>73.70000000000233</c:v>
                </c:pt>
                <c:pt idx="60">
                  <c:v>69.5999999999977</c:v>
                </c:pt>
                <c:pt idx="61">
                  <c:v>62.0000000000012</c:v>
                </c:pt>
                <c:pt idx="62">
                  <c:v>9.100000000000078</c:v>
                </c:pt>
                <c:pt idx="63">
                  <c:v>60.9000000000002</c:v>
                </c:pt>
                <c:pt idx="64">
                  <c:v>67.90000000000161</c:v>
                </c:pt>
                <c:pt idx="65">
                  <c:v>58.49999999999511</c:v>
                </c:pt>
                <c:pt idx="66">
                  <c:v>29.200000000003</c:v>
                </c:pt>
                <c:pt idx="67">
                  <c:v>89.9999999999999</c:v>
                </c:pt>
                <c:pt idx="68">
                  <c:v>18.20000000000016</c:v>
                </c:pt>
                <c:pt idx="69">
                  <c:v>81.09999999999936</c:v>
                </c:pt>
                <c:pt idx="70">
                  <c:v>87.5999999999984</c:v>
                </c:pt>
                <c:pt idx="71">
                  <c:v>72.10000000000251</c:v>
                </c:pt>
                <c:pt idx="72">
                  <c:v>143.3999999999998</c:v>
                </c:pt>
                <c:pt idx="73">
                  <c:v>2.200000000001978</c:v>
                </c:pt>
                <c:pt idx="74">
                  <c:v>76.4999999999994</c:v>
                </c:pt>
                <c:pt idx="75">
                  <c:v>44.90000000000191</c:v>
                </c:pt>
                <c:pt idx="76">
                  <c:v>26.20000000000289</c:v>
                </c:pt>
                <c:pt idx="77">
                  <c:v>163.800000000002</c:v>
                </c:pt>
                <c:pt idx="78">
                  <c:v>48.50000000000055</c:v>
                </c:pt>
                <c:pt idx="79">
                  <c:v>67.6999999999986</c:v>
                </c:pt>
                <c:pt idx="80">
                  <c:v>39.69999999999993</c:v>
                </c:pt>
                <c:pt idx="81">
                  <c:v>19.400000000001</c:v>
                </c:pt>
                <c:pt idx="82">
                  <c:v>112.7000000000003</c:v>
                </c:pt>
                <c:pt idx="83">
                  <c:v>52.40000000000224</c:v>
                </c:pt>
                <c:pt idx="84">
                  <c:v>59.89999999999896</c:v>
                </c:pt>
                <c:pt idx="85">
                  <c:v>32.59999999999866</c:v>
                </c:pt>
                <c:pt idx="86">
                  <c:v>74.20000000000118</c:v>
                </c:pt>
                <c:pt idx="87">
                  <c:v>35.69999999999857</c:v>
                </c:pt>
                <c:pt idx="88">
                  <c:v>73.10000000000011</c:v>
                </c:pt>
                <c:pt idx="89">
                  <c:v>23.40000000000225</c:v>
                </c:pt>
                <c:pt idx="90">
                  <c:v>117.9000000000023</c:v>
                </c:pt>
                <c:pt idx="91">
                  <c:v>0.599999999998545</c:v>
                </c:pt>
                <c:pt idx="92">
                  <c:v>272.2999999999976</c:v>
                </c:pt>
                <c:pt idx="93">
                  <c:v>170.7</c:v>
                </c:pt>
                <c:pt idx="94">
                  <c:v>0.0</c:v>
                </c:pt>
                <c:pt idx="95">
                  <c:v>0.0</c:v>
                </c:pt>
                <c:pt idx="96">
                  <c:v>0.599999999998602</c:v>
                </c:pt>
                <c:pt idx="97">
                  <c:v>0.599999999998602</c:v>
                </c:pt>
                <c:pt idx="98">
                  <c:v>0.199999999999534</c:v>
                </c:pt>
                <c:pt idx="99">
                  <c:v>0.199999999999534</c:v>
                </c:pt>
                <c:pt idx="100">
                  <c:v>0.0</c:v>
                </c:pt>
                <c:pt idx="101">
                  <c:v>0.0</c:v>
                </c:pt>
                <c:pt idx="102">
                  <c:v>0.0</c:v>
                </c:pt>
                <c:pt idx="103">
                  <c:v>0.0</c:v>
                </c:pt>
                <c:pt idx="104">
                  <c:v>3.5527136788005E-12</c:v>
                </c:pt>
                <c:pt idx="105">
                  <c:v>0.999999999997669</c:v>
                </c:pt>
                <c:pt idx="106">
                  <c:v>0.999999999997669</c:v>
                </c:pt>
                <c:pt idx="107">
                  <c:v>0.299999999995748</c:v>
                </c:pt>
                <c:pt idx="108">
                  <c:v>0.299999999999301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3407080"/>
        <c:axId val="-2022894712"/>
      </c:scatterChart>
      <c:valAx>
        <c:axId val="-2023407080"/>
        <c:scaling>
          <c:orientation val="minMax"/>
          <c:max val="3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Time (s)</a:t>
                </a:r>
              </a:p>
            </c:rich>
          </c:tx>
          <c:layout>
            <c:manualLayout>
              <c:xMode val="edge"/>
              <c:yMode val="edge"/>
              <c:x val="0.819949634674044"/>
              <c:y val="0.8926996341366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22894712"/>
        <c:crosses val="autoZero"/>
        <c:crossBetween val="midCat"/>
        <c:majorUnit val="2.0"/>
        <c:minorUnit val="1.0"/>
      </c:valAx>
      <c:valAx>
        <c:axId val="-2022894712"/>
        <c:scaling>
          <c:orientation val="minMax"/>
          <c:max val="700.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 dirty="0" smtClean="0"/>
                  <a:t>Delay (</a:t>
                </a:r>
                <a:r>
                  <a:rPr lang="en-US" sz="1800" dirty="0" err="1"/>
                  <a:t>ms</a:t>
                </a:r>
                <a:r>
                  <a:rPr lang="en-US" sz="1800" dirty="0"/>
                  <a:t>)</a:t>
                </a:r>
              </a:p>
            </c:rich>
          </c:tx>
          <c:layout>
            <c:manualLayout>
              <c:xMode val="edge"/>
              <c:yMode val="edge"/>
              <c:x val="0.00775193798449612"/>
              <c:y val="0.034487905228062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23407080"/>
        <c:crosses val="autoZero"/>
        <c:crossBetween val="midCat"/>
      </c:valAx>
    </c:plotArea>
    <c:legend>
      <c:legendPos val="r"/>
      <c:legendEntry>
        <c:idx val="3"/>
        <c:txPr>
          <a:bodyPr/>
          <a:lstStyle/>
          <a:p>
            <a:pPr>
              <a:defRPr sz="2000" b="1" u="sng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2000" b="1" u="sng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6"/>
        <c:delete val="1"/>
      </c:legendEntry>
      <c:layout>
        <c:manualLayout>
          <c:xMode val="edge"/>
          <c:yMode val="edge"/>
          <c:x val="0.80307157551252"/>
          <c:y val="0.259585023462976"/>
          <c:w val="0.184916399338972"/>
          <c:h val="0.360717808001272"/>
        </c:manualLayout>
      </c:layout>
      <c:overlay val="0"/>
      <c:spPr>
        <a:solidFill>
          <a:schemeClr val="lt1"/>
        </a:solidFill>
        <a:ln w="6350" cap="flat" cmpd="sng" algn="ctr">
          <a:noFill/>
          <a:prstDash val="solid"/>
        </a:ln>
        <a:effectLst/>
      </c:spPr>
      <c:txPr>
        <a:bodyPr/>
        <a:lstStyle/>
        <a:p>
          <a:pPr>
            <a:defRPr sz="140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569058175980429"/>
          <c:y val="0.171913385826772"/>
          <c:w val="0.744253860159372"/>
          <c:h val="0.710703787026622"/>
        </c:manualLayout>
      </c:layout>
      <c:lineChart>
        <c:grouping val="standard"/>
        <c:varyColors val="0"/>
        <c:ser>
          <c:idx val="0"/>
          <c:order val="0"/>
          <c:tx>
            <c:strRef>
              <c:f>Sheet1!$BA$2</c:f>
              <c:strCache>
                <c:ptCount val="1"/>
                <c:pt idx="0">
                  <c:v>MP1 OWD</c:v>
                </c:pt>
              </c:strCache>
            </c:strRef>
          </c:tx>
          <c:marker>
            <c:symbol val="plus"/>
            <c:size val="6"/>
          </c:marker>
          <c:cat>
            <c:numRef>
              <c:f>Sheet1!$U:$U</c:f>
              <c:numCache>
                <c:formatCode>General</c:formatCode>
                <c:ptCount val="1048571"/>
                <c:pt idx="2">
                  <c:v>1.56456</c:v>
                </c:pt>
                <c:pt idx="3">
                  <c:v>1.99507</c:v>
                </c:pt>
                <c:pt idx="4">
                  <c:v>2.320269999999998</c:v>
                </c:pt>
                <c:pt idx="5">
                  <c:v>2.60118</c:v>
                </c:pt>
                <c:pt idx="6">
                  <c:v>2.92496</c:v>
                </c:pt>
                <c:pt idx="7">
                  <c:v>3.23877</c:v>
                </c:pt>
                <c:pt idx="8">
                  <c:v>3.54028</c:v>
                </c:pt>
                <c:pt idx="9">
                  <c:v>3.84781</c:v>
                </c:pt>
                <c:pt idx="10">
                  <c:v>4.123569999999996</c:v>
                </c:pt>
                <c:pt idx="11">
                  <c:v>4.40343</c:v>
                </c:pt>
                <c:pt idx="12">
                  <c:v>4.68373</c:v>
                </c:pt>
                <c:pt idx="13">
                  <c:v>4.99834</c:v>
                </c:pt>
                <c:pt idx="14">
                  <c:v>5.31677</c:v>
                </c:pt>
                <c:pt idx="15">
                  <c:v>6.50888</c:v>
                </c:pt>
                <c:pt idx="16">
                  <c:v>6.63128</c:v>
                </c:pt>
                <c:pt idx="17">
                  <c:v>6.814109999999987</c:v>
                </c:pt>
                <c:pt idx="18">
                  <c:v>7.018559999999995</c:v>
                </c:pt>
                <c:pt idx="19">
                  <c:v>7.315009999999996</c:v>
                </c:pt>
                <c:pt idx="20">
                  <c:v>7.512569999999998</c:v>
                </c:pt>
                <c:pt idx="21">
                  <c:v>7.87828</c:v>
                </c:pt>
                <c:pt idx="22">
                  <c:v>8.05307</c:v>
                </c:pt>
                <c:pt idx="23">
                  <c:v>8.28049</c:v>
                </c:pt>
                <c:pt idx="24">
                  <c:v>8.48293</c:v>
                </c:pt>
                <c:pt idx="25">
                  <c:v>8.68674</c:v>
                </c:pt>
                <c:pt idx="26">
                  <c:v>8.90329</c:v>
                </c:pt>
                <c:pt idx="27">
                  <c:v>9.10092</c:v>
                </c:pt>
                <c:pt idx="28">
                  <c:v>9.25557</c:v>
                </c:pt>
                <c:pt idx="29">
                  <c:v>9.520890000000001</c:v>
                </c:pt>
                <c:pt idx="30">
                  <c:v>9.70987</c:v>
                </c:pt>
                <c:pt idx="31">
                  <c:v>9.93097</c:v>
                </c:pt>
                <c:pt idx="32">
                  <c:v>10.135</c:v>
                </c:pt>
                <c:pt idx="33">
                  <c:v>10.3607</c:v>
                </c:pt>
                <c:pt idx="34">
                  <c:v>10.5142</c:v>
                </c:pt>
                <c:pt idx="35">
                  <c:v>10.7384</c:v>
                </c:pt>
                <c:pt idx="36">
                  <c:v>11.2305</c:v>
                </c:pt>
                <c:pt idx="37">
                  <c:v>11.4609</c:v>
                </c:pt>
                <c:pt idx="38">
                  <c:v>11.6616</c:v>
                </c:pt>
                <c:pt idx="39">
                  <c:v>11.9542</c:v>
                </c:pt>
                <c:pt idx="40">
                  <c:v>12.3009</c:v>
                </c:pt>
                <c:pt idx="41">
                  <c:v>12.5955</c:v>
                </c:pt>
                <c:pt idx="42">
                  <c:v>12.91</c:v>
                </c:pt>
                <c:pt idx="43">
                  <c:v>13.2986</c:v>
                </c:pt>
                <c:pt idx="44">
                  <c:v>13.6761</c:v>
                </c:pt>
                <c:pt idx="45">
                  <c:v>13.9925</c:v>
                </c:pt>
                <c:pt idx="46">
                  <c:v>14.2398</c:v>
                </c:pt>
                <c:pt idx="47">
                  <c:v>14.5251</c:v>
                </c:pt>
                <c:pt idx="48">
                  <c:v>14.7486</c:v>
                </c:pt>
                <c:pt idx="49">
                  <c:v>14.9921</c:v>
                </c:pt>
                <c:pt idx="50">
                  <c:v>15.2069</c:v>
                </c:pt>
                <c:pt idx="51">
                  <c:v>15.4657</c:v>
                </c:pt>
                <c:pt idx="52">
                  <c:v>15.6359</c:v>
                </c:pt>
                <c:pt idx="53">
                  <c:v>15.8698</c:v>
                </c:pt>
                <c:pt idx="54">
                  <c:v>16.10750000000001</c:v>
                </c:pt>
                <c:pt idx="55">
                  <c:v>16.3636</c:v>
                </c:pt>
                <c:pt idx="56">
                  <c:v>16.5825</c:v>
                </c:pt>
                <c:pt idx="57">
                  <c:v>16.8022</c:v>
                </c:pt>
                <c:pt idx="58">
                  <c:v>16.9268</c:v>
                </c:pt>
                <c:pt idx="59">
                  <c:v>17.1238</c:v>
                </c:pt>
                <c:pt idx="60">
                  <c:v>17.3233</c:v>
                </c:pt>
                <c:pt idx="61">
                  <c:v>17.5315</c:v>
                </c:pt>
                <c:pt idx="62">
                  <c:v>17.7144</c:v>
                </c:pt>
                <c:pt idx="63">
                  <c:v>17.9223</c:v>
                </c:pt>
                <c:pt idx="64">
                  <c:v>18.1137</c:v>
                </c:pt>
                <c:pt idx="65">
                  <c:v>18.2814</c:v>
                </c:pt>
                <c:pt idx="66">
                  <c:v>18.50069999999998</c:v>
                </c:pt>
                <c:pt idx="67">
                  <c:v>18.7436</c:v>
                </c:pt>
                <c:pt idx="68">
                  <c:v>18.9948</c:v>
                </c:pt>
                <c:pt idx="69">
                  <c:v>19.297</c:v>
                </c:pt>
                <c:pt idx="70">
                  <c:v>19.569</c:v>
                </c:pt>
                <c:pt idx="71">
                  <c:v>19.8579</c:v>
                </c:pt>
                <c:pt idx="72">
                  <c:v>20.0885</c:v>
                </c:pt>
                <c:pt idx="73">
                  <c:v>20.3232</c:v>
                </c:pt>
                <c:pt idx="74">
                  <c:v>20.5766</c:v>
                </c:pt>
                <c:pt idx="75">
                  <c:v>20.7773</c:v>
                </c:pt>
                <c:pt idx="76">
                  <c:v>21.0155</c:v>
                </c:pt>
                <c:pt idx="77">
                  <c:v>21.314</c:v>
                </c:pt>
                <c:pt idx="78">
                  <c:v>21.5481</c:v>
                </c:pt>
                <c:pt idx="79">
                  <c:v>21.7942</c:v>
                </c:pt>
                <c:pt idx="80">
                  <c:v>22.03879999999998</c:v>
                </c:pt>
                <c:pt idx="81">
                  <c:v>22.3258</c:v>
                </c:pt>
                <c:pt idx="82">
                  <c:v>22.62580000000001</c:v>
                </c:pt>
                <c:pt idx="83">
                  <c:v>22.8387</c:v>
                </c:pt>
                <c:pt idx="84">
                  <c:v>23.0817</c:v>
                </c:pt>
                <c:pt idx="85">
                  <c:v>23.3611</c:v>
                </c:pt>
                <c:pt idx="86">
                  <c:v>23.68680000000001</c:v>
                </c:pt>
                <c:pt idx="87">
                  <c:v>24.023</c:v>
                </c:pt>
                <c:pt idx="88">
                  <c:v>24.3183</c:v>
                </c:pt>
                <c:pt idx="89">
                  <c:v>24.6147</c:v>
                </c:pt>
                <c:pt idx="90">
                  <c:v>24.8782</c:v>
                </c:pt>
                <c:pt idx="91">
                  <c:v>25.14859999999998</c:v>
                </c:pt>
                <c:pt idx="92">
                  <c:v>25.4432</c:v>
                </c:pt>
                <c:pt idx="93">
                  <c:v>25.76</c:v>
                </c:pt>
                <c:pt idx="94">
                  <c:v>26.0408</c:v>
                </c:pt>
                <c:pt idx="95">
                  <c:v>26.3968</c:v>
                </c:pt>
                <c:pt idx="96">
                  <c:v>26.72279999999988</c:v>
                </c:pt>
                <c:pt idx="97">
                  <c:v>26.96079999999988</c:v>
                </c:pt>
                <c:pt idx="98">
                  <c:v>27.16679999999998</c:v>
                </c:pt>
                <c:pt idx="99">
                  <c:v>27.4453</c:v>
                </c:pt>
                <c:pt idx="100">
                  <c:v>27.6808</c:v>
                </c:pt>
                <c:pt idx="101">
                  <c:v>27.8808</c:v>
                </c:pt>
                <c:pt idx="102">
                  <c:v>28.0748</c:v>
                </c:pt>
                <c:pt idx="103">
                  <c:v>28.2448</c:v>
                </c:pt>
                <c:pt idx="104">
                  <c:v>28.44079999999988</c:v>
                </c:pt>
                <c:pt idx="105">
                  <c:v>28.6408</c:v>
                </c:pt>
                <c:pt idx="106">
                  <c:v>28.8368</c:v>
                </c:pt>
                <c:pt idx="107">
                  <c:v>29.03879999999998</c:v>
                </c:pt>
                <c:pt idx="108">
                  <c:v>29.2433</c:v>
                </c:pt>
                <c:pt idx="109">
                  <c:v>29.47479999999998</c:v>
                </c:pt>
                <c:pt idx="110">
                  <c:v>29.6848</c:v>
                </c:pt>
                <c:pt idx="111">
                  <c:v>29.9248</c:v>
                </c:pt>
              </c:numCache>
            </c:numRef>
          </c:cat>
          <c:val>
            <c:numRef>
              <c:f>Sheet1!$BA$3:$BA$117</c:f>
              <c:numCache>
                <c:formatCode>General</c:formatCode>
                <c:ptCount val="110"/>
                <c:pt idx="0">
                  <c:v>45.0600000000001</c:v>
                </c:pt>
                <c:pt idx="1">
                  <c:v>43.57000000000011</c:v>
                </c:pt>
                <c:pt idx="2">
                  <c:v>44.76999999999976</c:v>
                </c:pt>
                <c:pt idx="3">
                  <c:v>43.6700000000001</c:v>
                </c:pt>
                <c:pt idx="4">
                  <c:v>45.46000000000028</c:v>
                </c:pt>
                <c:pt idx="5">
                  <c:v>43.26000000000008</c:v>
                </c:pt>
                <c:pt idx="6">
                  <c:v>58.77</c:v>
                </c:pt>
                <c:pt idx="7">
                  <c:v>46.31000000000007</c:v>
                </c:pt>
                <c:pt idx="8">
                  <c:v>44.06999999999961</c:v>
                </c:pt>
                <c:pt idx="9">
                  <c:v>43.91999999999996</c:v>
                </c:pt>
                <c:pt idx="10">
                  <c:v>44.22000000000015</c:v>
                </c:pt>
                <c:pt idx="11">
                  <c:v>44.83000000000015</c:v>
                </c:pt>
                <c:pt idx="12">
                  <c:v>43.26000000000008</c:v>
                </c:pt>
                <c:pt idx="13">
                  <c:v>51.05000000000004</c:v>
                </c:pt>
                <c:pt idx="14">
                  <c:v>143.51</c:v>
                </c:pt>
                <c:pt idx="15">
                  <c:v>151.0600000000002</c:v>
                </c:pt>
                <c:pt idx="16">
                  <c:v>116.7699999999998</c:v>
                </c:pt>
                <c:pt idx="17">
                  <c:v>89.57000000000015</c:v>
                </c:pt>
                <c:pt idx="18">
                  <c:v>114.9799999999992</c:v>
                </c:pt>
                <c:pt idx="19">
                  <c:v>123.2399999999991</c:v>
                </c:pt>
                <c:pt idx="20">
                  <c:v>147.7799999999991</c:v>
                </c:pt>
                <c:pt idx="21">
                  <c:v>141.4099999999987</c:v>
                </c:pt>
                <c:pt idx="22">
                  <c:v>96.0599999999996</c:v>
                </c:pt>
                <c:pt idx="23">
                  <c:v>163.3899999999997</c:v>
                </c:pt>
                <c:pt idx="24">
                  <c:v>146.3699999999992</c:v>
                </c:pt>
                <c:pt idx="25">
                  <c:v>139.4599999999997</c:v>
                </c:pt>
                <c:pt idx="26">
                  <c:v>135.5000000000004</c:v>
                </c:pt>
                <c:pt idx="27">
                  <c:v>163.1999999999998</c:v>
                </c:pt>
                <c:pt idx="28">
                  <c:v>110.6999999999996</c:v>
                </c:pt>
                <c:pt idx="29">
                  <c:v>106.8999999999996</c:v>
                </c:pt>
                <c:pt idx="30">
                  <c:v>150.9999999999998</c:v>
                </c:pt>
                <c:pt idx="31">
                  <c:v>107.4000000000002</c:v>
                </c:pt>
                <c:pt idx="32">
                  <c:v>54.10000000000004</c:v>
                </c:pt>
                <c:pt idx="33">
                  <c:v>70.70000000000043</c:v>
                </c:pt>
                <c:pt idx="34">
                  <c:v>122.0</c:v>
                </c:pt>
                <c:pt idx="35">
                  <c:v>112.5000000000007</c:v>
                </c:pt>
                <c:pt idx="36">
                  <c:v>65.0999999999993</c:v>
                </c:pt>
                <c:pt idx="37">
                  <c:v>76.60000000000088</c:v>
                </c:pt>
                <c:pt idx="38">
                  <c:v>77.0</c:v>
                </c:pt>
                <c:pt idx="39">
                  <c:v>44.2999999999998</c:v>
                </c:pt>
                <c:pt idx="40">
                  <c:v>49.59999999999988</c:v>
                </c:pt>
                <c:pt idx="41">
                  <c:v>61.09999999999971</c:v>
                </c:pt>
                <c:pt idx="42">
                  <c:v>80.5999999999987</c:v>
                </c:pt>
                <c:pt idx="43">
                  <c:v>91.30000000000038</c:v>
                </c:pt>
                <c:pt idx="44">
                  <c:v>110.2000000000007</c:v>
                </c:pt>
                <c:pt idx="45">
                  <c:v>44.39999999999955</c:v>
                </c:pt>
                <c:pt idx="46">
                  <c:v>66.30000000000001</c:v>
                </c:pt>
                <c:pt idx="47">
                  <c:v>102.0000000000003</c:v>
                </c:pt>
                <c:pt idx="48">
                  <c:v>128.1</c:v>
                </c:pt>
                <c:pt idx="49">
                  <c:v>140.9999999999982</c:v>
                </c:pt>
                <c:pt idx="50">
                  <c:v>126.7000000000031</c:v>
                </c:pt>
                <c:pt idx="51">
                  <c:v>43.29999999999856</c:v>
                </c:pt>
                <c:pt idx="52">
                  <c:v>46.30000000000219</c:v>
                </c:pt>
                <c:pt idx="53">
                  <c:v>45.60000000000031</c:v>
                </c:pt>
                <c:pt idx="54">
                  <c:v>53.9999999999985</c:v>
                </c:pt>
                <c:pt idx="55">
                  <c:v>64.80000000000165</c:v>
                </c:pt>
                <c:pt idx="56">
                  <c:v>74.79999999999976</c:v>
                </c:pt>
                <c:pt idx="57">
                  <c:v>73.80000000000208</c:v>
                </c:pt>
                <c:pt idx="58">
                  <c:v>43.90000000000072</c:v>
                </c:pt>
                <c:pt idx="59">
                  <c:v>57.2000000000017</c:v>
                </c:pt>
                <c:pt idx="60">
                  <c:v>69.80000000000075</c:v>
                </c:pt>
                <c:pt idx="61">
                  <c:v>75.2999999999986</c:v>
                </c:pt>
                <c:pt idx="62">
                  <c:v>59.4999999999999</c:v>
                </c:pt>
                <c:pt idx="63">
                  <c:v>43.50000000000165</c:v>
                </c:pt>
                <c:pt idx="64">
                  <c:v>64.39999999999912</c:v>
                </c:pt>
                <c:pt idx="65">
                  <c:v>86.70000000000044</c:v>
                </c:pt>
                <c:pt idx="66">
                  <c:v>119.6999999999982</c:v>
                </c:pt>
                <c:pt idx="67">
                  <c:v>139.1000000000026</c:v>
                </c:pt>
                <c:pt idx="68">
                  <c:v>63.80000000000052</c:v>
                </c:pt>
                <c:pt idx="69">
                  <c:v>49.8999999999974</c:v>
                </c:pt>
                <c:pt idx="70">
                  <c:v>80.4999999999972</c:v>
                </c:pt>
                <c:pt idx="71">
                  <c:v>68.50000000000021</c:v>
                </c:pt>
                <c:pt idx="72">
                  <c:v>74.10000000000122</c:v>
                </c:pt>
                <c:pt idx="73">
                  <c:v>43.30000000000209</c:v>
                </c:pt>
                <c:pt idx="74">
                  <c:v>43.80000000000095</c:v>
                </c:pt>
                <c:pt idx="75">
                  <c:v>64.2999999999994</c:v>
                </c:pt>
                <c:pt idx="76">
                  <c:v>69.20000000000216</c:v>
                </c:pt>
                <c:pt idx="77">
                  <c:v>76.20000000000004</c:v>
                </c:pt>
                <c:pt idx="78">
                  <c:v>43.29999999999856</c:v>
                </c:pt>
                <c:pt idx="79">
                  <c:v>53.00000000000083</c:v>
                </c:pt>
                <c:pt idx="80">
                  <c:v>69.4999999999979</c:v>
                </c:pt>
                <c:pt idx="81">
                  <c:v>80.8</c:v>
                </c:pt>
                <c:pt idx="82">
                  <c:v>59.2000000000006</c:v>
                </c:pt>
                <c:pt idx="83">
                  <c:v>44.69999999999885</c:v>
                </c:pt>
                <c:pt idx="84">
                  <c:v>66.4999999999978</c:v>
                </c:pt>
                <c:pt idx="85">
                  <c:v>81.70000000000144</c:v>
                </c:pt>
                <c:pt idx="86">
                  <c:v>86.30000000000135</c:v>
                </c:pt>
                <c:pt idx="87">
                  <c:v>43.29999999999856</c:v>
                </c:pt>
                <c:pt idx="88">
                  <c:v>43.30000000000209</c:v>
                </c:pt>
                <c:pt idx="89">
                  <c:v>43.29999999999856</c:v>
                </c:pt>
                <c:pt idx="90">
                  <c:v>43.30000000000209</c:v>
                </c:pt>
                <c:pt idx="91">
                  <c:v>43.30000000000209</c:v>
                </c:pt>
                <c:pt idx="92">
                  <c:v>43.7999999999974</c:v>
                </c:pt>
                <c:pt idx="93">
                  <c:v>43.29999999999856</c:v>
                </c:pt>
                <c:pt idx="94">
                  <c:v>43.29999999999856</c:v>
                </c:pt>
                <c:pt idx="95">
                  <c:v>43.29999999999856</c:v>
                </c:pt>
                <c:pt idx="96">
                  <c:v>43.29999999999856</c:v>
                </c:pt>
                <c:pt idx="97">
                  <c:v>43.30000000000209</c:v>
                </c:pt>
                <c:pt idx="98">
                  <c:v>43.30000000000209</c:v>
                </c:pt>
                <c:pt idx="99">
                  <c:v>43.29999999999856</c:v>
                </c:pt>
                <c:pt idx="100">
                  <c:v>43.30000000000209</c:v>
                </c:pt>
                <c:pt idx="101">
                  <c:v>43.80000000000095</c:v>
                </c:pt>
                <c:pt idx="102">
                  <c:v>43.30000000000209</c:v>
                </c:pt>
                <c:pt idx="103">
                  <c:v>43.30000000000209</c:v>
                </c:pt>
                <c:pt idx="104">
                  <c:v>43.29999999999856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Sheet1!$BD$2</c:f>
              <c:strCache>
                <c:ptCount val="1"/>
                <c:pt idx="0">
                  <c:v>MP2 OWD - MP1 OWD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Sheet1!$U:$U</c:f>
              <c:numCache>
                <c:formatCode>General</c:formatCode>
                <c:ptCount val="1048571"/>
                <c:pt idx="2">
                  <c:v>1.56456</c:v>
                </c:pt>
                <c:pt idx="3">
                  <c:v>1.99507</c:v>
                </c:pt>
                <c:pt idx="4">
                  <c:v>2.320269999999998</c:v>
                </c:pt>
                <c:pt idx="5">
                  <c:v>2.60118</c:v>
                </c:pt>
                <c:pt idx="6">
                  <c:v>2.92496</c:v>
                </c:pt>
                <c:pt idx="7">
                  <c:v>3.23877</c:v>
                </c:pt>
                <c:pt idx="8">
                  <c:v>3.54028</c:v>
                </c:pt>
                <c:pt idx="9">
                  <c:v>3.84781</c:v>
                </c:pt>
                <c:pt idx="10">
                  <c:v>4.123569999999996</c:v>
                </c:pt>
                <c:pt idx="11">
                  <c:v>4.40343</c:v>
                </c:pt>
                <c:pt idx="12">
                  <c:v>4.68373</c:v>
                </c:pt>
                <c:pt idx="13">
                  <c:v>4.99834</c:v>
                </c:pt>
                <c:pt idx="14">
                  <c:v>5.31677</c:v>
                </c:pt>
                <c:pt idx="15">
                  <c:v>6.50888</c:v>
                </c:pt>
                <c:pt idx="16">
                  <c:v>6.63128</c:v>
                </c:pt>
                <c:pt idx="17">
                  <c:v>6.814109999999987</c:v>
                </c:pt>
                <c:pt idx="18">
                  <c:v>7.018559999999995</c:v>
                </c:pt>
                <c:pt idx="19">
                  <c:v>7.315009999999996</c:v>
                </c:pt>
                <c:pt idx="20">
                  <c:v>7.512569999999998</c:v>
                </c:pt>
                <c:pt idx="21">
                  <c:v>7.87828</c:v>
                </c:pt>
                <c:pt idx="22">
                  <c:v>8.05307</c:v>
                </c:pt>
                <c:pt idx="23">
                  <c:v>8.28049</c:v>
                </c:pt>
                <c:pt idx="24">
                  <c:v>8.48293</c:v>
                </c:pt>
                <c:pt idx="25">
                  <c:v>8.68674</c:v>
                </c:pt>
                <c:pt idx="26">
                  <c:v>8.90329</c:v>
                </c:pt>
                <c:pt idx="27">
                  <c:v>9.10092</c:v>
                </c:pt>
                <c:pt idx="28">
                  <c:v>9.25557</c:v>
                </c:pt>
                <c:pt idx="29">
                  <c:v>9.520890000000001</c:v>
                </c:pt>
                <c:pt idx="30">
                  <c:v>9.70987</c:v>
                </c:pt>
                <c:pt idx="31">
                  <c:v>9.93097</c:v>
                </c:pt>
                <c:pt idx="32">
                  <c:v>10.135</c:v>
                </c:pt>
                <c:pt idx="33">
                  <c:v>10.3607</c:v>
                </c:pt>
                <c:pt idx="34">
                  <c:v>10.5142</c:v>
                </c:pt>
                <c:pt idx="35">
                  <c:v>10.7384</c:v>
                </c:pt>
                <c:pt idx="36">
                  <c:v>11.2305</c:v>
                </c:pt>
                <c:pt idx="37">
                  <c:v>11.4609</c:v>
                </c:pt>
                <c:pt idx="38">
                  <c:v>11.6616</c:v>
                </c:pt>
                <c:pt idx="39">
                  <c:v>11.9542</c:v>
                </c:pt>
                <c:pt idx="40">
                  <c:v>12.3009</c:v>
                </c:pt>
                <c:pt idx="41">
                  <c:v>12.5955</c:v>
                </c:pt>
                <c:pt idx="42">
                  <c:v>12.91</c:v>
                </c:pt>
                <c:pt idx="43">
                  <c:v>13.2986</c:v>
                </c:pt>
                <c:pt idx="44">
                  <c:v>13.6761</c:v>
                </c:pt>
                <c:pt idx="45">
                  <c:v>13.9925</c:v>
                </c:pt>
                <c:pt idx="46">
                  <c:v>14.2398</c:v>
                </c:pt>
                <c:pt idx="47">
                  <c:v>14.5251</c:v>
                </c:pt>
                <c:pt idx="48">
                  <c:v>14.7486</c:v>
                </c:pt>
                <c:pt idx="49">
                  <c:v>14.9921</c:v>
                </c:pt>
                <c:pt idx="50">
                  <c:v>15.2069</c:v>
                </c:pt>
                <c:pt idx="51">
                  <c:v>15.4657</c:v>
                </c:pt>
                <c:pt idx="52">
                  <c:v>15.6359</c:v>
                </c:pt>
                <c:pt idx="53">
                  <c:v>15.8698</c:v>
                </c:pt>
                <c:pt idx="54">
                  <c:v>16.10750000000001</c:v>
                </c:pt>
                <c:pt idx="55">
                  <c:v>16.3636</c:v>
                </c:pt>
                <c:pt idx="56">
                  <c:v>16.5825</c:v>
                </c:pt>
                <c:pt idx="57">
                  <c:v>16.8022</c:v>
                </c:pt>
                <c:pt idx="58">
                  <c:v>16.9268</c:v>
                </c:pt>
                <c:pt idx="59">
                  <c:v>17.1238</c:v>
                </c:pt>
                <c:pt idx="60">
                  <c:v>17.3233</c:v>
                </c:pt>
                <c:pt idx="61">
                  <c:v>17.5315</c:v>
                </c:pt>
                <c:pt idx="62">
                  <c:v>17.7144</c:v>
                </c:pt>
                <c:pt idx="63">
                  <c:v>17.9223</c:v>
                </c:pt>
                <c:pt idx="64">
                  <c:v>18.1137</c:v>
                </c:pt>
                <c:pt idx="65">
                  <c:v>18.2814</c:v>
                </c:pt>
                <c:pt idx="66">
                  <c:v>18.50069999999998</c:v>
                </c:pt>
                <c:pt idx="67">
                  <c:v>18.7436</c:v>
                </c:pt>
                <c:pt idx="68">
                  <c:v>18.9948</c:v>
                </c:pt>
                <c:pt idx="69">
                  <c:v>19.297</c:v>
                </c:pt>
                <c:pt idx="70">
                  <c:v>19.569</c:v>
                </c:pt>
                <c:pt idx="71">
                  <c:v>19.8579</c:v>
                </c:pt>
                <c:pt idx="72">
                  <c:v>20.0885</c:v>
                </c:pt>
                <c:pt idx="73">
                  <c:v>20.3232</c:v>
                </c:pt>
                <c:pt idx="74">
                  <c:v>20.5766</c:v>
                </c:pt>
                <c:pt idx="75">
                  <c:v>20.7773</c:v>
                </c:pt>
                <c:pt idx="76">
                  <c:v>21.0155</c:v>
                </c:pt>
                <c:pt idx="77">
                  <c:v>21.314</c:v>
                </c:pt>
                <c:pt idx="78">
                  <c:v>21.5481</c:v>
                </c:pt>
                <c:pt idx="79">
                  <c:v>21.7942</c:v>
                </c:pt>
                <c:pt idx="80">
                  <c:v>22.03879999999998</c:v>
                </c:pt>
                <c:pt idx="81">
                  <c:v>22.3258</c:v>
                </c:pt>
                <c:pt idx="82">
                  <c:v>22.62580000000001</c:v>
                </c:pt>
                <c:pt idx="83">
                  <c:v>22.8387</c:v>
                </c:pt>
                <c:pt idx="84">
                  <c:v>23.0817</c:v>
                </c:pt>
                <c:pt idx="85">
                  <c:v>23.3611</c:v>
                </c:pt>
                <c:pt idx="86">
                  <c:v>23.68680000000001</c:v>
                </c:pt>
                <c:pt idx="87">
                  <c:v>24.023</c:v>
                </c:pt>
                <c:pt idx="88">
                  <c:v>24.3183</c:v>
                </c:pt>
                <c:pt idx="89">
                  <c:v>24.6147</c:v>
                </c:pt>
                <c:pt idx="90">
                  <c:v>24.8782</c:v>
                </c:pt>
                <c:pt idx="91">
                  <c:v>25.14859999999998</c:v>
                </c:pt>
                <c:pt idx="92">
                  <c:v>25.4432</c:v>
                </c:pt>
                <c:pt idx="93">
                  <c:v>25.76</c:v>
                </c:pt>
                <c:pt idx="94">
                  <c:v>26.0408</c:v>
                </c:pt>
                <c:pt idx="95">
                  <c:v>26.3968</c:v>
                </c:pt>
                <c:pt idx="96">
                  <c:v>26.72279999999988</c:v>
                </c:pt>
                <c:pt idx="97">
                  <c:v>26.96079999999988</c:v>
                </c:pt>
                <c:pt idx="98">
                  <c:v>27.16679999999998</c:v>
                </c:pt>
                <c:pt idx="99">
                  <c:v>27.4453</c:v>
                </c:pt>
                <c:pt idx="100">
                  <c:v>27.6808</c:v>
                </c:pt>
                <c:pt idx="101">
                  <c:v>27.8808</c:v>
                </c:pt>
                <c:pt idx="102">
                  <c:v>28.0748</c:v>
                </c:pt>
                <c:pt idx="103">
                  <c:v>28.2448</c:v>
                </c:pt>
                <c:pt idx="104">
                  <c:v>28.44079999999988</c:v>
                </c:pt>
                <c:pt idx="105">
                  <c:v>28.6408</c:v>
                </c:pt>
                <c:pt idx="106">
                  <c:v>28.8368</c:v>
                </c:pt>
                <c:pt idx="107">
                  <c:v>29.03879999999998</c:v>
                </c:pt>
                <c:pt idx="108">
                  <c:v>29.2433</c:v>
                </c:pt>
                <c:pt idx="109">
                  <c:v>29.47479999999998</c:v>
                </c:pt>
                <c:pt idx="110">
                  <c:v>29.6848</c:v>
                </c:pt>
                <c:pt idx="111">
                  <c:v>29.9248</c:v>
                </c:pt>
              </c:numCache>
            </c:numRef>
          </c:cat>
          <c:val>
            <c:numRef>
              <c:f>Sheet1!$BD$3:$BD$117</c:f>
              <c:numCache>
                <c:formatCode>General</c:formatCode>
                <c:ptCount val="110"/>
                <c:pt idx="0">
                  <c:v>31.49999999999985</c:v>
                </c:pt>
                <c:pt idx="1">
                  <c:v>31.49999999999985</c:v>
                </c:pt>
                <c:pt idx="2">
                  <c:v>31.49999999999985</c:v>
                </c:pt>
                <c:pt idx="3">
                  <c:v>31.50999999999992</c:v>
                </c:pt>
                <c:pt idx="4">
                  <c:v>31.49999999999985</c:v>
                </c:pt>
                <c:pt idx="5">
                  <c:v>31.50999999999993</c:v>
                </c:pt>
                <c:pt idx="6">
                  <c:v>31.50999999999993</c:v>
                </c:pt>
                <c:pt idx="7">
                  <c:v>31.49999999999985</c:v>
                </c:pt>
                <c:pt idx="8">
                  <c:v>31.50000000000029</c:v>
                </c:pt>
                <c:pt idx="9">
                  <c:v>31.50999999999993</c:v>
                </c:pt>
                <c:pt idx="10">
                  <c:v>31.50999999999993</c:v>
                </c:pt>
                <c:pt idx="11">
                  <c:v>31.50999999999993</c:v>
                </c:pt>
                <c:pt idx="12">
                  <c:v>31.50999999999993</c:v>
                </c:pt>
                <c:pt idx="13">
                  <c:v>31.51000000000082</c:v>
                </c:pt>
                <c:pt idx="14">
                  <c:v>32.01000000000052</c:v>
                </c:pt>
                <c:pt idx="15">
                  <c:v>31.50999999999993</c:v>
                </c:pt>
                <c:pt idx="16">
                  <c:v>31.50999999999993</c:v>
                </c:pt>
                <c:pt idx="17">
                  <c:v>31.50000000000031</c:v>
                </c:pt>
                <c:pt idx="18">
                  <c:v>31.50999999999991</c:v>
                </c:pt>
                <c:pt idx="19">
                  <c:v>31.50999999999993</c:v>
                </c:pt>
                <c:pt idx="20">
                  <c:v>31.49999999999942</c:v>
                </c:pt>
                <c:pt idx="21">
                  <c:v>31.51000000000082</c:v>
                </c:pt>
                <c:pt idx="22">
                  <c:v>31.49999999999942</c:v>
                </c:pt>
                <c:pt idx="23">
                  <c:v>31.50000000000119</c:v>
                </c:pt>
                <c:pt idx="24">
                  <c:v>31.51000000000084</c:v>
                </c:pt>
                <c:pt idx="25">
                  <c:v>31.5100000000008</c:v>
                </c:pt>
                <c:pt idx="26">
                  <c:v>31.51000000000082</c:v>
                </c:pt>
                <c:pt idx="27">
                  <c:v>31.49999999999943</c:v>
                </c:pt>
                <c:pt idx="28">
                  <c:v>31.50000000000119</c:v>
                </c:pt>
                <c:pt idx="29">
                  <c:v>31.51000000000082</c:v>
                </c:pt>
                <c:pt idx="30">
                  <c:v>31.49999999999943</c:v>
                </c:pt>
                <c:pt idx="31">
                  <c:v>31.4999999999994</c:v>
                </c:pt>
                <c:pt idx="32">
                  <c:v>31.5000000000012</c:v>
                </c:pt>
                <c:pt idx="33">
                  <c:v>31.50000000000119</c:v>
                </c:pt>
                <c:pt idx="34">
                  <c:v>31.4999999999994</c:v>
                </c:pt>
                <c:pt idx="35">
                  <c:v>31.50000000000118</c:v>
                </c:pt>
                <c:pt idx="36">
                  <c:v>31.49999999999942</c:v>
                </c:pt>
                <c:pt idx="37">
                  <c:v>31.49999999999942</c:v>
                </c:pt>
                <c:pt idx="38">
                  <c:v>31.50000000000119</c:v>
                </c:pt>
                <c:pt idx="39">
                  <c:v>31.49999999999943</c:v>
                </c:pt>
                <c:pt idx="40">
                  <c:v>31.4999999999994</c:v>
                </c:pt>
                <c:pt idx="41">
                  <c:v>31.50000000000119</c:v>
                </c:pt>
                <c:pt idx="42">
                  <c:v>31.49999999999942</c:v>
                </c:pt>
                <c:pt idx="43">
                  <c:v>31.49999999999942</c:v>
                </c:pt>
                <c:pt idx="44">
                  <c:v>31.50000000000119</c:v>
                </c:pt>
                <c:pt idx="45">
                  <c:v>31.49999999999942</c:v>
                </c:pt>
                <c:pt idx="46">
                  <c:v>31.49999999999942</c:v>
                </c:pt>
                <c:pt idx="47">
                  <c:v>31.50000000000119</c:v>
                </c:pt>
                <c:pt idx="48">
                  <c:v>31.59999999999918</c:v>
                </c:pt>
                <c:pt idx="49">
                  <c:v>31.49999999999942</c:v>
                </c:pt>
                <c:pt idx="50">
                  <c:v>31.49999999999942</c:v>
                </c:pt>
                <c:pt idx="51">
                  <c:v>31.49999999999942</c:v>
                </c:pt>
                <c:pt idx="52">
                  <c:v>31.50000000000119</c:v>
                </c:pt>
                <c:pt idx="53">
                  <c:v>31.50000000000119</c:v>
                </c:pt>
                <c:pt idx="54">
                  <c:v>31.50000000000119</c:v>
                </c:pt>
                <c:pt idx="55">
                  <c:v>31.49999999999764</c:v>
                </c:pt>
                <c:pt idx="56">
                  <c:v>31.50000000000119</c:v>
                </c:pt>
                <c:pt idx="57">
                  <c:v>31.49999999999764</c:v>
                </c:pt>
                <c:pt idx="58">
                  <c:v>31.70000000000073</c:v>
                </c:pt>
                <c:pt idx="59">
                  <c:v>31.50000000000119</c:v>
                </c:pt>
                <c:pt idx="60">
                  <c:v>31.60000000000096</c:v>
                </c:pt>
                <c:pt idx="61">
                  <c:v>31.50000000000119</c:v>
                </c:pt>
                <c:pt idx="62">
                  <c:v>31.90000000000026</c:v>
                </c:pt>
                <c:pt idx="63">
                  <c:v>31.50000000000119</c:v>
                </c:pt>
                <c:pt idx="64">
                  <c:v>31.49999999999764</c:v>
                </c:pt>
                <c:pt idx="65">
                  <c:v>31.8000000000005</c:v>
                </c:pt>
                <c:pt idx="66">
                  <c:v>31.50000000000119</c:v>
                </c:pt>
                <c:pt idx="67">
                  <c:v>31.50000000000119</c:v>
                </c:pt>
                <c:pt idx="68">
                  <c:v>31.49999999999764</c:v>
                </c:pt>
                <c:pt idx="69">
                  <c:v>31.50000000000119</c:v>
                </c:pt>
                <c:pt idx="70">
                  <c:v>31.8000000000005</c:v>
                </c:pt>
                <c:pt idx="71">
                  <c:v>31.50000000000119</c:v>
                </c:pt>
                <c:pt idx="72">
                  <c:v>31.49999999999764</c:v>
                </c:pt>
                <c:pt idx="73">
                  <c:v>31.50000000000119</c:v>
                </c:pt>
                <c:pt idx="74">
                  <c:v>31.60000000000096</c:v>
                </c:pt>
                <c:pt idx="75">
                  <c:v>31.50000000000119</c:v>
                </c:pt>
                <c:pt idx="76">
                  <c:v>31.60000000000096</c:v>
                </c:pt>
                <c:pt idx="77">
                  <c:v>32.0999999999998</c:v>
                </c:pt>
                <c:pt idx="78">
                  <c:v>31.49999999999764</c:v>
                </c:pt>
                <c:pt idx="79">
                  <c:v>32.00000000000003</c:v>
                </c:pt>
                <c:pt idx="80">
                  <c:v>31.50000000000119</c:v>
                </c:pt>
                <c:pt idx="81">
                  <c:v>31.49999999999764</c:v>
                </c:pt>
                <c:pt idx="82">
                  <c:v>31.50000000000119</c:v>
                </c:pt>
                <c:pt idx="83">
                  <c:v>31.8000000000005</c:v>
                </c:pt>
                <c:pt idx="84">
                  <c:v>31.8000000000005</c:v>
                </c:pt>
                <c:pt idx="85">
                  <c:v>31.50000000000119</c:v>
                </c:pt>
                <c:pt idx="86">
                  <c:v>31.50000000000119</c:v>
                </c:pt>
                <c:pt idx="87">
                  <c:v>31.49999999999764</c:v>
                </c:pt>
                <c:pt idx="88">
                  <c:v>31.50000000000119</c:v>
                </c:pt>
                <c:pt idx="89">
                  <c:v>32.0999999999998</c:v>
                </c:pt>
                <c:pt idx="90">
                  <c:v>31.50000000000119</c:v>
                </c:pt>
                <c:pt idx="91">
                  <c:v>31.70000000000073</c:v>
                </c:pt>
                <c:pt idx="92">
                  <c:v>31.50000000000119</c:v>
                </c:pt>
                <c:pt idx="93">
                  <c:v>31.49999999999764</c:v>
                </c:pt>
                <c:pt idx="94">
                  <c:v>31.50000000000119</c:v>
                </c:pt>
                <c:pt idx="95">
                  <c:v>31.49999999999764</c:v>
                </c:pt>
                <c:pt idx="96">
                  <c:v>31.49999999999764</c:v>
                </c:pt>
                <c:pt idx="97">
                  <c:v>31.50000000000119</c:v>
                </c:pt>
                <c:pt idx="98">
                  <c:v>31.50000000000119</c:v>
                </c:pt>
                <c:pt idx="99">
                  <c:v>31.50000000000119</c:v>
                </c:pt>
                <c:pt idx="100">
                  <c:v>31.50000000000119</c:v>
                </c:pt>
                <c:pt idx="101">
                  <c:v>31.50000000000119</c:v>
                </c:pt>
                <c:pt idx="102">
                  <c:v>31.49999999999764</c:v>
                </c:pt>
                <c:pt idx="103">
                  <c:v>31.49999999999764</c:v>
                </c:pt>
                <c:pt idx="104">
                  <c:v>31.50000000000119</c:v>
                </c:pt>
                <c:pt idx="105">
                  <c:v>31.49999999999764</c:v>
                </c:pt>
                <c:pt idx="106">
                  <c:v>31.50000000000119</c:v>
                </c:pt>
                <c:pt idx="107">
                  <c:v>31.49999999999764</c:v>
                </c:pt>
                <c:pt idx="108">
                  <c:v>31.49999999999764</c:v>
                </c:pt>
                <c:pt idx="109">
                  <c:v>31.50000000000119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Sheet1!$BG$2</c:f>
              <c:strCache>
                <c:ptCount val="1"/>
                <c:pt idx="0">
                  <c:v>Chooser OWD - MP2 OWD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diamond"/>
            <c:size val="6"/>
            <c:spPr>
              <a:solidFill>
                <a:srgbClr val="00B050"/>
              </a:solidFill>
            </c:spPr>
          </c:marker>
          <c:cat>
            <c:numRef>
              <c:f>Sheet1!$U:$U</c:f>
              <c:numCache>
                <c:formatCode>General</c:formatCode>
                <c:ptCount val="1048571"/>
                <c:pt idx="2">
                  <c:v>1.56456</c:v>
                </c:pt>
                <c:pt idx="3">
                  <c:v>1.99507</c:v>
                </c:pt>
                <c:pt idx="4">
                  <c:v>2.320269999999998</c:v>
                </c:pt>
                <c:pt idx="5">
                  <c:v>2.60118</c:v>
                </c:pt>
                <c:pt idx="6">
                  <c:v>2.92496</c:v>
                </c:pt>
                <c:pt idx="7">
                  <c:v>3.23877</c:v>
                </c:pt>
                <c:pt idx="8">
                  <c:v>3.54028</c:v>
                </c:pt>
                <c:pt idx="9">
                  <c:v>3.84781</c:v>
                </c:pt>
                <c:pt idx="10">
                  <c:v>4.123569999999996</c:v>
                </c:pt>
                <c:pt idx="11">
                  <c:v>4.40343</c:v>
                </c:pt>
                <c:pt idx="12">
                  <c:v>4.68373</c:v>
                </c:pt>
                <c:pt idx="13">
                  <c:v>4.99834</c:v>
                </c:pt>
                <c:pt idx="14">
                  <c:v>5.31677</c:v>
                </c:pt>
                <c:pt idx="15">
                  <c:v>6.50888</c:v>
                </c:pt>
                <c:pt idx="16">
                  <c:v>6.63128</c:v>
                </c:pt>
                <c:pt idx="17">
                  <c:v>6.814109999999987</c:v>
                </c:pt>
                <c:pt idx="18">
                  <c:v>7.018559999999995</c:v>
                </c:pt>
                <c:pt idx="19">
                  <c:v>7.315009999999996</c:v>
                </c:pt>
                <c:pt idx="20">
                  <c:v>7.512569999999998</c:v>
                </c:pt>
                <c:pt idx="21">
                  <c:v>7.87828</c:v>
                </c:pt>
                <c:pt idx="22">
                  <c:v>8.05307</c:v>
                </c:pt>
                <c:pt idx="23">
                  <c:v>8.28049</c:v>
                </c:pt>
                <c:pt idx="24">
                  <c:v>8.48293</c:v>
                </c:pt>
                <c:pt idx="25">
                  <c:v>8.68674</c:v>
                </c:pt>
                <c:pt idx="26">
                  <c:v>8.90329</c:v>
                </c:pt>
                <c:pt idx="27">
                  <c:v>9.10092</c:v>
                </c:pt>
                <c:pt idx="28">
                  <c:v>9.25557</c:v>
                </c:pt>
                <c:pt idx="29">
                  <c:v>9.520890000000001</c:v>
                </c:pt>
                <c:pt idx="30">
                  <c:v>9.70987</c:v>
                </c:pt>
                <c:pt idx="31">
                  <c:v>9.93097</c:v>
                </c:pt>
                <c:pt idx="32">
                  <c:v>10.135</c:v>
                </c:pt>
                <c:pt idx="33">
                  <c:v>10.3607</c:v>
                </c:pt>
                <c:pt idx="34">
                  <c:v>10.5142</c:v>
                </c:pt>
                <c:pt idx="35">
                  <c:v>10.7384</c:v>
                </c:pt>
                <c:pt idx="36">
                  <c:v>11.2305</c:v>
                </c:pt>
                <c:pt idx="37">
                  <c:v>11.4609</c:v>
                </c:pt>
                <c:pt idx="38">
                  <c:v>11.6616</c:v>
                </c:pt>
                <c:pt idx="39">
                  <c:v>11.9542</c:v>
                </c:pt>
                <c:pt idx="40">
                  <c:v>12.3009</c:v>
                </c:pt>
                <c:pt idx="41">
                  <c:v>12.5955</c:v>
                </c:pt>
                <c:pt idx="42">
                  <c:v>12.91</c:v>
                </c:pt>
                <c:pt idx="43">
                  <c:v>13.2986</c:v>
                </c:pt>
                <c:pt idx="44">
                  <c:v>13.6761</c:v>
                </c:pt>
                <c:pt idx="45">
                  <c:v>13.9925</c:v>
                </c:pt>
                <c:pt idx="46">
                  <c:v>14.2398</c:v>
                </c:pt>
                <c:pt idx="47">
                  <c:v>14.5251</c:v>
                </c:pt>
                <c:pt idx="48">
                  <c:v>14.7486</c:v>
                </c:pt>
                <c:pt idx="49">
                  <c:v>14.9921</c:v>
                </c:pt>
                <c:pt idx="50">
                  <c:v>15.2069</c:v>
                </c:pt>
                <c:pt idx="51">
                  <c:v>15.4657</c:v>
                </c:pt>
                <c:pt idx="52">
                  <c:v>15.6359</c:v>
                </c:pt>
                <c:pt idx="53">
                  <c:v>15.8698</c:v>
                </c:pt>
                <c:pt idx="54">
                  <c:v>16.10750000000001</c:v>
                </c:pt>
                <c:pt idx="55">
                  <c:v>16.3636</c:v>
                </c:pt>
                <c:pt idx="56">
                  <c:v>16.5825</c:v>
                </c:pt>
                <c:pt idx="57">
                  <c:v>16.8022</c:v>
                </c:pt>
                <c:pt idx="58">
                  <c:v>16.9268</c:v>
                </c:pt>
                <c:pt idx="59">
                  <c:v>17.1238</c:v>
                </c:pt>
                <c:pt idx="60">
                  <c:v>17.3233</c:v>
                </c:pt>
                <c:pt idx="61">
                  <c:v>17.5315</c:v>
                </c:pt>
                <c:pt idx="62">
                  <c:v>17.7144</c:v>
                </c:pt>
                <c:pt idx="63">
                  <c:v>17.9223</c:v>
                </c:pt>
                <c:pt idx="64">
                  <c:v>18.1137</c:v>
                </c:pt>
                <c:pt idx="65">
                  <c:v>18.2814</c:v>
                </c:pt>
                <c:pt idx="66">
                  <c:v>18.50069999999998</c:v>
                </c:pt>
                <c:pt idx="67">
                  <c:v>18.7436</c:v>
                </c:pt>
                <c:pt idx="68">
                  <c:v>18.9948</c:v>
                </c:pt>
                <c:pt idx="69">
                  <c:v>19.297</c:v>
                </c:pt>
                <c:pt idx="70">
                  <c:v>19.569</c:v>
                </c:pt>
                <c:pt idx="71">
                  <c:v>19.8579</c:v>
                </c:pt>
                <c:pt idx="72">
                  <c:v>20.0885</c:v>
                </c:pt>
                <c:pt idx="73">
                  <c:v>20.3232</c:v>
                </c:pt>
                <c:pt idx="74">
                  <c:v>20.5766</c:v>
                </c:pt>
                <c:pt idx="75">
                  <c:v>20.7773</c:v>
                </c:pt>
                <c:pt idx="76">
                  <c:v>21.0155</c:v>
                </c:pt>
                <c:pt idx="77">
                  <c:v>21.314</c:v>
                </c:pt>
                <c:pt idx="78">
                  <c:v>21.5481</c:v>
                </c:pt>
                <c:pt idx="79">
                  <c:v>21.7942</c:v>
                </c:pt>
                <c:pt idx="80">
                  <c:v>22.03879999999998</c:v>
                </c:pt>
                <c:pt idx="81">
                  <c:v>22.3258</c:v>
                </c:pt>
                <c:pt idx="82">
                  <c:v>22.62580000000001</c:v>
                </c:pt>
                <c:pt idx="83">
                  <c:v>22.8387</c:v>
                </c:pt>
                <c:pt idx="84">
                  <c:v>23.0817</c:v>
                </c:pt>
                <c:pt idx="85">
                  <c:v>23.3611</c:v>
                </c:pt>
                <c:pt idx="86">
                  <c:v>23.68680000000001</c:v>
                </c:pt>
                <c:pt idx="87">
                  <c:v>24.023</c:v>
                </c:pt>
                <c:pt idx="88">
                  <c:v>24.3183</c:v>
                </c:pt>
                <c:pt idx="89">
                  <c:v>24.6147</c:v>
                </c:pt>
                <c:pt idx="90">
                  <c:v>24.8782</c:v>
                </c:pt>
                <c:pt idx="91">
                  <c:v>25.14859999999998</c:v>
                </c:pt>
                <c:pt idx="92">
                  <c:v>25.4432</c:v>
                </c:pt>
                <c:pt idx="93">
                  <c:v>25.76</c:v>
                </c:pt>
                <c:pt idx="94">
                  <c:v>26.0408</c:v>
                </c:pt>
                <c:pt idx="95">
                  <c:v>26.3968</c:v>
                </c:pt>
                <c:pt idx="96">
                  <c:v>26.72279999999988</c:v>
                </c:pt>
                <c:pt idx="97">
                  <c:v>26.96079999999988</c:v>
                </c:pt>
                <c:pt idx="98">
                  <c:v>27.16679999999998</c:v>
                </c:pt>
                <c:pt idx="99">
                  <c:v>27.4453</c:v>
                </c:pt>
                <c:pt idx="100">
                  <c:v>27.6808</c:v>
                </c:pt>
                <c:pt idx="101">
                  <c:v>27.8808</c:v>
                </c:pt>
                <c:pt idx="102">
                  <c:v>28.0748</c:v>
                </c:pt>
                <c:pt idx="103">
                  <c:v>28.2448</c:v>
                </c:pt>
                <c:pt idx="104">
                  <c:v>28.44079999999988</c:v>
                </c:pt>
                <c:pt idx="105">
                  <c:v>28.6408</c:v>
                </c:pt>
                <c:pt idx="106">
                  <c:v>28.8368</c:v>
                </c:pt>
                <c:pt idx="107">
                  <c:v>29.03879999999998</c:v>
                </c:pt>
                <c:pt idx="108">
                  <c:v>29.2433</c:v>
                </c:pt>
                <c:pt idx="109">
                  <c:v>29.47479999999998</c:v>
                </c:pt>
                <c:pt idx="110">
                  <c:v>29.6848</c:v>
                </c:pt>
                <c:pt idx="111">
                  <c:v>29.9248</c:v>
                </c:pt>
              </c:numCache>
            </c:numRef>
          </c:cat>
          <c:val>
            <c:numRef>
              <c:f>Sheet1!$BG$3:$BG$117</c:f>
              <c:numCache>
                <c:formatCode>General</c:formatCode>
                <c:ptCount val="110"/>
                <c:pt idx="0">
                  <c:v>7.770000000000053</c:v>
                </c:pt>
                <c:pt idx="1">
                  <c:v>7.770000000000067</c:v>
                </c:pt>
                <c:pt idx="2">
                  <c:v>7.77000000000028</c:v>
                </c:pt>
                <c:pt idx="3">
                  <c:v>7.77000000000028</c:v>
                </c:pt>
                <c:pt idx="4">
                  <c:v>7.76999999999984</c:v>
                </c:pt>
                <c:pt idx="5">
                  <c:v>7.769999999999828</c:v>
                </c:pt>
                <c:pt idx="6">
                  <c:v>8.410000000000025</c:v>
                </c:pt>
                <c:pt idx="7">
                  <c:v>7.76999999999984</c:v>
                </c:pt>
                <c:pt idx="8">
                  <c:v>8.460000000000364</c:v>
                </c:pt>
                <c:pt idx="9">
                  <c:v>7.769999999999828</c:v>
                </c:pt>
                <c:pt idx="10">
                  <c:v>7.76999999999984</c:v>
                </c:pt>
                <c:pt idx="11">
                  <c:v>7.769999999999828</c:v>
                </c:pt>
                <c:pt idx="12">
                  <c:v>8.54</c:v>
                </c:pt>
                <c:pt idx="13">
                  <c:v>8.309999999999806</c:v>
                </c:pt>
                <c:pt idx="14">
                  <c:v>12.73999999999998</c:v>
                </c:pt>
                <c:pt idx="15">
                  <c:v>7.769999999999828</c:v>
                </c:pt>
                <c:pt idx="16">
                  <c:v>7.769999999999828</c:v>
                </c:pt>
                <c:pt idx="17">
                  <c:v>7.76999999999984</c:v>
                </c:pt>
                <c:pt idx="18">
                  <c:v>7.76999999999984</c:v>
                </c:pt>
                <c:pt idx="19">
                  <c:v>10.29999999999998</c:v>
                </c:pt>
                <c:pt idx="20">
                  <c:v>7.780000000000342</c:v>
                </c:pt>
                <c:pt idx="21">
                  <c:v>7.769999999998959</c:v>
                </c:pt>
                <c:pt idx="22">
                  <c:v>7.97999999999988</c:v>
                </c:pt>
                <c:pt idx="23">
                  <c:v>7.76999999999893</c:v>
                </c:pt>
                <c:pt idx="24">
                  <c:v>7.770000000000721</c:v>
                </c:pt>
                <c:pt idx="25">
                  <c:v>8.210000000000063</c:v>
                </c:pt>
                <c:pt idx="26">
                  <c:v>7.769999999998944</c:v>
                </c:pt>
                <c:pt idx="27">
                  <c:v>7.770000000000721</c:v>
                </c:pt>
                <c:pt idx="28">
                  <c:v>7.769999999998959</c:v>
                </c:pt>
                <c:pt idx="29">
                  <c:v>7.76999999999893</c:v>
                </c:pt>
                <c:pt idx="30">
                  <c:v>7.699999999999818</c:v>
                </c:pt>
                <c:pt idx="31">
                  <c:v>7.699999999999818</c:v>
                </c:pt>
                <c:pt idx="32">
                  <c:v>9.699999999998682</c:v>
                </c:pt>
                <c:pt idx="33">
                  <c:v>7.799999999999585</c:v>
                </c:pt>
                <c:pt idx="34">
                  <c:v>7.800000000001376</c:v>
                </c:pt>
                <c:pt idx="35">
                  <c:v>7.799999999999616</c:v>
                </c:pt>
                <c:pt idx="36">
                  <c:v>8.900000000000571</c:v>
                </c:pt>
                <c:pt idx="37">
                  <c:v>7.699999999999818</c:v>
                </c:pt>
                <c:pt idx="38">
                  <c:v>7.799999999999616</c:v>
                </c:pt>
                <c:pt idx="39">
                  <c:v>7.800000000001347</c:v>
                </c:pt>
                <c:pt idx="40">
                  <c:v>7.799999999999616</c:v>
                </c:pt>
                <c:pt idx="41">
                  <c:v>7.799999999999585</c:v>
                </c:pt>
                <c:pt idx="42">
                  <c:v>7.799999999999585</c:v>
                </c:pt>
                <c:pt idx="43">
                  <c:v>7.90000000000113</c:v>
                </c:pt>
                <c:pt idx="44">
                  <c:v>7.699999999999818</c:v>
                </c:pt>
                <c:pt idx="45">
                  <c:v>7.99999999999912</c:v>
                </c:pt>
                <c:pt idx="46">
                  <c:v>7.799999999999585</c:v>
                </c:pt>
                <c:pt idx="47">
                  <c:v>7.699999999999818</c:v>
                </c:pt>
                <c:pt idx="48">
                  <c:v>7.700000000001595</c:v>
                </c:pt>
                <c:pt idx="49">
                  <c:v>7.699999999999818</c:v>
                </c:pt>
                <c:pt idx="50">
                  <c:v>7.699999999999818</c:v>
                </c:pt>
                <c:pt idx="51">
                  <c:v>7.799999999999585</c:v>
                </c:pt>
                <c:pt idx="52">
                  <c:v>7.799999999999585</c:v>
                </c:pt>
                <c:pt idx="53">
                  <c:v>7.799999999999585</c:v>
                </c:pt>
                <c:pt idx="54">
                  <c:v>8.300000000001972</c:v>
                </c:pt>
                <c:pt idx="55">
                  <c:v>7.799999999999585</c:v>
                </c:pt>
                <c:pt idx="56">
                  <c:v>7.699999999999818</c:v>
                </c:pt>
                <c:pt idx="57">
                  <c:v>7.899999999999352</c:v>
                </c:pt>
                <c:pt idx="58">
                  <c:v>37.70000000000096</c:v>
                </c:pt>
                <c:pt idx="59">
                  <c:v>97.69999999999967</c:v>
                </c:pt>
                <c:pt idx="60">
                  <c:v>160.499999999999</c:v>
                </c:pt>
                <c:pt idx="61">
                  <c:v>220.1999999999983</c:v>
                </c:pt>
                <c:pt idx="62">
                  <c:v>282.7999999999981</c:v>
                </c:pt>
                <c:pt idx="63">
                  <c:v>303.9999999999985</c:v>
                </c:pt>
                <c:pt idx="64">
                  <c:v>229.800000000001</c:v>
                </c:pt>
                <c:pt idx="65">
                  <c:v>284.8000000000007</c:v>
                </c:pt>
                <c:pt idx="66">
                  <c:v>338.0999999999971</c:v>
                </c:pt>
                <c:pt idx="67">
                  <c:v>383.0999999999989</c:v>
                </c:pt>
                <c:pt idx="68">
                  <c:v>309.1000000000008</c:v>
                </c:pt>
                <c:pt idx="69">
                  <c:v>306.3999999999999</c:v>
                </c:pt>
                <c:pt idx="70">
                  <c:v>364.8999999999987</c:v>
                </c:pt>
                <c:pt idx="71">
                  <c:v>419.7999999999986</c:v>
                </c:pt>
                <c:pt idx="72">
                  <c:v>472.5000000000002</c:v>
                </c:pt>
                <c:pt idx="73">
                  <c:v>404.399999999999</c:v>
                </c:pt>
                <c:pt idx="74">
                  <c:v>416.0000000000004</c:v>
                </c:pt>
                <c:pt idx="75">
                  <c:v>461.9999999999989</c:v>
                </c:pt>
                <c:pt idx="76">
                  <c:v>518.7999999999988</c:v>
                </c:pt>
                <c:pt idx="77">
                  <c:v>538.9000000000017</c:v>
                </c:pt>
                <c:pt idx="78">
                  <c:v>406.5000000000013</c:v>
                </c:pt>
                <c:pt idx="79">
                  <c:v>454.0000000000006</c:v>
                </c:pt>
                <c:pt idx="80">
                  <c:v>501.6999999999996</c:v>
                </c:pt>
                <c:pt idx="81">
                  <c:v>536.5000000000002</c:v>
                </c:pt>
                <c:pt idx="82">
                  <c:v>510.0999999999976</c:v>
                </c:pt>
                <c:pt idx="83">
                  <c:v>429.9999999999989</c:v>
                </c:pt>
                <c:pt idx="84">
                  <c:v>472.6999999999996</c:v>
                </c:pt>
                <c:pt idx="85">
                  <c:v>516.4000000000009</c:v>
                </c:pt>
                <c:pt idx="86">
                  <c:v>472.5000000000001</c:v>
                </c:pt>
                <c:pt idx="87">
                  <c:v>419.900000000002</c:v>
                </c:pt>
                <c:pt idx="88">
                  <c:v>470.0999999999987</c:v>
                </c:pt>
                <c:pt idx="89">
                  <c:v>520.8000000000013</c:v>
                </c:pt>
                <c:pt idx="90">
                  <c:v>529.5999999999984</c:v>
                </c:pt>
                <c:pt idx="91">
                  <c:v>406.8999999999967</c:v>
                </c:pt>
                <c:pt idx="92">
                  <c:v>450.6999999999977</c:v>
                </c:pt>
                <c:pt idx="93">
                  <c:v>178.4</c:v>
                </c:pt>
                <c:pt idx="94">
                  <c:v>7.699999999999818</c:v>
                </c:pt>
                <c:pt idx="95">
                  <c:v>7.699999999999818</c:v>
                </c:pt>
                <c:pt idx="96">
                  <c:v>7.699999999999818</c:v>
                </c:pt>
                <c:pt idx="97">
                  <c:v>7.799999999999585</c:v>
                </c:pt>
                <c:pt idx="98">
                  <c:v>7.699999999999818</c:v>
                </c:pt>
                <c:pt idx="99">
                  <c:v>7.899999999999352</c:v>
                </c:pt>
                <c:pt idx="100">
                  <c:v>7.699999999999818</c:v>
                </c:pt>
                <c:pt idx="101">
                  <c:v>7.699999999999818</c:v>
                </c:pt>
                <c:pt idx="102">
                  <c:v>7.699999999999818</c:v>
                </c:pt>
                <c:pt idx="103">
                  <c:v>7.699999999999818</c:v>
                </c:pt>
                <c:pt idx="104">
                  <c:v>7.699999999999818</c:v>
                </c:pt>
                <c:pt idx="105">
                  <c:v>7.700000000003371</c:v>
                </c:pt>
                <c:pt idx="106">
                  <c:v>8.199999999998652</c:v>
                </c:pt>
                <c:pt idx="107">
                  <c:v>7.700000000003371</c:v>
                </c:pt>
                <c:pt idx="108">
                  <c:v>7.99999999999912</c:v>
                </c:pt>
                <c:pt idx="109">
                  <c:v>7.699999999999818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06066152"/>
        <c:axId val="1906073736"/>
      </c:lineChart>
      <c:catAx>
        <c:axId val="1906066152"/>
        <c:scaling>
          <c:orientation val="minMax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Time (s)</a:t>
                </a:r>
              </a:p>
            </c:rich>
          </c:tx>
          <c:layout>
            <c:manualLayout>
              <c:xMode val="edge"/>
              <c:yMode val="edge"/>
              <c:x val="0.8113742876735"/>
              <c:y val="0.849720814307003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906073736"/>
        <c:crosses val="autoZero"/>
        <c:auto val="1"/>
        <c:lblAlgn val="ctr"/>
        <c:lblOffset val="100"/>
        <c:tickLblSkip val="10"/>
        <c:tickMarkSkip val="20"/>
        <c:noMultiLvlLbl val="0"/>
      </c:catAx>
      <c:valAx>
        <c:axId val="1906073736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 dirty="0" smtClean="0"/>
                  <a:t>Delay </a:t>
                </a:r>
                <a:r>
                  <a:rPr lang="en-US" sz="1800" dirty="0"/>
                  <a:t>(</a:t>
                </a:r>
                <a:r>
                  <a:rPr lang="en-US" sz="1800" dirty="0" err="1"/>
                  <a:t>ms</a:t>
                </a:r>
                <a:r>
                  <a:rPr lang="en-US" sz="1800" dirty="0"/>
                  <a:t>)</a:t>
                </a:r>
              </a:p>
            </c:rich>
          </c:tx>
          <c:layout>
            <c:manualLayout>
              <c:xMode val="edge"/>
              <c:yMode val="edge"/>
              <c:x val="0.0047594050743657"/>
              <c:y val="0.022280358175359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906066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1011562743846"/>
          <c:y val="0.222515106325048"/>
          <c:w val="0.188988473215042"/>
          <c:h val="0.56462451638159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6E31E-35D6-CA48-AD7A-65EB44DEEA55}" type="datetimeFigureOut">
              <a:rPr lang="en-US" smtClean="0"/>
              <a:t>7/15/14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9E872-4631-0C46-8FC3-42A6E7F7F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45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F21A1-EF47-4D40-9BE6-822BF5DB1EEA}" type="datetimeFigureOut">
              <a:rPr lang="en-US" smtClean="0"/>
              <a:t>7/15/14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84315-2354-4547-8313-E9CD79C67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289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4A26A-CB67-4945-9386-111DEEF4BF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08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E14E-325E-4720-82DB-0361E480D3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25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E14E-325E-4720-82DB-0361E480D38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20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E14E-325E-4720-82DB-0361E480D38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91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E14E-325E-4720-82DB-0361E480D38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91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E14E-325E-4720-82DB-0361E480D38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91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0E14E-325E-4720-82DB-0361E480D38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91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274AD-A9C7-444C-B71B-D0371EC1AE0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60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274AD-A9C7-444C-B71B-D0371EC1AE0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60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274AD-A9C7-444C-B71B-D0371EC1AE0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60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274AD-A9C7-444C-B71B-D0371EC1AE0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60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OSI failed because</a:t>
            </a:r>
            <a:r>
              <a:rPr lang="en-US" baseline="0" dirty="0" smtClean="0"/>
              <a:t> of lack of roles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DB3E7-8CB1-3E4B-A755-2025254337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755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274AD-A9C7-444C-B71B-D0371EC1AE0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601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274AD-A9C7-444C-B71B-D0371EC1AE0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60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274AD-A9C7-444C-B71B-D0371EC1AE0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60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274AD-A9C7-444C-B71B-D0371EC1AE0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60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274AD-A9C7-444C-B71B-D0371EC1AE0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60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274AD-A9C7-444C-B71B-D0371EC1AE0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601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274AD-A9C7-444C-B71B-D0371EC1AE0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601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logical topology for our </a:t>
            </a:r>
            <a:r>
              <a:rPr lang="en-US" baseline="0" dirty="0" err="1" smtClean="0"/>
              <a:t>experiement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CF3B6-6F3A-5A44-8D31-A0F93D962B61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692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Physical</a:t>
            </a:r>
            <a:r>
              <a:rPr lang="en-US" baseline="0" dirty="0" smtClean="0"/>
              <a:t> Topology behind our 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CF3B6-6F3A-5A44-8D31-A0F93D962B61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84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an approach of multi-layer traffic engineering that explicitly represents optical layer constraints/opportunities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4A26A-CB67-4945-9386-111DEEF4BF5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77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6899A-165B-6D47-9B61-7C9975A9FA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92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6899A-165B-6D47-9B61-7C9975A9FA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92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Without these, the ecosystem does not work</a:t>
            </a:r>
          </a:p>
          <a:p>
            <a:r>
              <a:rPr lang="en-US" dirty="0" smtClean="0"/>
              <a:t>Other non-critical ones: storage service</a:t>
            </a:r>
            <a:r>
              <a:rPr lang="en-US" baseline="0" dirty="0" smtClean="0"/>
              <a:t> provider, in-flight compute,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DB3E7-8CB1-3E4B-A755-2025254337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6899A-165B-6D47-9B61-7C9975A9FA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92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6899A-165B-6D47-9B61-7C9975A9FA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15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“Demand-grooming” and “Offering-grooming”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1FEFF-2A8F-1A4B-8AAC-616FFB4374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82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6899A-165B-6D47-9B61-7C9975A9FAC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15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6.jpe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6.jpe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6.jpe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6.jpe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e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eb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3338"/>
            <a:ext cx="91440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0 w 21600"/>
                <a:gd name="T1" fmla="*/ 0 h 21231"/>
                <a:gd name="T2" fmla="*/ 1 w 21600"/>
                <a:gd name="T3" fmla="*/ 0 h 21231"/>
                <a:gd name="T4" fmla="*/ 0 w 21600"/>
                <a:gd name="T5" fmla="*/ 0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0" y="0"/>
            <a:ext cx="9144000" cy="636588"/>
            <a:chOff x="0" y="0"/>
            <a:chExt cx="5760" cy="401"/>
          </a:xfrm>
        </p:grpSpPr>
        <p:pic>
          <p:nvPicPr>
            <p:cNvPr id="9" name="Picture 12" descr="wolf_banner onl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" y="0"/>
              <a:ext cx="4914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1682" y="270"/>
              <a:ext cx="769" cy="127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chemeClr val="tx1">
                    <a:alpha val="0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" name="Picture 14" descr="NCSUbrick_CSC reshad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94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2086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05000"/>
            <a:ext cx="7772400" cy="1143000"/>
          </a:xfrm>
        </p:spPr>
        <p:txBody>
          <a:bodyPr anchor="b"/>
          <a:lstStyle>
            <a:lvl1pPr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2087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-112" charset="2"/>
              <a:buNone/>
              <a:defRPr sz="24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96913" y="5386388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smtClean="0">
                <a:latin typeface="Times New Roman" pitchFamily="-112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" y="6740525"/>
            <a:ext cx="3043238" cy="117475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1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48575" y="6740525"/>
            <a:ext cx="1495425" cy="117475"/>
          </a:xfrm>
        </p:spPr>
        <p:txBody>
          <a:bodyPr/>
          <a:lstStyle>
            <a:lvl1pPr>
              <a:defRPr smtClean="0"/>
            </a:lvl1pPr>
          </a:lstStyle>
          <a:p>
            <a:fld id="{2D187985-9220-644E-8919-3A375AA1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39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87985-9220-644E-8919-3A375AA1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36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35988-1D96-4B88-AAE3-8F9DCC364BD3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 userDrawn="1"/>
        </p:nvSpPr>
        <p:spPr bwMode="auto">
          <a:xfrm>
            <a:off x="0" y="6613525"/>
            <a:ext cx="1527982" cy="246221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000" b="1" dirty="0" err="1" smtClean="0">
                <a:solidFill>
                  <a:srgbClr val="000066"/>
                </a:solidFill>
                <a:latin typeface="Arial" charset="0"/>
                <a:cs typeface="Arial" charset="0"/>
              </a:rPr>
              <a:t>MobilityFirstSummary</a:t>
            </a:r>
            <a:endParaRPr kumimoji="1" lang="en-US" sz="10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 userDrawn="1"/>
        </p:nvSpPr>
        <p:spPr bwMode="auto">
          <a:xfrm>
            <a:off x="8259763" y="6627813"/>
            <a:ext cx="697627" cy="23083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9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May 2011</a:t>
            </a:r>
            <a:endParaRPr kumimoji="1" lang="en-US" sz="9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1"/>
          </p:nvPr>
        </p:nvSpPr>
        <p:spPr>
          <a:xfrm>
            <a:off x="228600" y="61372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29233-22B6-499B-807F-FFA7CF976179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04AC6-F0F3-4DCD-9B0F-9A13DDC194AD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308A2-0238-43FB-962E-C2B104BC88ED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4EC59-F56F-4473-8BC6-A5986EDC21FB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3FF2B-0D53-4FFA-A3C6-3D9378D151FD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C1EBA-3776-4AD3-A754-A7AD9C1F03F7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ENI-logo-f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76200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2600" y="6577013"/>
            <a:ext cx="3308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/>
                <a:cs typeface="Kozuka Gothic Pro L" pitchFamily="34" charset="-128"/>
              </a:rPr>
              <a:t>Sponsored by the National Science Foundation</a:t>
            </a:r>
          </a:p>
        </p:txBody>
      </p:sp>
      <p:pic>
        <p:nvPicPr>
          <p:cNvPr id="7" name="Picture 15" descr="nsf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288" y="6573838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 sz="3500">
                <a:solidFill>
                  <a:srgbClr val="1C1C1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4958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rgbClr val="4D4D4D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5450" y="533400"/>
            <a:ext cx="2105025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1658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87985-9220-644E-8919-3A375AA1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250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4478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1145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1912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4478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624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0" y="39624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66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66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</p:grpSp>
      <p:sp>
        <p:nvSpPr>
          <p:cNvPr id="317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76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3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9090D-D89E-4B13-B2DC-198D8FEE9BE5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ENI-logo-f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76200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2600" y="6577013"/>
            <a:ext cx="3308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/>
                <a:cs typeface="Kozuka Gothic Pro L" pitchFamily="34" charset="-128"/>
              </a:rPr>
              <a:t>Sponsored by the National Science Foundation</a:t>
            </a:r>
          </a:p>
        </p:txBody>
      </p:sp>
      <p:pic>
        <p:nvPicPr>
          <p:cNvPr id="7" name="Picture 15" descr="nsf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288" y="6573838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 sz="3500">
                <a:solidFill>
                  <a:srgbClr val="1C1C1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4958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rgbClr val="4D4D4D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4478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 userDrawn="1"/>
        </p:nvSpPr>
        <p:spPr bwMode="auto">
          <a:xfrm>
            <a:off x="0" y="6613525"/>
            <a:ext cx="1598515" cy="246221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000" b="1" i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MobilityFirst</a:t>
            </a:r>
            <a:r>
              <a:rPr kumimoji="1" lang="en-US" sz="1000" b="1" i="1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kumimoji="1" lang="en-US" sz="1000" b="1" i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Summary </a:t>
            </a:r>
            <a:endParaRPr kumimoji="1" lang="en-US" sz="10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8259763" y="6627813"/>
            <a:ext cx="697627" cy="23083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9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May 2011</a:t>
            </a:r>
            <a:endParaRPr kumimoji="1" lang="en-US" sz="9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1145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1912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4478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624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0" y="39624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ENI-logo-f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76200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2600" y="6577013"/>
            <a:ext cx="3308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/>
                <a:cs typeface="Kozuka Gothic Pro L" pitchFamily="34" charset="-128"/>
              </a:rPr>
              <a:t>Sponsored by the National Science Foundation</a:t>
            </a:r>
          </a:p>
        </p:txBody>
      </p:sp>
      <p:pic>
        <p:nvPicPr>
          <p:cNvPr id="7" name="Picture 15" descr="nsf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288" y="6573838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 sz="3500">
                <a:solidFill>
                  <a:srgbClr val="1C1C1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4958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rgbClr val="4D4D4D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4478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5B897-1C95-43C6-9DB0-5983292B71E3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1145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1912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4478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624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0" y="39624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ENI-logo-f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76200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2600" y="6577013"/>
            <a:ext cx="3308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/>
                <a:cs typeface="Kozuka Gothic Pro L" pitchFamily="34" charset="-128"/>
              </a:rPr>
              <a:t>Sponsored by the National Science Foundation</a:t>
            </a:r>
          </a:p>
        </p:txBody>
      </p:sp>
      <p:pic>
        <p:nvPicPr>
          <p:cNvPr id="7" name="Picture 15" descr="nsf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288" y="6573838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 sz="3500">
                <a:solidFill>
                  <a:srgbClr val="1C1C1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4958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rgbClr val="4D4D4D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4478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 userDrawn="1"/>
        </p:nvSpPr>
        <p:spPr bwMode="auto">
          <a:xfrm>
            <a:off x="0" y="6613525"/>
            <a:ext cx="1563248" cy="246221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MobilityFirst</a:t>
            </a:r>
            <a:r>
              <a:rPr kumimoji="1" lang="en-US" sz="1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en-US" sz="1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Summary</a:t>
            </a:r>
            <a:endParaRPr kumimoji="1" lang="en-US" sz="10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 userDrawn="1"/>
        </p:nvSpPr>
        <p:spPr bwMode="auto">
          <a:xfrm>
            <a:off x="8259763" y="6627813"/>
            <a:ext cx="697627" cy="23083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May 2011</a:t>
            </a:r>
            <a:endParaRPr kumimoji="1" lang="en-US" sz="9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0420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7010400" y="5829300"/>
            <a:ext cx="21336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FEFE9-B027-4E63-B1D2-C2C914D77184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1145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1912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4478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624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0" y="39624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94BD7-57D2-364B-AB44-F26375906D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4369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9CF00-B31E-DA47-B2B8-FF06D0A200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6926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D4925-B8B8-3146-8189-95D3464023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8158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456C6-5D57-854E-926E-E7181EB9AF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19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 userDrawn="1"/>
        </p:nvSpPr>
        <p:spPr bwMode="auto">
          <a:xfrm>
            <a:off x="0" y="6613525"/>
            <a:ext cx="1563248" cy="246221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MobilityFirst</a:t>
            </a:r>
            <a:r>
              <a:rPr kumimoji="1" lang="en-US" sz="1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en-US" sz="1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Summary</a:t>
            </a:r>
            <a:endParaRPr kumimoji="1" lang="en-US" sz="10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 userDrawn="1"/>
        </p:nvSpPr>
        <p:spPr bwMode="auto">
          <a:xfrm>
            <a:off x="8228013" y="6627813"/>
            <a:ext cx="697627" cy="23083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May 2011</a:t>
            </a:r>
            <a:endParaRPr kumimoji="1" lang="en-US" sz="9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5900" y="18573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5918200"/>
            <a:ext cx="21336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7F050-DFE3-4FE6-B707-06DC3BCEB815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11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431800" y="59150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6936A-09A3-154D-AC46-5DE588FEB1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1587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E0B58-D192-9946-A3E7-35B6DE7F5D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998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487803-818A-984E-AACD-496A4E37CF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0250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F3CE1-13AD-B446-9652-D075C239A3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23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85408-FE86-934D-BDBB-A2685ECEFA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5674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3CF6B6-1AE2-714E-8B3D-5898DD94C2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011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4209E-055E-BC41-A6A0-6C9F61DBB7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34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35988-1D96-4B88-AAE3-8F9DCC364BD3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 userDrawn="1"/>
        </p:nvSpPr>
        <p:spPr bwMode="auto">
          <a:xfrm>
            <a:off x="0" y="6613525"/>
            <a:ext cx="1527982" cy="246221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000" b="1" dirty="0" err="1" smtClean="0">
                <a:solidFill>
                  <a:srgbClr val="000066"/>
                </a:solidFill>
                <a:latin typeface="Arial" charset="0"/>
                <a:cs typeface="Arial" charset="0"/>
              </a:rPr>
              <a:t>MobilityFirstSummary</a:t>
            </a:r>
            <a:endParaRPr kumimoji="1" lang="en-US" sz="10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 userDrawn="1"/>
        </p:nvSpPr>
        <p:spPr bwMode="auto">
          <a:xfrm>
            <a:off x="8259763" y="6627813"/>
            <a:ext cx="697627" cy="23083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9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May 2011</a:t>
            </a:r>
            <a:endParaRPr kumimoji="1" lang="en-US" sz="9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1"/>
          </p:nvPr>
        </p:nvSpPr>
        <p:spPr>
          <a:xfrm>
            <a:off x="228600" y="61372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29233-22B6-499B-807F-FFA7CF976179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87985-9220-644E-8919-3A375AA1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37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04AC6-F0F3-4DCD-9B0F-9A13DDC194AD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308A2-0238-43FB-962E-C2B104BC88ED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4EC59-F56F-4473-8BC6-A5986EDC21FB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3FF2B-0D53-4FFA-A3C6-3D9378D151FD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C1EBA-3776-4AD3-A754-A7AD9C1F03F7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ENI-logo-f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76200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2600" y="6577013"/>
            <a:ext cx="3308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/>
                <a:cs typeface="Kozuka Gothic Pro L" pitchFamily="34" charset="-128"/>
              </a:rPr>
              <a:t>Sponsored by the National Science Foundation</a:t>
            </a:r>
          </a:p>
        </p:txBody>
      </p:sp>
      <p:pic>
        <p:nvPicPr>
          <p:cNvPr id="7" name="Picture 15" descr="nsf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288" y="6573838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 sz="3500">
                <a:solidFill>
                  <a:srgbClr val="1C1C1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4958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rgbClr val="4D4D4D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4478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87985-9220-644E-8919-3A375AA1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033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1145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1912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4478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624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0" y="39624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ENI-logo-f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76200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2600" y="6577013"/>
            <a:ext cx="3308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/>
                <a:cs typeface="Kozuka Gothic Pro L" pitchFamily="34" charset="-128"/>
              </a:rPr>
              <a:t>Sponsored by the National Science Foundation</a:t>
            </a:r>
          </a:p>
        </p:txBody>
      </p:sp>
      <p:pic>
        <p:nvPicPr>
          <p:cNvPr id="7" name="Picture 15" descr="nsf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288" y="6573838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 sz="3500">
                <a:solidFill>
                  <a:srgbClr val="1C1C1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4958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rgbClr val="4D4D4D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00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00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87985-9220-644E-8919-3A375AA1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895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4478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1145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1912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4478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624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0" y="39624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ENI-logo-f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76200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2600" y="6577013"/>
            <a:ext cx="3308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/>
                <a:cs typeface="Kozuka Gothic Pro L" pitchFamily="34" charset="-128"/>
              </a:rPr>
              <a:t>Sponsored by the National Science Foundation</a:t>
            </a:r>
          </a:p>
        </p:txBody>
      </p:sp>
      <p:pic>
        <p:nvPicPr>
          <p:cNvPr id="7" name="Picture 15" descr="nsf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288" y="6573838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 sz="3500">
                <a:solidFill>
                  <a:srgbClr val="1C1C1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4958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rgbClr val="4D4D4D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87985-9220-644E-8919-3A375AA1323B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0" y="0"/>
            <a:ext cx="9144000" cy="488950"/>
            <a:chOff x="0" y="-1"/>
            <a:chExt cx="9144000" cy="489443"/>
          </a:xfrm>
        </p:grpSpPr>
        <p:pic>
          <p:nvPicPr>
            <p:cNvPr id="10" name="Picture 7" descr="wolf_banner onl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915" y="-1"/>
              <a:ext cx="5997800" cy="48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wolf_banner onl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200" y="0"/>
              <a:ext cx="5997800" cy="48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NCSUbrick_CSC reshad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67615" cy="48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 flipV="1">
              <a:off x="2061265" y="326778"/>
              <a:ext cx="834335" cy="162663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chemeClr val="tx1">
                    <a:alpha val="0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59647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4478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1145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1912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87985-9220-644E-8919-3A375AA1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930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4478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624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0" y="39624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P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ENI-logo-f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76200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2600" y="6577013"/>
            <a:ext cx="3308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/>
                <a:cs typeface="Kozuka Gothic Pro L" pitchFamily="34" charset="-128"/>
              </a:rPr>
              <a:t>Sponsored by the National Science Foundation</a:t>
            </a:r>
          </a:p>
        </p:txBody>
      </p:sp>
      <p:pic>
        <p:nvPicPr>
          <p:cNvPr id="7" name="Picture 15" descr="nsf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288" y="6573838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 sz="3500">
                <a:solidFill>
                  <a:srgbClr val="1C1C1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4958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rgbClr val="4D4D4D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4478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87985-9220-644E-8919-3A375AA1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198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1145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1912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4478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624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0" y="3962400"/>
            <a:ext cx="41529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94BD7-57D2-364B-AB44-F26375906D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436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9CF00-B31E-DA47-B2B8-FF06D0A200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692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D4925-B8B8-3146-8189-95D3464023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815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456C6-5D57-854E-926E-E7181EB9AF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195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6936A-09A3-154D-AC46-5DE588FEB1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158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E0B58-D192-9946-A3E7-35B6DE7F5D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998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487803-818A-984E-AACD-496A4E37CF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02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87985-9220-644E-8919-3A375AA1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729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F3CE1-13AD-B446-9652-D075C239A3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23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85408-FE86-934D-BDBB-A2685ECEFA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567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3CF6B6-1AE2-714E-8B3D-5898DD94C2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011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4209E-055E-BC41-A6A0-6C9F61DBB7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341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eb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3338"/>
            <a:ext cx="91440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0 w 21600"/>
                <a:gd name="T1" fmla="*/ 0 h 21231"/>
                <a:gd name="T2" fmla="*/ 1 w 21600"/>
                <a:gd name="T3" fmla="*/ 0 h 21231"/>
                <a:gd name="T4" fmla="*/ 0 w 21600"/>
                <a:gd name="T5" fmla="*/ 0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0" y="0"/>
            <a:ext cx="9144000" cy="636588"/>
            <a:chOff x="0" y="0"/>
            <a:chExt cx="5760" cy="401"/>
          </a:xfrm>
        </p:grpSpPr>
        <p:pic>
          <p:nvPicPr>
            <p:cNvPr id="9" name="Picture 12" descr="wolf_banner onl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" y="0"/>
              <a:ext cx="4914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1682" y="270"/>
              <a:ext cx="769" cy="127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chemeClr val="tx1">
                    <a:alpha val="0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" name="Picture 14" descr="NCSUbrick_CSC reshad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94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2086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05000"/>
            <a:ext cx="7772400" cy="1143000"/>
          </a:xfrm>
        </p:spPr>
        <p:txBody>
          <a:bodyPr anchor="b"/>
          <a:lstStyle>
            <a:lvl1pPr>
              <a:defRPr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2087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-112" charset="2"/>
              <a:buNone/>
              <a:defRPr sz="24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96913" y="5386388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smtClean="0">
                <a:latin typeface="Times New Roman" pitchFamily="-112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" y="6740525"/>
            <a:ext cx="3043238" cy="117475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1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48575" y="6740525"/>
            <a:ext cx="1495425" cy="117475"/>
          </a:xfrm>
        </p:spPr>
        <p:txBody>
          <a:bodyPr/>
          <a:lstStyle>
            <a:lvl1pPr>
              <a:defRPr smtClean="0"/>
            </a:lvl1pPr>
          </a:lstStyle>
          <a:p>
            <a:fld id="{05F8A8D4-5BFE-8840-A53E-EA12DD66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390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8A8D4-5BFE-8840-A53E-EA12DD66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378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8A8D4-5BFE-8840-A53E-EA12DD66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033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00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00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8A8D4-5BFE-8840-A53E-EA12DD66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895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8A8D4-5BFE-8840-A53E-EA12DD66C5F0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0" y="0"/>
            <a:ext cx="9144000" cy="488950"/>
            <a:chOff x="0" y="-1"/>
            <a:chExt cx="9144000" cy="489443"/>
          </a:xfrm>
        </p:grpSpPr>
        <p:pic>
          <p:nvPicPr>
            <p:cNvPr id="10" name="Picture 7" descr="wolf_banner onl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915" y="-1"/>
              <a:ext cx="5997800" cy="48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wolf_banner onl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200" y="0"/>
              <a:ext cx="5997800" cy="48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NCSUbrick_CSC reshad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67615" cy="48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 flipV="1">
              <a:off x="2061265" y="326778"/>
              <a:ext cx="834335" cy="162663"/>
            </a:xfrm>
            <a:prstGeom prst="rect">
              <a:avLst/>
            </a:prstGeom>
            <a:gradFill rotWithShape="0">
              <a:gsLst>
                <a:gs pos="0">
                  <a:schemeClr val="tx2"/>
                </a:gs>
                <a:gs pos="100000">
                  <a:schemeClr val="tx1">
                    <a:alpha val="0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59647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8A8D4-5BFE-8840-A53E-EA12DD66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93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87985-9220-644E-8919-3A375AA1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464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8A8D4-5BFE-8840-A53E-EA12DD66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198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8A8D4-5BFE-8840-A53E-EA12DD66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729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8A8D4-5BFE-8840-A53E-EA12DD66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464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8A8D4-5BFE-8840-A53E-EA12DD66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036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5450" y="533400"/>
            <a:ext cx="2105025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1658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8A8D4-5BFE-8840-A53E-EA12DD66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250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66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66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66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</p:grpSp>
      <p:sp>
        <p:nvSpPr>
          <p:cNvPr id="317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76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3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9090D-D89E-4B13-B2DC-198D8FEE9BE5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 userDrawn="1"/>
        </p:nvSpPr>
        <p:spPr bwMode="auto">
          <a:xfrm>
            <a:off x="0" y="6613525"/>
            <a:ext cx="1598515" cy="246221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000" b="1" i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MobilityFirst</a:t>
            </a:r>
            <a:r>
              <a:rPr kumimoji="1" lang="en-US" sz="1000" b="1" i="1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r>
              <a:rPr kumimoji="1" lang="en-US" sz="1000" b="1" i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Summary </a:t>
            </a:r>
            <a:endParaRPr kumimoji="1" lang="en-US" sz="10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8259763" y="6627813"/>
            <a:ext cx="697627" cy="23083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9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May 2011</a:t>
            </a:r>
            <a:endParaRPr kumimoji="1" lang="en-US" sz="9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5B897-1C95-43C6-9DB0-5983292B71E3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 userDrawn="1"/>
        </p:nvSpPr>
        <p:spPr bwMode="auto">
          <a:xfrm>
            <a:off x="0" y="6613525"/>
            <a:ext cx="1563248" cy="246221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MobilityFirst</a:t>
            </a:r>
            <a:r>
              <a:rPr kumimoji="1" lang="en-US" sz="1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en-US" sz="1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Summary</a:t>
            </a:r>
            <a:endParaRPr kumimoji="1" lang="en-US" sz="10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 userDrawn="1"/>
        </p:nvSpPr>
        <p:spPr bwMode="auto">
          <a:xfrm>
            <a:off x="8259763" y="6627813"/>
            <a:ext cx="697627" cy="23083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May 2011</a:t>
            </a:r>
            <a:endParaRPr kumimoji="1" lang="en-US" sz="9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0420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7010400" y="5829300"/>
            <a:ext cx="21336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FEFE9-B027-4E63-B1D2-C2C914D77184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 userDrawn="1"/>
        </p:nvSpPr>
        <p:spPr bwMode="auto">
          <a:xfrm>
            <a:off x="0" y="6613525"/>
            <a:ext cx="1563248" cy="246221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000" b="1" i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MobilityFirst</a:t>
            </a:r>
            <a:r>
              <a:rPr kumimoji="1" lang="en-US" sz="1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en-US" sz="10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Summary</a:t>
            </a:r>
            <a:endParaRPr kumimoji="1" lang="en-US" sz="10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 userDrawn="1"/>
        </p:nvSpPr>
        <p:spPr bwMode="auto">
          <a:xfrm>
            <a:off x="8228013" y="6627813"/>
            <a:ext cx="697627" cy="230832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9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May 2011</a:t>
            </a:r>
            <a:endParaRPr kumimoji="1" lang="en-US" sz="9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5900" y="18573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5918200"/>
            <a:ext cx="21336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7F050-DFE3-4FE6-B707-06DC3BCEB815}" type="slidenum">
              <a:rPr lang="en-US">
                <a:solidFill>
                  <a:srgbClr val="00006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sp>
        <p:nvSpPr>
          <p:cNvPr id="11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431800" y="59150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theme" Target="../theme/theme10.xml"/><Relationship Id="rId14" Type="http://schemas.openxmlformats.org/officeDocument/2006/relationships/image" Target="../media/image6.jpeg"/><Relationship Id="rId15" Type="http://schemas.openxmlformats.org/officeDocument/2006/relationships/image" Target="../media/image7.jpeg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theme" Target="../theme/theme11.xml"/><Relationship Id="rId14" Type="http://schemas.openxmlformats.org/officeDocument/2006/relationships/image" Target="../media/image6.jpeg"/><Relationship Id="rId15" Type="http://schemas.openxmlformats.org/officeDocument/2006/relationships/image" Target="../media/image7.jpeg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theme" Target="../theme/theme12.xml"/><Relationship Id="rId14" Type="http://schemas.openxmlformats.org/officeDocument/2006/relationships/image" Target="../media/image6.jpeg"/><Relationship Id="rId15" Type="http://schemas.openxmlformats.org/officeDocument/2006/relationships/image" Target="../media/image7.jpeg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5.xml"/><Relationship Id="rId13" Type="http://schemas.openxmlformats.org/officeDocument/2006/relationships/theme" Target="../theme/theme13.xml"/><Relationship Id="rId14" Type="http://schemas.openxmlformats.org/officeDocument/2006/relationships/image" Target="../media/image6.jpeg"/><Relationship Id="rId15" Type="http://schemas.openxmlformats.org/officeDocument/2006/relationships/image" Target="../media/image7.jpeg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6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4.jpeg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4" Type="http://schemas.openxmlformats.org/officeDocument/2006/relationships/image" Target="../media/image6.jpeg"/><Relationship Id="rId15" Type="http://schemas.openxmlformats.org/officeDocument/2006/relationships/image" Target="../media/image7.jpeg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14" Type="http://schemas.openxmlformats.org/officeDocument/2006/relationships/image" Target="../media/image6.jpeg"/><Relationship Id="rId15" Type="http://schemas.openxmlformats.org/officeDocument/2006/relationships/image" Target="../media/image7.jpeg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14" Type="http://schemas.openxmlformats.org/officeDocument/2006/relationships/image" Target="../media/image6.jpeg"/><Relationship Id="rId15" Type="http://schemas.openxmlformats.org/officeDocument/2006/relationships/image" Target="../media/image7.jpeg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14" Type="http://schemas.openxmlformats.org/officeDocument/2006/relationships/image" Target="../media/image6.jpeg"/><Relationship Id="rId15" Type="http://schemas.openxmlformats.org/officeDocument/2006/relationships/image" Target="../media/image7.jpeg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theme" Target="../theme/theme9.xml"/><Relationship Id="rId15" Type="http://schemas.openxmlformats.org/officeDocument/2006/relationships/image" Target="../media/image4.jpeg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0046"/>
            <a:ext cx="84232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" y="6705600"/>
            <a:ext cx="3276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800" smtClean="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30106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705600"/>
            <a:ext cx="137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smtClean="0">
                <a:latin typeface="Arial" charset="0"/>
                <a:ea typeface="+mn-ea"/>
                <a:cs typeface="+mn-cs"/>
              </a:defRPr>
            </a:lvl1pPr>
          </a:lstStyle>
          <a:p>
            <a:fld id="{2D187985-9220-644E-8919-3A375AA1323B}" type="slidenum">
              <a:rPr lang="en-US" smtClean="0"/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48246"/>
            <a:ext cx="8153400" cy="545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457200" y="905384"/>
            <a:ext cx="8423275" cy="42862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CCCC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110046"/>
          </a:xfrm>
          <a:prstGeom prst="rect">
            <a:avLst/>
          </a:prstGeom>
          <a:gradFill flip="none" rotWithShape="1">
            <a:gsLst>
              <a:gs pos="0">
                <a:srgbClr val="C30702"/>
              </a:gs>
              <a:gs pos="100000">
                <a:srgbClr val="FFFFFF"/>
              </a:gs>
            </a:gsLst>
            <a:path path="rect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pitchFamily="-112" charset="-128"/>
          <a:cs typeface="ＭＳ Ｐゴシック" pitchFamily="-111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12" charset="-128"/>
          <a:cs typeface="ＭＳ Ｐゴシック" pitchFamily="-11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12" charset="-128"/>
          <a:cs typeface="ＭＳ Ｐゴシック" pitchFamily="-11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12" charset="-128"/>
          <a:cs typeface="ＭＳ Ｐゴシック" pitchFamily="-11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12" charset="-128"/>
          <a:cs typeface="ＭＳ Ｐゴシック" pitchFamily="-11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1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4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PP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8" descr="GENI-logo-fin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3400" y="76200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485775" y="6613525"/>
            <a:ext cx="3200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/>
                <a:cs typeface="Kozuka Gothic Pro L" pitchFamily="34" charset="-128"/>
              </a:rPr>
              <a:t>Sponsored by the National Science Foundation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8458200" y="66135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BB04270-FAF9-D54F-BE52-D389708358DA}" type="slidenum">
              <a:rPr lang="en-US" sz="1000">
                <a:solidFill>
                  <a:srgbClr val="808080"/>
                </a:solidFill>
                <a:latin typeface="Arial" charset="0"/>
                <a:ea typeface="Kozuka Gothic Pro L" charset="0"/>
                <a:cs typeface="Kozuka Gothic Pro 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808080"/>
              </a:solidFill>
              <a:latin typeface="Arial" charset="0"/>
              <a:ea typeface="Kozuka Gothic Pro L" charset="0"/>
              <a:cs typeface="Kozuka Gothic Pro L" charset="0"/>
            </a:endParaRPr>
          </a:p>
        </p:txBody>
      </p:sp>
      <p:sp>
        <p:nvSpPr>
          <p:cNvPr id="1030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458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3771900" y="6613525"/>
            <a:ext cx="23241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808080"/>
                </a:solidFill>
                <a:latin typeface="Arial" charset="0"/>
                <a:ea typeface="Kozuka Gothic Pro L" pitchFamily="34" charset="-128"/>
                <a:cs typeface="Kozuka Gothic Pro L" pitchFamily="34" charset="-128"/>
              </a:rPr>
              <a:t>GENI Introduction – 27 October 2013</a:t>
            </a:r>
            <a:endParaRPr lang="en-US" sz="1000" dirty="0">
              <a:solidFill>
                <a:srgbClr val="808080"/>
              </a:solidFill>
              <a:latin typeface="Arial" charset="0"/>
              <a:ea typeface="Kozuka Gothic Pro L" pitchFamily="34" charset="-128"/>
              <a:cs typeface="Kozuka Gothic Pro L" pitchFamily="34" charset="-128"/>
            </a:endParaRPr>
          </a:p>
        </p:txBody>
      </p:sp>
      <p:pic>
        <p:nvPicPr>
          <p:cNvPr id="1033" name="Picture 22" descr="nsf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68288" y="6573838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0"/>
          <p:cNvSpPr>
            <a:spLocks noChangeArrowheads="1"/>
          </p:cNvSpPr>
          <p:nvPr/>
        </p:nvSpPr>
        <p:spPr bwMode="auto">
          <a:xfrm>
            <a:off x="7239000" y="6613525"/>
            <a:ext cx="152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 charset="0"/>
                <a:cs typeface="Kozuka Gothic Pro L" charset="0"/>
              </a:rPr>
              <a:t>www.geni.net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Kozuka Gothic Pro L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080808"/>
          </a:solidFill>
          <a:latin typeface="+mn-lt"/>
          <a:ea typeface="+mn-ea"/>
          <a:cs typeface="Kozuka Gothic Pro 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80808"/>
          </a:solidFill>
          <a:latin typeface="+mn-lt"/>
          <a:ea typeface="+mn-ea"/>
          <a:cs typeface="Kozuka Gothic Pro 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080808"/>
          </a:solidFill>
          <a:latin typeface="+mn-lt"/>
          <a:ea typeface="+mn-ea"/>
          <a:cs typeface="Kozuka Gothic Pro 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  <a:cs typeface="Kozuka Gothic Pro 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PP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8" descr="GENI-logo-fin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3400" y="76200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485775" y="6613525"/>
            <a:ext cx="3200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/>
                <a:cs typeface="Kozuka Gothic Pro L" pitchFamily="34" charset="-128"/>
              </a:rPr>
              <a:t>Sponsored by the National Science Foundation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8458200" y="66135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BB04270-FAF9-D54F-BE52-D389708358DA}" type="slidenum">
              <a:rPr lang="en-US" sz="1000">
                <a:solidFill>
                  <a:srgbClr val="808080"/>
                </a:solidFill>
                <a:latin typeface="Arial" charset="0"/>
                <a:ea typeface="Kozuka Gothic Pro L" charset="0"/>
                <a:cs typeface="Kozuka Gothic Pro 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808080"/>
              </a:solidFill>
              <a:latin typeface="Arial" charset="0"/>
              <a:ea typeface="Kozuka Gothic Pro L" charset="0"/>
              <a:cs typeface="Kozuka Gothic Pro L" charset="0"/>
            </a:endParaRPr>
          </a:p>
        </p:txBody>
      </p:sp>
      <p:sp>
        <p:nvSpPr>
          <p:cNvPr id="1030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458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3771900" y="6613525"/>
            <a:ext cx="23241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808080"/>
                </a:solidFill>
                <a:latin typeface="Arial" charset="0"/>
                <a:ea typeface="Kozuka Gothic Pro L" pitchFamily="34" charset="-128"/>
                <a:cs typeface="Kozuka Gothic Pro L" pitchFamily="34" charset="-128"/>
              </a:rPr>
              <a:t>GENI Introduction – 27 October 2013</a:t>
            </a:r>
            <a:endParaRPr lang="en-US" sz="1000" dirty="0">
              <a:solidFill>
                <a:srgbClr val="808080"/>
              </a:solidFill>
              <a:latin typeface="Arial" charset="0"/>
              <a:ea typeface="Kozuka Gothic Pro L" pitchFamily="34" charset="-128"/>
              <a:cs typeface="Kozuka Gothic Pro L" pitchFamily="34" charset="-128"/>
            </a:endParaRPr>
          </a:p>
        </p:txBody>
      </p:sp>
      <p:pic>
        <p:nvPicPr>
          <p:cNvPr id="1033" name="Picture 22" descr="nsf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68288" y="6573838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0"/>
          <p:cNvSpPr>
            <a:spLocks noChangeArrowheads="1"/>
          </p:cNvSpPr>
          <p:nvPr/>
        </p:nvSpPr>
        <p:spPr bwMode="auto">
          <a:xfrm>
            <a:off x="7239000" y="6613525"/>
            <a:ext cx="152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 charset="0"/>
                <a:cs typeface="Kozuka Gothic Pro L" charset="0"/>
              </a:rPr>
              <a:t>www.geni.net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Kozuka Gothic Pro L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080808"/>
          </a:solidFill>
          <a:latin typeface="+mn-lt"/>
          <a:ea typeface="+mn-ea"/>
          <a:cs typeface="Kozuka Gothic Pro 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80808"/>
          </a:solidFill>
          <a:latin typeface="+mn-lt"/>
          <a:ea typeface="+mn-ea"/>
          <a:cs typeface="Kozuka Gothic Pro 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080808"/>
          </a:solidFill>
          <a:latin typeface="+mn-lt"/>
          <a:ea typeface="+mn-ea"/>
          <a:cs typeface="Kozuka Gothic Pro 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  <a:cs typeface="Kozuka Gothic Pro 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PP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8" descr="GENI-logo-fin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3400" y="76200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485775" y="6613525"/>
            <a:ext cx="3200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/>
                <a:cs typeface="Kozuka Gothic Pro L" pitchFamily="34" charset="-128"/>
              </a:rPr>
              <a:t>Sponsored by the National Science Foundation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8458200" y="66135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BB04270-FAF9-D54F-BE52-D389708358DA}" type="slidenum">
              <a:rPr lang="en-US" sz="1000">
                <a:solidFill>
                  <a:srgbClr val="808080"/>
                </a:solidFill>
                <a:latin typeface="Arial" charset="0"/>
                <a:ea typeface="Kozuka Gothic Pro L" charset="0"/>
                <a:cs typeface="Kozuka Gothic Pro 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808080"/>
              </a:solidFill>
              <a:latin typeface="Arial" charset="0"/>
              <a:ea typeface="Kozuka Gothic Pro L" charset="0"/>
              <a:cs typeface="Kozuka Gothic Pro L" charset="0"/>
            </a:endParaRPr>
          </a:p>
        </p:txBody>
      </p:sp>
      <p:sp>
        <p:nvSpPr>
          <p:cNvPr id="1030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458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3771900" y="6613525"/>
            <a:ext cx="23241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808080"/>
                </a:solidFill>
                <a:latin typeface="Arial" charset="0"/>
                <a:ea typeface="Kozuka Gothic Pro L" pitchFamily="34" charset="-128"/>
                <a:cs typeface="Kozuka Gothic Pro L" pitchFamily="34" charset="-128"/>
              </a:rPr>
              <a:t>GENI Introduction – 27 October 2013</a:t>
            </a:r>
            <a:endParaRPr lang="en-US" sz="1000" dirty="0">
              <a:solidFill>
                <a:srgbClr val="808080"/>
              </a:solidFill>
              <a:latin typeface="Arial" charset="0"/>
              <a:ea typeface="Kozuka Gothic Pro L" pitchFamily="34" charset="-128"/>
              <a:cs typeface="Kozuka Gothic Pro L" pitchFamily="34" charset="-128"/>
            </a:endParaRPr>
          </a:p>
        </p:txBody>
      </p:sp>
      <p:pic>
        <p:nvPicPr>
          <p:cNvPr id="1033" name="Picture 22" descr="nsf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68288" y="6573838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0"/>
          <p:cNvSpPr>
            <a:spLocks noChangeArrowheads="1"/>
          </p:cNvSpPr>
          <p:nvPr/>
        </p:nvSpPr>
        <p:spPr bwMode="auto">
          <a:xfrm>
            <a:off x="7239000" y="6613525"/>
            <a:ext cx="152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 charset="0"/>
                <a:cs typeface="Kozuka Gothic Pro L" charset="0"/>
              </a:rPr>
              <a:t>www.geni.net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Kozuka Gothic Pro L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080808"/>
          </a:solidFill>
          <a:latin typeface="+mn-lt"/>
          <a:ea typeface="+mn-ea"/>
          <a:cs typeface="Kozuka Gothic Pro 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80808"/>
          </a:solidFill>
          <a:latin typeface="+mn-lt"/>
          <a:ea typeface="+mn-ea"/>
          <a:cs typeface="Kozuka Gothic Pro 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080808"/>
          </a:solidFill>
          <a:latin typeface="+mn-lt"/>
          <a:ea typeface="+mn-ea"/>
          <a:cs typeface="Kozuka Gothic Pro 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  <a:cs typeface="Kozuka Gothic Pro 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PP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8" descr="GENI-logo-fin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3400" y="76200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485775" y="6613525"/>
            <a:ext cx="3200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/>
                <a:cs typeface="Kozuka Gothic Pro L" pitchFamily="34" charset="-128"/>
              </a:rPr>
              <a:t>Sponsored by the National Science Foundation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8458200" y="66135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BB04270-FAF9-D54F-BE52-D389708358DA}" type="slidenum">
              <a:rPr lang="en-US" sz="1000">
                <a:solidFill>
                  <a:srgbClr val="808080"/>
                </a:solidFill>
                <a:latin typeface="Arial" charset="0"/>
                <a:ea typeface="Kozuka Gothic Pro L" charset="0"/>
                <a:cs typeface="Kozuka Gothic Pro 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808080"/>
              </a:solidFill>
              <a:latin typeface="Arial" charset="0"/>
              <a:ea typeface="Kozuka Gothic Pro L" charset="0"/>
              <a:cs typeface="Kozuka Gothic Pro L" charset="0"/>
            </a:endParaRPr>
          </a:p>
        </p:txBody>
      </p:sp>
      <p:sp>
        <p:nvSpPr>
          <p:cNvPr id="1030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458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3771900" y="6613525"/>
            <a:ext cx="23241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808080"/>
                </a:solidFill>
                <a:latin typeface="Arial" charset="0"/>
                <a:ea typeface="Kozuka Gothic Pro L" pitchFamily="34" charset="-128"/>
                <a:cs typeface="Kozuka Gothic Pro L" pitchFamily="34" charset="-128"/>
              </a:rPr>
              <a:t>GENI Introduction – 27 October 2013</a:t>
            </a:r>
            <a:endParaRPr lang="en-US" sz="1000" dirty="0">
              <a:solidFill>
                <a:srgbClr val="808080"/>
              </a:solidFill>
              <a:latin typeface="Arial" charset="0"/>
              <a:ea typeface="Kozuka Gothic Pro L" pitchFamily="34" charset="-128"/>
              <a:cs typeface="Kozuka Gothic Pro L" pitchFamily="34" charset="-128"/>
            </a:endParaRPr>
          </a:p>
        </p:txBody>
      </p:sp>
      <p:pic>
        <p:nvPicPr>
          <p:cNvPr id="1033" name="Picture 22" descr="nsf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68288" y="6573838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0"/>
          <p:cNvSpPr>
            <a:spLocks noChangeArrowheads="1"/>
          </p:cNvSpPr>
          <p:nvPr/>
        </p:nvSpPr>
        <p:spPr bwMode="auto">
          <a:xfrm>
            <a:off x="7239000" y="6613525"/>
            <a:ext cx="152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 charset="0"/>
                <a:cs typeface="Kozuka Gothic Pro L" charset="0"/>
              </a:rPr>
              <a:t>www.geni.net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Kozuka Gothic Pro L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080808"/>
          </a:solidFill>
          <a:latin typeface="+mn-lt"/>
          <a:ea typeface="+mn-ea"/>
          <a:cs typeface="Kozuka Gothic Pro 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80808"/>
          </a:solidFill>
          <a:latin typeface="+mn-lt"/>
          <a:ea typeface="+mn-ea"/>
          <a:cs typeface="Kozuka Gothic Pro 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080808"/>
          </a:solidFill>
          <a:latin typeface="+mn-lt"/>
          <a:ea typeface="+mn-ea"/>
          <a:cs typeface="Kozuka Gothic Pro 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  <a:cs typeface="Kozuka Gothic Pro 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ea typeface="ＭＳ Ｐゴシック" charset="0"/>
                <a:cs typeface="ＭＳ Ｐゴシック" charset="0"/>
              </a:rPr>
              <a:t>Rudra Dutta, NCSU, July 2014, ACMU (ISI) Seminar</a:t>
            </a:r>
            <a:endParaRPr lang="en-US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381081-FC74-5843-9633-63BC19902AFE}" type="slidenum">
              <a:rPr lang="en-US" smtClean="0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kumimoji="0" sz="1200" b="0">
                <a:latin typeface="Arial" pitchFamily="34" charset="0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134100"/>
            <a:ext cx="2133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kumimoji="0" sz="1000" b="0">
                <a:latin typeface="Arial" pitchFamily="34" charset="0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4255B273-81B7-4B5A-8E77-C0DCC5958D47}" type="slidenum">
              <a:rPr lang="en-US">
                <a:solidFill>
                  <a:srgbClr val="000066"/>
                </a:solidFill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3072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66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072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66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072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66699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072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66699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9999CC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66699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66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9999CC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073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9999CC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3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kumimoji="0" sz="1200" b="0">
                <a:latin typeface="Arial" pitchFamily="34" charset="0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pic>
        <p:nvPicPr>
          <p:cNvPr id="1032" name="Picture 18" descr="RU_LOGOTYPE_CMYK_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4300" y="6464300"/>
            <a:ext cx="13620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3" name="Group 19"/>
          <p:cNvGrpSpPr>
            <a:grpSpLocks/>
          </p:cNvGrpSpPr>
          <p:nvPr/>
        </p:nvGrpSpPr>
        <p:grpSpPr bwMode="auto">
          <a:xfrm>
            <a:off x="6635750" y="6461125"/>
            <a:ext cx="2203450" cy="396875"/>
            <a:chOff x="4092" y="4009"/>
            <a:chExt cx="1388" cy="250"/>
          </a:xfrm>
        </p:grpSpPr>
        <p:pic>
          <p:nvPicPr>
            <p:cNvPr id="1034" name="Picture 20" descr="waves_gradiant2"/>
            <p:cNvPicPr>
              <a:picLocks noChangeAspect="1" noChangeArrowheads="1"/>
            </p:cNvPicPr>
            <p:nvPr userDrawn="1"/>
          </p:nvPicPr>
          <p:blipFill>
            <a:blip r:embed="rId16"/>
            <a:srcRect r="23051"/>
            <a:stretch>
              <a:fillRect/>
            </a:stretch>
          </p:blipFill>
          <p:spPr bwMode="auto">
            <a:xfrm>
              <a:off x="4778" y="4048"/>
              <a:ext cx="702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41" name="Rectangle 21"/>
            <p:cNvSpPr>
              <a:spLocks noChangeArrowheads="1"/>
            </p:cNvSpPr>
            <p:nvPr userDrawn="1"/>
          </p:nvSpPr>
          <p:spPr bwMode="auto">
            <a:xfrm>
              <a:off x="4092" y="4009"/>
              <a:ext cx="74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>
                  <a:solidFill>
                    <a:srgbClr val="33CCFF"/>
                  </a:solidFill>
                  <a:latin typeface="Arial" pitchFamily="34" charset="0"/>
                  <a:cs typeface="Arial" charset="0"/>
                </a:rPr>
                <a:t>WINLAB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1600">
          <a:solidFill>
            <a:srgbClr val="00006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PP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8" descr="GENI-logo-fin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3400" y="76200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485775" y="6613525"/>
            <a:ext cx="3200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/>
                <a:cs typeface="Kozuka Gothic Pro L" pitchFamily="34" charset="-128"/>
              </a:rPr>
              <a:t>Sponsored by the National Science Foundation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8458200" y="66135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BB04270-FAF9-D54F-BE52-D389708358DA}" type="slidenum">
              <a:rPr lang="en-US" sz="1000">
                <a:solidFill>
                  <a:srgbClr val="808080"/>
                </a:solidFill>
                <a:latin typeface="Arial" charset="0"/>
                <a:ea typeface="Kozuka Gothic Pro L" charset="0"/>
                <a:cs typeface="Kozuka Gothic Pro 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808080"/>
              </a:solidFill>
              <a:latin typeface="Arial" charset="0"/>
              <a:ea typeface="Kozuka Gothic Pro L" charset="0"/>
              <a:cs typeface="Kozuka Gothic Pro L" charset="0"/>
            </a:endParaRPr>
          </a:p>
        </p:txBody>
      </p:sp>
      <p:sp>
        <p:nvSpPr>
          <p:cNvPr id="1030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458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3771900" y="6613525"/>
            <a:ext cx="23241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808080"/>
                </a:solidFill>
                <a:latin typeface="Arial" charset="0"/>
                <a:ea typeface="Kozuka Gothic Pro L" pitchFamily="34" charset="-128"/>
                <a:cs typeface="Kozuka Gothic Pro L" pitchFamily="34" charset="-128"/>
              </a:rPr>
              <a:t>GENI Introduction – 27 October 2013</a:t>
            </a:r>
            <a:endParaRPr lang="en-US" sz="1000" dirty="0">
              <a:solidFill>
                <a:srgbClr val="808080"/>
              </a:solidFill>
              <a:latin typeface="Arial" charset="0"/>
              <a:ea typeface="Kozuka Gothic Pro L" pitchFamily="34" charset="-128"/>
              <a:cs typeface="Kozuka Gothic Pro L" pitchFamily="34" charset="-128"/>
            </a:endParaRPr>
          </a:p>
        </p:txBody>
      </p:sp>
      <p:pic>
        <p:nvPicPr>
          <p:cNvPr id="1033" name="Picture 22" descr="nsf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68288" y="6573838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0"/>
          <p:cNvSpPr>
            <a:spLocks noChangeArrowheads="1"/>
          </p:cNvSpPr>
          <p:nvPr/>
        </p:nvSpPr>
        <p:spPr bwMode="auto">
          <a:xfrm>
            <a:off x="7239000" y="6613525"/>
            <a:ext cx="152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 charset="0"/>
                <a:cs typeface="Kozuka Gothic Pro L" charset="0"/>
              </a:rPr>
              <a:t>www.geni.net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Kozuka Gothic Pro L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080808"/>
          </a:solidFill>
          <a:latin typeface="+mn-lt"/>
          <a:ea typeface="+mn-ea"/>
          <a:cs typeface="Kozuka Gothic Pro 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80808"/>
          </a:solidFill>
          <a:latin typeface="+mn-lt"/>
          <a:ea typeface="+mn-ea"/>
          <a:cs typeface="Kozuka Gothic Pro 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080808"/>
          </a:solidFill>
          <a:latin typeface="+mn-lt"/>
          <a:ea typeface="+mn-ea"/>
          <a:cs typeface="Kozuka Gothic Pro 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  <a:cs typeface="Kozuka Gothic Pro 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PP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8" descr="GENI-logo-fin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3400" y="76200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485775" y="6613525"/>
            <a:ext cx="3200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/>
                <a:cs typeface="Kozuka Gothic Pro L" pitchFamily="34" charset="-128"/>
              </a:rPr>
              <a:t>Sponsored by the National Science Foundation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8458200" y="66135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BB04270-FAF9-D54F-BE52-D389708358DA}" type="slidenum">
              <a:rPr lang="en-US" sz="1000">
                <a:solidFill>
                  <a:srgbClr val="808080"/>
                </a:solidFill>
                <a:latin typeface="Arial" charset="0"/>
                <a:ea typeface="Kozuka Gothic Pro L" charset="0"/>
                <a:cs typeface="Kozuka Gothic Pro 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808080"/>
              </a:solidFill>
              <a:latin typeface="Arial" charset="0"/>
              <a:ea typeface="Kozuka Gothic Pro L" charset="0"/>
              <a:cs typeface="Kozuka Gothic Pro L" charset="0"/>
            </a:endParaRPr>
          </a:p>
        </p:txBody>
      </p:sp>
      <p:sp>
        <p:nvSpPr>
          <p:cNvPr id="1030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458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3771900" y="6613525"/>
            <a:ext cx="23241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808080"/>
                </a:solidFill>
                <a:latin typeface="Arial" charset="0"/>
                <a:ea typeface="Kozuka Gothic Pro L" pitchFamily="34" charset="-128"/>
                <a:cs typeface="Kozuka Gothic Pro L" pitchFamily="34" charset="-128"/>
              </a:rPr>
              <a:t>GENI Introduction – 27 October 2013</a:t>
            </a:r>
            <a:endParaRPr lang="en-US" sz="1000" dirty="0">
              <a:solidFill>
                <a:srgbClr val="808080"/>
              </a:solidFill>
              <a:latin typeface="Arial" charset="0"/>
              <a:ea typeface="Kozuka Gothic Pro L" pitchFamily="34" charset="-128"/>
              <a:cs typeface="Kozuka Gothic Pro L" pitchFamily="34" charset="-128"/>
            </a:endParaRPr>
          </a:p>
        </p:txBody>
      </p:sp>
      <p:pic>
        <p:nvPicPr>
          <p:cNvPr id="1033" name="Picture 22" descr="nsf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68288" y="6573838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0"/>
          <p:cNvSpPr>
            <a:spLocks noChangeArrowheads="1"/>
          </p:cNvSpPr>
          <p:nvPr/>
        </p:nvSpPr>
        <p:spPr bwMode="auto">
          <a:xfrm>
            <a:off x="7239000" y="6613525"/>
            <a:ext cx="152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 charset="0"/>
                <a:cs typeface="Kozuka Gothic Pro L" charset="0"/>
              </a:rPr>
              <a:t>www.geni.net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Kozuka Gothic Pro L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080808"/>
          </a:solidFill>
          <a:latin typeface="+mn-lt"/>
          <a:ea typeface="+mn-ea"/>
          <a:cs typeface="Kozuka Gothic Pro 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80808"/>
          </a:solidFill>
          <a:latin typeface="+mn-lt"/>
          <a:ea typeface="+mn-ea"/>
          <a:cs typeface="Kozuka Gothic Pro 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080808"/>
          </a:solidFill>
          <a:latin typeface="+mn-lt"/>
          <a:ea typeface="+mn-ea"/>
          <a:cs typeface="Kozuka Gothic Pro 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  <a:cs typeface="Kozuka Gothic Pro 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PP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8" descr="GENI-logo-fin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3400" y="76200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485775" y="6613525"/>
            <a:ext cx="3200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/>
                <a:cs typeface="Kozuka Gothic Pro L" pitchFamily="34" charset="-128"/>
              </a:rPr>
              <a:t>Sponsored by the National Science Foundation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8458200" y="66135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BB04270-FAF9-D54F-BE52-D389708358DA}" type="slidenum">
              <a:rPr lang="en-US" sz="1000">
                <a:solidFill>
                  <a:srgbClr val="808080"/>
                </a:solidFill>
                <a:latin typeface="Arial" charset="0"/>
                <a:ea typeface="Kozuka Gothic Pro L" charset="0"/>
                <a:cs typeface="Kozuka Gothic Pro 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808080"/>
              </a:solidFill>
              <a:latin typeface="Arial" charset="0"/>
              <a:ea typeface="Kozuka Gothic Pro L" charset="0"/>
              <a:cs typeface="Kozuka Gothic Pro L" charset="0"/>
            </a:endParaRPr>
          </a:p>
        </p:txBody>
      </p:sp>
      <p:sp>
        <p:nvSpPr>
          <p:cNvPr id="1030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458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3771900" y="6613525"/>
            <a:ext cx="23241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808080"/>
                </a:solidFill>
                <a:latin typeface="Arial" charset="0"/>
                <a:ea typeface="Kozuka Gothic Pro L" pitchFamily="34" charset="-128"/>
                <a:cs typeface="Kozuka Gothic Pro L" pitchFamily="34" charset="-128"/>
              </a:rPr>
              <a:t>GENI Introduction – 27 October 2013</a:t>
            </a:r>
            <a:endParaRPr lang="en-US" sz="1000" dirty="0">
              <a:solidFill>
                <a:srgbClr val="808080"/>
              </a:solidFill>
              <a:latin typeface="Arial" charset="0"/>
              <a:ea typeface="Kozuka Gothic Pro L" pitchFamily="34" charset="-128"/>
              <a:cs typeface="Kozuka Gothic Pro L" pitchFamily="34" charset="-128"/>
            </a:endParaRPr>
          </a:p>
        </p:txBody>
      </p:sp>
      <p:pic>
        <p:nvPicPr>
          <p:cNvPr id="1033" name="Picture 22" descr="nsf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68288" y="6573838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0"/>
          <p:cNvSpPr>
            <a:spLocks noChangeArrowheads="1"/>
          </p:cNvSpPr>
          <p:nvPr/>
        </p:nvSpPr>
        <p:spPr bwMode="auto">
          <a:xfrm>
            <a:off x="7239000" y="6613525"/>
            <a:ext cx="152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 charset="0"/>
                <a:cs typeface="Kozuka Gothic Pro L" charset="0"/>
              </a:rPr>
              <a:t>www.geni.net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Kozuka Gothic Pro L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080808"/>
          </a:solidFill>
          <a:latin typeface="+mn-lt"/>
          <a:ea typeface="+mn-ea"/>
          <a:cs typeface="Kozuka Gothic Pro 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80808"/>
          </a:solidFill>
          <a:latin typeface="+mn-lt"/>
          <a:ea typeface="+mn-ea"/>
          <a:cs typeface="Kozuka Gothic Pro 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080808"/>
          </a:solidFill>
          <a:latin typeface="+mn-lt"/>
          <a:ea typeface="+mn-ea"/>
          <a:cs typeface="Kozuka Gothic Pro 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  <a:cs typeface="Kozuka Gothic Pro 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" descr="PP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8" descr="GENI-logo-fin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3400" y="76200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485775" y="6613525"/>
            <a:ext cx="3200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/>
                <a:cs typeface="Kozuka Gothic Pro L" pitchFamily="34" charset="-128"/>
              </a:rPr>
              <a:t>Sponsored by the National Science Foundation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8458200" y="66135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BB04270-FAF9-D54F-BE52-D389708358DA}" type="slidenum">
              <a:rPr lang="en-US" sz="1000">
                <a:solidFill>
                  <a:srgbClr val="808080"/>
                </a:solidFill>
                <a:latin typeface="Arial" charset="0"/>
                <a:ea typeface="Kozuka Gothic Pro L" charset="0"/>
                <a:cs typeface="Kozuka Gothic Pro 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808080"/>
              </a:solidFill>
              <a:latin typeface="Arial" charset="0"/>
              <a:ea typeface="Kozuka Gothic Pro L" charset="0"/>
              <a:cs typeface="Kozuka Gothic Pro L" charset="0"/>
            </a:endParaRPr>
          </a:p>
        </p:txBody>
      </p:sp>
      <p:sp>
        <p:nvSpPr>
          <p:cNvPr id="1030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458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3771900" y="6613525"/>
            <a:ext cx="23241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808080"/>
                </a:solidFill>
                <a:latin typeface="Arial" charset="0"/>
                <a:ea typeface="Kozuka Gothic Pro L" pitchFamily="34" charset="-128"/>
                <a:cs typeface="Kozuka Gothic Pro L" pitchFamily="34" charset="-128"/>
              </a:rPr>
              <a:t>GENI Introduction – 27 October 2013</a:t>
            </a:r>
            <a:endParaRPr lang="en-US" sz="1000" dirty="0">
              <a:solidFill>
                <a:srgbClr val="808080"/>
              </a:solidFill>
              <a:latin typeface="Arial" charset="0"/>
              <a:ea typeface="Kozuka Gothic Pro L" pitchFamily="34" charset="-128"/>
              <a:cs typeface="Kozuka Gothic Pro L" pitchFamily="34" charset="-128"/>
            </a:endParaRPr>
          </a:p>
        </p:txBody>
      </p:sp>
      <p:pic>
        <p:nvPicPr>
          <p:cNvPr id="1033" name="Picture 22" descr="nsf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68288" y="6573838"/>
            <a:ext cx="2809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0"/>
          <p:cNvSpPr>
            <a:spLocks noChangeArrowheads="1"/>
          </p:cNvSpPr>
          <p:nvPr/>
        </p:nvSpPr>
        <p:spPr bwMode="auto">
          <a:xfrm>
            <a:off x="7239000" y="6613525"/>
            <a:ext cx="152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808080"/>
                </a:solidFill>
                <a:latin typeface="Arial" charset="0"/>
                <a:ea typeface="Kozuka Gothic Pro L" charset="0"/>
                <a:cs typeface="Kozuka Gothic Pro L" charset="0"/>
              </a:rPr>
              <a:t>www.geni.net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>
          <a:solidFill>
            <a:srgbClr val="333333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Kozuka Gothic Pro L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080808"/>
          </a:solidFill>
          <a:latin typeface="+mn-lt"/>
          <a:ea typeface="+mn-ea"/>
          <a:cs typeface="Kozuka Gothic Pro 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80808"/>
          </a:solidFill>
          <a:latin typeface="+mn-lt"/>
          <a:ea typeface="+mn-ea"/>
          <a:cs typeface="Kozuka Gothic Pro 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080808"/>
          </a:solidFill>
          <a:latin typeface="+mn-lt"/>
          <a:ea typeface="+mn-ea"/>
          <a:cs typeface="Kozuka Gothic Pro 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  <a:cs typeface="Kozuka Gothic Pro 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80808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ea typeface="ＭＳ Ｐゴシック" charset="0"/>
                <a:cs typeface="ＭＳ Ｐゴシック" charset="0"/>
              </a:rPr>
              <a:t>Rudra Dutta, NCSU, July 2014, ACMU (ISI) Seminar</a:t>
            </a:r>
            <a:endParaRPr lang="en-US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381081-FC74-5843-9633-63BC19902AFE}" type="slidenum">
              <a:rPr lang="en-US" smtClean="0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sldNum="0"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0046"/>
            <a:ext cx="84232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" y="6705600"/>
            <a:ext cx="3276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800" smtClean="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30106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6705600"/>
            <a:ext cx="137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smtClean="0">
                <a:latin typeface="Arial" charset="0"/>
                <a:ea typeface="+mn-ea"/>
                <a:cs typeface="+mn-cs"/>
              </a:defRPr>
            </a:lvl1pPr>
          </a:lstStyle>
          <a:p>
            <a:fld id="{2D187985-9220-644E-8919-3A375AA1323B}" type="slidenum">
              <a:rPr lang="en-US" smtClean="0"/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48246"/>
            <a:ext cx="8153400" cy="545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457200" y="905384"/>
            <a:ext cx="8423275" cy="42862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CCCC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110046"/>
          </a:xfrm>
          <a:prstGeom prst="rect">
            <a:avLst/>
          </a:prstGeom>
          <a:gradFill flip="none" rotWithShape="1">
            <a:gsLst>
              <a:gs pos="0">
                <a:srgbClr val="C30702"/>
              </a:gs>
              <a:gs pos="100000">
                <a:srgbClr val="FFFFFF"/>
              </a:gs>
            </a:gsLst>
            <a:path path="rect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pitchFamily="-112" charset="-128"/>
          <a:cs typeface="ＭＳ Ｐゴシック" pitchFamily="-111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12" charset="-128"/>
          <a:cs typeface="ＭＳ Ｐゴシック" pitchFamily="-11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12" charset="-128"/>
          <a:cs typeface="ＭＳ Ｐゴシック" pitchFamily="-11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12" charset="-128"/>
          <a:cs typeface="ＭＳ Ｐゴシック" pitchFamily="-11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12" charset="-128"/>
          <a:cs typeface="ＭＳ Ｐゴシック" pitchFamily="-11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1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4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Char char="•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kumimoji="0" sz="1200" b="0">
                <a:latin typeface="Arial" pitchFamily="34" charset="0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66"/>
                </a:solidFill>
              </a:rPr>
              <a:t>Rudra Dutta, NCSU, July 2014, ACMU (ISI) Seminar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134100"/>
            <a:ext cx="2133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kumimoji="0" sz="1000" b="0">
                <a:latin typeface="Arial" pitchFamily="34" charset="0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4255B273-81B7-4B5A-8E77-C0DCC5958D47}" type="slidenum">
              <a:rPr lang="en-US">
                <a:solidFill>
                  <a:srgbClr val="000066"/>
                </a:solidFill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66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3072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66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072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66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072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66699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072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66699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9999CC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66699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66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9999CC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3073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9999CC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3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kumimoji="0" sz="1200" b="0">
                <a:latin typeface="Arial" pitchFamily="34" charset="0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66"/>
              </a:solidFill>
            </a:endParaRPr>
          </a:p>
        </p:txBody>
      </p:sp>
      <p:pic>
        <p:nvPicPr>
          <p:cNvPr id="1032" name="Picture 18" descr="RU_LOGOTYPE_CMYK_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4300" y="6464300"/>
            <a:ext cx="13620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3" name="Group 19"/>
          <p:cNvGrpSpPr>
            <a:grpSpLocks/>
          </p:cNvGrpSpPr>
          <p:nvPr/>
        </p:nvGrpSpPr>
        <p:grpSpPr bwMode="auto">
          <a:xfrm>
            <a:off x="6635750" y="6461125"/>
            <a:ext cx="2203450" cy="396875"/>
            <a:chOff x="4092" y="4009"/>
            <a:chExt cx="1388" cy="250"/>
          </a:xfrm>
        </p:grpSpPr>
        <p:pic>
          <p:nvPicPr>
            <p:cNvPr id="1034" name="Picture 20" descr="waves_gradiant2"/>
            <p:cNvPicPr>
              <a:picLocks noChangeAspect="1" noChangeArrowheads="1"/>
            </p:cNvPicPr>
            <p:nvPr userDrawn="1"/>
          </p:nvPicPr>
          <p:blipFill>
            <a:blip r:embed="rId16"/>
            <a:srcRect r="23051"/>
            <a:stretch>
              <a:fillRect/>
            </a:stretch>
          </p:blipFill>
          <p:spPr bwMode="auto">
            <a:xfrm>
              <a:off x="4778" y="4048"/>
              <a:ext cx="702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41" name="Rectangle 21"/>
            <p:cNvSpPr>
              <a:spLocks noChangeArrowheads="1"/>
            </p:cNvSpPr>
            <p:nvPr userDrawn="1"/>
          </p:nvSpPr>
          <p:spPr bwMode="auto">
            <a:xfrm>
              <a:off x="4092" y="4009"/>
              <a:ext cx="74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>
                  <a:solidFill>
                    <a:srgbClr val="33CCFF"/>
                  </a:solidFill>
                  <a:latin typeface="Arial" pitchFamily="34" charset="0"/>
                  <a:cs typeface="Arial" charset="0"/>
                </a:rPr>
                <a:t>WINLAB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1600">
          <a:solidFill>
            <a:srgbClr val="00006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1.wdp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2.wdp"/><Relationship Id="rId5" Type="http://schemas.openxmlformats.org/officeDocument/2006/relationships/image" Target="../media/image18.jpeg"/><Relationship Id="rId6" Type="http://schemas.microsoft.com/office/2007/relationships/hdphoto" Target="../media/hdphoto3.wdp"/><Relationship Id="rId7" Type="http://schemas.openxmlformats.org/officeDocument/2006/relationships/image" Target="../media/image19.jpeg"/><Relationship Id="rId8" Type="http://schemas.microsoft.com/office/2007/relationships/hdphoto" Target="../media/hdphoto4.wdp"/><Relationship Id="rId9" Type="http://schemas.openxmlformats.org/officeDocument/2006/relationships/image" Target="../media/image20.png"/><Relationship Id="rId10" Type="http://schemas.openxmlformats.org/officeDocument/2006/relationships/image" Target="../media/image21.jpeg"/><Relationship Id="rId11" Type="http://schemas.microsoft.com/office/2007/relationships/hdphoto" Target="../media/hdphoto5.wdp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microsoft.com/office/2007/relationships/hdphoto" Target="../media/hdphoto4.wdp"/><Relationship Id="rId5" Type="http://schemas.openxmlformats.org/officeDocument/2006/relationships/image" Target="../media/image17.jpeg"/><Relationship Id="rId6" Type="http://schemas.microsoft.com/office/2007/relationships/hdphoto" Target="../media/hdphoto6.wdp"/><Relationship Id="rId7" Type="http://schemas.openxmlformats.org/officeDocument/2006/relationships/image" Target="../media/image21.jpeg"/><Relationship Id="rId8" Type="http://schemas.microsoft.com/office/2007/relationships/hdphoto" Target="../media/hdphoto5.wdp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microsoft.com/office/2007/relationships/hdphoto" Target="../media/hdphoto4.wdp"/><Relationship Id="rId5" Type="http://schemas.openxmlformats.org/officeDocument/2006/relationships/image" Target="../media/image17.jpeg"/><Relationship Id="rId6" Type="http://schemas.microsoft.com/office/2007/relationships/hdphoto" Target="../media/hdphoto6.wdp"/><Relationship Id="rId7" Type="http://schemas.openxmlformats.org/officeDocument/2006/relationships/image" Target="../media/image21.jpeg"/><Relationship Id="rId8" Type="http://schemas.microsoft.com/office/2007/relationships/hdphoto" Target="../media/hdphoto5.wdp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4" Type="http://schemas.openxmlformats.org/officeDocument/2006/relationships/image" Target="../media/image22.png"/><Relationship Id="rId1" Type="http://schemas.microsoft.com/office/2007/relationships/media" Target="file://localhost/Users/rdutta/work/research/projects/choicenet/FIA%20PI%20meeting%20November%202013/fia2.1.avi" TargetMode="External"/><Relationship Id="rId2" Type="http://schemas.openxmlformats.org/officeDocument/2006/relationships/video" Target="file://localhost/Users/rdutta/work/research/projects/choicenet/FIA%20PI%20meeting%20November%202013/fia2.1.avi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chart" Target="../charts/char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chart" Target="../charts/char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chart" Target="../charts/char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chart" Target="../charts/char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chart" Target="../charts/char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7.wdp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microsoft.com/office/2007/relationships/hdphoto" Target="../media/hdphoto7.wdp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microsoft.com/office/2007/relationships/hdphoto" Target="../media/hdphoto7.wdp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microsoft.com/office/2007/relationships/hdphoto" Target="../media/hdphoto7.wdp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microsoft.com/office/2007/relationships/hdphoto" Target="../media/hdphoto7.wdp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microsoft.com/office/2007/relationships/hdphoto" Target="../media/hdphoto7.wdp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microsoft.com/office/2007/relationships/hdphoto" Target="../media/hdphoto7.wdp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microsoft.com/office/2007/relationships/hdphoto" Target="../media/hdphoto7.wdp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microsoft.com/office/2007/relationships/hdphoto" Target="../media/hdphoto7.wdp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microsoft.com/office/2007/relationships/hdphoto" Target="../media/hdphoto7.wdp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microsoft.com/office/2007/relationships/hdphoto" Target="../media/hdphoto7.wdp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microsoft.com/office/2007/relationships/hdphoto" Target="../media/hdphoto7.wdp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microsoft.com/office/2007/relationships/hdphoto" Target="../media/hdphoto7.wdp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2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2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4" Type="http://schemas.openxmlformats.org/officeDocument/2006/relationships/image" Target="../media/image31.png"/><Relationship Id="rId1" Type="http://schemas.microsoft.com/office/2007/relationships/media" Target="file://localhost/Users/rdutta/work/research/projects/sdn_labs/rob_video/rob_ofx_dpi.m4v" TargetMode="External"/><Relationship Id="rId2" Type="http://schemas.openxmlformats.org/officeDocument/2006/relationships/video" Target="file://localhost/Users/rdutta/work/research/projects/sdn_labs/rob_video/rob_ofx_dpi.m4v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3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3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3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3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3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2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40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7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wmf"/><Relationship Id="rId12" Type="http://schemas.openxmlformats.org/officeDocument/2006/relationships/image" Target="../media/image55.wmf"/><Relationship Id="rId13" Type="http://schemas.openxmlformats.org/officeDocument/2006/relationships/image" Target="../media/image56.wmf"/><Relationship Id="rId14" Type="http://schemas.openxmlformats.org/officeDocument/2006/relationships/image" Target="../media/image57.wmf"/><Relationship Id="rId15" Type="http://schemas.openxmlformats.org/officeDocument/2006/relationships/image" Target="../media/image58.wmf"/><Relationship Id="rId16" Type="http://schemas.openxmlformats.org/officeDocument/2006/relationships/image" Target="../media/image59.wmf"/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45.png"/><Relationship Id="rId3" Type="http://schemas.openxmlformats.org/officeDocument/2006/relationships/image" Target="../media/image46.wmf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emf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jpeg"/><Relationship Id="rId10" Type="http://schemas.openxmlformats.org/officeDocument/2006/relationships/image" Target="../media/image5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60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6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6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8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20" Type="http://schemas.microsoft.com/office/2007/relationships/hdphoto" Target="../media/hdphoto16.wdp"/><Relationship Id="rId21" Type="http://schemas.openxmlformats.org/officeDocument/2006/relationships/image" Target="../media/image76.png"/><Relationship Id="rId22" Type="http://schemas.microsoft.com/office/2007/relationships/hdphoto" Target="../media/hdphoto17.wdp"/><Relationship Id="rId23" Type="http://schemas.microsoft.com/office/2007/relationships/hdphoto" Target="../media/hdphoto18.wdp"/><Relationship Id="rId24" Type="http://schemas.microsoft.com/office/2007/relationships/hdphoto" Target="../media/hdphoto19.wdp"/><Relationship Id="rId10" Type="http://schemas.microsoft.com/office/2007/relationships/hdphoto" Target="../media/hdphoto11.wdp"/><Relationship Id="rId11" Type="http://schemas.openxmlformats.org/officeDocument/2006/relationships/image" Target="../media/image71.png"/><Relationship Id="rId12" Type="http://schemas.microsoft.com/office/2007/relationships/hdphoto" Target="../media/hdphoto12.wdp"/><Relationship Id="rId13" Type="http://schemas.openxmlformats.org/officeDocument/2006/relationships/image" Target="../media/image72.png"/><Relationship Id="rId14" Type="http://schemas.microsoft.com/office/2007/relationships/hdphoto" Target="../media/hdphoto13.wdp"/><Relationship Id="rId15" Type="http://schemas.openxmlformats.org/officeDocument/2006/relationships/image" Target="../media/image73.png"/><Relationship Id="rId16" Type="http://schemas.microsoft.com/office/2007/relationships/hdphoto" Target="../media/hdphoto14.wdp"/><Relationship Id="rId17" Type="http://schemas.openxmlformats.org/officeDocument/2006/relationships/image" Target="../media/image74.png"/><Relationship Id="rId18" Type="http://schemas.microsoft.com/office/2007/relationships/hdphoto" Target="../media/hdphoto15.wdp"/><Relationship Id="rId19" Type="http://schemas.openxmlformats.org/officeDocument/2006/relationships/image" Target="../media/image75.png"/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66.png"/><Relationship Id="rId3" Type="http://schemas.microsoft.com/office/2007/relationships/hdphoto" Target="../media/hdphoto8.wdp"/><Relationship Id="rId4" Type="http://schemas.openxmlformats.org/officeDocument/2006/relationships/image" Target="../media/image67.png"/><Relationship Id="rId5" Type="http://schemas.microsoft.com/office/2007/relationships/hdphoto" Target="../media/hdphoto9.wdp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microsoft.com/office/2007/relationships/hdphoto" Target="../media/hdphoto10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png"/><Relationship Id="rId6" Type="http://schemas.openxmlformats.org/officeDocument/2006/relationships/image" Target="../media/image81.jpe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7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80.png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7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83.jpeg"/><Relationship Id="rId3" Type="http://schemas.microsoft.com/office/2007/relationships/hdphoto" Target="../media/hdphoto20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4" Type="http://schemas.openxmlformats.org/officeDocument/2006/relationships/image" Target="../media/image86.JPG"/><Relationship Id="rId5" Type="http://schemas.openxmlformats.org/officeDocument/2006/relationships/image" Target="../media/image87.jpg"/><Relationship Id="rId6" Type="http://schemas.openxmlformats.org/officeDocument/2006/relationships/image" Target="../media/image88.jpg"/><Relationship Id="rId7" Type="http://schemas.openxmlformats.org/officeDocument/2006/relationships/image" Target="../media/image89.JPG"/><Relationship Id="rId8" Type="http://schemas.openxmlformats.org/officeDocument/2006/relationships/image" Target="../media/image90.JPG"/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84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Internet Architecture: The Role of Economy and Choice in the</a:t>
            </a:r>
            <a:br>
              <a:rPr lang="en-US" dirty="0"/>
            </a:br>
            <a:r>
              <a:rPr lang="en-US" dirty="0"/>
              <a:t>Services Internet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685799" y="4085955"/>
            <a:ext cx="8077856" cy="1752600"/>
          </a:xfrm>
        </p:spPr>
        <p:txBody>
          <a:bodyPr/>
          <a:lstStyle/>
          <a:p>
            <a:pPr algn="l"/>
            <a:r>
              <a:rPr lang="en-US" dirty="0" smtClean="0"/>
              <a:t>Rudra Dutta</a:t>
            </a:r>
          </a:p>
          <a:p>
            <a:pPr algn="l"/>
            <a:r>
              <a:rPr lang="en-US" dirty="0" smtClean="0"/>
              <a:t>Computer Science, North Carolina State University</a:t>
            </a:r>
          </a:p>
          <a:p>
            <a:pPr algn="l"/>
            <a:endParaRPr lang="en-US" sz="1050" dirty="0" smtClean="0"/>
          </a:p>
          <a:p>
            <a:pPr algn="l"/>
            <a:r>
              <a:rPr lang="en-US" sz="1800" dirty="0" smtClean="0"/>
              <a:t>ACMU Seminar</a:t>
            </a:r>
          </a:p>
          <a:p>
            <a:pPr algn="l"/>
            <a:r>
              <a:rPr lang="en-US" sz="1600" dirty="0" smtClean="0"/>
              <a:t>Advanced Computing and Microelectronics </a:t>
            </a:r>
            <a:r>
              <a:rPr lang="en-US" sz="1600" dirty="0" smtClean="0"/>
              <a:t>Unit, Indian </a:t>
            </a:r>
            <a:r>
              <a:rPr lang="en-US" sz="1600" dirty="0" smtClean="0"/>
              <a:t>Statistical Institute, Kolkata</a:t>
            </a:r>
          </a:p>
          <a:p>
            <a:pPr algn="l"/>
            <a:r>
              <a:rPr lang="en-US" sz="1600" dirty="0" smtClean="0"/>
              <a:t>July 15, 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582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Economics Drives Architecture</a:t>
            </a:r>
            <a:endParaRPr lang="en-US" dirty="0"/>
          </a:p>
        </p:txBody>
      </p:sp>
      <p:pic>
        <p:nvPicPr>
          <p:cNvPr id="5" name="Content Placeholder 4" descr="Screen Shot 2014-07-15 at 11.18.1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30" b="-9730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4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Economics Drives Architecture</a:t>
            </a:r>
            <a:endParaRPr lang="en-US" dirty="0"/>
          </a:p>
        </p:txBody>
      </p:sp>
      <p:pic>
        <p:nvPicPr>
          <p:cNvPr id="4" name="Content Placeholder 3" descr="Screen Shot 2014-07-15 at 11.21.19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54" b="-1072"/>
          <a:stretch/>
        </p:blipFill>
        <p:spPr>
          <a:xfrm>
            <a:off x="256026" y="948246"/>
            <a:ext cx="8153400" cy="2665865"/>
          </a:xfrm>
        </p:spPr>
      </p:pic>
      <p:pic>
        <p:nvPicPr>
          <p:cNvPr id="5" name="Picture 4" descr="Screen Shot 2014-07-15 at 11.21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4" y="3556000"/>
            <a:ext cx="7213600" cy="3302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51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Economics Drives Architecture</a:t>
            </a:r>
            <a:endParaRPr lang="en-US" dirty="0"/>
          </a:p>
        </p:txBody>
      </p:sp>
      <p:pic>
        <p:nvPicPr>
          <p:cNvPr id="5" name="Picture 4" descr="Screen Shot 2014-07-15 at 11.21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4" y="3556000"/>
            <a:ext cx="7213600" cy="3302000"/>
          </a:xfrm>
          <a:prstGeom prst="rect">
            <a:avLst/>
          </a:prstGeom>
        </p:spPr>
      </p:pic>
      <p:pic>
        <p:nvPicPr>
          <p:cNvPr id="6" name="Picture 5" descr="Screen Shot 2014-07-15 at 11.21.4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1"/>
          <a:stretch/>
        </p:blipFill>
        <p:spPr>
          <a:xfrm>
            <a:off x="678963" y="1905392"/>
            <a:ext cx="7886700" cy="4859869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2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Architectural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Architectural entities provide natural “roles” for players in distributed multi-owner systems</a:t>
            </a:r>
          </a:p>
          <a:p>
            <a:pPr lvl="1"/>
            <a:r>
              <a:rPr lang="en-US" dirty="0" smtClean="0"/>
              <a:t>Interfaces provide natural “cut-points”</a:t>
            </a:r>
          </a:p>
          <a:p>
            <a:pPr lvl="1"/>
            <a:r>
              <a:rPr lang="en-US" dirty="0" smtClean="0"/>
              <a:t>Allows eco-system to form, evolve, respond</a:t>
            </a:r>
          </a:p>
          <a:p>
            <a:r>
              <a:rPr lang="en-US" dirty="0" smtClean="0"/>
              <a:t>Architectural problem considerations</a:t>
            </a:r>
          </a:p>
          <a:p>
            <a:pPr lvl="1"/>
            <a:r>
              <a:rPr lang="en-US" dirty="0" smtClean="0"/>
              <a:t>Are there missing entities? Redundant entities?</a:t>
            </a:r>
          </a:p>
          <a:p>
            <a:pPr lvl="1"/>
            <a:r>
              <a:rPr lang="en-US" dirty="0" smtClean="0"/>
              <a:t>Are the entity separations “natural” (is there good motivation for each “role”)?</a:t>
            </a:r>
          </a:p>
          <a:p>
            <a:pPr lvl="1"/>
            <a:r>
              <a:rPr lang="en-US" dirty="0" smtClean="0"/>
              <a:t>Are there under-defined / over-defined interactions?</a:t>
            </a:r>
            <a:endParaRPr lang="en-US" dirty="0"/>
          </a:p>
          <a:p>
            <a:r>
              <a:rPr lang="en-US" dirty="0" err="1" smtClean="0"/>
              <a:t>ChoiceNet</a:t>
            </a:r>
            <a:r>
              <a:rPr lang="en-US" dirty="0" smtClean="0"/>
              <a:t>: explicit architectural entities/interactions for choice, economy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94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Woes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83512"/>
            <a:ext cx="8153400" cy="1717286"/>
          </a:xfrm>
        </p:spPr>
        <p:txBody>
          <a:bodyPr/>
          <a:lstStyle/>
          <a:p>
            <a:r>
              <a:rPr lang="en-US" sz="2400" dirty="0">
                <a:solidFill>
                  <a:srgbClr val="800080"/>
                </a:solidFill>
              </a:rPr>
              <a:t>Informed exercise of choice (backed by money) can reward providers with good performance</a:t>
            </a:r>
          </a:p>
          <a:p>
            <a:r>
              <a:rPr lang="en-US" sz="2400" dirty="0"/>
              <a:t>Select for helpful providers, beneficial </a:t>
            </a:r>
            <a:r>
              <a:rPr lang="en-US" sz="2400" dirty="0" smtClean="0"/>
              <a:t>ecosystem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6" b="98515" l="0" r="99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6368" y="1460378"/>
            <a:ext cx="3175000" cy="2565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433799" y="2358766"/>
            <a:ext cx="929850" cy="929899"/>
            <a:chOff x="4433799" y="2358766"/>
            <a:chExt cx="929850" cy="929899"/>
          </a:xfrm>
        </p:grpSpPr>
        <p:sp>
          <p:nvSpPr>
            <p:cNvPr id="5" name="Oval 4"/>
            <p:cNvSpPr/>
            <p:nvPr/>
          </p:nvSpPr>
          <p:spPr bwMode="auto">
            <a:xfrm>
              <a:off x="4433799" y="2358766"/>
              <a:ext cx="929850" cy="929899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4524519" y="2715985"/>
              <a:ext cx="170091" cy="260825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4790312" y="2750005"/>
              <a:ext cx="170091" cy="260825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4524519" y="2807905"/>
              <a:ext cx="87795" cy="12697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4790312" y="2849832"/>
              <a:ext cx="87795" cy="12697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sp>
          <p:nvSpPr>
            <p:cNvPr id="12" name="Moon 11"/>
            <p:cNvSpPr/>
            <p:nvPr/>
          </p:nvSpPr>
          <p:spPr bwMode="auto">
            <a:xfrm rot="16200000">
              <a:off x="4725798" y="3056188"/>
              <a:ext cx="90717" cy="153092"/>
            </a:xfrm>
            <a:prstGeom prst="moon">
              <a:avLst/>
            </a:prstGeom>
            <a:solidFill>
              <a:schemeClr val="bg1"/>
            </a:solidFill>
            <a:ln w="2857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</p:grpSp>
      <p:sp>
        <p:nvSpPr>
          <p:cNvPr id="14" name="Cloud Callout 13"/>
          <p:cNvSpPr/>
          <p:nvPr/>
        </p:nvSpPr>
        <p:spPr bwMode="auto">
          <a:xfrm>
            <a:off x="5686234" y="1460377"/>
            <a:ext cx="1910947" cy="1137769"/>
          </a:xfrm>
          <a:prstGeom prst="cloudCallout">
            <a:avLst>
              <a:gd name="adj1" fmla="val -49492"/>
              <a:gd name="adj2" fmla="val 65572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-112" charset="0"/>
              </a:rPr>
              <a:t>Stupid computer.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15" name="Cloud Callout 14"/>
          <p:cNvSpPr/>
          <p:nvPr/>
        </p:nvSpPr>
        <p:spPr bwMode="auto">
          <a:xfrm>
            <a:off x="5686234" y="1460378"/>
            <a:ext cx="1910947" cy="1137769"/>
          </a:xfrm>
          <a:prstGeom prst="cloudCallout">
            <a:avLst>
              <a:gd name="adj1" fmla="val -49492"/>
              <a:gd name="adj2" fmla="val 65572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-112" charset="0"/>
              </a:rPr>
              <a:t>Stupid 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-112" charset="0"/>
              </a:rPr>
              <a:t>network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-112" charset="0"/>
              </a:rPr>
              <a:t>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099" y="6678864"/>
            <a:ext cx="6659479" cy="179136"/>
          </a:xfrm>
        </p:spPr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284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Architectural Need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1326969" y="1417638"/>
            <a:ext cx="6443906" cy="30390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8" name="Plaque 17"/>
          <p:cNvSpPr/>
          <p:nvPr/>
        </p:nvSpPr>
        <p:spPr>
          <a:xfrm>
            <a:off x="3720420" y="1544264"/>
            <a:ext cx="1657004" cy="1139651"/>
          </a:xfrm>
          <a:prstGeom prst="plaque">
            <a:avLst>
              <a:gd name="adj" fmla="val 25927"/>
            </a:avLst>
          </a:prstGeom>
          <a:gradFill flip="none" rotWithShape="1">
            <a:gsLst>
              <a:gs pos="0">
                <a:srgbClr val="FF8C4A"/>
              </a:gs>
              <a:gs pos="100000">
                <a:srgbClr val="874A28"/>
              </a:gs>
            </a:gsLst>
            <a:lin ang="318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dirty="0" smtClean="0"/>
              <a:t>Encourage</a:t>
            </a:r>
          </a:p>
          <a:p>
            <a:pPr algn="ctr"/>
            <a:r>
              <a:rPr lang="en-US" sz="2000" dirty="0" smtClean="0"/>
              <a:t>Alternatives</a:t>
            </a:r>
            <a:endParaRPr lang="en-US" sz="2000" dirty="0"/>
          </a:p>
        </p:txBody>
      </p:sp>
      <p:sp>
        <p:nvSpPr>
          <p:cNvPr id="19" name="Plaque 18"/>
          <p:cNvSpPr/>
          <p:nvPr/>
        </p:nvSpPr>
        <p:spPr>
          <a:xfrm>
            <a:off x="5561536" y="2810543"/>
            <a:ext cx="1657004" cy="1139651"/>
          </a:xfrm>
          <a:prstGeom prst="plaque">
            <a:avLst>
              <a:gd name="adj" fmla="val 25927"/>
            </a:avLst>
          </a:prstGeom>
          <a:gradFill flip="none" rotWithShape="1">
            <a:gsLst>
              <a:gs pos="0">
                <a:srgbClr val="FF8C4A"/>
              </a:gs>
              <a:gs pos="100000">
                <a:srgbClr val="874A28"/>
              </a:gs>
            </a:gsLst>
            <a:lin ang="318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dirty="0" smtClean="0"/>
              <a:t>Know What</a:t>
            </a:r>
          </a:p>
          <a:p>
            <a:pPr algn="ctr"/>
            <a:r>
              <a:rPr lang="en-US" sz="2000" dirty="0" smtClean="0"/>
              <a:t>Happened</a:t>
            </a:r>
          </a:p>
        </p:txBody>
      </p:sp>
      <p:sp>
        <p:nvSpPr>
          <p:cNvPr id="20" name="Plaque 19"/>
          <p:cNvSpPr/>
          <p:nvPr/>
        </p:nvSpPr>
        <p:spPr>
          <a:xfrm>
            <a:off x="1879304" y="2810543"/>
            <a:ext cx="1657004" cy="1139651"/>
          </a:xfrm>
          <a:prstGeom prst="plaque">
            <a:avLst>
              <a:gd name="adj" fmla="val 25927"/>
            </a:avLst>
          </a:prstGeom>
          <a:gradFill flip="none" rotWithShape="1">
            <a:gsLst>
              <a:gs pos="0">
                <a:srgbClr val="FF8C4A"/>
              </a:gs>
              <a:gs pos="100000">
                <a:srgbClr val="874A28"/>
              </a:gs>
            </a:gsLst>
            <a:lin ang="318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dirty="0" smtClean="0"/>
              <a:t>Vote with</a:t>
            </a:r>
          </a:p>
          <a:p>
            <a:pPr algn="ctr"/>
            <a:r>
              <a:rPr lang="en-US" sz="2000" dirty="0" smtClean="0"/>
              <a:t>Your Wallet</a:t>
            </a:r>
            <a:endParaRPr lang="en-US" sz="2000" dirty="0"/>
          </a:p>
        </p:txBody>
      </p:sp>
      <p:sp>
        <p:nvSpPr>
          <p:cNvPr id="21" name="Arc 20"/>
          <p:cNvSpPr/>
          <p:nvPr/>
        </p:nvSpPr>
        <p:spPr>
          <a:xfrm>
            <a:off x="4825089" y="2557287"/>
            <a:ext cx="920558" cy="759767"/>
          </a:xfrm>
          <a:prstGeom prst="arc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2" name="Arc 21"/>
          <p:cNvSpPr/>
          <p:nvPr/>
        </p:nvSpPr>
        <p:spPr>
          <a:xfrm flipH="1">
            <a:off x="3352197" y="2557287"/>
            <a:ext cx="920558" cy="759767"/>
          </a:xfrm>
          <a:prstGeom prst="arc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3" name="Block Arc 22"/>
          <p:cNvSpPr/>
          <p:nvPr/>
        </p:nvSpPr>
        <p:spPr>
          <a:xfrm flipV="1">
            <a:off x="3536308" y="2937171"/>
            <a:ext cx="2025228" cy="1139651"/>
          </a:xfrm>
          <a:prstGeom prst="blockArc">
            <a:avLst>
              <a:gd name="adj1" fmla="val 12528197"/>
              <a:gd name="adj2" fmla="val 20097595"/>
              <a:gd name="adj3" fmla="val 3330"/>
            </a:avLst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457200" y="4683512"/>
            <a:ext cx="8153400" cy="171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charset="0"/>
              <a:buChar char="l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1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2400" dirty="0" smtClean="0">
                <a:solidFill>
                  <a:srgbClr val="800080"/>
                </a:solidFill>
              </a:rPr>
              <a:t>Informed exercise of choice (backed by money) can reward providers with good performance</a:t>
            </a:r>
          </a:p>
          <a:p>
            <a:r>
              <a:rPr lang="en-US" sz="2400" dirty="0" smtClean="0"/>
              <a:t>Select for helpful providers, beneficial ecosystem</a:t>
            </a:r>
            <a:endParaRPr lang="en-US" sz="2400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099" y="6678864"/>
            <a:ext cx="6659479" cy="179136"/>
          </a:xfrm>
        </p:spPr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57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ChoiceNet</a:t>
            </a:r>
            <a:r>
              <a:rPr lang="en-US" dirty="0" smtClean="0"/>
              <a:t> Entities /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Consumer – willing to exchange consideration for services deemed of value</a:t>
            </a:r>
          </a:p>
          <a:p>
            <a:pPr lvl="1"/>
            <a:r>
              <a:rPr lang="en-US" dirty="0" smtClean="0"/>
              <a:t>User who exercises choice </a:t>
            </a:r>
            <a:r>
              <a:rPr lang="en-US" dirty="0" smtClean="0">
                <a:sym typeface="Wingdings"/>
              </a:rPr>
              <a:t> “</a:t>
            </a:r>
            <a:r>
              <a:rPr lang="en-US" dirty="0" err="1" smtClean="0">
                <a:sym typeface="Wingdings"/>
              </a:rPr>
              <a:t>chuser</a:t>
            </a:r>
            <a:r>
              <a:rPr lang="en-US" dirty="0" smtClean="0">
                <a:sym typeface="Wingdings"/>
              </a:rPr>
              <a:t>”</a:t>
            </a:r>
          </a:p>
          <a:p>
            <a:r>
              <a:rPr lang="en-US" dirty="0"/>
              <a:t>Provider – provides services in exchange of consideration</a:t>
            </a:r>
          </a:p>
          <a:p>
            <a:pPr lvl="1"/>
            <a:r>
              <a:rPr lang="en-US" dirty="0" smtClean="0"/>
              <a:t>HW/SW infrastructure provider (path service)</a:t>
            </a:r>
          </a:p>
          <a:p>
            <a:pPr lvl="1"/>
            <a:r>
              <a:rPr lang="en-US" dirty="0"/>
              <a:t>Marketplace </a:t>
            </a:r>
            <a:r>
              <a:rPr lang="en-US" dirty="0" smtClean="0"/>
              <a:t>provider</a:t>
            </a:r>
          </a:p>
          <a:p>
            <a:pPr lvl="1"/>
            <a:r>
              <a:rPr lang="en-US" dirty="0" smtClean="0"/>
              <a:t>Composition provider</a:t>
            </a:r>
            <a:endParaRPr lang="en-US" dirty="0"/>
          </a:p>
          <a:p>
            <a:pPr lvl="1"/>
            <a:r>
              <a:rPr lang="en-US" dirty="0" smtClean="0"/>
              <a:t>Verification provider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95947" y="1449227"/>
            <a:ext cx="9764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😊</a:t>
            </a:r>
            <a:endParaRPr lang="en-US" sz="6600" dirty="0"/>
          </a:p>
        </p:txBody>
      </p:sp>
      <p:sp>
        <p:nvSpPr>
          <p:cNvPr id="7" name="TextBox 6"/>
          <p:cNvSpPr txBox="1"/>
          <p:nvPr/>
        </p:nvSpPr>
        <p:spPr>
          <a:xfrm>
            <a:off x="7642848" y="2365052"/>
            <a:ext cx="1150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😃</a:t>
            </a:r>
            <a:endParaRPr lang="en-US" sz="6600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099" y="6678864"/>
            <a:ext cx="6659479" cy="179136"/>
          </a:xfrm>
        </p:spPr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282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1433653" y="3060702"/>
            <a:ext cx="3049071" cy="618122"/>
            <a:chOff x="1433653" y="3060702"/>
            <a:chExt cx="3049071" cy="618122"/>
          </a:xfrm>
        </p:grpSpPr>
        <p:sp>
          <p:nvSpPr>
            <p:cNvPr id="64" name="Freeform 63"/>
            <p:cNvSpPr/>
            <p:nvPr/>
          </p:nvSpPr>
          <p:spPr>
            <a:xfrm>
              <a:off x="1433653" y="3116655"/>
              <a:ext cx="2210675" cy="562169"/>
            </a:xfrm>
            <a:custGeom>
              <a:avLst/>
              <a:gdLst>
                <a:gd name="connsiteX0" fmla="*/ 1406115 w 1406115"/>
                <a:gd name="connsiteY0" fmla="*/ 408248 h 408248"/>
                <a:gd name="connsiteX1" fmla="*/ 793775 w 1406115"/>
                <a:gd name="connsiteY1" fmla="*/ 113402 h 408248"/>
                <a:gd name="connsiteX2" fmla="*/ 0 w 1406115"/>
                <a:gd name="connsiteY2" fmla="*/ 0 h 40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6115" h="408248">
                  <a:moveTo>
                    <a:pt x="1406115" y="408248"/>
                  </a:moveTo>
                  <a:cubicBezTo>
                    <a:pt x="1217121" y="294845"/>
                    <a:pt x="1028127" y="181443"/>
                    <a:pt x="793775" y="113402"/>
                  </a:cubicBezTo>
                  <a:cubicBezTo>
                    <a:pt x="559422" y="45361"/>
                    <a:pt x="279711" y="22680"/>
                    <a:pt x="0" y="0"/>
                  </a:cubicBezTo>
                </a:path>
              </a:pathLst>
            </a:custGeom>
            <a:ln w="28575" cmpd="sng">
              <a:solidFill>
                <a:schemeClr val="tx1">
                  <a:lumMod val="75000"/>
                  <a:lumOff val="25000"/>
                </a:schemeClr>
              </a:solidFill>
              <a:tailEnd type="stealth" w="lg" len="lg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latin typeface="Times New Roman" pitchFamily="-112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941016" y="3060702"/>
              <a:ext cx="15417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80"/>
                  </a:solidFill>
                </a:rPr>
                <a:t>Measurements</a:t>
              </a:r>
              <a:endParaRPr lang="en-US" sz="1600" dirty="0">
                <a:solidFill>
                  <a:srgbClr val="FF008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Entities and Interactions</a:t>
            </a:r>
            <a:endParaRPr lang="en-US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457200" y="4683512"/>
            <a:ext cx="8153400" cy="171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charset="0"/>
              <a:buChar char="l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1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r>
              <a:rPr lang="en-US" sz="2400" dirty="0" smtClean="0">
                <a:solidFill>
                  <a:srgbClr val="800080"/>
                </a:solidFill>
              </a:rPr>
              <a:t>Informed exercise of choice (backed by money) can reward providers with good performance</a:t>
            </a:r>
          </a:p>
          <a:p>
            <a:r>
              <a:rPr lang="en-US" sz="2400" dirty="0" smtClean="0"/>
              <a:t>Select for helpful providers, beneficial ecosystem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2352841"/>
            <a:ext cx="9764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😊</a:t>
            </a:r>
            <a:endParaRPr lang="en-US" sz="66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015241"/>
              </p:ext>
            </p:extLst>
          </p:nvPr>
        </p:nvGraphicFramePr>
        <p:xfrm>
          <a:off x="4802030" y="1519020"/>
          <a:ext cx="1450995" cy="990599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83665"/>
                <a:gridCol w="483665"/>
                <a:gridCol w="483665"/>
              </a:tblGrid>
              <a:tr h="18430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</a:tr>
              <a:tr h="18430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</a:tr>
              <a:tr h="18430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</a:tr>
              <a:tr h="18430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</a:tr>
              <a:tr h="18430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6891" y="3460836"/>
            <a:ext cx="678753" cy="67875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038835" y="3963256"/>
            <a:ext cx="617549" cy="641926"/>
            <a:chOff x="5982120" y="2160061"/>
            <a:chExt cx="2427623" cy="252345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l="7115" t="17754" r="8359" b="17955"/>
            <a:stretch/>
          </p:blipFill>
          <p:spPr>
            <a:xfrm>
              <a:off x="5994400" y="2846396"/>
              <a:ext cx="2415343" cy="183711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l="7115" t="17754" r="8359" b="17955"/>
            <a:stretch/>
          </p:blipFill>
          <p:spPr>
            <a:xfrm>
              <a:off x="5994400" y="2498279"/>
              <a:ext cx="2415343" cy="183711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l="7115" t="17754" r="8359" b="17955"/>
            <a:stretch/>
          </p:blipFill>
          <p:spPr>
            <a:xfrm>
              <a:off x="5982120" y="2160061"/>
              <a:ext cx="2415343" cy="1837116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4662077" y="3460836"/>
            <a:ext cx="555643" cy="4326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>
            <a:alphaModFix amt="79000"/>
          </a:blip>
          <a:srcRect l="46692" t="6456" r="5687" b="35315"/>
          <a:stretch/>
        </p:blipFill>
        <p:spPr>
          <a:xfrm>
            <a:off x="5238654" y="2961502"/>
            <a:ext cx="623924" cy="76291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6040768" y="5194243"/>
            <a:ext cx="2966858" cy="1399227"/>
          </a:xfrm>
          <a:prstGeom prst="roundRect">
            <a:avLst/>
          </a:prstGeom>
          <a:gradFill flip="none" rotWithShape="1">
            <a:gsLst>
              <a:gs pos="0">
                <a:schemeClr val="accent4">
                  <a:tint val="50000"/>
                  <a:satMod val="300000"/>
                  <a:alpha val="46000"/>
                </a:schemeClr>
              </a:gs>
              <a:gs pos="35000">
                <a:schemeClr val="accent4">
                  <a:tint val="37000"/>
                  <a:satMod val="300000"/>
                  <a:alpha val="46000"/>
                </a:schemeClr>
              </a:gs>
              <a:gs pos="100000">
                <a:schemeClr val="accent4">
                  <a:tint val="15000"/>
                  <a:satMod val="350000"/>
                  <a:alpha val="46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Plaque 49"/>
          <p:cNvSpPr/>
          <p:nvPr/>
        </p:nvSpPr>
        <p:spPr>
          <a:xfrm>
            <a:off x="7142744" y="5252543"/>
            <a:ext cx="762906" cy="524710"/>
          </a:xfrm>
          <a:prstGeom prst="plaque">
            <a:avLst>
              <a:gd name="adj" fmla="val 25927"/>
            </a:avLst>
          </a:prstGeom>
          <a:gradFill flip="none" rotWithShape="1">
            <a:gsLst>
              <a:gs pos="0">
                <a:srgbClr val="FF8C4A">
                  <a:alpha val="64000"/>
                </a:srgbClr>
              </a:gs>
              <a:gs pos="100000">
                <a:srgbClr val="874A28">
                  <a:alpha val="64000"/>
                </a:srgbClr>
              </a:gs>
            </a:gsLst>
            <a:lin ang="318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050" dirty="0" smtClean="0"/>
              <a:t>Encourage</a:t>
            </a:r>
          </a:p>
          <a:p>
            <a:pPr algn="ctr"/>
            <a:r>
              <a:rPr lang="en-US" sz="1050" dirty="0" smtClean="0"/>
              <a:t>Alternatives</a:t>
            </a:r>
            <a:endParaRPr lang="en-US" sz="1050" dirty="0"/>
          </a:p>
        </p:txBody>
      </p:sp>
      <p:sp>
        <p:nvSpPr>
          <p:cNvPr id="51" name="Plaque 50"/>
          <p:cNvSpPr/>
          <p:nvPr/>
        </p:nvSpPr>
        <p:spPr>
          <a:xfrm>
            <a:off x="7990418" y="5835555"/>
            <a:ext cx="762906" cy="524710"/>
          </a:xfrm>
          <a:prstGeom prst="plaque">
            <a:avLst>
              <a:gd name="adj" fmla="val 25927"/>
            </a:avLst>
          </a:prstGeom>
          <a:gradFill flip="none" rotWithShape="1">
            <a:gsLst>
              <a:gs pos="0">
                <a:srgbClr val="FF8C4A">
                  <a:alpha val="64000"/>
                </a:srgbClr>
              </a:gs>
              <a:gs pos="100000">
                <a:srgbClr val="874A28">
                  <a:alpha val="64000"/>
                </a:srgbClr>
              </a:gs>
            </a:gsLst>
            <a:lin ang="318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050" dirty="0" smtClean="0"/>
              <a:t>Know What</a:t>
            </a:r>
          </a:p>
          <a:p>
            <a:pPr algn="ctr"/>
            <a:r>
              <a:rPr lang="en-US" sz="1050" dirty="0" smtClean="0"/>
              <a:t>Happened</a:t>
            </a:r>
          </a:p>
        </p:txBody>
      </p:sp>
      <p:sp>
        <p:nvSpPr>
          <p:cNvPr id="52" name="Plaque 51"/>
          <p:cNvSpPr/>
          <p:nvPr/>
        </p:nvSpPr>
        <p:spPr>
          <a:xfrm>
            <a:off x="6295070" y="5835555"/>
            <a:ext cx="762906" cy="524710"/>
          </a:xfrm>
          <a:prstGeom prst="plaque">
            <a:avLst>
              <a:gd name="adj" fmla="val 25927"/>
            </a:avLst>
          </a:prstGeom>
          <a:gradFill flip="none" rotWithShape="1">
            <a:gsLst>
              <a:gs pos="0">
                <a:srgbClr val="FF8C4A">
                  <a:alpha val="64000"/>
                </a:srgbClr>
              </a:gs>
              <a:gs pos="100000">
                <a:srgbClr val="874A28">
                  <a:alpha val="64000"/>
                </a:srgbClr>
              </a:gs>
            </a:gsLst>
            <a:lin ang="318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050" dirty="0" smtClean="0"/>
              <a:t>Vote with</a:t>
            </a:r>
          </a:p>
          <a:p>
            <a:pPr algn="ctr"/>
            <a:r>
              <a:rPr lang="en-US" sz="1050" dirty="0" smtClean="0"/>
              <a:t>Your Wallet</a:t>
            </a:r>
            <a:endParaRPr lang="en-US" sz="1050" dirty="0"/>
          </a:p>
        </p:txBody>
      </p:sp>
      <p:sp>
        <p:nvSpPr>
          <p:cNvPr id="53" name="Arc 52"/>
          <p:cNvSpPr/>
          <p:nvPr/>
        </p:nvSpPr>
        <p:spPr>
          <a:xfrm>
            <a:off x="7651348" y="5718952"/>
            <a:ext cx="423837" cy="349807"/>
          </a:xfrm>
          <a:prstGeom prst="arc">
            <a:avLst/>
          </a:prstGeom>
          <a:ln>
            <a:solidFill>
              <a:srgbClr val="008000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c 53"/>
          <p:cNvSpPr/>
          <p:nvPr/>
        </p:nvSpPr>
        <p:spPr>
          <a:xfrm flipH="1">
            <a:off x="6973209" y="5718952"/>
            <a:ext cx="423837" cy="349807"/>
          </a:xfrm>
          <a:prstGeom prst="arc">
            <a:avLst/>
          </a:prstGeom>
          <a:ln>
            <a:solidFill>
              <a:srgbClr val="008000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Block Arc 54"/>
          <p:cNvSpPr/>
          <p:nvPr/>
        </p:nvSpPr>
        <p:spPr>
          <a:xfrm flipV="1">
            <a:off x="7057976" y="5893856"/>
            <a:ext cx="932441" cy="524710"/>
          </a:xfrm>
          <a:prstGeom prst="blockArc">
            <a:avLst>
              <a:gd name="adj1" fmla="val 12528197"/>
              <a:gd name="adj2" fmla="val 20097595"/>
              <a:gd name="adj3" fmla="val 3330"/>
            </a:avLst>
          </a:prstGeom>
          <a:ln>
            <a:solidFill>
              <a:srgbClr val="008000">
                <a:alpha val="6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880533" y="1439640"/>
            <a:ext cx="130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658FF"/>
                </a:solidFill>
              </a:rPr>
              <a:t>Marketplace</a:t>
            </a:r>
            <a:endParaRPr lang="en-US" sz="1600" dirty="0">
              <a:solidFill>
                <a:srgbClr val="0658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29043" y="3175010"/>
            <a:ext cx="107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658FF"/>
                </a:solidFill>
              </a:rPr>
              <a:t>Customer</a:t>
            </a:r>
            <a:endParaRPr lang="en-US" sz="1600" dirty="0">
              <a:solidFill>
                <a:srgbClr val="0658FF"/>
              </a:solidFill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7630636" y="2352841"/>
            <a:ext cx="1150958" cy="1172063"/>
            <a:chOff x="7630636" y="2352841"/>
            <a:chExt cx="1150958" cy="1172063"/>
          </a:xfrm>
        </p:grpSpPr>
        <p:sp>
          <p:nvSpPr>
            <p:cNvPr id="13" name="TextBox 12"/>
            <p:cNvSpPr txBox="1"/>
            <p:nvPr/>
          </p:nvSpPr>
          <p:spPr>
            <a:xfrm>
              <a:off x="7630636" y="2352841"/>
              <a:ext cx="115095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/>
                <a:t>😃</a:t>
              </a:r>
              <a:endParaRPr lang="en-US" sz="66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732912" y="3186350"/>
              <a:ext cx="9486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658FF"/>
                  </a:solidFill>
                </a:rPr>
                <a:t>Provider</a:t>
              </a:r>
              <a:endParaRPr lang="en-US" sz="1600" dirty="0">
                <a:solidFill>
                  <a:srgbClr val="0658FF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276860" y="2007034"/>
            <a:ext cx="1316880" cy="795088"/>
            <a:chOff x="2276860" y="2007034"/>
            <a:chExt cx="1316880" cy="795088"/>
          </a:xfrm>
        </p:grpSpPr>
        <p:sp>
          <p:nvSpPr>
            <p:cNvPr id="39" name="Quad Arrow Callout 38"/>
            <p:cNvSpPr/>
            <p:nvPr/>
          </p:nvSpPr>
          <p:spPr bwMode="auto">
            <a:xfrm>
              <a:off x="2870290" y="2085981"/>
              <a:ext cx="723450" cy="716141"/>
            </a:xfrm>
            <a:prstGeom prst="quadArrowCallout">
              <a:avLst>
                <a:gd name="adj1" fmla="val 10083"/>
                <a:gd name="adj2" fmla="val 18515"/>
                <a:gd name="adj3" fmla="val 18515"/>
                <a:gd name="adj4" fmla="val 36879"/>
              </a:avLst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100000">
                  <a:srgbClr val="FF6600"/>
                </a:gs>
              </a:gsLst>
              <a:lin ang="2280000" scaled="0"/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latin typeface="Times New Roman" pitchFamily="-112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276860" y="2007034"/>
              <a:ext cx="8918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658FF"/>
                  </a:solidFill>
                </a:rPr>
                <a:t>Planner</a:t>
              </a:r>
              <a:endParaRPr lang="en-US" sz="1600" dirty="0">
                <a:solidFill>
                  <a:srgbClr val="0658FF"/>
                </a:solidFill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5684743" y="4093830"/>
            <a:ext cx="86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658FF"/>
                </a:solidFill>
              </a:rPr>
              <a:t>Service</a:t>
            </a:r>
            <a:endParaRPr lang="en-US" sz="1600" dirty="0">
              <a:solidFill>
                <a:srgbClr val="0658FF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3595296" y="3486038"/>
            <a:ext cx="917881" cy="831161"/>
            <a:chOff x="3595296" y="3486038"/>
            <a:chExt cx="917881" cy="831161"/>
          </a:xfrm>
        </p:grpSpPr>
        <p:sp>
          <p:nvSpPr>
            <p:cNvPr id="14" name="TextBox 13"/>
            <p:cNvSpPr txBox="1"/>
            <p:nvPr/>
          </p:nvSpPr>
          <p:spPr>
            <a:xfrm>
              <a:off x="3595296" y="3609313"/>
              <a:ext cx="8838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👀</a:t>
              </a:r>
              <a:endParaRPr lang="en-US" sz="40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644329" y="3486038"/>
              <a:ext cx="8688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658FF"/>
                  </a:solidFill>
                </a:rPr>
                <a:t>Monitor</a:t>
              </a:r>
              <a:endParaRPr lang="en-US" sz="1600" dirty="0">
                <a:solidFill>
                  <a:srgbClr val="0658FF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231500" y="2944080"/>
            <a:ext cx="982961" cy="1039279"/>
            <a:chOff x="2231500" y="2944080"/>
            <a:chExt cx="982961" cy="103927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l="23094" t="7575" r="10757" b="12236"/>
            <a:stretch/>
          </p:blipFill>
          <p:spPr>
            <a:xfrm>
              <a:off x="2281956" y="2944080"/>
              <a:ext cx="633694" cy="821289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2231500" y="3644805"/>
              <a:ext cx="9829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658FF"/>
                  </a:solidFill>
                </a:rPr>
                <a:t>Analyzer</a:t>
              </a:r>
              <a:endParaRPr lang="en-US" sz="1600" dirty="0">
                <a:solidFill>
                  <a:srgbClr val="0658FF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338855" y="1836611"/>
            <a:ext cx="1406115" cy="419590"/>
            <a:chOff x="6338855" y="1836611"/>
            <a:chExt cx="1406115" cy="419590"/>
          </a:xfrm>
        </p:grpSpPr>
        <p:sp>
          <p:nvSpPr>
            <p:cNvPr id="41" name="Freeform 40"/>
            <p:cNvSpPr/>
            <p:nvPr/>
          </p:nvSpPr>
          <p:spPr>
            <a:xfrm>
              <a:off x="6338855" y="1836611"/>
              <a:ext cx="1406115" cy="408248"/>
            </a:xfrm>
            <a:custGeom>
              <a:avLst/>
              <a:gdLst>
                <a:gd name="connsiteX0" fmla="*/ 1406115 w 1406115"/>
                <a:gd name="connsiteY0" fmla="*/ 408248 h 408248"/>
                <a:gd name="connsiteX1" fmla="*/ 793775 w 1406115"/>
                <a:gd name="connsiteY1" fmla="*/ 113402 h 408248"/>
                <a:gd name="connsiteX2" fmla="*/ 0 w 1406115"/>
                <a:gd name="connsiteY2" fmla="*/ 0 h 40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6115" h="408248">
                  <a:moveTo>
                    <a:pt x="1406115" y="408248"/>
                  </a:moveTo>
                  <a:cubicBezTo>
                    <a:pt x="1217121" y="294845"/>
                    <a:pt x="1028127" y="181443"/>
                    <a:pt x="793775" y="113402"/>
                  </a:cubicBezTo>
                  <a:cubicBezTo>
                    <a:pt x="559422" y="45361"/>
                    <a:pt x="279711" y="22680"/>
                    <a:pt x="0" y="0"/>
                  </a:cubicBezTo>
                </a:path>
              </a:pathLst>
            </a:custGeom>
            <a:ln w="28575" cmpd="sng">
              <a:solidFill>
                <a:schemeClr val="tx1">
                  <a:lumMod val="75000"/>
                  <a:lumOff val="25000"/>
                </a:schemeClr>
              </a:solidFill>
              <a:tailEnd type="stealth" w="lg" len="lg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latin typeface="Times New Roman" pitchFamily="-112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407865" y="1917647"/>
              <a:ext cx="10399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80"/>
                  </a:solidFill>
                </a:rPr>
                <a:t>Advertise</a:t>
              </a:r>
              <a:endParaRPr lang="en-US" sz="1600" dirty="0">
                <a:solidFill>
                  <a:srgbClr val="FF0080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304932" y="1564952"/>
            <a:ext cx="3242263" cy="737115"/>
            <a:chOff x="1304932" y="1564952"/>
            <a:chExt cx="3242263" cy="737115"/>
          </a:xfrm>
        </p:grpSpPr>
        <p:sp>
          <p:nvSpPr>
            <p:cNvPr id="43" name="Freeform 42"/>
            <p:cNvSpPr/>
            <p:nvPr/>
          </p:nvSpPr>
          <p:spPr>
            <a:xfrm>
              <a:off x="1338077" y="1564952"/>
              <a:ext cx="3209118" cy="737115"/>
            </a:xfrm>
            <a:custGeom>
              <a:avLst/>
              <a:gdLst>
                <a:gd name="connsiteX0" fmla="*/ 0 w 3209118"/>
                <a:gd name="connsiteY0" fmla="*/ 737115 h 737115"/>
                <a:gd name="connsiteX1" fmla="*/ 1292719 w 3209118"/>
                <a:gd name="connsiteY1" fmla="*/ 147423 h 737115"/>
                <a:gd name="connsiteX2" fmla="*/ 3209118 w 3209118"/>
                <a:gd name="connsiteY2" fmla="*/ 0 h 737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9118" h="737115">
                  <a:moveTo>
                    <a:pt x="0" y="737115"/>
                  </a:moveTo>
                  <a:cubicBezTo>
                    <a:pt x="378933" y="503695"/>
                    <a:pt x="757866" y="270275"/>
                    <a:pt x="1292719" y="147423"/>
                  </a:cubicBezTo>
                  <a:cubicBezTo>
                    <a:pt x="1827572" y="24571"/>
                    <a:pt x="2518345" y="12285"/>
                    <a:pt x="3209118" y="0"/>
                  </a:cubicBezTo>
                </a:path>
              </a:pathLst>
            </a:custGeom>
            <a:ln w="28575" cmpd="sng">
              <a:solidFill>
                <a:srgbClr val="404040"/>
              </a:solidFill>
              <a:tailEnd type="stealth" w="lg" len="lg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latin typeface="Times New Roman" pitchFamily="-112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304932" y="1610312"/>
              <a:ext cx="8347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80"/>
                  </a:solidFill>
                </a:rPr>
                <a:t>Search</a:t>
              </a:r>
              <a:endParaRPr lang="en-US" sz="1600" dirty="0">
                <a:solidFill>
                  <a:srgbClr val="FF0080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542833" y="1816090"/>
            <a:ext cx="1080167" cy="462270"/>
            <a:chOff x="3542833" y="1816090"/>
            <a:chExt cx="1080167" cy="462270"/>
          </a:xfrm>
        </p:grpSpPr>
        <p:sp>
          <p:nvSpPr>
            <p:cNvPr id="42" name="Freeform 41"/>
            <p:cNvSpPr/>
            <p:nvPr/>
          </p:nvSpPr>
          <p:spPr>
            <a:xfrm rot="8230255">
              <a:off x="3566086" y="1949786"/>
              <a:ext cx="1056914" cy="328574"/>
            </a:xfrm>
            <a:custGeom>
              <a:avLst/>
              <a:gdLst>
                <a:gd name="connsiteX0" fmla="*/ 1406115 w 1406115"/>
                <a:gd name="connsiteY0" fmla="*/ 408248 h 408248"/>
                <a:gd name="connsiteX1" fmla="*/ 793775 w 1406115"/>
                <a:gd name="connsiteY1" fmla="*/ 113402 h 408248"/>
                <a:gd name="connsiteX2" fmla="*/ 0 w 1406115"/>
                <a:gd name="connsiteY2" fmla="*/ 0 h 40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6115" h="408248">
                  <a:moveTo>
                    <a:pt x="1406115" y="408248"/>
                  </a:moveTo>
                  <a:cubicBezTo>
                    <a:pt x="1217121" y="294845"/>
                    <a:pt x="1028127" y="181443"/>
                    <a:pt x="793775" y="113402"/>
                  </a:cubicBezTo>
                  <a:cubicBezTo>
                    <a:pt x="559422" y="45361"/>
                    <a:pt x="279711" y="22680"/>
                    <a:pt x="0" y="0"/>
                  </a:cubicBezTo>
                </a:path>
              </a:pathLst>
            </a:custGeom>
            <a:ln w="28575" cmpd="sng">
              <a:solidFill>
                <a:schemeClr val="tx1">
                  <a:lumMod val="75000"/>
                  <a:lumOff val="25000"/>
                </a:schemeClr>
              </a:solidFill>
              <a:tailEnd type="stealth" w="lg" len="lg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latin typeface="Times New Roman" pitchFamily="-112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542833" y="1816090"/>
              <a:ext cx="8347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80"/>
                  </a:solidFill>
                </a:rPr>
                <a:t>Search</a:t>
              </a:r>
              <a:endParaRPr lang="en-US" sz="1600" dirty="0">
                <a:solidFill>
                  <a:srgbClr val="FF008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492074" y="2284353"/>
            <a:ext cx="1192560" cy="378512"/>
            <a:chOff x="1492074" y="2284353"/>
            <a:chExt cx="1192560" cy="378512"/>
          </a:xfrm>
        </p:grpSpPr>
        <p:sp>
          <p:nvSpPr>
            <p:cNvPr id="48" name="Freeform 47"/>
            <p:cNvSpPr/>
            <p:nvPr/>
          </p:nvSpPr>
          <p:spPr>
            <a:xfrm rot="189100" flipV="1">
              <a:off x="1492074" y="2476695"/>
              <a:ext cx="1192560" cy="186170"/>
            </a:xfrm>
            <a:custGeom>
              <a:avLst/>
              <a:gdLst>
                <a:gd name="connsiteX0" fmla="*/ 1406115 w 1406115"/>
                <a:gd name="connsiteY0" fmla="*/ 408248 h 408248"/>
                <a:gd name="connsiteX1" fmla="*/ 793775 w 1406115"/>
                <a:gd name="connsiteY1" fmla="*/ 113402 h 408248"/>
                <a:gd name="connsiteX2" fmla="*/ 0 w 1406115"/>
                <a:gd name="connsiteY2" fmla="*/ 0 h 40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6115" h="408248">
                  <a:moveTo>
                    <a:pt x="1406115" y="408248"/>
                  </a:moveTo>
                  <a:cubicBezTo>
                    <a:pt x="1217121" y="294845"/>
                    <a:pt x="1028127" y="181443"/>
                    <a:pt x="793775" y="113402"/>
                  </a:cubicBezTo>
                  <a:cubicBezTo>
                    <a:pt x="559422" y="45361"/>
                    <a:pt x="279711" y="22680"/>
                    <a:pt x="0" y="0"/>
                  </a:cubicBezTo>
                </a:path>
              </a:pathLst>
            </a:custGeom>
            <a:ln w="28575" cmpd="sng">
              <a:solidFill>
                <a:schemeClr val="tx1">
                  <a:lumMod val="75000"/>
                  <a:lumOff val="25000"/>
                </a:schemeClr>
              </a:solidFill>
              <a:tailEnd type="stealth" w="lg" len="lg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latin typeface="Times New Roman" pitchFamily="-112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503098" y="2284353"/>
              <a:ext cx="10743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80"/>
                  </a:solidFill>
                </a:rPr>
                <a:t>Help Plan</a:t>
              </a:r>
              <a:endParaRPr lang="en-US" sz="1600" dirty="0">
                <a:solidFill>
                  <a:srgbClr val="FF0080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433653" y="2541426"/>
            <a:ext cx="6196983" cy="338554"/>
            <a:chOff x="1433653" y="2541426"/>
            <a:chExt cx="6196983" cy="338554"/>
          </a:xfrm>
        </p:grpSpPr>
        <p:cxnSp>
          <p:nvCxnSpPr>
            <p:cNvPr id="45" name="Straight Arrow Connector 44"/>
            <p:cNvCxnSpPr/>
            <p:nvPr/>
          </p:nvCxnSpPr>
          <p:spPr bwMode="auto">
            <a:xfrm>
              <a:off x="1433653" y="2846396"/>
              <a:ext cx="6196983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40404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69" name="TextBox 68"/>
            <p:cNvSpPr txBox="1"/>
            <p:nvPr/>
          </p:nvSpPr>
          <p:spPr>
            <a:xfrm>
              <a:off x="3920553" y="2541426"/>
              <a:ext cx="10514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80"/>
                  </a:solidFill>
                </a:rPr>
                <a:t>Purchase</a:t>
              </a:r>
              <a:endParaRPr lang="en-US" sz="1600" dirty="0">
                <a:solidFill>
                  <a:srgbClr val="FF0080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338855" y="3307496"/>
            <a:ext cx="1406115" cy="505941"/>
            <a:chOff x="6338855" y="3307496"/>
            <a:chExt cx="1406115" cy="505941"/>
          </a:xfrm>
        </p:grpSpPr>
        <p:sp>
          <p:nvSpPr>
            <p:cNvPr id="46" name="Freeform 45"/>
            <p:cNvSpPr/>
            <p:nvPr/>
          </p:nvSpPr>
          <p:spPr>
            <a:xfrm flipV="1">
              <a:off x="6338855" y="3405189"/>
              <a:ext cx="1406115" cy="408248"/>
            </a:xfrm>
            <a:custGeom>
              <a:avLst/>
              <a:gdLst>
                <a:gd name="connsiteX0" fmla="*/ 1406115 w 1406115"/>
                <a:gd name="connsiteY0" fmla="*/ 408248 h 408248"/>
                <a:gd name="connsiteX1" fmla="*/ 793775 w 1406115"/>
                <a:gd name="connsiteY1" fmla="*/ 113402 h 408248"/>
                <a:gd name="connsiteX2" fmla="*/ 0 w 1406115"/>
                <a:gd name="connsiteY2" fmla="*/ 0 h 40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6115" h="408248">
                  <a:moveTo>
                    <a:pt x="1406115" y="408248"/>
                  </a:moveTo>
                  <a:cubicBezTo>
                    <a:pt x="1217121" y="294845"/>
                    <a:pt x="1028127" y="181443"/>
                    <a:pt x="793775" y="113402"/>
                  </a:cubicBezTo>
                  <a:cubicBezTo>
                    <a:pt x="559422" y="45361"/>
                    <a:pt x="279711" y="22680"/>
                    <a:pt x="0" y="0"/>
                  </a:cubicBezTo>
                </a:path>
              </a:pathLst>
            </a:custGeom>
            <a:ln w="28575" cmpd="sng">
              <a:solidFill>
                <a:schemeClr val="tx1">
                  <a:lumMod val="75000"/>
                  <a:lumOff val="25000"/>
                </a:schemeClr>
              </a:solidFill>
              <a:tailEnd type="stealth" w="lg" len="lg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latin typeface="Times New Roman" pitchFamily="-112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83679" y="3307496"/>
              <a:ext cx="10285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80"/>
                  </a:solidFill>
                </a:rPr>
                <a:t>Provision</a:t>
              </a:r>
              <a:endParaRPr lang="en-US" sz="1600" dirty="0">
                <a:solidFill>
                  <a:srgbClr val="FF0080"/>
                </a:solidFill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338077" y="3524904"/>
            <a:ext cx="3209118" cy="831141"/>
            <a:chOff x="1338077" y="3524904"/>
            <a:chExt cx="3209118" cy="831141"/>
          </a:xfrm>
        </p:grpSpPr>
        <p:sp>
          <p:nvSpPr>
            <p:cNvPr id="47" name="Freeform 46"/>
            <p:cNvSpPr/>
            <p:nvPr/>
          </p:nvSpPr>
          <p:spPr>
            <a:xfrm flipV="1">
              <a:off x="1338077" y="3524904"/>
              <a:ext cx="3209118" cy="737115"/>
            </a:xfrm>
            <a:custGeom>
              <a:avLst/>
              <a:gdLst>
                <a:gd name="connsiteX0" fmla="*/ 0 w 3209118"/>
                <a:gd name="connsiteY0" fmla="*/ 737115 h 737115"/>
                <a:gd name="connsiteX1" fmla="*/ 1292719 w 3209118"/>
                <a:gd name="connsiteY1" fmla="*/ 147423 h 737115"/>
                <a:gd name="connsiteX2" fmla="*/ 3209118 w 3209118"/>
                <a:gd name="connsiteY2" fmla="*/ 0 h 737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9118" h="737115">
                  <a:moveTo>
                    <a:pt x="0" y="737115"/>
                  </a:moveTo>
                  <a:cubicBezTo>
                    <a:pt x="378933" y="503695"/>
                    <a:pt x="757866" y="270275"/>
                    <a:pt x="1292719" y="147423"/>
                  </a:cubicBezTo>
                  <a:cubicBezTo>
                    <a:pt x="1827572" y="24571"/>
                    <a:pt x="2518345" y="12285"/>
                    <a:pt x="3209118" y="0"/>
                  </a:cubicBezTo>
                </a:path>
              </a:pathLst>
            </a:custGeom>
            <a:ln w="28575" cmpd="sng">
              <a:solidFill>
                <a:srgbClr val="404040"/>
              </a:solidFill>
              <a:tailEnd type="stealth" w="lg" len="lg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latin typeface="Times New Roman" pitchFamily="-112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133250" y="4017491"/>
              <a:ext cx="5495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80"/>
                  </a:solidFill>
                </a:rPr>
                <a:t>Use</a:t>
              </a:r>
              <a:endParaRPr lang="en-US" sz="1600" dirty="0">
                <a:solidFill>
                  <a:srgbClr val="FF0080"/>
                </a:solidFill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1533673" y="3105104"/>
            <a:ext cx="697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80"/>
                </a:solidFill>
              </a:rPr>
              <a:t>Verify</a:t>
            </a:r>
            <a:endParaRPr lang="en-US" sz="1600" dirty="0">
              <a:solidFill>
                <a:srgbClr val="FF0080"/>
              </a:solidFill>
            </a:endParaRPr>
          </a:p>
        </p:txBody>
      </p:sp>
      <p:sp>
        <p:nvSpPr>
          <p:cNvPr id="8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099" y="6678864"/>
            <a:ext cx="6659479" cy="179136"/>
          </a:xfrm>
        </p:spPr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46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1" grpId="0"/>
      <p:bldP spid="7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Per-Provider Contracts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8460"/>
            <a:ext cx="8153400" cy="2306979"/>
          </a:xfrm>
        </p:spPr>
        <p:txBody>
          <a:bodyPr/>
          <a:lstStyle/>
          <a:p>
            <a:r>
              <a:rPr lang="en-US" sz="2000" dirty="0" smtClean="0">
                <a:solidFill>
                  <a:srgbClr val="800080"/>
                </a:solidFill>
              </a:rPr>
              <a:t>Service Composition</a:t>
            </a:r>
            <a:endParaRPr lang="en-US" sz="2000" dirty="0" smtClean="0">
              <a:solidFill>
                <a:srgbClr val="800080"/>
              </a:solidFill>
            </a:endParaRPr>
          </a:p>
          <a:p>
            <a:r>
              <a:rPr lang="en-US" sz="2000" dirty="0" smtClean="0"/>
              <a:t>Plan-Provision-Use</a:t>
            </a:r>
          </a:p>
          <a:p>
            <a:r>
              <a:rPr lang="en-US" sz="2000" dirty="0" smtClean="0"/>
              <a:t>Marketplace provides rendezvous</a:t>
            </a:r>
          </a:p>
          <a:p>
            <a:r>
              <a:rPr lang="en-US" sz="2000" dirty="0" smtClean="0"/>
              <a:t>Planning (by customer or separate service) identifies composite candidates</a:t>
            </a:r>
          </a:p>
          <a:p>
            <a:r>
              <a:rPr lang="en-US" sz="2000" dirty="0" smtClean="0"/>
              <a:t>Separate contracts with each provider</a:t>
            </a:r>
          </a:p>
          <a:p>
            <a:r>
              <a:rPr lang="en-US" sz="2000" dirty="0" smtClean="0"/>
              <a:t>Provisioning and token on purchase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873158" y="1973204"/>
            <a:ext cx="2494720" cy="1372167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674804" y="1973204"/>
            <a:ext cx="2494720" cy="1372167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276600" y="2819400"/>
            <a:ext cx="2494720" cy="1372167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4662078" y="3460837"/>
            <a:ext cx="293343" cy="2283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4179458" y="3232439"/>
            <a:ext cx="293343" cy="22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3696838" y="3004041"/>
            <a:ext cx="293343" cy="2283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4808749" y="3004041"/>
            <a:ext cx="293343" cy="2283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3696838" y="3575036"/>
            <a:ext cx="293343" cy="228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5193044" y="3575036"/>
            <a:ext cx="293343" cy="228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6932875" y="2865401"/>
            <a:ext cx="293343" cy="2283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6645144" y="2333218"/>
            <a:ext cx="293343" cy="2283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6162524" y="2248405"/>
            <a:ext cx="293343" cy="2283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7274435" y="2248405"/>
            <a:ext cx="293343" cy="2283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6162524" y="2819400"/>
            <a:ext cx="293343" cy="2283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7421106" y="2591002"/>
            <a:ext cx="293343" cy="22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alphaModFix amt="1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1190151" y="2723566"/>
            <a:ext cx="293343" cy="22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1819443" y="2219019"/>
            <a:ext cx="293343" cy="22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1336823" y="2180207"/>
            <a:ext cx="293343" cy="2283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2448734" y="2180207"/>
            <a:ext cx="293343" cy="2283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1819443" y="2819400"/>
            <a:ext cx="293343" cy="2283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alphaModFix amt="1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2833029" y="2751202"/>
            <a:ext cx="293343" cy="2283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2155391" y="2561005"/>
            <a:ext cx="293343" cy="2283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alphaModFix amt="1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4042018" y="3806816"/>
            <a:ext cx="293343" cy="2283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alphaModFix amt="1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6507704" y="2994480"/>
            <a:ext cx="293343" cy="2283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1613963" y="2525387"/>
            <a:ext cx="293343" cy="22839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3187" y="1379265"/>
            <a:ext cx="732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😊</a:t>
            </a:r>
            <a:endParaRPr lang="en-US" sz="44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1847" y="1432433"/>
            <a:ext cx="678753" cy="678753"/>
          </a:xfrm>
          <a:prstGeom prst="rect">
            <a:avLst/>
          </a:prstGeom>
        </p:spPr>
      </p:pic>
      <p:cxnSp>
        <p:nvCxnSpPr>
          <p:cNvPr id="37" name="Straight Connector 36"/>
          <p:cNvCxnSpPr>
            <a:stCxn id="20" idx="0"/>
            <a:endCxn id="22" idx="2"/>
          </p:cNvCxnSpPr>
          <p:nvPr/>
        </p:nvCxnSpPr>
        <p:spPr bwMode="auto">
          <a:xfrm flipV="1">
            <a:off x="1336823" y="2408605"/>
            <a:ext cx="146672" cy="3149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21" idx="1"/>
            <a:endCxn id="22" idx="3"/>
          </p:cNvCxnSpPr>
          <p:nvPr/>
        </p:nvCxnSpPr>
        <p:spPr bwMode="auto">
          <a:xfrm flipH="1" flipV="1">
            <a:off x="1630166" y="2294406"/>
            <a:ext cx="189277" cy="388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stCxn id="23" idx="1"/>
            <a:endCxn id="21" idx="3"/>
          </p:cNvCxnSpPr>
          <p:nvPr/>
        </p:nvCxnSpPr>
        <p:spPr bwMode="auto">
          <a:xfrm flipH="1">
            <a:off x="2112786" y="2294406"/>
            <a:ext cx="335948" cy="388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>
            <a:stCxn id="26" idx="1"/>
            <a:endCxn id="29" idx="3"/>
          </p:cNvCxnSpPr>
          <p:nvPr/>
        </p:nvCxnSpPr>
        <p:spPr bwMode="auto">
          <a:xfrm flipH="1" flipV="1">
            <a:off x="1907306" y="2639586"/>
            <a:ext cx="248085" cy="3561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>
            <a:stCxn id="26" idx="1"/>
            <a:endCxn id="24" idx="0"/>
          </p:cNvCxnSpPr>
          <p:nvPr/>
        </p:nvCxnSpPr>
        <p:spPr bwMode="auto">
          <a:xfrm flipH="1">
            <a:off x="1966115" y="2675204"/>
            <a:ext cx="189276" cy="14419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25" idx="1"/>
            <a:endCxn id="26" idx="3"/>
          </p:cNvCxnSpPr>
          <p:nvPr/>
        </p:nvCxnSpPr>
        <p:spPr bwMode="auto">
          <a:xfrm flipH="1" flipV="1">
            <a:off x="2448734" y="2675204"/>
            <a:ext cx="384295" cy="1901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2" idx="0"/>
            <a:endCxn id="10" idx="2"/>
          </p:cNvCxnSpPr>
          <p:nvPr/>
        </p:nvCxnSpPr>
        <p:spPr bwMode="auto">
          <a:xfrm flipV="1">
            <a:off x="3843510" y="3232439"/>
            <a:ext cx="0" cy="3425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27" idx="3"/>
            <a:endCxn id="7" idx="1"/>
          </p:cNvCxnSpPr>
          <p:nvPr/>
        </p:nvCxnSpPr>
        <p:spPr bwMode="auto">
          <a:xfrm flipV="1">
            <a:off x="4335361" y="3575036"/>
            <a:ext cx="326717" cy="34597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>
            <a:stCxn id="7" idx="3"/>
            <a:endCxn id="13" idx="1"/>
          </p:cNvCxnSpPr>
          <p:nvPr/>
        </p:nvCxnSpPr>
        <p:spPr bwMode="auto">
          <a:xfrm>
            <a:off x="4955421" y="3575036"/>
            <a:ext cx="237623" cy="1141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>
            <a:stCxn id="7" idx="0"/>
            <a:endCxn id="11" idx="2"/>
          </p:cNvCxnSpPr>
          <p:nvPr/>
        </p:nvCxnSpPr>
        <p:spPr bwMode="auto">
          <a:xfrm flipV="1">
            <a:off x="4808750" y="3232439"/>
            <a:ext cx="146671" cy="2283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12" idx="3"/>
            <a:endCxn id="9" idx="2"/>
          </p:cNvCxnSpPr>
          <p:nvPr/>
        </p:nvCxnSpPr>
        <p:spPr bwMode="auto">
          <a:xfrm flipV="1">
            <a:off x="3990181" y="3460837"/>
            <a:ext cx="335949" cy="2283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>
            <a:stCxn id="28" idx="3"/>
            <a:endCxn id="14" idx="1"/>
          </p:cNvCxnSpPr>
          <p:nvPr/>
        </p:nvCxnSpPr>
        <p:spPr bwMode="auto">
          <a:xfrm flipV="1">
            <a:off x="6801047" y="2979600"/>
            <a:ext cx="131828" cy="12907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>
            <a:stCxn id="18" idx="3"/>
            <a:endCxn id="14" idx="1"/>
          </p:cNvCxnSpPr>
          <p:nvPr/>
        </p:nvCxnSpPr>
        <p:spPr bwMode="auto">
          <a:xfrm>
            <a:off x="6455867" y="2933599"/>
            <a:ext cx="477008" cy="460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16" idx="2"/>
            <a:endCxn id="18" idx="0"/>
          </p:cNvCxnSpPr>
          <p:nvPr/>
        </p:nvCxnSpPr>
        <p:spPr bwMode="auto">
          <a:xfrm>
            <a:off x="6309196" y="2476803"/>
            <a:ext cx="0" cy="3425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15" idx="3"/>
            <a:endCxn id="17" idx="1"/>
          </p:cNvCxnSpPr>
          <p:nvPr/>
        </p:nvCxnSpPr>
        <p:spPr bwMode="auto">
          <a:xfrm flipV="1">
            <a:off x="6938487" y="2362604"/>
            <a:ext cx="335948" cy="8481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7" idx="2"/>
            <a:endCxn id="19" idx="0"/>
          </p:cNvCxnSpPr>
          <p:nvPr/>
        </p:nvCxnSpPr>
        <p:spPr bwMode="auto">
          <a:xfrm>
            <a:off x="7421107" y="2476803"/>
            <a:ext cx="146671" cy="1141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3" name="Freeform 82"/>
          <p:cNvSpPr/>
          <p:nvPr/>
        </p:nvSpPr>
        <p:spPr>
          <a:xfrm>
            <a:off x="975209" y="1984540"/>
            <a:ext cx="7200669" cy="1632992"/>
          </a:xfrm>
          <a:custGeom>
            <a:avLst/>
            <a:gdLst>
              <a:gd name="connsiteX0" fmla="*/ 0 w 7200669"/>
              <a:gd name="connsiteY0" fmla="*/ 0 h 1576291"/>
              <a:gd name="connsiteX1" fmla="*/ 22679 w 7200669"/>
              <a:gd name="connsiteY1" fmla="*/ 340207 h 1576291"/>
              <a:gd name="connsiteX2" fmla="*/ 2290607 w 7200669"/>
              <a:gd name="connsiteY2" fmla="*/ 941239 h 1576291"/>
              <a:gd name="connsiteX3" fmla="*/ 2438022 w 7200669"/>
              <a:gd name="connsiteY3" fmla="*/ 1179383 h 1576291"/>
              <a:gd name="connsiteX4" fmla="*/ 4773987 w 7200669"/>
              <a:gd name="connsiteY4" fmla="*/ 1576291 h 1576291"/>
              <a:gd name="connsiteX5" fmla="*/ 5136855 w 7200669"/>
              <a:gd name="connsiteY5" fmla="*/ 1190724 h 1576291"/>
              <a:gd name="connsiteX6" fmla="*/ 7132632 w 7200669"/>
              <a:gd name="connsiteY6" fmla="*/ 464949 h 1576291"/>
              <a:gd name="connsiteX7" fmla="*/ 7200669 w 7200669"/>
              <a:gd name="connsiteY7" fmla="*/ 158763 h 1576291"/>
              <a:gd name="connsiteX0" fmla="*/ 0 w 7200669"/>
              <a:gd name="connsiteY0" fmla="*/ 0 h 1576291"/>
              <a:gd name="connsiteX1" fmla="*/ 22679 w 7200669"/>
              <a:gd name="connsiteY1" fmla="*/ 340207 h 1576291"/>
              <a:gd name="connsiteX2" fmla="*/ 2290607 w 7200669"/>
              <a:gd name="connsiteY2" fmla="*/ 941239 h 1576291"/>
              <a:gd name="connsiteX3" fmla="*/ 2438022 w 7200669"/>
              <a:gd name="connsiteY3" fmla="*/ 1179383 h 1576291"/>
              <a:gd name="connsiteX4" fmla="*/ 4773987 w 7200669"/>
              <a:gd name="connsiteY4" fmla="*/ 1576291 h 1576291"/>
              <a:gd name="connsiteX5" fmla="*/ 5136855 w 7200669"/>
              <a:gd name="connsiteY5" fmla="*/ 1190724 h 1576291"/>
              <a:gd name="connsiteX6" fmla="*/ 7132632 w 7200669"/>
              <a:gd name="connsiteY6" fmla="*/ 464949 h 1576291"/>
              <a:gd name="connsiteX7" fmla="*/ 7200669 w 7200669"/>
              <a:gd name="connsiteY7" fmla="*/ 90721 h 1576291"/>
              <a:gd name="connsiteX0" fmla="*/ 0 w 7200669"/>
              <a:gd name="connsiteY0" fmla="*/ 0 h 1576291"/>
              <a:gd name="connsiteX1" fmla="*/ 22679 w 7200669"/>
              <a:gd name="connsiteY1" fmla="*/ 340207 h 1576291"/>
              <a:gd name="connsiteX2" fmla="*/ 1700946 w 7200669"/>
              <a:gd name="connsiteY2" fmla="*/ 1292786 h 1576291"/>
              <a:gd name="connsiteX3" fmla="*/ 2438022 w 7200669"/>
              <a:gd name="connsiteY3" fmla="*/ 1179383 h 1576291"/>
              <a:gd name="connsiteX4" fmla="*/ 4773987 w 7200669"/>
              <a:gd name="connsiteY4" fmla="*/ 1576291 h 1576291"/>
              <a:gd name="connsiteX5" fmla="*/ 5136855 w 7200669"/>
              <a:gd name="connsiteY5" fmla="*/ 1190724 h 1576291"/>
              <a:gd name="connsiteX6" fmla="*/ 7132632 w 7200669"/>
              <a:gd name="connsiteY6" fmla="*/ 464949 h 1576291"/>
              <a:gd name="connsiteX7" fmla="*/ 7200669 w 7200669"/>
              <a:gd name="connsiteY7" fmla="*/ 90721 h 1576291"/>
              <a:gd name="connsiteX0" fmla="*/ 0 w 7200669"/>
              <a:gd name="connsiteY0" fmla="*/ 0 h 1576291"/>
              <a:gd name="connsiteX1" fmla="*/ 22679 w 7200669"/>
              <a:gd name="connsiteY1" fmla="*/ 340207 h 1576291"/>
              <a:gd name="connsiteX2" fmla="*/ 1700946 w 7200669"/>
              <a:gd name="connsiteY2" fmla="*/ 1292786 h 1576291"/>
              <a:gd name="connsiteX3" fmla="*/ 2335965 w 7200669"/>
              <a:gd name="connsiteY3" fmla="*/ 1485569 h 1576291"/>
              <a:gd name="connsiteX4" fmla="*/ 4773987 w 7200669"/>
              <a:gd name="connsiteY4" fmla="*/ 1576291 h 1576291"/>
              <a:gd name="connsiteX5" fmla="*/ 5136855 w 7200669"/>
              <a:gd name="connsiteY5" fmla="*/ 1190724 h 1576291"/>
              <a:gd name="connsiteX6" fmla="*/ 7132632 w 7200669"/>
              <a:gd name="connsiteY6" fmla="*/ 464949 h 1576291"/>
              <a:gd name="connsiteX7" fmla="*/ 7200669 w 7200669"/>
              <a:gd name="connsiteY7" fmla="*/ 90721 h 1576291"/>
              <a:gd name="connsiteX0" fmla="*/ 0 w 7200669"/>
              <a:gd name="connsiteY0" fmla="*/ 0 h 1576291"/>
              <a:gd name="connsiteX1" fmla="*/ 22679 w 7200669"/>
              <a:gd name="connsiteY1" fmla="*/ 340207 h 1576291"/>
              <a:gd name="connsiteX2" fmla="*/ 1700946 w 7200669"/>
              <a:gd name="connsiteY2" fmla="*/ 1292786 h 1576291"/>
              <a:gd name="connsiteX3" fmla="*/ 2335965 w 7200669"/>
              <a:gd name="connsiteY3" fmla="*/ 1485569 h 1576291"/>
              <a:gd name="connsiteX4" fmla="*/ 4773987 w 7200669"/>
              <a:gd name="connsiteY4" fmla="*/ 1576291 h 1576291"/>
              <a:gd name="connsiteX5" fmla="*/ 5658478 w 7200669"/>
              <a:gd name="connsiteY5" fmla="*/ 1156703 h 1576291"/>
              <a:gd name="connsiteX6" fmla="*/ 7132632 w 7200669"/>
              <a:gd name="connsiteY6" fmla="*/ 464949 h 1576291"/>
              <a:gd name="connsiteX7" fmla="*/ 7200669 w 7200669"/>
              <a:gd name="connsiteY7" fmla="*/ 90721 h 1576291"/>
              <a:gd name="connsiteX0" fmla="*/ 0 w 7200669"/>
              <a:gd name="connsiteY0" fmla="*/ 0 h 1576291"/>
              <a:gd name="connsiteX1" fmla="*/ 22679 w 7200669"/>
              <a:gd name="connsiteY1" fmla="*/ 340207 h 1576291"/>
              <a:gd name="connsiteX2" fmla="*/ 1700946 w 7200669"/>
              <a:gd name="connsiteY2" fmla="*/ 1292786 h 1576291"/>
              <a:gd name="connsiteX3" fmla="*/ 2335965 w 7200669"/>
              <a:gd name="connsiteY3" fmla="*/ 1485569 h 1576291"/>
              <a:gd name="connsiteX4" fmla="*/ 4773987 w 7200669"/>
              <a:gd name="connsiteY4" fmla="*/ 1576291 h 1576291"/>
              <a:gd name="connsiteX5" fmla="*/ 5658478 w 7200669"/>
              <a:gd name="connsiteY5" fmla="*/ 1156703 h 1576291"/>
              <a:gd name="connsiteX6" fmla="*/ 6826462 w 7200669"/>
              <a:gd name="connsiteY6" fmla="*/ 158763 h 1576291"/>
              <a:gd name="connsiteX7" fmla="*/ 7200669 w 7200669"/>
              <a:gd name="connsiteY7" fmla="*/ 90721 h 1576291"/>
              <a:gd name="connsiteX0" fmla="*/ 0 w 7200669"/>
              <a:gd name="connsiteY0" fmla="*/ 0 h 1576291"/>
              <a:gd name="connsiteX1" fmla="*/ 22679 w 7200669"/>
              <a:gd name="connsiteY1" fmla="*/ 340207 h 1576291"/>
              <a:gd name="connsiteX2" fmla="*/ 1700946 w 7200669"/>
              <a:gd name="connsiteY2" fmla="*/ 1292786 h 1576291"/>
              <a:gd name="connsiteX3" fmla="*/ 2335965 w 7200669"/>
              <a:gd name="connsiteY3" fmla="*/ 1485569 h 1576291"/>
              <a:gd name="connsiteX4" fmla="*/ 4773987 w 7200669"/>
              <a:gd name="connsiteY4" fmla="*/ 1576291 h 1576291"/>
              <a:gd name="connsiteX5" fmla="*/ 5545081 w 7200669"/>
              <a:gd name="connsiteY5" fmla="*/ 1326806 h 1576291"/>
              <a:gd name="connsiteX6" fmla="*/ 6826462 w 7200669"/>
              <a:gd name="connsiteY6" fmla="*/ 158763 h 1576291"/>
              <a:gd name="connsiteX7" fmla="*/ 7200669 w 7200669"/>
              <a:gd name="connsiteY7" fmla="*/ 90721 h 1576291"/>
              <a:gd name="connsiteX0" fmla="*/ 0 w 7200669"/>
              <a:gd name="connsiteY0" fmla="*/ 0 h 1576291"/>
              <a:gd name="connsiteX1" fmla="*/ 521623 w 7200669"/>
              <a:gd name="connsiteY1" fmla="*/ 90722 h 1576291"/>
              <a:gd name="connsiteX2" fmla="*/ 1700946 w 7200669"/>
              <a:gd name="connsiteY2" fmla="*/ 1292786 h 1576291"/>
              <a:gd name="connsiteX3" fmla="*/ 2335965 w 7200669"/>
              <a:gd name="connsiteY3" fmla="*/ 1485569 h 1576291"/>
              <a:gd name="connsiteX4" fmla="*/ 4773987 w 7200669"/>
              <a:gd name="connsiteY4" fmla="*/ 1576291 h 1576291"/>
              <a:gd name="connsiteX5" fmla="*/ 5545081 w 7200669"/>
              <a:gd name="connsiteY5" fmla="*/ 1326806 h 1576291"/>
              <a:gd name="connsiteX6" fmla="*/ 6826462 w 7200669"/>
              <a:gd name="connsiteY6" fmla="*/ 158763 h 1576291"/>
              <a:gd name="connsiteX7" fmla="*/ 7200669 w 7200669"/>
              <a:gd name="connsiteY7" fmla="*/ 90721 h 1576291"/>
              <a:gd name="connsiteX0" fmla="*/ 0 w 7200669"/>
              <a:gd name="connsiteY0" fmla="*/ 0 h 1576291"/>
              <a:gd name="connsiteX1" fmla="*/ 521623 w 7200669"/>
              <a:gd name="connsiteY1" fmla="*/ 90722 h 1576291"/>
              <a:gd name="connsiteX2" fmla="*/ 1598890 w 7200669"/>
              <a:gd name="connsiteY2" fmla="*/ 1292786 h 1576291"/>
              <a:gd name="connsiteX3" fmla="*/ 2335965 w 7200669"/>
              <a:gd name="connsiteY3" fmla="*/ 1485569 h 1576291"/>
              <a:gd name="connsiteX4" fmla="*/ 4773987 w 7200669"/>
              <a:gd name="connsiteY4" fmla="*/ 1576291 h 1576291"/>
              <a:gd name="connsiteX5" fmla="*/ 5545081 w 7200669"/>
              <a:gd name="connsiteY5" fmla="*/ 1326806 h 1576291"/>
              <a:gd name="connsiteX6" fmla="*/ 6826462 w 7200669"/>
              <a:gd name="connsiteY6" fmla="*/ 158763 h 1576291"/>
              <a:gd name="connsiteX7" fmla="*/ 7200669 w 7200669"/>
              <a:gd name="connsiteY7" fmla="*/ 90721 h 1576291"/>
              <a:gd name="connsiteX0" fmla="*/ 0 w 7200669"/>
              <a:gd name="connsiteY0" fmla="*/ 0 h 1632992"/>
              <a:gd name="connsiteX1" fmla="*/ 521623 w 7200669"/>
              <a:gd name="connsiteY1" fmla="*/ 90722 h 1632992"/>
              <a:gd name="connsiteX2" fmla="*/ 1598890 w 7200669"/>
              <a:gd name="connsiteY2" fmla="*/ 1292786 h 1632992"/>
              <a:gd name="connsiteX3" fmla="*/ 2347304 w 7200669"/>
              <a:gd name="connsiteY3" fmla="*/ 1632992 h 1632992"/>
              <a:gd name="connsiteX4" fmla="*/ 4773987 w 7200669"/>
              <a:gd name="connsiteY4" fmla="*/ 1576291 h 1632992"/>
              <a:gd name="connsiteX5" fmla="*/ 5545081 w 7200669"/>
              <a:gd name="connsiteY5" fmla="*/ 1326806 h 1632992"/>
              <a:gd name="connsiteX6" fmla="*/ 6826462 w 7200669"/>
              <a:gd name="connsiteY6" fmla="*/ 158763 h 1632992"/>
              <a:gd name="connsiteX7" fmla="*/ 7200669 w 7200669"/>
              <a:gd name="connsiteY7" fmla="*/ 90721 h 1632992"/>
              <a:gd name="connsiteX0" fmla="*/ 0 w 7200669"/>
              <a:gd name="connsiteY0" fmla="*/ 0 h 1632992"/>
              <a:gd name="connsiteX1" fmla="*/ 521623 w 7200669"/>
              <a:gd name="connsiteY1" fmla="*/ 90722 h 1632992"/>
              <a:gd name="connsiteX2" fmla="*/ 1598890 w 7200669"/>
              <a:gd name="connsiteY2" fmla="*/ 1292786 h 1632992"/>
              <a:gd name="connsiteX3" fmla="*/ 2347304 w 7200669"/>
              <a:gd name="connsiteY3" fmla="*/ 1632992 h 1632992"/>
              <a:gd name="connsiteX4" fmla="*/ 4773987 w 7200669"/>
              <a:gd name="connsiteY4" fmla="*/ 1576291 h 1632992"/>
              <a:gd name="connsiteX5" fmla="*/ 5545081 w 7200669"/>
              <a:gd name="connsiteY5" fmla="*/ 1326806 h 1632992"/>
              <a:gd name="connsiteX6" fmla="*/ 6690387 w 7200669"/>
              <a:gd name="connsiteY6" fmla="*/ 124742 h 1632992"/>
              <a:gd name="connsiteX7" fmla="*/ 7200669 w 7200669"/>
              <a:gd name="connsiteY7" fmla="*/ 90721 h 163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00669" h="1632992">
                <a:moveTo>
                  <a:pt x="0" y="0"/>
                </a:moveTo>
                <a:lnTo>
                  <a:pt x="521623" y="90722"/>
                </a:lnTo>
                <a:lnTo>
                  <a:pt x="1598890" y="1292786"/>
                </a:lnTo>
                <a:lnTo>
                  <a:pt x="2347304" y="1632992"/>
                </a:lnTo>
                <a:lnTo>
                  <a:pt x="4773987" y="1576291"/>
                </a:lnTo>
                <a:lnTo>
                  <a:pt x="5545081" y="1326806"/>
                </a:lnTo>
                <a:lnTo>
                  <a:pt x="6690387" y="124742"/>
                </a:lnTo>
                <a:lnTo>
                  <a:pt x="7200669" y="90721"/>
                </a:lnTo>
              </a:path>
            </a:pathLst>
          </a:custGeom>
          <a:ln w="76200" cmpd="sng">
            <a:solidFill>
              <a:schemeClr val="accent2">
                <a:lumMod val="75000"/>
                <a:alpha val="39000"/>
              </a:schemeClr>
            </a:solidFill>
            <a:tailEnd type="stealth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975209" y="1581167"/>
            <a:ext cx="6826461" cy="1352432"/>
            <a:chOff x="975209" y="1581167"/>
            <a:chExt cx="6826461" cy="1352432"/>
          </a:xfrm>
        </p:grpSpPr>
        <p:cxnSp>
          <p:nvCxnSpPr>
            <p:cNvPr id="85" name="Straight Connector 84"/>
            <p:cNvCxnSpPr>
              <a:stCxn id="83" idx="0"/>
            </p:cNvCxnSpPr>
            <p:nvPr/>
          </p:nvCxnSpPr>
          <p:spPr bwMode="auto">
            <a:xfrm>
              <a:off x="975209" y="1984540"/>
              <a:ext cx="180929" cy="26386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>
              <a:stCxn id="83" idx="0"/>
            </p:cNvCxnSpPr>
            <p:nvPr/>
          </p:nvCxnSpPr>
          <p:spPr bwMode="auto">
            <a:xfrm>
              <a:off x="975209" y="1984540"/>
              <a:ext cx="2868301" cy="9490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>
              <a:stCxn id="83" idx="0"/>
            </p:cNvCxnSpPr>
            <p:nvPr/>
          </p:nvCxnSpPr>
          <p:spPr bwMode="auto">
            <a:xfrm>
              <a:off x="975209" y="1984540"/>
              <a:ext cx="4796111" cy="41626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>
              <a:stCxn id="83" idx="0"/>
            </p:cNvCxnSpPr>
            <p:nvPr/>
          </p:nvCxnSpPr>
          <p:spPr bwMode="auto">
            <a:xfrm flipV="1">
              <a:off x="975209" y="1791756"/>
              <a:ext cx="6826461" cy="19278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TextBox 96"/>
            <p:cNvSpPr txBox="1"/>
            <p:nvPr/>
          </p:nvSpPr>
          <p:spPr>
            <a:xfrm>
              <a:off x="1240068" y="1581167"/>
              <a:ext cx="9529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Contracts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3463938" y="2316881"/>
            <a:ext cx="57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👀</a:t>
            </a:r>
            <a:endParaRPr lang="en-US" sz="2800" dirty="0"/>
          </a:p>
        </p:txBody>
      </p:sp>
      <p:sp>
        <p:nvSpPr>
          <p:cNvPr id="102" name="TextBox 101"/>
          <p:cNvSpPr txBox="1"/>
          <p:nvPr/>
        </p:nvSpPr>
        <p:spPr>
          <a:xfrm>
            <a:off x="4973232" y="2333218"/>
            <a:ext cx="57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👀</a:t>
            </a:r>
            <a:endParaRPr lang="en-US" sz="2800" dirty="0"/>
          </a:p>
        </p:txBody>
      </p:sp>
      <p:sp>
        <p:nvSpPr>
          <p:cNvPr id="103" name="TextBox 102"/>
          <p:cNvSpPr txBox="1"/>
          <p:nvPr/>
        </p:nvSpPr>
        <p:spPr>
          <a:xfrm>
            <a:off x="5805455" y="1461320"/>
            <a:ext cx="57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👀</a:t>
            </a:r>
            <a:endParaRPr lang="en-US" sz="2800" dirty="0"/>
          </a:p>
        </p:txBody>
      </p:sp>
      <p:cxnSp>
        <p:nvCxnSpPr>
          <p:cNvPr id="105" name="Straight Connector 104"/>
          <p:cNvCxnSpPr/>
          <p:nvPr/>
        </p:nvCxnSpPr>
        <p:spPr bwMode="auto">
          <a:xfrm flipV="1">
            <a:off x="3005004" y="2789403"/>
            <a:ext cx="578321" cy="6714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/>
          <p:nvPr/>
        </p:nvCxnSpPr>
        <p:spPr bwMode="auto">
          <a:xfrm flipH="1" flipV="1">
            <a:off x="5340969" y="2753785"/>
            <a:ext cx="737078" cy="70705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>
            <a:endCxn id="103" idx="3"/>
          </p:cNvCxnSpPr>
          <p:nvPr/>
        </p:nvCxnSpPr>
        <p:spPr bwMode="auto">
          <a:xfrm flipH="1" flipV="1">
            <a:off x="6383535" y="1722930"/>
            <a:ext cx="1502953" cy="35423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3094" t="7575" r="10757" b="12236"/>
          <a:stretch/>
        </p:blipFill>
        <p:spPr>
          <a:xfrm>
            <a:off x="3302154" y="1371600"/>
            <a:ext cx="394684" cy="511524"/>
          </a:xfrm>
          <a:prstGeom prst="rect">
            <a:avLst/>
          </a:prstGeom>
        </p:spPr>
      </p:pic>
      <p:grpSp>
        <p:nvGrpSpPr>
          <p:cNvPr id="119" name="Group 118"/>
          <p:cNvGrpSpPr/>
          <p:nvPr/>
        </p:nvGrpSpPr>
        <p:grpSpPr>
          <a:xfrm>
            <a:off x="1114399" y="1356585"/>
            <a:ext cx="4560405" cy="1120218"/>
            <a:chOff x="975209" y="1581167"/>
            <a:chExt cx="4560405" cy="1120218"/>
          </a:xfrm>
        </p:grpSpPr>
        <p:cxnSp>
          <p:nvCxnSpPr>
            <p:cNvPr id="120" name="Straight Connector 119"/>
            <p:cNvCxnSpPr/>
            <p:nvPr/>
          </p:nvCxnSpPr>
          <p:spPr bwMode="auto">
            <a:xfrm>
              <a:off x="975209" y="1984540"/>
              <a:ext cx="2349539" cy="64084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>
              <a:off x="975209" y="1984540"/>
              <a:ext cx="3841022" cy="71684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>
              <a:off x="975209" y="1984540"/>
              <a:ext cx="4560405" cy="3179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V="1">
              <a:off x="975209" y="1791756"/>
              <a:ext cx="2011973" cy="19278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4" name="TextBox 123"/>
            <p:cNvSpPr txBox="1"/>
            <p:nvPr/>
          </p:nvSpPr>
          <p:spPr>
            <a:xfrm>
              <a:off x="1240068" y="1581167"/>
              <a:ext cx="9529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Contracts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30" name="Straight Arrow Connector 129"/>
          <p:cNvCxnSpPr>
            <a:stCxn id="100" idx="0"/>
          </p:cNvCxnSpPr>
          <p:nvPr/>
        </p:nvCxnSpPr>
        <p:spPr bwMode="auto">
          <a:xfrm flipH="1" flipV="1">
            <a:off x="3583325" y="1883124"/>
            <a:ext cx="169653" cy="43375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75000"/>
                <a:alpha val="39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132" name="Straight Arrow Connector 131"/>
          <p:cNvCxnSpPr/>
          <p:nvPr/>
        </p:nvCxnSpPr>
        <p:spPr bwMode="auto">
          <a:xfrm flipH="1" flipV="1">
            <a:off x="3752978" y="1883124"/>
            <a:ext cx="1220254" cy="52548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75000"/>
                <a:alpha val="39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135" name="Straight Arrow Connector 134"/>
          <p:cNvCxnSpPr>
            <a:stCxn id="103" idx="1"/>
          </p:cNvCxnSpPr>
          <p:nvPr/>
        </p:nvCxnSpPr>
        <p:spPr bwMode="auto">
          <a:xfrm flipH="1" flipV="1">
            <a:off x="3752978" y="1664362"/>
            <a:ext cx="2052477" cy="5856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75000"/>
                <a:alpha val="39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7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099" y="6678864"/>
            <a:ext cx="6659479" cy="179136"/>
          </a:xfrm>
        </p:spPr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03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2" grpId="0"/>
      <p:bldP spid="10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Marketplace as Rendezvous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847433" y="1583429"/>
            <a:ext cx="5428154" cy="4176932"/>
            <a:chOff x="1847433" y="1316069"/>
            <a:chExt cx="5428154" cy="4176932"/>
          </a:xfrm>
        </p:grpSpPr>
        <p:sp>
          <p:nvSpPr>
            <p:cNvPr id="5" name="Oval 4"/>
            <p:cNvSpPr/>
            <p:nvPr/>
          </p:nvSpPr>
          <p:spPr>
            <a:xfrm>
              <a:off x="1935762" y="1405505"/>
              <a:ext cx="5252444" cy="3994592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Isosceles Triangle 5"/>
            <p:cNvSpPr/>
            <p:nvPr/>
          </p:nvSpPr>
          <p:spPr>
            <a:xfrm rot="3487741">
              <a:off x="2753904" y="1828720"/>
              <a:ext cx="165323" cy="142520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Isosceles Triangle 6"/>
            <p:cNvSpPr/>
            <p:nvPr/>
          </p:nvSpPr>
          <p:spPr>
            <a:xfrm rot="5400000">
              <a:off x="4647771" y="1326488"/>
              <a:ext cx="151084" cy="13024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Isosceles Triangle 7"/>
            <p:cNvSpPr/>
            <p:nvPr/>
          </p:nvSpPr>
          <p:spPr>
            <a:xfrm rot="827216">
              <a:off x="6475859" y="1995681"/>
              <a:ext cx="189323" cy="16320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 rot="3487741">
              <a:off x="7126475" y="3481303"/>
              <a:ext cx="160158" cy="138067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6272789" y="4745718"/>
              <a:ext cx="201317" cy="1735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 rot="16200000">
              <a:off x="4331896" y="5320007"/>
              <a:ext cx="185808" cy="16017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 rot="4418202">
              <a:off x="2460780" y="4575890"/>
              <a:ext cx="176472" cy="152131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1847433" y="3082247"/>
              <a:ext cx="201317" cy="1735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Freeform 13"/>
          <p:cNvSpPr/>
          <p:nvPr/>
        </p:nvSpPr>
        <p:spPr>
          <a:xfrm flipV="1">
            <a:off x="5022624" y="4031210"/>
            <a:ext cx="3008442" cy="555416"/>
          </a:xfrm>
          <a:custGeom>
            <a:avLst/>
            <a:gdLst>
              <a:gd name="connsiteX0" fmla="*/ 0 w 3279695"/>
              <a:gd name="connsiteY0" fmla="*/ 469113 h 555416"/>
              <a:gd name="connsiteX1" fmla="*/ 1689166 w 3279695"/>
              <a:gd name="connsiteY1" fmla="*/ 612 h 555416"/>
              <a:gd name="connsiteX2" fmla="*/ 3279695 w 3279695"/>
              <a:gd name="connsiteY2" fmla="*/ 555416 h 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9695" h="555416">
                <a:moveTo>
                  <a:pt x="0" y="469113"/>
                </a:moveTo>
                <a:cubicBezTo>
                  <a:pt x="571275" y="227670"/>
                  <a:pt x="1142550" y="-13772"/>
                  <a:pt x="1689166" y="612"/>
                </a:cubicBezTo>
                <a:cubicBezTo>
                  <a:pt x="2235782" y="14996"/>
                  <a:pt x="3279695" y="555416"/>
                  <a:pt x="3279695" y="555416"/>
                </a:cubicBezTo>
              </a:path>
            </a:pathLst>
          </a:custGeom>
          <a:ln w="57150" cap="rnd" cmpd="sng">
            <a:solidFill>
              <a:schemeClr val="tx1">
                <a:lumMod val="65000"/>
                <a:lumOff val="35000"/>
              </a:schemeClr>
            </a:solidFill>
            <a:headEnd type="stealt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4"/>
          <p:cNvSpPr/>
          <p:nvPr/>
        </p:nvSpPr>
        <p:spPr>
          <a:xfrm flipV="1">
            <a:off x="4702052" y="4131410"/>
            <a:ext cx="3612596" cy="2009625"/>
          </a:xfrm>
          <a:custGeom>
            <a:avLst/>
            <a:gdLst>
              <a:gd name="connsiteX0" fmla="*/ 0 w 3612596"/>
              <a:gd name="connsiteY0" fmla="*/ 2355627 h 2355627"/>
              <a:gd name="connsiteX1" fmla="*/ 1368594 w 3612596"/>
              <a:gd name="connsiteY1" fmla="*/ 321344 h 2355627"/>
              <a:gd name="connsiteX2" fmla="*/ 2490595 w 3612596"/>
              <a:gd name="connsiteY2" fmla="*/ 210383 h 2355627"/>
              <a:gd name="connsiteX3" fmla="*/ 3612596 w 3612596"/>
              <a:gd name="connsiteY3" fmla="*/ 2343298 h 235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2596" h="2355627">
                <a:moveTo>
                  <a:pt x="0" y="2355627"/>
                </a:moveTo>
                <a:cubicBezTo>
                  <a:pt x="476747" y="1517256"/>
                  <a:pt x="953495" y="678885"/>
                  <a:pt x="1368594" y="321344"/>
                </a:cubicBezTo>
                <a:cubicBezTo>
                  <a:pt x="1783693" y="-36197"/>
                  <a:pt x="2116595" y="-126609"/>
                  <a:pt x="2490595" y="210383"/>
                </a:cubicBezTo>
                <a:cubicBezTo>
                  <a:pt x="2864595" y="547375"/>
                  <a:pt x="3612596" y="2343298"/>
                  <a:pt x="3612596" y="2343298"/>
                </a:cubicBezTo>
              </a:path>
            </a:pathLst>
          </a:custGeom>
          <a:ln w="57150" cap="rnd" cmpd="sng">
            <a:solidFill>
              <a:schemeClr val="tx1">
                <a:lumMod val="65000"/>
                <a:lumOff val="35000"/>
              </a:schemeClr>
            </a:solidFill>
            <a:headEnd type="stealt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960976" y="2732546"/>
            <a:ext cx="3008442" cy="555416"/>
          </a:xfrm>
          <a:custGeom>
            <a:avLst/>
            <a:gdLst>
              <a:gd name="connsiteX0" fmla="*/ 0 w 3279695"/>
              <a:gd name="connsiteY0" fmla="*/ 469113 h 555416"/>
              <a:gd name="connsiteX1" fmla="*/ 1689166 w 3279695"/>
              <a:gd name="connsiteY1" fmla="*/ 612 h 555416"/>
              <a:gd name="connsiteX2" fmla="*/ 3279695 w 3279695"/>
              <a:gd name="connsiteY2" fmla="*/ 555416 h 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9695" h="555416">
                <a:moveTo>
                  <a:pt x="0" y="469113"/>
                </a:moveTo>
                <a:cubicBezTo>
                  <a:pt x="571275" y="227670"/>
                  <a:pt x="1142550" y="-13772"/>
                  <a:pt x="1689166" y="612"/>
                </a:cubicBezTo>
                <a:cubicBezTo>
                  <a:pt x="2235782" y="14996"/>
                  <a:pt x="3279695" y="555416"/>
                  <a:pt x="3279695" y="555416"/>
                </a:cubicBezTo>
              </a:path>
            </a:pathLst>
          </a:custGeom>
          <a:ln w="57150" cap="rnd" cmpd="sng">
            <a:solidFill>
              <a:schemeClr val="tx1">
                <a:lumMod val="65000"/>
                <a:lumOff val="3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578756" y="1142718"/>
            <a:ext cx="3612596" cy="2009625"/>
          </a:xfrm>
          <a:custGeom>
            <a:avLst/>
            <a:gdLst>
              <a:gd name="connsiteX0" fmla="*/ 0 w 3612596"/>
              <a:gd name="connsiteY0" fmla="*/ 2355627 h 2355627"/>
              <a:gd name="connsiteX1" fmla="*/ 1368594 w 3612596"/>
              <a:gd name="connsiteY1" fmla="*/ 321344 h 2355627"/>
              <a:gd name="connsiteX2" fmla="*/ 2490595 w 3612596"/>
              <a:gd name="connsiteY2" fmla="*/ 210383 h 2355627"/>
              <a:gd name="connsiteX3" fmla="*/ 3612596 w 3612596"/>
              <a:gd name="connsiteY3" fmla="*/ 2343298 h 235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2596" h="2355627">
                <a:moveTo>
                  <a:pt x="0" y="2355627"/>
                </a:moveTo>
                <a:cubicBezTo>
                  <a:pt x="476747" y="1517256"/>
                  <a:pt x="953495" y="678885"/>
                  <a:pt x="1368594" y="321344"/>
                </a:cubicBezTo>
                <a:cubicBezTo>
                  <a:pt x="1783693" y="-36197"/>
                  <a:pt x="2116595" y="-126609"/>
                  <a:pt x="2490595" y="210383"/>
                </a:cubicBezTo>
                <a:cubicBezTo>
                  <a:pt x="2864595" y="547375"/>
                  <a:pt x="3612596" y="2343298"/>
                  <a:pt x="3612596" y="2343298"/>
                </a:cubicBezTo>
              </a:path>
            </a:pathLst>
          </a:custGeom>
          <a:ln w="57150" cap="rnd" cmpd="sng">
            <a:solidFill>
              <a:schemeClr val="tx1">
                <a:lumMod val="65000"/>
                <a:lumOff val="3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7"/>
          <p:cNvSpPr/>
          <p:nvPr/>
        </p:nvSpPr>
        <p:spPr>
          <a:xfrm flipV="1">
            <a:off x="1035694" y="4183610"/>
            <a:ext cx="3008442" cy="555416"/>
          </a:xfrm>
          <a:custGeom>
            <a:avLst/>
            <a:gdLst>
              <a:gd name="connsiteX0" fmla="*/ 0 w 3279695"/>
              <a:gd name="connsiteY0" fmla="*/ 469113 h 555416"/>
              <a:gd name="connsiteX1" fmla="*/ 1689166 w 3279695"/>
              <a:gd name="connsiteY1" fmla="*/ 612 h 555416"/>
              <a:gd name="connsiteX2" fmla="*/ 3279695 w 3279695"/>
              <a:gd name="connsiteY2" fmla="*/ 555416 h 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9695" h="555416">
                <a:moveTo>
                  <a:pt x="0" y="469113"/>
                </a:moveTo>
                <a:cubicBezTo>
                  <a:pt x="571275" y="227670"/>
                  <a:pt x="1142550" y="-13772"/>
                  <a:pt x="1689166" y="612"/>
                </a:cubicBezTo>
                <a:cubicBezTo>
                  <a:pt x="2235782" y="14996"/>
                  <a:pt x="3279695" y="555416"/>
                  <a:pt x="3279695" y="555416"/>
                </a:cubicBezTo>
              </a:path>
            </a:pathLst>
          </a:custGeom>
          <a:ln w="57150" cap="rnd" cmpd="sng">
            <a:solidFill>
              <a:schemeClr val="tx1">
                <a:lumMod val="65000"/>
                <a:lumOff val="35000"/>
              </a:schemeClr>
            </a:solidFill>
            <a:headEnd type="stealt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8"/>
          <p:cNvSpPr/>
          <p:nvPr/>
        </p:nvSpPr>
        <p:spPr>
          <a:xfrm flipV="1">
            <a:off x="715122" y="4283810"/>
            <a:ext cx="3612596" cy="2009625"/>
          </a:xfrm>
          <a:custGeom>
            <a:avLst/>
            <a:gdLst>
              <a:gd name="connsiteX0" fmla="*/ 0 w 3612596"/>
              <a:gd name="connsiteY0" fmla="*/ 2355627 h 2355627"/>
              <a:gd name="connsiteX1" fmla="*/ 1368594 w 3612596"/>
              <a:gd name="connsiteY1" fmla="*/ 321344 h 2355627"/>
              <a:gd name="connsiteX2" fmla="*/ 2490595 w 3612596"/>
              <a:gd name="connsiteY2" fmla="*/ 210383 h 2355627"/>
              <a:gd name="connsiteX3" fmla="*/ 3612596 w 3612596"/>
              <a:gd name="connsiteY3" fmla="*/ 2343298 h 235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2596" h="2355627">
                <a:moveTo>
                  <a:pt x="0" y="2355627"/>
                </a:moveTo>
                <a:cubicBezTo>
                  <a:pt x="476747" y="1517256"/>
                  <a:pt x="953495" y="678885"/>
                  <a:pt x="1368594" y="321344"/>
                </a:cubicBezTo>
                <a:cubicBezTo>
                  <a:pt x="1783693" y="-36197"/>
                  <a:pt x="2116595" y="-126609"/>
                  <a:pt x="2490595" y="210383"/>
                </a:cubicBezTo>
                <a:cubicBezTo>
                  <a:pt x="2864595" y="547375"/>
                  <a:pt x="3612596" y="2343298"/>
                  <a:pt x="3612596" y="2343298"/>
                </a:cubicBezTo>
              </a:path>
            </a:pathLst>
          </a:custGeom>
          <a:ln w="57150" cap="rnd" cmpd="sng">
            <a:solidFill>
              <a:schemeClr val="tx1">
                <a:lumMod val="65000"/>
                <a:lumOff val="35000"/>
              </a:schemeClr>
            </a:solidFill>
            <a:headEnd type="stealt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097342" y="2744875"/>
            <a:ext cx="3008442" cy="555416"/>
          </a:xfrm>
          <a:custGeom>
            <a:avLst/>
            <a:gdLst>
              <a:gd name="connsiteX0" fmla="*/ 0 w 3279695"/>
              <a:gd name="connsiteY0" fmla="*/ 469113 h 555416"/>
              <a:gd name="connsiteX1" fmla="*/ 1689166 w 3279695"/>
              <a:gd name="connsiteY1" fmla="*/ 612 h 555416"/>
              <a:gd name="connsiteX2" fmla="*/ 3279695 w 3279695"/>
              <a:gd name="connsiteY2" fmla="*/ 555416 h 55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9695" h="555416">
                <a:moveTo>
                  <a:pt x="0" y="469113"/>
                </a:moveTo>
                <a:cubicBezTo>
                  <a:pt x="571275" y="227670"/>
                  <a:pt x="1142550" y="-13772"/>
                  <a:pt x="1689166" y="612"/>
                </a:cubicBezTo>
                <a:cubicBezTo>
                  <a:pt x="2235782" y="14996"/>
                  <a:pt x="3279695" y="555416"/>
                  <a:pt x="3279695" y="555416"/>
                </a:cubicBezTo>
              </a:path>
            </a:pathLst>
          </a:custGeom>
          <a:ln w="57150" cap="rnd" cmpd="sng">
            <a:solidFill>
              <a:schemeClr val="tx1">
                <a:lumMod val="65000"/>
                <a:lumOff val="3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715122" y="1155047"/>
            <a:ext cx="3612596" cy="2009625"/>
          </a:xfrm>
          <a:custGeom>
            <a:avLst/>
            <a:gdLst>
              <a:gd name="connsiteX0" fmla="*/ 0 w 3612596"/>
              <a:gd name="connsiteY0" fmla="*/ 2355627 h 2355627"/>
              <a:gd name="connsiteX1" fmla="*/ 1368594 w 3612596"/>
              <a:gd name="connsiteY1" fmla="*/ 321344 h 2355627"/>
              <a:gd name="connsiteX2" fmla="*/ 2490595 w 3612596"/>
              <a:gd name="connsiteY2" fmla="*/ 210383 h 2355627"/>
              <a:gd name="connsiteX3" fmla="*/ 3612596 w 3612596"/>
              <a:gd name="connsiteY3" fmla="*/ 2343298 h 235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2596" h="2355627">
                <a:moveTo>
                  <a:pt x="0" y="2355627"/>
                </a:moveTo>
                <a:cubicBezTo>
                  <a:pt x="476747" y="1517256"/>
                  <a:pt x="953495" y="678885"/>
                  <a:pt x="1368594" y="321344"/>
                </a:cubicBezTo>
                <a:cubicBezTo>
                  <a:pt x="1783693" y="-36197"/>
                  <a:pt x="2116595" y="-126609"/>
                  <a:pt x="2490595" y="210383"/>
                </a:cubicBezTo>
                <a:cubicBezTo>
                  <a:pt x="2864595" y="547375"/>
                  <a:pt x="3612596" y="2343298"/>
                  <a:pt x="3612596" y="2343298"/>
                </a:cubicBezTo>
              </a:path>
            </a:pathLst>
          </a:custGeom>
          <a:ln w="57150" cap="rnd" cmpd="sng">
            <a:solidFill>
              <a:schemeClr val="tx1">
                <a:lumMod val="65000"/>
                <a:lumOff val="35000"/>
              </a:schemeClr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3984709" y="3250975"/>
            <a:ext cx="1208309" cy="78180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alibri"/>
              </a:rPr>
              <a:t>Marketplace</a:t>
            </a:r>
            <a:endParaRPr lang="en-US" sz="16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595084" y="3250975"/>
            <a:ext cx="1411748" cy="78180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Customer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70894" y="3250975"/>
            <a:ext cx="1394975" cy="781803"/>
          </a:xfrm>
          <a:prstGeom prst="ellipse">
            <a:avLst/>
          </a:prstGeom>
          <a:gradFill>
            <a:gsLst>
              <a:gs pos="0">
                <a:srgbClr val="FF985A"/>
              </a:gs>
              <a:gs pos="100000">
                <a:srgbClr val="FFCBA7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Provider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89166" y="2474249"/>
            <a:ext cx="1430243" cy="87535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Configure, </a:t>
            </a:r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reconfigure, list offerings</a:t>
            </a: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033658" y="2474249"/>
            <a:ext cx="1430243" cy="87535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Retrieve interest responses</a:t>
            </a: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94220" y="1445549"/>
            <a:ext cx="1430243" cy="87535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Retrieve service offerings</a:t>
            </a: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913648" y="1445549"/>
            <a:ext cx="1430243" cy="87535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Withdraw/update listings/prices</a:t>
            </a: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794220" y="5013078"/>
            <a:ext cx="1430243" cy="87535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Make buying decision</a:t>
            </a: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913648" y="5013078"/>
            <a:ext cx="1430243" cy="87535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Update resource availability</a:t>
            </a: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689166" y="3970508"/>
            <a:ext cx="1430243" cy="87535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Retrieve customer interests</a:t>
            </a: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33658" y="3970508"/>
            <a:ext cx="1430243" cy="87535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Express interest, reviews</a:t>
            </a: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3291985" y="2387946"/>
            <a:ext cx="332941" cy="2589088"/>
          </a:xfrm>
          <a:custGeom>
            <a:avLst/>
            <a:gdLst>
              <a:gd name="connsiteX0" fmla="*/ 332941 w 332941"/>
              <a:gd name="connsiteY0" fmla="*/ 2589088 h 2589088"/>
              <a:gd name="connsiteX1" fmla="*/ 40 w 332941"/>
              <a:gd name="connsiteY1" fmla="*/ 1208241 h 2589088"/>
              <a:gd name="connsiteX2" fmla="*/ 308282 w 332941"/>
              <a:gd name="connsiteY2" fmla="*/ 0 h 258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2941" h="2589088">
                <a:moveTo>
                  <a:pt x="332941" y="2589088"/>
                </a:moveTo>
                <a:cubicBezTo>
                  <a:pt x="168545" y="2114422"/>
                  <a:pt x="4150" y="1639756"/>
                  <a:pt x="40" y="1208241"/>
                </a:cubicBezTo>
                <a:cubicBezTo>
                  <a:pt x="-4070" y="776726"/>
                  <a:pt x="308282" y="0"/>
                  <a:pt x="308282" y="0"/>
                </a:cubicBezTo>
              </a:path>
            </a:pathLst>
          </a:custGeom>
          <a:ln w="19050" cmpd="sng">
            <a:solidFill>
              <a:srgbClr val="FF0000"/>
            </a:solidFill>
            <a:prstDash val="dash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33"/>
          <p:cNvSpPr/>
          <p:nvPr/>
        </p:nvSpPr>
        <p:spPr>
          <a:xfrm flipH="1">
            <a:off x="5481051" y="2400275"/>
            <a:ext cx="332941" cy="2589088"/>
          </a:xfrm>
          <a:custGeom>
            <a:avLst/>
            <a:gdLst>
              <a:gd name="connsiteX0" fmla="*/ 332941 w 332941"/>
              <a:gd name="connsiteY0" fmla="*/ 2589088 h 2589088"/>
              <a:gd name="connsiteX1" fmla="*/ 40 w 332941"/>
              <a:gd name="connsiteY1" fmla="*/ 1208241 h 2589088"/>
              <a:gd name="connsiteX2" fmla="*/ 308282 w 332941"/>
              <a:gd name="connsiteY2" fmla="*/ 0 h 258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2941" h="2589088">
                <a:moveTo>
                  <a:pt x="332941" y="2589088"/>
                </a:moveTo>
                <a:cubicBezTo>
                  <a:pt x="168545" y="2114422"/>
                  <a:pt x="4150" y="1639756"/>
                  <a:pt x="40" y="1208241"/>
                </a:cubicBezTo>
                <a:cubicBezTo>
                  <a:pt x="-4070" y="776726"/>
                  <a:pt x="308282" y="0"/>
                  <a:pt x="308282" y="0"/>
                </a:cubicBezTo>
              </a:path>
            </a:pathLst>
          </a:custGeom>
          <a:ln w="19050" cmpd="sng">
            <a:solidFill>
              <a:srgbClr val="FF0000"/>
            </a:solidFill>
            <a:prstDash val="dash"/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1481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Internet architecture evolution</a:t>
            </a:r>
          </a:p>
          <a:p>
            <a:pPr lvl="1"/>
            <a:r>
              <a:rPr lang="en-US" dirty="0" smtClean="0"/>
              <a:t>Reasons, drivers</a:t>
            </a:r>
          </a:p>
          <a:p>
            <a:pPr lvl="1"/>
            <a:r>
              <a:rPr lang="en-US" dirty="0" smtClean="0"/>
              <a:t>Some architectural views</a:t>
            </a:r>
            <a:endParaRPr lang="en-US" dirty="0"/>
          </a:p>
          <a:p>
            <a:pPr lvl="1"/>
            <a:r>
              <a:rPr lang="en-US" dirty="0" smtClean="0"/>
              <a:t>Services as common theme of Internet future</a:t>
            </a:r>
          </a:p>
          <a:p>
            <a:r>
              <a:rPr lang="en-US" dirty="0" smtClean="0"/>
              <a:t>Economy in the Internet</a:t>
            </a:r>
          </a:p>
          <a:p>
            <a:pPr lvl="1"/>
            <a:r>
              <a:rPr lang="en-US" dirty="0" err="1" smtClean="0"/>
              <a:t>ChoiceNet</a:t>
            </a:r>
            <a:r>
              <a:rPr lang="en-US" dirty="0" smtClean="0"/>
              <a:t> project</a:t>
            </a:r>
          </a:p>
          <a:p>
            <a:pPr lvl="1"/>
            <a:r>
              <a:rPr lang="en-US" dirty="0" smtClean="0"/>
              <a:t>Verification as a service</a:t>
            </a:r>
          </a:p>
          <a:p>
            <a:pPr lvl="1"/>
            <a:r>
              <a:rPr lang="en-US" dirty="0" smtClean="0"/>
              <a:t>General service insertion</a:t>
            </a:r>
          </a:p>
          <a:p>
            <a:pPr lvl="1"/>
            <a:r>
              <a:rPr lang="en-US" dirty="0" smtClean="0"/>
              <a:t>The impact of choice</a:t>
            </a:r>
          </a:p>
          <a:p>
            <a:pPr lvl="1"/>
            <a:r>
              <a:rPr lang="en-US" dirty="0" smtClean="0"/>
              <a:t>Ongoing work</a:t>
            </a:r>
          </a:p>
          <a:p>
            <a:r>
              <a:rPr lang="en-US" dirty="0" smtClean="0"/>
              <a:t>Other areas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5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existing issues retain importance or assume increased importance with </a:t>
            </a:r>
            <a:r>
              <a:rPr lang="en-US" dirty="0" err="1" smtClean="0"/>
              <a:t>ChoiceNet</a:t>
            </a:r>
            <a:endParaRPr lang="en-US" dirty="0" smtClean="0"/>
          </a:p>
          <a:p>
            <a:r>
              <a:rPr lang="en-US" dirty="0" smtClean="0"/>
              <a:t>Cannot be totally ignored</a:t>
            </a:r>
          </a:p>
          <a:p>
            <a:pPr lvl="1"/>
            <a:r>
              <a:rPr lang="en-US" dirty="0" smtClean="0"/>
              <a:t>But need not be reinvented from wheel up</a:t>
            </a:r>
          </a:p>
          <a:p>
            <a:r>
              <a:rPr lang="en-US" dirty="0" smtClean="0"/>
              <a:t>Set of bootstrapping assumptions that articulate the “root” enablement of such issues outside (before) </a:t>
            </a:r>
            <a:r>
              <a:rPr lang="en-US" dirty="0" err="1" smtClean="0"/>
              <a:t>ChoiceNet</a:t>
            </a:r>
            <a:endParaRPr lang="en-US" dirty="0"/>
          </a:p>
          <a:p>
            <a:pPr lvl="1"/>
            <a:r>
              <a:rPr lang="en-US" dirty="0" smtClean="0"/>
              <a:t>“As in current practice”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67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Prelim: </a:t>
            </a:r>
            <a:r>
              <a:rPr lang="en-US" dirty="0" err="1" smtClean="0"/>
              <a:t>ChoiceNet</a:t>
            </a:r>
            <a:r>
              <a:rPr lang="en-US" dirty="0" smtClean="0"/>
              <a:t> Rendezvous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90017"/>
          </a:xfrm>
        </p:spPr>
        <p:txBody>
          <a:bodyPr>
            <a:normAutofit/>
          </a:bodyPr>
          <a:lstStyle/>
          <a:p>
            <a:r>
              <a:rPr lang="en-US" dirty="0" smtClean="0"/>
              <a:t>Rendezvous bootstrap assumption</a:t>
            </a:r>
          </a:p>
          <a:p>
            <a:pPr lvl="1"/>
            <a:r>
              <a:rPr lang="en-US" dirty="0" smtClean="0"/>
              <a:t>DNS names or similar URLs exist</a:t>
            </a:r>
          </a:p>
          <a:p>
            <a:pPr lvl="1"/>
            <a:r>
              <a:rPr lang="en-US" dirty="0" smtClean="0"/>
              <a:t>ICANN (or equivalent (exists)</a:t>
            </a:r>
          </a:p>
          <a:p>
            <a:pPr lvl="1"/>
            <a:r>
              <a:rPr lang="en-US" dirty="0" smtClean="0"/>
              <a:t>URL for some major marketplace providers’ economy plane interfaces are well-known</a:t>
            </a:r>
          </a:p>
          <a:p>
            <a:pPr lvl="2"/>
            <a:r>
              <a:rPr lang="en-US" dirty="0" smtClean="0"/>
              <a:t>Through web, yellow pages, or equivalent</a:t>
            </a:r>
          </a:p>
          <a:p>
            <a:pPr lvl="2"/>
            <a:r>
              <a:rPr lang="en-US" dirty="0" smtClean="0"/>
              <a:t>Possibly through ICANN-maintained meta-marketplace (public service listing service)</a:t>
            </a:r>
          </a:p>
          <a:p>
            <a:pPr lvl="1"/>
            <a:r>
              <a:rPr lang="en-US" dirty="0" smtClean="0"/>
              <a:t>Broadly reachable commodity network enabling DNS-based communication exists (public Internet)</a:t>
            </a:r>
          </a:p>
          <a:p>
            <a:pPr lvl="2"/>
            <a:r>
              <a:rPr lang="en-US" dirty="0" smtClean="0"/>
              <a:t>Possibly as public service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46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Prelim: </a:t>
            </a:r>
            <a:r>
              <a:rPr lang="en-US" dirty="0" err="1" smtClean="0"/>
              <a:t>ChoiceNet</a:t>
            </a:r>
            <a:r>
              <a:rPr lang="en-US" dirty="0" smtClean="0"/>
              <a:t> Identities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7567"/>
          </a:xfrm>
        </p:spPr>
        <p:txBody>
          <a:bodyPr>
            <a:normAutofit/>
          </a:bodyPr>
          <a:lstStyle/>
          <a:p>
            <a:r>
              <a:rPr lang="en-US" dirty="0" smtClean="0"/>
              <a:t>Identity bootstrap assumption</a:t>
            </a:r>
          </a:p>
          <a:p>
            <a:pPr lvl="1"/>
            <a:r>
              <a:rPr lang="en-US" dirty="0" smtClean="0"/>
              <a:t>Entities (customers, providers, services) have identities</a:t>
            </a:r>
          </a:p>
          <a:p>
            <a:pPr lvl="1"/>
            <a:r>
              <a:rPr lang="en-US" dirty="0" smtClean="0"/>
              <a:t>Identities are obtained by registration with authority, and unique under authority</a:t>
            </a:r>
          </a:p>
          <a:p>
            <a:pPr lvl="2"/>
            <a:r>
              <a:rPr lang="en-US" dirty="0" smtClean="0"/>
              <a:t>Top-level: national governments, ICANN, chambers of commerce, UN?</a:t>
            </a:r>
          </a:p>
          <a:p>
            <a:pPr lvl="1"/>
            <a:r>
              <a:rPr lang="en-US" dirty="0" smtClean="0"/>
              <a:t>Registration includes URL of public key of entity</a:t>
            </a:r>
          </a:p>
          <a:p>
            <a:pPr lvl="2"/>
            <a:r>
              <a:rPr lang="en-US" dirty="0" smtClean="0"/>
              <a:t>Currently missing</a:t>
            </a:r>
          </a:p>
          <a:p>
            <a:pPr lvl="2"/>
            <a:r>
              <a:rPr lang="en-US" dirty="0" smtClean="0"/>
              <a:t>Possibly also entity’s economy plane “speaker” URL</a:t>
            </a:r>
          </a:p>
          <a:p>
            <a:pPr lvl="1"/>
            <a:r>
              <a:rPr lang="en-US" dirty="0" smtClean="0"/>
              <a:t>Authority is hierarchical</a:t>
            </a:r>
          </a:p>
          <a:p>
            <a:pPr lvl="2"/>
            <a:r>
              <a:rPr lang="en-US" dirty="0" smtClean="0"/>
              <a:t>ICANN names provider, provider names service</a:t>
            </a: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52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Prelim: </a:t>
            </a:r>
            <a:r>
              <a:rPr lang="en-US" dirty="0" err="1" smtClean="0"/>
              <a:t>ChoiceNet</a:t>
            </a:r>
            <a:r>
              <a:rPr lang="en-US" dirty="0" smtClean="0"/>
              <a:t> </a:t>
            </a:r>
            <a:r>
              <a:rPr lang="en-US" dirty="0" smtClean="0"/>
              <a:t>Message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83690"/>
            <a:ext cx="8229601" cy="495032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Attribute/Value/URL triple Convention</a:t>
            </a:r>
          </a:p>
          <a:p>
            <a:r>
              <a:rPr lang="en-US" dirty="0" smtClean="0"/>
              <a:t>Attribute</a:t>
            </a:r>
          </a:p>
          <a:p>
            <a:pPr lvl="1"/>
            <a:r>
              <a:rPr lang="en-US" dirty="0" smtClean="0"/>
              <a:t>Must use a word from</a:t>
            </a:r>
            <a:br>
              <a:rPr lang="en-US" dirty="0" smtClean="0"/>
            </a:br>
            <a:r>
              <a:rPr lang="en-US" dirty="0" smtClean="0"/>
              <a:t>current vocabulary</a:t>
            </a:r>
          </a:p>
          <a:p>
            <a:r>
              <a:rPr lang="en-US" dirty="0" smtClean="0"/>
              <a:t>Value</a:t>
            </a:r>
          </a:p>
          <a:p>
            <a:pPr lvl="1"/>
            <a:r>
              <a:rPr lang="en-US" dirty="0" smtClean="0"/>
              <a:t>Numerical value, OR URL for full value, OR another message field</a:t>
            </a:r>
          </a:p>
          <a:p>
            <a:r>
              <a:rPr lang="en-US" dirty="0" smtClean="0"/>
              <a:t>URL</a:t>
            </a:r>
          </a:p>
          <a:p>
            <a:pPr lvl="1"/>
            <a:r>
              <a:rPr lang="en-US" dirty="0" smtClean="0"/>
              <a:t>Location of authoritative definition of vocabulary for “value”</a:t>
            </a:r>
          </a:p>
          <a:p>
            <a:pPr lvl="1"/>
            <a:r>
              <a:rPr lang="en-US" dirty="0" smtClean="0"/>
              <a:t>Where you can go to download , if you don’t have it</a:t>
            </a:r>
          </a:p>
          <a:p>
            <a:pPr lvl="1"/>
            <a:r>
              <a:rPr lang="en-US" dirty="0" smtClean="0"/>
              <a:t>ICANN URLs, for </a:t>
            </a:r>
            <a:r>
              <a:rPr lang="en-US" dirty="0" err="1" smtClean="0"/>
              <a:t>ChoiceNet</a:t>
            </a:r>
            <a:r>
              <a:rPr lang="en-US" dirty="0" smtClean="0"/>
              <a:t> “standard” vocabulary; others, for custom extensions (likely NULL for numeric)</a:t>
            </a:r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45246" y="2032303"/>
            <a:ext cx="3903579" cy="1457158"/>
            <a:chOff x="5045246" y="2059323"/>
            <a:chExt cx="3903579" cy="1457158"/>
          </a:xfrm>
        </p:grpSpPr>
        <p:sp>
          <p:nvSpPr>
            <p:cNvPr id="5" name="Snip Single Corner Rectangle 4"/>
            <p:cNvSpPr/>
            <p:nvPr/>
          </p:nvSpPr>
          <p:spPr>
            <a:xfrm>
              <a:off x="5045246" y="2059323"/>
              <a:ext cx="3903579" cy="1457158"/>
            </a:xfrm>
            <a:prstGeom prst="snip1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schemeClr val="tx1"/>
                </a:solidFill>
              </a:endParaRPr>
            </a:p>
            <a:p>
              <a:endParaRPr lang="en-US" sz="2400" dirty="0" smtClean="0">
                <a:solidFill>
                  <a:schemeClr val="tx1"/>
                </a:solidFill>
              </a:endParaRPr>
            </a:p>
            <a:p>
              <a:endParaRPr lang="en-US" sz="2400" dirty="0">
                <a:solidFill>
                  <a:schemeClr val="tx1"/>
                </a:solidFill>
              </a:endParaRPr>
            </a:p>
            <a:p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165990" y="2701008"/>
              <a:ext cx="1616853" cy="69515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innerShdw blurRad="63500" dist="50800" dir="13500000">
                <a:srgbClr val="000000">
                  <a:alpha val="50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Value 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165990" y="2144272"/>
              <a:ext cx="2292434" cy="463154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Attribute Name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86731" y="2701008"/>
              <a:ext cx="1804737" cy="69515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innerShdw blurRad="63500" dist="50800" dir="13500000">
                <a:srgbClr val="000000">
                  <a:alpha val="50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Vocab URL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099" y="6678864"/>
            <a:ext cx="6659479" cy="179136"/>
          </a:xfrm>
        </p:spPr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52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498"/>
            <a:ext cx="5796406" cy="11430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ChoiceNet</a:t>
            </a:r>
            <a:r>
              <a:rPr lang="en-US" sz="3200" dirty="0" smtClean="0"/>
              <a:t> Message Structure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8498"/>
            <a:ext cx="5433874" cy="565133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ALL </a:t>
            </a:r>
            <a:r>
              <a:rPr lang="en-US" dirty="0" err="1" smtClean="0"/>
              <a:t>ChoiceNet</a:t>
            </a:r>
            <a:r>
              <a:rPr lang="en-US" dirty="0" smtClean="0"/>
              <a:t> messages follow same basic structure, which is hierarchical</a:t>
            </a:r>
          </a:p>
          <a:p>
            <a:pPr lvl="1"/>
            <a:r>
              <a:rPr lang="en-US" dirty="0" smtClean="0"/>
              <a:t>Version and message type must exist</a:t>
            </a:r>
          </a:p>
          <a:p>
            <a:pPr lvl="1"/>
            <a:r>
              <a:rPr lang="en-US" dirty="0" smtClean="0"/>
              <a:t>Originator name, signature, type must exist</a:t>
            </a:r>
          </a:p>
          <a:p>
            <a:pPr lvl="1"/>
            <a:r>
              <a:rPr lang="en-US" dirty="0" smtClean="0"/>
              <a:t>Additional fields appropriate (expected) for message type</a:t>
            </a:r>
          </a:p>
          <a:p>
            <a:pPr lvl="1"/>
            <a:r>
              <a:rPr lang="en-US" dirty="0" smtClean="0"/>
              <a:t>Values of some fields may be other sets of fields</a:t>
            </a:r>
          </a:p>
          <a:p>
            <a:pPr lvl="1"/>
            <a:r>
              <a:rPr lang="en-US" dirty="0" smtClean="0"/>
              <a:t>Special field to list remaining attribute fields (of this level)</a:t>
            </a:r>
          </a:p>
          <a:p>
            <a:pPr lvl="1"/>
            <a:r>
              <a:rPr lang="en-US" dirty="0" smtClean="0"/>
              <a:t>Expected in this order, but order may not matter</a:t>
            </a:r>
          </a:p>
          <a:p>
            <a:r>
              <a:rPr lang="en-US" dirty="0" smtClean="0"/>
              <a:t>Semantics expressed in some appropriate syntax</a:t>
            </a:r>
          </a:p>
          <a:p>
            <a:r>
              <a:rPr lang="en-US" dirty="0" smtClean="0"/>
              <a:t>Encapsulated in some appropriate transport with corresponding addressing (IPv4, UDP, … IPv6?)</a:t>
            </a:r>
          </a:p>
          <a:p>
            <a:pPr lvl="1"/>
            <a:r>
              <a:rPr lang="en-US" dirty="0" smtClean="0"/>
              <a:t>(“There are many </a:t>
            </a:r>
            <a:r>
              <a:rPr lang="en-US" dirty="0" err="1" smtClean="0"/>
              <a:t>ChoiceNets</a:t>
            </a:r>
            <a:r>
              <a:rPr lang="en-US" dirty="0" smtClean="0"/>
              <a:t>”)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6557313" y="274638"/>
            <a:ext cx="2319218" cy="6324504"/>
            <a:chOff x="6557313" y="274638"/>
            <a:chExt cx="2319218" cy="6324504"/>
          </a:xfrm>
        </p:grpSpPr>
        <p:sp>
          <p:nvSpPr>
            <p:cNvPr id="22" name="Rounded Rectangle 21"/>
            <p:cNvSpPr/>
            <p:nvPr/>
          </p:nvSpPr>
          <p:spPr>
            <a:xfrm>
              <a:off x="6557313" y="274638"/>
              <a:ext cx="2319218" cy="6324504"/>
            </a:xfrm>
            <a:prstGeom prst="roundRect">
              <a:avLst>
                <a:gd name="adj" fmla="val 1011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745315" y="409874"/>
              <a:ext cx="1941485" cy="716958"/>
              <a:chOff x="5045246" y="2059325"/>
              <a:chExt cx="3903579" cy="1220384"/>
            </a:xfrm>
          </p:grpSpPr>
          <p:sp>
            <p:nvSpPr>
              <p:cNvPr id="5" name="Snip Single Corner Rectangle 4"/>
              <p:cNvSpPr/>
              <p:nvPr/>
            </p:nvSpPr>
            <p:spPr>
              <a:xfrm>
                <a:off x="5045246" y="2059325"/>
                <a:ext cx="3903579" cy="1220384"/>
              </a:xfrm>
              <a:prstGeom prst="snip1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 smtClean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5165989" y="2701010"/>
                <a:ext cx="1616852" cy="44657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1.0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165990" y="2144272"/>
                <a:ext cx="2292434" cy="463154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CN Version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986730" y="2701010"/>
                <a:ext cx="1804736" cy="44657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http://…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745315" y="1201808"/>
              <a:ext cx="1941485" cy="716958"/>
              <a:chOff x="5045246" y="2059325"/>
              <a:chExt cx="3903579" cy="1220384"/>
            </a:xfrm>
          </p:grpSpPr>
          <p:sp>
            <p:nvSpPr>
              <p:cNvPr id="26" name="Snip Single Corner Rectangle 25"/>
              <p:cNvSpPr/>
              <p:nvPr/>
            </p:nvSpPr>
            <p:spPr>
              <a:xfrm>
                <a:off x="5045246" y="2059325"/>
                <a:ext cx="3903579" cy="1220384"/>
              </a:xfrm>
              <a:prstGeom prst="snip1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 smtClean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165989" y="2701010"/>
                <a:ext cx="1616852" cy="44657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“NN”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165989" y="2144272"/>
                <a:ext cx="3303867" cy="463153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Originator Name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986730" y="2701010"/>
                <a:ext cx="1804736" cy="44657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http://…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6745315" y="1993547"/>
              <a:ext cx="1941485" cy="716958"/>
              <a:chOff x="5045246" y="2059325"/>
              <a:chExt cx="3903579" cy="1220384"/>
            </a:xfrm>
          </p:grpSpPr>
          <p:sp>
            <p:nvSpPr>
              <p:cNvPr id="31" name="Snip Single Corner Rectangle 30"/>
              <p:cNvSpPr/>
              <p:nvPr/>
            </p:nvSpPr>
            <p:spPr>
              <a:xfrm>
                <a:off x="5045246" y="2059325"/>
                <a:ext cx="3903579" cy="1220384"/>
              </a:xfrm>
              <a:prstGeom prst="snip1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 smtClean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165989" y="2701010"/>
                <a:ext cx="1616852" cy="44657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“NN”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165989" y="2144272"/>
                <a:ext cx="3303867" cy="463153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Originator Sig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6986730" y="2701010"/>
                <a:ext cx="1804736" cy="44657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http://…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735048" y="2795056"/>
              <a:ext cx="1941485" cy="716958"/>
              <a:chOff x="5045246" y="2059325"/>
              <a:chExt cx="3903579" cy="1220384"/>
            </a:xfrm>
          </p:grpSpPr>
          <p:sp>
            <p:nvSpPr>
              <p:cNvPr id="36" name="Snip Single Corner Rectangle 35"/>
              <p:cNvSpPr/>
              <p:nvPr/>
            </p:nvSpPr>
            <p:spPr>
              <a:xfrm>
                <a:off x="5045246" y="2059325"/>
                <a:ext cx="3903579" cy="1220384"/>
              </a:xfrm>
              <a:prstGeom prst="snip1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 smtClean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165989" y="2701010"/>
                <a:ext cx="1616852" cy="44657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“NN”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165989" y="2144272"/>
                <a:ext cx="3303867" cy="463153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Originator Type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6986730" y="2701010"/>
                <a:ext cx="1804736" cy="44657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http://…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735048" y="3600601"/>
              <a:ext cx="1941485" cy="716958"/>
              <a:chOff x="5045246" y="2059325"/>
              <a:chExt cx="3903579" cy="1220384"/>
            </a:xfrm>
          </p:grpSpPr>
          <p:sp>
            <p:nvSpPr>
              <p:cNvPr id="41" name="Snip Single Corner Rectangle 40"/>
              <p:cNvSpPr/>
              <p:nvPr/>
            </p:nvSpPr>
            <p:spPr>
              <a:xfrm>
                <a:off x="5045246" y="2059325"/>
                <a:ext cx="3903579" cy="1220384"/>
              </a:xfrm>
              <a:prstGeom prst="snip1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 smtClean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165989" y="2701010"/>
                <a:ext cx="1616852" cy="44657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“QQ”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165989" y="2144272"/>
                <a:ext cx="3303867" cy="463153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 smtClean="0">
                    <a:solidFill>
                      <a:srgbClr val="000000"/>
                    </a:solidFill>
                  </a:rPr>
                  <a:t>Mesg</a:t>
                </a:r>
                <a:r>
                  <a:rPr lang="en-US" sz="1400" dirty="0" smtClean="0">
                    <a:solidFill>
                      <a:srgbClr val="000000"/>
                    </a:solidFill>
                  </a:rPr>
                  <a:t> Type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6986730" y="2701010"/>
                <a:ext cx="1804736" cy="44657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http://…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735048" y="4398349"/>
              <a:ext cx="1941485" cy="716958"/>
              <a:chOff x="5045246" y="2059325"/>
              <a:chExt cx="3903579" cy="1220384"/>
            </a:xfrm>
          </p:grpSpPr>
          <p:sp>
            <p:nvSpPr>
              <p:cNvPr id="46" name="Snip Single Corner Rectangle 45"/>
              <p:cNvSpPr/>
              <p:nvPr/>
            </p:nvSpPr>
            <p:spPr>
              <a:xfrm>
                <a:off x="5045246" y="2059325"/>
                <a:ext cx="3903579" cy="1220384"/>
              </a:xfrm>
              <a:prstGeom prst="snip1Rect">
                <a:avLst/>
              </a:prstGeom>
              <a:solidFill>
                <a:srgbClr val="CCFFCC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 smtClean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165989" y="2701010"/>
                <a:ext cx="1616852" cy="44657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“DD”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165989" y="2144272"/>
                <a:ext cx="3303867" cy="463153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&lt;</a:t>
                </a:r>
                <a:r>
                  <a:rPr lang="en-US" sz="1400" dirty="0" err="1" smtClean="0">
                    <a:solidFill>
                      <a:srgbClr val="000000"/>
                    </a:solidFill>
                  </a:rPr>
                  <a:t>Mesg</a:t>
                </a:r>
                <a:r>
                  <a:rPr lang="en-US" sz="1400" dirty="0" smtClean="0">
                    <a:solidFill>
                      <a:srgbClr val="000000"/>
                    </a:solidFill>
                  </a:rPr>
                  <a:t> Specific&gt;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986730" y="2701010"/>
                <a:ext cx="1804736" cy="44657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http://…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735048" y="5188649"/>
              <a:ext cx="1941485" cy="716958"/>
              <a:chOff x="5045246" y="2059325"/>
              <a:chExt cx="3903579" cy="1220384"/>
            </a:xfrm>
          </p:grpSpPr>
          <p:sp>
            <p:nvSpPr>
              <p:cNvPr id="51" name="Snip Single Corner Rectangle 50"/>
              <p:cNvSpPr/>
              <p:nvPr/>
            </p:nvSpPr>
            <p:spPr>
              <a:xfrm>
                <a:off x="5045246" y="2059325"/>
                <a:ext cx="3903579" cy="1220384"/>
              </a:xfrm>
              <a:prstGeom prst="snip1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 smtClean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  <a:p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165989" y="2701010"/>
                <a:ext cx="1616852" cy="44657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&lt;list&gt;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165989" y="2144272"/>
                <a:ext cx="3303867" cy="463153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Added </a:t>
                </a:r>
                <a:r>
                  <a:rPr lang="en-US" sz="1400" dirty="0" err="1" smtClean="0">
                    <a:solidFill>
                      <a:srgbClr val="000000"/>
                    </a:solidFill>
                  </a:rPr>
                  <a:t>Attribs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6986730" y="2701010"/>
                <a:ext cx="1804736" cy="44657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</a:rPr>
                  <a:t>http://…</a:t>
                </a:r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7583298" y="6019056"/>
              <a:ext cx="95567" cy="382845"/>
              <a:chOff x="9461183" y="3625106"/>
              <a:chExt cx="95567" cy="382845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9461183" y="3625106"/>
                <a:ext cx="95567" cy="9556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9461183" y="3768745"/>
                <a:ext cx="95567" cy="9556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9461183" y="3912384"/>
                <a:ext cx="95567" cy="9556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sp>
        <p:nvSpPr>
          <p:cNvPr id="5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099" y="6678864"/>
            <a:ext cx="6659479" cy="179136"/>
          </a:xfrm>
        </p:spPr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94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ChoiceNet</a:t>
            </a:r>
            <a:r>
              <a:rPr lang="en-US" dirty="0" smtClean="0"/>
              <a:t> Rendezvous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17692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ChoiceNet</a:t>
            </a:r>
            <a:r>
              <a:rPr lang="en-US" dirty="0" smtClean="0"/>
              <a:t> vocab version/URL</a:t>
            </a:r>
          </a:p>
          <a:p>
            <a:r>
              <a:rPr lang="en-US" dirty="0" smtClean="0"/>
              <a:t>Identify originator, originator entity type, provider type (if entity type is provider)</a:t>
            </a:r>
          </a:p>
          <a:p>
            <a:pPr lvl="1"/>
            <a:r>
              <a:rPr lang="en-US" dirty="0" smtClean="0"/>
              <a:t>Desired provider type to rendezvous with</a:t>
            </a:r>
          </a:p>
          <a:p>
            <a:pPr lvl="1"/>
            <a:r>
              <a:rPr lang="en-US" dirty="0" smtClean="0"/>
              <a:t>Request response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268810" y="3620673"/>
            <a:ext cx="594439" cy="594439"/>
            <a:chOff x="5580307" y="4566371"/>
            <a:chExt cx="594439" cy="594439"/>
          </a:xfrm>
        </p:grpSpPr>
        <p:sp>
          <p:nvSpPr>
            <p:cNvPr id="4" name="Oval 3"/>
            <p:cNvSpPr/>
            <p:nvPr/>
          </p:nvSpPr>
          <p:spPr>
            <a:xfrm>
              <a:off x="5580307" y="4566371"/>
              <a:ext cx="594439" cy="59443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687587" y="4779521"/>
              <a:ext cx="154414" cy="10151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917194" y="4779521"/>
              <a:ext cx="154414" cy="10151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752093" y="4977640"/>
              <a:ext cx="250773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092361" y="3620673"/>
            <a:ext cx="594439" cy="594439"/>
            <a:chOff x="5580307" y="4566371"/>
            <a:chExt cx="594439" cy="594439"/>
          </a:xfrm>
        </p:grpSpPr>
        <p:sp>
          <p:nvSpPr>
            <p:cNvPr id="11" name="Oval 10"/>
            <p:cNvSpPr/>
            <p:nvPr/>
          </p:nvSpPr>
          <p:spPr>
            <a:xfrm>
              <a:off x="5580307" y="4566371"/>
              <a:ext cx="594439" cy="59443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687587" y="4779521"/>
              <a:ext cx="154414" cy="10151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917194" y="4779521"/>
              <a:ext cx="154414" cy="10151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752093" y="4977640"/>
              <a:ext cx="250773" cy="4571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ounded Rectangular Callout 14"/>
          <p:cNvSpPr/>
          <p:nvPr/>
        </p:nvSpPr>
        <p:spPr>
          <a:xfrm>
            <a:off x="5337095" y="3620673"/>
            <a:ext cx="2256755" cy="594439"/>
          </a:xfrm>
          <a:prstGeom prst="wedgeRoundRectCallout">
            <a:avLst>
              <a:gd name="adj1" fmla="val -67895"/>
              <a:gd name="adj2" fmla="val 11405"/>
              <a:gd name="adj3" fmla="val 16667"/>
            </a:avLst>
          </a:prstGeom>
          <a:gradFill>
            <a:gsLst>
              <a:gs pos="0">
                <a:srgbClr val="AFFF52"/>
              </a:gs>
              <a:gs pos="100000">
                <a:srgbClr val="AFFF52">
                  <a:alpha val="56000"/>
                </a:srgb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effectLst/>
              </a:rPr>
              <a:t>I speak CN 1.0, am provider “AA” of type “transport”, looking for provider of type “marketplace”</a:t>
            </a:r>
            <a:endParaRPr lang="en-US" sz="1100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5665147" y="4489102"/>
            <a:ext cx="2256755" cy="594439"/>
          </a:xfrm>
          <a:prstGeom prst="wedgeRoundRectCallout">
            <a:avLst>
              <a:gd name="adj1" fmla="val 62027"/>
              <a:gd name="adj2" fmla="val -49959"/>
              <a:gd name="adj3" fmla="val 16667"/>
            </a:avLst>
          </a:prstGeom>
          <a:gradFill>
            <a:gsLst>
              <a:gs pos="0">
                <a:srgbClr val="AFFF52"/>
              </a:gs>
              <a:gs pos="100000">
                <a:srgbClr val="AFFF52">
                  <a:alpha val="56000"/>
                </a:srgb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  <a:effectLst/>
              </a:rPr>
              <a:t>I speak CN 1.0, am provider “MM” of type “marketplace”</a:t>
            </a:r>
            <a:endParaRPr lang="en-US" sz="1100" dirty="0">
              <a:solidFill>
                <a:schemeClr val="tx1"/>
              </a:solidFill>
              <a:effectLst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648555" y="4080013"/>
            <a:ext cx="3242793" cy="2499344"/>
            <a:chOff x="648555" y="4080013"/>
            <a:chExt cx="3242793" cy="2499344"/>
          </a:xfrm>
        </p:grpSpPr>
        <p:sp>
          <p:nvSpPr>
            <p:cNvPr id="18" name="Rounded Rectangle 17"/>
            <p:cNvSpPr/>
            <p:nvPr/>
          </p:nvSpPr>
          <p:spPr>
            <a:xfrm>
              <a:off x="648555" y="4080013"/>
              <a:ext cx="3242793" cy="2499344"/>
            </a:xfrm>
            <a:prstGeom prst="roundRect">
              <a:avLst>
                <a:gd name="adj" fmla="val 1011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nip Single Corner Rectangle 32"/>
            <p:cNvSpPr/>
            <p:nvPr/>
          </p:nvSpPr>
          <p:spPr>
            <a:xfrm>
              <a:off x="937390" y="4316267"/>
              <a:ext cx="1240062" cy="412223"/>
            </a:xfrm>
            <a:prstGeom prst="snip1Rect">
              <a:avLst>
                <a:gd name="adj" fmla="val 3646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>
              <a:normAutofit fontScale="92500" lnSpcReduction="20000"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 CN Version</a:t>
              </a:r>
              <a:endParaRPr lang="en-US" sz="1400" dirty="0">
                <a:solidFill>
                  <a:schemeClr val="tx1"/>
                </a:solidFill>
              </a:endParaRPr>
            </a:p>
            <a:p>
              <a:r>
                <a:rPr lang="en-US" sz="1400" dirty="0" smtClean="0">
                  <a:solidFill>
                    <a:schemeClr val="tx1"/>
                  </a:solidFill>
                </a:rPr>
                <a:t> 1.0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1" name="Snip Single Corner Rectangle 40"/>
            <p:cNvSpPr/>
            <p:nvPr/>
          </p:nvSpPr>
          <p:spPr>
            <a:xfrm>
              <a:off x="937390" y="4860458"/>
              <a:ext cx="1240062" cy="412223"/>
            </a:xfrm>
            <a:prstGeom prst="snip1Rect">
              <a:avLst>
                <a:gd name="adj" fmla="val 3646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>
              <a:normAutofit fontScale="92500" lnSpcReduction="20000"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</a:rPr>
                <a:t>Mesg</a:t>
              </a:r>
              <a:r>
                <a:rPr lang="en-US" sz="1400" dirty="0" smtClean="0">
                  <a:solidFill>
                    <a:schemeClr val="tx1"/>
                  </a:solidFill>
                </a:rPr>
                <a:t> Type</a:t>
              </a:r>
              <a:endParaRPr lang="en-US" sz="1400" dirty="0">
                <a:solidFill>
                  <a:schemeClr val="tx1"/>
                </a:solidFill>
              </a:endParaRPr>
            </a:p>
            <a:p>
              <a:r>
                <a:rPr lang="en-US" sz="1400" dirty="0" smtClean="0">
                  <a:solidFill>
                    <a:schemeClr val="tx1"/>
                  </a:solidFill>
                </a:rPr>
                <a:t> “Rendezvous”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2" name="Snip Single Corner Rectangle 41"/>
            <p:cNvSpPr/>
            <p:nvPr/>
          </p:nvSpPr>
          <p:spPr>
            <a:xfrm>
              <a:off x="937390" y="5404649"/>
              <a:ext cx="1240062" cy="412223"/>
            </a:xfrm>
            <a:prstGeom prst="snip1Rect">
              <a:avLst>
                <a:gd name="adj" fmla="val 3646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>
              <a:normAutofit fontScale="85000" lnSpcReduction="10000"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 Originator Name</a:t>
              </a:r>
            </a:p>
            <a:p>
              <a:r>
                <a:rPr lang="en-US" sz="1400" dirty="0" smtClean="0">
                  <a:solidFill>
                    <a:schemeClr val="tx1"/>
                  </a:solidFill>
                </a:rPr>
                <a:t>“AA”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3" name="Snip Single Corner Rectangle 42"/>
            <p:cNvSpPr/>
            <p:nvPr/>
          </p:nvSpPr>
          <p:spPr>
            <a:xfrm>
              <a:off x="937390" y="5948840"/>
              <a:ext cx="1240062" cy="412223"/>
            </a:xfrm>
            <a:prstGeom prst="snip1Rect">
              <a:avLst>
                <a:gd name="adj" fmla="val 3646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>
              <a:normAutofit fontScale="85000" lnSpcReduction="10000"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 Self-certification</a:t>
              </a:r>
              <a:endParaRPr lang="en-US" sz="1400" dirty="0">
                <a:solidFill>
                  <a:schemeClr val="tx1"/>
                </a:solidFill>
              </a:endParaRPr>
            </a:p>
            <a:p>
              <a:r>
                <a:rPr lang="en-US" sz="1400" dirty="0" smtClean="0">
                  <a:solidFill>
                    <a:schemeClr val="tx1"/>
                  </a:solidFill>
                </a:rPr>
                <a:t>&lt;signature&gt;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4" name="Snip Single Corner Rectangle 43"/>
            <p:cNvSpPr/>
            <p:nvPr/>
          </p:nvSpPr>
          <p:spPr>
            <a:xfrm>
              <a:off x="2400417" y="4860458"/>
              <a:ext cx="1240062" cy="412223"/>
            </a:xfrm>
            <a:prstGeom prst="snip1Rect">
              <a:avLst>
                <a:gd name="adj" fmla="val 3646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>
              <a:normAutofit fontScale="70000" lnSpcReduction="20000"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</a:rPr>
                <a:t>Orig</a:t>
              </a:r>
              <a:r>
                <a:rPr lang="en-US" sz="1400" dirty="0" smtClean="0">
                  <a:solidFill>
                    <a:schemeClr val="tx1"/>
                  </a:solidFill>
                </a:rPr>
                <a:t> Provider Type</a:t>
              </a:r>
              <a:endParaRPr lang="en-US" sz="1400" dirty="0">
                <a:solidFill>
                  <a:schemeClr val="tx1"/>
                </a:solidFill>
              </a:endParaRPr>
            </a:p>
            <a:p>
              <a:r>
                <a:rPr lang="en-US" sz="1400" dirty="0" smtClean="0">
                  <a:solidFill>
                    <a:schemeClr val="tx1"/>
                  </a:solidFill>
                </a:rPr>
                <a:t> “Transport”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5" name="Snip Single Corner Rectangle 44"/>
            <p:cNvSpPr/>
            <p:nvPr/>
          </p:nvSpPr>
          <p:spPr>
            <a:xfrm>
              <a:off x="2400417" y="5404649"/>
              <a:ext cx="1240062" cy="412223"/>
            </a:xfrm>
            <a:prstGeom prst="snip1Rect">
              <a:avLst>
                <a:gd name="adj" fmla="val 36462"/>
              </a:avLst>
            </a:prstGeom>
            <a:solidFill>
              <a:srgbClr val="CCFFCC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 fontScale="70000" lnSpcReduction="20000"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 Rendezvous target</a:t>
              </a:r>
              <a:endParaRPr lang="en-US" sz="1400" dirty="0">
                <a:solidFill>
                  <a:schemeClr val="tx1"/>
                </a:solidFill>
              </a:endParaRPr>
            </a:p>
            <a:p>
              <a:r>
                <a:rPr lang="en-US" sz="1400" dirty="0" smtClean="0">
                  <a:solidFill>
                    <a:schemeClr val="tx1"/>
                  </a:solidFill>
                </a:rPr>
                <a:t> “Marketplace”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8" name="Snip Single Corner Rectangle 47"/>
            <p:cNvSpPr/>
            <p:nvPr/>
          </p:nvSpPr>
          <p:spPr>
            <a:xfrm>
              <a:off x="2400417" y="4314133"/>
              <a:ext cx="1240062" cy="412223"/>
            </a:xfrm>
            <a:prstGeom prst="snip1Rect">
              <a:avLst>
                <a:gd name="adj" fmla="val 3646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>
              <a:normAutofit fontScale="92500" lnSpcReduction="20000"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</a:rPr>
                <a:t>Orig</a:t>
              </a:r>
              <a:r>
                <a:rPr lang="en-US" sz="1400" dirty="0" smtClean="0">
                  <a:solidFill>
                    <a:schemeClr val="tx1"/>
                  </a:solidFill>
                </a:rPr>
                <a:t> Type</a:t>
              </a:r>
              <a:endParaRPr lang="en-US" sz="1400" dirty="0">
                <a:solidFill>
                  <a:schemeClr val="tx1"/>
                </a:solidFill>
              </a:endParaRPr>
            </a:p>
            <a:p>
              <a:r>
                <a:rPr lang="en-US" sz="1400" dirty="0" smtClean="0">
                  <a:solidFill>
                    <a:schemeClr val="tx1"/>
                  </a:solidFill>
                </a:rPr>
                <a:t> “Provider”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099" y="6678864"/>
            <a:ext cx="6659479" cy="179136"/>
          </a:xfrm>
        </p:spPr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843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Advertisements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716114" y="1899228"/>
            <a:ext cx="3242793" cy="1742784"/>
            <a:chOff x="2850952" y="2540859"/>
            <a:chExt cx="3242793" cy="1742784"/>
          </a:xfrm>
        </p:grpSpPr>
        <p:sp>
          <p:nvSpPr>
            <p:cNvPr id="5" name="Rounded Rectangle 4"/>
            <p:cNvSpPr/>
            <p:nvPr/>
          </p:nvSpPr>
          <p:spPr>
            <a:xfrm>
              <a:off x="2850952" y="2540859"/>
              <a:ext cx="3242793" cy="1742784"/>
            </a:xfrm>
            <a:prstGeom prst="roundRect">
              <a:avLst>
                <a:gd name="adj" fmla="val 1011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nip Single Corner Rectangle 5"/>
            <p:cNvSpPr/>
            <p:nvPr/>
          </p:nvSpPr>
          <p:spPr>
            <a:xfrm>
              <a:off x="3138111" y="2898797"/>
              <a:ext cx="1240062" cy="412223"/>
            </a:xfrm>
            <a:prstGeom prst="snip1Rect">
              <a:avLst>
                <a:gd name="adj" fmla="val 3646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>
              <a:normAutofit/>
            </a:bodyPr>
            <a:lstStyle/>
            <a:p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Snip Single Corner Rectangle 10"/>
            <p:cNvSpPr/>
            <p:nvPr/>
          </p:nvSpPr>
          <p:spPr>
            <a:xfrm>
              <a:off x="3138111" y="3453272"/>
              <a:ext cx="1294948" cy="560172"/>
            </a:xfrm>
            <a:prstGeom prst="snip1Rect">
              <a:avLst>
                <a:gd name="adj" fmla="val 36462"/>
              </a:avLst>
            </a:prstGeom>
            <a:solidFill>
              <a:srgbClr val="CCFFCC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Advertisement Description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Snip Single Corner Rectangle 12"/>
            <p:cNvSpPr/>
            <p:nvPr/>
          </p:nvSpPr>
          <p:spPr>
            <a:xfrm>
              <a:off x="3192997" y="2838170"/>
              <a:ext cx="1240062" cy="412223"/>
            </a:xfrm>
            <a:prstGeom prst="snip1Rect">
              <a:avLst>
                <a:gd name="adj" fmla="val 3646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>
              <a:normAutofit/>
            </a:bodyPr>
            <a:lstStyle/>
            <a:p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" name="Snip Single Corner Rectangle 13"/>
            <p:cNvSpPr/>
            <p:nvPr/>
          </p:nvSpPr>
          <p:spPr>
            <a:xfrm>
              <a:off x="3259719" y="2770620"/>
              <a:ext cx="1240062" cy="412223"/>
            </a:xfrm>
            <a:prstGeom prst="snip1Rect">
              <a:avLst>
                <a:gd name="adj" fmla="val 3646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>
              <a:normAutofit/>
            </a:bodyPr>
            <a:lstStyle/>
            <a:p>
              <a:endParaRPr 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935015" y="3358619"/>
              <a:ext cx="842756" cy="769441"/>
              <a:chOff x="7583298" y="5908651"/>
              <a:chExt cx="842756" cy="769441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7583298" y="6424356"/>
                <a:ext cx="95567" cy="9556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758946" y="6424356"/>
                <a:ext cx="95567" cy="9556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934595" y="6424356"/>
                <a:ext cx="95567" cy="9556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979923" y="5908651"/>
                <a:ext cx="446131" cy="76944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dirty="0" smtClean="0">
                    <a:ln w="17780" cmpd="sng">
                      <a:solidFill>
                        <a:schemeClr val="accent1"/>
                      </a:solidFill>
                      <a:prstDash val="solid"/>
                      <a:miter lim="800000"/>
                    </a:ln>
                    <a:gradFill>
                      <a:gsLst>
                        <a:gs pos="10000">
                          <a:schemeClr val="accent1">
                            <a:tint val="63000"/>
                            <a:sat val="105000"/>
                          </a:schemeClr>
                        </a:gs>
                        <a:gs pos="90000">
                          <a:schemeClr val="accent1">
                            <a:shade val="50000"/>
                            <a:satMod val="100000"/>
                          </a:schemeClr>
                        </a:gs>
                      </a:gsLst>
                      <a:lin ang="5400000"/>
                    </a:gradFill>
                    <a:effectLst>
                      <a:outerShdw blurRad="55000" dist="50800" dir="5400000" algn="tl">
                        <a:srgbClr val="000000">
                          <a:alpha val="33000"/>
                        </a:srgbClr>
                      </a:outerShdw>
                    </a:effectLst>
                  </a:rPr>
                  <a:t>?</a:t>
                </a:r>
                <a:endParaRPr lang="en-US" sz="4400" b="1" dirty="0">
                  <a:ln w="17780" cmpd="sng">
                    <a:solidFill>
                      <a:schemeClr val="accent1"/>
                    </a:solidFill>
                    <a:prstDash val="solid"/>
                    <a:miter lim="800000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</p:grpSp>
        <p:sp>
          <p:nvSpPr>
            <p:cNvPr id="33" name="Snip Single Corner Rectangle 32"/>
            <p:cNvSpPr/>
            <p:nvPr/>
          </p:nvSpPr>
          <p:spPr>
            <a:xfrm>
              <a:off x="4599548" y="2750848"/>
              <a:ext cx="1294948" cy="560172"/>
            </a:xfrm>
            <a:prstGeom prst="snip1Rect">
              <a:avLst>
                <a:gd name="adj" fmla="val 36462"/>
              </a:avLst>
            </a:prstGeom>
            <a:solidFill>
              <a:srgbClr val="CCFFCC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rm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Consideration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70163" y="1462346"/>
            <a:ext cx="2032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Request to List</a:t>
            </a:r>
            <a:endParaRPr lang="en-US" sz="2400" dirty="0"/>
          </a:p>
        </p:txBody>
      </p:sp>
      <p:sp>
        <p:nvSpPr>
          <p:cNvPr id="35" name="Rounded Rectangle 34"/>
          <p:cNvSpPr/>
          <p:nvPr/>
        </p:nvSpPr>
        <p:spPr>
          <a:xfrm>
            <a:off x="676824" y="4227362"/>
            <a:ext cx="3242793" cy="1742784"/>
          </a:xfrm>
          <a:prstGeom prst="roundRect">
            <a:avLst>
              <a:gd name="adj" fmla="val 10119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nip Single Corner Rectangle 35"/>
          <p:cNvSpPr/>
          <p:nvPr/>
        </p:nvSpPr>
        <p:spPr>
          <a:xfrm>
            <a:off x="963983" y="4585300"/>
            <a:ext cx="1240062" cy="412223"/>
          </a:xfrm>
          <a:prstGeom prst="snip1Rect">
            <a:avLst>
              <a:gd name="adj" fmla="val 3646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>
            <a:normAutofit/>
          </a:bodyPr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7" name="Snip Single Corner Rectangle 36"/>
          <p:cNvSpPr/>
          <p:nvPr/>
        </p:nvSpPr>
        <p:spPr>
          <a:xfrm>
            <a:off x="963983" y="5139775"/>
            <a:ext cx="1294948" cy="560172"/>
          </a:xfrm>
          <a:prstGeom prst="snip1Rect">
            <a:avLst>
              <a:gd name="adj" fmla="val 36462"/>
            </a:avLst>
          </a:prstGeom>
          <a:solidFill>
            <a:srgbClr val="CCFFCC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Token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8" name="Snip Single Corner Rectangle 37"/>
          <p:cNvSpPr/>
          <p:nvPr/>
        </p:nvSpPr>
        <p:spPr>
          <a:xfrm>
            <a:off x="1018869" y="4524673"/>
            <a:ext cx="1240062" cy="412223"/>
          </a:xfrm>
          <a:prstGeom prst="snip1Rect">
            <a:avLst>
              <a:gd name="adj" fmla="val 3646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>
            <a:normAutofit/>
          </a:bodyPr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9" name="Snip Single Corner Rectangle 38"/>
          <p:cNvSpPr/>
          <p:nvPr/>
        </p:nvSpPr>
        <p:spPr>
          <a:xfrm>
            <a:off x="1085591" y="4457123"/>
            <a:ext cx="1240062" cy="412223"/>
          </a:xfrm>
          <a:prstGeom prst="snip1Rect">
            <a:avLst>
              <a:gd name="adj" fmla="val 3646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>
            <a:normAutofit/>
          </a:bodyPr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760887" y="4639822"/>
            <a:ext cx="842756" cy="769441"/>
            <a:chOff x="7583298" y="5503351"/>
            <a:chExt cx="842756" cy="769441"/>
          </a:xfrm>
        </p:grpSpPr>
        <p:sp>
          <p:nvSpPr>
            <p:cNvPr id="41" name="Oval 40"/>
            <p:cNvSpPr/>
            <p:nvPr/>
          </p:nvSpPr>
          <p:spPr>
            <a:xfrm>
              <a:off x="7583298" y="6019056"/>
              <a:ext cx="95567" cy="9556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758946" y="6019056"/>
              <a:ext cx="95567" cy="9556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934595" y="6019056"/>
              <a:ext cx="95567" cy="9556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979923" y="5503351"/>
              <a:ext cx="4461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 smtClean="0">
                  <a:ln w="17780" cmpd="sng">
                    <a:solidFill>
                      <a:schemeClr val="accent1"/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</a:rPr>
                <a:t>?</a:t>
              </a:r>
              <a:endParaRPr lang="en-US" sz="4400" b="1" dirty="0">
                <a:ln w="17780" cmpd="sng">
                  <a:solidFill>
                    <a:schemeClr val="accent1"/>
                  </a:solidFill>
                  <a:prstDash val="solid"/>
                  <a:miter lim="800000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727909" y="3790479"/>
            <a:ext cx="2665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Listing confirmation</a:t>
            </a:r>
            <a:endParaRPr lang="en-US" sz="2400" dirty="0"/>
          </a:p>
        </p:txBody>
      </p:sp>
      <p:sp>
        <p:nvSpPr>
          <p:cNvPr id="4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099" y="6678864"/>
            <a:ext cx="6659479" cy="179136"/>
          </a:xfrm>
        </p:spPr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23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Per-Provider </a:t>
            </a:r>
            <a:r>
              <a:rPr lang="en-US" dirty="0" smtClean="0"/>
              <a:t>Verification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8460"/>
            <a:ext cx="8153400" cy="2306979"/>
          </a:xfrm>
        </p:spPr>
        <p:txBody>
          <a:bodyPr/>
          <a:lstStyle/>
          <a:p>
            <a:r>
              <a:rPr lang="en-US" sz="2000" dirty="0" smtClean="0">
                <a:solidFill>
                  <a:srgbClr val="800080"/>
                </a:solidFill>
              </a:rPr>
              <a:t>Third-party verification</a:t>
            </a:r>
          </a:p>
          <a:p>
            <a:r>
              <a:rPr lang="en-US" sz="2000" dirty="0" smtClean="0"/>
              <a:t>A possible measurement service: timestamp marker packets</a:t>
            </a:r>
          </a:p>
          <a:p>
            <a:pPr lvl="1"/>
            <a:r>
              <a:rPr lang="en-US" sz="1800" dirty="0" smtClean="0"/>
              <a:t>Packets recognized by flow, and shim header inserted by companion code at source</a:t>
            </a:r>
          </a:p>
          <a:p>
            <a:pPr lvl="1"/>
            <a:r>
              <a:rPr lang="en-US" sz="1800" dirty="0" smtClean="0"/>
              <a:t>Can be split off, not necessarily in-flight at wire-speed</a:t>
            </a:r>
          </a:p>
          <a:p>
            <a:r>
              <a:rPr lang="en-US" sz="1800" dirty="0" smtClean="0"/>
              <a:t>GENI and NS-3 prototypes</a:t>
            </a:r>
            <a:endParaRPr lang="en-US" sz="1800" dirty="0"/>
          </a:p>
        </p:txBody>
      </p:sp>
      <p:sp>
        <p:nvSpPr>
          <p:cNvPr id="4" name="Oval 3"/>
          <p:cNvSpPr/>
          <p:nvPr/>
        </p:nvSpPr>
        <p:spPr bwMode="auto">
          <a:xfrm>
            <a:off x="873158" y="1973204"/>
            <a:ext cx="2494720" cy="1372167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674804" y="1973204"/>
            <a:ext cx="2494720" cy="1372167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276600" y="2819400"/>
            <a:ext cx="2494720" cy="1372167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4662078" y="3460837"/>
            <a:ext cx="293343" cy="2283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4179458" y="3232439"/>
            <a:ext cx="293343" cy="22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3696838" y="3004041"/>
            <a:ext cx="293343" cy="2283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4808749" y="3004041"/>
            <a:ext cx="293343" cy="2283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3696838" y="3575036"/>
            <a:ext cx="293343" cy="228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5193044" y="3575036"/>
            <a:ext cx="293343" cy="228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6932875" y="2865401"/>
            <a:ext cx="293343" cy="2283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6645144" y="2333218"/>
            <a:ext cx="293343" cy="2283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6162524" y="2248405"/>
            <a:ext cx="293343" cy="2283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7274435" y="2248405"/>
            <a:ext cx="293343" cy="2283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6162524" y="2819400"/>
            <a:ext cx="293343" cy="2283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7421106" y="2591002"/>
            <a:ext cx="293343" cy="22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alphaModFix amt="1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1190151" y="2723566"/>
            <a:ext cx="293343" cy="22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1819443" y="2219019"/>
            <a:ext cx="293343" cy="22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1336823" y="2180207"/>
            <a:ext cx="293343" cy="2283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2448734" y="2180207"/>
            <a:ext cx="293343" cy="2283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1819443" y="2819400"/>
            <a:ext cx="293343" cy="2283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alphaModFix amt="1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2833029" y="2751202"/>
            <a:ext cx="293343" cy="2283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alphaModFix amt="6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2155391" y="2561005"/>
            <a:ext cx="293343" cy="2283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alphaModFix amt="1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4042018" y="3806816"/>
            <a:ext cx="293343" cy="2283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alphaModFix amt="1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6507704" y="2994480"/>
            <a:ext cx="293343" cy="22839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917" t="11315" r="11231" b="14079"/>
          <a:stretch/>
        </p:blipFill>
        <p:spPr>
          <a:xfrm>
            <a:off x="1613963" y="2525387"/>
            <a:ext cx="293343" cy="22839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3187" y="1379265"/>
            <a:ext cx="732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😊</a:t>
            </a:r>
            <a:endParaRPr lang="en-US" sz="44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1847" y="1432433"/>
            <a:ext cx="678753" cy="678753"/>
          </a:xfrm>
          <a:prstGeom prst="rect">
            <a:avLst/>
          </a:prstGeom>
        </p:spPr>
      </p:pic>
      <p:cxnSp>
        <p:nvCxnSpPr>
          <p:cNvPr id="37" name="Straight Connector 36"/>
          <p:cNvCxnSpPr>
            <a:stCxn id="20" idx="0"/>
            <a:endCxn id="22" idx="2"/>
          </p:cNvCxnSpPr>
          <p:nvPr/>
        </p:nvCxnSpPr>
        <p:spPr bwMode="auto">
          <a:xfrm flipV="1">
            <a:off x="1336823" y="2408605"/>
            <a:ext cx="146672" cy="31496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21" idx="1"/>
            <a:endCxn id="22" idx="3"/>
          </p:cNvCxnSpPr>
          <p:nvPr/>
        </p:nvCxnSpPr>
        <p:spPr bwMode="auto">
          <a:xfrm flipH="1" flipV="1">
            <a:off x="1630166" y="2294406"/>
            <a:ext cx="189277" cy="388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stCxn id="23" idx="1"/>
            <a:endCxn id="21" idx="3"/>
          </p:cNvCxnSpPr>
          <p:nvPr/>
        </p:nvCxnSpPr>
        <p:spPr bwMode="auto">
          <a:xfrm flipH="1">
            <a:off x="2112786" y="2294406"/>
            <a:ext cx="335948" cy="388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>
            <a:stCxn id="26" idx="1"/>
            <a:endCxn id="29" idx="3"/>
          </p:cNvCxnSpPr>
          <p:nvPr/>
        </p:nvCxnSpPr>
        <p:spPr bwMode="auto">
          <a:xfrm flipH="1" flipV="1">
            <a:off x="1907306" y="2639586"/>
            <a:ext cx="248085" cy="3561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>
            <a:stCxn id="26" idx="1"/>
            <a:endCxn id="24" idx="0"/>
          </p:cNvCxnSpPr>
          <p:nvPr/>
        </p:nvCxnSpPr>
        <p:spPr bwMode="auto">
          <a:xfrm flipH="1">
            <a:off x="1966115" y="2675204"/>
            <a:ext cx="189276" cy="14419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25" idx="1"/>
            <a:endCxn id="26" idx="3"/>
          </p:cNvCxnSpPr>
          <p:nvPr/>
        </p:nvCxnSpPr>
        <p:spPr bwMode="auto">
          <a:xfrm flipH="1" flipV="1">
            <a:off x="2448734" y="2675204"/>
            <a:ext cx="384295" cy="1901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12" idx="0"/>
            <a:endCxn id="10" idx="2"/>
          </p:cNvCxnSpPr>
          <p:nvPr/>
        </p:nvCxnSpPr>
        <p:spPr bwMode="auto">
          <a:xfrm flipV="1">
            <a:off x="3843510" y="3232439"/>
            <a:ext cx="0" cy="3425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27" idx="3"/>
            <a:endCxn id="7" idx="1"/>
          </p:cNvCxnSpPr>
          <p:nvPr/>
        </p:nvCxnSpPr>
        <p:spPr bwMode="auto">
          <a:xfrm flipV="1">
            <a:off x="4335361" y="3575036"/>
            <a:ext cx="326717" cy="34597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>
            <a:stCxn id="7" idx="3"/>
            <a:endCxn id="13" idx="1"/>
          </p:cNvCxnSpPr>
          <p:nvPr/>
        </p:nvCxnSpPr>
        <p:spPr bwMode="auto">
          <a:xfrm>
            <a:off x="4955421" y="3575036"/>
            <a:ext cx="237623" cy="1141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>
            <a:stCxn id="7" idx="0"/>
            <a:endCxn id="11" idx="2"/>
          </p:cNvCxnSpPr>
          <p:nvPr/>
        </p:nvCxnSpPr>
        <p:spPr bwMode="auto">
          <a:xfrm flipV="1">
            <a:off x="4808750" y="3232439"/>
            <a:ext cx="146671" cy="2283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12" idx="3"/>
            <a:endCxn id="9" idx="2"/>
          </p:cNvCxnSpPr>
          <p:nvPr/>
        </p:nvCxnSpPr>
        <p:spPr bwMode="auto">
          <a:xfrm flipV="1">
            <a:off x="3990181" y="3460837"/>
            <a:ext cx="335949" cy="2283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>
            <a:stCxn id="28" idx="3"/>
            <a:endCxn id="14" idx="1"/>
          </p:cNvCxnSpPr>
          <p:nvPr/>
        </p:nvCxnSpPr>
        <p:spPr bwMode="auto">
          <a:xfrm flipV="1">
            <a:off x="6801047" y="2979600"/>
            <a:ext cx="131828" cy="12907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>
            <a:stCxn id="18" idx="3"/>
            <a:endCxn id="14" idx="1"/>
          </p:cNvCxnSpPr>
          <p:nvPr/>
        </p:nvCxnSpPr>
        <p:spPr bwMode="auto">
          <a:xfrm>
            <a:off x="6455867" y="2933599"/>
            <a:ext cx="477008" cy="460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16" idx="2"/>
            <a:endCxn id="18" idx="0"/>
          </p:cNvCxnSpPr>
          <p:nvPr/>
        </p:nvCxnSpPr>
        <p:spPr bwMode="auto">
          <a:xfrm>
            <a:off x="6309196" y="2476803"/>
            <a:ext cx="0" cy="34259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>
            <a:stCxn id="15" idx="3"/>
            <a:endCxn id="17" idx="1"/>
          </p:cNvCxnSpPr>
          <p:nvPr/>
        </p:nvCxnSpPr>
        <p:spPr bwMode="auto">
          <a:xfrm flipV="1">
            <a:off x="6938487" y="2362604"/>
            <a:ext cx="335948" cy="8481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>
            <a:stCxn id="17" idx="2"/>
            <a:endCxn id="19" idx="0"/>
          </p:cNvCxnSpPr>
          <p:nvPr/>
        </p:nvCxnSpPr>
        <p:spPr bwMode="auto">
          <a:xfrm>
            <a:off x="7421107" y="2476803"/>
            <a:ext cx="146671" cy="11419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3" name="Freeform 82"/>
          <p:cNvSpPr/>
          <p:nvPr/>
        </p:nvSpPr>
        <p:spPr>
          <a:xfrm>
            <a:off x="975209" y="1984540"/>
            <a:ext cx="7200669" cy="1632992"/>
          </a:xfrm>
          <a:custGeom>
            <a:avLst/>
            <a:gdLst>
              <a:gd name="connsiteX0" fmla="*/ 0 w 7200669"/>
              <a:gd name="connsiteY0" fmla="*/ 0 h 1576291"/>
              <a:gd name="connsiteX1" fmla="*/ 22679 w 7200669"/>
              <a:gd name="connsiteY1" fmla="*/ 340207 h 1576291"/>
              <a:gd name="connsiteX2" fmla="*/ 2290607 w 7200669"/>
              <a:gd name="connsiteY2" fmla="*/ 941239 h 1576291"/>
              <a:gd name="connsiteX3" fmla="*/ 2438022 w 7200669"/>
              <a:gd name="connsiteY3" fmla="*/ 1179383 h 1576291"/>
              <a:gd name="connsiteX4" fmla="*/ 4773987 w 7200669"/>
              <a:gd name="connsiteY4" fmla="*/ 1576291 h 1576291"/>
              <a:gd name="connsiteX5" fmla="*/ 5136855 w 7200669"/>
              <a:gd name="connsiteY5" fmla="*/ 1190724 h 1576291"/>
              <a:gd name="connsiteX6" fmla="*/ 7132632 w 7200669"/>
              <a:gd name="connsiteY6" fmla="*/ 464949 h 1576291"/>
              <a:gd name="connsiteX7" fmla="*/ 7200669 w 7200669"/>
              <a:gd name="connsiteY7" fmla="*/ 158763 h 1576291"/>
              <a:gd name="connsiteX0" fmla="*/ 0 w 7200669"/>
              <a:gd name="connsiteY0" fmla="*/ 0 h 1576291"/>
              <a:gd name="connsiteX1" fmla="*/ 22679 w 7200669"/>
              <a:gd name="connsiteY1" fmla="*/ 340207 h 1576291"/>
              <a:gd name="connsiteX2" fmla="*/ 2290607 w 7200669"/>
              <a:gd name="connsiteY2" fmla="*/ 941239 h 1576291"/>
              <a:gd name="connsiteX3" fmla="*/ 2438022 w 7200669"/>
              <a:gd name="connsiteY3" fmla="*/ 1179383 h 1576291"/>
              <a:gd name="connsiteX4" fmla="*/ 4773987 w 7200669"/>
              <a:gd name="connsiteY4" fmla="*/ 1576291 h 1576291"/>
              <a:gd name="connsiteX5" fmla="*/ 5136855 w 7200669"/>
              <a:gd name="connsiteY5" fmla="*/ 1190724 h 1576291"/>
              <a:gd name="connsiteX6" fmla="*/ 7132632 w 7200669"/>
              <a:gd name="connsiteY6" fmla="*/ 464949 h 1576291"/>
              <a:gd name="connsiteX7" fmla="*/ 7200669 w 7200669"/>
              <a:gd name="connsiteY7" fmla="*/ 90721 h 1576291"/>
              <a:gd name="connsiteX0" fmla="*/ 0 w 7200669"/>
              <a:gd name="connsiteY0" fmla="*/ 0 h 1576291"/>
              <a:gd name="connsiteX1" fmla="*/ 22679 w 7200669"/>
              <a:gd name="connsiteY1" fmla="*/ 340207 h 1576291"/>
              <a:gd name="connsiteX2" fmla="*/ 1700946 w 7200669"/>
              <a:gd name="connsiteY2" fmla="*/ 1292786 h 1576291"/>
              <a:gd name="connsiteX3" fmla="*/ 2438022 w 7200669"/>
              <a:gd name="connsiteY3" fmla="*/ 1179383 h 1576291"/>
              <a:gd name="connsiteX4" fmla="*/ 4773987 w 7200669"/>
              <a:gd name="connsiteY4" fmla="*/ 1576291 h 1576291"/>
              <a:gd name="connsiteX5" fmla="*/ 5136855 w 7200669"/>
              <a:gd name="connsiteY5" fmla="*/ 1190724 h 1576291"/>
              <a:gd name="connsiteX6" fmla="*/ 7132632 w 7200669"/>
              <a:gd name="connsiteY6" fmla="*/ 464949 h 1576291"/>
              <a:gd name="connsiteX7" fmla="*/ 7200669 w 7200669"/>
              <a:gd name="connsiteY7" fmla="*/ 90721 h 1576291"/>
              <a:gd name="connsiteX0" fmla="*/ 0 w 7200669"/>
              <a:gd name="connsiteY0" fmla="*/ 0 h 1576291"/>
              <a:gd name="connsiteX1" fmla="*/ 22679 w 7200669"/>
              <a:gd name="connsiteY1" fmla="*/ 340207 h 1576291"/>
              <a:gd name="connsiteX2" fmla="*/ 1700946 w 7200669"/>
              <a:gd name="connsiteY2" fmla="*/ 1292786 h 1576291"/>
              <a:gd name="connsiteX3" fmla="*/ 2335965 w 7200669"/>
              <a:gd name="connsiteY3" fmla="*/ 1485569 h 1576291"/>
              <a:gd name="connsiteX4" fmla="*/ 4773987 w 7200669"/>
              <a:gd name="connsiteY4" fmla="*/ 1576291 h 1576291"/>
              <a:gd name="connsiteX5" fmla="*/ 5136855 w 7200669"/>
              <a:gd name="connsiteY5" fmla="*/ 1190724 h 1576291"/>
              <a:gd name="connsiteX6" fmla="*/ 7132632 w 7200669"/>
              <a:gd name="connsiteY6" fmla="*/ 464949 h 1576291"/>
              <a:gd name="connsiteX7" fmla="*/ 7200669 w 7200669"/>
              <a:gd name="connsiteY7" fmla="*/ 90721 h 1576291"/>
              <a:gd name="connsiteX0" fmla="*/ 0 w 7200669"/>
              <a:gd name="connsiteY0" fmla="*/ 0 h 1576291"/>
              <a:gd name="connsiteX1" fmla="*/ 22679 w 7200669"/>
              <a:gd name="connsiteY1" fmla="*/ 340207 h 1576291"/>
              <a:gd name="connsiteX2" fmla="*/ 1700946 w 7200669"/>
              <a:gd name="connsiteY2" fmla="*/ 1292786 h 1576291"/>
              <a:gd name="connsiteX3" fmla="*/ 2335965 w 7200669"/>
              <a:gd name="connsiteY3" fmla="*/ 1485569 h 1576291"/>
              <a:gd name="connsiteX4" fmla="*/ 4773987 w 7200669"/>
              <a:gd name="connsiteY4" fmla="*/ 1576291 h 1576291"/>
              <a:gd name="connsiteX5" fmla="*/ 5658478 w 7200669"/>
              <a:gd name="connsiteY5" fmla="*/ 1156703 h 1576291"/>
              <a:gd name="connsiteX6" fmla="*/ 7132632 w 7200669"/>
              <a:gd name="connsiteY6" fmla="*/ 464949 h 1576291"/>
              <a:gd name="connsiteX7" fmla="*/ 7200669 w 7200669"/>
              <a:gd name="connsiteY7" fmla="*/ 90721 h 1576291"/>
              <a:gd name="connsiteX0" fmla="*/ 0 w 7200669"/>
              <a:gd name="connsiteY0" fmla="*/ 0 h 1576291"/>
              <a:gd name="connsiteX1" fmla="*/ 22679 w 7200669"/>
              <a:gd name="connsiteY1" fmla="*/ 340207 h 1576291"/>
              <a:gd name="connsiteX2" fmla="*/ 1700946 w 7200669"/>
              <a:gd name="connsiteY2" fmla="*/ 1292786 h 1576291"/>
              <a:gd name="connsiteX3" fmla="*/ 2335965 w 7200669"/>
              <a:gd name="connsiteY3" fmla="*/ 1485569 h 1576291"/>
              <a:gd name="connsiteX4" fmla="*/ 4773987 w 7200669"/>
              <a:gd name="connsiteY4" fmla="*/ 1576291 h 1576291"/>
              <a:gd name="connsiteX5" fmla="*/ 5658478 w 7200669"/>
              <a:gd name="connsiteY5" fmla="*/ 1156703 h 1576291"/>
              <a:gd name="connsiteX6" fmla="*/ 6826462 w 7200669"/>
              <a:gd name="connsiteY6" fmla="*/ 158763 h 1576291"/>
              <a:gd name="connsiteX7" fmla="*/ 7200669 w 7200669"/>
              <a:gd name="connsiteY7" fmla="*/ 90721 h 1576291"/>
              <a:gd name="connsiteX0" fmla="*/ 0 w 7200669"/>
              <a:gd name="connsiteY0" fmla="*/ 0 h 1576291"/>
              <a:gd name="connsiteX1" fmla="*/ 22679 w 7200669"/>
              <a:gd name="connsiteY1" fmla="*/ 340207 h 1576291"/>
              <a:gd name="connsiteX2" fmla="*/ 1700946 w 7200669"/>
              <a:gd name="connsiteY2" fmla="*/ 1292786 h 1576291"/>
              <a:gd name="connsiteX3" fmla="*/ 2335965 w 7200669"/>
              <a:gd name="connsiteY3" fmla="*/ 1485569 h 1576291"/>
              <a:gd name="connsiteX4" fmla="*/ 4773987 w 7200669"/>
              <a:gd name="connsiteY4" fmla="*/ 1576291 h 1576291"/>
              <a:gd name="connsiteX5" fmla="*/ 5545081 w 7200669"/>
              <a:gd name="connsiteY5" fmla="*/ 1326806 h 1576291"/>
              <a:gd name="connsiteX6" fmla="*/ 6826462 w 7200669"/>
              <a:gd name="connsiteY6" fmla="*/ 158763 h 1576291"/>
              <a:gd name="connsiteX7" fmla="*/ 7200669 w 7200669"/>
              <a:gd name="connsiteY7" fmla="*/ 90721 h 1576291"/>
              <a:gd name="connsiteX0" fmla="*/ 0 w 7200669"/>
              <a:gd name="connsiteY0" fmla="*/ 0 h 1576291"/>
              <a:gd name="connsiteX1" fmla="*/ 521623 w 7200669"/>
              <a:gd name="connsiteY1" fmla="*/ 90722 h 1576291"/>
              <a:gd name="connsiteX2" fmla="*/ 1700946 w 7200669"/>
              <a:gd name="connsiteY2" fmla="*/ 1292786 h 1576291"/>
              <a:gd name="connsiteX3" fmla="*/ 2335965 w 7200669"/>
              <a:gd name="connsiteY3" fmla="*/ 1485569 h 1576291"/>
              <a:gd name="connsiteX4" fmla="*/ 4773987 w 7200669"/>
              <a:gd name="connsiteY4" fmla="*/ 1576291 h 1576291"/>
              <a:gd name="connsiteX5" fmla="*/ 5545081 w 7200669"/>
              <a:gd name="connsiteY5" fmla="*/ 1326806 h 1576291"/>
              <a:gd name="connsiteX6" fmla="*/ 6826462 w 7200669"/>
              <a:gd name="connsiteY6" fmla="*/ 158763 h 1576291"/>
              <a:gd name="connsiteX7" fmla="*/ 7200669 w 7200669"/>
              <a:gd name="connsiteY7" fmla="*/ 90721 h 1576291"/>
              <a:gd name="connsiteX0" fmla="*/ 0 w 7200669"/>
              <a:gd name="connsiteY0" fmla="*/ 0 h 1576291"/>
              <a:gd name="connsiteX1" fmla="*/ 521623 w 7200669"/>
              <a:gd name="connsiteY1" fmla="*/ 90722 h 1576291"/>
              <a:gd name="connsiteX2" fmla="*/ 1598890 w 7200669"/>
              <a:gd name="connsiteY2" fmla="*/ 1292786 h 1576291"/>
              <a:gd name="connsiteX3" fmla="*/ 2335965 w 7200669"/>
              <a:gd name="connsiteY3" fmla="*/ 1485569 h 1576291"/>
              <a:gd name="connsiteX4" fmla="*/ 4773987 w 7200669"/>
              <a:gd name="connsiteY4" fmla="*/ 1576291 h 1576291"/>
              <a:gd name="connsiteX5" fmla="*/ 5545081 w 7200669"/>
              <a:gd name="connsiteY5" fmla="*/ 1326806 h 1576291"/>
              <a:gd name="connsiteX6" fmla="*/ 6826462 w 7200669"/>
              <a:gd name="connsiteY6" fmla="*/ 158763 h 1576291"/>
              <a:gd name="connsiteX7" fmla="*/ 7200669 w 7200669"/>
              <a:gd name="connsiteY7" fmla="*/ 90721 h 1576291"/>
              <a:gd name="connsiteX0" fmla="*/ 0 w 7200669"/>
              <a:gd name="connsiteY0" fmla="*/ 0 h 1632992"/>
              <a:gd name="connsiteX1" fmla="*/ 521623 w 7200669"/>
              <a:gd name="connsiteY1" fmla="*/ 90722 h 1632992"/>
              <a:gd name="connsiteX2" fmla="*/ 1598890 w 7200669"/>
              <a:gd name="connsiteY2" fmla="*/ 1292786 h 1632992"/>
              <a:gd name="connsiteX3" fmla="*/ 2347304 w 7200669"/>
              <a:gd name="connsiteY3" fmla="*/ 1632992 h 1632992"/>
              <a:gd name="connsiteX4" fmla="*/ 4773987 w 7200669"/>
              <a:gd name="connsiteY4" fmla="*/ 1576291 h 1632992"/>
              <a:gd name="connsiteX5" fmla="*/ 5545081 w 7200669"/>
              <a:gd name="connsiteY5" fmla="*/ 1326806 h 1632992"/>
              <a:gd name="connsiteX6" fmla="*/ 6826462 w 7200669"/>
              <a:gd name="connsiteY6" fmla="*/ 158763 h 1632992"/>
              <a:gd name="connsiteX7" fmla="*/ 7200669 w 7200669"/>
              <a:gd name="connsiteY7" fmla="*/ 90721 h 1632992"/>
              <a:gd name="connsiteX0" fmla="*/ 0 w 7200669"/>
              <a:gd name="connsiteY0" fmla="*/ 0 h 1632992"/>
              <a:gd name="connsiteX1" fmla="*/ 521623 w 7200669"/>
              <a:gd name="connsiteY1" fmla="*/ 90722 h 1632992"/>
              <a:gd name="connsiteX2" fmla="*/ 1598890 w 7200669"/>
              <a:gd name="connsiteY2" fmla="*/ 1292786 h 1632992"/>
              <a:gd name="connsiteX3" fmla="*/ 2347304 w 7200669"/>
              <a:gd name="connsiteY3" fmla="*/ 1632992 h 1632992"/>
              <a:gd name="connsiteX4" fmla="*/ 4773987 w 7200669"/>
              <a:gd name="connsiteY4" fmla="*/ 1576291 h 1632992"/>
              <a:gd name="connsiteX5" fmla="*/ 5545081 w 7200669"/>
              <a:gd name="connsiteY5" fmla="*/ 1326806 h 1632992"/>
              <a:gd name="connsiteX6" fmla="*/ 6690387 w 7200669"/>
              <a:gd name="connsiteY6" fmla="*/ 124742 h 1632992"/>
              <a:gd name="connsiteX7" fmla="*/ 7200669 w 7200669"/>
              <a:gd name="connsiteY7" fmla="*/ 90721 h 163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00669" h="1632992">
                <a:moveTo>
                  <a:pt x="0" y="0"/>
                </a:moveTo>
                <a:lnTo>
                  <a:pt x="521623" y="90722"/>
                </a:lnTo>
                <a:lnTo>
                  <a:pt x="1598890" y="1292786"/>
                </a:lnTo>
                <a:lnTo>
                  <a:pt x="2347304" y="1632992"/>
                </a:lnTo>
                <a:lnTo>
                  <a:pt x="4773987" y="1576291"/>
                </a:lnTo>
                <a:lnTo>
                  <a:pt x="5545081" y="1326806"/>
                </a:lnTo>
                <a:lnTo>
                  <a:pt x="6690387" y="124742"/>
                </a:lnTo>
                <a:lnTo>
                  <a:pt x="7200669" y="90721"/>
                </a:lnTo>
              </a:path>
            </a:pathLst>
          </a:custGeom>
          <a:ln w="76200" cmpd="sng">
            <a:solidFill>
              <a:schemeClr val="accent2">
                <a:lumMod val="75000"/>
                <a:alpha val="39000"/>
              </a:schemeClr>
            </a:solidFill>
            <a:tailEnd type="stealth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975209" y="1581167"/>
            <a:ext cx="6826461" cy="1352432"/>
            <a:chOff x="975209" y="1581167"/>
            <a:chExt cx="6826461" cy="1352432"/>
          </a:xfrm>
        </p:grpSpPr>
        <p:cxnSp>
          <p:nvCxnSpPr>
            <p:cNvPr id="85" name="Straight Connector 84"/>
            <p:cNvCxnSpPr>
              <a:stCxn id="83" idx="0"/>
            </p:cNvCxnSpPr>
            <p:nvPr/>
          </p:nvCxnSpPr>
          <p:spPr bwMode="auto">
            <a:xfrm>
              <a:off x="975209" y="1984540"/>
              <a:ext cx="180929" cy="26386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>
              <a:stCxn id="83" idx="0"/>
            </p:cNvCxnSpPr>
            <p:nvPr/>
          </p:nvCxnSpPr>
          <p:spPr bwMode="auto">
            <a:xfrm>
              <a:off x="975209" y="1984540"/>
              <a:ext cx="2868301" cy="94905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>
              <a:stCxn id="83" idx="0"/>
            </p:cNvCxnSpPr>
            <p:nvPr/>
          </p:nvCxnSpPr>
          <p:spPr bwMode="auto">
            <a:xfrm>
              <a:off x="975209" y="1984540"/>
              <a:ext cx="4796111" cy="41626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>
              <a:stCxn id="83" idx="0"/>
            </p:cNvCxnSpPr>
            <p:nvPr/>
          </p:nvCxnSpPr>
          <p:spPr bwMode="auto">
            <a:xfrm flipV="1">
              <a:off x="975209" y="1791756"/>
              <a:ext cx="6826461" cy="19278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TextBox 96"/>
            <p:cNvSpPr txBox="1"/>
            <p:nvPr/>
          </p:nvSpPr>
          <p:spPr>
            <a:xfrm>
              <a:off x="1240068" y="1581167"/>
              <a:ext cx="9529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Contracts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3463938" y="2316881"/>
            <a:ext cx="57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👀</a:t>
            </a:r>
            <a:endParaRPr lang="en-US" sz="2800" dirty="0"/>
          </a:p>
        </p:txBody>
      </p:sp>
      <p:sp>
        <p:nvSpPr>
          <p:cNvPr id="102" name="TextBox 101"/>
          <p:cNvSpPr txBox="1"/>
          <p:nvPr/>
        </p:nvSpPr>
        <p:spPr>
          <a:xfrm>
            <a:off x="4973232" y="2333218"/>
            <a:ext cx="57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👀</a:t>
            </a:r>
            <a:endParaRPr lang="en-US" sz="2800" dirty="0"/>
          </a:p>
        </p:txBody>
      </p:sp>
      <p:sp>
        <p:nvSpPr>
          <p:cNvPr id="103" name="TextBox 102"/>
          <p:cNvSpPr txBox="1"/>
          <p:nvPr/>
        </p:nvSpPr>
        <p:spPr>
          <a:xfrm>
            <a:off x="5805455" y="1461320"/>
            <a:ext cx="57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👀</a:t>
            </a:r>
            <a:endParaRPr lang="en-US" sz="2800" dirty="0"/>
          </a:p>
        </p:txBody>
      </p:sp>
      <p:cxnSp>
        <p:nvCxnSpPr>
          <p:cNvPr id="105" name="Straight Connector 104"/>
          <p:cNvCxnSpPr/>
          <p:nvPr/>
        </p:nvCxnSpPr>
        <p:spPr bwMode="auto">
          <a:xfrm flipV="1">
            <a:off x="3005004" y="2789403"/>
            <a:ext cx="578321" cy="6714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/>
          <p:nvPr/>
        </p:nvCxnSpPr>
        <p:spPr bwMode="auto">
          <a:xfrm flipH="1" flipV="1">
            <a:off x="5340969" y="2753785"/>
            <a:ext cx="737078" cy="70705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>
            <a:endCxn id="103" idx="3"/>
          </p:cNvCxnSpPr>
          <p:nvPr/>
        </p:nvCxnSpPr>
        <p:spPr bwMode="auto">
          <a:xfrm flipH="1" flipV="1">
            <a:off x="6383535" y="1722930"/>
            <a:ext cx="1502953" cy="35423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3094" t="7575" r="10757" b="12236"/>
          <a:stretch/>
        </p:blipFill>
        <p:spPr>
          <a:xfrm>
            <a:off x="3302154" y="1371600"/>
            <a:ext cx="394684" cy="511524"/>
          </a:xfrm>
          <a:prstGeom prst="rect">
            <a:avLst/>
          </a:prstGeom>
        </p:spPr>
      </p:pic>
      <p:grpSp>
        <p:nvGrpSpPr>
          <p:cNvPr id="119" name="Group 118"/>
          <p:cNvGrpSpPr/>
          <p:nvPr/>
        </p:nvGrpSpPr>
        <p:grpSpPr>
          <a:xfrm>
            <a:off x="1114399" y="1356585"/>
            <a:ext cx="4560405" cy="1120218"/>
            <a:chOff x="975209" y="1581167"/>
            <a:chExt cx="4560405" cy="1120218"/>
          </a:xfrm>
        </p:grpSpPr>
        <p:cxnSp>
          <p:nvCxnSpPr>
            <p:cNvPr id="120" name="Straight Connector 119"/>
            <p:cNvCxnSpPr/>
            <p:nvPr/>
          </p:nvCxnSpPr>
          <p:spPr bwMode="auto">
            <a:xfrm>
              <a:off x="975209" y="1984540"/>
              <a:ext cx="2349539" cy="64084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>
              <a:off x="975209" y="1984540"/>
              <a:ext cx="3841022" cy="71684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>
              <a:off x="975209" y="1984540"/>
              <a:ext cx="4560405" cy="3179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V="1">
              <a:off x="975209" y="1791756"/>
              <a:ext cx="2011973" cy="19278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4" name="TextBox 123"/>
            <p:cNvSpPr txBox="1"/>
            <p:nvPr/>
          </p:nvSpPr>
          <p:spPr>
            <a:xfrm>
              <a:off x="1240068" y="1581167"/>
              <a:ext cx="9529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Contracts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30" name="Straight Arrow Connector 129"/>
          <p:cNvCxnSpPr>
            <a:stCxn id="100" idx="0"/>
          </p:cNvCxnSpPr>
          <p:nvPr/>
        </p:nvCxnSpPr>
        <p:spPr bwMode="auto">
          <a:xfrm flipH="1" flipV="1">
            <a:off x="3583325" y="1883124"/>
            <a:ext cx="169653" cy="43375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75000"/>
                <a:alpha val="39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132" name="Straight Arrow Connector 131"/>
          <p:cNvCxnSpPr/>
          <p:nvPr/>
        </p:nvCxnSpPr>
        <p:spPr bwMode="auto">
          <a:xfrm flipH="1" flipV="1">
            <a:off x="3752978" y="1883124"/>
            <a:ext cx="1220254" cy="52548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75000"/>
                <a:alpha val="39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135" name="Straight Arrow Connector 134"/>
          <p:cNvCxnSpPr>
            <a:stCxn id="103" idx="1"/>
          </p:cNvCxnSpPr>
          <p:nvPr/>
        </p:nvCxnSpPr>
        <p:spPr bwMode="auto">
          <a:xfrm flipH="1" flipV="1">
            <a:off x="3752978" y="1664362"/>
            <a:ext cx="2052477" cy="5856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75000"/>
                <a:alpha val="39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7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099" y="6678864"/>
            <a:ext cx="6659479" cy="179136"/>
          </a:xfrm>
        </p:spPr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67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2" grpId="0"/>
      <p:bldP spid="10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Demo</a:t>
            </a:r>
            <a:endParaRPr lang="en-US" dirty="0"/>
          </a:p>
        </p:txBody>
      </p:sp>
      <p:pic>
        <p:nvPicPr>
          <p:cNvPr id="4" name="fia2.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225" y="947738"/>
            <a:ext cx="7499350" cy="545306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79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673423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Time (s)</a:t>
            </a:r>
            <a:endParaRPr lang="en-US" sz="14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89410" y="16764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Time (s)</a:t>
            </a:r>
            <a:endParaRPr lang="en-US" sz="1400" b="1" dirty="0">
              <a:latin typeface="+mj-lt"/>
            </a:endParaRP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8241873"/>
              </p:ext>
            </p:extLst>
          </p:nvPr>
        </p:nvGraphicFramePr>
        <p:xfrm>
          <a:off x="533400" y="1588474"/>
          <a:ext cx="4343400" cy="4082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410269" y="5596128"/>
            <a:ext cx="2351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Marker Sequence Number</a:t>
            </a:r>
            <a:endParaRPr lang="en-US" sz="1400" b="1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77000" y="5559623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Marker Sequence Number</a:t>
            </a:r>
            <a:endParaRPr lang="en-US" sz="1400" b="1" dirty="0">
              <a:latin typeface="+mj-lt"/>
            </a:endParaRP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7672336"/>
              </p:ext>
            </p:extLst>
          </p:nvPr>
        </p:nvGraphicFramePr>
        <p:xfrm>
          <a:off x="4343400" y="1978224"/>
          <a:ext cx="5307013" cy="3657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Oval 2"/>
          <p:cNvSpPr/>
          <p:nvPr/>
        </p:nvSpPr>
        <p:spPr>
          <a:xfrm>
            <a:off x="762000" y="4951553"/>
            <a:ext cx="381000" cy="30327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490416" y="1357641"/>
            <a:ext cx="2489010" cy="46166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r>
              <a:rPr lang="en-US" b="1" dirty="0" smtClean="0"/>
              <a:t>Raw MD Figures</a:t>
            </a:r>
            <a:endParaRPr lang="en-US" b="1" dirty="0"/>
          </a:p>
        </p:txBody>
      </p:sp>
      <p:cxnSp>
        <p:nvCxnSpPr>
          <p:cNvPr id="7170" name="Curved Connector 7169"/>
          <p:cNvCxnSpPr>
            <a:stCxn id="3" idx="4"/>
          </p:cNvCxnSpPr>
          <p:nvPr/>
        </p:nvCxnSpPr>
        <p:spPr>
          <a:xfrm rot="16200000" flipH="1">
            <a:off x="1160562" y="5046761"/>
            <a:ext cx="917377" cy="1333500"/>
          </a:xfrm>
          <a:prstGeom prst="curvedConnector2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876800" y="5802868"/>
            <a:ext cx="1243086" cy="369332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b="1" dirty="0" smtClean="0"/>
              <a:t>Close-up</a:t>
            </a:r>
            <a:endParaRPr lang="en-US" sz="1800" b="1" dirty="0"/>
          </a:p>
        </p:txBody>
      </p:sp>
      <p:cxnSp>
        <p:nvCxnSpPr>
          <p:cNvPr id="7185" name="Straight Connector 7184"/>
          <p:cNvCxnSpPr/>
          <p:nvPr/>
        </p:nvCxnSpPr>
        <p:spPr>
          <a:xfrm flipV="1">
            <a:off x="4114800" y="5564753"/>
            <a:ext cx="1600200" cy="607447"/>
          </a:xfrm>
          <a:prstGeom prst="line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2286001" y="6172200"/>
            <a:ext cx="1828799" cy="2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Jitter Apportionment for Video UX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2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800" smtClean="0">
                <a:latin typeface="Arial" charset="0"/>
              </a:rPr>
              <a:t>Rudra Dutta, NCSU, July 2014, ACMU (ISI) Seminar</a:t>
            </a:r>
            <a:endParaRPr lang="en-US" sz="800">
              <a:latin typeface="Arial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ea typeface="MS PGothic" charset="0"/>
              </a:rPr>
              <a:t>Evolution of Structure</a:t>
            </a: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68450"/>
            <a:ext cx="7772400" cy="2819400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MS PGothic" charset="0"/>
              </a:rPr>
              <a:t>Initially, an adaptation of the hierarchical structure of POTS</a:t>
            </a:r>
          </a:p>
          <a:p>
            <a:pPr lvl="1"/>
            <a:r>
              <a:rPr lang="en-US" sz="2000" dirty="0">
                <a:latin typeface="Arial" charset="0"/>
                <a:ea typeface="MS PGothic" charset="0"/>
              </a:rPr>
              <a:t>But with flexibility in topology at each level</a:t>
            </a:r>
          </a:p>
          <a:p>
            <a:r>
              <a:rPr lang="en-US" sz="2400" dirty="0">
                <a:latin typeface="Arial" charset="0"/>
                <a:ea typeface="MS PGothic" charset="0"/>
              </a:rPr>
              <a:t>Number of levels also flexible</a:t>
            </a:r>
          </a:p>
          <a:p>
            <a:pPr lvl="1"/>
            <a:r>
              <a:rPr lang="en-US" sz="2000" dirty="0">
                <a:latin typeface="Arial" charset="0"/>
                <a:ea typeface="MS PGothic" charset="0"/>
              </a:rPr>
              <a:t>Core routing phase of the Internet</a:t>
            </a:r>
          </a:p>
          <a:p>
            <a:pPr lvl="1"/>
            <a:r>
              <a:rPr lang="en-US" sz="2000" dirty="0">
                <a:latin typeface="Arial" charset="0"/>
                <a:ea typeface="MS PGothic" charset="0"/>
              </a:rPr>
              <a:t>Core also called </a:t>
            </a:r>
            <a:r>
              <a:rPr lang="ja-JP" altLang="en-US" sz="2000" dirty="0">
                <a:latin typeface="Arial" charset="0"/>
                <a:ea typeface="MS PGothic" charset="0"/>
              </a:rPr>
              <a:t>“</a:t>
            </a:r>
            <a:r>
              <a:rPr lang="en-US" altLang="ja-JP" sz="2000" dirty="0">
                <a:latin typeface="Arial" charset="0"/>
                <a:ea typeface="MS PGothic" charset="0"/>
              </a:rPr>
              <a:t>backbone</a:t>
            </a:r>
            <a:r>
              <a:rPr lang="ja-JP" altLang="en-US" sz="2000" dirty="0" smtClean="0">
                <a:latin typeface="Arial" charset="0"/>
                <a:ea typeface="MS PGothic" charset="0"/>
              </a:rPr>
              <a:t>”</a:t>
            </a:r>
            <a:endParaRPr lang="en-US" altLang="ja-JP" sz="2000" dirty="0" smtClean="0">
              <a:latin typeface="Arial" charset="0"/>
              <a:ea typeface="MS PGothic" charset="0"/>
            </a:endParaRPr>
          </a:p>
          <a:p>
            <a:r>
              <a:rPr lang="en-US" sz="2400" dirty="0" smtClean="0">
                <a:latin typeface="Arial" charset="0"/>
                <a:ea typeface="MS PGothic" charset="0"/>
              </a:rPr>
              <a:t>ARPANET, NSFNET</a:t>
            </a:r>
          </a:p>
          <a:p>
            <a:r>
              <a:rPr lang="en-US" sz="2400" dirty="0" smtClean="0">
                <a:latin typeface="Arial" charset="0"/>
                <a:ea typeface="MS PGothic" charset="0"/>
              </a:rPr>
              <a:t>Lab, public service, business, commerce</a:t>
            </a:r>
            <a:endParaRPr lang="en-US" sz="2400" dirty="0">
              <a:latin typeface="Arial" charset="0"/>
              <a:ea typeface="MS PGothic" charset="0"/>
            </a:endParaRPr>
          </a:p>
        </p:txBody>
      </p:sp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685800" y="5299075"/>
            <a:ext cx="3733800" cy="1212850"/>
            <a:chOff x="432" y="3338"/>
            <a:chExt cx="2352" cy="764"/>
          </a:xfrm>
        </p:grpSpPr>
        <p:grpSp>
          <p:nvGrpSpPr>
            <p:cNvPr id="68653" name="Group 13"/>
            <p:cNvGrpSpPr>
              <a:grpSpLocks/>
            </p:cNvGrpSpPr>
            <p:nvPr/>
          </p:nvGrpSpPr>
          <p:grpSpPr bwMode="auto">
            <a:xfrm>
              <a:off x="432" y="3504"/>
              <a:ext cx="864" cy="358"/>
              <a:chOff x="432" y="3504"/>
              <a:chExt cx="864" cy="358"/>
            </a:xfrm>
          </p:grpSpPr>
          <p:pic>
            <p:nvPicPr>
              <p:cNvPr id="68670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3619"/>
                <a:ext cx="288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71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3600"/>
                <a:ext cx="288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72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3597"/>
                <a:ext cx="288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8673" name="Line 7"/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74" name="Line 10"/>
              <p:cNvSpPr>
                <a:spLocks noChangeShapeType="1"/>
              </p:cNvSpPr>
              <p:nvPr/>
            </p:nvSpPr>
            <p:spPr bwMode="auto">
              <a:xfrm flipV="1">
                <a:off x="576" y="35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75" name="Line 11"/>
              <p:cNvSpPr>
                <a:spLocks noChangeShapeType="1"/>
              </p:cNvSpPr>
              <p:nvPr/>
            </p:nvSpPr>
            <p:spPr bwMode="auto">
              <a:xfrm flipV="1">
                <a:off x="864" y="35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76" name="Line 12"/>
              <p:cNvSpPr>
                <a:spLocks noChangeShapeType="1"/>
              </p:cNvSpPr>
              <p:nvPr/>
            </p:nvSpPr>
            <p:spPr bwMode="auto">
              <a:xfrm flipV="1">
                <a:off x="1152" y="35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8654" name="Group 14"/>
            <p:cNvGrpSpPr>
              <a:grpSpLocks/>
            </p:cNvGrpSpPr>
            <p:nvPr/>
          </p:nvGrpSpPr>
          <p:grpSpPr bwMode="auto">
            <a:xfrm>
              <a:off x="1344" y="3744"/>
              <a:ext cx="864" cy="358"/>
              <a:chOff x="432" y="3504"/>
              <a:chExt cx="864" cy="358"/>
            </a:xfrm>
          </p:grpSpPr>
          <p:pic>
            <p:nvPicPr>
              <p:cNvPr id="68663" name="Picture 1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3619"/>
                <a:ext cx="288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64" name="Picture 1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3600"/>
                <a:ext cx="288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65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3597"/>
                <a:ext cx="288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8666" name="Line 18"/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67" name="Line 19"/>
              <p:cNvSpPr>
                <a:spLocks noChangeShapeType="1"/>
              </p:cNvSpPr>
              <p:nvPr/>
            </p:nvSpPr>
            <p:spPr bwMode="auto">
              <a:xfrm flipV="1">
                <a:off x="576" y="35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68" name="Line 20"/>
              <p:cNvSpPr>
                <a:spLocks noChangeShapeType="1"/>
              </p:cNvSpPr>
              <p:nvPr/>
            </p:nvSpPr>
            <p:spPr bwMode="auto">
              <a:xfrm flipV="1">
                <a:off x="864" y="35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69" name="Line 21"/>
              <p:cNvSpPr>
                <a:spLocks noChangeShapeType="1"/>
              </p:cNvSpPr>
              <p:nvPr/>
            </p:nvSpPr>
            <p:spPr bwMode="auto">
              <a:xfrm flipV="1">
                <a:off x="1152" y="35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8655" name="Group 22"/>
            <p:cNvGrpSpPr>
              <a:grpSpLocks/>
            </p:cNvGrpSpPr>
            <p:nvPr/>
          </p:nvGrpSpPr>
          <p:grpSpPr bwMode="auto">
            <a:xfrm>
              <a:off x="1920" y="3338"/>
              <a:ext cx="864" cy="358"/>
              <a:chOff x="432" y="3504"/>
              <a:chExt cx="864" cy="358"/>
            </a:xfrm>
          </p:grpSpPr>
          <p:pic>
            <p:nvPicPr>
              <p:cNvPr id="68656" name="Picture 2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3619"/>
                <a:ext cx="288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57" name="Picture 2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3600"/>
                <a:ext cx="288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58" name="Picture 2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3597"/>
                <a:ext cx="288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8659" name="Line 26"/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60" name="Line 27"/>
              <p:cNvSpPr>
                <a:spLocks noChangeShapeType="1"/>
              </p:cNvSpPr>
              <p:nvPr/>
            </p:nvSpPr>
            <p:spPr bwMode="auto">
              <a:xfrm flipV="1">
                <a:off x="576" y="35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61" name="Line 28"/>
              <p:cNvSpPr>
                <a:spLocks noChangeShapeType="1"/>
              </p:cNvSpPr>
              <p:nvPr/>
            </p:nvSpPr>
            <p:spPr bwMode="auto">
              <a:xfrm flipV="1">
                <a:off x="864" y="35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62" name="Line 29"/>
              <p:cNvSpPr>
                <a:spLocks noChangeShapeType="1"/>
              </p:cNvSpPr>
              <p:nvPr/>
            </p:nvSpPr>
            <p:spPr bwMode="auto">
              <a:xfrm flipV="1">
                <a:off x="1152" y="35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1600200" y="4648200"/>
            <a:ext cx="2362200" cy="1295400"/>
            <a:chOff x="1008" y="2928"/>
            <a:chExt cx="1488" cy="816"/>
          </a:xfrm>
        </p:grpSpPr>
        <p:pic>
          <p:nvPicPr>
            <p:cNvPr id="68649" name="Picture 3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928"/>
              <a:ext cx="337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50" name="Line 31"/>
            <p:cNvSpPr>
              <a:spLocks noChangeShapeType="1"/>
            </p:cNvSpPr>
            <p:nvPr/>
          </p:nvSpPr>
          <p:spPr bwMode="auto">
            <a:xfrm flipV="1">
              <a:off x="1008" y="3120"/>
              <a:ext cx="38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51" name="Line 32"/>
            <p:cNvSpPr>
              <a:spLocks noChangeShapeType="1"/>
            </p:cNvSpPr>
            <p:nvPr/>
          </p:nvSpPr>
          <p:spPr bwMode="auto">
            <a:xfrm flipH="1" flipV="1">
              <a:off x="1536" y="3216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52" name="Line 33"/>
            <p:cNvSpPr>
              <a:spLocks noChangeShapeType="1"/>
            </p:cNvSpPr>
            <p:nvPr/>
          </p:nvSpPr>
          <p:spPr bwMode="auto">
            <a:xfrm>
              <a:off x="1680" y="3120"/>
              <a:ext cx="816" cy="2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8"/>
          <p:cNvGrpSpPr>
            <a:grpSpLocks/>
          </p:cNvGrpSpPr>
          <p:nvPr/>
        </p:nvGrpSpPr>
        <p:grpSpPr bwMode="auto">
          <a:xfrm>
            <a:off x="5029200" y="4835525"/>
            <a:ext cx="3733800" cy="1863725"/>
            <a:chOff x="3168" y="3046"/>
            <a:chExt cx="2352" cy="1174"/>
          </a:xfrm>
        </p:grpSpPr>
        <p:grpSp>
          <p:nvGrpSpPr>
            <p:cNvPr id="68621" name="Group 34"/>
            <p:cNvGrpSpPr>
              <a:grpSpLocks/>
            </p:cNvGrpSpPr>
            <p:nvPr/>
          </p:nvGrpSpPr>
          <p:grpSpPr bwMode="auto">
            <a:xfrm>
              <a:off x="3168" y="3622"/>
              <a:ext cx="864" cy="358"/>
              <a:chOff x="432" y="3504"/>
              <a:chExt cx="864" cy="358"/>
            </a:xfrm>
          </p:grpSpPr>
          <p:pic>
            <p:nvPicPr>
              <p:cNvPr id="68642" name="Picture 3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3619"/>
                <a:ext cx="288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43" name="Picture 3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3600"/>
                <a:ext cx="288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44" name="Picture 3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3597"/>
                <a:ext cx="288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8645" name="Line 38"/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46" name="Line 39"/>
              <p:cNvSpPr>
                <a:spLocks noChangeShapeType="1"/>
              </p:cNvSpPr>
              <p:nvPr/>
            </p:nvSpPr>
            <p:spPr bwMode="auto">
              <a:xfrm flipV="1">
                <a:off x="576" y="35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47" name="Line 40"/>
              <p:cNvSpPr>
                <a:spLocks noChangeShapeType="1"/>
              </p:cNvSpPr>
              <p:nvPr/>
            </p:nvSpPr>
            <p:spPr bwMode="auto">
              <a:xfrm flipV="1">
                <a:off x="864" y="35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48" name="Line 41"/>
              <p:cNvSpPr>
                <a:spLocks noChangeShapeType="1"/>
              </p:cNvSpPr>
              <p:nvPr/>
            </p:nvSpPr>
            <p:spPr bwMode="auto">
              <a:xfrm flipV="1">
                <a:off x="1152" y="35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8622" name="Group 42"/>
            <p:cNvGrpSpPr>
              <a:grpSpLocks/>
            </p:cNvGrpSpPr>
            <p:nvPr/>
          </p:nvGrpSpPr>
          <p:grpSpPr bwMode="auto">
            <a:xfrm>
              <a:off x="4080" y="3862"/>
              <a:ext cx="864" cy="358"/>
              <a:chOff x="432" y="3504"/>
              <a:chExt cx="864" cy="358"/>
            </a:xfrm>
          </p:grpSpPr>
          <p:pic>
            <p:nvPicPr>
              <p:cNvPr id="68635" name="Picture 4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3619"/>
                <a:ext cx="288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36" name="Picture 4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3600"/>
                <a:ext cx="288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37" name="Picture 4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3597"/>
                <a:ext cx="288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8638" name="Line 46"/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39" name="Line 47"/>
              <p:cNvSpPr>
                <a:spLocks noChangeShapeType="1"/>
              </p:cNvSpPr>
              <p:nvPr/>
            </p:nvSpPr>
            <p:spPr bwMode="auto">
              <a:xfrm flipV="1">
                <a:off x="576" y="35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40" name="Line 48"/>
              <p:cNvSpPr>
                <a:spLocks noChangeShapeType="1"/>
              </p:cNvSpPr>
              <p:nvPr/>
            </p:nvSpPr>
            <p:spPr bwMode="auto">
              <a:xfrm flipV="1">
                <a:off x="864" y="35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41" name="Line 49"/>
              <p:cNvSpPr>
                <a:spLocks noChangeShapeType="1"/>
              </p:cNvSpPr>
              <p:nvPr/>
            </p:nvSpPr>
            <p:spPr bwMode="auto">
              <a:xfrm flipV="1">
                <a:off x="1152" y="35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8623" name="Group 50"/>
            <p:cNvGrpSpPr>
              <a:grpSpLocks/>
            </p:cNvGrpSpPr>
            <p:nvPr/>
          </p:nvGrpSpPr>
          <p:grpSpPr bwMode="auto">
            <a:xfrm>
              <a:off x="4656" y="3456"/>
              <a:ext cx="864" cy="358"/>
              <a:chOff x="432" y="3504"/>
              <a:chExt cx="864" cy="358"/>
            </a:xfrm>
          </p:grpSpPr>
          <p:pic>
            <p:nvPicPr>
              <p:cNvPr id="68628" name="Picture 5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3619"/>
                <a:ext cx="288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29" name="Picture 5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3600"/>
                <a:ext cx="288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630" name="Picture 5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3597"/>
                <a:ext cx="288" cy="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8631" name="Line 54"/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32" name="Line 55"/>
              <p:cNvSpPr>
                <a:spLocks noChangeShapeType="1"/>
              </p:cNvSpPr>
              <p:nvPr/>
            </p:nvSpPr>
            <p:spPr bwMode="auto">
              <a:xfrm flipV="1">
                <a:off x="576" y="35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33" name="Line 56"/>
              <p:cNvSpPr>
                <a:spLocks noChangeShapeType="1"/>
              </p:cNvSpPr>
              <p:nvPr/>
            </p:nvSpPr>
            <p:spPr bwMode="auto">
              <a:xfrm flipV="1">
                <a:off x="864" y="35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34" name="Line 57"/>
              <p:cNvSpPr>
                <a:spLocks noChangeShapeType="1"/>
              </p:cNvSpPr>
              <p:nvPr/>
            </p:nvSpPr>
            <p:spPr bwMode="auto">
              <a:xfrm flipV="1">
                <a:off x="1152" y="350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68624" name="Picture 5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3046"/>
              <a:ext cx="337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25" name="Line 59"/>
            <p:cNvSpPr>
              <a:spLocks noChangeShapeType="1"/>
            </p:cNvSpPr>
            <p:nvPr/>
          </p:nvSpPr>
          <p:spPr bwMode="auto">
            <a:xfrm flipV="1">
              <a:off x="3744" y="3238"/>
              <a:ext cx="38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6" name="Line 60"/>
            <p:cNvSpPr>
              <a:spLocks noChangeShapeType="1"/>
            </p:cNvSpPr>
            <p:nvPr/>
          </p:nvSpPr>
          <p:spPr bwMode="auto">
            <a:xfrm flipH="1" flipV="1">
              <a:off x="4272" y="3334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7" name="Line 61"/>
            <p:cNvSpPr>
              <a:spLocks noChangeShapeType="1"/>
            </p:cNvSpPr>
            <p:nvPr/>
          </p:nvSpPr>
          <p:spPr bwMode="auto">
            <a:xfrm>
              <a:off x="4416" y="3238"/>
              <a:ext cx="816" cy="2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30" name="Line 62"/>
          <p:cNvSpPr>
            <a:spLocks noChangeShapeType="1"/>
          </p:cNvSpPr>
          <p:nvPr/>
        </p:nvSpPr>
        <p:spPr bwMode="auto">
          <a:xfrm>
            <a:off x="2819400" y="4800600"/>
            <a:ext cx="3581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" name="Group 69"/>
          <p:cNvGrpSpPr>
            <a:grpSpLocks/>
          </p:cNvGrpSpPr>
          <p:nvPr/>
        </p:nvGrpSpPr>
        <p:grpSpPr bwMode="auto">
          <a:xfrm>
            <a:off x="2743200" y="3352800"/>
            <a:ext cx="4878388" cy="1371600"/>
            <a:chOff x="1728" y="2112"/>
            <a:chExt cx="3073" cy="864"/>
          </a:xfrm>
        </p:grpSpPr>
        <p:pic>
          <p:nvPicPr>
            <p:cNvPr id="68618" name="Picture 6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112"/>
              <a:ext cx="337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9" name="Line 64"/>
            <p:cNvSpPr>
              <a:spLocks noChangeShapeType="1"/>
            </p:cNvSpPr>
            <p:nvPr/>
          </p:nvSpPr>
          <p:spPr bwMode="auto">
            <a:xfrm flipV="1">
              <a:off x="1728" y="2304"/>
              <a:ext cx="268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0" name="Line 65"/>
            <p:cNvSpPr>
              <a:spLocks noChangeShapeType="1"/>
            </p:cNvSpPr>
            <p:nvPr/>
          </p:nvSpPr>
          <p:spPr bwMode="auto">
            <a:xfrm flipV="1">
              <a:off x="4368" y="2400"/>
              <a:ext cx="144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218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9634294"/>
              </p:ext>
            </p:extLst>
          </p:nvPr>
        </p:nvGraphicFramePr>
        <p:xfrm>
          <a:off x="457200" y="1371600"/>
          <a:ext cx="8229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ular Callout 9"/>
          <p:cNvSpPr/>
          <p:nvPr/>
        </p:nvSpPr>
        <p:spPr>
          <a:xfrm>
            <a:off x="2819400" y="2375846"/>
            <a:ext cx="1447800" cy="533398"/>
          </a:xfrm>
          <a:prstGeom prst="wedgeRectCallout">
            <a:avLst>
              <a:gd name="adj1" fmla="val -111380"/>
              <a:gd name="adj2" fmla="val 375456"/>
            </a:avLst>
          </a:prstGeom>
          <a:solidFill>
            <a:srgbClr val="FCF9C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accent4"/>
                </a:solidFill>
              </a:rPr>
              <a:t>Normal</a:t>
            </a:r>
            <a:endParaRPr lang="en-US" sz="2000" b="1" dirty="0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Jitter Apportionment for Video UX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25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4155517"/>
              </p:ext>
            </p:extLst>
          </p:nvPr>
        </p:nvGraphicFramePr>
        <p:xfrm>
          <a:off x="457200" y="1371600"/>
          <a:ext cx="8229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ular Callout 5"/>
          <p:cNvSpPr/>
          <p:nvPr/>
        </p:nvSpPr>
        <p:spPr>
          <a:xfrm>
            <a:off x="2095500" y="1676400"/>
            <a:ext cx="1447800" cy="609600"/>
          </a:xfrm>
          <a:prstGeom prst="wedgeRectCallout">
            <a:avLst>
              <a:gd name="adj1" fmla="val -19942"/>
              <a:gd name="adj2" fmla="val 356586"/>
            </a:avLst>
          </a:prstGeom>
          <a:solidFill>
            <a:srgbClr val="FCF9C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accent4"/>
                </a:solidFill>
              </a:rPr>
              <a:t>Congestion </a:t>
            </a:r>
          </a:p>
          <a:p>
            <a:pPr algn="ctr"/>
            <a:r>
              <a:rPr lang="en-US" sz="1800" dirty="0" smtClean="0">
                <a:solidFill>
                  <a:schemeClr val="accent4"/>
                </a:solidFill>
              </a:rPr>
              <a:t>at </a:t>
            </a:r>
            <a:r>
              <a:rPr lang="en-US" sz="1800" b="1" dirty="0" smtClean="0">
                <a:solidFill>
                  <a:schemeClr val="accent4"/>
                </a:solidFill>
              </a:rPr>
              <a:t>NSP1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88966"/>
            <a:ext cx="8423275" cy="838200"/>
          </a:xfrm>
        </p:spPr>
        <p:txBody>
          <a:bodyPr/>
          <a:lstStyle/>
          <a:p>
            <a:r>
              <a:rPr lang="en-US" dirty="0"/>
              <a:t>Jitter Apportionment for Video UX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3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9103264"/>
              </p:ext>
            </p:extLst>
          </p:nvPr>
        </p:nvGraphicFramePr>
        <p:xfrm>
          <a:off x="457200" y="1356472"/>
          <a:ext cx="8229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ular Callout 6"/>
          <p:cNvSpPr/>
          <p:nvPr/>
        </p:nvSpPr>
        <p:spPr>
          <a:xfrm>
            <a:off x="2095500" y="1676400"/>
            <a:ext cx="1866900" cy="609600"/>
          </a:xfrm>
          <a:prstGeom prst="wedgeRectCallout">
            <a:avLst>
              <a:gd name="adj1" fmla="val 64877"/>
              <a:gd name="adj2" fmla="val 423750"/>
            </a:avLst>
          </a:prstGeom>
          <a:solidFill>
            <a:srgbClr val="FCF9C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accent4"/>
                </a:solidFill>
              </a:rPr>
              <a:t>Relatively better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Jitter Apportionment for Video UX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7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7597431"/>
              </p:ext>
            </p:extLst>
          </p:nvPr>
        </p:nvGraphicFramePr>
        <p:xfrm>
          <a:off x="457200" y="1345132"/>
          <a:ext cx="8229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ular Callout 6"/>
          <p:cNvSpPr/>
          <p:nvPr/>
        </p:nvSpPr>
        <p:spPr>
          <a:xfrm>
            <a:off x="2895600" y="1772393"/>
            <a:ext cx="2057400" cy="609599"/>
          </a:xfrm>
          <a:prstGeom prst="wedgeRectCallout">
            <a:avLst>
              <a:gd name="adj1" fmla="val 34666"/>
              <a:gd name="adj2" fmla="val 352518"/>
            </a:avLst>
          </a:prstGeom>
          <a:solidFill>
            <a:srgbClr val="FCF9C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accent4"/>
                </a:solidFill>
              </a:rPr>
              <a:t>Congestion starts </a:t>
            </a:r>
          </a:p>
          <a:p>
            <a:pPr algn="ctr"/>
            <a:r>
              <a:rPr lang="en-US" sz="1800" dirty="0" smtClean="0">
                <a:solidFill>
                  <a:schemeClr val="accent4"/>
                </a:solidFill>
              </a:rPr>
              <a:t>at </a:t>
            </a:r>
            <a:r>
              <a:rPr lang="en-US" sz="1800" b="1" dirty="0" smtClean="0">
                <a:solidFill>
                  <a:schemeClr val="accent4"/>
                </a:solidFill>
              </a:rPr>
              <a:t>NSP3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7086600" y="3657600"/>
            <a:ext cx="1447800" cy="609599"/>
          </a:xfrm>
          <a:prstGeom prst="wedgeRectCallout">
            <a:avLst>
              <a:gd name="adj1" fmla="val -72796"/>
              <a:gd name="adj2" fmla="val 142070"/>
            </a:avLst>
          </a:prstGeom>
          <a:solidFill>
            <a:srgbClr val="FCF9C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accent4"/>
                </a:solidFill>
              </a:rPr>
              <a:t>Back to </a:t>
            </a:r>
          </a:p>
          <a:p>
            <a:pPr algn="ctr"/>
            <a:r>
              <a:rPr lang="en-US" sz="1800" dirty="0" smtClean="0">
                <a:solidFill>
                  <a:schemeClr val="accent4"/>
                </a:solidFill>
              </a:rPr>
              <a:t>normal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Jitter Apportionment for Video UX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2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3333354"/>
              </p:ext>
            </p:extLst>
          </p:nvPr>
        </p:nvGraphicFramePr>
        <p:xfrm>
          <a:off x="457200" y="1345132"/>
          <a:ext cx="8229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Jitter Apportionment for Video UX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47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025792"/>
              </p:ext>
            </p:extLst>
          </p:nvPr>
        </p:nvGraphicFramePr>
        <p:xfrm>
          <a:off x="422275" y="1371600"/>
          <a:ext cx="84582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6480" y="6335143"/>
            <a:ext cx="8423275" cy="400110"/>
          </a:xfrm>
          <a:prstGeom prst="rect">
            <a:avLst/>
          </a:prstGeom>
          <a:noFill/>
          <a:ln>
            <a:solidFill>
              <a:schemeClr val="tx2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Glitches</a:t>
            </a:r>
            <a:r>
              <a:rPr lang="en-US" sz="2000" dirty="0" smtClean="0"/>
              <a:t> denote the losses and </a:t>
            </a:r>
            <a:r>
              <a:rPr lang="en-US" sz="2000" b="1" dirty="0" smtClean="0"/>
              <a:t>Freezes</a:t>
            </a:r>
            <a:r>
              <a:rPr lang="en-US" sz="2000" dirty="0" smtClean="0"/>
              <a:t> denote video playback freezes</a:t>
            </a:r>
            <a:endParaRPr lang="en-US" sz="2000" dirty="0"/>
          </a:p>
        </p:txBody>
      </p:sp>
      <p:sp>
        <p:nvSpPr>
          <p:cNvPr id="6" name="Rectangular Callout 5"/>
          <p:cNvSpPr/>
          <p:nvPr/>
        </p:nvSpPr>
        <p:spPr>
          <a:xfrm>
            <a:off x="3567752" y="1210100"/>
            <a:ext cx="1219200" cy="466299"/>
          </a:xfrm>
          <a:prstGeom prst="wedgeRectCallout">
            <a:avLst>
              <a:gd name="adj1" fmla="val -74757"/>
              <a:gd name="adj2" fmla="val 231434"/>
            </a:avLst>
          </a:prstGeom>
          <a:solidFill>
            <a:srgbClr val="FCF9C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accent4"/>
                </a:solidFill>
              </a:rPr>
              <a:t>A </a:t>
            </a:r>
            <a:r>
              <a:rPr lang="en-US" sz="1800" b="1" u="sng" dirty="0" smtClean="0">
                <a:solidFill>
                  <a:schemeClr val="accent4"/>
                </a:solidFill>
              </a:rPr>
              <a:t>freeze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1219200" y="1467132"/>
            <a:ext cx="1066800" cy="466299"/>
          </a:xfrm>
          <a:prstGeom prst="wedgeRectCallout">
            <a:avLst>
              <a:gd name="adj1" fmla="val 51256"/>
              <a:gd name="adj2" fmla="val 200702"/>
            </a:avLst>
          </a:prstGeom>
          <a:solidFill>
            <a:srgbClr val="FCF9C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accent4"/>
                </a:solidFill>
              </a:rPr>
              <a:t>A </a:t>
            </a:r>
            <a:r>
              <a:rPr lang="en-US" sz="1800" b="1" u="sng" dirty="0" smtClean="0">
                <a:solidFill>
                  <a:schemeClr val="accent4"/>
                </a:solidFill>
              </a:rPr>
              <a:t>glitch</a:t>
            </a:r>
            <a:endParaRPr lang="en-US" b="1" u="sng" dirty="0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Jitter Apportionment for Video UX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67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1200" y="1371600"/>
            <a:ext cx="5794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Contributing One-Way-Delay per Provider</a:t>
            </a:r>
            <a:endParaRPr lang="en-US" b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4929256"/>
              </p:ext>
            </p:extLst>
          </p:nvPr>
        </p:nvGraphicFramePr>
        <p:xfrm>
          <a:off x="649185" y="1390403"/>
          <a:ext cx="8458200" cy="2779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ular Callout 7"/>
          <p:cNvSpPr/>
          <p:nvPr/>
        </p:nvSpPr>
        <p:spPr>
          <a:xfrm>
            <a:off x="2438400" y="1969838"/>
            <a:ext cx="1905000" cy="693716"/>
          </a:xfrm>
          <a:prstGeom prst="wedgeRectCallout">
            <a:avLst>
              <a:gd name="adj1" fmla="val 10520"/>
              <a:gd name="adj2" fmla="val 187480"/>
            </a:avLst>
          </a:prstGeom>
          <a:solidFill>
            <a:srgbClr val="FCF9C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accent4"/>
                </a:solidFill>
              </a:rPr>
              <a:t>No contributing delay at NSP2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423275" cy="838200"/>
          </a:xfrm>
        </p:spPr>
        <p:txBody>
          <a:bodyPr/>
          <a:lstStyle/>
          <a:p>
            <a:r>
              <a:rPr lang="en-US" dirty="0"/>
              <a:t>Jitter Apportionment for Video UX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29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1200" y="1371600"/>
            <a:ext cx="5794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Contributing One-Way-Delay per Provider</a:t>
            </a:r>
            <a:endParaRPr lang="en-US" b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8232560"/>
              </p:ext>
            </p:extLst>
          </p:nvPr>
        </p:nvGraphicFramePr>
        <p:xfrm>
          <a:off x="649185" y="1390403"/>
          <a:ext cx="8458200" cy="2779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ular Callout 7"/>
          <p:cNvSpPr/>
          <p:nvPr/>
        </p:nvSpPr>
        <p:spPr>
          <a:xfrm>
            <a:off x="2438400" y="1969838"/>
            <a:ext cx="1905000" cy="693716"/>
          </a:xfrm>
          <a:prstGeom prst="wedgeRectCallout">
            <a:avLst>
              <a:gd name="adj1" fmla="val 10520"/>
              <a:gd name="adj2" fmla="val 187480"/>
            </a:avLst>
          </a:prstGeom>
          <a:solidFill>
            <a:srgbClr val="FCF9C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accent4"/>
                </a:solidFill>
              </a:rPr>
              <a:t>No contributing delay at NSP2</a:t>
            </a:r>
            <a:endParaRPr lang="en-US" b="1" dirty="0">
              <a:solidFill>
                <a:schemeClr val="accent4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521936"/>
              </p:ext>
            </p:extLst>
          </p:nvPr>
        </p:nvGraphicFramePr>
        <p:xfrm>
          <a:off x="1242547" y="4728865"/>
          <a:ext cx="6532823" cy="1281183"/>
        </p:xfrm>
        <a:graphic>
          <a:graphicData uri="http://schemas.openxmlformats.org/drawingml/2006/table">
            <a:tbl>
              <a:tblPr firstRow="1" firstCol="1" bandRow="1"/>
              <a:tblGrid>
                <a:gridCol w="1204761"/>
                <a:gridCol w="1746663"/>
                <a:gridCol w="1828800"/>
                <a:gridCol w="1752599"/>
              </a:tblGrid>
              <a:tr h="3347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Provider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Mean Jitter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Std. Dev. Jitter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Max Jitter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NSP1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44.6 %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32.8 %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25.3 %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NSP2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0.2 %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0.3 %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0.2 %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NSP3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55.2 %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66.9 %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74.5 %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71800" y="4267200"/>
            <a:ext cx="320040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 smtClean="0"/>
              <a:t>Basic Analysis Results</a:t>
            </a:r>
            <a:endParaRPr lang="en-US" b="1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76393"/>
            <a:ext cx="8423275" cy="838200"/>
          </a:xfrm>
        </p:spPr>
        <p:txBody>
          <a:bodyPr/>
          <a:lstStyle/>
          <a:p>
            <a:r>
              <a:rPr lang="en-US" dirty="0"/>
              <a:t>Jitter Apportionment for Video UX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17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4980" y="1352490"/>
            <a:ext cx="487680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 smtClean="0"/>
              <a:t>Analysis for freeze 1 [t=6 and t=10]</a:t>
            </a:r>
            <a:endParaRPr lang="en-US" sz="20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846806"/>
              </p:ext>
            </p:extLst>
          </p:nvPr>
        </p:nvGraphicFramePr>
        <p:xfrm>
          <a:off x="424980" y="1791005"/>
          <a:ext cx="4038600" cy="1542294"/>
        </p:xfrm>
        <a:graphic>
          <a:graphicData uri="http://schemas.openxmlformats.org/drawingml/2006/table">
            <a:tbl>
              <a:tblPr firstRow="1" firstCol="1" bandRow="1"/>
              <a:tblGrid>
                <a:gridCol w="794479"/>
                <a:gridCol w="926892"/>
                <a:gridCol w="1112734"/>
                <a:gridCol w="1204495"/>
              </a:tblGrid>
              <a:tr h="3672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Mean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Std</a:t>
                      </a: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dev</a:t>
                      </a: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Max </a:t>
                      </a: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 %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NSP1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96.7 %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93.8 %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94.7 %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2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NSP2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0.2 %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0.6 %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0.2 %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2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NSP3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3.1 %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5.6 %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5.1 %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037431"/>
              </p:ext>
            </p:extLst>
          </p:nvPr>
        </p:nvGraphicFramePr>
        <p:xfrm>
          <a:off x="424980" y="4241279"/>
          <a:ext cx="4038600" cy="1530420"/>
        </p:xfrm>
        <a:graphic>
          <a:graphicData uri="http://schemas.openxmlformats.org/drawingml/2006/table">
            <a:tbl>
              <a:tblPr firstRow="1" firstCol="1" bandRow="1"/>
              <a:tblGrid>
                <a:gridCol w="673100"/>
                <a:gridCol w="942340"/>
                <a:gridCol w="1218665"/>
                <a:gridCol w="1204495"/>
              </a:tblGrid>
              <a:tr h="401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Mean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Std</a:t>
                      </a: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dev</a:t>
                      </a: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Max </a:t>
                      </a: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 %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3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NSP1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98.5 %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97.2 %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97.2 %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NSP2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0.0 %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NSP3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1.5 %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2.8 %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2.8 %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4980" y="3790500"/>
            <a:ext cx="518160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 smtClean="0"/>
              <a:t>Analysis for freeze 2 [t=8 and t=12]</a:t>
            </a:r>
            <a:endParaRPr lang="en-US" sz="2000" b="1" dirty="0"/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1921280"/>
              </p:ext>
            </p:extLst>
          </p:nvPr>
        </p:nvGraphicFramePr>
        <p:xfrm>
          <a:off x="4800600" y="1262743"/>
          <a:ext cx="4260273" cy="4833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724400" y="1520954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Delay (</a:t>
            </a:r>
            <a:r>
              <a:rPr lang="en-US" sz="1600" b="1" dirty="0" err="1" smtClean="0">
                <a:latin typeface="Calibri" pitchFamily="34" charset="0"/>
              </a:rPr>
              <a:t>ms</a:t>
            </a:r>
            <a:r>
              <a:rPr lang="en-US" sz="1600" b="1" dirty="0" smtClean="0">
                <a:latin typeface="Calibri" pitchFamily="34" charset="0"/>
              </a:rPr>
              <a:t>)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21" name="Rectangular Callout 20"/>
          <p:cNvSpPr/>
          <p:nvPr/>
        </p:nvSpPr>
        <p:spPr>
          <a:xfrm>
            <a:off x="7010400" y="1370677"/>
            <a:ext cx="1828800" cy="427345"/>
          </a:xfrm>
          <a:prstGeom prst="wedgeRectCallout">
            <a:avLst>
              <a:gd name="adj1" fmla="val -79687"/>
              <a:gd name="adj2" fmla="val 168446"/>
            </a:avLst>
          </a:prstGeom>
          <a:solidFill>
            <a:srgbClr val="FCF9C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accent4"/>
                </a:solidFill>
              </a:rPr>
              <a:t>Freeze 1 is at t=8s</a:t>
            </a:r>
            <a:endParaRPr lang="en-US" sz="2000" b="1" dirty="0">
              <a:solidFill>
                <a:schemeClr val="accent4"/>
              </a:solidFill>
            </a:endParaRPr>
          </a:p>
        </p:txBody>
      </p:sp>
      <p:sp>
        <p:nvSpPr>
          <p:cNvPr id="22" name="Rectangular Callout 21"/>
          <p:cNvSpPr/>
          <p:nvPr/>
        </p:nvSpPr>
        <p:spPr>
          <a:xfrm>
            <a:off x="7848600" y="2133600"/>
            <a:ext cx="1188522" cy="762000"/>
          </a:xfrm>
          <a:prstGeom prst="wedgeRectCallout">
            <a:avLst>
              <a:gd name="adj1" fmla="val -99232"/>
              <a:gd name="adj2" fmla="val -15179"/>
            </a:avLst>
          </a:prstGeom>
          <a:solidFill>
            <a:srgbClr val="FCF9C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accent4"/>
                </a:solidFill>
              </a:rPr>
              <a:t>Freeze 2 is</a:t>
            </a:r>
          </a:p>
          <a:p>
            <a:pPr algn="ctr"/>
            <a:r>
              <a:rPr lang="en-US" sz="1600" b="1" dirty="0" smtClean="0">
                <a:solidFill>
                  <a:schemeClr val="accent4"/>
                </a:solidFill>
              </a:rPr>
              <a:t> at t=10s</a:t>
            </a:r>
            <a:endParaRPr lang="en-US" sz="2000" b="1" dirty="0">
              <a:solidFill>
                <a:schemeClr val="accent4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4980" y="126875"/>
            <a:ext cx="8423275" cy="838200"/>
          </a:xfrm>
        </p:spPr>
        <p:txBody>
          <a:bodyPr/>
          <a:lstStyle/>
          <a:p>
            <a:r>
              <a:rPr lang="en-US" dirty="0"/>
              <a:t>Jitter Apportionment for Video UX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13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600" y="1812870"/>
            <a:ext cx="441960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 smtClean="0"/>
              <a:t>Analysis for freeze 3 [t=17 and t=21]</a:t>
            </a:r>
            <a:endParaRPr lang="en-US" sz="2000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458270"/>
              </p:ext>
            </p:extLst>
          </p:nvPr>
        </p:nvGraphicFramePr>
        <p:xfrm>
          <a:off x="382800" y="2258700"/>
          <a:ext cx="3962399" cy="1376856"/>
        </p:xfrm>
        <a:graphic>
          <a:graphicData uri="http://schemas.openxmlformats.org/drawingml/2006/table">
            <a:tbl>
              <a:tblPr firstRow="1" firstCol="1" bandRow="1"/>
              <a:tblGrid>
                <a:gridCol w="671593"/>
                <a:gridCol w="940230"/>
                <a:gridCol w="1147705"/>
                <a:gridCol w="1202871"/>
              </a:tblGrid>
              <a:tr h="344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Mean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Std</a:t>
                      </a: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dev</a:t>
                      </a: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Max </a:t>
                      </a: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 </a:t>
                      </a: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NSP1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27.7 %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42.2 %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50.2 %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NSP2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0.2 %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0.4 %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0.3 %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NSP3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72.1 %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57.4 %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49.5 %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829183"/>
              </p:ext>
            </p:extLst>
          </p:nvPr>
        </p:nvGraphicFramePr>
        <p:xfrm>
          <a:off x="382801" y="4474596"/>
          <a:ext cx="3886200" cy="1443334"/>
        </p:xfrm>
        <a:graphic>
          <a:graphicData uri="http://schemas.openxmlformats.org/drawingml/2006/table">
            <a:tbl>
              <a:tblPr firstRow="1" firstCol="1" bandRow="1"/>
              <a:tblGrid>
                <a:gridCol w="789384"/>
                <a:gridCol w="915088"/>
                <a:gridCol w="1090864"/>
                <a:gridCol w="1090864"/>
              </a:tblGrid>
              <a:tr h="3436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Mean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Std</a:t>
                      </a: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dev</a:t>
                      </a: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Max </a:t>
                      </a:r>
                      <a:r>
                        <a:rPr lang="en-US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 </a:t>
                      </a: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NSP1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14.0 %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13.8 %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13.6 %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NSP2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0.2 %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0.2 %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0.2 %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3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NSP3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85.8 %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86.0 %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86.2 %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0400" y="4098870"/>
            <a:ext cx="518160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 smtClean="0"/>
              <a:t>Analysis for freeze 4 [t=24 and t=28]</a:t>
            </a:r>
            <a:endParaRPr lang="en-US" sz="2000" b="1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6919664"/>
              </p:ext>
            </p:extLst>
          </p:nvPr>
        </p:nvGraphicFramePr>
        <p:xfrm>
          <a:off x="4648200" y="1295400"/>
          <a:ext cx="4648200" cy="4935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648200" y="1415071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Delay (</a:t>
            </a:r>
            <a:r>
              <a:rPr lang="en-US" sz="1600" b="1" dirty="0" err="1" smtClean="0">
                <a:latin typeface="Calibri" pitchFamily="34" charset="0"/>
              </a:rPr>
              <a:t>ms</a:t>
            </a:r>
            <a:r>
              <a:rPr lang="en-US" sz="1600" b="1" dirty="0" smtClean="0">
                <a:latin typeface="Calibri" pitchFamily="34" charset="0"/>
              </a:rPr>
              <a:t>)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6629400" y="1370676"/>
            <a:ext cx="1905000" cy="427345"/>
          </a:xfrm>
          <a:prstGeom prst="wedgeRectCallout">
            <a:avLst>
              <a:gd name="adj1" fmla="val -93732"/>
              <a:gd name="adj2" fmla="val 188727"/>
            </a:avLst>
          </a:prstGeom>
          <a:solidFill>
            <a:srgbClr val="FCF9C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accent4"/>
                </a:solidFill>
              </a:rPr>
              <a:t>Freeze 3 is at t=19s</a:t>
            </a:r>
            <a:endParaRPr lang="en-US" sz="2000" b="1" dirty="0">
              <a:solidFill>
                <a:schemeClr val="accent4"/>
              </a:solidFill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7848600" y="2115787"/>
            <a:ext cx="1188720" cy="609600"/>
          </a:xfrm>
          <a:prstGeom prst="wedgeRectCallout">
            <a:avLst>
              <a:gd name="adj1" fmla="val -75176"/>
              <a:gd name="adj2" fmla="val 141165"/>
            </a:avLst>
          </a:prstGeom>
          <a:solidFill>
            <a:srgbClr val="FCF9C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accent4"/>
                </a:solidFill>
              </a:rPr>
              <a:t>Freeze 4 is </a:t>
            </a:r>
          </a:p>
          <a:p>
            <a:pPr algn="ctr"/>
            <a:r>
              <a:rPr lang="en-US" sz="1600" b="1" dirty="0" smtClean="0">
                <a:solidFill>
                  <a:schemeClr val="accent4"/>
                </a:solidFill>
              </a:rPr>
              <a:t>at t=26s</a:t>
            </a:r>
            <a:endParaRPr lang="en-US" sz="2000" b="1" dirty="0">
              <a:solidFill>
                <a:schemeClr val="accent4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126875"/>
            <a:ext cx="8423275" cy="838200"/>
          </a:xfrm>
        </p:spPr>
        <p:txBody>
          <a:bodyPr/>
          <a:lstStyle/>
          <a:p>
            <a:r>
              <a:rPr lang="en-US" dirty="0"/>
              <a:t>Jitter Apportionment for Video UX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38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Service Demand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Optical substrates and backbones lie at the core of almost all planetary communications</a:t>
            </a:r>
          </a:p>
          <a:p>
            <a:r>
              <a:rPr lang="en-US" dirty="0" smtClean="0"/>
              <a:t>Internet, mobile internet, mobile content access, form increasingly significant part of it</a:t>
            </a:r>
          </a:p>
          <a:p>
            <a:r>
              <a:rPr lang="en-US" dirty="0" smtClean="0"/>
              <a:t>Large short-fuse file transfers form significant part of it</a:t>
            </a:r>
          </a:p>
          <a:p>
            <a:r>
              <a:rPr lang="en-US" dirty="0" smtClean="0"/>
              <a:t>Larger range of bandwidth needs</a:t>
            </a:r>
          </a:p>
          <a:p>
            <a:r>
              <a:rPr lang="en-US" dirty="0" smtClean="0"/>
              <a:t>More diverse timescales</a:t>
            </a:r>
          </a:p>
          <a:p>
            <a:r>
              <a:rPr lang="en-US" dirty="0" smtClean="0"/>
              <a:t>Desire for more buying options, green options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61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Insertion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Value-added services must be possible to provide at intermediate points of use plane data flow</a:t>
            </a:r>
          </a:p>
          <a:p>
            <a:pPr lvl="1"/>
            <a:r>
              <a:rPr lang="en-US" dirty="0" smtClean="0"/>
              <a:t>Without requiring extraordinary non-service infrastructure</a:t>
            </a:r>
          </a:p>
          <a:p>
            <a:r>
              <a:rPr lang="en-US" dirty="0" smtClean="0"/>
              <a:t>Separation of hardware (infrastructure provider) and software (service provider)</a:t>
            </a:r>
          </a:p>
          <a:p>
            <a:pPr lvl="1"/>
            <a:r>
              <a:rPr lang="en-US" dirty="0" smtClean="0"/>
              <a:t>Similar to NFV</a:t>
            </a:r>
          </a:p>
          <a:p>
            <a:r>
              <a:rPr lang="en-US" dirty="0" smtClean="0"/>
              <a:t>Requires recognizing application-layer semantics, and ability to provide differential service on that basis</a:t>
            </a:r>
          </a:p>
          <a:p>
            <a:pPr lvl="1"/>
            <a:r>
              <a:rPr lang="en-US" dirty="0" smtClean="0"/>
              <a:t>Obvious match for SDN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735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40069" y="855089"/>
            <a:ext cx="8562480" cy="125748"/>
          </a:xfrm>
          <a:prstGeom prst="rect">
            <a:avLst/>
          </a:prstGeom>
          <a:solidFill>
            <a:srgbClr val="FFFFF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16056" y="2537325"/>
            <a:ext cx="3317372" cy="1352007"/>
            <a:chOff x="2816056" y="2537325"/>
            <a:chExt cx="3317372" cy="1352007"/>
          </a:xfrm>
        </p:grpSpPr>
        <p:grpSp>
          <p:nvGrpSpPr>
            <p:cNvPr id="61" name="Group 60"/>
            <p:cNvGrpSpPr/>
            <p:nvPr/>
          </p:nvGrpSpPr>
          <p:grpSpPr>
            <a:xfrm>
              <a:off x="3342102" y="2537325"/>
              <a:ext cx="2791326" cy="831525"/>
              <a:chOff x="3342102" y="2537325"/>
              <a:chExt cx="2791326" cy="831525"/>
            </a:xfrm>
          </p:grpSpPr>
          <p:sp>
            <p:nvSpPr>
              <p:cNvPr id="9" name="Cube 8"/>
              <p:cNvSpPr/>
              <p:nvPr/>
            </p:nvSpPr>
            <p:spPr>
              <a:xfrm>
                <a:off x="3342102" y="2537325"/>
                <a:ext cx="2791326" cy="831525"/>
              </a:xfrm>
              <a:prstGeom prst="cube">
                <a:avLst>
                  <a:gd name="adj" fmla="val 61326"/>
                </a:avLst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3735471" y="2592238"/>
                <a:ext cx="2171029" cy="392363"/>
                <a:chOff x="3449053" y="1550737"/>
                <a:chExt cx="2171029" cy="392363"/>
              </a:xfrm>
            </p:grpSpPr>
            <p:sp>
              <p:nvSpPr>
                <p:cNvPr id="54" name="Parallelogram 53"/>
                <p:cNvSpPr/>
                <p:nvPr/>
              </p:nvSpPr>
              <p:spPr>
                <a:xfrm>
                  <a:off x="3449053" y="1550737"/>
                  <a:ext cx="2171029" cy="213896"/>
                </a:xfrm>
                <a:prstGeom prst="parallelogram">
                  <a:avLst>
                    <a:gd name="adj" fmla="val 104545"/>
                  </a:avLst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Freeform 54"/>
                <p:cNvSpPr/>
                <p:nvPr/>
              </p:nvSpPr>
              <p:spPr>
                <a:xfrm>
                  <a:off x="3517899" y="1739900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Freeform 55"/>
                <p:cNvSpPr/>
                <p:nvPr/>
              </p:nvSpPr>
              <p:spPr>
                <a:xfrm>
                  <a:off x="3858682" y="1739900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Freeform 56"/>
                <p:cNvSpPr/>
                <p:nvPr/>
              </p:nvSpPr>
              <p:spPr>
                <a:xfrm>
                  <a:off x="4199465" y="1739900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Freeform 57"/>
                <p:cNvSpPr/>
                <p:nvPr/>
              </p:nvSpPr>
              <p:spPr>
                <a:xfrm>
                  <a:off x="4540248" y="1739900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Freeform 58"/>
                <p:cNvSpPr/>
                <p:nvPr/>
              </p:nvSpPr>
              <p:spPr>
                <a:xfrm>
                  <a:off x="4881031" y="1739900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" name="Group 48"/>
            <p:cNvGrpSpPr/>
            <p:nvPr/>
          </p:nvGrpSpPr>
          <p:grpSpPr>
            <a:xfrm>
              <a:off x="2828756" y="3049341"/>
              <a:ext cx="2791326" cy="831525"/>
              <a:chOff x="2828756" y="3049341"/>
              <a:chExt cx="2791326" cy="831525"/>
            </a:xfrm>
          </p:grpSpPr>
          <p:sp>
            <p:nvSpPr>
              <p:cNvPr id="7" name="Cube 6"/>
              <p:cNvSpPr/>
              <p:nvPr/>
            </p:nvSpPr>
            <p:spPr>
              <a:xfrm>
                <a:off x="2828756" y="3049341"/>
                <a:ext cx="2791326" cy="831525"/>
              </a:xfrm>
              <a:prstGeom prst="cube">
                <a:avLst>
                  <a:gd name="adj" fmla="val 61326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3244404" y="3053899"/>
                <a:ext cx="1897423" cy="509022"/>
                <a:chOff x="931333" y="1151467"/>
                <a:chExt cx="1897423" cy="584889"/>
              </a:xfrm>
              <a:solidFill>
                <a:schemeClr val="tx2">
                  <a:lumMod val="20000"/>
                  <a:lumOff val="80000"/>
                </a:schemeClr>
              </a:solidFill>
            </p:grpSpPr>
            <p:sp>
              <p:nvSpPr>
                <p:cNvPr id="32" name="Parallelogram 31"/>
                <p:cNvSpPr/>
                <p:nvPr/>
              </p:nvSpPr>
              <p:spPr>
                <a:xfrm>
                  <a:off x="931333" y="1567863"/>
                  <a:ext cx="1494030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Parallelogram 32"/>
                <p:cNvSpPr/>
                <p:nvPr/>
              </p:nvSpPr>
              <p:spPr>
                <a:xfrm>
                  <a:off x="1672167" y="1375956"/>
                  <a:ext cx="911100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Parallelogram 33"/>
                <p:cNvSpPr/>
                <p:nvPr/>
              </p:nvSpPr>
              <p:spPr>
                <a:xfrm>
                  <a:off x="1287410" y="1477469"/>
                  <a:ext cx="1290314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Parallelogram 34"/>
                <p:cNvSpPr/>
                <p:nvPr/>
              </p:nvSpPr>
              <p:spPr>
                <a:xfrm>
                  <a:off x="2036233" y="1278466"/>
                  <a:ext cx="625511" cy="51881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Parallelogram 35"/>
                <p:cNvSpPr/>
                <p:nvPr/>
              </p:nvSpPr>
              <p:spPr>
                <a:xfrm>
                  <a:off x="2425363" y="1191089"/>
                  <a:ext cx="390025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Parallelogram 36"/>
                <p:cNvSpPr/>
                <p:nvPr/>
              </p:nvSpPr>
              <p:spPr>
                <a:xfrm>
                  <a:off x="2309681" y="1151467"/>
                  <a:ext cx="519075" cy="462116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Parallelogram 37"/>
                <p:cNvSpPr/>
                <p:nvPr/>
              </p:nvSpPr>
              <p:spPr>
                <a:xfrm>
                  <a:off x="2006600" y="1191089"/>
                  <a:ext cx="491068" cy="422494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38"/>
                <p:cNvSpPr/>
                <p:nvPr/>
              </p:nvSpPr>
              <p:spPr>
                <a:xfrm>
                  <a:off x="1709893" y="1278465"/>
                  <a:ext cx="406774" cy="332347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Parallelogram 39"/>
                <p:cNvSpPr/>
                <p:nvPr/>
              </p:nvSpPr>
              <p:spPr>
                <a:xfrm>
                  <a:off x="1422400" y="1375956"/>
                  <a:ext cx="311041" cy="237627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Parallelogram 40"/>
                <p:cNvSpPr/>
                <p:nvPr/>
              </p:nvSpPr>
              <p:spPr>
                <a:xfrm>
                  <a:off x="1206500" y="1477469"/>
                  <a:ext cx="215900" cy="134594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Freeform 41"/>
                <p:cNvSpPr/>
                <p:nvPr/>
              </p:nvSpPr>
              <p:spPr>
                <a:xfrm>
                  <a:off x="1040846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Freeform 42"/>
                <p:cNvSpPr/>
                <p:nvPr/>
              </p:nvSpPr>
              <p:spPr>
                <a:xfrm>
                  <a:off x="1263861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Freeform 43"/>
                <p:cNvSpPr/>
                <p:nvPr/>
              </p:nvSpPr>
              <p:spPr>
                <a:xfrm>
                  <a:off x="1486877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Freeform 44"/>
                <p:cNvSpPr/>
                <p:nvPr/>
              </p:nvSpPr>
              <p:spPr>
                <a:xfrm>
                  <a:off x="1709893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Freeform 45"/>
                <p:cNvSpPr/>
                <p:nvPr/>
              </p:nvSpPr>
              <p:spPr>
                <a:xfrm>
                  <a:off x="1932908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6056" y="3562920"/>
              <a:ext cx="2303713" cy="326412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2815388" y="2545360"/>
            <a:ext cx="3318040" cy="1335506"/>
            <a:chOff x="2815388" y="2545360"/>
            <a:chExt cx="3318040" cy="1335506"/>
          </a:xfrm>
        </p:grpSpPr>
        <p:sp>
          <p:nvSpPr>
            <p:cNvPr id="10" name="Cube 9"/>
            <p:cNvSpPr/>
            <p:nvPr/>
          </p:nvSpPr>
          <p:spPr>
            <a:xfrm>
              <a:off x="2815388" y="2545360"/>
              <a:ext cx="3318040" cy="1335506"/>
            </a:xfrm>
            <a:prstGeom prst="cube">
              <a:avLst>
                <a:gd name="adj" fmla="val 77503"/>
              </a:avLst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406720" y="2888470"/>
              <a:ext cx="2171029" cy="392363"/>
              <a:chOff x="3449053" y="1550737"/>
              <a:chExt cx="2171029" cy="392363"/>
            </a:xfrm>
          </p:grpSpPr>
          <p:sp>
            <p:nvSpPr>
              <p:cNvPr id="3" name="Parallelogram 2"/>
              <p:cNvSpPr/>
              <p:nvPr/>
            </p:nvSpPr>
            <p:spPr>
              <a:xfrm>
                <a:off x="3449053" y="1550737"/>
                <a:ext cx="2171029" cy="213896"/>
              </a:xfrm>
              <a:prstGeom prst="parallelogram">
                <a:avLst>
                  <a:gd name="adj" fmla="val 104545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3517899" y="1739900"/>
                <a:ext cx="376767" cy="203200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3858682" y="1739900"/>
                <a:ext cx="376767" cy="203200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4199465" y="1739900"/>
                <a:ext cx="376767" cy="203200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4540248" y="1739900"/>
                <a:ext cx="376767" cy="203200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4881031" y="1739900"/>
                <a:ext cx="376767" cy="203200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388" y="3566945"/>
            <a:ext cx="2303713" cy="32641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42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-0.30278 1.4814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05435" y="2464498"/>
            <a:ext cx="3316077" cy="1375148"/>
            <a:chOff x="2705435" y="2464498"/>
            <a:chExt cx="3316077" cy="1375148"/>
          </a:xfrm>
        </p:grpSpPr>
        <p:grpSp>
          <p:nvGrpSpPr>
            <p:cNvPr id="89" name="Group 88"/>
            <p:cNvGrpSpPr/>
            <p:nvPr/>
          </p:nvGrpSpPr>
          <p:grpSpPr>
            <a:xfrm>
              <a:off x="3230186" y="2464498"/>
              <a:ext cx="2791326" cy="850877"/>
              <a:chOff x="2011057" y="472605"/>
              <a:chExt cx="2791326" cy="850877"/>
            </a:xfrm>
          </p:grpSpPr>
          <p:sp>
            <p:nvSpPr>
              <p:cNvPr id="34" name="Cube 33"/>
              <p:cNvSpPr/>
              <p:nvPr/>
            </p:nvSpPr>
            <p:spPr>
              <a:xfrm>
                <a:off x="2011057" y="491957"/>
                <a:ext cx="2791326" cy="831525"/>
              </a:xfrm>
              <a:prstGeom prst="cube">
                <a:avLst>
                  <a:gd name="adj" fmla="val 61326"/>
                </a:avLst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2397808" y="472605"/>
                <a:ext cx="1910791" cy="509022"/>
                <a:chOff x="5768812" y="237446"/>
                <a:chExt cx="1910791" cy="509022"/>
              </a:xfrm>
            </p:grpSpPr>
            <p:sp>
              <p:nvSpPr>
                <p:cNvPr id="71" name="Parallelogram 70"/>
                <p:cNvSpPr/>
                <p:nvPr/>
              </p:nvSpPr>
              <p:spPr>
                <a:xfrm>
                  <a:off x="5768812" y="599831"/>
                  <a:ext cx="1494030" cy="39789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Parallelogram 71"/>
                <p:cNvSpPr/>
                <p:nvPr/>
              </p:nvSpPr>
              <p:spPr>
                <a:xfrm>
                  <a:off x="6509646" y="432816"/>
                  <a:ext cx="911100" cy="39789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Parallelogram 72"/>
                <p:cNvSpPr/>
                <p:nvPr/>
              </p:nvSpPr>
              <p:spPr>
                <a:xfrm>
                  <a:off x="6124889" y="521162"/>
                  <a:ext cx="1290314" cy="39789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Parallelogram 73"/>
                <p:cNvSpPr/>
                <p:nvPr/>
              </p:nvSpPr>
              <p:spPr>
                <a:xfrm>
                  <a:off x="6873712" y="347972"/>
                  <a:ext cx="625511" cy="45151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Parallelogram 74"/>
                <p:cNvSpPr/>
                <p:nvPr/>
              </p:nvSpPr>
              <p:spPr>
                <a:xfrm>
                  <a:off x="7262842" y="271929"/>
                  <a:ext cx="390025" cy="39789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Parallelogram 75"/>
                <p:cNvSpPr/>
                <p:nvPr/>
              </p:nvSpPr>
              <p:spPr>
                <a:xfrm>
                  <a:off x="7160528" y="237446"/>
                  <a:ext cx="519075" cy="402174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Parallelogram 76"/>
                <p:cNvSpPr/>
                <p:nvPr/>
              </p:nvSpPr>
              <p:spPr>
                <a:xfrm>
                  <a:off x="6844079" y="271929"/>
                  <a:ext cx="491068" cy="367692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Parallelogram 77"/>
                <p:cNvSpPr/>
                <p:nvPr/>
              </p:nvSpPr>
              <p:spPr>
                <a:xfrm>
                  <a:off x="6547372" y="347971"/>
                  <a:ext cx="406774" cy="289238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Parallelogram 78"/>
                <p:cNvSpPr/>
                <p:nvPr/>
              </p:nvSpPr>
              <p:spPr>
                <a:xfrm>
                  <a:off x="6259879" y="432816"/>
                  <a:ext cx="311041" cy="206804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Parallelogram 79"/>
                <p:cNvSpPr/>
                <p:nvPr/>
              </p:nvSpPr>
              <p:spPr>
                <a:xfrm>
                  <a:off x="6043979" y="521162"/>
                  <a:ext cx="215900" cy="117136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>
                  <a:off x="5878325" y="630739"/>
                  <a:ext cx="246564" cy="115729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Freeform 81"/>
                <p:cNvSpPr/>
                <p:nvPr/>
              </p:nvSpPr>
              <p:spPr>
                <a:xfrm>
                  <a:off x="6101340" y="630739"/>
                  <a:ext cx="246564" cy="115729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Freeform 82"/>
                <p:cNvSpPr/>
                <p:nvPr/>
              </p:nvSpPr>
              <p:spPr>
                <a:xfrm>
                  <a:off x="6324356" y="630739"/>
                  <a:ext cx="246564" cy="115729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Freeform 83"/>
                <p:cNvSpPr/>
                <p:nvPr/>
              </p:nvSpPr>
              <p:spPr>
                <a:xfrm>
                  <a:off x="6547372" y="630739"/>
                  <a:ext cx="246564" cy="115729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Freeform 84"/>
                <p:cNvSpPr/>
                <p:nvPr/>
              </p:nvSpPr>
              <p:spPr>
                <a:xfrm>
                  <a:off x="6770387" y="630739"/>
                  <a:ext cx="246564" cy="115729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6" name="Group 85"/>
            <p:cNvGrpSpPr/>
            <p:nvPr/>
          </p:nvGrpSpPr>
          <p:grpSpPr>
            <a:xfrm>
              <a:off x="2716840" y="2995866"/>
              <a:ext cx="2791326" cy="831525"/>
              <a:chOff x="1497711" y="1003973"/>
              <a:chExt cx="2791326" cy="831525"/>
            </a:xfrm>
          </p:grpSpPr>
          <p:sp>
            <p:nvSpPr>
              <p:cNvPr id="43" name="Cube 42"/>
              <p:cNvSpPr/>
              <p:nvPr/>
            </p:nvSpPr>
            <p:spPr>
              <a:xfrm>
                <a:off x="1497711" y="1003973"/>
                <a:ext cx="2791326" cy="831525"/>
              </a:xfrm>
              <a:prstGeom prst="cube">
                <a:avLst>
                  <a:gd name="adj" fmla="val 61326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1913359" y="1008531"/>
                <a:ext cx="1897423" cy="509022"/>
                <a:chOff x="931333" y="1151467"/>
                <a:chExt cx="1897423" cy="584889"/>
              </a:xfrm>
              <a:solidFill>
                <a:schemeClr val="tx2">
                  <a:lumMod val="20000"/>
                  <a:lumOff val="80000"/>
                </a:schemeClr>
              </a:solidFill>
            </p:grpSpPr>
            <p:sp>
              <p:nvSpPr>
                <p:cNvPr id="45" name="Parallelogram 44"/>
                <p:cNvSpPr/>
                <p:nvPr/>
              </p:nvSpPr>
              <p:spPr>
                <a:xfrm>
                  <a:off x="931333" y="1567863"/>
                  <a:ext cx="1494030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Parallelogram 45"/>
                <p:cNvSpPr/>
                <p:nvPr/>
              </p:nvSpPr>
              <p:spPr>
                <a:xfrm>
                  <a:off x="1672167" y="1375956"/>
                  <a:ext cx="911100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Parallelogram 46"/>
                <p:cNvSpPr/>
                <p:nvPr/>
              </p:nvSpPr>
              <p:spPr>
                <a:xfrm>
                  <a:off x="1287410" y="1477469"/>
                  <a:ext cx="1290314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Parallelogram 47"/>
                <p:cNvSpPr/>
                <p:nvPr/>
              </p:nvSpPr>
              <p:spPr>
                <a:xfrm>
                  <a:off x="2036233" y="1278466"/>
                  <a:ext cx="625511" cy="51881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Parallelogram 48"/>
                <p:cNvSpPr/>
                <p:nvPr/>
              </p:nvSpPr>
              <p:spPr>
                <a:xfrm>
                  <a:off x="2425363" y="1191089"/>
                  <a:ext cx="390025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Parallelogram 49"/>
                <p:cNvSpPr/>
                <p:nvPr/>
              </p:nvSpPr>
              <p:spPr>
                <a:xfrm>
                  <a:off x="2309681" y="1151467"/>
                  <a:ext cx="519075" cy="462116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Parallelogram 50"/>
                <p:cNvSpPr/>
                <p:nvPr/>
              </p:nvSpPr>
              <p:spPr>
                <a:xfrm>
                  <a:off x="2006600" y="1191089"/>
                  <a:ext cx="491068" cy="422494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Parallelogram 51"/>
                <p:cNvSpPr/>
                <p:nvPr/>
              </p:nvSpPr>
              <p:spPr>
                <a:xfrm>
                  <a:off x="1709893" y="1278465"/>
                  <a:ext cx="406774" cy="332347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Parallelogram 52"/>
                <p:cNvSpPr/>
                <p:nvPr/>
              </p:nvSpPr>
              <p:spPr>
                <a:xfrm>
                  <a:off x="1422400" y="1375956"/>
                  <a:ext cx="311041" cy="237627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Parallelogram 53"/>
                <p:cNvSpPr/>
                <p:nvPr/>
              </p:nvSpPr>
              <p:spPr>
                <a:xfrm>
                  <a:off x="1206500" y="1477469"/>
                  <a:ext cx="215900" cy="134594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Freeform 54"/>
                <p:cNvSpPr/>
                <p:nvPr/>
              </p:nvSpPr>
              <p:spPr>
                <a:xfrm>
                  <a:off x="1040846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Freeform 55"/>
                <p:cNvSpPr/>
                <p:nvPr/>
              </p:nvSpPr>
              <p:spPr>
                <a:xfrm>
                  <a:off x="1263861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Freeform 56"/>
                <p:cNvSpPr/>
                <p:nvPr/>
              </p:nvSpPr>
              <p:spPr>
                <a:xfrm>
                  <a:off x="1486877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Freeform 57"/>
                <p:cNvSpPr/>
                <p:nvPr/>
              </p:nvSpPr>
              <p:spPr>
                <a:xfrm>
                  <a:off x="1709893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Freeform 58"/>
                <p:cNvSpPr/>
                <p:nvPr/>
              </p:nvSpPr>
              <p:spPr>
                <a:xfrm>
                  <a:off x="1932908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5435" y="3509446"/>
              <a:ext cx="2330450" cy="330200"/>
            </a:xfrm>
            <a:prstGeom prst="rect">
              <a:avLst/>
            </a:prstGeom>
          </p:spPr>
        </p:pic>
      </p:grpSp>
      <p:grpSp>
        <p:nvGrpSpPr>
          <p:cNvPr id="131" name="Group 130"/>
          <p:cNvGrpSpPr/>
          <p:nvPr/>
        </p:nvGrpSpPr>
        <p:grpSpPr>
          <a:xfrm>
            <a:off x="850554" y="2879497"/>
            <a:ext cx="1657880" cy="675675"/>
            <a:chOff x="2816056" y="2537325"/>
            <a:chExt cx="3317372" cy="1352007"/>
          </a:xfrm>
        </p:grpSpPr>
        <p:grpSp>
          <p:nvGrpSpPr>
            <p:cNvPr id="94" name="Group 93"/>
            <p:cNvGrpSpPr/>
            <p:nvPr/>
          </p:nvGrpSpPr>
          <p:grpSpPr>
            <a:xfrm>
              <a:off x="3342102" y="2537325"/>
              <a:ext cx="2791326" cy="831525"/>
              <a:chOff x="3342102" y="2537325"/>
              <a:chExt cx="2791326" cy="831525"/>
            </a:xfrm>
          </p:grpSpPr>
          <p:sp>
            <p:nvSpPr>
              <p:cNvPr id="95" name="Cube 94"/>
              <p:cNvSpPr/>
              <p:nvPr/>
            </p:nvSpPr>
            <p:spPr>
              <a:xfrm>
                <a:off x="3342102" y="2537325"/>
                <a:ext cx="2791326" cy="831525"/>
              </a:xfrm>
              <a:prstGeom prst="cube">
                <a:avLst>
                  <a:gd name="adj" fmla="val 61326"/>
                </a:avLst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6" name="Group 95"/>
              <p:cNvGrpSpPr/>
              <p:nvPr/>
            </p:nvGrpSpPr>
            <p:grpSpPr>
              <a:xfrm>
                <a:off x="3735471" y="2592238"/>
                <a:ext cx="2171029" cy="392363"/>
                <a:chOff x="3449053" y="1550737"/>
                <a:chExt cx="2171029" cy="392363"/>
              </a:xfrm>
            </p:grpSpPr>
            <p:sp>
              <p:nvSpPr>
                <p:cNvPr id="97" name="Parallelogram 96"/>
                <p:cNvSpPr/>
                <p:nvPr/>
              </p:nvSpPr>
              <p:spPr>
                <a:xfrm>
                  <a:off x="3449053" y="1550737"/>
                  <a:ext cx="2171029" cy="213896"/>
                </a:xfrm>
                <a:prstGeom prst="parallelogram">
                  <a:avLst>
                    <a:gd name="adj" fmla="val 104545"/>
                  </a:avLst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Freeform 97"/>
                <p:cNvSpPr/>
                <p:nvPr/>
              </p:nvSpPr>
              <p:spPr>
                <a:xfrm>
                  <a:off x="3517899" y="1739900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Freeform 98"/>
                <p:cNvSpPr/>
                <p:nvPr/>
              </p:nvSpPr>
              <p:spPr>
                <a:xfrm>
                  <a:off x="3858682" y="1739900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Freeform 99"/>
                <p:cNvSpPr/>
                <p:nvPr/>
              </p:nvSpPr>
              <p:spPr>
                <a:xfrm>
                  <a:off x="4199465" y="1739900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Freeform 100"/>
                <p:cNvSpPr/>
                <p:nvPr/>
              </p:nvSpPr>
              <p:spPr>
                <a:xfrm>
                  <a:off x="4540248" y="1739900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Freeform 101"/>
                <p:cNvSpPr/>
                <p:nvPr/>
              </p:nvSpPr>
              <p:spPr>
                <a:xfrm>
                  <a:off x="4881031" y="1739900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3" name="Group 102"/>
            <p:cNvGrpSpPr/>
            <p:nvPr/>
          </p:nvGrpSpPr>
          <p:grpSpPr>
            <a:xfrm>
              <a:off x="2828756" y="3049341"/>
              <a:ext cx="2791326" cy="831525"/>
              <a:chOff x="2828756" y="3049341"/>
              <a:chExt cx="2791326" cy="831525"/>
            </a:xfrm>
          </p:grpSpPr>
          <p:sp>
            <p:nvSpPr>
              <p:cNvPr id="104" name="Cube 103"/>
              <p:cNvSpPr/>
              <p:nvPr/>
            </p:nvSpPr>
            <p:spPr>
              <a:xfrm>
                <a:off x="2828756" y="3049341"/>
                <a:ext cx="2791326" cy="831525"/>
              </a:xfrm>
              <a:prstGeom prst="cube">
                <a:avLst>
                  <a:gd name="adj" fmla="val 61326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/>
              <p:cNvGrpSpPr/>
              <p:nvPr/>
            </p:nvGrpSpPr>
            <p:grpSpPr>
              <a:xfrm>
                <a:off x="3244404" y="3053899"/>
                <a:ext cx="1897423" cy="509022"/>
                <a:chOff x="931333" y="1151467"/>
                <a:chExt cx="1897423" cy="584889"/>
              </a:xfrm>
              <a:solidFill>
                <a:schemeClr val="tx2">
                  <a:lumMod val="20000"/>
                  <a:lumOff val="80000"/>
                </a:schemeClr>
              </a:solidFill>
            </p:grpSpPr>
            <p:sp>
              <p:nvSpPr>
                <p:cNvPr id="106" name="Parallelogram 105"/>
                <p:cNvSpPr/>
                <p:nvPr/>
              </p:nvSpPr>
              <p:spPr>
                <a:xfrm>
                  <a:off x="931333" y="1567863"/>
                  <a:ext cx="1494030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Parallelogram 106"/>
                <p:cNvSpPr/>
                <p:nvPr/>
              </p:nvSpPr>
              <p:spPr>
                <a:xfrm>
                  <a:off x="1672167" y="1375956"/>
                  <a:ext cx="911100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Parallelogram 107"/>
                <p:cNvSpPr/>
                <p:nvPr/>
              </p:nvSpPr>
              <p:spPr>
                <a:xfrm>
                  <a:off x="1287410" y="1477469"/>
                  <a:ext cx="1290314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Parallelogram 108"/>
                <p:cNvSpPr/>
                <p:nvPr/>
              </p:nvSpPr>
              <p:spPr>
                <a:xfrm>
                  <a:off x="2036233" y="1278466"/>
                  <a:ext cx="625511" cy="51881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Parallelogram 109"/>
                <p:cNvSpPr/>
                <p:nvPr/>
              </p:nvSpPr>
              <p:spPr>
                <a:xfrm>
                  <a:off x="2425363" y="1191089"/>
                  <a:ext cx="390025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Parallelogram 110"/>
                <p:cNvSpPr/>
                <p:nvPr/>
              </p:nvSpPr>
              <p:spPr>
                <a:xfrm>
                  <a:off x="2309681" y="1151467"/>
                  <a:ext cx="519075" cy="462116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Parallelogram 111"/>
                <p:cNvSpPr/>
                <p:nvPr/>
              </p:nvSpPr>
              <p:spPr>
                <a:xfrm>
                  <a:off x="2006600" y="1191089"/>
                  <a:ext cx="491068" cy="422494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Parallelogram 112"/>
                <p:cNvSpPr/>
                <p:nvPr/>
              </p:nvSpPr>
              <p:spPr>
                <a:xfrm>
                  <a:off x="1709893" y="1278465"/>
                  <a:ext cx="406774" cy="332347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Parallelogram 113"/>
                <p:cNvSpPr/>
                <p:nvPr/>
              </p:nvSpPr>
              <p:spPr>
                <a:xfrm>
                  <a:off x="1422400" y="1375956"/>
                  <a:ext cx="311041" cy="237627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Parallelogram 114"/>
                <p:cNvSpPr/>
                <p:nvPr/>
              </p:nvSpPr>
              <p:spPr>
                <a:xfrm>
                  <a:off x="1206500" y="1477469"/>
                  <a:ext cx="215900" cy="134594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Freeform 115"/>
                <p:cNvSpPr/>
                <p:nvPr/>
              </p:nvSpPr>
              <p:spPr>
                <a:xfrm>
                  <a:off x="1040846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Freeform 116"/>
                <p:cNvSpPr/>
                <p:nvPr/>
              </p:nvSpPr>
              <p:spPr>
                <a:xfrm>
                  <a:off x="1263861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Freeform 117"/>
                <p:cNvSpPr/>
                <p:nvPr/>
              </p:nvSpPr>
              <p:spPr>
                <a:xfrm>
                  <a:off x="1486877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Freeform 118"/>
                <p:cNvSpPr/>
                <p:nvPr/>
              </p:nvSpPr>
              <p:spPr>
                <a:xfrm>
                  <a:off x="1709893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Freeform 119"/>
                <p:cNvSpPr/>
                <p:nvPr/>
              </p:nvSpPr>
              <p:spPr>
                <a:xfrm>
                  <a:off x="1932908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6056" y="3562920"/>
              <a:ext cx="2303713" cy="326412"/>
            </a:xfrm>
            <a:prstGeom prst="rect">
              <a:avLst/>
            </a:prstGeom>
          </p:spPr>
        </p:pic>
      </p:grpSp>
      <p:grpSp>
        <p:nvGrpSpPr>
          <p:cNvPr id="134" name="Group 133"/>
          <p:cNvGrpSpPr/>
          <p:nvPr/>
        </p:nvGrpSpPr>
        <p:grpSpPr>
          <a:xfrm>
            <a:off x="2696092" y="2491885"/>
            <a:ext cx="3327383" cy="1339529"/>
            <a:chOff x="2696092" y="2491885"/>
            <a:chExt cx="3327383" cy="1339529"/>
          </a:xfrm>
        </p:grpSpPr>
        <p:grpSp>
          <p:nvGrpSpPr>
            <p:cNvPr id="135" name="Group 134"/>
            <p:cNvGrpSpPr/>
            <p:nvPr/>
          </p:nvGrpSpPr>
          <p:grpSpPr>
            <a:xfrm>
              <a:off x="2718803" y="2491885"/>
              <a:ext cx="3304672" cy="1322138"/>
              <a:chOff x="1486306" y="513360"/>
              <a:chExt cx="3304672" cy="1322138"/>
            </a:xfrm>
          </p:grpSpPr>
          <p:sp>
            <p:nvSpPr>
              <p:cNvPr id="137" name="Cube 136"/>
              <p:cNvSpPr/>
              <p:nvPr/>
            </p:nvSpPr>
            <p:spPr>
              <a:xfrm>
                <a:off x="1486306" y="513360"/>
                <a:ext cx="3304672" cy="1322138"/>
              </a:xfrm>
              <a:prstGeom prst="cube">
                <a:avLst>
                  <a:gd name="adj" fmla="val 77503"/>
                </a:avLst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8" name="Group 137"/>
              <p:cNvGrpSpPr/>
              <p:nvPr/>
            </p:nvGrpSpPr>
            <p:grpSpPr>
              <a:xfrm>
                <a:off x="2142488" y="546877"/>
                <a:ext cx="2185157" cy="879087"/>
                <a:chOff x="448733" y="694267"/>
                <a:chExt cx="3339067" cy="1343304"/>
              </a:xfrm>
            </p:grpSpPr>
            <p:sp>
              <p:nvSpPr>
                <p:cNvPr id="139" name="Parallelogram 138"/>
                <p:cNvSpPr/>
                <p:nvPr/>
              </p:nvSpPr>
              <p:spPr>
                <a:xfrm>
                  <a:off x="448733" y="1702257"/>
                  <a:ext cx="2280735" cy="147709"/>
                </a:xfrm>
                <a:prstGeom prst="parallelogram">
                  <a:avLst>
                    <a:gd name="adj" fmla="val 104545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Parallelogram 139"/>
                <p:cNvSpPr/>
                <p:nvPr/>
              </p:nvSpPr>
              <p:spPr>
                <a:xfrm>
                  <a:off x="1587501" y="1274229"/>
                  <a:ext cx="1590690" cy="127955"/>
                </a:xfrm>
                <a:prstGeom prst="parallelogram">
                  <a:avLst>
                    <a:gd name="adj" fmla="val 104545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Parallelogram 140"/>
                <p:cNvSpPr/>
                <p:nvPr/>
              </p:nvSpPr>
              <p:spPr>
                <a:xfrm>
                  <a:off x="990601" y="1486856"/>
                  <a:ext cx="1971686" cy="127955"/>
                </a:xfrm>
                <a:prstGeom prst="parallelogram">
                  <a:avLst>
                    <a:gd name="adj" fmla="val 104545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Parallelogram 141"/>
                <p:cNvSpPr/>
                <p:nvPr/>
              </p:nvSpPr>
              <p:spPr>
                <a:xfrm>
                  <a:off x="2222500" y="1049860"/>
                  <a:ext cx="1198086" cy="127955"/>
                </a:xfrm>
                <a:prstGeom prst="parallelogram">
                  <a:avLst>
                    <a:gd name="adj" fmla="val 104545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Parallelogram 142"/>
                <p:cNvSpPr/>
                <p:nvPr/>
              </p:nvSpPr>
              <p:spPr>
                <a:xfrm>
                  <a:off x="2828755" y="855124"/>
                  <a:ext cx="796071" cy="127955"/>
                </a:xfrm>
                <a:prstGeom prst="parallelogram">
                  <a:avLst>
                    <a:gd name="adj" fmla="val 104545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Parallelogram 143"/>
                <p:cNvSpPr/>
                <p:nvPr/>
              </p:nvSpPr>
              <p:spPr>
                <a:xfrm>
                  <a:off x="2388684" y="694267"/>
                  <a:ext cx="1399116" cy="1155699"/>
                </a:xfrm>
                <a:prstGeom prst="parallelogram">
                  <a:avLst>
                    <a:gd name="adj" fmla="val 104545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Parallelogram 144"/>
                <p:cNvSpPr/>
                <p:nvPr/>
              </p:nvSpPr>
              <p:spPr>
                <a:xfrm>
                  <a:off x="1921941" y="855124"/>
                  <a:ext cx="1278461" cy="994842"/>
                </a:xfrm>
                <a:prstGeom prst="parallelogram">
                  <a:avLst>
                    <a:gd name="adj" fmla="val 104545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Parallelogram 145"/>
                <p:cNvSpPr/>
                <p:nvPr/>
              </p:nvSpPr>
              <p:spPr>
                <a:xfrm>
                  <a:off x="1507067" y="1049861"/>
                  <a:ext cx="1045633" cy="795872"/>
                </a:xfrm>
                <a:prstGeom prst="parallelogram">
                  <a:avLst>
                    <a:gd name="adj" fmla="val 104545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Parallelogram 146"/>
                <p:cNvSpPr/>
                <p:nvPr/>
              </p:nvSpPr>
              <p:spPr>
                <a:xfrm>
                  <a:off x="1087967" y="1274228"/>
                  <a:ext cx="817036" cy="575737"/>
                </a:xfrm>
                <a:prstGeom prst="parallelogram">
                  <a:avLst>
                    <a:gd name="adj" fmla="val 104545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Parallelogram 147"/>
                <p:cNvSpPr/>
                <p:nvPr/>
              </p:nvSpPr>
              <p:spPr>
                <a:xfrm>
                  <a:off x="702684" y="1486856"/>
                  <a:ext cx="596949" cy="360787"/>
                </a:xfrm>
                <a:prstGeom prst="parallelogram">
                  <a:avLst>
                    <a:gd name="adj" fmla="val 104545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>
                  <a:off x="613834" y="1834371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solidFill>
                  <a:srgbClr val="F2F2F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>
                  <a:off x="954617" y="1834371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solidFill>
                  <a:srgbClr val="F2F2F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>
                  <a:off x="1295400" y="1834371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solidFill>
                  <a:srgbClr val="F2F2F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>
                  <a:off x="1636183" y="1834371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solidFill>
                  <a:srgbClr val="F2F2F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>
                  <a:off x="1976966" y="1834371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solidFill>
                  <a:srgbClr val="F2F2F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6092" y="3501214"/>
              <a:ext cx="2330450" cy="330200"/>
            </a:xfrm>
            <a:prstGeom prst="rect">
              <a:avLst/>
            </a:prstGeom>
          </p:spPr>
        </p:pic>
      </p:grpSp>
      <p:sp>
        <p:nvSpPr>
          <p:cNvPr id="90" name="Rectangle 89"/>
          <p:cNvSpPr/>
          <p:nvPr/>
        </p:nvSpPr>
        <p:spPr bwMode="auto">
          <a:xfrm>
            <a:off x="440069" y="855089"/>
            <a:ext cx="8562480" cy="125748"/>
          </a:xfrm>
          <a:prstGeom prst="rect">
            <a:avLst/>
          </a:prstGeom>
          <a:solidFill>
            <a:srgbClr val="FFFFF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4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35799 -7.40741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9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/>
          <p:cNvGrpSpPr/>
          <p:nvPr/>
        </p:nvGrpSpPr>
        <p:grpSpPr>
          <a:xfrm>
            <a:off x="863922" y="2879497"/>
            <a:ext cx="1657880" cy="675675"/>
            <a:chOff x="2816056" y="2537325"/>
            <a:chExt cx="3317372" cy="1352007"/>
          </a:xfrm>
        </p:grpSpPr>
        <p:grpSp>
          <p:nvGrpSpPr>
            <p:cNvPr id="119" name="Group 118"/>
            <p:cNvGrpSpPr/>
            <p:nvPr/>
          </p:nvGrpSpPr>
          <p:grpSpPr>
            <a:xfrm>
              <a:off x="3342102" y="2537325"/>
              <a:ext cx="2791326" cy="831525"/>
              <a:chOff x="3342102" y="2537325"/>
              <a:chExt cx="2791326" cy="831525"/>
            </a:xfrm>
          </p:grpSpPr>
          <p:sp>
            <p:nvSpPr>
              <p:cNvPr id="148" name="Cube 147"/>
              <p:cNvSpPr/>
              <p:nvPr/>
            </p:nvSpPr>
            <p:spPr>
              <a:xfrm>
                <a:off x="3342102" y="2537325"/>
                <a:ext cx="2791326" cy="831525"/>
              </a:xfrm>
              <a:prstGeom prst="cube">
                <a:avLst>
                  <a:gd name="adj" fmla="val 61326"/>
                </a:avLst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9" name="Group 148"/>
              <p:cNvGrpSpPr/>
              <p:nvPr/>
            </p:nvGrpSpPr>
            <p:grpSpPr>
              <a:xfrm>
                <a:off x="3735471" y="2592238"/>
                <a:ext cx="2171029" cy="392363"/>
                <a:chOff x="3449053" y="1550737"/>
                <a:chExt cx="2171029" cy="392363"/>
              </a:xfrm>
            </p:grpSpPr>
            <p:sp>
              <p:nvSpPr>
                <p:cNvPr id="150" name="Parallelogram 149"/>
                <p:cNvSpPr/>
                <p:nvPr/>
              </p:nvSpPr>
              <p:spPr>
                <a:xfrm>
                  <a:off x="3449053" y="1550737"/>
                  <a:ext cx="2171029" cy="213896"/>
                </a:xfrm>
                <a:prstGeom prst="parallelogram">
                  <a:avLst>
                    <a:gd name="adj" fmla="val 104545"/>
                  </a:avLst>
                </a:pr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>
                  <a:off x="3517899" y="1739900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>
                  <a:off x="3858682" y="1739900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>
                  <a:off x="4199465" y="1739900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>
                  <a:off x="4540248" y="1739900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>
                <a:xfrm>
                  <a:off x="4881031" y="1739900"/>
                  <a:ext cx="376767" cy="203200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20" name="Group 119"/>
            <p:cNvGrpSpPr/>
            <p:nvPr/>
          </p:nvGrpSpPr>
          <p:grpSpPr>
            <a:xfrm>
              <a:off x="2828756" y="3049341"/>
              <a:ext cx="2791326" cy="831525"/>
              <a:chOff x="2828756" y="3049341"/>
              <a:chExt cx="2791326" cy="831525"/>
            </a:xfrm>
          </p:grpSpPr>
          <p:sp>
            <p:nvSpPr>
              <p:cNvPr id="131" name="Cube 130"/>
              <p:cNvSpPr/>
              <p:nvPr/>
            </p:nvSpPr>
            <p:spPr>
              <a:xfrm>
                <a:off x="2828756" y="3049341"/>
                <a:ext cx="2791326" cy="831525"/>
              </a:xfrm>
              <a:prstGeom prst="cube">
                <a:avLst>
                  <a:gd name="adj" fmla="val 61326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2" name="Group 131"/>
              <p:cNvGrpSpPr/>
              <p:nvPr/>
            </p:nvGrpSpPr>
            <p:grpSpPr>
              <a:xfrm>
                <a:off x="3244404" y="3053899"/>
                <a:ext cx="1897423" cy="509022"/>
                <a:chOff x="931333" y="1151467"/>
                <a:chExt cx="1897423" cy="584889"/>
              </a:xfrm>
              <a:solidFill>
                <a:schemeClr val="tx2">
                  <a:lumMod val="20000"/>
                  <a:lumOff val="80000"/>
                </a:schemeClr>
              </a:solidFill>
            </p:grpSpPr>
            <p:sp>
              <p:nvSpPr>
                <p:cNvPr id="133" name="Parallelogram 132"/>
                <p:cNvSpPr/>
                <p:nvPr/>
              </p:nvSpPr>
              <p:spPr>
                <a:xfrm>
                  <a:off x="931333" y="1567863"/>
                  <a:ext cx="1494030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Parallelogram 133"/>
                <p:cNvSpPr/>
                <p:nvPr/>
              </p:nvSpPr>
              <p:spPr>
                <a:xfrm>
                  <a:off x="1672167" y="1375956"/>
                  <a:ext cx="911100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Parallelogram 134"/>
                <p:cNvSpPr/>
                <p:nvPr/>
              </p:nvSpPr>
              <p:spPr>
                <a:xfrm>
                  <a:off x="1287410" y="1477469"/>
                  <a:ext cx="1290314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Parallelogram 135"/>
                <p:cNvSpPr/>
                <p:nvPr/>
              </p:nvSpPr>
              <p:spPr>
                <a:xfrm>
                  <a:off x="2036233" y="1278466"/>
                  <a:ext cx="625511" cy="51881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Parallelogram 136"/>
                <p:cNvSpPr/>
                <p:nvPr/>
              </p:nvSpPr>
              <p:spPr>
                <a:xfrm>
                  <a:off x="2425363" y="1191089"/>
                  <a:ext cx="390025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Parallelogram 137"/>
                <p:cNvSpPr/>
                <p:nvPr/>
              </p:nvSpPr>
              <p:spPr>
                <a:xfrm>
                  <a:off x="2309681" y="1151467"/>
                  <a:ext cx="519075" cy="462116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Parallelogram 138"/>
                <p:cNvSpPr/>
                <p:nvPr/>
              </p:nvSpPr>
              <p:spPr>
                <a:xfrm>
                  <a:off x="2006600" y="1191089"/>
                  <a:ext cx="491068" cy="422494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Parallelogram 139"/>
                <p:cNvSpPr/>
                <p:nvPr/>
              </p:nvSpPr>
              <p:spPr>
                <a:xfrm>
                  <a:off x="1709893" y="1278465"/>
                  <a:ext cx="406774" cy="332347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Parallelogram 140"/>
                <p:cNvSpPr/>
                <p:nvPr/>
              </p:nvSpPr>
              <p:spPr>
                <a:xfrm>
                  <a:off x="1422400" y="1375956"/>
                  <a:ext cx="311041" cy="237627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Parallelogram 141"/>
                <p:cNvSpPr/>
                <p:nvPr/>
              </p:nvSpPr>
              <p:spPr>
                <a:xfrm>
                  <a:off x="1206500" y="1477469"/>
                  <a:ext cx="215900" cy="134594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Freeform 142"/>
                <p:cNvSpPr/>
                <p:nvPr/>
              </p:nvSpPr>
              <p:spPr>
                <a:xfrm>
                  <a:off x="1040846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>
                  <a:off x="1263861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Freeform 144"/>
                <p:cNvSpPr/>
                <p:nvPr/>
              </p:nvSpPr>
              <p:spPr>
                <a:xfrm>
                  <a:off x="1486877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 145"/>
                <p:cNvSpPr/>
                <p:nvPr/>
              </p:nvSpPr>
              <p:spPr>
                <a:xfrm>
                  <a:off x="1709893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reeform 146"/>
                <p:cNvSpPr/>
                <p:nvPr/>
              </p:nvSpPr>
              <p:spPr>
                <a:xfrm>
                  <a:off x="1932908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6056" y="3562920"/>
              <a:ext cx="2303713" cy="326412"/>
            </a:xfrm>
            <a:prstGeom prst="rect">
              <a:avLst/>
            </a:prstGeom>
          </p:spPr>
        </p:pic>
      </p:grpSp>
      <p:grpSp>
        <p:nvGrpSpPr>
          <p:cNvPr id="215" name="Group 214"/>
          <p:cNvGrpSpPr/>
          <p:nvPr/>
        </p:nvGrpSpPr>
        <p:grpSpPr>
          <a:xfrm>
            <a:off x="6813967" y="2821573"/>
            <a:ext cx="1652336" cy="685209"/>
            <a:chOff x="2705435" y="2464498"/>
            <a:chExt cx="3316077" cy="1375148"/>
          </a:xfrm>
        </p:grpSpPr>
        <p:grpSp>
          <p:nvGrpSpPr>
            <p:cNvPr id="216" name="Group 215"/>
            <p:cNvGrpSpPr/>
            <p:nvPr/>
          </p:nvGrpSpPr>
          <p:grpSpPr>
            <a:xfrm>
              <a:off x="3230186" y="2464498"/>
              <a:ext cx="2791326" cy="850877"/>
              <a:chOff x="2011057" y="472605"/>
              <a:chExt cx="2791326" cy="850877"/>
            </a:xfrm>
          </p:grpSpPr>
          <p:sp>
            <p:nvSpPr>
              <p:cNvPr id="254" name="Cube 253"/>
              <p:cNvSpPr/>
              <p:nvPr/>
            </p:nvSpPr>
            <p:spPr>
              <a:xfrm>
                <a:off x="2011057" y="491957"/>
                <a:ext cx="2791326" cy="831525"/>
              </a:xfrm>
              <a:prstGeom prst="cube">
                <a:avLst>
                  <a:gd name="adj" fmla="val 61326"/>
                </a:avLst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5" name="Group 254"/>
              <p:cNvGrpSpPr/>
              <p:nvPr/>
            </p:nvGrpSpPr>
            <p:grpSpPr>
              <a:xfrm>
                <a:off x="2397808" y="472605"/>
                <a:ext cx="1910791" cy="509022"/>
                <a:chOff x="5768812" y="237446"/>
                <a:chExt cx="1910791" cy="509022"/>
              </a:xfrm>
            </p:grpSpPr>
            <p:sp>
              <p:nvSpPr>
                <p:cNvPr id="256" name="Parallelogram 255"/>
                <p:cNvSpPr/>
                <p:nvPr/>
              </p:nvSpPr>
              <p:spPr>
                <a:xfrm>
                  <a:off x="5768812" y="599831"/>
                  <a:ext cx="1494030" cy="39789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Parallelogram 256"/>
                <p:cNvSpPr/>
                <p:nvPr/>
              </p:nvSpPr>
              <p:spPr>
                <a:xfrm>
                  <a:off x="6509646" y="432816"/>
                  <a:ext cx="911100" cy="39789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Parallelogram 257"/>
                <p:cNvSpPr/>
                <p:nvPr/>
              </p:nvSpPr>
              <p:spPr>
                <a:xfrm>
                  <a:off x="6124889" y="521162"/>
                  <a:ext cx="1290314" cy="39789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Parallelogram 258"/>
                <p:cNvSpPr/>
                <p:nvPr/>
              </p:nvSpPr>
              <p:spPr>
                <a:xfrm>
                  <a:off x="6873712" y="347972"/>
                  <a:ext cx="625511" cy="45151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Parallelogram 259"/>
                <p:cNvSpPr/>
                <p:nvPr/>
              </p:nvSpPr>
              <p:spPr>
                <a:xfrm>
                  <a:off x="7262842" y="271929"/>
                  <a:ext cx="390025" cy="39789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Parallelogram 260"/>
                <p:cNvSpPr/>
                <p:nvPr/>
              </p:nvSpPr>
              <p:spPr>
                <a:xfrm>
                  <a:off x="7160528" y="237446"/>
                  <a:ext cx="519075" cy="402174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Parallelogram 261"/>
                <p:cNvSpPr/>
                <p:nvPr/>
              </p:nvSpPr>
              <p:spPr>
                <a:xfrm>
                  <a:off x="6844079" y="271929"/>
                  <a:ext cx="491068" cy="367692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Parallelogram 262"/>
                <p:cNvSpPr/>
                <p:nvPr/>
              </p:nvSpPr>
              <p:spPr>
                <a:xfrm>
                  <a:off x="6547372" y="347971"/>
                  <a:ext cx="406774" cy="289238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Parallelogram 263"/>
                <p:cNvSpPr/>
                <p:nvPr/>
              </p:nvSpPr>
              <p:spPr>
                <a:xfrm>
                  <a:off x="6259879" y="432816"/>
                  <a:ext cx="311041" cy="206804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5" name="Parallelogram 264"/>
                <p:cNvSpPr/>
                <p:nvPr/>
              </p:nvSpPr>
              <p:spPr>
                <a:xfrm>
                  <a:off x="6043979" y="521162"/>
                  <a:ext cx="215900" cy="117136"/>
                </a:xfrm>
                <a:prstGeom prst="parallelogram">
                  <a:avLst>
                    <a:gd name="adj" fmla="val 104545"/>
                  </a:avLst>
                </a:pr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Freeform 265"/>
                <p:cNvSpPr/>
                <p:nvPr/>
              </p:nvSpPr>
              <p:spPr>
                <a:xfrm>
                  <a:off x="5878325" y="630739"/>
                  <a:ext cx="246564" cy="115729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Freeform 266"/>
                <p:cNvSpPr/>
                <p:nvPr/>
              </p:nvSpPr>
              <p:spPr>
                <a:xfrm>
                  <a:off x="6101340" y="630739"/>
                  <a:ext cx="246564" cy="115729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Freeform 267"/>
                <p:cNvSpPr/>
                <p:nvPr/>
              </p:nvSpPr>
              <p:spPr>
                <a:xfrm>
                  <a:off x="6324356" y="630739"/>
                  <a:ext cx="246564" cy="115729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Freeform 268"/>
                <p:cNvSpPr/>
                <p:nvPr/>
              </p:nvSpPr>
              <p:spPr>
                <a:xfrm>
                  <a:off x="6547372" y="630739"/>
                  <a:ext cx="246564" cy="115729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Freeform 269"/>
                <p:cNvSpPr/>
                <p:nvPr/>
              </p:nvSpPr>
              <p:spPr>
                <a:xfrm>
                  <a:off x="6770387" y="630739"/>
                  <a:ext cx="246564" cy="115729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ln/>
                <a:effectLst/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7" name="Group 216"/>
            <p:cNvGrpSpPr/>
            <p:nvPr/>
          </p:nvGrpSpPr>
          <p:grpSpPr>
            <a:xfrm>
              <a:off x="2716840" y="2995866"/>
              <a:ext cx="2791326" cy="831525"/>
              <a:chOff x="1497711" y="1003973"/>
              <a:chExt cx="2791326" cy="831525"/>
            </a:xfrm>
          </p:grpSpPr>
          <p:sp>
            <p:nvSpPr>
              <p:cNvPr id="237" name="Cube 236"/>
              <p:cNvSpPr/>
              <p:nvPr/>
            </p:nvSpPr>
            <p:spPr>
              <a:xfrm>
                <a:off x="1497711" y="1003973"/>
                <a:ext cx="2791326" cy="831525"/>
              </a:xfrm>
              <a:prstGeom prst="cube">
                <a:avLst>
                  <a:gd name="adj" fmla="val 61326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8" name="Group 237"/>
              <p:cNvGrpSpPr/>
              <p:nvPr/>
            </p:nvGrpSpPr>
            <p:grpSpPr>
              <a:xfrm>
                <a:off x="1913359" y="1008531"/>
                <a:ext cx="1897423" cy="509022"/>
                <a:chOff x="931333" y="1151467"/>
                <a:chExt cx="1897423" cy="584889"/>
              </a:xfrm>
              <a:solidFill>
                <a:schemeClr val="tx2">
                  <a:lumMod val="20000"/>
                  <a:lumOff val="80000"/>
                </a:schemeClr>
              </a:solidFill>
            </p:grpSpPr>
            <p:sp>
              <p:nvSpPr>
                <p:cNvPr id="239" name="Parallelogram 238"/>
                <p:cNvSpPr/>
                <p:nvPr/>
              </p:nvSpPr>
              <p:spPr>
                <a:xfrm>
                  <a:off x="931333" y="1567863"/>
                  <a:ext cx="1494030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Parallelogram 239"/>
                <p:cNvSpPr/>
                <p:nvPr/>
              </p:nvSpPr>
              <p:spPr>
                <a:xfrm>
                  <a:off x="1672167" y="1375956"/>
                  <a:ext cx="911100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Parallelogram 240"/>
                <p:cNvSpPr/>
                <p:nvPr/>
              </p:nvSpPr>
              <p:spPr>
                <a:xfrm>
                  <a:off x="1287410" y="1477469"/>
                  <a:ext cx="1290314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Parallelogram 241"/>
                <p:cNvSpPr/>
                <p:nvPr/>
              </p:nvSpPr>
              <p:spPr>
                <a:xfrm>
                  <a:off x="2036233" y="1278466"/>
                  <a:ext cx="625511" cy="51881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Parallelogram 242"/>
                <p:cNvSpPr/>
                <p:nvPr/>
              </p:nvSpPr>
              <p:spPr>
                <a:xfrm>
                  <a:off x="2425363" y="1191089"/>
                  <a:ext cx="390025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Parallelogram 243"/>
                <p:cNvSpPr/>
                <p:nvPr/>
              </p:nvSpPr>
              <p:spPr>
                <a:xfrm>
                  <a:off x="2309681" y="1151467"/>
                  <a:ext cx="519075" cy="462116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Parallelogram 244"/>
                <p:cNvSpPr/>
                <p:nvPr/>
              </p:nvSpPr>
              <p:spPr>
                <a:xfrm>
                  <a:off x="2006600" y="1191089"/>
                  <a:ext cx="491068" cy="422494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Parallelogram 245"/>
                <p:cNvSpPr/>
                <p:nvPr/>
              </p:nvSpPr>
              <p:spPr>
                <a:xfrm>
                  <a:off x="1709893" y="1278465"/>
                  <a:ext cx="406774" cy="332347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Parallelogram 246"/>
                <p:cNvSpPr/>
                <p:nvPr/>
              </p:nvSpPr>
              <p:spPr>
                <a:xfrm>
                  <a:off x="1422400" y="1375956"/>
                  <a:ext cx="311041" cy="237627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Parallelogram 247"/>
                <p:cNvSpPr/>
                <p:nvPr/>
              </p:nvSpPr>
              <p:spPr>
                <a:xfrm>
                  <a:off x="1206500" y="1477469"/>
                  <a:ext cx="215900" cy="134594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Freeform 248"/>
                <p:cNvSpPr/>
                <p:nvPr/>
              </p:nvSpPr>
              <p:spPr>
                <a:xfrm>
                  <a:off x="1040846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Freeform 249"/>
                <p:cNvSpPr/>
                <p:nvPr/>
              </p:nvSpPr>
              <p:spPr>
                <a:xfrm>
                  <a:off x="1263861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Freeform 250"/>
                <p:cNvSpPr/>
                <p:nvPr/>
              </p:nvSpPr>
              <p:spPr>
                <a:xfrm>
                  <a:off x="1486877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Freeform 251"/>
                <p:cNvSpPr/>
                <p:nvPr/>
              </p:nvSpPr>
              <p:spPr>
                <a:xfrm>
                  <a:off x="1709893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Freeform 252"/>
                <p:cNvSpPr/>
                <p:nvPr/>
              </p:nvSpPr>
              <p:spPr>
                <a:xfrm>
                  <a:off x="1932908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05435" y="3509446"/>
              <a:ext cx="2330450" cy="3302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806033" y="2542178"/>
            <a:ext cx="3300659" cy="2539390"/>
            <a:chOff x="2806033" y="2542178"/>
            <a:chExt cx="3300659" cy="2539390"/>
          </a:xfrm>
        </p:grpSpPr>
        <p:grpSp>
          <p:nvGrpSpPr>
            <p:cNvPr id="117" name="Group 116"/>
            <p:cNvGrpSpPr/>
            <p:nvPr/>
          </p:nvGrpSpPr>
          <p:grpSpPr>
            <a:xfrm>
              <a:off x="3315366" y="2542178"/>
              <a:ext cx="2791326" cy="1976348"/>
              <a:chOff x="3315366" y="2542178"/>
              <a:chExt cx="2791326" cy="1976348"/>
            </a:xfrm>
          </p:grpSpPr>
          <p:sp>
            <p:nvSpPr>
              <p:cNvPr id="9" name="Cube 8"/>
              <p:cNvSpPr/>
              <p:nvPr/>
            </p:nvSpPr>
            <p:spPr>
              <a:xfrm>
                <a:off x="3315366" y="2550693"/>
                <a:ext cx="2791326" cy="1967833"/>
              </a:xfrm>
              <a:prstGeom prst="cube">
                <a:avLst>
                  <a:gd name="adj" fmla="val 27177"/>
                </a:avLst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8" name="Group 97"/>
              <p:cNvGrpSpPr/>
              <p:nvPr/>
            </p:nvGrpSpPr>
            <p:grpSpPr>
              <a:xfrm>
                <a:off x="4826239" y="2598831"/>
                <a:ext cx="1116662" cy="408238"/>
                <a:chOff x="1617133" y="450516"/>
                <a:chExt cx="2044700" cy="747517"/>
              </a:xfrm>
              <a:solidFill>
                <a:schemeClr val="tx1"/>
              </a:solidFill>
            </p:grpSpPr>
            <p:sp>
              <p:nvSpPr>
                <p:cNvPr id="109" name="Freeform 108"/>
                <p:cNvSpPr/>
                <p:nvPr/>
              </p:nvSpPr>
              <p:spPr>
                <a:xfrm>
                  <a:off x="1617133" y="516467"/>
                  <a:ext cx="778934" cy="681566"/>
                </a:xfrm>
                <a:custGeom>
                  <a:avLst/>
                  <a:gdLst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31234 w 778934"/>
                    <a:gd name="connsiteY4" fmla="*/ 609600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55034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78934" h="681566">
                      <a:moveTo>
                        <a:pt x="186267" y="605366"/>
                      </a:moveTo>
                      <a:lnTo>
                        <a:pt x="330200" y="605366"/>
                      </a:lnTo>
                      <a:lnTo>
                        <a:pt x="55034" y="681566"/>
                      </a:lnTo>
                      <a:lnTo>
                        <a:pt x="0" y="596900"/>
                      </a:lnTo>
                      <a:lnTo>
                        <a:pt x="118534" y="601134"/>
                      </a:lnTo>
                      <a:lnTo>
                        <a:pt x="702734" y="0"/>
                      </a:lnTo>
                      <a:lnTo>
                        <a:pt x="778934" y="0"/>
                      </a:lnTo>
                      <a:lnTo>
                        <a:pt x="186267" y="605366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Freeform 109"/>
                <p:cNvSpPr/>
                <p:nvPr/>
              </p:nvSpPr>
              <p:spPr>
                <a:xfrm>
                  <a:off x="1913467" y="516467"/>
                  <a:ext cx="778934" cy="681566"/>
                </a:xfrm>
                <a:custGeom>
                  <a:avLst/>
                  <a:gdLst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31234 w 778934"/>
                    <a:gd name="connsiteY4" fmla="*/ 609600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55034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78934" h="681566">
                      <a:moveTo>
                        <a:pt x="186267" y="605366"/>
                      </a:moveTo>
                      <a:lnTo>
                        <a:pt x="330200" y="605366"/>
                      </a:lnTo>
                      <a:lnTo>
                        <a:pt x="55034" y="681566"/>
                      </a:lnTo>
                      <a:lnTo>
                        <a:pt x="0" y="596900"/>
                      </a:lnTo>
                      <a:lnTo>
                        <a:pt x="118534" y="601134"/>
                      </a:lnTo>
                      <a:lnTo>
                        <a:pt x="702734" y="0"/>
                      </a:lnTo>
                      <a:lnTo>
                        <a:pt x="778934" y="0"/>
                      </a:lnTo>
                      <a:lnTo>
                        <a:pt x="186267" y="605366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reeform 110"/>
                <p:cNvSpPr/>
                <p:nvPr/>
              </p:nvSpPr>
              <p:spPr>
                <a:xfrm>
                  <a:off x="2209801" y="516467"/>
                  <a:ext cx="778934" cy="681566"/>
                </a:xfrm>
                <a:custGeom>
                  <a:avLst/>
                  <a:gdLst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31234 w 778934"/>
                    <a:gd name="connsiteY4" fmla="*/ 609600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55034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78934" h="681566">
                      <a:moveTo>
                        <a:pt x="186267" y="605366"/>
                      </a:moveTo>
                      <a:lnTo>
                        <a:pt x="330200" y="605366"/>
                      </a:lnTo>
                      <a:lnTo>
                        <a:pt x="55034" y="681566"/>
                      </a:lnTo>
                      <a:lnTo>
                        <a:pt x="0" y="596900"/>
                      </a:lnTo>
                      <a:lnTo>
                        <a:pt x="118534" y="601134"/>
                      </a:lnTo>
                      <a:lnTo>
                        <a:pt x="702734" y="0"/>
                      </a:lnTo>
                      <a:lnTo>
                        <a:pt x="778934" y="0"/>
                      </a:lnTo>
                      <a:lnTo>
                        <a:pt x="186267" y="605366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Freeform 111"/>
                <p:cNvSpPr/>
                <p:nvPr/>
              </p:nvSpPr>
              <p:spPr>
                <a:xfrm>
                  <a:off x="2506135" y="516467"/>
                  <a:ext cx="778934" cy="681566"/>
                </a:xfrm>
                <a:custGeom>
                  <a:avLst/>
                  <a:gdLst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31234 w 778934"/>
                    <a:gd name="connsiteY4" fmla="*/ 609600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55034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78934" h="681566">
                      <a:moveTo>
                        <a:pt x="186267" y="605366"/>
                      </a:moveTo>
                      <a:lnTo>
                        <a:pt x="330200" y="605366"/>
                      </a:lnTo>
                      <a:lnTo>
                        <a:pt x="55034" y="681566"/>
                      </a:lnTo>
                      <a:lnTo>
                        <a:pt x="0" y="596900"/>
                      </a:lnTo>
                      <a:lnTo>
                        <a:pt x="118534" y="601134"/>
                      </a:lnTo>
                      <a:lnTo>
                        <a:pt x="702734" y="0"/>
                      </a:lnTo>
                      <a:lnTo>
                        <a:pt x="778934" y="0"/>
                      </a:lnTo>
                      <a:lnTo>
                        <a:pt x="186267" y="605366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Freeform 112"/>
                <p:cNvSpPr/>
                <p:nvPr/>
              </p:nvSpPr>
              <p:spPr>
                <a:xfrm>
                  <a:off x="2802469" y="516467"/>
                  <a:ext cx="778934" cy="681566"/>
                </a:xfrm>
                <a:custGeom>
                  <a:avLst/>
                  <a:gdLst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31234 w 778934"/>
                    <a:gd name="connsiteY4" fmla="*/ 609600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55034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78934" h="681566">
                      <a:moveTo>
                        <a:pt x="186267" y="605366"/>
                      </a:moveTo>
                      <a:lnTo>
                        <a:pt x="330200" y="605366"/>
                      </a:lnTo>
                      <a:lnTo>
                        <a:pt x="55034" y="681566"/>
                      </a:lnTo>
                      <a:lnTo>
                        <a:pt x="0" y="596900"/>
                      </a:lnTo>
                      <a:lnTo>
                        <a:pt x="118534" y="601134"/>
                      </a:lnTo>
                      <a:lnTo>
                        <a:pt x="702734" y="0"/>
                      </a:lnTo>
                      <a:lnTo>
                        <a:pt x="778934" y="0"/>
                      </a:lnTo>
                      <a:lnTo>
                        <a:pt x="186267" y="605366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Parallelogram 113"/>
                <p:cNvSpPr/>
                <p:nvPr/>
              </p:nvSpPr>
              <p:spPr>
                <a:xfrm>
                  <a:off x="2252134" y="450516"/>
                  <a:ext cx="1409699" cy="131902"/>
                </a:xfrm>
                <a:prstGeom prst="parallelogram">
                  <a:avLst>
                    <a:gd name="adj" fmla="val 104545"/>
                  </a:avLst>
                </a:prstGeom>
                <a:ln>
                  <a:noFill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 rot="10800000">
                <a:off x="3517828" y="2619723"/>
                <a:ext cx="1072737" cy="372220"/>
                <a:chOff x="1778003" y="1511300"/>
                <a:chExt cx="1964270" cy="681566"/>
              </a:xfrm>
            </p:grpSpPr>
            <p:sp>
              <p:nvSpPr>
                <p:cNvPr id="103" name="Freeform 102"/>
                <p:cNvSpPr/>
                <p:nvPr/>
              </p:nvSpPr>
              <p:spPr>
                <a:xfrm>
                  <a:off x="1778003" y="1511300"/>
                  <a:ext cx="778934" cy="681566"/>
                </a:xfrm>
                <a:custGeom>
                  <a:avLst/>
                  <a:gdLst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31234 w 778934"/>
                    <a:gd name="connsiteY4" fmla="*/ 609600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55034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78934" h="681566">
                      <a:moveTo>
                        <a:pt x="186267" y="605366"/>
                      </a:moveTo>
                      <a:lnTo>
                        <a:pt x="330200" y="605366"/>
                      </a:lnTo>
                      <a:lnTo>
                        <a:pt x="55034" y="681566"/>
                      </a:lnTo>
                      <a:lnTo>
                        <a:pt x="0" y="596900"/>
                      </a:lnTo>
                      <a:lnTo>
                        <a:pt x="118534" y="601134"/>
                      </a:lnTo>
                      <a:lnTo>
                        <a:pt x="702734" y="0"/>
                      </a:lnTo>
                      <a:lnTo>
                        <a:pt x="778934" y="0"/>
                      </a:lnTo>
                      <a:lnTo>
                        <a:pt x="186267" y="605366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Freeform 103"/>
                <p:cNvSpPr/>
                <p:nvPr/>
              </p:nvSpPr>
              <p:spPr>
                <a:xfrm>
                  <a:off x="2074337" y="1511300"/>
                  <a:ext cx="778934" cy="681566"/>
                </a:xfrm>
                <a:custGeom>
                  <a:avLst/>
                  <a:gdLst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31234 w 778934"/>
                    <a:gd name="connsiteY4" fmla="*/ 609600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55034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78934" h="681566">
                      <a:moveTo>
                        <a:pt x="186267" y="605366"/>
                      </a:moveTo>
                      <a:lnTo>
                        <a:pt x="330200" y="605366"/>
                      </a:lnTo>
                      <a:lnTo>
                        <a:pt x="55034" y="681566"/>
                      </a:lnTo>
                      <a:lnTo>
                        <a:pt x="0" y="596900"/>
                      </a:lnTo>
                      <a:lnTo>
                        <a:pt x="118534" y="601134"/>
                      </a:lnTo>
                      <a:lnTo>
                        <a:pt x="702734" y="0"/>
                      </a:lnTo>
                      <a:lnTo>
                        <a:pt x="778934" y="0"/>
                      </a:lnTo>
                      <a:lnTo>
                        <a:pt x="186267" y="605366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Freeform 104"/>
                <p:cNvSpPr/>
                <p:nvPr/>
              </p:nvSpPr>
              <p:spPr>
                <a:xfrm>
                  <a:off x="2370671" y="1511300"/>
                  <a:ext cx="778934" cy="681566"/>
                </a:xfrm>
                <a:custGeom>
                  <a:avLst/>
                  <a:gdLst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31234 w 778934"/>
                    <a:gd name="connsiteY4" fmla="*/ 609600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55034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78934" h="681566">
                      <a:moveTo>
                        <a:pt x="186267" y="605366"/>
                      </a:moveTo>
                      <a:lnTo>
                        <a:pt x="330200" y="605366"/>
                      </a:lnTo>
                      <a:lnTo>
                        <a:pt x="55034" y="681566"/>
                      </a:lnTo>
                      <a:lnTo>
                        <a:pt x="0" y="596900"/>
                      </a:lnTo>
                      <a:lnTo>
                        <a:pt x="118534" y="601134"/>
                      </a:lnTo>
                      <a:lnTo>
                        <a:pt x="702734" y="0"/>
                      </a:lnTo>
                      <a:lnTo>
                        <a:pt x="778934" y="0"/>
                      </a:lnTo>
                      <a:lnTo>
                        <a:pt x="186267" y="605366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Freeform 105"/>
                <p:cNvSpPr/>
                <p:nvPr/>
              </p:nvSpPr>
              <p:spPr>
                <a:xfrm>
                  <a:off x="2667005" y="1511300"/>
                  <a:ext cx="778934" cy="681566"/>
                </a:xfrm>
                <a:custGeom>
                  <a:avLst/>
                  <a:gdLst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31234 w 778934"/>
                    <a:gd name="connsiteY4" fmla="*/ 609600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55034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78934" h="681566">
                      <a:moveTo>
                        <a:pt x="186267" y="605366"/>
                      </a:moveTo>
                      <a:lnTo>
                        <a:pt x="330200" y="605366"/>
                      </a:lnTo>
                      <a:lnTo>
                        <a:pt x="55034" y="681566"/>
                      </a:lnTo>
                      <a:lnTo>
                        <a:pt x="0" y="596900"/>
                      </a:lnTo>
                      <a:lnTo>
                        <a:pt x="118534" y="601134"/>
                      </a:lnTo>
                      <a:lnTo>
                        <a:pt x="702734" y="0"/>
                      </a:lnTo>
                      <a:lnTo>
                        <a:pt x="778934" y="0"/>
                      </a:lnTo>
                      <a:lnTo>
                        <a:pt x="186267" y="605366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Freeform 106"/>
                <p:cNvSpPr/>
                <p:nvPr/>
              </p:nvSpPr>
              <p:spPr>
                <a:xfrm>
                  <a:off x="2963339" y="1511300"/>
                  <a:ext cx="778934" cy="681566"/>
                </a:xfrm>
                <a:custGeom>
                  <a:avLst/>
                  <a:gdLst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31234 w 778934"/>
                    <a:gd name="connsiteY4" fmla="*/ 609600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6096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439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203200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203200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71967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  <a:gd name="connsiteX0" fmla="*/ 186267 w 778934"/>
                    <a:gd name="connsiteY0" fmla="*/ 605366 h 681566"/>
                    <a:gd name="connsiteX1" fmla="*/ 330200 w 778934"/>
                    <a:gd name="connsiteY1" fmla="*/ 605366 h 681566"/>
                    <a:gd name="connsiteX2" fmla="*/ 55034 w 778934"/>
                    <a:gd name="connsiteY2" fmla="*/ 681566 h 681566"/>
                    <a:gd name="connsiteX3" fmla="*/ 0 w 778934"/>
                    <a:gd name="connsiteY3" fmla="*/ 596900 h 681566"/>
                    <a:gd name="connsiteX4" fmla="*/ 118534 w 778934"/>
                    <a:gd name="connsiteY4" fmla="*/ 601134 h 681566"/>
                    <a:gd name="connsiteX5" fmla="*/ 702734 w 778934"/>
                    <a:gd name="connsiteY5" fmla="*/ 0 h 681566"/>
                    <a:gd name="connsiteX6" fmla="*/ 778934 w 778934"/>
                    <a:gd name="connsiteY6" fmla="*/ 0 h 681566"/>
                    <a:gd name="connsiteX7" fmla="*/ 186267 w 778934"/>
                    <a:gd name="connsiteY7" fmla="*/ 605366 h 681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78934" h="681566">
                      <a:moveTo>
                        <a:pt x="186267" y="605366"/>
                      </a:moveTo>
                      <a:lnTo>
                        <a:pt x="330200" y="605366"/>
                      </a:lnTo>
                      <a:lnTo>
                        <a:pt x="55034" y="681566"/>
                      </a:lnTo>
                      <a:lnTo>
                        <a:pt x="0" y="596900"/>
                      </a:lnTo>
                      <a:lnTo>
                        <a:pt x="118534" y="601134"/>
                      </a:lnTo>
                      <a:lnTo>
                        <a:pt x="702734" y="0"/>
                      </a:lnTo>
                      <a:lnTo>
                        <a:pt x="778934" y="0"/>
                      </a:lnTo>
                      <a:lnTo>
                        <a:pt x="186267" y="605366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Parallelogram 107"/>
                <p:cNvSpPr/>
                <p:nvPr/>
              </p:nvSpPr>
              <p:spPr>
                <a:xfrm>
                  <a:off x="2315646" y="1528904"/>
                  <a:ext cx="1409699" cy="131902"/>
                </a:xfrm>
                <a:prstGeom prst="parallelogram">
                  <a:avLst>
                    <a:gd name="adj" fmla="val 104545"/>
                  </a:avLst>
                </a:prstGeom>
                <a:ln>
                  <a:noFill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Notched Right Arrow 99"/>
              <p:cNvSpPr/>
              <p:nvPr/>
            </p:nvSpPr>
            <p:spPr>
              <a:xfrm rot="10800000">
                <a:off x="4348380" y="2849126"/>
                <a:ext cx="257514" cy="229270"/>
              </a:xfrm>
              <a:prstGeom prst="notched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Notched Right Arrow 100"/>
              <p:cNvSpPr/>
              <p:nvPr/>
            </p:nvSpPr>
            <p:spPr>
              <a:xfrm>
                <a:off x="4768096" y="2542178"/>
                <a:ext cx="257514" cy="229270"/>
              </a:xfrm>
              <a:prstGeom prst="notched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Multidocument 101"/>
              <p:cNvSpPr/>
              <p:nvPr/>
            </p:nvSpPr>
            <p:spPr>
              <a:xfrm>
                <a:off x="4570429" y="2728870"/>
                <a:ext cx="238073" cy="202816"/>
              </a:xfrm>
              <a:prstGeom prst="flowChartMultidocumen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2828756" y="3018906"/>
              <a:ext cx="2791326" cy="1990394"/>
              <a:chOff x="2828756" y="3018906"/>
              <a:chExt cx="2791326" cy="1990394"/>
            </a:xfrm>
          </p:grpSpPr>
          <p:sp>
            <p:nvSpPr>
              <p:cNvPr id="7" name="Cube 6"/>
              <p:cNvSpPr/>
              <p:nvPr/>
            </p:nvSpPr>
            <p:spPr>
              <a:xfrm>
                <a:off x="2828756" y="3049341"/>
                <a:ext cx="2791326" cy="1959959"/>
              </a:xfrm>
              <a:prstGeom prst="cube">
                <a:avLst>
                  <a:gd name="adj" fmla="val 25176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3246523" y="3018906"/>
                <a:ext cx="1897423" cy="509022"/>
                <a:chOff x="931333" y="1151467"/>
                <a:chExt cx="1897423" cy="584889"/>
              </a:xfrm>
              <a:solidFill>
                <a:schemeClr val="tx2">
                  <a:lumMod val="20000"/>
                  <a:lumOff val="80000"/>
                </a:schemeClr>
              </a:solidFill>
            </p:grpSpPr>
            <p:sp>
              <p:nvSpPr>
                <p:cNvPr id="61" name="Parallelogram 60"/>
                <p:cNvSpPr/>
                <p:nvPr/>
              </p:nvSpPr>
              <p:spPr>
                <a:xfrm>
                  <a:off x="931333" y="1567863"/>
                  <a:ext cx="1494030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Parallelogram 61"/>
                <p:cNvSpPr/>
                <p:nvPr/>
              </p:nvSpPr>
              <p:spPr>
                <a:xfrm>
                  <a:off x="1672167" y="1375956"/>
                  <a:ext cx="911100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Parallelogram 62"/>
                <p:cNvSpPr/>
                <p:nvPr/>
              </p:nvSpPr>
              <p:spPr>
                <a:xfrm>
                  <a:off x="1287410" y="1477469"/>
                  <a:ext cx="1290314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Parallelogram 63"/>
                <p:cNvSpPr/>
                <p:nvPr/>
              </p:nvSpPr>
              <p:spPr>
                <a:xfrm>
                  <a:off x="2036233" y="1278466"/>
                  <a:ext cx="625511" cy="51881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Parallelogram 64"/>
                <p:cNvSpPr/>
                <p:nvPr/>
              </p:nvSpPr>
              <p:spPr>
                <a:xfrm>
                  <a:off x="2425363" y="1191089"/>
                  <a:ext cx="390025" cy="45719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Parallelogram 65"/>
                <p:cNvSpPr/>
                <p:nvPr/>
              </p:nvSpPr>
              <p:spPr>
                <a:xfrm>
                  <a:off x="2309681" y="1151467"/>
                  <a:ext cx="519075" cy="462116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Parallelogram 66"/>
                <p:cNvSpPr/>
                <p:nvPr/>
              </p:nvSpPr>
              <p:spPr>
                <a:xfrm>
                  <a:off x="2006600" y="1191089"/>
                  <a:ext cx="491068" cy="422494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Parallelogram 67"/>
                <p:cNvSpPr/>
                <p:nvPr/>
              </p:nvSpPr>
              <p:spPr>
                <a:xfrm>
                  <a:off x="1709893" y="1278465"/>
                  <a:ext cx="406774" cy="332347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Parallelogram 68"/>
                <p:cNvSpPr/>
                <p:nvPr/>
              </p:nvSpPr>
              <p:spPr>
                <a:xfrm>
                  <a:off x="1422400" y="1375956"/>
                  <a:ext cx="311041" cy="237627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Parallelogram 69"/>
                <p:cNvSpPr/>
                <p:nvPr/>
              </p:nvSpPr>
              <p:spPr>
                <a:xfrm>
                  <a:off x="1206500" y="1477469"/>
                  <a:ext cx="215900" cy="134594"/>
                </a:xfrm>
                <a:prstGeom prst="parallelogram">
                  <a:avLst>
                    <a:gd name="adj" fmla="val 10454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Freeform 70"/>
                <p:cNvSpPr/>
                <p:nvPr/>
              </p:nvSpPr>
              <p:spPr>
                <a:xfrm>
                  <a:off x="1040846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Freeform 71"/>
                <p:cNvSpPr/>
                <p:nvPr/>
              </p:nvSpPr>
              <p:spPr>
                <a:xfrm>
                  <a:off x="1263861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reeform 72"/>
                <p:cNvSpPr/>
                <p:nvPr/>
              </p:nvSpPr>
              <p:spPr>
                <a:xfrm>
                  <a:off x="1486877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Freeform 73"/>
                <p:cNvSpPr/>
                <p:nvPr/>
              </p:nvSpPr>
              <p:spPr>
                <a:xfrm>
                  <a:off x="1709893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>
                  <a:off x="1932908" y="1603378"/>
                  <a:ext cx="246564" cy="132978"/>
                </a:xfrm>
                <a:custGeom>
                  <a:avLst/>
                  <a:gdLst>
                    <a:gd name="connsiteX0" fmla="*/ 110067 w 376767"/>
                    <a:gd name="connsiteY0" fmla="*/ 118533 h 203200"/>
                    <a:gd name="connsiteX1" fmla="*/ 228600 w 376767"/>
                    <a:gd name="connsiteY1" fmla="*/ 0 h 203200"/>
                    <a:gd name="connsiteX2" fmla="*/ 376767 w 376767"/>
                    <a:gd name="connsiteY2" fmla="*/ 0 h 203200"/>
                    <a:gd name="connsiteX3" fmla="*/ 249767 w 376767"/>
                    <a:gd name="connsiteY3" fmla="*/ 118533 h 203200"/>
                    <a:gd name="connsiteX4" fmla="*/ 347134 w 376767"/>
                    <a:gd name="connsiteY4" fmla="*/ 127000 h 203200"/>
                    <a:gd name="connsiteX5" fmla="*/ 80434 w 376767"/>
                    <a:gd name="connsiteY5" fmla="*/ 203200 h 203200"/>
                    <a:gd name="connsiteX6" fmla="*/ 0 w 376767"/>
                    <a:gd name="connsiteY6" fmla="*/ 118533 h 203200"/>
                    <a:gd name="connsiteX7" fmla="*/ 110067 w 376767"/>
                    <a:gd name="connsiteY7" fmla="*/ 118533 h 203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6767" h="203200">
                      <a:moveTo>
                        <a:pt x="110067" y="118533"/>
                      </a:moveTo>
                      <a:lnTo>
                        <a:pt x="228600" y="0"/>
                      </a:lnTo>
                      <a:lnTo>
                        <a:pt x="376767" y="0"/>
                      </a:lnTo>
                      <a:lnTo>
                        <a:pt x="249767" y="118533"/>
                      </a:lnTo>
                      <a:lnTo>
                        <a:pt x="347134" y="127000"/>
                      </a:lnTo>
                      <a:lnTo>
                        <a:pt x="80434" y="203200"/>
                      </a:lnTo>
                      <a:lnTo>
                        <a:pt x="0" y="118533"/>
                      </a:lnTo>
                      <a:lnTo>
                        <a:pt x="110067" y="1185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293" name="Picture 29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6033" y="3568032"/>
              <a:ext cx="2303713" cy="326412"/>
            </a:xfrm>
            <a:prstGeom prst="rect">
              <a:avLst/>
            </a:prstGeom>
          </p:spPr>
        </p:pic>
        <p:pic>
          <p:nvPicPr>
            <p:cNvPr id="307" name="Picture 30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6033" y="3864813"/>
              <a:ext cx="2303713" cy="326412"/>
            </a:xfrm>
            <a:prstGeom prst="rect">
              <a:avLst/>
            </a:prstGeom>
          </p:spPr>
        </p:pic>
        <p:pic>
          <p:nvPicPr>
            <p:cNvPr id="308" name="Picture 30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6033" y="4161594"/>
              <a:ext cx="2303713" cy="326412"/>
            </a:xfrm>
            <a:prstGeom prst="rect">
              <a:avLst/>
            </a:prstGeom>
          </p:spPr>
        </p:pic>
        <p:pic>
          <p:nvPicPr>
            <p:cNvPr id="309" name="Picture 30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6033" y="4458375"/>
              <a:ext cx="2303713" cy="326412"/>
            </a:xfrm>
            <a:prstGeom prst="rect">
              <a:avLst/>
            </a:prstGeom>
          </p:spPr>
        </p:pic>
        <p:pic>
          <p:nvPicPr>
            <p:cNvPr id="310" name="Picture 30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6033" y="4755156"/>
              <a:ext cx="2303713" cy="326412"/>
            </a:xfrm>
            <a:prstGeom prst="rect">
              <a:avLst/>
            </a:prstGeom>
          </p:spPr>
        </p:pic>
      </p:grpSp>
      <p:grpSp>
        <p:nvGrpSpPr>
          <p:cNvPr id="333" name="Group 332"/>
          <p:cNvGrpSpPr/>
          <p:nvPr/>
        </p:nvGrpSpPr>
        <p:grpSpPr>
          <a:xfrm>
            <a:off x="2806033" y="2545359"/>
            <a:ext cx="3314027" cy="2463942"/>
            <a:chOff x="2806033" y="2545359"/>
            <a:chExt cx="3314027" cy="2463942"/>
          </a:xfrm>
        </p:grpSpPr>
        <p:grpSp>
          <p:nvGrpSpPr>
            <p:cNvPr id="334" name="Group 333"/>
            <p:cNvGrpSpPr/>
            <p:nvPr/>
          </p:nvGrpSpPr>
          <p:grpSpPr>
            <a:xfrm>
              <a:off x="2815388" y="2545359"/>
              <a:ext cx="3304672" cy="2463941"/>
              <a:chOff x="2815388" y="2545359"/>
              <a:chExt cx="3304672" cy="2463941"/>
            </a:xfrm>
          </p:grpSpPr>
          <p:sp>
            <p:nvSpPr>
              <p:cNvPr id="336" name="Cube 335"/>
              <p:cNvSpPr/>
              <p:nvPr/>
            </p:nvSpPr>
            <p:spPr>
              <a:xfrm>
                <a:off x="2815388" y="2545359"/>
                <a:ext cx="3304672" cy="2463941"/>
              </a:xfrm>
              <a:prstGeom prst="cube">
                <a:avLst>
                  <a:gd name="adj" fmla="val 41151"/>
                </a:avLst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7" name="Group 336"/>
              <p:cNvGrpSpPr/>
              <p:nvPr/>
            </p:nvGrpSpPr>
            <p:grpSpPr>
              <a:xfrm>
                <a:off x="3252039" y="2595344"/>
                <a:ext cx="2642871" cy="896566"/>
                <a:chOff x="3252039" y="2595344"/>
                <a:chExt cx="2642871" cy="896566"/>
              </a:xfrm>
            </p:grpSpPr>
            <p:grpSp>
              <p:nvGrpSpPr>
                <p:cNvPr id="338" name="Group 337"/>
                <p:cNvGrpSpPr/>
                <p:nvPr/>
              </p:nvGrpSpPr>
              <p:grpSpPr>
                <a:xfrm>
                  <a:off x="3850210" y="2642917"/>
                  <a:ext cx="2044700" cy="747517"/>
                  <a:chOff x="1617133" y="450516"/>
                  <a:chExt cx="2044700" cy="747517"/>
                </a:xfrm>
                <a:solidFill>
                  <a:schemeClr val="tx1"/>
                </a:solidFill>
              </p:grpSpPr>
              <p:sp>
                <p:nvSpPr>
                  <p:cNvPr id="349" name="Freeform 348"/>
                  <p:cNvSpPr/>
                  <p:nvPr/>
                </p:nvSpPr>
                <p:spPr>
                  <a:xfrm>
                    <a:off x="1617133" y="516467"/>
                    <a:ext cx="778934" cy="681566"/>
                  </a:xfrm>
                  <a:custGeom>
                    <a:avLst/>
                    <a:gdLst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31234 w 778934"/>
                      <a:gd name="connsiteY4" fmla="*/ 609600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55034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78934" h="681566">
                        <a:moveTo>
                          <a:pt x="186267" y="605366"/>
                        </a:moveTo>
                        <a:lnTo>
                          <a:pt x="330200" y="605366"/>
                        </a:lnTo>
                        <a:lnTo>
                          <a:pt x="55034" y="681566"/>
                        </a:lnTo>
                        <a:lnTo>
                          <a:pt x="0" y="596900"/>
                        </a:lnTo>
                        <a:lnTo>
                          <a:pt x="118534" y="601134"/>
                        </a:lnTo>
                        <a:lnTo>
                          <a:pt x="702734" y="0"/>
                        </a:lnTo>
                        <a:lnTo>
                          <a:pt x="778934" y="0"/>
                        </a:lnTo>
                        <a:lnTo>
                          <a:pt x="186267" y="60536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0" name="Freeform 349"/>
                  <p:cNvSpPr/>
                  <p:nvPr/>
                </p:nvSpPr>
                <p:spPr>
                  <a:xfrm>
                    <a:off x="1913467" y="516467"/>
                    <a:ext cx="778934" cy="681566"/>
                  </a:xfrm>
                  <a:custGeom>
                    <a:avLst/>
                    <a:gdLst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31234 w 778934"/>
                      <a:gd name="connsiteY4" fmla="*/ 609600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55034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78934" h="681566">
                        <a:moveTo>
                          <a:pt x="186267" y="605366"/>
                        </a:moveTo>
                        <a:lnTo>
                          <a:pt x="330200" y="605366"/>
                        </a:lnTo>
                        <a:lnTo>
                          <a:pt x="55034" y="681566"/>
                        </a:lnTo>
                        <a:lnTo>
                          <a:pt x="0" y="596900"/>
                        </a:lnTo>
                        <a:lnTo>
                          <a:pt x="118534" y="601134"/>
                        </a:lnTo>
                        <a:lnTo>
                          <a:pt x="702734" y="0"/>
                        </a:lnTo>
                        <a:lnTo>
                          <a:pt x="778934" y="0"/>
                        </a:lnTo>
                        <a:lnTo>
                          <a:pt x="186267" y="60536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1" name="Freeform 350"/>
                  <p:cNvSpPr/>
                  <p:nvPr/>
                </p:nvSpPr>
                <p:spPr>
                  <a:xfrm>
                    <a:off x="2209801" y="516467"/>
                    <a:ext cx="778934" cy="681566"/>
                  </a:xfrm>
                  <a:custGeom>
                    <a:avLst/>
                    <a:gdLst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31234 w 778934"/>
                      <a:gd name="connsiteY4" fmla="*/ 609600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55034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78934" h="681566">
                        <a:moveTo>
                          <a:pt x="186267" y="605366"/>
                        </a:moveTo>
                        <a:lnTo>
                          <a:pt x="330200" y="605366"/>
                        </a:lnTo>
                        <a:lnTo>
                          <a:pt x="55034" y="681566"/>
                        </a:lnTo>
                        <a:lnTo>
                          <a:pt x="0" y="596900"/>
                        </a:lnTo>
                        <a:lnTo>
                          <a:pt x="118534" y="601134"/>
                        </a:lnTo>
                        <a:lnTo>
                          <a:pt x="702734" y="0"/>
                        </a:lnTo>
                        <a:lnTo>
                          <a:pt x="778934" y="0"/>
                        </a:lnTo>
                        <a:lnTo>
                          <a:pt x="186267" y="60536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2" name="Freeform 351"/>
                  <p:cNvSpPr/>
                  <p:nvPr/>
                </p:nvSpPr>
                <p:spPr>
                  <a:xfrm>
                    <a:off x="2506135" y="516467"/>
                    <a:ext cx="778934" cy="681566"/>
                  </a:xfrm>
                  <a:custGeom>
                    <a:avLst/>
                    <a:gdLst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31234 w 778934"/>
                      <a:gd name="connsiteY4" fmla="*/ 609600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55034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78934" h="681566">
                        <a:moveTo>
                          <a:pt x="186267" y="605366"/>
                        </a:moveTo>
                        <a:lnTo>
                          <a:pt x="330200" y="605366"/>
                        </a:lnTo>
                        <a:lnTo>
                          <a:pt x="55034" y="681566"/>
                        </a:lnTo>
                        <a:lnTo>
                          <a:pt x="0" y="596900"/>
                        </a:lnTo>
                        <a:lnTo>
                          <a:pt x="118534" y="601134"/>
                        </a:lnTo>
                        <a:lnTo>
                          <a:pt x="702734" y="0"/>
                        </a:lnTo>
                        <a:lnTo>
                          <a:pt x="778934" y="0"/>
                        </a:lnTo>
                        <a:lnTo>
                          <a:pt x="186267" y="60536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3" name="Freeform 352"/>
                  <p:cNvSpPr/>
                  <p:nvPr/>
                </p:nvSpPr>
                <p:spPr>
                  <a:xfrm>
                    <a:off x="2802469" y="516467"/>
                    <a:ext cx="778934" cy="681566"/>
                  </a:xfrm>
                  <a:custGeom>
                    <a:avLst/>
                    <a:gdLst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31234 w 778934"/>
                      <a:gd name="connsiteY4" fmla="*/ 609600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55034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78934" h="681566">
                        <a:moveTo>
                          <a:pt x="186267" y="605366"/>
                        </a:moveTo>
                        <a:lnTo>
                          <a:pt x="330200" y="605366"/>
                        </a:lnTo>
                        <a:lnTo>
                          <a:pt x="55034" y="681566"/>
                        </a:lnTo>
                        <a:lnTo>
                          <a:pt x="0" y="596900"/>
                        </a:lnTo>
                        <a:lnTo>
                          <a:pt x="118534" y="601134"/>
                        </a:lnTo>
                        <a:lnTo>
                          <a:pt x="702734" y="0"/>
                        </a:lnTo>
                        <a:lnTo>
                          <a:pt x="778934" y="0"/>
                        </a:lnTo>
                        <a:lnTo>
                          <a:pt x="186267" y="60536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4" name="Parallelogram 353"/>
                  <p:cNvSpPr/>
                  <p:nvPr/>
                </p:nvSpPr>
                <p:spPr>
                  <a:xfrm>
                    <a:off x="2252134" y="450516"/>
                    <a:ext cx="1409699" cy="131902"/>
                  </a:xfrm>
                  <a:prstGeom prst="parallelogram">
                    <a:avLst>
                      <a:gd name="adj" fmla="val 104545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9" name="Group 338"/>
                <p:cNvGrpSpPr/>
                <p:nvPr/>
              </p:nvGrpSpPr>
              <p:grpSpPr>
                <a:xfrm>
                  <a:off x="3590589" y="2810344"/>
                  <a:ext cx="1964270" cy="681566"/>
                  <a:chOff x="1778003" y="1511300"/>
                  <a:chExt cx="1964270" cy="681566"/>
                </a:xfrm>
              </p:grpSpPr>
              <p:sp>
                <p:nvSpPr>
                  <p:cNvPr id="343" name="Freeform 342"/>
                  <p:cNvSpPr/>
                  <p:nvPr/>
                </p:nvSpPr>
                <p:spPr>
                  <a:xfrm>
                    <a:off x="1778003" y="1511300"/>
                    <a:ext cx="778934" cy="681566"/>
                  </a:xfrm>
                  <a:custGeom>
                    <a:avLst/>
                    <a:gdLst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31234 w 778934"/>
                      <a:gd name="connsiteY4" fmla="*/ 609600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55034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78934" h="681566">
                        <a:moveTo>
                          <a:pt x="186267" y="605366"/>
                        </a:moveTo>
                        <a:lnTo>
                          <a:pt x="330200" y="605366"/>
                        </a:lnTo>
                        <a:lnTo>
                          <a:pt x="55034" y="681566"/>
                        </a:lnTo>
                        <a:lnTo>
                          <a:pt x="0" y="596900"/>
                        </a:lnTo>
                        <a:lnTo>
                          <a:pt x="118534" y="601134"/>
                        </a:lnTo>
                        <a:lnTo>
                          <a:pt x="702734" y="0"/>
                        </a:lnTo>
                        <a:lnTo>
                          <a:pt x="778934" y="0"/>
                        </a:lnTo>
                        <a:lnTo>
                          <a:pt x="186267" y="605366"/>
                        </a:lnTo>
                        <a:close/>
                      </a:path>
                    </a:pathLst>
                  </a:custGeom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Freeform 343"/>
                  <p:cNvSpPr/>
                  <p:nvPr/>
                </p:nvSpPr>
                <p:spPr>
                  <a:xfrm>
                    <a:off x="2074337" y="1511300"/>
                    <a:ext cx="778934" cy="681566"/>
                  </a:xfrm>
                  <a:custGeom>
                    <a:avLst/>
                    <a:gdLst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31234 w 778934"/>
                      <a:gd name="connsiteY4" fmla="*/ 609600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55034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78934" h="681566">
                        <a:moveTo>
                          <a:pt x="186267" y="605366"/>
                        </a:moveTo>
                        <a:lnTo>
                          <a:pt x="330200" y="605366"/>
                        </a:lnTo>
                        <a:lnTo>
                          <a:pt x="55034" y="681566"/>
                        </a:lnTo>
                        <a:lnTo>
                          <a:pt x="0" y="596900"/>
                        </a:lnTo>
                        <a:lnTo>
                          <a:pt x="118534" y="601134"/>
                        </a:lnTo>
                        <a:lnTo>
                          <a:pt x="702734" y="0"/>
                        </a:lnTo>
                        <a:lnTo>
                          <a:pt x="778934" y="0"/>
                        </a:lnTo>
                        <a:lnTo>
                          <a:pt x="186267" y="605366"/>
                        </a:lnTo>
                        <a:close/>
                      </a:path>
                    </a:pathLst>
                  </a:custGeom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5" name="Freeform 344"/>
                  <p:cNvSpPr/>
                  <p:nvPr/>
                </p:nvSpPr>
                <p:spPr>
                  <a:xfrm>
                    <a:off x="2370671" y="1511300"/>
                    <a:ext cx="778934" cy="681566"/>
                  </a:xfrm>
                  <a:custGeom>
                    <a:avLst/>
                    <a:gdLst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31234 w 778934"/>
                      <a:gd name="connsiteY4" fmla="*/ 609600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55034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78934" h="681566">
                        <a:moveTo>
                          <a:pt x="186267" y="605366"/>
                        </a:moveTo>
                        <a:lnTo>
                          <a:pt x="330200" y="605366"/>
                        </a:lnTo>
                        <a:lnTo>
                          <a:pt x="55034" y="681566"/>
                        </a:lnTo>
                        <a:lnTo>
                          <a:pt x="0" y="596900"/>
                        </a:lnTo>
                        <a:lnTo>
                          <a:pt x="118534" y="601134"/>
                        </a:lnTo>
                        <a:lnTo>
                          <a:pt x="702734" y="0"/>
                        </a:lnTo>
                        <a:lnTo>
                          <a:pt x="778934" y="0"/>
                        </a:lnTo>
                        <a:lnTo>
                          <a:pt x="186267" y="605366"/>
                        </a:lnTo>
                        <a:close/>
                      </a:path>
                    </a:pathLst>
                  </a:custGeom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6" name="Freeform 345"/>
                  <p:cNvSpPr/>
                  <p:nvPr/>
                </p:nvSpPr>
                <p:spPr>
                  <a:xfrm>
                    <a:off x="2667005" y="1511300"/>
                    <a:ext cx="778934" cy="681566"/>
                  </a:xfrm>
                  <a:custGeom>
                    <a:avLst/>
                    <a:gdLst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31234 w 778934"/>
                      <a:gd name="connsiteY4" fmla="*/ 609600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55034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78934" h="681566">
                        <a:moveTo>
                          <a:pt x="186267" y="605366"/>
                        </a:moveTo>
                        <a:lnTo>
                          <a:pt x="330200" y="605366"/>
                        </a:lnTo>
                        <a:lnTo>
                          <a:pt x="55034" y="681566"/>
                        </a:lnTo>
                        <a:lnTo>
                          <a:pt x="0" y="596900"/>
                        </a:lnTo>
                        <a:lnTo>
                          <a:pt x="118534" y="601134"/>
                        </a:lnTo>
                        <a:lnTo>
                          <a:pt x="702734" y="0"/>
                        </a:lnTo>
                        <a:lnTo>
                          <a:pt x="778934" y="0"/>
                        </a:lnTo>
                        <a:lnTo>
                          <a:pt x="186267" y="605366"/>
                        </a:lnTo>
                        <a:close/>
                      </a:path>
                    </a:pathLst>
                  </a:custGeom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7" name="Freeform 346"/>
                  <p:cNvSpPr/>
                  <p:nvPr/>
                </p:nvSpPr>
                <p:spPr>
                  <a:xfrm>
                    <a:off x="2963339" y="1511300"/>
                    <a:ext cx="778934" cy="681566"/>
                  </a:xfrm>
                  <a:custGeom>
                    <a:avLst/>
                    <a:gdLst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31234 w 778934"/>
                      <a:gd name="connsiteY4" fmla="*/ 609600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6096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439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203200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203200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71967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  <a:gd name="connsiteX0" fmla="*/ 186267 w 778934"/>
                      <a:gd name="connsiteY0" fmla="*/ 605366 h 681566"/>
                      <a:gd name="connsiteX1" fmla="*/ 330200 w 778934"/>
                      <a:gd name="connsiteY1" fmla="*/ 605366 h 681566"/>
                      <a:gd name="connsiteX2" fmla="*/ 55034 w 778934"/>
                      <a:gd name="connsiteY2" fmla="*/ 681566 h 681566"/>
                      <a:gd name="connsiteX3" fmla="*/ 0 w 778934"/>
                      <a:gd name="connsiteY3" fmla="*/ 596900 h 681566"/>
                      <a:gd name="connsiteX4" fmla="*/ 118534 w 778934"/>
                      <a:gd name="connsiteY4" fmla="*/ 601134 h 681566"/>
                      <a:gd name="connsiteX5" fmla="*/ 702734 w 778934"/>
                      <a:gd name="connsiteY5" fmla="*/ 0 h 681566"/>
                      <a:gd name="connsiteX6" fmla="*/ 778934 w 778934"/>
                      <a:gd name="connsiteY6" fmla="*/ 0 h 681566"/>
                      <a:gd name="connsiteX7" fmla="*/ 186267 w 778934"/>
                      <a:gd name="connsiteY7" fmla="*/ 605366 h 681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78934" h="681566">
                        <a:moveTo>
                          <a:pt x="186267" y="605366"/>
                        </a:moveTo>
                        <a:lnTo>
                          <a:pt x="330200" y="605366"/>
                        </a:lnTo>
                        <a:lnTo>
                          <a:pt x="55034" y="681566"/>
                        </a:lnTo>
                        <a:lnTo>
                          <a:pt x="0" y="596900"/>
                        </a:lnTo>
                        <a:lnTo>
                          <a:pt x="118534" y="601134"/>
                        </a:lnTo>
                        <a:lnTo>
                          <a:pt x="702734" y="0"/>
                        </a:lnTo>
                        <a:lnTo>
                          <a:pt x="778934" y="0"/>
                        </a:lnTo>
                        <a:lnTo>
                          <a:pt x="186267" y="605366"/>
                        </a:lnTo>
                        <a:close/>
                      </a:path>
                    </a:pathLst>
                  </a:custGeom>
                  <a:ln>
                    <a:noFill/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8" name="Parallelogram 347"/>
                  <p:cNvSpPr/>
                  <p:nvPr/>
                </p:nvSpPr>
                <p:spPr>
                  <a:xfrm>
                    <a:off x="2315646" y="1528904"/>
                    <a:ext cx="1409699" cy="131902"/>
                  </a:xfrm>
                  <a:prstGeom prst="parallelogram">
                    <a:avLst>
                      <a:gd name="adj" fmla="val 104545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40" name="Notched Right Arrow 339"/>
                <p:cNvSpPr/>
                <p:nvPr/>
              </p:nvSpPr>
              <p:spPr>
                <a:xfrm rot="10800000">
                  <a:off x="3252039" y="3049341"/>
                  <a:ext cx="403168" cy="358949"/>
                </a:xfrm>
                <a:prstGeom prst="notchedRightArrow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Notched Right Arrow 340"/>
                <p:cNvSpPr/>
                <p:nvPr/>
              </p:nvSpPr>
              <p:spPr>
                <a:xfrm>
                  <a:off x="3792067" y="2595344"/>
                  <a:ext cx="403168" cy="358949"/>
                </a:xfrm>
                <a:prstGeom prst="notchedRightArrow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Multidocument 341"/>
                <p:cNvSpPr/>
                <p:nvPr/>
              </p:nvSpPr>
              <p:spPr>
                <a:xfrm>
                  <a:off x="3514192" y="2890575"/>
                  <a:ext cx="372731" cy="317532"/>
                </a:xfrm>
                <a:prstGeom prst="flowChartMultidocumen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335" name="Picture 3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6033" y="3568032"/>
              <a:ext cx="2299368" cy="1441269"/>
            </a:xfrm>
            <a:prstGeom prst="rect">
              <a:avLst/>
            </a:prstGeom>
          </p:spPr>
        </p:pic>
      </p:grpSp>
      <p:sp>
        <p:nvSpPr>
          <p:cNvPr id="156" name="Rectangle 155"/>
          <p:cNvSpPr/>
          <p:nvPr/>
        </p:nvSpPr>
        <p:spPr bwMode="auto">
          <a:xfrm>
            <a:off x="440069" y="855089"/>
            <a:ext cx="8562480" cy="125748"/>
          </a:xfrm>
          <a:prstGeom prst="rect">
            <a:avLst/>
          </a:prstGeom>
          <a:solidFill>
            <a:srgbClr val="FFFFF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0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3361E-6 4.73855E-6 L -4.53361E-6 0.29569 " pathEditMode="relative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59"/>
          <p:cNvSpPr/>
          <p:nvPr/>
        </p:nvSpPr>
        <p:spPr bwMode="auto">
          <a:xfrm>
            <a:off x="440069" y="855089"/>
            <a:ext cx="8562480" cy="125748"/>
          </a:xfrm>
          <a:prstGeom prst="rect">
            <a:avLst/>
          </a:prstGeom>
          <a:solidFill>
            <a:srgbClr val="FFFFF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126817" y="2879497"/>
            <a:ext cx="1394985" cy="415560"/>
            <a:chOff x="3342102" y="2537325"/>
            <a:chExt cx="2791326" cy="831525"/>
          </a:xfrm>
        </p:grpSpPr>
        <p:sp>
          <p:nvSpPr>
            <p:cNvPr id="148" name="Cube 147"/>
            <p:cNvSpPr/>
            <p:nvPr/>
          </p:nvSpPr>
          <p:spPr>
            <a:xfrm>
              <a:off x="3342102" y="2537325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9" name="Group 148"/>
            <p:cNvGrpSpPr/>
            <p:nvPr/>
          </p:nvGrpSpPr>
          <p:grpSpPr>
            <a:xfrm>
              <a:off x="3735471" y="2592238"/>
              <a:ext cx="2171029" cy="392363"/>
              <a:chOff x="3449053" y="1550737"/>
              <a:chExt cx="2171029" cy="392363"/>
            </a:xfrm>
          </p:grpSpPr>
          <p:sp>
            <p:nvSpPr>
              <p:cNvPr id="150" name="Parallelogram 149"/>
              <p:cNvSpPr/>
              <p:nvPr/>
            </p:nvSpPr>
            <p:spPr>
              <a:xfrm>
                <a:off x="3449053" y="1550737"/>
                <a:ext cx="2171029" cy="213896"/>
              </a:xfrm>
              <a:prstGeom prst="parallelogram">
                <a:avLst>
                  <a:gd name="adj" fmla="val 104545"/>
                </a:avLst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 150"/>
              <p:cNvSpPr/>
              <p:nvPr/>
            </p:nvSpPr>
            <p:spPr>
              <a:xfrm>
                <a:off x="3517899" y="1739900"/>
                <a:ext cx="376767" cy="203200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 151"/>
              <p:cNvSpPr/>
              <p:nvPr/>
            </p:nvSpPr>
            <p:spPr>
              <a:xfrm>
                <a:off x="3858682" y="1739900"/>
                <a:ext cx="376767" cy="203200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 152"/>
              <p:cNvSpPr/>
              <p:nvPr/>
            </p:nvSpPr>
            <p:spPr>
              <a:xfrm>
                <a:off x="4199465" y="1739900"/>
                <a:ext cx="376767" cy="203200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 153"/>
              <p:cNvSpPr/>
              <p:nvPr/>
            </p:nvSpPr>
            <p:spPr>
              <a:xfrm>
                <a:off x="4540248" y="1739900"/>
                <a:ext cx="376767" cy="203200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 154"/>
              <p:cNvSpPr/>
              <p:nvPr/>
            </p:nvSpPr>
            <p:spPr>
              <a:xfrm>
                <a:off x="4881031" y="1739900"/>
                <a:ext cx="376767" cy="203200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0" name="Group 119"/>
          <p:cNvGrpSpPr/>
          <p:nvPr/>
        </p:nvGrpSpPr>
        <p:grpSpPr>
          <a:xfrm>
            <a:off x="870269" y="3135381"/>
            <a:ext cx="1394985" cy="415560"/>
            <a:chOff x="2828756" y="3049341"/>
            <a:chExt cx="2791326" cy="831525"/>
          </a:xfrm>
        </p:grpSpPr>
        <p:sp>
          <p:nvSpPr>
            <p:cNvPr id="131" name="Cube 130"/>
            <p:cNvSpPr/>
            <p:nvPr/>
          </p:nvSpPr>
          <p:spPr>
            <a:xfrm>
              <a:off x="2828756" y="3049341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3244404" y="3053899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33" name="Parallelogram 132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Parallelogram 133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Parallelogram 134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Parallelogram 135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Parallelogram 136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Parallelogram 137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Parallelogram 138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Parallelogram 139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Parallelogram 140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Parallelogram 141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22" y="3392045"/>
            <a:ext cx="1151297" cy="163127"/>
          </a:xfrm>
          <a:prstGeom prst="rect">
            <a:avLst/>
          </a:prstGeom>
        </p:spPr>
      </p:pic>
      <p:grpSp>
        <p:nvGrpSpPr>
          <p:cNvPr id="216" name="Group 215"/>
          <p:cNvGrpSpPr/>
          <p:nvPr/>
        </p:nvGrpSpPr>
        <p:grpSpPr>
          <a:xfrm>
            <a:off x="7075440" y="2821573"/>
            <a:ext cx="1390863" cy="423975"/>
            <a:chOff x="2011057" y="472605"/>
            <a:chExt cx="2791326" cy="850877"/>
          </a:xfrm>
        </p:grpSpPr>
        <p:sp>
          <p:nvSpPr>
            <p:cNvPr id="254" name="Cube 253"/>
            <p:cNvSpPr/>
            <p:nvPr/>
          </p:nvSpPr>
          <p:spPr>
            <a:xfrm>
              <a:off x="2011057" y="491957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5" name="Group 254"/>
            <p:cNvGrpSpPr/>
            <p:nvPr/>
          </p:nvGrpSpPr>
          <p:grpSpPr>
            <a:xfrm>
              <a:off x="2397808" y="472605"/>
              <a:ext cx="1910791" cy="509022"/>
              <a:chOff x="5768812" y="237446"/>
              <a:chExt cx="1910791" cy="509022"/>
            </a:xfrm>
          </p:grpSpPr>
          <p:sp>
            <p:nvSpPr>
              <p:cNvPr id="256" name="Parallelogram 255"/>
              <p:cNvSpPr/>
              <p:nvPr/>
            </p:nvSpPr>
            <p:spPr>
              <a:xfrm>
                <a:off x="5768812" y="599831"/>
                <a:ext cx="1494030" cy="39789"/>
              </a:xfrm>
              <a:prstGeom prst="parallelogram">
                <a:avLst>
                  <a:gd name="adj" fmla="val 104545"/>
                </a:avLst>
              </a:prstGeom>
              <a:ln/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Parallelogram 256"/>
              <p:cNvSpPr/>
              <p:nvPr/>
            </p:nvSpPr>
            <p:spPr>
              <a:xfrm>
                <a:off x="6509646" y="432816"/>
                <a:ext cx="911100" cy="39789"/>
              </a:xfrm>
              <a:prstGeom prst="parallelogram">
                <a:avLst>
                  <a:gd name="adj" fmla="val 104545"/>
                </a:avLst>
              </a:prstGeom>
              <a:ln/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Parallelogram 257"/>
              <p:cNvSpPr/>
              <p:nvPr/>
            </p:nvSpPr>
            <p:spPr>
              <a:xfrm>
                <a:off x="6124889" y="521162"/>
                <a:ext cx="1290314" cy="39789"/>
              </a:xfrm>
              <a:prstGeom prst="parallelogram">
                <a:avLst>
                  <a:gd name="adj" fmla="val 104545"/>
                </a:avLst>
              </a:prstGeom>
              <a:ln/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Parallelogram 258"/>
              <p:cNvSpPr/>
              <p:nvPr/>
            </p:nvSpPr>
            <p:spPr>
              <a:xfrm>
                <a:off x="6873712" y="347972"/>
                <a:ext cx="625511" cy="45151"/>
              </a:xfrm>
              <a:prstGeom prst="parallelogram">
                <a:avLst>
                  <a:gd name="adj" fmla="val 104545"/>
                </a:avLst>
              </a:prstGeom>
              <a:ln/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Parallelogram 259"/>
              <p:cNvSpPr/>
              <p:nvPr/>
            </p:nvSpPr>
            <p:spPr>
              <a:xfrm>
                <a:off x="7262842" y="271929"/>
                <a:ext cx="390025" cy="39789"/>
              </a:xfrm>
              <a:prstGeom prst="parallelogram">
                <a:avLst>
                  <a:gd name="adj" fmla="val 104545"/>
                </a:avLst>
              </a:prstGeom>
              <a:ln/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Parallelogram 260"/>
              <p:cNvSpPr/>
              <p:nvPr/>
            </p:nvSpPr>
            <p:spPr>
              <a:xfrm>
                <a:off x="7160528" y="237446"/>
                <a:ext cx="519075" cy="402174"/>
              </a:xfrm>
              <a:prstGeom prst="parallelogram">
                <a:avLst>
                  <a:gd name="adj" fmla="val 104545"/>
                </a:avLst>
              </a:prstGeom>
              <a:ln/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Parallelogram 261"/>
              <p:cNvSpPr/>
              <p:nvPr/>
            </p:nvSpPr>
            <p:spPr>
              <a:xfrm>
                <a:off x="6844079" y="271929"/>
                <a:ext cx="491068" cy="367692"/>
              </a:xfrm>
              <a:prstGeom prst="parallelogram">
                <a:avLst>
                  <a:gd name="adj" fmla="val 104545"/>
                </a:avLst>
              </a:prstGeom>
              <a:ln/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Parallelogram 262"/>
              <p:cNvSpPr/>
              <p:nvPr/>
            </p:nvSpPr>
            <p:spPr>
              <a:xfrm>
                <a:off x="6547372" y="347971"/>
                <a:ext cx="406774" cy="289238"/>
              </a:xfrm>
              <a:prstGeom prst="parallelogram">
                <a:avLst>
                  <a:gd name="adj" fmla="val 104545"/>
                </a:avLst>
              </a:prstGeom>
              <a:ln/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Parallelogram 263"/>
              <p:cNvSpPr/>
              <p:nvPr/>
            </p:nvSpPr>
            <p:spPr>
              <a:xfrm>
                <a:off x="6259879" y="432816"/>
                <a:ext cx="311041" cy="206804"/>
              </a:xfrm>
              <a:prstGeom prst="parallelogram">
                <a:avLst>
                  <a:gd name="adj" fmla="val 104545"/>
                </a:avLst>
              </a:prstGeom>
              <a:ln/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Parallelogram 264"/>
              <p:cNvSpPr/>
              <p:nvPr/>
            </p:nvSpPr>
            <p:spPr>
              <a:xfrm>
                <a:off x="6043979" y="521162"/>
                <a:ext cx="215900" cy="117136"/>
              </a:xfrm>
              <a:prstGeom prst="parallelogram">
                <a:avLst>
                  <a:gd name="adj" fmla="val 104545"/>
                </a:avLst>
              </a:prstGeom>
              <a:ln/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Freeform 265"/>
              <p:cNvSpPr/>
              <p:nvPr/>
            </p:nvSpPr>
            <p:spPr>
              <a:xfrm>
                <a:off x="5878325" y="630739"/>
                <a:ext cx="246564" cy="115729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ln/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Freeform 266"/>
              <p:cNvSpPr/>
              <p:nvPr/>
            </p:nvSpPr>
            <p:spPr>
              <a:xfrm>
                <a:off x="6101340" y="630739"/>
                <a:ext cx="246564" cy="115729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ln/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Freeform 267"/>
              <p:cNvSpPr/>
              <p:nvPr/>
            </p:nvSpPr>
            <p:spPr>
              <a:xfrm>
                <a:off x="6324356" y="630739"/>
                <a:ext cx="246564" cy="115729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ln/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Freeform 268"/>
              <p:cNvSpPr/>
              <p:nvPr/>
            </p:nvSpPr>
            <p:spPr>
              <a:xfrm>
                <a:off x="6547372" y="630739"/>
                <a:ext cx="246564" cy="115729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ln/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 269"/>
              <p:cNvSpPr/>
              <p:nvPr/>
            </p:nvSpPr>
            <p:spPr>
              <a:xfrm>
                <a:off x="6770387" y="630739"/>
                <a:ext cx="246564" cy="115729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ln/>
              <a:effectLst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7" name="Group 216"/>
          <p:cNvGrpSpPr/>
          <p:nvPr/>
        </p:nvGrpSpPr>
        <p:grpSpPr>
          <a:xfrm>
            <a:off x="6819650" y="3086343"/>
            <a:ext cx="1390863" cy="414332"/>
            <a:chOff x="1497711" y="1003973"/>
            <a:chExt cx="2791326" cy="831525"/>
          </a:xfrm>
        </p:grpSpPr>
        <p:sp>
          <p:nvSpPr>
            <p:cNvPr id="237" name="Cube 236"/>
            <p:cNvSpPr/>
            <p:nvPr/>
          </p:nvSpPr>
          <p:spPr>
            <a:xfrm>
              <a:off x="1497711" y="1003973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8" name="Group 237"/>
            <p:cNvGrpSpPr/>
            <p:nvPr/>
          </p:nvGrpSpPr>
          <p:grpSpPr>
            <a:xfrm>
              <a:off x="1913359" y="1008531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39" name="Parallelogram 238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Parallelogram 239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Parallelogram 240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Parallelogram 241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Parallelogram 242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Parallelogram 243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Parallelogram 244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Parallelogram 245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Parallelogram 246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Parallelogram 247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 248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 250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 251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 252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19" name="Picture 2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967" y="3342250"/>
            <a:ext cx="1161217" cy="164532"/>
          </a:xfrm>
          <a:prstGeom prst="rect">
            <a:avLst/>
          </a:prstGeom>
        </p:spPr>
      </p:pic>
      <p:grpSp>
        <p:nvGrpSpPr>
          <p:cNvPr id="117" name="Group 116"/>
          <p:cNvGrpSpPr/>
          <p:nvPr/>
        </p:nvGrpSpPr>
        <p:grpSpPr>
          <a:xfrm>
            <a:off x="3909062" y="5201655"/>
            <a:ext cx="1378098" cy="975738"/>
            <a:chOff x="3315366" y="2542178"/>
            <a:chExt cx="2791326" cy="1976348"/>
          </a:xfrm>
        </p:grpSpPr>
        <p:sp>
          <p:nvSpPr>
            <p:cNvPr id="9" name="Cube 8"/>
            <p:cNvSpPr/>
            <p:nvPr/>
          </p:nvSpPr>
          <p:spPr>
            <a:xfrm>
              <a:off x="3315366" y="2550693"/>
              <a:ext cx="2791326" cy="1967833"/>
            </a:xfrm>
            <a:prstGeom prst="cube">
              <a:avLst>
                <a:gd name="adj" fmla="val 27177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4826239" y="2598831"/>
              <a:ext cx="1116662" cy="408238"/>
              <a:chOff x="1617133" y="450516"/>
              <a:chExt cx="2044700" cy="747517"/>
            </a:xfrm>
            <a:solidFill>
              <a:schemeClr val="tx1"/>
            </a:solidFill>
          </p:grpSpPr>
          <p:sp>
            <p:nvSpPr>
              <p:cNvPr id="109" name="Freeform 108"/>
              <p:cNvSpPr/>
              <p:nvPr/>
            </p:nvSpPr>
            <p:spPr>
              <a:xfrm>
                <a:off x="1617133" y="516467"/>
                <a:ext cx="778934" cy="681566"/>
              </a:xfrm>
              <a:custGeom>
                <a:avLst/>
                <a:gdLst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31234 w 778934"/>
                  <a:gd name="connsiteY4" fmla="*/ 609600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55034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8934" h="681566">
                    <a:moveTo>
                      <a:pt x="186267" y="605366"/>
                    </a:moveTo>
                    <a:lnTo>
                      <a:pt x="330200" y="605366"/>
                    </a:lnTo>
                    <a:lnTo>
                      <a:pt x="55034" y="681566"/>
                    </a:lnTo>
                    <a:lnTo>
                      <a:pt x="0" y="596900"/>
                    </a:lnTo>
                    <a:lnTo>
                      <a:pt x="118534" y="601134"/>
                    </a:lnTo>
                    <a:lnTo>
                      <a:pt x="702734" y="0"/>
                    </a:lnTo>
                    <a:lnTo>
                      <a:pt x="778934" y="0"/>
                    </a:lnTo>
                    <a:lnTo>
                      <a:pt x="186267" y="6053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 109"/>
              <p:cNvSpPr/>
              <p:nvPr/>
            </p:nvSpPr>
            <p:spPr>
              <a:xfrm>
                <a:off x="1913467" y="516467"/>
                <a:ext cx="778934" cy="681566"/>
              </a:xfrm>
              <a:custGeom>
                <a:avLst/>
                <a:gdLst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31234 w 778934"/>
                  <a:gd name="connsiteY4" fmla="*/ 609600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55034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8934" h="681566">
                    <a:moveTo>
                      <a:pt x="186267" y="605366"/>
                    </a:moveTo>
                    <a:lnTo>
                      <a:pt x="330200" y="605366"/>
                    </a:lnTo>
                    <a:lnTo>
                      <a:pt x="55034" y="681566"/>
                    </a:lnTo>
                    <a:lnTo>
                      <a:pt x="0" y="596900"/>
                    </a:lnTo>
                    <a:lnTo>
                      <a:pt x="118534" y="601134"/>
                    </a:lnTo>
                    <a:lnTo>
                      <a:pt x="702734" y="0"/>
                    </a:lnTo>
                    <a:lnTo>
                      <a:pt x="778934" y="0"/>
                    </a:lnTo>
                    <a:lnTo>
                      <a:pt x="186267" y="6053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 110"/>
              <p:cNvSpPr/>
              <p:nvPr/>
            </p:nvSpPr>
            <p:spPr>
              <a:xfrm>
                <a:off x="2209801" y="516467"/>
                <a:ext cx="778934" cy="681566"/>
              </a:xfrm>
              <a:custGeom>
                <a:avLst/>
                <a:gdLst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31234 w 778934"/>
                  <a:gd name="connsiteY4" fmla="*/ 609600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55034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8934" h="681566">
                    <a:moveTo>
                      <a:pt x="186267" y="605366"/>
                    </a:moveTo>
                    <a:lnTo>
                      <a:pt x="330200" y="605366"/>
                    </a:lnTo>
                    <a:lnTo>
                      <a:pt x="55034" y="681566"/>
                    </a:lnTo>
                    <a:lnTo>
                      <a:pt x="0" y="596900"/>
                    </a:lnTo>
                    <a:lnTo>
                      <a:pt x="118534" y="601134"/>
                    </a:lnTo>
                    <a:lnTo>
                      <a:pt x="702734" y="0"/>
                    </a:lnTo>
                    <a:lnTo>
                      <a:pt x="778934" y="0"/>
                    </a:lnTo>
                    <a:lnTo>
                      <a:pt x="186267" y="6053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 111"/>
              <p:cNvSpPr/>
              <p:nvPr/>
            </p:nvSpPr>
            <p:spPr>
              <a:xfrm>
                <a:off x="2506135" y="516467"/>
                <a:ext cx="778934" cy="681566"/>
              </a:xfrm>
              <a:custGeom>
                <a:avLst/>
                <a:gdLst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31234 w 778934"/>
                  <a:gd name="connsiteY4" fmla="*/ 609600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55034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8934" h="681566">
                    <a:moveTo>
                      <a:pt x="186267" y="605366"/>
                    </a:moveTo>
                    <a:lnTo>
                      <a:pt x="330200" y="605366"/>
                    </a:lnTo>
                    <a:lnTo>
                      <a:pt x="55034" y="681566"/>
                    </a:lnTo>
                    <a:lnTo>
                      <a:pt x="0" y="596900"/>
                    </a:lnTo>
                    <a:lnTo>
                      <a:pt x="118534" y="601134"/>
                    </a:lnTo>
                    <a:lnTo>
                      <a:pt x="702734" y="0"/>
                    </a:lnTo>
                    <a:lnTo>
                      <a:pt x="778934" y="0"/>
                    </a:lnTo>
                    <a:lnTo>
                      <a:pt x="186267" y="6053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 112"/>
              <p:cNvSpPr/>
              <p:nvPr/>
            </p:nvSpPr>
            <p:spPr>
              <a:xfrm>
                <a:off x="2802469" y="516467"/>
                <a:ext cx="778934" cy="681566"/>
              </a:xfrm>
              <a:custGeom>
                <a:avLst/>
                <a:gdLst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31234 w 778934"/>
                  <a:gd name="connsiteY4" fmla="*/ 609600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55034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8934" h="681566">
                    <a:moveTo>
                      <a:pt x="186267" y="605366"/>
                    </a:moveTo>
                    <a:lnTo>
                      <a:pt x="330200" y="605366"/>
                    </a:lnTo>
                    <a:lnTo>
                      <a:pt x="55034" y="681566"/>
                    </a:lnTo>
                    <a:lnTo>
                      <a:pt x="0" y="596900"/>
                    </a:lnTo>
                    <a:lnTo>
                      <a:pt x="118534" y="601134"/>
                    </a:lnTo>
                    <a:lnTo>
                      <a:pt x="702734" y="0"/>
                    </a:lnTo>
                    <a:lnTo>
                      <a:pt x="778934" y="0"/>
                    </a:lnTo>
                    <a:lnTo>
                      <a:pt x="186267" y="6053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Parallelogram 113"/>
              <p:cNvSpPr/>
              <p:nvPr/>
            </p:nvSpPr>
            <p:spPr>
              <a:xfrm>
                <a:off x="2252134" y="450516"/>
                <a:ext cx="1409699" cy="131902"/>
              </a:xfrm>
              <a:prstGeom prst="parallelogram">
                <a:avLst>
                  <a:gd name="adj" fmla="val 104545"/>
                </a:avLst>
              </a:prstGeom>
              <a:ln>
                <a:noFill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10800000">
              <a:off x="3517828" y="2619723"/>
              <a:ext cx="1072737" cy="372220"/>
              <a:chOff x="1778003" y="1511300"/>
              <a:chExt cx="1964270" cy="681566"/>
            </a:xfrm>
          </p:grpSpPr>
          <p:sp>
            <p:nvSpPr>
              <p:cNvPr id="103" name="Freeform 102"/>
              <p:cNvSpPr/>
              <p:nvPr/>
            </p:nvSpPr>
            <p:spPr>
              <a:xfrm>
                <a:off x="1778003" y="1511300"/>
                <a:ext cx="778934" cy="681566"/>
              </a:xfrm>
              <a:custGeom>
                <a:avLst/>
                <a:gdLst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31234 w 778934"/>
                  <a:gd name="connsiteY4" fmla="*/ 609600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55034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8934" h="681566">
                    <a:moveTo>
                      <a:pt x="186267" y="605366"/>
                    </a:moveTo>
                    <a:lnTo>
                      <a:pt x="330200" y="605366"/>
                    </a:lnTo>
                    <a:lnTo>
                      <a:pt x="55034" y="681566"/>
                    </a:lnTo>
                    <a:lnTo>
                      <a:pt x="0" y="596900"/>
                    </a:lnTo>
                    <a:lnTo>
                      <a:pt x="118534" y="601134"/>
                    </a:lnTo>
                    <a:lnTo>
                      <a:pt x="702734" y="0"/>
                    </a:lnTo>
                    <a:lnTo>
                      <a:pt x="778934" y="0"/>
                    </a:lnTo>
                    <a:lnTo>
                      <a:pt x="186267" y="6053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 103"/>
              <p:cNvSpPr/>
              <p:nvPr/>
            </p:nvSpPr>
            <p:spPr>
              <a:xfrm>
                <a:off x="2074337" y="1511300"/>
                <a:ext cx="778934" cy="681566"/>
              </a:xfrm>
              <a:custGeom>
                <a:avLst/>
                <a:gdLst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31234 w 778934"/>
                  <a:gd name="connsiteY4" fmla="*/ 609600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55034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8934" h="681566">
                    <a:moveTo>
                      <a:pt x="186267" y="605366"/>
                    </a:moveTo>
                    <a:lnTo>
                      <a:pt x="330200" y="605366"/>
                    </a:lnTo>
                    <a:lnTo>
                      <a:pt x="55034" y="681566"/>
                    </a:lnTo>
                    <a:lnTo>
                      <a:pt x="0" y="596900"/>
                    </a:lnTo>
                    <a:lnTo>
                      <a:pt x="118534" y="601134"/>
                    </a:lnTo>
                    <a:lnTo>
                      <a:pt x="702734" y="0"/>
                    </a:lnTo>
                    <a:lnTo>
                      <a:pt x="778934" y="0"/>
                    </a:lnTo>
                    <a:lnTo>
                      <a:pt x="186267" y="6053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 104"/>
              <p:cNvSpPr/>
              <p:nvPr/>
            </p:nvSpPr>
            <p:spPr>
              <a:xfrm>
                <a:off x="2370671" y="1511300"/>
                <a:ext cx="778934" cy="681566"/>
              </a:xfrm>
              <a:custGeom>
                <a:avLst/>
                <a:gdLst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31234 w 778934"/>
                  <a:gd name="connsiteY4" fmla="*/ 609600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55034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8934" h="681566">
                    <a:moveTo>
                      <a:pt x="186267" y="605366"/>
                    </a:moveTo>
                    <a:lnTo>
                      <a:pt x="330200" y="605366"/>
                    </a:lnTo>
                    <a:lnTo>
                      <a:pt x="55034" y="681566"/>
                    </a:lnTo>
                    <a:lnTo>
                      <a:pt x="0" y="596900"/>
                    </a:lnTo>
                    <a:lnTo>
                      <a:pt x="118534" y="601134"/>
                    </a:lnTo>
                    <a:lnTo>
                      <a:pt x="702734" y="0"/>
                    </a:lnTo>
                    <a:lnTo>
                      <a:pt x="778934" y="0"/>
                    </a:lnTo>
                    <a:lnTo>
                      <a:pt x="186267" y="6053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 105"/>
              <p:cNvSpPr/>
              <p:nvPr/>
            </p:nvSpPr>
            <p:spPr>
              <a:xfrm>
                <a:off x="2667005" y="1511300"/>
                <a:ext cx="778934" cy="681566"/>
              </a:xfrm>
              <a:custGeom>
                <a:avLst/>
                <a:gdLst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31234 w 778934"/>
                  <a:gd name="connsiteY4" fmla="*/ 609600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55034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8934" h="681566">
                    <a:moveTo>
                      <a:pt x="186267" y="605366"/>
                    </a:moveTo>
                    <a:lnTo>
                      <a:pt x="330200" y="605366"/>
                    </a:lnTo>
                    <a:lnTo>
                      <a:pt x="55034" y="681566"/>
                    </a:lnTo>
                    <a:lnTo>
                      <a:pt x="0" y="596900"/>
                    </a:lnTo>
                    <a:lnTo>
                      <a:pt x="118534" y="601134"/>
                    </a:lnTo>
                    <a:lnTo>
                      <a:pt x="702734" y="0"/>
                    </a:lnTo>
                    <a:lnTo>
                      <a:pt x="778934" y="0"/>
                    </a:lnTo>
                    <a:lnTo>
                      <a:pt x="186267" y="6053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 106"/>
              <p:cNvSpPr/>
              <p:nvPr/>
            </p:nvSpPr>
            <p:spPr>
              <a:xfrm>
                <a:off x="2963339" y="1511300"/>
                <a:ext cx="778934" cy="681566"/>
              </a:xfrm>
              <a:custGeom>
                <a:avLst/>
                <a:gdLst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31234 w 778934"/>
                  <a:gd name="connsiteY4" fmla="*/ 609600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6096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439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203200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203200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71967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  <a:gd name="connsiteX0" fmla="*/ 186267 w 778934"/>
                  <a:gd name="connsiteY0" fmla="*/ 605366 h 681566"/>
                  <a:gd name="connsiteX1" fmla="*/ 330200 w 778934"/>
                  <a:gd name="connsiteY1" fmla="*/ 605366 h 681566"/>
                  <a:gd name="connsiteX2" fmla="*/ 55034 w 778934"/>
                  <a:gd name="connsiteY2" fmla="*/ 681566 h 681566"/>
                  <a:gd name="connsiteX3" fmla="*/ 0 w 778934"/>
                  <a:gd name="connsiteY3" fmla="*/ 596900 h 681566"/>
                  <a:gd name="connsiteX4" fmla="*/ 118534 w 778934"/>
                  <a:gd name="connsiteY4" fmla="*/ 601134 h 681566"/>
                  <a:gd name="connsiteX5" fmla="*/ 702734 w 778934"/>
                  <a:gd name="connsiteY5" fmla="*/ 0 h 681566"/>
                  <a:gd name="connsiteX6" fmla="*/ 778934 w 778934"/>
                  <a:gd name="connsiteY6" fmla="*/ 0 h 681566"/>
                  <a:gd name="connsiteX7" fmla="*/ 186267 w 778934"/>
                  <a:gd name="connsiteY7" fmla="*/ 605366 h 681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8934" h="681566">
                    <a:moveTo>
                      <a:pt x="186267" y="605366"/>
                    </a:moveTo>
                    <a:lnTo>
                      <a:pt x="330200" y="605366"/>
                    </a:lnTo>
                    <a:lnTo>
                      <a:pt x="55034" y="681566"/>
                    </a:lnTo>
                    <a:lnTo>
                      <a:pt x="0" y="596900"/>
                    </a:lnTo>
                    <a:lnTo>
                      <a:pt x="118534" y="601134"/>
                    </a:lnTo>
                    <a:lnTo>
                      <a:pt x="702734" y="0"/>
                    </a:lnTo>
                    <a:lnTo>
                      <a:pt x="778934" y="0"/>
                    </a:lnTo>
                    <a:lnTo>
                      <a:pt x="186267" y="6053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Parallelogram 107"/>
              <p:cNvSpPr/>
              <p:nvPr/>
            </p:nvSpPr>
            <p:spPr>
              <a:xfrm>
                <a:off x="2315646" y="1528904"/>
                <a:ext cx="1409699" cy="131902"/>
              </a:xfrm>
              <a:prstGeom prst="parallelogram">
                <a:avLst>
                  <a:gd name="adj" fmla="val 104545"/>
                </a:avLst>
              </a:prstGeom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0" name="Notched Right Arrow 99"/>
            <p:cNvSpPr/>
            <p:nvPr/>
          </p:nvSpPr>
          <p:spPr>
            <a:xfrm rot="10800000">
              <a:off x="4348380" y="2849126"/>
              <a:ext cx="257514" cy="229270"/>
            </a:xfrm>
            <a:prstGeom prst="notchedRight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Notched Right Arrow 100"/>
            <p:cNvSpPr/>
            <p:nvPr/>
          </p:nvSpPr>
          <p:spPr>
            <a:xfrm>
              <a:off x="4768096" y="2542178"/>
              <a:ext cx="257514" cy="229270"/>
            </a:xfrm>
            <a:prstGeom prst="notchedRight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Multidocument 101"/>
            <p:cNvSpPr/>
            <p:nvPr/>
          </p:nvSpPr>
          <p:spPr>
            <a:xfrm>
              <a:off x="4570429" y="2728870"/>
              <a:ext cx="238073" cy="202816"/>
            </a:xfrm>
            <a:prstGeom prst="flowChartMultidocumen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3668819" y="5437019"/>
            <a:ext cx="1378098" cy="982673"/>
            <a:chOff x="2828756" y="3018906"/>
            <a:chExt cx="2791326" cy="1990394"/>
          </a:xfrm>
        </p:grpSpPr>
        <p:sp>
          <p:nvSpPr>
            <p:cNvPr id="7" name="Cube 6"/>
            <p:cNvSpPr/>
            <p:nvPr/>
          </p:nvSpPr>
          <p:spPr>
            <a:xfrm>
              <a:off x="2828756" y="3049341"/>
              <a:ext cx="2791326" cy="1959959"/>
            </a:xfrm>
            <a:prstGeom prst="cube">
              <a:avLst>
                <a:gd name="adj" fmla="val 2517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246523" y="3018906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61" name="Parallelogram 60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Parallelogram 61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Parallelogram 62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Parallelogram 63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Parallelogram 64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Parallelogram 65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Parallelogram 66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Parallelogram 67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Parallelogram 68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Parallelogram 69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3" name="Picture 2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5708127"/>
            <a:ext cx="1137360" cy="161152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5854650"/>
            <a:ext cx="1137360" cy="161152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6001173"/>
            <a:ext cx="1137360" cy="16115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6147696"/>
            <a:ext cx="1137360" cy="161152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6294219"/>
            <a:ext cx="1137360" cy="161152"/>
          </a:xfrm>
          <a:prstGeom prst="rect">
            <a:avLst/>
          </a:prstGeom>
        </p:spPr>
      </p:pic>
      <p:sp>
        <p:nvSpPr>
          <p:cNvPr id="2" name="Cube 1"/>
          <p:cNvSpPr/>
          <p:nvPr/>
        </p:nvSpPr>
        <p:spPr>
          <a:xfrm>
            <a:off x="3408947" y="1136316"/>
            <a:ext cx="2526632" cy="641684"/>
          </a:xfrm>
          <a:prstGeom prst="cube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248716" y="1884749"/>
            <a:ext cx="641684" cy="1014395"/>
            <a:chOff x="6335830" y="3957855"/>
            <a:chExt cx="641684" cy="1014395"/>
          </a:xfrm>
        </p:grpSpPr>
        <p:sp>
          <p:nvSpPr>
            <p:cNvPr id="3" name="Horizontal Scroll 2"/>
            <p:cNvSpPr/>
            <p:nvPr/>
          </p:nvSpPr>
          <p:spPr>
            <a:xfrm rot="16200000">
              <a:off x="6149474" y="4144211"/>
              <a:ext cx="1014395" cy="641684"/>
            </a:xfrm>
            <a:prstGeom prst="horizontalScroll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6483684" y="4104105"/>
              <a:ext cx="33596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6483684" y="4256505"/>
              <a:ext cx="335966" cy="0"/>
            </a:xfrm>
            <a:prstGeom prst="line">
              <a:avLst/>
            </a:prstGeom>
            <a:ln>
              <a:solidFill>
                <a:srgbClr val="E46C0A"/>
              </a:solidFill>
              <a:prstDash val="lg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6478001" y="4416926"/>
              <a:ext cx="33596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6478001" y="4569326"/>
              <a:ext cx="335966" cy="0"/>
            </a:xfrm>
            <a:prstGeom prst="line">
              <a:avLst/>
            </a:prstGeom>
            <a:ln>
              <a:solidFill>
                <a:srgbClr val="E46C0A"/>
              </a:solidFill>
              <a:prstDash val="lg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6472318" y="4729747"/>
              <a:ext cx="33596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Group 160"/>
          <p:cNvGrpSpPr/>
          <p:nvPr/>
        </p:nvGrpSpPr>
        <p:grpSpPr>
          <a:xfrm>
            <a:off x="4228128" y="1884749"/>
            <a:ext cx="641684" cy="1014395"/>
            <a:chOff x="6335830" y="3957855"/>
            <a:chExt cx="641684" cy="1014395"/>
          </a:xfrm>
        </p:grpSpPr>
        <p:sp>
          <p:nvSpPr>
            <p:cNvPr id="162" name="Horizontal Scroll 161"/>
            <p:cNvSpPr/>
            <p:nvPr/>
          </p:nvSpPr>
          <p:spPr>
            <a:xfrm rot="16200000">
              <a:off x="6149474" y="4144211"/>
              <a:ext cx="1014395" cy="641684"/>
            </a:xfrm>
            <a:prstGeom prst="horizontalScroll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Connector 162"/>
            <p:cNvCxnSpPr/>
            <p:nvPr/>
          </p:nvCxnSpPr>
          <p:spPr>
            <a:xfrm>
              <a:off x="6483684" y="4104105"/>
              <a:ext cx="33596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6483684" y="4256505"/>
              <a:ext cx="335966" cy="0"/>
            </a:xfrm>
            <a:prstGeom prst="line">
              <a:avLst/>
            </a:prstGeom>
            <a:ln>
              <a:solidFill>
                <a:srgbClr val="E46C0A"/>
              </a:solidFill>
              <a:prstDash val="lg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6478001" y="4416926"/>
              <a:ext cx="33596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6478001" y="4569326"/>
              <a:ext cx="335966" cy="0"/>
            </a:xfrm>
            <a:prstGeom prst="line">
              <a:avLst/>
            </a:prstGeom>
            <a:ln>
              <a:solidFill>
                <a:srgbClr val="E46C0A"/>
              </a:solidFill>
              <a:prstDash val="lg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6472318" y="4729747"/>
              <a:ext cx="33596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/>
          <p:cNvGrpSpPr/>
          <p:nvPr/>
        </p:nvGrpSpPr>
        <p:grpSpPr>
          <a:xfrm>
            <a:off x="4232673" y="1904527"/>
            <a:ext cx="641684" cy="1014395"/>
            <a:chOff x="6335830" y="3957855"/>
            <a:chExt cx="641684" cy="1014395"/>
          </a:xfrm>
        </p:grpSpPr>
        <p:sp>
          <p:nvSpPr>
            <p:cNvPr id="169" name="Horizontal Scroll 168"/>
            <p:cNvSpPr/>
            <p:nvPr/>
          </p:nvSpPr>
          <p:spPr>
            <a:xfrm rot="16200000">
              <a:off x="6149474" y="4144211"/>
              <a:ext cx="1014395" cy="641684"/>
            </a:xfrm>
            <a:prstGeom prst="horizontalScroll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0" name="Straight Connector 169"/>
            <p:cNvCxnSpPr/>
            <p:nvPr/>
          </p:nvCxnSpPr>
          <p:spPr>
            <a:xfrm>
              <a:off x="6483684" y="4104105"/>
              <a:ext cx="33596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6483684" y="4256505"/>
              <a:ext cx="335966" cy="0"/>
            </a:xfrm>
            <a:prstGeom prst="line">
              <a:avLst/>
            </a:prstGeom>
            <a:ln>
              <a:solidFill>
                <a:srgbClr val="E46C0A"/>
              </a:solidFill>
              <a:prstDash val="lg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6478001" y="4416926"/>
              <a:ext cx="33596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6478001" y="4569326"/>
              <a:ext cx="335966" cy="0"/>
            </a:xfrm>
            <a:prstGeom prst="line">
              <a:avLst/>
            </a:prstGeom>
            <a:ln>
              <a:solidFill>
                <a:srgbClr val="E46C0A"/>
              </a:solidFill>
              <a:prstDash val="lg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6472318" y="4729747"/>
              <a:ext cx="335966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6" name="Picture 17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02" b="94118" l="4858" r="943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3771" y="350499"/>
            <a:ext cx="2819302" cy="2328492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216" y="798632"/>
            <a:ext cx="657483" cy="89656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5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0.29236 -0.21644 " pathEditMode="relative" ptsTypes="AA">
                                      <p:cBhvr>
                                        <p:cTn id="6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5.18519E-6 L -5.27778E-6 -0.51459 " pathEditMode="relative" ptsTypes="AA">
                                      <p:cBhvr>
                                        <p:cTn id="8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-3.33333E-6 L -0.29688 -0.21666 " pathEditMode="relative" ptsTypes="AA">
                                      <p:cBhvr>
                                        <p:cTn id="10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-0.14618 0.1125 " pathEditMode="relative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5.55556E-7 0.271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56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7.03704E-6 L 0.121 0.09305 " pathEditMode="relative" ptsTypes="AA">
                                      <p:cBhvr>
                                        <p:cTn id="42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Rectangle 365"/>
          <p:cNvSpPr/>
          <p:nvPr/>
        </p:nvSpPr>
        <p:spPr bwMode="auto">
          <a:xfrm>
            <a:off x="440069" y="855089"/>
            <a:ext cx="8562480" cy="125748"/>
          </a:xfrm>
          <a:prstGeom prst="rect">
            <a:avLst/>
          </a:prstGeom>
          <a:solidFill>
            <a:srgbClr val="FFFFF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870269" y="3135381"/>
            <a:ext cx="1394985" cy="415560"/>
            <a:chOff x="2828756" y="3049341"/>
            <a:chExt cx="2791326" cy="831525"/>
          </a:xfrm>
        </p:grpSpPr>
        <p:sp>
          <p:nvSpPr>
            <p:cNvPr id="131" name="Cube 130"/>
            <p:cNvSpPr/>
            <p:nvPr/>
          </p:nvSpPr>
          <p:spPr>
            <a:xfrm>
              <a:off x="2828756" y="3049341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3244404" y="3053899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33" name="Parallelogram 132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Parallelogram 133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Parallelogram 134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Parallelogram 135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Parallelogram 136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Parallelogram 137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Parallelogram 138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Parallelogram 139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Parallelogram 140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Parallelogram 141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22" y="3392045"/>
            <a:ext cx="1151297" cy="163127"/>
          </a:xfrm>
          <a:prstGeom prst="rect">
            <a:avLst/>
          </a:prstGeom>
        </p:spPr>
      </p:pic>
      <p:grpSp>
        <p:nvGrpSpPr>
          <p:cNvPr id="217" name="Group 216"/>
          <p:cNvGrpSpPr/>
          <p:nvPr/>
        </p:nvGrpSpPr>
        <p:grpSpPr>
          <a:xfrm>
            <a:off x="6819650" y="3086343"/>
            <a:ext cx="1390863" cy="414332"/>
            <a:chOff x="1497711" y="1003973"/>
            <a:chExt cx="2791326" cy="831525"/>
          </a:xfrm>
        </p:grpSpPr>
        <p:sp>
          <p:nvSpPr>
            <p:cNvPr id="237" name="Cube 236"/>
            <p:cNvSpPr/>
            <p:nvPr/>
          </p:nvSpPr>
          <p:spPr>
            <a:xfrm>
              <a:off x="1497711" y="1003973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8" name="Group 237"/>
            <p:cNvGrpSpPr/>
            <p:nvPr/>
          </p:nvGrpSpPr>
          <p:grpSpPr>
            <a:xfrm>
              <a:off x="1913359" y="1008531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39" name="Parallelogram 238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Parallelogram 239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Parallelogram 240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Parallelogram 241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Parallelogram 242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Parallelogram 243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Parallelogram 244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Parallelogram 245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Parallelogram 246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Parallelogram 247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 248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 250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 251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 252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19" name="Picture 2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967" y="3342250"/>
            <a:ext cx="1161217" cy="164532"/>
          </a:xfrm>
          <a:prstGeom prst="rect">
            <a:avLst/>
          </a:prstGeom>
        </p:spPr>
      </p:pic>
      <p:grpSp>
        <p:nvGrpSpPr>
          <p:cNvPr id="96" name="Group 95"/>
          <p:cNvGrpSpPr/>
          <p:nvPr/>
        </p:nvGrpSpPr>
        <p:grpSpPr>
          <a:xfrm>
            <a:off x="3668819" y="5437019"/>
            <a:ext cx="1378098" cy="982673"/>
            <a:chOff x="2828756" y="3018906"/>
            <a:chExt cx="2791326" cy="1990394"/>
          </a:xfrm>
        </p:grpSpPr>
        <p:sp>
          <p:nvSpPr>
            <p:cNvPr id="7" name="Cube 6"/>
            <p:cNvSpPr/>
            <p:nvPr/>
          </p:nvSpPr>
          <p:spPr>
            <a:xfrm>
              <a:off x="2828756" y="3049341"/>
              <a:ext cx="2791326" cy="1959959"/>
            </a:xfrm>
            <a:prstGeom prst="cube">
              <a:avLst>
                <a:gd name="adj" fmla="val 2517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246523" y="3018906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61" name="Parallelogram 60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Parallelogram 61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Parallelogram 62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Parallelogram 63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Parallelogram 64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Parallelogram 65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Parallelogram 66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Parallelogram 67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Parallelogram 68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Parallelogram 69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3" name="Picture 2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5708127"/>
            <a:ext cx="1137360" cy="161152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5854650"/>
            <a:ext cx="1137360" cy="161152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6001173"/>
            <a:ext cx="1137360" cy="16115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6147696"/>
            <a:ext cx="1137360" cy="161152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6294219"/>
            <a:ext cx="1137360" cy="161152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02" b="94118" l="4858" r="943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3771" y="350499"/>
            <a:ext cx="2819302" cy="2328492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216" y="798632"/>
            <a:ext cx="657483" cy="89656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331777" y="798632"/>
            <a:ext cx="993582" cy="1208749"/>
            <a:chOff x="6331777" y="798632"/>
            <a:chExt cx="993582" cy="1208749"/>
          </a:xfrm>
        </p:grpSpPr>
        <p:grpSp>
          <p:nvGrpSpPr>
            <p:cNvPr id="20" name="Group 19"/>
            <p:cNvGrpSpPr/>
            <p:nvPr/>
          </p:nvGrpSpPr>
          <p:grpSpPr>
            <a:xfrm>
              <a:off x="6331777" y="1761160"/>
              <a:ext cx="946402" cy="246221"/>
              <a:chOff x="6331777" y="1761160"/>
              <a:chExt cx="946402" cy="246221"/>
            </a:xfrm>
          </p:grpSpPr>
          <p:sp>
            <p:nvSpPr>
              <p:cNvPr id="98" name="Snip Single Corner Rectangle 97"/>
              <p:cNvSpPr/>
              <p:nvPr/>
            </p:nvSpPr>
            <p:spPr>
              <a:xfrm rot="16200000">
                <a:off x="6333176" y="1767844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6567125" y="1761160"/>
                <a:ext cx="711054" cy="2406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6331777" y="1761160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332161" y="1520184"/>
              <a:ext cx="946402" cy="246565"/>
              <a:chOff x="6332161" y="1520184"/>
              <a:chExt cx="946402" cy="246565"/>
            </a:xfrm>
          </p:grpSpPr>
          <p:sp>
            <p:nvSpPr>
              <p:cNvPr id="93" name="Snip Single Corner Rectangle 92"/>
              <p:cNvSpPr/>
              <p:nvPr/>
            </p:nvSpPr>
            <p:spPr>
              <a:xfrm rot="16200000">
                <a:off x="6333560" y="1527212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6567509" y="1520528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6332161" y="1520528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2</a:t>
                </a: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6617349" y="1520184"/>
                <a:ext cx="6335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IEEE 802</a:t>
                </a:r>
                <a:endParaRPr lang="en-US" sz="1000" dirty="0"/>
              </a:p>
            </p:txBody>
          </p:sp>
        </p:grpSp>
        <p:sp>
          <p:nvSpPr>
            <p:cNvPr id="81" name="Snip Single Corner Rectangle 80"/>
            <p:cNvSpPr/>
            <p:nvPr/>
          </p:nvSpPr>
          <p:spPr>
            <a:xfrm rot="16200000">
              <a:off x="6334712" y="805316"/>
              <a:ext cx="240631" cy="227264"/>
            </a:xfrm>
            <a:prstGeom prst="snip1Rect">
              <a:avLst>
                <a:gd name="adj" fmla="val 390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333313" y="798632"/>
              <a:ext cx="938135" cy="246221"/>
              <a:chOff x="6333313" y="798632"/>
              <a:chExt cx="938135" cy="246221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6568660" y="798632"/>
                <a:ext cx="702788" cy="2406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333313" y="798632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7</a:t>
                </a:r>
                <a:endParaRPr lang="en-US" sz="10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332545" y="1278791"/>
              <a:ext cx="946402" cy="247326"/>
              <a:chOff x="6332545" y="1278791"/>
              <a:chExt cx="946402" cy="247326"/>
            </a:xfrm>
          </p:grpSpPr>
          <p:sp>
            <p:nvSpPr>
              <p:cNvPr id="89" name="Snip Single Corner Rectangle 88"/>
              <p:cNvSpPr/>
              <p:nvPr/>
            </p:nvSpPr>
            <p:spPr>
              <a:xfrm rot="16200000">
                <a:off x="6333944" y="1286580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567893" y="1279896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6332545" y="1279896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</a:t>
                </a:r>
                <a:endParaRPr lang="en-US" sz="10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6783989" y="1278791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IP</a:t>
                </a:r>
                <a:endParaRPr lang="en-US" sz="10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6332929" y="1022332"/>
              <a:ext cx="992430" cy="263153"/>
              <a:chOff x="6332929" y="1022332"/>
              <a:chExt cx="992430" cy="263153"/>
            </a:xfrm>
          </p:grpSpPr>
          <p:sp>
            <p:nvSpPr>
              <p:cNvPr id="85" name="Snip Single Corner Rectangle 84"/>
              <p:cNvSpPr/>
              <p:nvPr/>
            </p:nvSpPr>
            <p:spPr>
              <a:xfrm rot="16200000">
                <a:off x="6334328" y="1045948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6332929" y="1039264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4</a:t>
                </a: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6568276" y="1039264"/>
                <a:ext cx="343978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6912254" y="1039264"/>
                <a:ext cx="365924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TextBox 280"/>
              <p:cNvSpPr txBox="1"/>
              <p:nvPr/>
            </p:nvSpPr>
            <p:spPr>
              <a:xfrm>
                <a:off x="6571854" y="1022332"/>
                <a:ext cx="3817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TCP</a:t>
                </a:r>
                <a:endParaRPr lang="en-US" sz="1000" dirty="0"/>
              </a:p>
            </p:txBody>
          </p:sp>
          <p:sp>
            <p:nvSpPr>
              <p:cNvPr id="282" name="TextBox 281"/>
              <p:cNvSpPr txBox="1"/>
              <p:nvPr/>
            </p:nvSpPr>
            <p:spPr>
              <a:xfrm>
                <a:off x="6909861" y="1029026"/>
                <a:ext cx="415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UDP</a:t>
                </a:r>
                <a:endParaRPr lang="en-US" sz="1000" dirty="0"/>
              </a:p>
            </p:txBody>
          </p:sp>
        </p:grpSp>
      </p:grpSp>
      <p:grpSp>
        <p:nvGrpSpPr>
          <p:cNvPr id="283" name="Group 282"/>
          <p:cNvGrpSpPr/>
          <p:nvPr/>
        </p:nvGrpSpPr>
        <p:grpSpPr>
          <a:xfrm>
            <a:off x="638018" y="4159634"/>
            <a:ext cx="993582" cy="1208749"/>
            <a:chOff x="6331777" y="798632"/>
            <a:chExt cx="993582" cy="1208749"/>
          </a:xfrm>
        </p:grpSpPr>
        <p:grpSp>
          <p:nvGrpSpPr>
            <p:cNvPr id="284" name="Group 283"/>
            <p:cNvGrpSpPr/>
            <p:nvPr/>
          </p:nvGrpSpPr>
          <p:grpSpPr>
            <a:xfrm>
              <a:off x="6331777" y="1761160"/>
              <a:ext cx="946402" cy="246221"/>
              <a:chOff x="6331777" y="1761160"/>
              <a:chExt cx="946402" cy="246221"/>
            </a:xfrm>
          </p:grpSpPr>
          <p:sp>
            <p:nvSpPr>
              <p:cNvPr id="311" name="Snip Single Corner Rectangle 310"/>
              <p:cNvSpPr/>
              <p:nvPr/>
            </p:nvSpPr>
            <p:spPr>
              <a:xfrm rot="16200000">
                <a:off x="6333176" y="1767844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/>
              <p:cNvSpPr/>
              <p:nvPr/>
            </p:nvSpPr>
            <p:spPr>
              <a:xfrm>
                <a:off x="6567125" y="1761160"/>
                <a:ext cx="711054" cy="2406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TextBox 312"/>
              <p:cNvSpPr txBox="1"/>
              <p:nvPr/>
            </p:nvSpPr>
            <p:spPr>
              <a:xfrm>
                <a:off x="6331777" y="1761160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</a:t>
                </a:r>
              </a:p>
            </p:txBody>
          </p:sp>
        </p:grpSp>
        <p:grpSp>
          <p:nvGrpSpPr>
            <p:cNvPr id="285" name="Group 284"/>
            <p:cNvGrpSpPr/>
            <p:nvPr/>
          </p:nvGrpSpPr>
          <p:grpSpPr>
            <a:xfrm>
              <a:off x="6332161" y="1520184"/>
              <a:ext cx="946402" cy="246565"/>
              <a:chOff x="6332161" y="1520184"/>
              <a:chExt cx="946402" cy="246565"/>
            </a:xfrm>
          </p:grpSpPr>
          <p:sp>
            <p:nvSpPr>
              <p:cNvPr id="303" name="Snip Single Corner Rectangle 302"/>
              <p:cNvSpPr/>
              <p:nvPr/>
            </p:nvSpPr>
            <p:spPr>
              <a:xfrm rot="16200000">
                <a:off x="6333560" y="1527212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6567509" y="1520528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TextBox 304"/>
              <p:cNvSpPr txBox="1"/>
              <p:nvPr/>
            </p:nvSpPr>
            <p:spPr>
              <a:xfrm>
                <a:off x="6332161" y="1520528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2</a:t>
                </a:r>
              </a:p>
            </p:txBody>
          </p:sp>
          <p:sp>
            <p:nvSpPr>
              <p:cNvPr id="306" name="TextBox 305"/>
              <p:cNvSpPr txBox="1"/>
              <p:nvPr/>
            </p:nvSpPr>
            <p:spPr>
              <a:xfrm>
                <a:off x="6617349" y="1520184"/>
                <a:ext cx="6335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IEEE 802</a:t>
                </a:r>
                <a:endParaRPr lang="en-US" sz="1000" dirty="0"/>
              </a:p>
            </p:txBody>
          </p:sp>
        </p:grpSp>
        <p:sp>
          <p:nvSpPr>
            <p:cNvPr id="286" name="Snip Single Corner Rectangle 285"/>
            <p:cNvSpPr/>
            <p:nvPr/>
          </p:nvSpPr>
          <p:spPr>
            <a:xfrm rot="16200000">
              <a:off x="6334712" y="805316"/>
              <a:ext cx="240631" cy="227264"/>
            </a:xfrm>
            <a:prstGeom prst="snip1Rect">
              <a:avLst>
                <a:gd name="adj" fmla="val 390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7" name="Group 286"/>
            <p:cNvGrpSpPr/>
            <p:nvPr/>
          </p:nvGrpSpPr>
          <p:grpSpPr>
            <a:xfrm>
              <a:off x="6333313" y="798632"/>
              <a:ext cx="938135" cy="246221"/>
              <a:chOff x="6333313" y="798632"/>
              <a:chExt cx="938135" cy="246221"/>
            </a:xfrm>
          </p:grpSpPr>
          <p:sp>
            <p:nvSpPr>
              <p:cNvPr id="301" name="Rectangle 300"/>
              <p:cNvSpPr/>
              <p:nvPr/>
            </p:nvSpPr>
            <p:spPr>
              <a:xfrm>
                <a:off x="6568660" y="798632"/>
                <a:ext cx="702788" cy="2406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TextBox 301"/>
              <p:cNvSpPr txBox="1"/>
              <p:nvPr/>
            </p:nvSpPr>
            <p:spPr>
              <a:xfrm>
                <a:off x="6333313" y="798632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7</a:t>
                </a:r>
                <a:endParaRPr lang="en-US" sz="1000" dirty="0"/>
              </a:p>
            </p:txBody>
          </p:sp>
        </p:grpSp>
        <p:grpSp>
          <p:nvGrpSpPr>
            <p:cNvPr id="288" name="Group 287"/>
            <p:cNvGrpSpPr/>
            <p:nvPr/>
          </p:nvGrpSpPr>
          <p:grpSpPr>
            <a:xfrm>
              <a:off x="6332545" y="1278791"/>
              <a:ext cx="946402" cy="247326"/>
              <a:chOff x="6332545" y="1278791"/>
              <a:chExt cx="946402" cy="247326"/>
            </a:xfrm>
          </p:grpSpPr>
          <p:sp>
            <p:nvSpPr>
              <p:cNvPr id="297" name="Snip Single Corner Rectangle 296"/>
              <p:cNvSpPr/>
              <p:nvPr/>
            </p:nvSpPr>
            <p:spPr>
              <a:xfrm rot="16200000">
                <a:off x="6333944" y="1286580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6567893" y="1279896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TextBox 298"/>
              <p:cNvSpPr txBox="1"/>
              <p:nvPr/>
            </p:nvSpPr>
            <p:spPr>
              <a:xfrm>
                <a:off x="6332545" y="1279896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</a:t>
                </a:r>
                <a:endParaRPr lang="en-US" sz="1000" dirty="0"/>
              </a:p>
            </p:txBody>
          </p:sp>
          <p:sp>
            <p:nvSpPr>
              <p:cNvPr id="300" name="TextBox 299"/>
              <p:cNvSpPr txBox="1"/>
              <p:nvPr/>
            </p:nvSpPr>
            <p:spPr>
              <a:xfrm>
                <a:off x="6783989" y="1278791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IP</a:t>
                </a:r>
                <a:endParaRPr lang="en-US" sz="1000" dirty="0"/>
              </a:p>
            </p:txBody>
          </p:sp>
        </p:grpSp>
        <p:grpSp>
          <p:nvGrpSpPr>
            <p:cNvPr id="289" name="Group 288"/>
            <p:cNvGrpSpPr/>
            <p:nvPr/>
          </p:nvGrpSpPr>
          <p:grpSpPr>
            <a:xfrm>
              <a:off x="6332929" y="1022332"/>
              <a:ext cx="992430" cy="263153"/>
              <a:chOff x="6332929" y="1022332"/>
              <a:chExt cx="992430" cy="263153"/>
            </a:xfrm>
          </p:grpSpPr>
          <p:sp>
            <p:nvSpPr>
              <p:cNvPr id="290" name="Snip Single Corner Rectangle 289"/>
              <p:cNvSpPr/>
              <p:nvPr/>
            </p:nvSpPr>
            <p:spPr>
              <a:xfrm rot="16200000">
                <a:off x="6334328" y="1045948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TextBox 290"/>
              <p:cNvSpPr txBox="1"/>
              <p:nvPr/>
            </p:nvSpPr>
            <p:spPr>
              <a:xfrm>
                <a:off x="6332929" y="1039264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4</a:t>
                </a:r>
              </a:p>
            </p:txBody>
          </p:sp>
          <p:sp>
            <p:nvSpPr>
              <p:cNvPr id="292" name="Rectangle 291"/>
              <p:cNvSpPr/>
              <p:nvPr/>
            </p:nvSpPr>
            <p:spPr>
              <a:xfrm>
                <a:off x="6568276" y="1039264"/>
                <a:ext cx="343978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ectangle 293"/>
              <p:cNvSpPr/>
              <p:nvPr/>
            </p:nvSpPr>
            <p:spPr>
              <a:xfrm>
                <a:off x="6912254" y="1039264"/>
                <a:ext cx="365924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TextBox 294"/>
              <p:cNvSpPr txBox="1"/>
              <p:nvPr/>
            </p:nvSpPr>
            <p:spPr>
              <a:xfrm>
                <a:off x="6571854" y="1022332"/>
                <a:ext cx="3817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TCP</a:t>
                </a:r>
                <a:endParaRPr lang="en-US" sz="1000" dirty="0"/>
              </a:p>
            </p:txBody>
          </p:sp>
          <p:sp>
            <p:nvSpPr>
              <p:cNvPr id="296" name="TextBox 295"/>
              <p:cNvSpPr txBox="1"/>
              <p:nvPr/>
            </p:nvSpPr>
            <p:spPr>
              <a:xfrm>
                <a:off x="6909861" y="1029026"/>
                <a:ext cx="415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UDP</a:t>
                </a:r>
                <a:endParaRPr lang="en-US" sz="1000" dirty="0"/>
              </a:p>
            </p:txBody>
          </p:sp>
        </p:grpSp>
      </p:grpSp>
      <p:grpSp>
        <p:nvGrpSpPr>
          <p:cNvPr id="314" name="Group 313"/>
          <p:cNvGrpSpPr/>
          <p:nvPr/>
        </p:nvGrpSpPr>
        <p:grpSpPr>
          <a:xfrm>
            <a:off x="391678" y="3881919"/>
            <a:ext cx="993582" cy="1208749"/>
            <a:chOff x="6331777" y="798632"/>
            <a:chExt cx="993582" cy="1208749"/>
          </a:xfrm>
        </p:grpSpPr>
        <p:grpSp>
          <p:nvGrpSpPr>
            <p:cNvPr id="315" name="Group 314"/>
            <p:cNvGrpSpPr/>
            <p:nvPr/>
          </p:nvGrpSpPr>
          <p:grpSpPr>
            <a:xfrm>
              <a:off x="6331777" y="1761160"/>
              <a:ext cx="946402" cy="246221"/>
              <a:chOff x="6331777" y="1761160"/>
              <a:chExt cx="946402" cy="246221"/>
            </a:xfrm>
          </p:grpSpPr>
          <p:sp>
            <p:nvSpPr>
              <p:cNvPr id="337" name="Snip Single Corner Rectangle 336"/>
              <p:cNvSpPr/>
              <p:nvPr/>
            </p:nvSpPr>
            <p:spPr>
              <a:xfrm rot="16200000">
                <a:off x="6333176" y="1767844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Rectangle 337"/>
              <p:cNvSpPr/>
              <p:nvPr/>
            </p:nvSpPr>
            <p:spPr>
              <a:xfrm>
                <a:off x="6567125" y="1761160"/>
                <a:ext cx="711054" cy="2406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TextBox 338"/>
              <p:cNvSpPr txBox="1"/>
              <p:nvPr/>
            </p:nvSpPr>
            <p:spPr>
              <a:xfrm>
                <a:off x="6331777" y="1761160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</a:t>
                </a:r>
              </a:p>
            </p:txBody>
          </p:sp>
        </p:grpSp>
        <p:grpSp>
          <p:nvGrpSpPr>
            <p:cNvPr id="316" name="Group 315"/>
            <p:cNvGrpSpPr/>
            <p:nvPr/>
          </p:nvGrpSpPr>
          <p:grpSpPr>
            <a:xfrm>
              <a:off x="6332161" y="1520184"/>
              <a:ext cx="946402" cy="246565"/>
              <a:chOff x="6332161" y="1520184"/>
              <a:chExt cx="946402" cy="246565"/>
            </a:xfrm>
          </p:grpSpPr>
          <p:sp>
            <p:nvSpPr>
              <p:cNvPr id="333" name="Snip Single Corner Rectangle 332"/>
              <p:cNvSpPr/>
              <p:nvPr/>
            </p:nvSpPr>
            <p:spPr>
              <a:xfrm rot="16200000">
                <a:off x="6333560" y="1527212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333"/>
              <p:cNvSpPr/>
              <p:nvPr/>
            </p:nvSpPr>
            <p:spPr>
              <a:xfrm>
                <a:off x="6567509" y="1520528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TextBox 334"/>
              <p:cNvSpPr txBox="1"/>
              <p:nvPr/>
            </p:nvSpPr>
            <p:spPr>
              <a:xfrm>
                <a:off x="6332161" y="1520528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2</a:t>
                </a:r>
              </a:p>
            </p:txBody>
          </p:sp>
          <p:sp>
            <p:nvSpPr>
              <p:cNvPr id="336" name="TextBox 335"/>
              <p:cNvSpPr txBox="1"/>
              <p:nvPr/>
            </p:nvSpPr>
            <p:spPr>
              <a:xfrm>
                <a:off x="6617349" y="1520184"/>
                <a:ext cx="6335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IEEE 802</a:t>
                </a:r>
                <a:endParaRPr lang="en-US" sz="1000" dirty="0"/>
              </a:p>
            </p:txBody>
          </p:sp>
        </p:grpSp>
        <p:sp>
          <p:nvSpPr>
            <p:cNvPr id="317" name="Snip Single Corner Rectangle 316"/>
            <p:cNvSpPr/>
            <p:nvPr/>
          </p:nvSpPr>
          <p:spPr>
            <a:xfrm rot="16200000">
              <a:off x="6334712" y="805316"/>
              <a:ext cx="240631" cy="227264"/>
            </a:xfrm>
            <a:prstGeom prst="snip1Rect">
              <a:avLst>
                <a:gd name="adj" fmla="val 390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8" name="Group 317"/>
            <p:cNvGrpSpPr/>
            <p:nvPr/>
          </p:nvGrpSpPr>
          <p:grpSpPr>
            <a:xfrm>
              <a:off x="6333313" y="798632"/>
              <a:ext cx="938135" cy="246221"/>
              <a:chOff x="6333313" y="798632"/>
              <a:chExt cx="938135" cy="246221"/>
            </a:xfrm>
          </p:grpSpPr>
          <p:sp>
            <p:nvSpPr>
              <p:cNvPr id="331" name="Rectangle 330"/>
              <p:cNvSpPr/>
              <p:nvPr/>
            </p:nvSpPr>
            <p:spPr>
              <a:xfrm>
                <a:off x="6568660" y="798632"/>
                <a:ext cx="702788" cy="2406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TextBox 331"/>
              <p:cNvSpPr txBox="1"/>
              <p:nvPr/>
            </p:nvSpPr>
            <p:spPr>
              <a:xfrm>
                <a:off x="6333313" y="798632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7</a:t>
                </a:r>
                <a:endParaRPr lang="en-US" sz="1000" dirty="0"/>
              </a:p>
            </p:txBody>
          </p:sp>
        </p:grpSp>
        <p:grpSp>
          <p:nvGrpSpPr>
            <p:cNvPr id="319" name="Group 318"/>
            <p:cNvGrpSpPr/>
            <p:nvPr/>
          </p:nvGrpSpPr>
          <p:grpSpPr>
            <a:xfrm>
              <a:off x="6332545" y="1278791"/>
              <a:ext cx="946402" cy="247326"/>
              <a:chOff x="6332545" y="1278791"/>
              <a:chExt cx="946402" cy="247326"/>
            </a:xfrm>
          </p:grpSpPr>
          <p:sp>
            <p:nvSpPr>
              <p:cNvPr id="327" name="Snip Single Corner Rectangle 326"/>
              <p:cNvSpPr/>
              <p:nvPr/>
            </p:nvSpPr>
            <p:spPr>
              <a:xfrm rot="16200000">
                <a:off x="6333944" y="1286580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6567893" y="1279896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TextBox 328"/>
              <p:cNvSpPr txBox="1"/>
              <p:nvPr/>
            </p:nvSpPr>
            <p:spPr>
              <a:xfrm>
                <a:off x="6332545" y="1279896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</a:t>
                </a:r>
                <a:endParaRPr lang="en-US" sz="1000" dirty="0"/>
              </a:p>
            </p:txBody>
          </p:sp>
          <p:sp>
            <p:nvSpPr>
              <p:cNvPr id="330" name="TextBox 329"/>
              <p:cNvSpPr txBox="1"/>
              <p:nvPr/>
            </p:nvSpPr>
            <p:spPr>
              <a:xfrm>
                <a:off x="6783989" y="1278791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IP</a:t>
                </a:r>
                <a:endParaRPr lang="en-US" sz="1000" dirty="0"/>
              </a:p>
            </p:txBody>
          </p:sp>
        </p:grpSp>
        <p:grpSp>
          <p:nvGrpSpPr>
            <p:cNvPr id="320" name="Group 319"/>
            <p:cNvGrpSpPr/>
            <p:nvPr/>
          </p:nvGrpSpPr>
          <p:grpSpPr>
            <a:xfrm>
              <a:off x="6332929" y="1022332"/>
              <a:ext cx="992430" cy="263153"/>
              <a:chOff x="6332929" y="1022332"/>
              <a:chExt cx="992430" cy="263153"/>
            </a:xfrm>
          </p:grpSpPr>
          <p:sp>
            <p:nvSpPr>
              <p:cNvPr id="321" name="Snip Single Corner Rectangle 320"/>
              <p:cNvSpPr/>
              <p:nvPr/>
            </p:nvSpPr>
            <p:spPr>
              <a:xfrm rot="16200000">
                <a:off x="6334328" y="1045948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TextBox 321"/>
              <p:cNvSpPr txBox="1"/>
              <p:nvPr/>
            </p:nvSpPr>
            <p:spPr>
              <a:xfrm>
                <a:off x="6332929" y="1039264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4</a:t>
                </a:r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6568276" y="1039264"/>
                <a:ext cx="343978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6912254" y="1039264"/>
                <a:ext cx="365924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TextBox 324"/>
              <p:cNvSpPr txBox="1"/>
              <p:nvPr/>
            </p:nvSpPr>
            <p:spPr>
              <a:xfrm>
                <a:off x="6571854" y="1022332"/>
                <a:ext cx="3817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TCP</a:t>
                </a:r>
                <a:endParaRPr lang="en-US" sz="1000" dirty="0"/>
              </a:p>
            </p:txBody>
          </p:sp>
          <p:sp>
            <p:nvSpPr>
              <p:cNvPr id="326" name="TextBox 325"/>
              <p:cNvSpPr txBox="1"/>
              <p:nvPr/>
            </p:nvSpPr>
            <p:spPr>
              <a:xfrm>
                <a:off x="6909861" y="1029026"/>
                <a:ext cx="415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UDP</a:t>
                </a:r>
                <a:endParaRPr lang="en-US" sz="1000" dirty="0"/>
              </a:p>
            </p:txBody>
          </p:sp>
        </p:grpSp>
      </p:grpSp>
      <p:grpSp>
        <p:nvGrpSpPr>
          <p:cNvPr id="340" name="Group 339"/>
          <p:cNvGrpSpPr/>
          <p:nvPr/>
        </p:nvGrpSpPr>
        <p:grpSpPr>
          <a:xfrm>
            <a:off x="136872" y="3595738"/>
            <a:ext cx="993582" cy="1208749"/>
            <a:chOff x="6331777" y="798632"/>
            <a:chExt cx="993582" cy="1208749"/>
          </a:xfrm>
        </p:grpSpPr>
        <p:grpSp>
          <p:nvGrpSpPr>
            <p:cNvPr id="341" name="Group 340"/>
            <p:cNvGrpSpPr/>
            <p:nvPr/>
          </p:nvGrpSpPr>
          <p:grpSpPr>
            <a:xfrm>
              <a:off x="6331777" y="1761160"/>
              <a:ext cx="946402" cy="246221"/>
              <a:chOff x="6331777" y="1761160"/>
              <a:chExt cx="946402" cy="246221"/>
            </a:xfrm>
          </p:grpSpPr>
          <p:sp>
            <p:nvSpPr>
              <p:cNvPr id="363" name="Snip Single Corner Rectangle 362"/>
              <p:cNvSpPr/>
              <p:nvPr/>
            </p:nvSpPr>
            <p:spPr>
              <a:xfrm rot="16200000">
                <a:off x="6333176" y="1767844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6567125" y="1761160"/>
                <a:ext cx="711054" cy="2406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TextBox 364"/>
              <p:cNvSpPr txBox="1"/>
              <p:nvPr/>
            </p:nvSpPr>
            <p:spPr>
              <a:xfrm>
                <a:off x="6331777" y="1761160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</a:t>
                </a:r>
              </a:p>
            </p:txBody>
          </p:sp>
        </p:grpSp>
        <p:grpSp>
          <p:nvGrpSpPr>
            <p:cNvPr id="342" name="Group 341"/>
            <p:cNvGrpSpPr/>
            <p:nvPr/>
          </p:nvGrpSpPr>
          <p:grpSpPr>
            <a:xfrm>
              <a:off x="6332161" y="1520184"/>
              <a:ext cx="946402" cy="246565"/>
              <a:chOff x="6332161" y="1520184"/>
              <a:chExt cx="946402" cy="246565"/>
            </a:xfrm>
          </p:grpSpPr>
          <p:sp>
            <p:nvSpPr>
              <p:cNvPr id="359" name="Snip Single Corner Rectangle 358"/>
              <p:cNvSpPr/>
              <p:nvPr/>
            </p:nvSpPr>
            <p:spPr>
              <a:xfrm rot="16200000">
                <a:off x="6333560" y="1527212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6567509" y="1520528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TextBox 360"/>
              <p:cNvSpPr txBox="1"/>
              <p:nvPr/>
            </p:nvSpPr>
            <p:spPr>
              <a:xfrm>
                <a:off x="6332161" y="1520528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2</a:t>
                </a:r>
              </a:p>
            </p:txBody>
          </p:sp>
          <p:sp>
            <p:nvSpPr>
              <p:cNvPr id="362" name="TextBox 361"/>
              <p:cNvSpPr txBox="1"/>
              <p:nvPr/>
            </p:nvSpPr>
            <p:spPr>
              <a:xfrm>
                <a:off x="6617349" y="1520184"/>
                <a:ext cx="6335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IEEE 802</a:t>
                </a:r>
                <a:endParaRPr lang="en-US" sz="1000" dirty="0"/>
              </a:p>
            </p:txBody>
          </p:sp>
        </p:grpSp>
        <p:sp>
          <p:nvSpPr>
            <p:cNvPr id="343" name="Snip Single Corner Rectangle 342"/>
            <p:cNvSpPr/>
            <p:nvPr/>
          </p:nvSpPr>
          <p:spPr>
            <a:xfrm rot="16200000">
              <a:off x="6334712" y="805316"/>
              <a:ext cx="240631" cy="227264"/>
            </a:xfrm>
            <a:prstGeom prst="snip1Rect">
              <a:avLst>
                <a:gd name="adj" fmla="val 390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4" name="Group 343"/>
            <p:cNvGrpSpPr/>
            <p:nvPr/>
          </p:nvGrpSpPr>
          <p:grpSpPr>
            <a:xfrm>
              <a:off x="6333313" y="798632"/>
              <a:ext cx="938135" cy="246221"/>
              <a:chOff x="6333313" y="798632"/>
              <a:chExt cx="938135" cy="246221"/>
            </a:xfrm>
          </p:grpSpPr>
          <p:sp>
            <p:nvSpPr>
              <p:cNvPr id="357" name="Rectangle 356"/>
              <p:cNvSpPr/>
              <p:nvPr/>
            </p:nvSpPr>
            <p:spPr>
              <a:xfrm>
                <a:off x="6568660" y="798632"/>
                <a:ext cx="702788" cy="2406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TextBox 357"/>
              <p:cNvSpPr txBox="1"/>
              <p:nvPr/>
            </p:nvSpPr>
            <p:spPr>
              <a:xfrm>
                <a:off x="6333313" y="798632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7</a:t>
                </a:r>
                <a:endParaRPr lang="en-US" sz="1000" dirty="0"/>
              </a:p>
            </p:txBody>
          </p:sp>
        </p:grpSp>
        <p:grpSp>
          <p:nvGrpSpPr>
            <p:cNvPr id="345" name="Group 344"/>
            <p:cNvGrpSpPr/>
            <p:nvPr/>
          </p:nvGrpSpPr>
          <p:grpSpPr>
            <a:xfrm>
              <a:off x="6332545" y="1278791"/>
              <a:ext cx="946402" cy="247326"/>
              <a:chOff x="6332545" y="1278791"/>
              <a:chExt cx="946402" cy="247326"/>
            </a:xfrm>
          </p:grpSpPr>
          <p:sp>
            <p:nvSpPr>
              <p:cNvPr id="353" name="Snip Single Corner Rectangle 352"/>
              <p:cNvSpPr/>
              <p:nvPr/>
            </p:nvSpPr>
            <p:spPr>
              <a:xfrm rot="16200000">
                <a:off x="6333944" y="1286580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Rectangle 353"/>
              <p:cNvSpPr/>
              <p:nvPr/>
            </p:nvSpPr>
            <p:spPr>
              <a:xfrm>
                <a:off x="6567893" y="1279896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TextBox 354"/>
              <p:cNvSpPr txBox="1"/>
              <p:nvPr/>
            </p:nvSpPr>
            <p:spPr>
              <a:xfrm>
                <a:off x="6332545" y="1279896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</a:t>
                </a:r>
                <a:endParaRPr lang="en-US" sz="1000" dirty="0"/>
              </a:p>
            </p:txBody>
          </p:sp>
          <p:sp>
            <p:nvSpPr>
              <p:cNvPr id="356" name="TextBox 355"/>
              <p:cNvSpPr txBox="1"/>
              <p:nvPr/>
            </p:nvSpPr>
            <p:spPr>
              <a:xfrm>
                <a:off x="6783989" y="1278791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IP</a:t>
                </a:r>
                <a:endParaRPr lang="en-US" sz="1000" dirty="0"/>
              </a:p>
            </p:txBody>
          </p:sp>
        </p:grpSp>
        <p:grpSp>
          <p:nvGrpSpPr>
            <p:cNvPr id="346" name="Group 345"/>
            <p:cNvGrpSpPr/>
            <p:nvPr/>
          </p:nvGrpSpPr>
          <p:grpSpPr>
            <a:xfrm>
              <a:off x="6332929" y="1022332"/>
              <a:ext cx="992430" cy="263153"/>
              <a:chOff x="6332929" y="1022332"/>
              <a:chExt cx="992430" cy="263153"/>
            </a:xfrm>
          </p:grpSpPr>
          <p:sp>
            <p:nvSpPr>
              <p:cNvPr id="347" name="Snip Single Corner Rectangle 346"/>
              <p:cNvSpPr/>
              <p:nvPr/>
            </p:nvSpPr>
            <p:spPr>
              <a:xfrm rot="16200000">
                <a:off x="6334328" y="1045948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TextBox 347"/>
              <p:cNvSpPr txBox="1"/>
              <p:nvPr/>
            </p:nvSpPr>
            <p:spPr>
              <a:xfrm>
                <a:off x="6332929" y="1039264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4</a:t>
                </a:r>
              </a:p>
            </p:txBody>
          </p:sp>
          <p:sp>
            <p:nvSpPr>
              <p:cNvPr id="349" name="Rectangle 348"/>
              <p:cNvSpPr/>
              <p:nvPr/>
            </p:nvSpPr>
            <p:spPr>
              <a:xfrm>
                <a:off x="6568276" y="1039264"/>
                <a:ext cx="343978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6912254" y="1039264"/>
                <a:ext cx="365924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TextBox 350"/>
              <p:cNvSpPr txBox="1"/>
              <p:nvPr/>
            </p:nvSpPr>
            <p:spPr>
              <a:xfrm>
                <a:off x="6571854" y="1022332"/>
                <a:ext cx="3817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TCP</a:t>
                </a:r>
                <a:endParaRPr lang="en-US" sz="1000" dirty="0"/>
              </a:p>
            </p:txBody>
          </p:sp>
          <p:sp>
            <p:nvSpPr>
              <p:cNvPr id="352" name="TextBox 351"/>
              <p:cNvSpPr txBox="1"/>
              <p:nvPr/>
            </p:nvSpPr>
            <p:spPr>
              <a:xfrm>
                <a:off x="6909861" y="1029026"/>
                <a:ext cx="415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UDP</a:t>
                </a:r>
                <a:endParaRPr lang="en-US" sz="1000" dirty="0"/>
              </a:p>
            </p:txBody>
          </p:sp>
        </p:grpSp>
      </p:grpSp>
      <p:grpSp>
        <p:nvGrpSpPr>
          <p:cNvPr id="371" name="Group 370"/>
          <p:cNvGrpSpPr/>
          <p:nvPr/>
        </p:nvGrpSpPr>
        <p:grpSpPr>
          <a:xfrm>
            <a:off x="3994499" y="4159634"/>
            <a:ext cx="993582" cy="1208749"/>
            <a:chOff x="6331777" y="798632"/>
            <a:chExt cx="993582" cy="1208749"/>
          </a:xfrm>
        </p:grpSpPr>
        <p:grpSp>
          <p:nvGrpSpPr>
            <p:cNvPr id="372" name="Group 371"/>
            <p:cNvGrpSpPr/>
            <p:nvPr/>
          </p:nvGrpSpPr>
          <p:grpSpPr>
            <a:xfrm>
              <a:off x="6331777" y="1761160"/>
              <a:ext cx="946402" cy="246221"/>
              <a:chOff x="6331777" y="1761160"/>
              <a:chExt cx="946402" cy="246221"/>
            </a:xfrm>
          </p:grpSpPr>
          <p:sp>
            <p:nvSpPr>
              <p:cNvPr id="394" name="Snip Single Corner Rectangle 393"/>
              <p:cNvSpPr/>
              <p:nvPr/>
            </p:nvSpPr>
            <p:spPr>
              <a:xfrm rot="16200000">
                <a:off x="6333176" y="1767844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Rectangle 394"/>
              <p:cNvSpPr/>
              <p:nvPr/>
            </p:nvSpPr>
            <p:spPr>
              <a:xfrm>
                <a:off x="6567125" y="1761160"/>
                <a:ext cx="711054" cy="2406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TextBox 395"/>
              <p:cNvSpPr txBox="1"/>
              <p:nvPr/>
            </p:nvSpPr>
            <p:spPr>
              <a:xfrm>
                <a:off x="6331777" y="1761160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</a:t>
                </a:r>
              </a:p>
            </p:txBody>
          </p:sp>
        </p:grpSp>
        <p:grpSp>
          <p:nvGrpSpPr>
            <p:cNvPr id="373" name="Group 372"/>
            <p:cNvGrpSpPr/>
            <p:nvPr/>
          </p:nvGrpSpPr>
          <p:grpSpPr>
            <a:xfrm>
              <a:off x="6332161" y="1520184"/>
              <a:ext cx="946402" cy="246565"/>
              <a:chOff x="6332161" y="1520184"/>
              <a:chExt cx="946402" cy="246565"/>
            </a:xfrm>
          </p:grpSpPr>
          <p:sp>
            <p:nvSpPr>
              <p:cNvPr id="390" name="Snip Single Corner Rectangle 389"/>
              <p:cNvSpPr/>
              <p:nvPr/>
            </p:nvSpPr>
            <p:spPr>
              <a:xfrm rot="16200000">
                <a:off x="6333560" y="1527212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Rectangle 390"/>
              <p:cNvSpPr/>
              <p:nvPr/>
            </p:nvSpPr>
            <p:spPr>
              <a:xfrm>
                <a:off x="6567509" y="1520528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TextBox 391"/>
              <p:cNvSpPr txBox="1"/>
              <p:nvPr/>
            </p:nvSpPr>
            <p:spPr>
              <a:xfrm>
                <a:off x="6332161" y="1520528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2</a:t>
                </a:r>
              </a:p>
            </p:txBody>
          </p:sp>
          <p:sp>
            <p:nvSpPr>
              <p:cNvPr id="393" name="TextBox 392"/>
              <p:cNvSpPr txBox="1"/>
              <p:nvPr/>
            </p:nvSpPr>
            <p:spPr>
              <a:xfrm>
                <a:off x="6617349" y="1520184"/>
                <a:ext cx="6335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IEEE 802</a:t>
                </a:r>
                <a:endParaRPr lang="en-US" sz="1000" dirty="0"/>
              </a:p>
            </p:txBody>
          </p:sp>
        </p:grpSp>
        <p:sp>
          <p:nvSpPr>
            <p:cNvPr id="374" name="Snip Single Corner Rectangle 373"/>
            <p:cNvSpPr/>
            <p:nvPr/>
          </p:nvSpPr>
          <p:spPr>
            <a:xfrm rot="16200000">
              <a:off x="6334712" y="805316"/>
              <a:ext cx="240631" cy="227264"/>
            </a:xfrm>
            <a:prstGeom prst="snip1Rect">
              <a:avLst>
                <a:gd name="adj" fmla="val 390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5" name="Group 374"/>
            <p:cNvGrpSpPr/>
            <p:nvPr/>
          </p:nvGrpSpPr>
          <p:grpSpPr>
            <a:xfrm>
              <a:off x="6333313" y="798632"/>
              <a:ext cx="938135" cy="246221"/>
              <a:chOff x="6333313" y="798632"/>
              <a:chExt cx="938135" cy="246221"/>
            </a:xfrm>
          </p:grpSpPr>
          <p:sp>
            <p:nvSpPr>
              <p:cNvPr id="388" name="Rectangle 387"/>
              <p:cNvSpPr/>
              <p:nvPr/>
            </p:nvSpPr>
            <p:spPr>
              <a:xfrm>
                <a:off x="6568660" y="798632"/>
                <a:ext cx="702788" cy="2406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TextBox 388"/>
              <p:cNvSpPr txBox="1"/>
              <p:nvPr/>
            </p:nvSpPr>
            <p:spPr>
              <a:xfrm>
                <a:off x="6333313" y="798632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7</a:t>
                </a:r>
                <a:endParaRPr lang="en-US" sz="1000" dirty="0"/>
              </a:p>
            </p:txBody>
          </p:sp>
        </p:grpSp>
        <p:grpSp>
          <p:nvGrpSpPr>
            <p:cNvPr id="376" name="Group 375"/>
            <p:cNvGrpSpPr/>
            <p:nvPr/>
          </p:nvGrpSpPr>
          <p:grpSpPr>
            <a:xfrm>
              <a:off x="6332545" y="1278791"/>
              <a:ext cx="946402" cy="247326"/>
              <a:chOff x="6332545" y="1278791"/>
              <a:chExt cx="946402" cy="247326"/>
            </a:xfrm>
          </p:grpSpPr>
          <p:sp>
            <p:nvSpPr>
              <p:cNvPr id="384" name="Snip Single Corner Rectangle 383"/>
              <p:cNvSpPr/>
              <p:nvPr/>
            </p:nvSpPr>
            <p:spPr>
              <a:xfrm rot="16200000">
                <a:off x="6333944" y="1286580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Rectangle 384"/>
              <p:cNvSpPr/>
              <p:nvPr/>
            </p:nvSpPr>
            <p:spPr>
              <a:xfrm>
                <a:off x="6567893" y="1279896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TextBox 385"/>
              <p:cNvSpPr txBox="1"/>
              <p:nvPr/>
            </p:nvSpPr>
            <p:spPr>
              <a:xfrm>
                <a:off x="6332545" y="1279896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</a:t>
                </a:r>
                <a:endParaRPr lang="en-US" sz="1000" dirty="0"/>
              </a:p>
            </p:txBody>
          </p:sp>
          <p:sp>
            <p:nvSpPr>
              <p:cNvPr id="387" name="TextBox 386"/>
              <p:cNvSpPr txBox="1"/>
              <p:nvPr/>
            </p:nvSpPr>
            <p:spPr>
              <a:xfrm>
                <a:off x="6783989" y="1278791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IP</a:t>
                </a:r>
                <a:endParaRPr lang="en-US" sz="1000" dirty="0"/>
              </a:p>
            </p:txBody>
          </p:sp>
        </p:grpSp>
        <p:grpSp>
          <p:nvGrpSpPr>
            <p:cNvPr id="377" name="Group 376"/>
            <p:cNvGrpSpPr/>
            <p:nvPr/>
          </p:nvGrpSpPr>
          <p:grpSpPr>
            <a:xfrm>
              <a:off x="6332929" y="1022332"/>
              <a:ext cx="992430" cy="263153"/>
              <a:chOff x="6332929" y="1022332"/>
              <a:chExt cx="992430" cy="263153"/>
            </a:xfrm>
          </p:grpSpPr>
          <p:sp>
            <p:nvSpPr>
              <p:cNvPr id="378" name="Snip Single Corner Rectangle 377"/>
              <p:cNvSpPr/>
              <p:nvPr/>
            </p:nvSpPr>
            <p:spPr>
              <a:xfrm rot="16200000">
                <a:off x="6334328" y="1045948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TextBox 378"/>
              <p:cNvSpPr txBox="1"/>
              <p:nvPr/>
            </p:nvSpPr>
            <p:spPr>
              <a:xfrm>
                <a:off x="6332929" y="1039264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4</a:t>
                </a:r>
              </a:p>
            </p:txBody>
          </p:sp>
          <p:sp>
            <p:nvSpPr>
              <p:cNvPr id="380" name="Rectangle 379"/>
              <p:cNvSpPr/>
              <p:nvPr/>
            </p:nvSpPr>
            <p:spPr>
              <a:xfrm>
                <a:off x="6568276" y="1039264"/>
                <a:ext cx="343978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Rectangle 380"/>
              <p:cNvSpPr/>
              <p:nvPr/>
            </p:nvSpPr>
            <p:spPr>
              <a:xfrm>
                <a:off x="6912254" y="1039264"/>
                <a:ext cx="365924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TextBox 381"/>
              <p:cNvSpPr txBox="1"/>
              <p:nvPr/>
            </p:nvSpPr>
            <p:spPr>
              <a:xfrm>
                <a:off x="6571854" y="1022332"/>
                <a:ext cx="3817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TCP</a:t>
                </a:r>
                <a:endParaRPr lang="en-US" sz="1000" dirty="0"/>
              </a:p>
            </p:txBody>
          </p:sp>
          <p:sp>
            <p:nvSpPr>
              <p:cNvPr id="383" name="TextBox 382"/>
              <p:cNvSpPr txBox="1"/>
              <p:nvPr/>
            </p:nvSpPr>
            <p:spPr>
              <a:xfrm>
                <a:off x="6909861" y="1029026"/>
                <a:ext cx="415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UDP</a:t>
                </a:r>
                <a:endParaRPr lang="en-US" sz="1000" dirty="0"/>
              </a:p>
            </p:txBody>
          </p:sp>
        </p:grpSp>
      </p:grpSp>
      <p:grpSp>
        <p:nvGrpSpPr>
          <p:cNvPr id="397" name="Group 396"/>
          <p:cNvGrpSpPr/>
          <p:nvPr/>
        </p:nvGrpSpPr>
        <p:grpSpPr>
          <a:xfrm>
            <a:off x="3748159" y="3881919"/>
            <a:ext cx="993582" cy="1208749"/>
            <a:chOff x="6331777" y="798632"/>
            <a:chExt cx="993582" cy="1208749"/>
          </a:xfrm>
        </p:grpSpPr>
        <p:grpSp>
          <p:nvGrpSpPr>
            <p:cNvPr id="398" name="Group 397"/>
            <p:cNvGrpSpPr/>
            <p:nvPr/>
          </p:nvGrpSpPr>
          <p:grpSpPr>
            <a:xfrm>
              <a:off x="6331777" y="1761160"/>
              <a:ext cx="946402" cy="246221"/>
              <a:chOff x="6331777" y="1761160"/>
              <a:chExt cx="946402" cy="246221"/>
            </a:xfrm>
          </p:grpSpPr>
          <p:sp>
            <p:nvSpPr>
              <p:cNvPr id="420" name="Snip Single Corner Rectangle 419"/>
              <p:cNvSpPr/>
              <p:nvPr/>
            </p:nvSpPr>
            <p:spPr>
              <a:xfrm rot="16200000">
                <a:off x="6333176" y="1767844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Rectangle 420"/>
              <p:cNvSpPr/>
              <p:nvPr/>
            </p:nvSpPr>
            <p:spPr>
              <a:xfrm>
                <a:off x="6567125" y="1761160"/>
                <a:ext cx="711054" cy="2406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TextBox 421"/>
              <p:cNvSpPr txBox="1"/>
              <p:nvPr/>
            </p:nvSpPr>
            <p:spPr>
              <a:xfrm>
                <a:off x="6331777" y="1761160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</a:t>
                </a:r>
              </a:p>
            </p:txBody>
          </p:sp>
        </p:grpSp>
        <p:grpSp>
          <p:nvGrpSpPr>
            <p:cNvPr id="399" name="Group 398"/>
            <p:cNvGrpSpPr/>
            <p:nvPr/>
          </p:nvGrpSpPr>
          <p:grpSpPr>
            <a:xfrm>
              <a:off x="6332161" y="1520184"/>
              <a:ext cx="946402" cy="246565"/>
              <a:chOff x="6332161" y="1520184"/>
              <a:chExt cx="946402" cy="246565"/>
            </a:xfrm>
          </p:grpSpPr>
          <p:sp>
            <p:nvSpPr>
              <p:cNvPr id="416" name="Snip Single Corner Rectangle 415"/>
              <p:cNvSpPr/>
              <p:nvPr/>
            </p:nvSpPr>
            <p:spPr>
              <a:xfrm rot="16200000">
                <a:off x="6333560" y="1527212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Rectangle 416"/>
              <p:cNvSpPr/>
              <p:nvPr/>
            </p:nvSpPr>
            <p:spPr>
              <a:xfrm>
                <a:off x="6567509" y="1520528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TextBox 417"/>
              <p:cNvSpPr txBox="1"/>
              <p:nvPr/>
            </p:nvSpPr>
            <p:spPr>
              <a:xfrm>
                <a:off x="6332161" y="1520528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2</a:t>
                </a:r>
              </a:p>
            </p:txBody>
          </p:sp>
          <p:sp>
            <p:nvSpPr>
              <p:cNvPr id="419" name="TextBox 418"/>
              <p:cNvSpPr txBox="1"/>
              <p:nvPr/>
            </p:nvSpPr>
            <p:spPr>
              <a:xfrm>
                <a:off x="6617349" y="1520184"/>
                <a:ext cx="6335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IEEE 802</a:t>
                </a:r>
                <a:endParaRPr lang="en-US" sz="1000" dirty="0"/>
              </a:p>
            </p:txBody>
          </p:sp>
        </p:grpSp>
        <p:sp>
          <p:nvSpPr>
            <p:cNvPr id="400" name="Snip Single Corner Rectangle 399"/>
            <p:cNvSpPr/>
            <p:nvPr/>
          </p:nvSpPr>
          <p:spPr>
            <a:xfrm rot="16200000">
              <a:off x="6334712" y="805316"/>
              <a:ext cx="240631" cy="227264"/>
            </a:xfrm>
            <a:prstGeom prst="snip1Rect">
              <a:avLst>
                <a:gd name="adj" fmla="val 390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1" name="Group 400"/>
            <p:cNvGrpSpPr/>
            <p:nvPr/>
          </p:nvGrpSpPr>
          <p:grpSpPr>
            <a:xfrm>
              <a:off x="6333313" y="798632"/>
              <a:ext cx="938135" cy="246221"/>
              <a:chOff x="6333313" y="798632"/>
              <a:chExt cx="938135" cy="246221"/>
            </a:xfrm>
          </p:grpSpPr>
          <p:sp>
            <p:nvSpPr>
              <p:cNvPr id="414" name="Rectangle 413"/>
              <p:cNvSpPr/>
              <p:nvPr/>
            </p:nvSpPr>
            <p:spPr>
              <a:xfrm>
                <a:off x="6568660" y="798632"/>
                <a:ext cx="702788" cy="2406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TextBox 414"/>
              <p:cNvSpPr txBox="1"/>
              <p:nvPr/>
            </p:nvSpPr>
            <p:spPr>
              <a:xfrm>
                <a:off x="6333313" y="798632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7</a:t>
                </a:r>
                <a:endParaRPr lang="en-US" sz="1000" dirty="0"/>
              </a:p>
            </p:txBody>
          </p:sp>
        </p:grpSp>
        <p:grpSp>
          <p:nvGrpSpPr>
            <p:cNvPr id="402" name="Group 401"/>
            <p:cNvGrpSpPr/>
            <p:nvPr/>
          </p:nvGrpSpPr>
          <p:grpSpPr>
            <a:xfrm>
              <a:off x="6332545" y="1278791"/>
              <a:ext cx="946402" cy="247326"/>
              <a:chOff x="6332545" y="1278791"/>
              <a:chExt cx="946402" cy="247326"/>
            </a:xfrm>
          </p:grpSpPr>
          <p:sp>
            <p:nvSpPr>
              <p:cNvPr id="410" name="Snip Single Corner Rectangle 409"/>
              <p:cNvSpPr/>
              <p:nvPr/>
            </p:nvSpPr>
            <p:spPr>
              <a:xfrm rot="16200000">
                <a:off x="6333944" y="1286580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Rectangle 410"/>
              <p:cNvSpPr/>
              <p:nvPr/>
            </p:nvSpPr>
            <p:spPr>
              <a:xfrm>
                <a:off x="6567893" y="1279896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TextBox 411"/>
              <p:cNvSpPr txBox="1"/>
              <p:nvPr/>
            </p:nvSpPr>
            <p:spPr>
              <a:xfrm>
                <a:off x="6332545" y="1279896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</a:t>
                </a:r>
                <a:endParaRPr lang="en-US" sz="1000" dirty="0"/>
              </a:p>
            </p:txBody>
          </p:sp>
          <p:sp>
            <p:nvSpPr>
              <p:cNvPr id="413" name="TextBox 412"/>
              <p:cNvSpPr txBox="1"/>
              <p:nvPr/>
            </p:nvSpPr>
            <p:spPr>
              <a:xfrm>
                <a:off x="6783989" y="1278791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IP</a:t>
                </a:r>
                <a:endParaRPr lang="en-US" sz="1000" dirty="0"/>
              </a:p>
            </p:txBody>
          </p:sp>
        </p:grpSp>
        <p:grpSp>
          <p:nvGrpSpPr>
            <p:cNvPr id="403" name="Group 402"/>
            <p:cNvGrpSpPr/>
            <p:nvPr/>
          </p:nvGrpSpPr>
          <p:grpSpPr>
            <a:xfrm>
              <a:off x="6332929" y="1022332"/>
              <a:ext cx="992430" cy="263153"/>
              <a:chOff x="6332929" y="1022332"/>
              <a:chExt cx="992430" cy="263153"/>
            </a:xfrm>
          </p:grpSpPr>
          <p:sp>
            <p:nvSpPr>
              <p:cNvPr id="404" name="Snip Single Corner Rectangle 403"/>
              <p:cNvSpPr/>
              <p:nvPr/>
            </p:nvSpPr>
            <p:spPr>
              <a:xfrm rot="16200000">
                <a:off x="6334328" y="1045948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TextBox 404"/>
              <p:cNvSpPr txBox="1"/>
              <p:nvPr/>
            </p:nvSpPr>
            <p:spPr>
              <a:xfrm>
                <a:off x="6332929" y="1039264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4</a:t>
                </a:r>
              </a:p>
            </p:txBody>
          </p:sp>
          <p:sp>
            <p:nvSpPr>
              <p:cNvPr id="406" name="Rectangle 405"/>
              <p:cNvSpPr/>
              <p:nvPr/>
            </p:nvSpPr>
            <p:spPr>
              <a:xfrm>
                <a:off x="6568276" y="1039264"/>
                <a:ext cx="343978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Rectangle 406"/>
              <p:cNvSpPr/>
              <p:nvPr/>
            </p:nvSpPr>
            <p:spPr>
              <a:xfrm>
                <a:off x="6912254" y="1039264"/>
                <a:ext cx="365924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TextBox 407"/>
              <p:cNvSpPr txBox="1"/>
              <p:nvPr/>
            </p:nvSpPr>
            <p:spPr>
              <a:xfrm>
                <a:off x="6571854" y="1022332"/>
                <a:ext cx="3817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TCP</a:t>
                </a:r>
                <a:endParaRPr lang="en-US" sz="1000" dirty="0"/>
              </a:p>
            </p:txBody>
          </p:sp>
          <p:sp>
            <p:nvSpPr>
              <p:cNvPr id="409" name="TextBox 408"/>
              <p:cNvSpPr txBox="1"/>
              <p:nvPr/>
            </p:nvSpPr>
            <p:spPr>
              <a:xfrm>
                <a:off x="6909861" y="1029026"/>
                <a:ext cx="415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UDP</a:t>
                </a:r>
                <a:endParaRPr lang="en-US" sz="1000" dirty="0"/>
              </a:p>
            </p:txBody>
          </p:sp>
        </p:grpSp>
      </p:grpSp>
      <p:grpSp>
        <p:nvGrpSpPr>
          <p:cNvPr id="423" name="Group 422"/>
          <p:cNvGrpSpPr/>
          <p:nvPr/>
        </p:nvGrpSpPr>
        <p:grpSpPr>
          <a:xfrm>
            <a:off x="3493353" y="3595738"/>
            <a:ext cx="993582" cy="1208749"/>
            <a:chOff x="6331777" y="798632"/>
            <a:chExt cx="993582" cy="1208749"/>
          </a:xfrm>
        </p:grpSpPr>
        <p:grpSp>
          <p:nvGrpSpPr>
            <p:cNvPr id="424" name="Group 423"/>
            <p:cNvGrpSpPr/>
            <p:nvPr/>
          </p:nvGrpSpPr>
          <p:grpSpPr>
            <a:xfrm>
              <a:off x="6331777" y="1761160"/>
              <a:ext cx="946402" cy="246221"/>
              <a:chOff x="6331777" y="1761160"/>
              <a:chExt cx="946402" cy="246221"/>
            </a:xfrm>
          </p:grpSpPr>
          <p:sp>
            <p:nvSpPr>
              <p:cNvPr id="446" name="Snip Single Corner Rectangle 445"/>
              <p:cNvSpPr/>
              <p:nvPr/>
            </p:nvSpPr>
            <p:spPr>
              <a:xfrm rot="16200000">
                <a:off x="6333176" y="1767844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Rectangle 446"/>
              <p:cNvSpPr/>
              <p:nvPr/>
            </p:nvSpPr>
            <p:spPr>
              <a:xfrm>
                <a:off x="6567125" y="1761160"/>
                <a:ext cx="711054" cy="2406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TextBox 447"/>
              <p:cNvSpPr txBox="1"/>
              <p:nvPr/>
            </p:nvSpPr>
            <p:spPr>
              <a:xfrm>
                <a:off x="6331777" y="1761160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</a:t>
                </a:r>
              </a:p>
            </p:txBody>
          </p:sp>
        </p:grpSp>
        <p:grpSp>
          <p:nvGrpSpPr>
            <p:cNvPr id="425" name="Group 424"/>
            <p:cNvGrpSpPr/>
            <p:nvPr/>
          </p:nvGrpSpPr>
          <p:grpSpPr>
            <a:xfrm>
              <a:off x="6332161" y="1520184"/>
              <a:ext cx="946402" cy="246565"/>
              <a:chOff x="6332161" y="1520184"/>
              <a:chExt cx="946402" cy="246565"/>
            </a:xfrm>
          </p:grpSpPr>
          <p:sp>
            <p:nvSpPr>
              <p:cNvPr id="442" name="Snip Single Corner Rectangle 441"/>
              <p:cNvSpPr/>
              <p:nvPr/>
            </p:nvSpPr>
            <p:spPr>
              <a:xfrm rot="16200000">
                <a:off x="6333560" y="1527212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Rectangle 442"/>
              <p:cNvSpPr/>
              <p:nvPr/>
            </p:nvSpPr>
            <p:spPr>
              <a:xfrm>
                <a:off x="6567509" y="1520528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TextBox 443"/>
              <p:cNvSpPr txBox="1"/>
              <p:nvPr/>
            </p:nvSpPr>
            <p:spPr>
              <a:xfrm>
                <a:off x="6332161" y="1520528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2</a:t>
                </a:r>
              </a:p>
            </p:txBody>
          </p:sp>
          <p:sp>
            <p:nvSpPr>
              <p:cNvPr id="445" name="TextBox 444"/>
              <p:cNvSpPr txBox="1"/>
              <p:nvPr/>
            </p:nvSpPr>
            <p:spPr>
              <a:xfrm>
                <a:off x="6617349" y="1520184"/>
                <a:ext cx="6335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IEEE 802</a:t>
                </a:r>
                <a:endParaRPr lang="en-US" sz="1000" dirty="0"/>
              </a:p>
            </p:txBody>
          </p:sp>
        </p:grpSp>
        <p:sp>
          <p:nvSpPr>
            <p:cNvPr id="426" name="Snip Single Corner Rectangle 425"/>
            <p:cNvSpPr/>
            <p:nvPr/>
          </p:nvSpPr>
          <p:spPr>
            <a:xfrm rot="16200000">
              <a:off x="6334712" y="805316"/>
              <a:ext cx="240631" cy="227264"/>
            </a:xfrm>
            <a:prstGeom prst="snip1Rect">
              <a:avLst>
                <a:gd name="adj" fmla="val 390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7" name="Group 426"/>
            <p:cNvGrpSpPr/>
            <p:nvPr/>
          </p:nvGrpSpPr>
          <p:grpSpPr>
            <a:xfrm>
              <a:off x="6333313" y="798632"/>
              <a:ext cx="938135" cy="246221"/>
              <a:chOff x="6333313" y="798632"/>
              <a:chExt cx="938135" cy="246221"/>
            </a:xfrm>
          </p:grpSpPr>
          <p:sp>
            <p:nvSpPr>
              <p:cNvPr id="440" name="Rectangle 439"/>
              <p:cNvSpPr/>
              <p:nvPr/>
            </p:nvSpPr>
            <p:spPr>
              <a:xfrm>
                <a:off x="6568660" y="798632"/>
                <a:ext cx="702788" cy="2406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TextBox 440"/>
              <p:cNvSpPr txBox="1"/>
              <p:nvPr/>
            </p:nvSpPr>
            <p:spPr>
              <a:xfrm>
                <a:off x="6333313" y="798632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7</a:t>
                </a:r>
                <a:endParaRPr lang="en-US" sz="1000" dirty="0"/>
              </a:p>
            </p:txBody>
          </p:sp>
        </p:grpSp>
        <p:grpSp>
          <p:nvGrpSpPr>
            <p:cNvPr id="428" name="Group 427"/>
            <p:cNvGrpSpPr/>
            <p:nvPr/>
          </p:nvGrpSpPr>
          <p:grpSpPr>
            <a:xfrm>
              <a:off x="6332545" y="1278791"/>
              <a:ext cx="946402" cy="247326"/>
              <a:chOff x="6332545" y="1278791"/>
              <a:chExt cx="946402" cy="247326"/>
            </a:xfrm>
          </p:grpSpPr>
          <p:sp>
            <p:nvSpPr>
              <p:cNvPr id="436" name="Snip Single Corner Rectangle 435"/>
              <p:cNvSpPr/>
              <p:nvPr/>
            </p:nvSpPr>
            <p:spPr>
              <a:xfrm rot="16200000">
                <a:off x="6333944" y="1286580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Rectangle 436"/>
              <p:cNvSpPr/>
              <p:nvPr/>
            </p:nvSpPr>
            <p:spPr>
              <a:xfrm>
                <a:off x="6567893" y="1279896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TextBox 437"/>
              <p:cNvSpPr txBox="1"/>
              <p:nvPr/>
            </p:nvSpPr>
            <p:spPr>
              <a:xfrm>
                <a:off x="6332545" y="1279896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</a:t>
                </a:r>
                <a:endParaRPr lang="en-US" sz="1000" dirty="0"/>
              </a:p>
            </p:txBody>
          </p:sp>
          <p:sp>
            <p:nvSpPr>
              <p:cNvPr id="439" name="TextBox 438"/>
              <p:cNvSpPr txBox="1"/>
              <p:nvPr/>
            </p:nvSpPr>
            <p:spPr>
              <a:xfrm>
                <a:off x="6783989" y="1278791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IP</a:t>
                </a:r>
                <a:endParaRPr lang="en-US" sz="1000" dirty="0"/>
              </a:p>
            </p:txBody>
          </p:sp>
        </p:grpSp>
        <p:grpSp>
          <p:nvGrpSpPr>
            <p:cNvPr id="429" name="Group 428"/>
            <p:cNvGrpSpPr/>
            <p:nvPr/>
          </p:nvGrpSpPr>
          <p:grpSpPr>
            <a:xfrm>
              <a:off x="6332929" y="1022332"/>
              <a:ext cx="992430" cy="263153"/>
              <a:chOff x="6332929" y="1022332"/>
              <a:chExt cx="992430" cy="263153"/>
            </a:xfrm>
          </p:grpSpPr>
          <p:sp>
            <p:nvSpPr>
              <p:cNvPr id="430" name="Snip Single Corner Rectangle 429"/>
              <p:cNvSpPr/>
              <p:nvPr/>
            </p:nvSpPr>
            <p:spPr>
              <a:xfrm rot="16200000">
                <a:off x="6334328" y="1045948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TextBox 430"/>
              <p:cNvSpPr txBox="1"/>
              <p:nvPr/>
            </p:nvSpPr>
            <p:spPr>
              <a:xfrm>
                <a:off x="6332929" y="1039264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4</a:t>
                </a:r>
              </a:p>
            </p:txBody>
          </p:sp>
          <p:sp>
            <p:nvSpPr>
              <p:cNvPr id="432" name="Rectangle 431"/>
              <p:cNvSpPr/>
              <p:nvPr/>
            </p:nvSpPr>
            <p:spPr>
              <a:xfrm>
                <a:off x="6568276" y="1039264"/>
                <a:ext cx="343978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432"/>
              <p:cNvSpPr/>
              <p:nvPr/>
            </p:nvSpPr>
            <p:spPr>
              <a:xfrm>
                <a:off x="6912254" y="1039264"/>
                <a:ext cx="365924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TextBox 433"/>
              <p:cNvSpPr txBox="1"/>
              <p:nvPr/>
            </p:nvSpPr>
            <p:spPr>
              <a:xfrm>
                <a:off x="6571854" y="1022332"/>
                <a:ext cx="3817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TCP</a:t>
                </a:r>
                <a:endParaRPr lang="en-US" sz="1000" dirty="0"/>
              </a:p>
            </p:txBody>
          </p:sp>
          <p:sp>
            <p:nvSpPr>
              <p:cNvPr id="435" name="TextBox 434"/>
              <p:cNvSpPr txBox="1"/>
              <p:nvPr/>
            </p:nvSpPr>
            <p:spPr>
              <a:xfrm>
                <a:off x="6909861" y="1029026"/>
                <a:ext cx="415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UDP</a:t>
                </a:r>
                <a:endParaRPr lang="en-US" sz="1000" dirty="0"/>
              </a:p>
            </p:txBody>
          </p:sp>
        </p:grpSp>
      </p:grpSp>
      <p:grpSp>
        <p:nvGrpSpPr>
          <p:cNvPr id="449" name="Group 448"/>
          <p:cNvGrpSpPr/>
          <p:nvPr/>
        </p:nvGrpSpPr>
        <p:grpSpPr>
          <a:xfrm>
            <a:off x="7350980" y="4159634"/>
            <a:ext cx="993582" cy="1208749"/>
            <a:chOff x="6331777" y="798632"/>
            <a:chExt cx="993582" cy="1208749"/>
          </a:xfrm>
        </p:grpSpPr>
        <p:grpSp>
          <p:nvGrpSpPr>
            <p:cNvPr id="450" name="Group 449"/>
            <p:cNvGrpSpPr/>
            <p:nvPr/>
          </p:nvGrpSpPr>
          <p:grpSpPr>
            <a:xfrm>
              <a:off x="6331777" y="1761160"/>
              <a:ext cx="946402" cy="246221"/>
              <a:chOff x="6331777" y="1761160"/>
              <a:chExt cx="946402" cy="246221"/>
            </a:xfrm>
          </p:grpSpPr>
          <p:sp>
            <p:nvSpPr>
              <p:cNvPr id="472" name="Snip Single Corner Rectangle 471"/>
              <p:cNvSpPr/>
              <p:nvPr/>
            </p:nvSpPr>
            <p:spPr>
              <a:xfrm rot="16200000">
                <a:off x="6333176" y="1767844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Rectangle 472"/>
              <p:cNvSpPr/>
              <p:nvPr/>
            </p:nvSpPr>
            <p:spPr>
              <a:xfrm>
                <a:off x="6567125" y="1761160"/>
                <a:ext cx="711054" cy="2406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TextBox 473"/>
              <p:cNvSpPr txBox="1"/>
              <p:nvPr/>
            </p:nvSpPr>
            <p:spPr>
              <a:xfrm>
                <a:off x="6331777" y="1761160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</a:t>
                </a:r>
              </a:p>
            </p:txBody>
          </p:sp>
        </p:grpSp>
        <p:grpSp>
          <p:nvGrpSpPr>
            <p:cNvPr id="451" name="Group 450"/>
            <p:cNvGrpSpPr/>
            <p:nvPr/>
          </p:nvGrpSpPr>
          <p:grpSpPr>
            <a:xfrm>
              <a:off x="6332161" y="1520184"/>
              <a:ext cx="946402" cy="246565"/>
              <a:chOff x="6332161" y="1520184"/>
              <a:chExt cx="946402" cy="246565"/>
            </a:xfrm>
          </p:grpSpPr>
          <p:sp>
            <p:nvSpPr>
              <p:cNvPr id="468" name="Snip Single Corner Rectangle 467"/>
              <p:cNvSpPr/>
              <p:nvPr/>
            </p:nvSpPr>
            <p:spPr>
              <a:xfrm rot="16200000">
                <a:off x="6333560" y="1527212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Rectangle 468"/>
              <p:cNvSpPr/>
              <p:nvPr/>
            </p:nvSpPr>
            <p:spPr>
              <a:xfrm>
                <a:off x="6567509" y="1520528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TextBox 469"/>
              <p:cNvSpPr txBox="1"/>
              <p:nvPr/>
            </p:nvSpPr>
            <p:spPr>
              <a:xfrm>
                <a:off x="6332161" y="1520528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2</a:t>
                </a:r>
              </a:p>
            </p:txBody>
          </p:sp>
          <p:sp>
            <p:nvSpPr>
              <p:cNvPr id="471" name="TextBox 470"/>
              <p:cNvSpPr txBox="1"/>
              <p:nvPr/>
            </p:nvSpPr>
            <p:spPr>
              <a:xfrm>
                <a:off x="6617349" y="1520184"/>
                <a:ext cx="6335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IEEE 802</a:t>
                </a:r>
                <a:endParaRPr lang="en-US" sz="1000" dirty="0"/>
              </a:p>
            </p:txBody>
          </p:sp>
        </p:grpSp>
        <p:sp>
          <p:nvSpPr>
            <p:cNvPr id="452" name="Snip Single Corner Rectangle 451"/>
            <p:cNvSpPr/>
            <p:nvPr/>
          </p:nvSpPr>
          <p:spPr>
            <a:xfrm rot="16200000">
              <a:off x="6334712" y="805316"/>
              <a:ext cx="240631" cy="227264"/>
            </a:xfrm>
            <a:prstGeom prst="snip1Rect">
              <a:avLst>
                <a:gd name="adj" fmla="val 390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3" name="Group 452"/>
            <p:cNvGrpSpPr/>
            <p:nvPr/>
          </p:nvGrpSpPr>
          <p:grpSpPr>
            <a:xfrm>
              <a:off x="6333313" y="798632"/>
              <a:ext cx="938135" cy="246221"/>
              <a:chOff x="6333313" y="798632"/>
              <a:chExt cx="938135" cy="246221"/>
            </a:xfrm>
          </p:grpSpPr>
          <p:sp>
            <p:nvSpPr>
              <p:cNvPr id="466" name="Rectangle 465"/>
              <p:cNvSpPr/>
              <p:nvPr/>
            </p:nvSpPr>
            <p:spPr>
              <a:xfrm>
                <a:off x="6568660" y="798632"/>
                <a:ext cx="702788" cy="2406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TextBox 466"/>
              <p:cNvSpPr txBox="1"/>
              <p:nvPr/>
            </p:nvSpPr>
            <p:spPr>
              <a:xfrm>
                <a:off x="6333313" y="798632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7</a:t>
                </a:r>
                <a:endParaRPr lang="en-US" sz="1000" dirty="0"/>
              </a:p>
            </p:txBody>
          </p:sp>
        </p:grpSp>
        <p:grpSp>
          <p:nvGrpSpPr>
            <p:cNvPr id="454" name="Group 453"/>
            <p:cNvGrpSpPr/>
            <p:nvPr/>
          </p:nvGrpSpPr>
          <p:grpSpPr>
            <a:xfrm>
              <a:off x="6332545" y="1278791"/>
              <a:ext cx="946402" cy="247326"/>
              <a:chOff x="6332545" y="1278791"/>
              <a:chExt cx="946402" cy="247326"/>
            </a:xfrm>
          </p:grpSpPr>
          <p:sp>
            <p:nvSpPr>
              <p:cNvPr id="462" name="Snip Single Corner Rectangle 461"/>
              <p:cNvSpPr/>
              <p:nvPr/>
            </p:nvSpPr>
            <p:spPr>
              <a:xfrm rot="16200000">
                <a:off x="6333944" y="1286580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Rectangle 462"/>
              <p:cNvSpPr/>
              <p:nvPr/>
            </p:nvSpPr>
            <p:spPr>
              <a:xfrm>
                <a:off x="6567893" y="1279896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TextBox 463"/>
              <p:cNvSpPr txBox="1"/>
              <p:nvPr/>
            </p:nvSpPr>
            <p:spPr>
              <a:xfrm>
                <a:off x="6332545" y="1279896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</a:t>
                </a:r>
                <a:endParaRPr lang="en-US" sz="1000" dirty="0"/>
              </a:p>
            </p:txBody>
          </p:sp>
          <p:sp>
            <p:nvSpPr>
              <p:cNvPr id="465" name="TextBox 464"/>
              <p:cNvSpPr txBox="1"/>
              <p:nvPr/>
            </p:nvSpPr>
            <p:spPr>
              <a:xfrm>
                <a:off x="6783989" y="1278791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IP</a:t>
                </a:r>
                <a:endParaRPr lang="en-US" sz="1000" dirty="0"/>
              </a:p>
            </p:txBody>
          </p:sp>
        </p:grpSp>
        <p:grpSp>
          <p:nvGrpSpPr>
            <p:cNvPr id="455" name="Group 454"/>
            <p:cNvGrpSpPr/>
            <p:nvPr/>
          </p:nvGrpSpPr>
          <p:grpSpPr>
            <a:xfrm>
              <a:off x="6332929" y="1022332"/>
              <a:ext cx="992430" cy="263153"/>
              <a:chOff x="6332929" y="1022332"/>
              <a:chExt cx="992430" cy="263153"/>
            </a:xfrm>
          </p:grpSpPr>
          <p:sp>
            <p:nvSpPr>
              <p:cNvPr id="456" name="Snip Single Corner Rectangle 455"/>
              <p:cNvSpPr/>
              <p:nvPr/>
            </p:nvSpPr>
            <p:spPr>
              <a:xfrm rot="16200000">
                <a:off x="6334328" y="1045948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TextBox 456"/>
              <p:cNvSpPr txBox="1"/>
              <p:nvPr/>
            </p:nvSpPr>
            <p:spPr>
              <a:xfrm>
                <a:off x="6332929" y="1039264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4</a:t>
                </a:r>
              </a:p>
            </p:txBody>
          </p:sp>
          <p:sp>
            <p:nvSpPr>
              <p:cNvPr id="458" name="Rectangle 457"/>
              <p:cNvSpPr/>
              <p:nvPr/>
            </p:nvSpPr>
            <p:spPr>
              <a:xfrm>
                <a:off x="6568276" y="1039264"/>
                <a:ext cx="343978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Rectangle 458"/>
              <p:cNvSpPr/>
              <p:nvPr/>
            </p:nvSpPr>
            <p:spPr>
              <a:xfrm>
                <a:off x="6912254" y="1039264"/>
                <a:ext cx="365924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TextBox 459"/>
              <p:cNvSpPr txBox="1"/>
              <p:nvPr/>
            </p:nvSpPr>
            <p:spPr>
              <a:xfrm>
                <a:off x="6571854" y="1022332"/>
                <a:ext cx="3817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TCP</a:t>
                </a:r>
                <a:endParaRPr lang="en-US" sz="1000" dirty="0"/>
              </a:p>
            </p:txBody>
          </p:sp>
          <p:sp>
            <p:nvSpPr>
              <p:cNvPr id="461" name="TextBox 460"/>
              <p:cNvSpPr txBox="1"/>
              <p:nvPr/>
            </p:nvSpPr>
            <p:spPr>
              <a:xfrm>
                <a:off x="6909861" y="1029026"/>
                <a:ext cx="415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UDP</a:t>
                </a:r>
                <a:endParaRPr lang="en-US" sz="1000" dirty="0"/>
              </a:p>
            </p:txBody>
          </p:sp>
        </p:grpSp>
      </p:grpSp>
      <p:grpSp>
        <p:nvGrpSpPr>
          <p:cNvPr id="475" name="Group 474"/>
          <p:cNvGrpSpPr/>
          <p:nvPr/>
        </p:nvGrpSpPr>
        <p:grpSpPr>
          <a:xfrm>
            <a:off x="7104640" y="3881919"/>
            <a:ext cx="993582" cy="1208749"/>
            <a:chOff x="6331777" y="798632"/>
            <a:chExt cx="993582" cy="1208749"/>
          </a:xfrm>
        </p:grpSpPr>
        <p:grpSp>
          <p:nvGrpSpPr>
            <p:cNvPr id="476" name="Group 475"/>
            <p:cNvGrpSpPr/>
            <p:nvPr/>
          </p:nvGrpSpPr>
          <p:grpSpPr>
            <a:xfrm>
              <a:off x="6331777" y="1761160"/>
              <a:ext cx="946402" cy="246221"/>
              <a:chOff x="6331777" y="1761160"/>
              <a:chExt cx="946402" cy="246221"/>
            </a:xfrm>
          </p:grpSpPr>
          <p:sp>
            <p:nvSpPr>
              <p:cNvPr id="498" name="Snip Single Corner Rectangle 497"/>
              <p:cNvSpPr/>
              <p:nvPr/>
            </p:nvSpPr>
            <p:spPr>
              <a:xfrm rot="16200000">
                <a:off x="6333176" y="1767844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Rectangle 498"/>
              <p:cNvSpPr/>
              <p:nvPr/>
            </p:nvSpPr>
            <p:spPr>
              <a:xfrm>
                <a:off x="6567125" y="1761160"/>
                <a:ext cx="711054" cy="2406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TextBox 499"/>
              <p:cNvSpPr txBox="1"/>
              <p:nvPr/>
            </p:nvSpPr>
            <p:spPr>
              <a:xfrm>
                <a:off x="6331777" y="1761160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</a:t>
                </a:r>
              </a:p>
            </p:txBody>
          </p:sp>
        </p:grpSp>
        <p:grpSp>
          <p:nvGrpSpPr>
            <p:cNvPr id="477" name="Group 476"/>
            <p:cNvGrpSpPr/>
            <p:nvPr/>
          </p:nvGrpSpPr>
          <p:grpSpPr>
            <a:xfrm>
              <a:off x="6332161" y="1520184"/>
              <a:ext cx="946402" cy="246565"/>
              <a:chOff x="6332161" y="1520184"/>
              <a:chExt cx="946402" cy="246565"/>
            </a:xfrm>
          </p:grpSpPr>
          <p:sp>
            <p:nvSpPr>
              <p:cNvPr id="494" name="Snip Single Corner Rectangle 493"/>
              <p:cNvSpPr/>
              <p:nvPr/>
            </p:nvSpPr>
            <p:spPr>
              <a:xfrm rot="16200000">
                <a:off x="6333560" y="1527212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Rectangle 494"/>
              <p:cNvSpPr/>
              <p:nvPr/>
            </p:nvSpPr>
            <p:spPr>
              <a:xfrm>
                <a:off x="6567509" y="1520528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TextBox 495"/>
              <p:cNvSpPr txBox="1"/>
              <p:nvPr/>
            </p:nvSpPr>
            <p:spPr>
              <a:xfrm>
                <a:off x="6332161" y="1520528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2</a:t>
                </a:r>
              </a:p>
            </p:txBody>
          </p:sp>
          <p:sp>
            <p:nvSpPr>
              <p:cNvPr id="497" name="TextBox 496"/>
              <p:cNvSpPr txBox="1"/>
              <p:nvPr/>
            </p:nvSpPr>
            <p:spPr>
              <a:xfrm>
                <a:off x="6617349" y="1520184"/>
                <a:ext cx="6335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IEEE 802</a:t>
                </a:r>
                <a:endParaRPr lang="en-US" sz="1000" dirty="0"/>
              </a:p>
            </p:txBody>
          </p:sp>
        </p:grpSp>
        <p:sp>
          <p:nvSpPr>
            <p:cNvPr id="478" name="Snip Single Corner Rectangle 477"/>
            <p:cNvSpPr/>
            <p:nvPr/>
          </p:nvSpPr>
          <p:spPr>
            <a:xfrm rot="16200000">
              <a:off x="6334712" y="805316"/>
              <a:ext cx="240631" cy="227264"/>
            </a:xfrm>
            <a:prstGeom prst="snip1Rect">
              <a:avLst>
                <a:gd name="adj" fmla="val 390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9" name="Group 478"/>
            <p:cNvGrpSpPr/>
            <p:nvPr/>
          </p:nvGrpSpPr>
          <p:grpSpPr>
            <a:xfrm>
              <a:off x="6333313" y="798632"/>
              <a:ext cx="938135" cy="246221"/>
              <a:chOff x="6333313" y="798632"/>
              <a:chExt cx="938135" cy="246221"/>
            </a:xfrm>
          </p:grpSpPr>
          <p:sp>
            <p:nvSpPr>
              <p:cNvPr id="492" name="Rectangle 491"/>
              <p:cNvSpPr/>
              <p:nvPr/>
            </p:nvSpPr>
            <p:spPr>
              <a:xfrm>
                <a:off x="6568660" y="798632"/>
                <a:ext cx="702788" cy="2406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TextBox 492"/>
              <p:cNvSpPr txBox="1"/>
              <p:nvPr/>
            </p:nvSpPr>
            <p:spPr>
              <a:xfrm>
                <a:off x="6333313" y="798632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7</a:t>
                </a:r>
                <a:endParaRPr lang="en-US" sz="1000" dirty="0"/>
              </a:p>
            </p:txBody>
          </p:sp>
        </p:grpSp>
        <p:grpSp>
          <p:nvGrpSpPr>
            <p:cNvPr id="480" name="Group 479"/>
            <p:cNvGrpSpPr/>
            <p:nvPr/>
          </p:nvGrpSpPr>
          <p:grpSpPr>
            <a:xfrm>
              <a:off x="6332545" y="1278791"/>
              <a:ext cx="946402" cy="247326"/>
              <a:chOff x="6332545" y="1278791"/>
              <a:chExt cx="946402" cy="247326"/>
            </a:xfrm>
          </p:grpSpPr>
          <p:sp>
            <p:nvSpPr>
              <p:cNvPr id="488" name="Snip Single Corner Rectangle 487"/>
              <p:cNvSpPr/>
              <p:nvPr/>
            </p:nvSpPr>
            <p:spPr>
              <a:xfrm rot="16200000">
                <a:off x="6333944" y="1286580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Rectangle 488"/>
              <p:cNvSpPr/>
              <p:nvPr/>
            </p:nvSpPr>
            <p:spPr>
              <a:xfrm>
                <a:off x="6567893" y="1279896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TextBox 489"/>
              <p:cNvSpPr txBox="1"/>
              <p:nvPr/>
            </p:nvSpPr>
            <p:spPr>
              <a:xfrm>
                <a:off x="6332545" y="1279896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</a:t>
                </a:r>
                <a:endParaRPr lang="en-US" sz="1000" dirty="0"/>
              </a:p>
            </p:txBody>
          </p:sp>
          <p:sp>
            <p:nvSpPr>
              <p:cNvPr id="491" name="TextBox 490"/>
              <p:cNvSpPr txBox="1"/>
              <p:nvPr/>
            </p:nvSpPr>
            <p:spPr>
              <a:xfrm>
                <a:off x="6783989" y="1278791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IP</a:t>
                </a:r>
                <a:endParaRPr lang="en-US" sz="1000" dirty="0"/>
              </a:p>
            </p:txBody>
          </p:sp>
        </p:grpSp>
        <p:grpSp>
          <p:nvGrpSpPr>
            <p:cNvPr id="481" name="Group 480"/>
            <p:cNvGrpSpPr/>
            <p:nvPr/>
          </p:nvGrpSpPr>
          <p:grpSpPr>
            <a:xfrm>
              <a:off x="6332929" y="1022332"/>
              <a:ext cx="992430" cy="263153"/>
              <a:chOff x="6332929" y="1022332"/>
              <a:chExt cx="992430" cy="263153"/>
            </a:xfrm>
          </p:grpSpPr>
          <p:sp>
            <p:nvSpPr>
              <p:cNvPr id="482" name="Snip Single Corner Rectangle 481"/>
              <p:cNvSpPr/>
              <p:nvPr/>
            </p:nvSpPr>
            <p:spPr>
              <a:xfrm rot="16200000">
                <a:off x="6334328" y="1045948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TextBox 482"/>
              <p:cNvSpPr txBox="1"/>
              <p:nvPr/>
            </p:nvSpPr>
            <p:spPr>
              <a:xfrm>
                <a:off x="6332929" y="1039264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4</a:t>
                </a:r>
              </a:p>
            </p:txBody>
          </p:sp>
          <p:sp>
            <p:nvSpPr>
              <p:cNvPr id="484" name="Rectangle 483"/>
              <p:cNvSpPr/>
              <p:nvPr/>
            </p:nvSpPr>
            <p:spPr>
              <a:xfrm>
                <a:off x="6568276" y="1039264"/>
                <a:ext cx="343978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Rectangle 484"/>
              <p:cNvSpPr/>
              <p:nvPr/>
            </p:nvSpPr>
            <p:spPr>
              <a:xfrm>
                <a:off x="6912254" y="1039264"/>
                <a:ext cx="365924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TextBox 485"/>
              <p:cNvSpPr txBox="1"/>
              <p:nvPr/>
            </p:nvSpPr>
            <p:spPr>
              <a:xfrm>
                <a:off x="6571854" y="1022332"/>
                <a:ext cx="3817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TCP</a:t>
                </a:r>
                <a:endParaRPr lang="en-US" sz="1000" dirty="0"/>
              </a:p>
            </p:txBody>
          </p:sp>
          <p:sp>
            <p:nvSpPr>
              <p:cNvPr id="487" name="TextBox 486"/>
              <p:cNvSpPr txBox="1"/>
              <p:nvPr/>
            </p:nvSpPr>
            <p:spPr>
              <a:xfrm>
                <a:off x="6909861" y="1029026"/>
                <a:ext cx="415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UDP</a:t>
                </a:r>
                <a:endParaRPr lang="en-US" sz="1000" dirty="0"/>
              </a:p>
            </p:txBody>
          </p:sp>
        </p:grpSp>
      </p:grpSp>
      <p:grpSp>
        <p:nvGrpSpPr>
          <p:cNvPr id="501" name="Group 500"/>
          <p:cNvGrpSpPr/>
          <p:nvPr/>
        </p:nvGrpSpPr>
        <p:grpSpPr>
          <a:xfrm>
            <a:off x="6849834" y="3595738"/>
            <a:ext cx="993582" cy="1208749"/>
            <a:chOff x="6331777" y="798632"/>
            <a:chExt cx="993582" cy="1208749"/>
          </a:xfrm>
        </p:grpSpPr>
        <p:grpSp>
          <p:nvGrpSpPr>
            <p:cNvPr id="502" name="Group 501"/>
            <p:cNvGrpSpPr/>
            <p:nvPr/>
          </p:nvGrpSpPr>
          <p:grpSpPr>
            <a:xfrm>
              <a:off x="6331777" y="1761160"/>
              <a:ext cx="946402" cy="246221"/>
              <a:chOff x="6331777" y="1761160"/>
              <a:chExt cx="946402" cy="246221"/>
            </a:xfrm>
          </p:grpSpPr>
          <p:sp>
            <p:nvSpPr>
              <p:cNvPr id="524" name="Snip Single Corner Rectangle 523"/>
              <p:cNvSpPr/>
              <p:nvPr/>
            </p:nvSpPr>
            <p:spPr>
              <a:xfrm rot="16200000">
                <a:off x="6333176" y="1767844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Rectangle 524"/>
              <p:cNvSpPr/>
              <p:nvPr/>
            </p:nvSpPr>
            <p:spPr>
              <a:xfrm>
                <a:off x="6567125" y="1761160"/>
                <a:ext cx="711054" cy="2406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TextBox 525"/>
              <p:cNvSpPr txBox="1"/>
              <p:nvPr/>
            </p:nvSpPr>
            <p:spPr>
              <a:xfrm>
                <a:off x="6331777" y="1761160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</a:t>
                </a:r>
              </a:p>
            </p:txBody>
          </p:sp>
        </p:grpSp>
        <p:grpSp>
          <p:nvGrpSpPr>
            <p:cNvPr id="503" name="Group 502"/>
            <p:cNvGrpSpPr/>
            <p:nvPr/>
          </p:nvGrpSpPr>
          <p:grpSpPr>
            <a:xfrm>
              <a:off x="6332161" y="1520184"/>
              <a:ext cx="946402" cy="246565"/>
              <a:chOff x="6332161" y="1520184"/>
              <a:chExt cx="946402" cy="246565"/>
            </a:xfrm>
          </p:grpSpPr>
          <p:sp>
            <p:nvSpPr>
              <p:cNvPr id="520" name="Snip Single Corner Rectangle 519"/>
              <p:cNvSpPr/>
              <p:nvPr/>
            </p:nvSpPr>
            <p:spPr>
              <a:xfrm rot="16200000">
                <a:off x="6333560" y="1527212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Rectangle 520"/>
              <p:cNvSpPr/>
              <p:nvPr/>
            </p:nvSpPr>
            <p:spPr>
              <a:xfrm>
                <a:off x="6567509" y="1520528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TextBox 521"/>
              <p:cNvSpPr txBox="1"/>
              <p:nvPr/>
            </p:nvSpPr>
            <p:spPr>
              <a:xfrm>
                <a:off x="6332161" y="1520528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2</a:t>
                </a:r>
              </a:p>
            </p:txBody>
          </p:sp>
          <p:sp>
            <p:nvSpPr>
              <p:cNvPr id="523" name="TextBox 522"/>
              <p:cNvSpPr txBox="1"/>
              <p:nvPr/>
            </p:nvSpPr>
            <p:spPr>
              <a:xfrm>
                <a:off x="6617349" y="1520184"/>
                <a:ext cx="6335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IEEE 802</a:t>
                </a:r>
                <a:endParaRPr lang="en-US" sz="1000" dirty="0"/>
              </a:p>
            </p:txBody>
          </p:sp>
        </p:grpSp>
        <p:sp>
          <p:nvSpPr>
            <p:cNvPr id="504" name="Snip Single Corner Rectangle 503"/>
            <p:cNvSpPr/>
            <p:nvPr/>
          </p:nvSpPr>
          <p:spPr>
            <a:xfrm rot="16200000">
              <a:off x="6334712" y="805316"/>
              <a:ext cx="240631" cy="227264"/>
            </a:xfrm>
            <a:prstGeom prst="snip1Rect">
              <a:avLst>
                <a:gd name="adj" fmla="val 390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5" name="Group 504"/>
            <p:cNvGrpSpPr/>
            <p:nvPr/>
          </p:nvGrpSpPr>
          <p:grpSpPr>
            <a:xfrm>
              <a:off x="6333313" y="798632"/>
              <a:ext cx="938135" cy="246221"/>
              <a:chOff x="6333313" y="798632"/>
              <a:chExt cx="938135" cy="246221"/>
            </a:xfrm>
          </p:grpSpPr>
          <p:sp>
            <p:nvSpPr>
              <p:cNvPr id="518" name="Rectangle 517"/>
              <p:cNvSpPr/>
              <p:nvPr/>
            </p:nvSpPr>
            <p:spPr>
              <a:xfrm>
                <a:off x="6568660" y="798632"/>
                <a:ext cx="702788" cy="2406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TextBox 518"/>
              <p:cNvSpPr txBox="1"/>
              <p:nvPr/>
            </p:nvSpPr>
            <p:spPr>
              <a:xfrm>
                <a:off x="6333313" y="798632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7</a:t>
                </a:r>
                <a:endParaRPr lang="en-US" sz="1000" dirty="0"/>
              </a:p>
            </p:txBody>
          </p:sp>
        </p:grpSp>
        <p:grpSp>
          <p:nvGrpSpPr>
            <p:cNvPr id="506" name="Group 505"/>
            <p:cNvGrpSpPr/>
            <p:nvPr/>
          </p:nvGrpSpPr>
          <p:grpSpPr>
            <a:xfrm>
              <a:off x="6332545" y="1278791"/>
              <a:ext cx="946402" cy="247326"/>
              <a:chOff x="6332545" y="1278791"/>
              <a:chExt cx="946402" cy="247326"/>
            </a:xfrm>
          </p:grpSpPr>
          <p:sp>
            <p:nvSpPr>
              <p:cNvPr id="514" name="Snip Single Corner Rectangle 513"/>
              <p:cNvSpPr/>
              <p:nvPr/>
            </p:nvSpPr>
            <p:spPr>
              <a:xfrm rot="16200000">
                <a:off x="6333944" y="1286580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Rectangle 514"/>
              <p:cNvSpPr/>
              <p:nvPr/>
            </p:nvSpPr>
            <p:spPr>
              <a:xfrm>
                <a:off x="6567893" y="1279896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TextBox 515"/>
              <p:cNvSpPr txBox="1"/>
              <p:nvPr/>
            </p:nvSpPr>
            <p:spPr>
              <a:xfrm>
                <a:off x="6332545" y="1279896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</a:t>
                </a:r>
                <a:endParaRPr lang="en-US" sz="1000" dirty="0"/>
              </a:p>
            </p:txBody>
          </p:sp>
          <p:sp>
            <p:nvSpPr>
              <p:cNvPr id="517" name="TextBox 516"/>
              <p:cNvSpPr txBox="1"/>
              <p:nvPr/>
            </p:nvSpPr>
            <p:spPr>
              <a:xfrm>
                <a:off x="6783989" y="1278791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IP</a:t>
                </a:r>
                <a:endParaRPr lang="en-US" sz="1000" dirty="0"/>
              </a:p>
            </p:txBody>
          </p:sp>
        </p:grpSp>
        <p:grpSp>
          <p:nvGrpSpPr>
            <p:cNvPr id="507" name="Group 506"/>
            <p:cNvGrpSpPr/>
            <p:nvPr/>
          </p:nvGrpSpPr>
          <p:grpSpPr>
            <a:xfrm>
              <a:off x="6332929" y="1022332"/>
              <a:ext cx="992430" cy="263153"/>
              <a:chOff x="6332929" y="1022332"/>
              <a:chExt cx="992430" cy="263153"/>
            </a:xfrm>
          </p:grpSpPr>
          <p:sp>
            <p:nvSpPr>
              <p:cNvPr id="508" name="Snip Single Corner Rectangle 507"/>
              <p:cNvSpPr/>
              <p:nvPr/>
            </p:nvSpPr>
            <p:spPr>
              <a:xfrm rot="16200000">
                <a:off x="6334328" y="1045948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TextBox 508"/>
              <p:cNvSpPr txBox="1"/>
              <p:nvPr/>
            </p:nvSpPr>
            <p:spPr>
              <a:xfrm>
                <a:off x="6332929" y="1039264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4</a:t>
                </a:r>
              </a:p>
            </p:txBody>
          </p:sp>
          <p:sp>
            <p:nvSpPr>
              <p:cNvPr id="510" name="Rectangle 509"/>
              <p:cNvSpPr/>
              <p:nvPr/>
            </p:nvSpPr>
            <p:spPr>
              <a:xfrm>
                <a:off x="6568276" y="1039264"/>
                <a:ext cx="343978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Rectangle 510"/>
              <p:cNvSpPr/>
              <p:nvPr/>
            </p:nvSpPr>
            <p:spPr>
              <a:xfrm>
                <a:off x="6912254" y="1039264"/>
                <a:ext cx="365924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TextBox 511"/>
              <p:cNvSpPr txBox="1"/>
              <p:nvPr/>
            </p:nvSpPr>
            <p:spPr>
              <a:xfrm>
                <a:off x="6571854" y="1022332"/>
                <a:ext cx="3817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TCP</a:t>
                </a:r>
                <a:endParaRPr lang="en-US" sz="1000" dirty="0"/>
              </a:p>
            </p:txBody>
          </p:sp>
          <p:sp>
            <p:nvSpPr>
              <p:cNvPr id="513" name="TextBox 512"/>
              <p:cNvSpPr txBox="1"/>
              <p:nvPr/>
            </p:nvSpPr>
            <p:spPr>
              <a:xfrm>
                <a:off x="6909861" y="1029026"/>
                <a:ext cx="415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UDP</a:t>
                </a:r>
                <a:endParaRPr lang="en-US" sz="1000" dirty="0"/>
              </a:p>
            </p:txBody>
          </p:sp>
        </p:grp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38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/>
          <p:cNvSpPr/>
          <p:nvPr/>
        </p:nvSpPr>
        <p:spPr bwMode="auto">
          <a:xfrm>
            <a:off x="440069" y="855089"/>
            <a:ext cx="8562480" cy="125748"/>
          </a:xfrm>
          <a:prstGeom prst="rect">
            <a:avLst/>
          </a:prstGeom>
          <a:solidFill>
            <a:srgbClr val="FFFFF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870269" y="3135381"/>
            <a:ext cx="1394985" cy="415560"/>
            <a:chOff x="2828756" y="3049341"/>
            <a:chExt cx="2791326" cy="831525"/>
          </a:xfrm>
        </p:grpSpPr>
        <p:sp>
          <p:nvSpPr>
            <p:cNvPr id="131" name="Cube 130"/>
            <p:cNvSpPr/>
            <p:nvPr/>
          </p:nvSpPr>
          <p:spPr>
            <a:xfrm>
              <a:off x="2828756" y="3049341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3244404" y="3053899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33" name="Parallelogram 132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Parallelogram 133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Parallelogram 134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Parallelogram 135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Parallelogram 136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Parallelogram 137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Parallelogram 138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Parallelogram 139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Parallelogram 140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Parallelogram 141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22" y="3392045"/>
            <a:ext cx="1151297" cy="163127"/>
          </a:xfrm>
          <a:prstGeom prst="rect">
            <a:avLst/>
          </a:prstGeom>
        </p:spPr>
      </p:pic>
      <p:grpSp>
        <p:nvGrpSpPr>
          <p:cNvPr id="217" name="Group 216"/>
          <p:cNvGrpSpPr/>
          <p:nvPr/>
        </p:nvGrpSpPr>
        <p:grpSpPr>
          <a:xfrm>
            <a:off x="6819650" y="3086343"/>
            <a:ext cx="1390863" cy="414332"/>
            <a:chOff x="1497711" y="1003973"/>
            <a:chExt cx="2791326" cy="831525"/>
          </a:xfrm>
        </p:grpSpPr>
        <p:sp>
          <p:nvSpPr>
            <p:cNvPr id="237" name="Cube 236"/>
            <p:cNvSpPr/>
            <p:nvPr/>
          </p:nvSpPr>
          <p:spPr>
            <a:xfrm>
              <a:off x="1497711" y="1003973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8" name="Group 237"/>
            <p:cNvGrpSpPr/>
            <p:nvPr/>
          </p:nvGrpSpPr>
          <p:grpSpPr>
            <a:xfrm>
              <a:off x="1913359" y="1008531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39" name="Parallelogram 238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Parallelogram 239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Parallelogram 240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Parallelogram 241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Parallelogram 242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Parallelogram 243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Parallelogram 244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Parallelogram 245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Parallelogram 246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Parallelogram 247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 248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 250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 251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 252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3668819" y="5437019"/>
            <a:ext cx="1378098" cy="982673"/>
            <a:chOff x="2828756" y="3018906"/>
            <a:chExt cx="2791326" cy="1990394"/>
          </a:xfrm>
        </p:grpSpPr>
        <p:sp>
          <p:nvSpPr>
            <p:cNvPr id="7" name="Cube 6"/>
            <p:cNvSpPr/>
            <p:nvPr/>
          </p:nvSpPr>
          <p:spPr>
            <a:xfrm>
              <a:off x="2828756" y="3049341"/>
              <a:ext cx="2791326" cy="1959959"/>
            </a:xfrm>
            <a:prstGeom prst="cube">
              <a:avLst>
                <a:gd name="adj" fmla="val 2517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246523" y="3018906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61" name="Parallelogram 60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Parallelogram 61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Parallelogram 62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Parallelogram 63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Parallelogram 64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Parallelogram 65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Parallelogram 66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Parallelogram 67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Parallelogram 68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Parallelogram 69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3" name="Picture 2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708127"/>
            <a:ext cx="1137360" cy="161152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854650"/>
            <a:ext cx="1137360" cy="161152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001173"/>
            <a:ext cx="1137360" cy="16115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47696"/>
            <a:ext cx="1137360" cy="161152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294219"/>
            <a:ext cx="1137360" cy="161152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02" b="94118" l="4858" r="943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3771" y="350499"/>
            <a:ext cx="2819302" cy="2328492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7216" y="798632"/>
            <a:ext cx="657483" cy="89656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331777" y="798632"/>
            <a:ext cx="993582" cy="1208749"/>
            <a:chOff x="6331777" y="798632"/>
            <a:chExt cx="993582" cy="1208749"/>
          </a:xfrm>
        </p:grpSpPr>
        <p:grpSp>
          <p:nvGrpSpPr>
            <p:cNvPr id="20" name="Group 19"/>
            <p:cNvGrpSpPr/>
            <p:nvPr/>
          </p:nvGrpSpPr>
          <p:grpSpPr>
            <a:xfrm>
              <a:off x="6331777" y="1761160"/>
              <a:ext cx="946402" cy="246221"/>
              <a:chOff x="6331777" y="1761160"/>
              <a:chExt cx="946402" cy="246221"/>
            </a:xfrm>
          </p:grpSpPr>
          <p:sp>
            <p:nvSpPr>
              <p:cNvPr id="98" name="Snip Single Corner Rectangle 97"/>
              <p:cNvSpPr/>
              <p:nvPr/>
            </p:nvSpPr>
            <p:spPr>
              <a:xfrm rot="16200000">
                <a:off x="6333176" y="1767844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6567125" y="1761160"/>
                <a:ext cx="711054" cy="2406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6331777" y="1761160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332161" y="1520184"/>
              <a:ext cx="946402" cy="246565"/>
              <a:chOff x="6332161" y="1520184"/>
              <a:chExt cx="946402" cy="246565"/>
            </a:xfrm>
          </p:grpSpPr>
          <p:sp>
            <p:nvSpPr>
              <p:cNvPr id="93" name="Snip Single Corner Rectangle 92"/>
              <p:cNvSpPr/>
              <p:nvPr/>
            </p:nvSpPr>
            <p:spPr>
              <a:xfrm rot="16200000">
                <a:off x="6333560" y="1527212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6567509" y="1520528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6332161" y="1520528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2</a:t>
                </a: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6617349" y="1520184"/>
                <a:ext cx="6335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IEEE 802</a:t>
                </a:r>
                <a:endParaRPr lang="en-US" sz="1000" dirty="0"/>
              </a:p>
            </p:txBody>
          </p:sp>
        </p:grpSp>
        <p:sp>
          <p:nvSpPr>
            <p:cNvPr id="81" name="Snip Single Corner Rectangle 80"/>
            <p:cNvSpPr/>
            <p:nvPr/>
          </p:nvSpPr>
          <p:spPr>
            <a:xfrm rot="16200000">
              <a:off x="6334712" y="805316"/>
              <a:ext cx="240631" cy="227264"/>
            </a:xfrm>
            <a:prstGeom prst="snip1Rect">
              <a:avLst>
                <a:gd name="adj" fmla="val 390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333313" y="798632"/>
              <a:ext cx="938135" cy="246221"/>
              <a:chOff x="6333313" y="798632"/>
              <a:chExt cx="938135" cy="246221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6568660" y="798632"/>
                <a:ext cx="702788" cy="2406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333313" y="798632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7</a:t>
                </a:r>
                <a:endParaRPr lang="en-US" sz="10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332545" y="1278791"/>
              <a:ext cx="946402" cy="247326"/>
              <a:chOff x="6332545" y="1278791"/>
              <a:chExt cx="946402" cy="247326"/>
            </a:xfrm>
          </p:grpSpPr>
          <p:sp>
            <p:nvSpPr>
              <p:cNvPr id="89" name="Snip Single Corner Rectangle 88"/>
              <p:cNvSpPr/>
              <p:nvPr/>
            </p:nvSpPr>
            <p:spPr>
              <a:xfrm rot="16200000">
                <a:off x="6333944" y="1286580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567893" y="1279896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6332545" y="1279896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</a:t>
                </a:r>
                <a:endParaRPr lang="en-US" sz="10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6783989" y="1278791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IP</a:t>
                </a:r>
                <a:endParaRPr lang="en-US" sz="10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6332929" y="1022332"/>
              <a:ext cx="992430" cy="263153"/>
              <a:chOff x="6332929" y="1022332"/>
              <a:chExt cx="992430" cy="263153"/>
            </a:xfrm>
          </p:grpSpPr>
          <p:sp>
            <p:nvSpPr>
              <p:cNvPr id="85" name="Snip Single Corner Rectangle 84"/>
              <p:cNvSpPr/>
              <p:nvPr/>
            </p:nvSpPr>
            <p:spPr>
              <a:xfrm rot="16200000">
                <a:off x="6334328" y="1045948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6332929" y="1039264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4</a:t>
                </a: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6568276" y="1039264"/>
                <a:ext cx="343978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6912254" y="1039264"/>
                <a:ext cx="365924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TextBox 280"/>
              <p:cNvSpPr txBox="1"/>
              <p:nvPr/>
            </p:nvSpPr>
            <p:spPr>
              <a:xfrm>
                <a:off x="6571854" y="1022332"/>
                <a:ext cx="3817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TCP</a:t>
                </a:r>
                <a:endParaRPr lang="en-US" sz="1000" dirty="0"/>
              </a:p>
            </p:txBody>
          </p:sp>
          <p:sp>
            <p:nvSpPr>
              <p:cNvPr id="282" name="TextBox 281"/>
              <p:cNvSpPr txBox="1"/>
              <p:nvPr/>
            </p:nvSpPr>
            <p:spPr>
              <a:xfrm>
                <a:off x="6909861" y="1029026"/>
                <a:ext cx="415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UDP</a:t>
                </a:r>
                <a:endParaRPr lang="en-US" sz="1000" dirty="0"/>
              </a:p>
            </p:txBody>
          </p:sp>
        </p:grpSp>
      </p:grpSp>
      <p:sp>
        <p:nvSpPr>
          <p:cNvPr id="366" name="Rectangle 365"/>
          <p:cNvSpPr/>
          <p:nvPr/>
        </p:nvSpPr>
        <p:spPr>
          <a:xfrm>
            <a:off x="1062568" y="2007381"/>
            <a:ext cx="1519127" cy="3175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Rectangle 366"/>
          <p:cNvSpPr/>
          <p:nvPr/>
        </p:nvSpPr>
        <p:spPr>
          <a:xfrm>
            <a:off x="490882" y="2007923"/>
            <a:ext cx="568879" cy="3175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Rounded Rectangle 368"/>
          <p:cNvSpPr/>
          <p:nvPr/>
        </p:nvSpPr>
        <p:spPr>
          <a:xfrm>
            <a:off x="755045" y="2029360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Rounded Rectangle 369"/>
          <p:cNvSpPr/>
          <p:nvPr/>
        </p:nvSpPr>
        <p:spPr>
          <a:xfrm>
            <a:off x="602646" y="2028818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7" name="Picture 5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967" y="3342250"/>
            <a:ext cx="1161217" cy="16453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1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7801 " pathEditMode="relative" ptsTypes="AA">
                                      <p:cBhvr>
                                        <p:cTn id="12" dur="2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7801 " pathEditMode="relative" ptsTypes="AA">
                                      <p:cBhvr>
                                        <p:cTn id="14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7801 " pathEditMode="relative" ptsTypes="AA">
                                      <p:cBhvr>
                                        <p:cTn id="16" dur="2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7801 " pathEditMode="relative" ptsTypes="AA">
                                      <p:cBhvr>
                                        <p:cTn id="18" dur="2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7801 L 0.58784 0.2879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92" y="1048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7801 L 0.58784 0.2879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92" y="1048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0.07777 L 0.58229 0.2877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92" y="10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78 L 0.58785 0.2879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92" y="1048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784 0.28796 L 0.97951 0.1298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-791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784 0.28797 L 0.97951 0.1298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-791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29 0.28773 L 0.97396 0.1296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-791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785 0.28796 L 1.00018 0.129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08" y="-794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2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" grpId="0" animBg="1"/>
      <p:bldP spid="366" grpId="1" animBg="1"/>
      <p:bldP spid="366" grpId="2" animBg="1"/>
      <p:bldP spid="367" grpId="0" animBg="1"/>
      <p:bldP spid="367" grpId="1" animBg="1"/>
      <p:bldP spid="367" grpId="2" animBg="1"/>
      <p:bldP spid="369" grpId="0" animBg="1"/>
      <p:bldP spid="369" grpId="1" animBg="1"/>
      <p:bldP spid="369" grpId="2" animBg="1"/>
      <p:bldP spid="369" grpId="3" animBg="1"/>
      <p:bldP spid="369" grpId="4" animBg="1"/>
      <p:bldP spid="369" grpId="5" animBg="1"/>
      <p:bldP spid="370" grpId="0" animBg="1"/>
      <p:bldP spid="370" grpId="1" animBg="1"/>
      <p:bldP spid="370" grpId="2" animBg="1"/>
      <p:bldP spid="370" grpId="3" animBg="1"/>
      <p:bldP spid="370" grpId="4" animBg="1"/>
      <p:bldP spid="370" grpId="5" animBg="1"/>
      <p:bldP spid="370" grpId="6" animBg="1"/>
      <p:bldP spid="370" grpId="7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 bwMode="auto">
          <a:xfrm>
            <a:off x="440069" y="855089"/>
            <a:ext cx="8562480" cy="125748"/>
          </a:xfrm>
          <a:prstGeom prst="rect">
            <a:avLst/>
          </a:prstGeom>
          <a:solidFill>
            <a:srgbClr val="FFFFF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870269" y="3135381"/>
            <a:ext cx="1394985" cy="415560"/>
            <a:chOff x="2828756" y="3049341"/>
            <a:chExt cx="2791326" cy="831525"/>
          </a:xfrm>
        </p:grpSpPr>
        <p:sp>
          <p:nvSpPr>
            <p:cNvPr id="131" name="Cube 130"/>
            <p:cNvSpPr/>
            <p:nvPr/>
          </p:nvSpPr>
          <p:spPr>
            <a:xfrm>
              <a:off x="2828756" y="3049341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3244404" y="3053899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33" name="Parallelogram 132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Parallelogram 133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Parallelogram 134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Parallelogram 135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Parallelogram 136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Parallelogram 137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Parallelogram 138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Parallelogram 139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Parallelogram 140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Parallelogram 141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22" y="3392045"/>
            <a:ext cx="1151297" cy="163127"/>
          </a:xfrm>
          <a:prstGeom prst="rect">
            <a:avLst/>
          </a:prstGeom>
        </p:spPr>
      </p:pic>
      <p:grpSp>
        <p:nvGrpSpPr>
          <p:cNvPr id="217" name="Group 216"/>
          <p:cNvGrpSpPr/>
          <p:nvPr/>
        </p:nvGrpSpPr>
        <p:grpSpPr>
          <a:xfrm>
            <a:off x="6819650" y="3086343"/>
            <a:ext cx="1390863" cy="414332"/>
            <a:chOff x="1497711" y="1003973"/>
            <a:chExt cx="2791326" cy="831525"/>
          </a:xfrm>
        </p:grpSpPr>
        <p:sp>
          <p:nvSpPr>
            <p:cNvPr id="237" name="Cube 236"/>
            <p:cNvSpPr/>
            <p:nvPr/>
          </p:nvSpPr>
          <p:spPr>
            <a:xfrm>
              <a:off x="1497711" y="1003973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8" name="Group 237"/>
            <p:cNvGrpSpPr/>
            <p:nvPr/>
          </p:nvGrpSpPr>
          <p:grpSpPr>
            <a:xfrm>
              <a:off x="1913359" y="1008531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39" name="Parallelogram 238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Parallelogram 239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Parallelogram 240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Parallelogram 241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Parallelogram 242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Parallelogram 243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Parallelogram 244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Parallelogram 245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Parallelogram 246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Parallelogram 247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 248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 250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 251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 252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3668819" y="5437019"/>
            <a:ext cx="1378098" cy="982673"/>
            <a:chOff x="2828756" y="3018906"/>
            <a:chExt cx="2791326" cy="1990394"/>
          </a:xfrm>
        </p:grpSpPr>
        <p:sp>
          <p:nvSpPr>
            <p:cNvPr id="7" name="Cube 6"/>
            <p:cNvSpPr/>
            <p:nvPr/>
          </p:nvSpPr>
          <p:spPr>
            <a:xfrm>
              <a:off x="2828756" y="3049341"/>
              <a:ext cx="2791326" cy="1959959"/>
            </a:xfrm>
            <a:prstGeom prst="cube">
              <a:avLst>
                <a:gd name="adj" fmla="val 2517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246523" y="3018906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61" name="Parallelogram 60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Parallelogram 61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Parallelogram 62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Parallelogram 63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Parallelogram 64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Parallelogram 65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Parallelogram 66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Parallelogram 67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Parallelogram 68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Parallelogram 69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3" name="Picture 2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708127"/>
            <a:ext cx="1137360" cy="161152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854650"/>
            <a:ext cx="1137360" cy="161152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001173"/>
            <a:ext cx="1137360" cy="16115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47696"/>
            <a:ext cx="1137360" cy="161152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294219"/>
            <a:ext cx="1137360" cy="161152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02" b="94118" l="4858" r="943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3771" y="350499"/>
            <a:ext cx="2819302" cy="2328492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7216" y="798632"/>
            <a:ext cx="657483" cy="89656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331777" y="798632"/>
            <a:ext cx="993582" cy="1208749"/>
            <a:chOff x="6331777" y="798632"/>
            <a:chExt cx="993582" cy="1208749"/>
          </a:xfrm>
        </p:grpSpPr>
        <p:grpSp>
          <p:nvGrpSpPr>
            <p:cNvPr id="20" name="Group 19"/>
            <p:cNvGrpSpPr/>
            <p:nvPr/>
          </p:nvGrpSpPr>
          <p:grpSpPr>
            <a:xfrm>
              <a:off x="6331777" y="1761160"/>
              <a:ext cx="946402" cy="246221"/>
              <a:chOff x="6331777" y="1761160"/>
              <a:chExt cx="946402" cy="246221"/>
            </a:xfrm>
          </p:grpSpPr>
          <p:sp>
            <p:nvSpPr>
              <p:cNvPr id="98" name="Snip Single Corner Rectangle 97"/>
              <p:cNvSpPr/>
              <p:nvPr/>
            </p:nvSpPr>
            <p:spPr>
              <a:xfrm rot="16200000">
                <a:off x="6333176" y="1767844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6567125" y="1761160"/>
                <a:ext cx="711054" cy="2406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6331777" y="1761160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332161" y="1520184"/>
              <a:ext cx="946402" cy="246565"/>
              <a:chOff x="6332161" y="1520184"/>
              <a:chExt cx="946402" cy="246565"/>
            </a:xfrm>
          </p:grpSpPr>
          <p:sp>
            <p:nvSpPr>
              <p:cNvPr id="93" name="Snip Single Corner Rectangle 92"/>
              <p:cNvSpPr/>
              <p:nvPr/>
            </p:nvSpPr>
            <p:spPr>
              <a:xfrm rot="16200000">
                <a:off x="6333560" y="1527212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6567509" y="1520528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6332161" y="1520528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2</a:t>
                </a: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6617349" y="1520184"/>
                <a:ext cx="6335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IEEE 802</a:t>
                </a:r>
                <a:endParaRPr lang="en-US" sz="1000" dirty="0"/>
              </a:p>
            </p:txBody>
          </p:sp>
        </p:grpSp>
        <p:sp>
          <p:nvSpPr>
            <p:cNvPr id="81" name="Snip Single Corner Rectangle 80"/>
            <p:cNvSpPr/>
            <p:nvPr/>
          </p:nvSpPr>
          <p:spPr>
            <a:xfrm rot="16200000">
              <a:off x="6334712" y="805316"/>
              <a:ext cx="240631" cy="227264"/>
            </a:xfrm>
            <a:prstGeom prst="snip1Rect">
              <a:avLst>
                <a:gd name="adj" fmla="val 390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333313" y="798632"/>
              <a:ext cx="938135" cy="246221"/>
              <a:chOff x="6333313" y="798632"/>
              <a:chExt cx="938135" cy="246221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6568660" y="798632"/>
                <a:ext cx="702788" cy="2406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333313" y="798632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7</a:t>
                </a:r>
                <a:endParaRPr lang="en-US" sz="10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332545" y="1278791"/>
              <a:ext cx="946402" cy="247326"/>
              <a:chOff x="6332545" y="1278791"/>
              <a:chExt cx="946402" cy="247326"/>
            </a:xfrm>
          </p:grpSpPr>
          <p:sp>
            <p:nvSpPr>
              <p:cNvPr id="89" name="Snip Single Corner Rectangle 88"/>
              <p:cNvSpPr/>
              <p:nvPr/>
            </p:nvSpPr>
            <p:spPr>
              <a:xfrm rot="16200000">
                <a:off x="6333944" y="1286580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567893" y="1279896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6332545" y="1279896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</a:t>
                </a:r>
                <a:endParaRPr lang="en-US" sz="10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6783989" y="1278791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IP</a:t>
                </a:r>
                <a:endParaRPr lang="en-US" sz="10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6332929" y="1022332"/>
              <a:ext cx="992430" cy="263153"/>
              <a:chOff x="6332929" y="1022332"/>
              <a:chExt cx="992430" cy="263153"/>
            </a:xfrm>
          </p:grpSpPr>
          <p:sp>
            <p:nvSpPr>
              <p:cNvPr id="85" name="Snip Single Corner Rectangle 84"/>
              <p:cNvSpPr/>
              <p:nvPr/>
            </p:nvSpPr>
            <p:spPr>
              <a:xfrm rot="16200000">
                <a:off x="6334328" y="1045948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6332929" y="1039264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4</a:t>
                </a: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6568276" y="1039264"/>
                <a:ext cx="343978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6912254" y="1039264"/>
                <a:ext cx="365924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TextBox 280"/>
              <p:cNvSpPr txBox="1"/>
              <p:nvPr/>
            </p:nvSpPr>
            <p:spPr>
              <a:xfrm>
                <a:off x="6571854" y="1022332"/>
                <a:ext cx="3817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TCP</a:t>
                </a:r>
                <a:endParaRPr lang="en-US" sz="1000" dirty="0"/>
              </a:p>
            </p:txBody>
          </p:sp>
          <p:sp>
            <p:nvSpPr>
              <p:cNvPr id="282" name="TextBox 281"/>
              <p:cNvSpPr txBox="1"/>
              <p:nvPr/>
            </p:nvSpPr>
            <p:spPr>
              <a:xfrm>
                <a:off x="6909861" y="1029026"/>
                <a:ext cx="415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UDP</a:t>
                </a:r>
                <a:endParaRPr lang="en-US" sz="1000" dirty="0"/>
              </a:p>
            </p:txBody>
          </p:sp>
        </p:grpSp>
      </p:grpSp>
      <p:pic>
        <p:nvPicPr>
          <p:cNvPr id="527" name="Picture 5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967" y="3342250"/>
            <a:ext cx="1161217" cy="164532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607833" y="4629246"/>
            <a:ext cx="1519127" cy="3175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36147" y="4629788"/>
            <a:ext cx="568879" cy="3175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ounded Rectangle 101"/>
          <p:cNvSpPr/>
          <p:nvPr/>
        </p:nvSpPr>
        <p:spPr>
          <a:xfrm>
            <a:off x="452709" y="4651767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ounded Rectangle 104"/>
          <p:cNvSpPr/>
          <p:nvPr/>
        </p:nvSpPr>
        <p:spPr>
          <a:xfrm>
            <a:off x="300310" y="4651225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ounded Rectangle 105"/>
          <p:cNvSpPr/>
          <p:nvPr/>
        </p:nvSpPr>
        <p:spPr>
          <a:xfrm>
            <a:off x="147911" y="4650683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16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17 -0.11713 " pathEditMode="relative" ptsTypes="AA">
                                      <p:cBhvr>
                                        <p:cTn id="1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17 -0.11713 " pathEditMode="relative" ptsTypes="AA">
                                      <p:cBhvr>
                                        <p:cTn id="1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17 -0.11713 " pathEditMode="relative" ptsTypes="AA">
                                      <p:cBhvr>
                                        <p:cTn id="18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17 -0.11713 " pathEditMode="relative" ptsTypes="AA">
                                      <p:cBhvr>
                                        <p:cTn id="2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17 -0.11713 " pathEditMode="relative" ptsTypes="AA">
                                      <p:cBhvr>
                                        <p:cTn id="2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7 -0.11713 L 0.44705 0.000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7" y="588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7 -0.11713 L 0.44705 0.000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7" y="588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7 -0.11713 L 0.44705 0.000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7" y="588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7 -0.11713 L 0.44704 0.000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7" y="588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71 -0.11713 L 0.44705 0.000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7" y="588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grpId="5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entr" presetSubtype="0" fill="hold" grpId="5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05 0.0007 L 0.65295 -0.1414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-710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05 0.0007 L 0.65295 -0.1414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-710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05 0.0007 L 0.65295 -0.1414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-710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05 0.0007 L 0.65295 -0.1414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-710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05 0.0007 L 0.65295 -0.1414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-710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95 -0.14143 L 0.98507 0.1488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97" y="14514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95 -0.14143 L 0.98507 0.1488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97" y="14514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95 -0.14144 L 0.98507 0.1488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97" y="1451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95 -0.14143 L 0.98507 0.1488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97" y="14514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95 -0.14143 L 0.98507 0.1488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97" y="14514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7" grpId="2" animBg="1"/>
      <p:bldP spid="97" grpId="3" animBg="1"/>
      <p:bldP spid="101" grpId="0" animBg="1"/>
      <p:bldP spid="101" grpId="1" animBg="1"/>
      <p:bldP spid="101" grpId="2" animBg="1"/>
      <p:bldP spid="101" grpId="3" animBg="1"/>
      <p:bldP spid="101" grpId="4" animBg="1"/>
      <p:bldP spid="102" grpId="0" animBg="1"/>
      <p:bldP spid="102" grpId="1" animBg="1"/>
      <p:bldP spid="102" grpId="2" animBg="1"/>
      <p:bldP spid="102" grpId="3" animBg="1"/>
      <p:bldP spid="102" grpId="4" animBg="1"/>
      <p:bldP spid="102" grpId="5" animBg="1"/>
      <p:bldP spid="102" grpId="6" animBg="1"/>
      <p:bldP spid="102" grpId="7" animBg="1"/>
      <p:bldP spid="102" grpId="8" animBg="1"/>
      <p:bldP spid="105" grpId="0" animBg="1"/>
      <p:bldP spid="105" grpId="1" animBg="1"/>
      <p:bldP spid="105" grpId="2" animBg="1"/>
      <p:bldP spid="105" grpId="3" animBg="1"/>
      <p:bldP spid="105" grpId="4" animBg="1"/>
      <p:bldP spid="105" grpId="5" animBg="1"/>
      <p:bldP spid="105" grpId="6" animBg="1"/>
      <p:bldP spid="105" grpId="7" animBg="1"/>
      <p:bldP spid="105" grpId="8" animBg="1"/>
      <p:bldP spid="106" grpId="0" animBg="1"/>
      <p:bldP spid="106" grpId="1" animBg="1"/>
      <p:bldP spid="106" grpId="2" animBg="1"/>
      <p:bldP spid="106" grpId="3" animBg="1"/>
      <p:bldP spid="106" grpId="4" animBg="1"/>
      <p:bldP spid="106" grpId="5" animBg="1"/>
      <p:bldP spid="106" grpId="6" animBg="1"/>
      <p:bldP spid="106" grpId="7" animBg="1"/>
      <p:bldP spid="106" grpId="8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/>
          <p:cNvSpPr/>
          <p:nvPr/>
        </p:nvSpPr>
        <p:spPr bwMode="auto">
          <a:xfrm>
            <a:off x="440069" y="855089"/>
            <a:ext cx="8562480" cy="125748"/>
          </a:xfrm>
          <a:prstGeom prst="rect">
            <a:avLst/>
          </a:prstGeom>
          <a:solidFill>
            <a:srgbClr val="FFFFF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870269" y="3135381"/>
            <a:ext cx="1394985" cy="415560"/>
            <a:chOff x="2828756" y="3049341"/>
            <a:chExt cx="2791326" cy="831525"/>
          </a:xfrm>
        </p:grpSpPr>
        <p:sp>
          <p:nvSpPr>
            <p:cNvPr id="131" name="Cube 130"/>
            <p:cNvSpPr/>
            <p:nvPr/>
          </p:nvSpPr>
          <p:spPr>
            <a:xfrm>
              <a:off x="2828756" y="3049341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3244404" y="3053899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33" name="Parallelogram 132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Parallelogram 133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Parallelogram 134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Parallelogram 135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Parallelogram 136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Parallelogram 137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Parallelogram 138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Parallelogram 139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Parallelogram 140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Parallelogram 141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22" y="3392045"/>
            <a:ext cx="1151297" cy="163127"/>
          </a:xfrm>
          <a:prstGeom prst="rect">
            <a:avLst/>
          </a:prstGeom>
        </p:spPr>
      </p:pic>
      <p:grpSp>
        <p:nvGrpSpPr>
          <p:cNvPr id="217" name="Group 216"/>
          <p:cNvGrpSpPr/>
          <p:nvPr/>
        </p:nvGrpSpPr>
        <p:grpSpPr>
          <a:xfrm>
            <a:off x="6819650" y="3086343"/>
            <a:ext cx="1390863" cy="414332"/>
            <a:chOff x="1497711" y="1003973"/>
            <a:chExt cx="2791326" cy="831525"/>
          </a:xfrm>
        </p:grpSpPr>
        <p:sp>
          <p:nvSpPr>
            <p:cNvPr id="237" name="Cube 236"/>
            <p:cNvSpPr/>
            <p:nvPr/>
          </p:nvSpPr>
          <p:spPr>
            <a:xfrm>
              <a:off x="1497711" y="1003973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8" name="Group 237"/>
            <p:cNvGrpSpPr/>
            <p:nvPr/>
          </p:nvGrpSpPr>
          <p:grpSpPr>
            <a:xfrm>
              <a:off x="1913359" y="1008531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39" name="Parallelogram 238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Parallelogram 239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Parallelogram 240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Parallelogram 241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Parallelogram 242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Parallelogram 243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Parallelogram 244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Parallelogram 245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Parallelogram 246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Parallelogram 247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 248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 250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 251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 252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3668819" y="5437019"/>
            <a:ext cx="1378098" cy="982673"/>
            <a:chOff x="2828756" y="3018906"/>
            <a:chExt cx="2791326" cy="1990394"/>
          </a:xfrm>
        </p:grpSpPr>
        <p:sp>
          <p:nvSpPr>
            <p:cNvPr id="7" name="Cube 6"/>
            <p:cNvSpPr/>
            <p:nvPr/>
          </p:nvSpPr>
          <p:spPr>
            <a:xfrm>
              <a:off x="2828756" y="3049341"/>
              <a:ext cx="2791326" cy="1959959"/>
            </a:xfrm>
            <a:prstGeom prst="cube">
              <a:avLst>
                <a:gd name="adj" fmla="val 2517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246523" y="3018906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61" name="Parallelogram 60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Parallelogram 61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Parallelogram 62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Parallelogram 63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Parallelogram 64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Parallelogram 65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Parallelogram 66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Parallelogram 67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Parallelogram 68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Parallelogram 69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3" name="Picture 2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708127"/>
            <a:ext cx="1137360" cy="161152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854650"/>
            <a:ext cx="1137360" cy="161152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001173"/>
            <a:ext cx="1137360" cy="16115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47696"/>
            <a:ext cx="1137360" cy="161152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294219"/>
            <a:ext cx="1137360" cy="161152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02" b="94118" l="4858" r="943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3771" y="350499"/>
            <a:ext cx="2819302" cy="2328492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7216" y="798632"/>
            <a:ext cx="657483" cy="89656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331777" y="798632"/>
            <a:ext cx="993582" cy="1208749"/>
            <a:chOff x="6331777" y="798632"/>
            <a:chExt cx="993582" cy="1208749"/>
          </a:xfrm>
        </p:grpSpPr>
        <p:grpSp>
          <p:nvGrpSpPr>
            <p:cNvPr id="20" name="Group 19"/>
            <p:cNvGrpSpPr/>
            <p:nvPr/>
          </p:nvGrpSpPr>
          <p:grpSpPr>
            <a:xfrm>
              <a:off x="6331777" y="1761160"/>
              <a:ext cx="946402" cy="246221"/>
              <a:chOff x="6331777" y="1761160"/>
              <a:chExt cx="946402" cy="246221"/>
            </a:xfrm>
          </p:grpSpPr>
          <p:sp>
            <p:nvSpPr>
              <p:cNvPr id="98" name="Snip Single Corner Rectangle 97"/>
              <p:cNvSpPr/>
              <p:nvPr/>
            </p:nvSpPr>
            <p:spPr>
              <a:xfrm rot="16200000">
                <a:off x="6333176" y="1767844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6567125" y="1761160"/>
                <a:ext cx="711054" cy="2406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6331777" y="1761160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332161" y="1520184"/>
              <a:ext cx="946402" cy="246565"/>
              <a:chOff x="6332161" y="1520184"/>
              <a:chExt cx="946402" cy="246565"/>
            </a:xfrm>
          </p:grpSpPr>
          <p:sp>
            <p:nvSpPr>
              <p:cNvPr id="93" name="Snip Single Corner Rectangle 92"/>
              <p:cNvSpPr/>
              <p:nvPr/>
            </p:nvSpPr>
            <p:spPr>
              <a:xfrm rot="16200000">
                <a:off x="6333560" y="1527212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6567509" y="1520528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6332161" y="1520528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2</a:t>
                </a: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6617349" y="1520184"/>
                <a:ext cx="6335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IEEE 802</a:t>
                </a:r>
                <a:endParaRPr lang="en-US" sz="1000" dirty="0"/>
              </a:p>
            </p:txBody>
          </p:sp>
        </p:grpSp>
        <p:sp>
          <p:nvSpPr>
            <p:cNvPr id="81" name="Snip Single Corner Rectangle 80"/>
            <p:cNvSpPr/>
            <p:nvPr/>
          </p:nvSpPr>
          <p:spPr>
            <a:xfrm rot="16200000">
              <a:off x="6334712" y="805316"/>
              <a:ext cx="240631" cy="227264"/>
            </a:xfrm>
            <a:prstGeom prst="snip1Rect">
              <a:avLst>
                <a:gd name="adj" fmla="val 390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333313" y="798632"/>
              <a:ext cx="938135" cy="246221"/>
              <a:chOff x="6333313" y="798632"/>
              <a:chExt cx="938135" cy="246221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6568660" y="798632"/>
                <a:ext cx="702788" cy="2406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333313" y="798632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7</a:t>
                </a:r>
                <a:endParaRPr lang="en-US" sz="10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332545" y="1278791"/>
              <a:ext cx="946402" cy="247326"/>
              <a:chOff x="6332545" y="1278791"/>
              <a:chExt cx="946402" cy="247326"/>
            </a:xfrm>
          </p:grpSpPr>
          <p:sp>
            <p:nvSpPr>
              <p:cNvPr id="89" name="Snip Single Corner Rectangle 88"/>
              <p:cNvSpPr/>
              <p:nvPr/>
            </p:nvSpPr>
            <p:spPr>
              <a:xfrm rot="16200000">
                <a:off x="6333944" y="1286580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567893" y="1279896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6332545" y="1279896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</a:t>
                </a:r>
                <a:endParaRPr lang="en-US" sz="1000" dirty="0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6783989" y="1278791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IP</a:t>
                </a:r>
                <a:endParaRPr lang="en-US" sz="10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6332929" y="1022332"/>
              <a:ext cx="992430" cy="263153"/>
              <a:chOff x="6332929" y="1022332"/>
              <a:chExt cx="992430" cy="263153"/>
            </a:xfrm>
          </p:grpSpPr>
          <p:sp>
            <p:nvSpPr>
              <p:cNvPr id="85" name="Snip Single Corner Rectangle 84"/>
              <p:cNvSpPr/>
              <p:nvPr/>
            </p:nvSpPr>
            <p:spPr>
              <a:xfrm rot="16200000">
                <a:off x="6334328" y="1045948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6332929" y="1039264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4</a:t>
                </a: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6568276" y="1039264"/>
                <a:ext cx="343978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6912254" y="1039264"/>
                <a:ext cx="365924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TextBox 280"/>
              <p:cNvSpPr txBox="1"/>
              <p:nvPr/>
            </p:nvSpPr>
            <p:spPr>
              <a:xfrm>
                <a:off x="6571854" y="1022332"/>
                <a:ext cx="3817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TCP</a:t>
                </a:r>
                <a:endParaRPr lang="en-US" sz="1000" dirty="0"/>
              </a:p>
            </p:txBody>
          </p:sp>
          <p:sp>
            <p:nvSpPr>
              <p:cNvPr id="282" name="TextBox 281"/>
              <p:cNvSpPr txBox="1"/>
              <p:nvPr/>
            </p:nvSpPr>
            <p:spPr>
              <a:xfrm>
                <a:off x="6909861" y="1029026"/>
                <a:ext cx="415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UDP</a:t>
                </a:r>
                <a:endParaRPr lang="en-US" sz="1000" dirty="0"/>
              </a:p>
            </p:txBody>
          </p:sp>
        </p:grpSp>
      </p:grpSp>
      <p:pic>
        <p:nvPicPr>
          <p:cNvPr id="527" name="Picture 5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967" y="3342250"/>
            <a:ext cx="1161217" cy="164532"/>
          </a:xfrm>
          <a:prstGeom prst="rect">
            <a:avLst/>
          </a:prstGeom>
        </p:spPr>
      </p:pic>
      <p:sp>
        <p:nvSpPr>
          <p:cNvPr id="119" name="Rectangle 118"/>
          <p:cNvSpPr/>
          <p:nvPr/>
        </p:nvSpPr>
        <p:spPr>
          <a:xfrm>
            <a:off x="1031720" y="3687332"/>
            <a:ext cx="1519127" cy="3175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60034" y="3687874"/>
            <a:ext cx="568879" cy="3175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ounded Rectangle 122"/>
          <p:cNvSpPr/>
          <p:nvPr/>
        </p:nvSpPr>
        <p:spPr>
          <a:xfrm>
            <a:off x="876596" y="3709853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ounded Rectangle 123"/>
          <p:cNvSpPr/>
          <p:nvPr/>
        </p:nvSpPr>
        <p:spPr>
          <a:xfrm>
            <a:off x="724197" y="3709311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ounded Rectangle 124"/>
          <p:cNvSpPr/>
          <p:nvPr/>
        </p:nvSpPr>
        <p:spPr>
          <a:xfrm>
            <a:off x="571798" y="3708769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ounded Rectangle 125"/>
          <p:cNvSpPr/>
          <p:nvPr/>
        </p:nvSpPr>
        <p:spPr>
          <a:xfrm>
            <a:off x="1049737" y="3709853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Group 149"/>
          <p:cNvGrpSpPr/>
          <p:nvPr/>
        </p:nvGrpSpPr>
        <p:grpSpPr>
          <a:xfrm>
            <a:off x="4037015" y="3194537"/>
            <a:ext cx="993582" cy="1208749"/>
            <a:chOff x="6331777" y="798632"/>
            <a:chExt cx="993582" cy="1208749"/>
          </a:xfrm>
        </p:grpSpPr>
        <p:grpSp>
          <p:nvGrpSpPr>
            <p:cNvPr id="151" name="Group 150"/>
            <p:cNvGrpSpPr/>
            <p:nvPr/>
          </p:nvGrpSpPr>
          <p:grpSpPr>
            <a:xfrm>
              <a:off x="6331777" y="1761160"/>
              <a:ext cx="946402" cy="246221"/>
              <a:chOff x="6331777" y="1761160"/>
              <a:chExt cx="946402" cy="246221"/>
            </a:xfrm>
          </p:grpSpPr>
          <p:sp>
            <p:nvSpPr>
              <p:cNvPr id="173" name="Snip Single Corner Rectangle 172"/>
              <p:cNvSpPr/>
              <p:nvPr/>
            </p:nvSpPr>
            <p:spPr>
              <a:xfrm rot="16200000">
                <a:off x="6333176" y="1767844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6567125" y="1761160"/>
                <a:ext cx="711054" cy="2406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6331777" y="1761160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</a:t>
                </a:r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>
              <a:off x="6332161" y="1520184"/>
              <a:ext cx="946402" cy="246565"/>
              <a:chOff x="6332161" y="1520184"/>
              <a:chExt cx="946402" cy="246565"/>
            </a:xfrm>
          </p:grpSpPr>
          <p:sp>
            <p:nvSpPr>
              <p:cNvPr id="169" name="Snip Single Corner Rectangle 168"/>
              <p:cNvSpPr/>
              <p:nvPr/>
            </p:nvSpPr>
            <p:spPr>
              <a:xfrm rot="16200000">
                <a:off x="6333560" y="1527212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6567509" y="1520528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6332161" y="1520528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2</a:t>
                </a: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6617349" y="1520184"/>
                <a:ext cx="6335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IEEE 802</a:t>
                </a:r>
                <a:endParaRPr lang="en-US" sz="1000" dirty="0"/>
              </a:p>
            </p:txBody>
          </p:sp>
        </p:grpSp>
        <p:sp>
          <p:nvSpPr>
            <p:cNvPr id="153" name="Snip Single Corner Rectangle 152"/>
            <p:cNvSpPr/>
            <p:nvPr/>
          </p:nvSpPr>
          <p:spPr>
            <a:xfrm rot="16200000">
              <a:off x="6334712" y="805316"/>
              <a:ext cx="240631" cy="227264"/>
            </a:xfrm>
            <a:prstGeom prst="snip1Rect">
              <a:avLst>
                <a:gd name="adj" fmla="val 390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6333313" y="798632"/>
              <a:ext cx="938135" cy="246221"/>
              <a:chOff x="6333313" y="798632"/>
              <a:chExt cx="938135" cy="246221"/>
            </a:xfrm>
          </p:grpSpPr>
          <p:sp>
            <p:nvSpPr>
              <p:cNvPr id="167" name="Rectangle 166"/>
              <p:cNvSpPr/>
              <p:nvPr/>
            </p:nvSpPr>
            <p:spPr>
              <a:xfrm>
                <a:off x="6568660" y="798632"/>
                <a:ext cx="702788" cy="2406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6333313" y="798632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7</a:t>
                </a:r>
                <a:endParaRPr lang="en-US" sz="1000" dirty="0"/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6332545" y="1278791"/>
              <a:ext cx="946402" cy="247326"/>
              <a:chOff x="6332545" y="1278791"/>
              <a:chExt cx="946402" cy="247326"/>
            </a:xfrm>
          </p:grpSpPr>
          <p:sp>
            <p:nvSpPr>
              <p:cNvPr id="163" name="Snip Single Corner Rectangle 162"/>
              <p:cNvSpPr/>
              <p:nvPr/>
            </p:nvSpPr>
            <p:spPr>
              <a:xfrm rot="16200000">
                <a:off x="6333944" y="1286580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6567893" y="1279896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6332545" y="1279896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</a:t>
                </a:r>
                <a:endParaRPr lang="en-US" sz="1000" dirty="0"/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6783989" y="1278791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IP</a:t>
                </a:r>
                <a:endParaRPr lang="en-US" sz="1000" dirty="0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6332929" y="1022332"/>
              <a:ext cx="992430" cy="263153"/>
              <a:chOff x="6332929" y="1022332"/>
              <a:chExt cx="992430" cy="263153"/>
            </a:xfrm>
          </p:grpSpPr>
          <p:sp>
            <p:nvSpPr>
              <p:cNvPr id="157" name="Snip Single Corner Rectangle 156"/>
              <p:cNvSpPr/>
              <p:nvPr/>
            </p:nvSpPr>
            <p:spPr>
              <a:xfrm rot="16200000">
                <a:off x="6334328" y="1045948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6332929" y="1039264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4</a:t>
                </a: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6568276" y="1039264"/>
                <a:ext cx="343978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6912254" y="1039264"/>
                <a:ext cx="365924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6571854" y="1022332"/>
                <a:ext cx="3817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TCP</a:t>
                </a:r>
                <a:endParaRPr lang="en-US" sz="1000" dirty="0"/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6909861" y="1029026"/>
                <a:ext cx="415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UDP</a:t>
                </a:r>
                <a:endParaRPr lang="en-US" sz="1000" dirty="0"/>
              </a:p>
            </p:txBody>
          </p:sp>
        </p:grpSp>
      </p:grpSp>
      <p:sp>
        <p:nvSpPr>
          <p:cNvPr id="190" name="TextBox 189"/>
          <p:cNvSpPr txBox="1"/>
          <p:nvPr/>
        </p:nvSpPr>
        <p:spPr>
          <a:xfrm>
            <a:off x="4266901" y="3172016"/>
            <a:ext cx="455799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HTTP</a:t>
            </a:r>
            <a:endParaRPr lang="en-US" sz="1000" dirty="0"/>
          </a:p>
        </p:txBody>
      </p:sp>
      <p:sp>
        <p:nvSpPr>
          <p:cNvPr id="191" name="TextBox 190"/>
          <p:cNvSpPr txBox="1"/>
          <p:nvPr/>
        </p:nvSpPr>
        <p:spPr>
          <a:xfrm>
            <a:off x="4625681" y="3178710"/>
            <a:ext cx="372330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FTP</a:t>
            </a:r>
            <a:endParaRPr lang="en-US" sz="1000" dirty="0"/>
          </a:p>
        </p:txBody>
      </p:sp>
      <p:sp>
        <p:nvSpPr>
          <p:cNvPr id="192" name="TextBox 191"/>
          <p:cNvSpPr txBox="1"/>
          <p:nvPr/>
        </p:nvSpPr>
        <p:spPr>
          <a:xfrm>
            <a:off x="4337459" y="3130487"/>
            <a:ext cx="382411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SSH</a:t>
            </a:r>
            <a:endParaRPr lang="en-US" sz="1000" dirty="0"/>
          </a:p>
        </p:txBody>
      </p:sp>
      <p:sp>
        <p:nvSpPr>
          <p:cNvPr id="193" name="TextBox 192"/>
          <p:cNvSpPr txBox="1"/>
          <p:nvPr/>
        </p:nvSpPr>
        <p:spPr>
          <a:xfrm>
            <a:off x="4617467" y="3229187"/>
            <a:ext cx="354985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IRC</a:t>
            </a:r>
            <a:endParaRPr lang="en-US" sz="1000" dirty="0"/>
          </a:p>
        </p:txBody>
      </p:sp>
      <p:sp>
        <p:nvSpPr>
          <p:cNvPr id="194" name="TextBox 193"/>
          <p:cNvSpPr txBox="1"/>
          <p:nvPr/>
        </p:nvSpPr>
        <p:spPr>
          <a:xfrm>
            <a:off x="4690646" y="3112185"/>
            <a:ext cx="457928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LDAP</a:t>
            </a:r>
            <a:endParaRPr lang="en-US" sz="1000" dirty="0"/>
          </a:p>
        </p:txBody>
      </p:sp>
      <p:sp>
        <p:nvSpPr>
          <p:cNvPr id="195" name="TextBox 194"/>
          <p:cNvSpPr txBox="1"/>
          <p:nvPr/>
        </p:nvSpPr>
        <p:spPr>
          <a:xfrm>
            <a:off x="4405941" y="3082678"/>
            <a:ext cx="342148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SIP</a:t>
            </a:r>
            <a:endParaRPr lang="en-US" sz="1000" dirty="0"/>
          </a:p>
        </p:txBody>
      </p:sp>
      <p:sp>
        <p:nvSpPr>
          <p:cNvPr id="196" name="TextBox 195"/>
          <p:cNvSpPr txBox="1"/>
          <p:nvPr/>
        </p:nvSpPr>
        <p:spPr>
          <a:xfrm>
            <a:off x="4211016" y="3192895"/>
            <a:ext cx="389850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SDP</a:t>
            </a:r>
            <a:endParaRPr lang="en-US" sz="1000" dirty="0"/>
          </a:p>
        </p:txBody>
      </p:sp>
      <p:sp>
        <p:nvSpPr>
          <p:cNvPr id="197" name="TextBox 196"/>
          <p:cNvSpPr txBox="1"/>
          <p:nvPr/>
        </p:nvSpPr>
        <p:spPr>
          <a:xfrm>
            <a:off x="4010926" y="3114532"/>
            <a:ext cx="467070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IMAP</a:t>
            </a:r>
            <a:endParaRPr lang="en-US" sz="1000" dirty="0"/>
          </a:p>
        </p:txBody>
      </p:sp>
      <p:sp>
        <p:nvSpPr>
          <p:cNvPr id="198" name="TextBox 197"/>
          <p:cNvSpPr txBox="1"/>
          <p:nvPr/>
        </p:nvSpPr>
        <p:spPr>
          <a:xfrm>
            <a:off x="4656641" y="3205273"/>
            <a:ext cx="405267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DNS</a:t>
            </a:r>
            <a:endParaRPr lang="en-US" sz="1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63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014 0.16574 " pathEditMode="relative" ptsTypes="AA">
                                      <p:cBhvr>
                                        <p:cTn id="19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014 0.16574 " pathEditMode="relative" ptsTypes="AA">
                                      <p:cBhvr>
                                        <p:cTn id="21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014 0.16574 " pathEditMode="relative" ptsTypes="AA">
                                      <p:cBhvr>
                                        <p:cTn id="2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014 0.16574 " pathEditMode="relative" ptsTypes="AA">
                                      <p:cBhvr>
                                        <p:cTn id="25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014 0.16574 " pathEditMode="relative" ptsTypes="AA">
                                      <p:cBhvr>
                                        <p:cTn id="2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014 0.16574 " pathEditMode="relative" ptsTypes="AA">
                                      <p:cBhvr>
                                        <p:cTn id="29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mph" presetSubtype="0" repeatCount="4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0" presetClass="path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14 0.16574 L 0.72066 0.02546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7" y="-7014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14 0.16574 L 0.72066 0.02546 " pathEditMode="relative" rAng="0" ptsTypes="AA">
                                      <p:cBhvr>
                                        <p:cTn id="98" dur="5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7" y="-7014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13 0.16574 L 0.72066 0.02546 " pathEditMode="relative" rAng="0" ptsTypes="AA">
                                      <p:cBhvr>
                                        <p:cTn id="100" dur="5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7" y="-7014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14 0.16574 L 0.72066 0.02546 " pathEditMode="relative" rAng="0" ptsTypes="AA">
                                      <p:cBhvr>
                                        <p:cTn id="102" dur="5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7" y="-7014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14 0.16574 L 0.72066 0.02546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7" y="-7014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14 0.16574 L 0.72066 0.02546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7" y="-7014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19" grpId="1" animBg="1"/>
      <p:bldP spid="119" grpId="2" animBg="1"/>
      <p:bldP spid="121" grpId="0" animBg="1"/>
      <p:bldP spid="121" grpId="1" animBg="1"/>
      <p:bldP spid="121" grpId="2" animBg="1"/>
      <p:bldP spid="123" grpId="0" animBg="1"/>
      <p:bldP spid="123" grpId="1" animBg="1"/>
      <p:bldP spid="123" grpId="2" animBg="1"/>
      <p:bldP spid="123" grpId="3" animBg="1"/>
      <p:bldP spid="123" grpId="4" animBg="1"/>
      <p:bldP spid="123" grpId="5" animBg="1"/>
      <p:bldP spid="124" grpId="0" animBg="1"/>
      <p:bldP spid="124" grpId="1" animBg="1"/>
      <p:bldP spid="124" grpId="2" animBg="1"/>
      <p:bldP spid="124" grpId="3" animBg="1"/>
      <p:bldP spid="125" grpId="0" animBg="1"/>
      <p:bldP spid="125" grpId="1" animBg="1"/>
      <p:bldP spid="125" grpId="2" animBg="1"/>
      <p:bldP spid="125" grpId="3" animBg="1"/>
      <p:bldP spid="126" grpId="0" animBg="1"/>
      <p:bldP spid="126" grpId="1" animBg="1"/>
      <p:bldP spid="126" grpId="2" animBg="1"/>
      <p:bldP spid="126" grpId="3" animBg="1"/>
      <p:bldP spid="126" grpId="4" animBg="1"/>
      <p:bldP spid="126" grpId="5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/>
          <p:cNvSpPr/>
          <p:nvPr/>
        </p:nvSpPr>
        <p:spPr bwMode="auto">
          <a:xfrm>
            <a:off x="440069" y="855089"/>
            <a:ext cx="8562480" cy="125748"/>
          </a:xfrm>
          <a:prstGeom prst="rect">
            <a:avLst/>
          </a:prstGeom>
          <a:solidFill>
            <a:srgbClr val="FFFFF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870269" y="3135381"/>
            <a:ext cx="1394985" cy="415560"/>
            <a:chOff x="2828756" y="3049341"/>
            <a:chExt cx="2791326" cy="831525"/>
          </a:xfrm>
        </p:grpSpPr>
        <p:sp>
          <p:nvSpPr>
            <p:cNvPr id="131" name="Cube 130"/>
            <p:cNvSpPr/>
            <p:nvPr/>
          </p:nvSpPr>
          <p:spPr>
            <a:xfrm>
              <a:off x="2828756" y="3049341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3244404" y="3053899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33" name="Parallelogram 132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Parallelogram 133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Parallelogram 134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Parallelogram 135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Parallelogram 136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Parallelogram 137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Parallelogram 138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Parallelogram 139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Parallelogram 140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Parallelogram 141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22" y="3392045"/>
            <a:ext cx="1151297" cy="163127"/>
          </a:xfrm>
          <a:prstGeom prst="rect">
            <a:avLst/>
          </a:prstGeom>
        </p:spPr>
      </p:pic>
      <p:grpSp>
        <p:nvGrpSpPr>
          <p:cNvPr id="217" name="Group 216"/>
          <p:cNvGrpSpPr/>
          <p:nvPr/>
        </p:nvGrpSpPr>
        <p:grpSpPr>
          <a:xfrm>
            <a:off x="6819650" y="3086343"/>
            <a:ext cx="1390863" cy="414332"/>
            <a:chOff x="1497711" y="1003973"/>
            <a:chExt cx="2791326" cy="831525"/>
          </a:xfrm>
        </p:grpSpPr>
        <p:sp>
          <p:nvSpPr>
            <p:cNvPr id="237" name="Cube 236"/>
            <p:cNvSpPr/>
            <p:nvPr/>
          </p:nvSpPr>
          <p:spPr>
            <a:xfrm>
              <a:off x="1497711" y="1003973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8" name="Group 237"/>
            <p:cNvGrpSpPr/>
            <p:nvPr/>
          </p:nvGrpSpPr>
          <p:grpSpPr>
            <a:xfrm>
              <a:off x="1913359" y="1008531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39" name="Parallelogram 238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Parallelogram 239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Parallelogram 240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Parallelogram 241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Parallelogram 242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Parallelogram 243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Parallelogram 244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Parallelogram 245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Parallelogram 246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Parallelogram 247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 248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 250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 251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 252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3668819" y="5437019"/>
            <a:ext cx="1378098" cy="982673"/>
            <a:chOff x="2828756" y="3018906"/>
            <a:chExt cx="2791326" cy="1990394"/>
          </a:xfrm>
        </p:grpSpPr>
        <p:sp>
          <p:nvSpPr>
            <p:cNvPr id="7" name="Cube 6"/>
            <p:cNvSpPr/>
            <p:nvPr/>
          </p:nvSpPr>
          <p:spPr>
            <a:xfrm>
              <a:off x="2828756" y="3049341"/>
              <a:ext cx="2791326" cy="1959959"/>
            </a:xfrm>
            <a:prstGeom prst="cube">
              <a:avLst>
                <a:gd name="adj" fmla="val 2517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246523" y="3018906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61" name="Parallelogram 60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Parallelogram 61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Parallelogram 62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Parallelogram 63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Parallelogram 64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Parallelogram 65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Parallelogram 66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Parallelogram 67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Parallelogram 68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Parallelogram 69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3" name="Picture 2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708127"/>
            <a:ext cx="1137360" cy="161152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854650"/>
            <a:ext cx="1137360" cy="161152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001173"/>
            <a:ext cx="1137360" cy="16115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47696"/>
            <a:ext cx="1137360" cy="161152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294219"/>
            <a:ext cx="1137360" cy="161152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02" b="94118" l="4858" r="943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3771" y="350499"/>
            <a:ext cx="2819302" cy="2328492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7216" y="798632"/>
            <a:ext cx="657483" cy="896569"/>
          </a:xfrm>
          <a:prstGeom prst="rect">
            <a:avLst/>
          </a:prstGeom>
        </p:spPr>
      </p:pic>
      <p:pic>
        <p:nvPicPr>
          <p:cNvPr id="527" name="Picture 5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967" y="3342250"/>
            <a:ext cx="1161217" cy="164532"/>
          </a:xfrm>
          <a:prstGeom prst="rect">
            <a:avLst/>
          </a:prstGeom>
        </p:spPr>
      </p:pic>
      <p:sp>
        <p:nvSpPr>
          <p:cNvPr id="119" name="Rectangle 118"/>
          <p:cNvSpPr/>
          <p:nvPr/>
        </p:nvSpPr>
        <p:spPr>
          <a:xfrm>
            <a:off x="1031720" y="3687332"/>
            <a:ext cx="1519127" cy="3175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460034" y="3687874"/>
            <a:ext cx="568879" cy="3175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ounded Rectangle 122"/>
          <p:cNvSpPr/>
          <p:nvPr/>
        </p:nvSpPr>
        <p:spPr>
          <a:xfrm>
            <a:off x="876596" y="3709853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ounded Rectangle 123"/>
          <p:cNvSpPr/>
          <p:nvPr/>
        </p:nvSpPr>
        <p:spPr>
          <a:xfrm>
            <a:off x="724197" y="3709311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ounded Rectangle 124"/>
          <p:cNvSpPr/>
          <p:nvPr/>
        </p:nvSpPr>
        <p:spPr>
          <a:xfrm>
            <a:off x="571798" y="3708769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ounded Rectangle 125"/>
          <p:cNvSpPr/>
          <p:nvPr/>
        </p:nvSpPr>
        <p:spPr>
          <a:xfrm>
            <a:off x="1049737" y="3709853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Group 149"/>
          <p:cNvGrpSpPr/>
          <p:nvPr/>
        </p:nvGrpSpPr>
        <p:grpSpPr>
          <a:xfrm>
            <a:off x="6336730" y="801632"/>
            <a:ext cx="993582" cy="1208749"/>
            <a:chOff x="6331777" y="798632"/>
            <a:chExt cx="993582" cy="1208749"/>
          </a:xfrm>
        </p:grpSpPr>
        <p:grpSp>
          <p:nvGrpSpPr>
            <p:cNvPr id="151" name="Group 150"/>
            <p:cNvGrpSpPr/>
            <p:nvPr/>
          </p:nvGrpSpPr>
          <p:grpSpPr>
            <a:xfrm>
              <a:off x="6331777" y="1761160"/>
              <a:ext cx="946402" cy="246221"/>
              <a:chOff x="6331777" y="1761160"/>
              <a:chExt cx="946402" cy="246221"/>
            </a:xfrm>
          </p:grpSpPr>
          <p:sp>
            <p:nvSpPr>
              <p:cNvPr id="173" name="Snip Single Corner Rectangle 172"/>
              <p:cNvSpPr/>
              <p:nvPr/>
            </p:nvSpPr>
            <p:spPr>
              <a:xfrm rot="16200000">
                <a:off x="6333176" y="1767844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6567125" y="1761160"/>
                <a:ext cx="711054" cy="2406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6331777" y="1761160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</a:t>
                </a:r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>
              <a:off x="6332161" y="1520184"/>
              <a:ext cx="946402" cy="246565"/>
              <a:chOff x="6332161" y="1520184"/>
              <a:chExt cx="946402" cy="246565"/>
            </a:xfrm>
          </p:grpSpPr>
          <p:sp>
            <p:nvSpPr>
              <p:cNvPr id="169" name="Snip Single Corner Rectangle 168"/>
              <p:cNvSpPr/>
              <p:nvPr/>
            </p:nvSpPr>
            <p:spPr>
              <a:xfrm rot="16200000">
                <a:off x="6333560" y="1527212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6567509" y="1520528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6332161" y="1520528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2</a:t>
                </a: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6617349" y="1520184"/>
                <a:ext cx="6335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IEEE 802</a:t>
                </a:r>
                <a:endParaRPr lang="en-US" sz="1000" dirty="0"/>
              </a:p>
            </p:txBody>
          </p:sp>
        </p:grpSp>
        <p:sp>
          <p:nvSpPr>
            <p:cNvPr id="153" name="Snip Single Corner Rectangle 152"/>
            <p:cNvSpPr/>
            <p:nvPr/>
          </p:nvSpPr>
          <p:spPr>
            <a:xfrm rot="16200000">
              <a:off x="6334712" y="805316"/>
              <a:ext cx="240631" cy="227264"/>
            </a:xfrm>
            <a:prstGeom prst="snip1Rect">
              <a:avLst>
                <a:gd name="adj" fmla="val 390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6333313" y="798632"/>
              <a:ext cx="938135" cy="246221"/>
              <a:chOff x="6333313" y="798632"/>
              <a:chExt cx="938135" cy="246221"/>
            </a:xfrm>
          </p:grpSpPr>
          <p:sp>
            <p:nvSpPr>
              <p:cNvPr id="167" name="Rectangle 166"/>
              <p:cNvSpPr/>
              <p:nvPr/>
            </p:nvSpPr>
            <p:spPr>
              <a:xfrm>
                <a:off x="6568660" y="798632"/>
                <a:ext cx="702788" cy="2406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6333313" y="798632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7</a:t>
                </a:r>
                <a:endParaRPr lang="en-US" sz="1000" dirty="0"/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6332545" y="1278791"/>
              <a:ext cx="946402" cy="247326"/>
              <a:chOff x="6332545" y="1278791"/>
              <a:chExt cx="946402" cy="247326"/>
            </a:xfrm>
          </p:grpSpPr>
          <p:sp>
            <p:nvSpPr>
              <p:cNvPr id="163" name="Snip Single Corner Rectangle 162"/>
              <p:cNvSpPr/>
              <p:nvPr/>
            </p:nvSpPr>
            <p:spPr>
              <a:xfrm rot="16200000">
                <a:off x="6333944" y="1286580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6567893" y="1279896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6332545" y="1279896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</a:t>
                </a:r>
                <a:endParaRPr lang="en-US" sz="1000" dirty="0"/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6783989" y="1278791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IP</a:t>
                </a:r>
                <a:endParaRPr lang="en-US" sz="1000" dirty="0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6332929" y="1022332"/>
              <a:ext cx="992430" cy="263153"/>
              <a:chOff x="6332929" y="1022332"/>
              <a:chExt cx="992430" cy="263153"/>
            </a:xfrm>
          </p:grpSpPr>
          <p:sp>
            <p:nvSpPr>
              <p:cNvPr id="157" name="Snip Single Corner Rectangle 156"/>
              <p:cNvSpPr/>
              <p:nvPr/>
            </p:nvSpPr>
            <p:spPr>
              <a:xfrm rot="16200000">
                <a:off x="6334328" y="1045948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6332929" y="1039264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4</a:t>
                </a: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6568276" y="1039264"/>
                <a:ext cx="343978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6912254" y="1039264"/>
                <a:ext cx="365924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6571854" y="1022332"/>
                <a:ext cx="3817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TCP</a:t>
                </a:r>
                <a:endParaRPr lang="en-US" sz="1000" dirty="0"/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6909861" y="1029026"/>
                <a:ext cx="415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UDP</a:t>
                </a:r>
                <a:endParaRPr lang="en-US" sz="1000" dirty="0"/>
              </a:p>
            </p:txBody>
          </p:sp>
        </p:grpSp>
      </p:grpSp>
      <p:sp>
        <p:nvSpPr>
          <p:cNvPr id="190" name="TextBox 189"/>
          <p:cNvSpPr txBox="1"/>
          <p:nvPr/>
        </p:nvSpPr>
        <p:spPr>
          <a:xfrm>
            <a:off x="6566616" y="779111"/>
            <a:ext cx="455799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HTTP</a:t>
            </a:r>
            <a:endParaRPr lang="en-US" sz="1000" dirty="0"/>
          </a:p>
        </p:txBody>
      </p:sp>
      <p:sp>
        <p:nvSpPr>
          <p:cNvPr id="191" name="TextBox 190"/>
          <p:cNvSpPr txBox="1"/>
          <p:nvPr/>
        </p:nvSpPr>
        <p:spPr>
          <a:xfrm>
            <a:off x="6925396" y="785805"/>
            <a:ext cx="372330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FTP</a:t>
            </a:r>
            <a:endParaRPr lang="en-US" sz="1000" dirty="0"/>
          </a:p>
        </p:txBody>
      </p:sp>
      <p:sp>
        <p:nvSpPr>
          <p:cNvPr id="192" name="TextBox 191"/>
          <p:cNvSpPr txBox="1"/>
          <p:nvPr/>
        </p:nvSpPr>
        <p:spPr>
          <a:xfrm>
            <a:off x="6637174" y="737582"/>
            <a:ext cx="382411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SSH</a:t>
            </a:r>
            <a:endParaRPr lang="en-US" sz="1000" dirty="0"/>
          </a:p>
        </p:txBody>
      </p:sp>
      <p:sp>
        <p:nvSpPr>
          <p:cNvPr id="193" name="TextBox 192"/>
          <p:cNvSpPr txBox="1"/>
          <p:nvPr/>
        </p:nvSpPr>
        <p:spPr>
          <a:xfrm>
            <a:off x="6917182" y="836282"/>
            <a:ext cx="354985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IRC</a:t>
            </a:r>
            <a:endParaRPr lang="en-US" sz="1000" dirty="0"/>
          </a:p>
        </p:txBody>
      </p:sp>
      <p:sp>
        <p:nvSpPr>
          <p:cNvPr id="194" name="TextBox 193"/>
          <p:cNvSpPr txBox="1"/>
          <p:nvPr/>
        </p:nvSpPr>
        <p:spPr>
          <a:xfrm>
            <a:off x="6990361" y="719280"/>
            <a:ext cx="457928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LDAP</a:t>
            </a:r>
            <a:endParaRPr lang="en-US" sz="1000" dirty="0"/>
          </a:p>
        </p:txBody>
      </p:sp>
      <p:sp>
        <p:nvSpPr>
          <p:cNvPr id="195" name="TextBox 194"/>
          <p:cNvSpPr txBox="1"/>
          <p:nvPr/>
        </p:nvSpPr>
        <p:spPr>
          <a:xfrm>
            <a:off x="6705656" y="689773"/>
            <a:ext cx="342148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SIP</a:t>
            </a:r>
            <a:endParaRPr lang="en-US" sz="1000" dirty="0"/>
          </a:p>
        </p:txBody>
      </p:sp>
      <p:sp>
        <p:nvSpPr>
          <p:cNvPr id="196" name="TextBox 195"/>
          <p:cNvSpPr txBox="1"/>
          <p:nvPr/>
        </p:nvSpPr>
        <p:spPr>
          <a:xfrm>
            <a:off x="6510731" y="799990"/>
            <a:ext cx="389850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SDP</a:t>
            </a:r>
            <a:endParaRPr lang="en-US" sz="1000" dirty="0"/>
          </a:p>
        </p:txBody>
      </p:sp>
      <p:sp>
        <p:nvSpPr>
          <p:cNvPr id="197" name="TextBox 196"/>
          <p:cNvSpPr txBox="1"/>
          <p:nvPr/>
        </p:nvSpPr>
        <p:spPr>
          <a:xfrm>
            <a:off x="6310641" y="721627"/>
            <a:ext cx="467070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IMAP</a:t>
            </a:r>
            <a:endParaRPr lang="en-US" sz="1000" dirty="0"/>
          </a:p>
        </p:txBody>
      </p:sp>
      <p:sp>
        <p:nvSpPr>
          <p:cNvPr id="198" name="TextBox 197"/>
          <p:cNvSpPr txBox="1"/>
          <p:nvPr/>
        </p:nvSpPr>
        <p:spPr>
          <a:xfrm>
            <a:off x="6956356" y="812368"/>
            <a:ext cx="405267" cy="2462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DNS</a:t>
            </a:r>
            <a:endParaRPr lang="en-US" sz="1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7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629 -0.33125 " pathEditMode="relative" ptsTypes="AA">
                                      <p:cBhvr>
                                        <p:cTn id="19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629 -0.33125 " pathEditMode="relative" ptsTypes="AA">
                                      <p:cBhvr>
                                        <p:cTn id="21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629 -0.33125 " pathEditMode="relative" ptsTypes="AA">
                                      <p:cBhvr>
                                        <p:cTn id="2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629 -0.33125 " pathEditMode="relative" ptsTypes="AA">
                                      <p:cBhvr>
                                        <p:cTn id="25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629 -0.33125 " pathEditMode="relative" ptsTypes="AA">
                                      <p:cBhvr>
                                        <p:cTn id="2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629 -0.33125 " pathEditMode="relative" ptsTypes="AA">
                                      <p:cBhvr>
                                        <p:cTn id="29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3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1" grpId="0" animBg="1"/>
      <p:bldP spid="123" grpId="0" animBg="1"/>
      <p:bldP spid="123" grpId="1" animBg="1"/>
      <p:bldP spid="123" grpId="2" animBg="1"/>
      <p:bldP spid="123" grpId="3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6" grpId="2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Service Offering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Different backdrop in different countries</a:t>
            </a:r>
          </a:p>
          <a:p>
            <a:pPr lvl="1"/>
            <a:r>
              <a:rPr lang="en-US" dirty="0" smtClean="0"/>
              <a:t>Single national (government or otherwise) backbone providers (with or without smaller collaboration/competition)</a:t>
            </a:r>
          </a:p>
          <a:p>
            <a:pPr lvl="1"/>
            <a:r>
              <a:rPr lang="en-US" dirty="0" smtClean="0"/>
              <a:t>Private regional/national providers, tiers</a:t>
            </a:r>
          </a:p>
          <a:p>
            <a:r>
              <a:rPr lang="en-US" dirty="0" smtClean="0"/>
              <a:t>Fiscal responsibility</a:t>
            </a:r>
          </a:p>
          <a:p>
            <a:pPr lvl="1"/>
            <a:r>
              <a:rPr lang="en-US" dirty="0"/>
              <a:t>Desire to near-optimally utilize </a:t>
            </a:r>
            <a:r>
              <a:rPr lang="en-US" dirty="0" smtClean="0"/>
              <a:t>installed capacity</a:t>
            </a:r>
          </a:p>
          <a:p>
            <a:pPr lvl="1"/>
            <a:r>
              <a:rPr lang="en-US" dirty="0" smtClean="0"/>
              <a:t>Install capacity only when fairly sure of business</a:t>
            </a:r>
          </a:p>
          <a:p>
            <a:pPr lvl="1"/>
            <a:r>
              <a:rPr lang="en-US" dirty="0" smtClean="0"/>
              <a:t>Desire to keep control of their own equipment</a:t>
            </a:r>
          </a:p>
          <a:p>
            <a:pPr lvl="1"/>
            <a:r>
              <a:rPr lang="en-US" dirty="0" smtClean="0"/>
              <a:t>Desire for uniformity of offerings – “shop window”</a:t>
            </a:r>
          </a:p>
          <a:p>
            <a:r>
              <a:rPr lang="en-US" dirty="0" smtClean="0"/>
              <a:t>Necessity / obligation to connect to “Internet”</a:t>
            </a:r>
          </a:p>
          <a:p>
            <a:r>
              <a:rPr lang="en-US" dirty="0" smtClean="0"/>
              <a:t>Slow </a:t>
            </a:r>
            <a:r>
              <a:rPr lang="en-US" dirty="0" smtClean="0"/>
              <a:t>to make new offerings, leverage innovative technology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05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 bwMode="auto">
          <a:xfrm>
            <a:off x="440069" y="855089"/>
            <a:ext cx="8562480" cy="125748"/>
          </a:xfrm>
          <a:prstGeom prst="rect">
            <a:avLst/>
          </a:prstGeom>
          <a:solidFill>
            <a:srgbClr val="FFFFF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870269" y="3135381"/>
            <a:ext cx="1394985" cy="415560"/>
            <a:chOff x="2828756" y="3049341"/>
            <a:chExt cx="2791326" cy="831525"/>
          </a:xfrm>
        </p:grpSpPr>
        <p:sp>
          <p:nvSpPr>
            <p:cNvPr id="131" name="Cube 130"/>
            <p:cNvSpPr/>
            <p:nvPr/>
          </p:nvSpPr>
          <p:spPr>
            <a:xfrm>
              <a:off x="2828756" y="3049341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3244404" y="3053899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33" name="Parallelogram 132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Parallelogram 133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Parallelogram 134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Parallelogram 135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Parallelogram 136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Parallelogram 137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Parallelogram 138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Parallelogram 139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Parallelogram 140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Parallelogram 141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22" y="3392045"/>
            <a:ext cx="1151297" cy="163127"/>
          </a:xfrm>
          <a:prstGeom prst="rect">
            <a:avLst/>
          </a:prstGeom>
        </p:spPr>
      </p:pic>
      <p:grpSp>
        <p:nvGrpSpPr>
          <p:cNvPr id="217" name="Group 216"/>
          <p:cNvGrpSpPr/>
          <p:nvPr/>
        </p:nvGrpSpPr>
        <p:grpSpPr>
          <a:xfrm>
            <a:off x="6819650" y="3086343"/>
            <a:ext cx="1390863" cy="414332"/>
            <a:chOff x="1497711" y="1003973"/>
            <a:chExt cx="2791326" cy="831525"/>
          </a:xfrm>
        </p:grpSpPr>
        <p:sp>
          <p:nvSpPr>
            <p:cNvPr id="237" name="Cube 236"/>
            <p:cNvSpPr/>
            <p:nvPr/>
          </p:nvSpPr>
          <p:spPr>
            <a:xfrm>
              <a:off x="1497711" y="1003973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8" name="Group 237"/>
            <p:cNvGrpSpPr/>
            <p:nvPr/>
          </p:nvGrpSpPr>
          <p:grpSpPr>
            <a:xfrm>
              <a:off x="1913359" y="1008531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39" name="Parallelogram 238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Parallelogram 239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Parallelogram 240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Parallelogram 241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Parallelogram 242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Parallelogram 243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Parallelogram 244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Parallelogram 245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Parallelogram 246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Parallelogram 247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 248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 250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 251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 252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3668819" y="5437019"/>
            <a:ext cx="1378098" cy="982673"/>
            <a:chOff x="2828756" y="3018906"/>
            <a:chExt cx="2791326" cy="1990394"/>
          </a:xfrm>
        </p:grpSpPr>
        <p:sp>
          <p:nvSpPr>
            <p:cNvPr id="7" name="Cube 6"/>
            <p:cNvSpPr/>
            <p:nvPr/>
          </p:nvSpPr>
          <p:spPr>
            <a:xfrm>
              <a:off x="2828756" y="3049341"/>
              <a:ext cx="2791326" cy="1959959"/>
            </a:xfrm>
            <a:prstGeom prst="cube">
              <a:avLst>
                <a:gd name="adj" fmla="val 2517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246523" y="3018906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61" name="Parallelogram 60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Parallelogram 61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Parallelogram 62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Parallelogram 63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Parallelogram 64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Parallelogram 65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Parallelogram 66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Parallelogram 67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Parallelogram 68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Parallelogram 69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3" name="Picture 2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708127"/>
            <a:ext cx="1137360" cy="161152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854650"/>
            <a:ext cx="1137360" cy="161152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001173"/>
            <a:ext cx="1137360" cy="16115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47696"/>
            <a:ext cx="1137360" cy="161152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294219"/>
            <a:ext cx="1137360" cy="161152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02" b="94118" l="4858" r="943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3771" y="350499"/>
            <a:ext cx="2819302" cy="2328492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7216" y="798632"/>
            <a:ext cx="657483" cy="896569"/>
          </a:xfrm>
          <a:prstGeom prst="rect">
            <a:avLst/>
          </a:prstGeom>
        </p:spPr>
      </p:pic>
      <p:pic>
        <p:nvPicPr>
          <p:cNvPr id="527" name="Picture 5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967" y="3342250"/>
            <a:ext cx="1161217" cy="1645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86451" y="2365763"/>
            <a:ext cx="117110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en-US" sz="1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25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 bwMode="auto">
          <a:xfrm>
            <a:off x="440069" y="855089"/>
            <a:ext cx="8562480" cy="125748"/>
          </a:xfrm>
          <a:prstGeom prst="rect">
            <a:avLst/>
          </a:prstGeom>
          <a:solidFill>
            <a:srgbClr val="FFFFF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870269" y="3135381"/>
            <a:ext cx="1394985" cy="415560"/>
            <a:chOff x="2828756" y="3049341"/>
            <a:chExt cx="2791326" cy="831525"/>
          </a:xfrm>
        </p:grpSpPr>
        <p:sp>
          <p:nvSpPr>
            <p:cNvPr id="131" name="Cube 130"/>
            <p:cNvSpPr/>
            <p:nvPr/>
          </p:nvSpPr>
          <p:spPr>
            <a:xfrm>
              <a:off x="2828756" y="3049341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3244404" y="3053899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33" name="Parallelogram 132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Parallelogram 133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Parallelogram 134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Parallelogram 135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Parallelogram 136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Parallelogram 137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Parallelogram 138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Parallelogram 139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Parallelogram 140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Parallelogram 141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22" y="3392045"/>
            <a:ext cx="1151297" cy="163127"/>
          </a:xfrm>
          <a:prstGeom prst="rect">
            <a:avLst/>
          </a:prstGeom>
        </p:spPr>
      </p:pic>
      <p:grpSp>
        <p:nvGrpSpPr>
          <p:cNvPr id="217" name="Group 216"/>
          <p:cNvGrpSpPr/>
          <p:nvPr/>
        </p:nvGrpSpPr>
        <p:grpSpPr>
          <a:xfrm>
            <a:off x="6819650" y="3086343"/>
            <a:ext cx="1390863" cy="414332"/>
            <a:chOff x="1497711" y="1003973"/>
            <a:chExt cx="2791326" cy="831525"/>
          </a:xfrm>
        </p:grpSpPr>
        <p:sp>
          <p:nvSpPr>
            <p:cNvPr id="237" name="Cube 236"/>
            <p:cNvSpPr/>
            <p:nvPr/>
          </p:nvSpPr>
          <p:spPr>
            <a:xfrm>
              <a:off x="1497711" y="1003973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8" name="Group 237"/>
            <p:cNvGrpSpPr/>
            <p:nvPr/>
          </p:nvGrpSpPr>
          <p:grpSpPr>
            <a:xfrm>
              <a:off x="1913359" y="1008531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39" name="Parallelogram 238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Parallelogram 239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Parallelogram 240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Parallelogram 241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Parallelogram 242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Parallelogram 243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Parallelogram 244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Parallelogram 245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Parallelogram 246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Parallelogram 247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 248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 250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 251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 252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3668819" y="5437019"/>
            <a:ext cx="1378098" cy="982673"/>
            <a:chOff x="2828756" y="3018906"/>
            <a:chExt cx="2791326" cy="1990394"/>
          </a:xfrm>
        </p:grpSpPr>
        <p:sp>
          <p:nvSpPr>
            <p:cNvPr id="7" name="Cube 6"/>
            <p:cNvSpPr/>
            <p:nvPr/>
          </p:nvSpPr>
          <p:spPr>
            <a:xfrm>
              <a:off x="2828756" y="3049341"/>
              <a:ext cx="2791326" cy="1959959"/>
            </a:xfrm>
            <a:prstGeom prst="cube">
              <a:avLst>
                <a:gd name="adj" fmla="val 2517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246523" y="3018906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61" name="Parallelogram 60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Parallelogram 61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Parallelogram 62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Parallelogram 63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Parallelogram 64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Parallelogram 65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Parallelogram 66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Parallelogram 67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Parallelogram 68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Parallelogram 69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3" name="Picture 2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708127"/>
            <a:ext cx="1137360" cy="161152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854650"/>
            <a:ext cx="1137360" cy="161152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001173"/>
            <a:ext cx="1137360" cy="16115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47696"/>
            <a:ext cx="1137360" cy="161152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294219"/>
            <a:ext cx="1137360" cy="1611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43771" y="350499"/>
            <a:ext cx="2819302" cy="2328492"/>
            <a:chOff x="3343771" y="350499"/>
            <a:chExt cx="2819302" cy="2328492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02" b="94118" l="4858" r="9433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43771" y="350499"/>
              <a:ext cx="2819302" cy="2328492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47216" y="798632"/>
              <a:ext cx="657483" cy="896569"/>
            </a:xfrm>
            <a:prstGeom prst="rect">
              <a:avLst/>
            </a:prstGeom>
          </p:spPr>
        </p:pic>
      </p:grpSp>
      <p:pic>
        <p:nvPicPr>
          <p:cNvPr id="527" name="Picture 5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967" y="3342250"/>
            <a:ext cx="1161217" cy="16453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7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194E-6 -1.78323E-6 L 1.4194E-6 -0.10121 " pathEditMode="relative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23"/>
          <p:cNvSpPr/>
          <p:nvPr/>
        </p:nvSpPr>
        <p:spPr bwMode="auto">
          <a:xfrm>
            <a:off x="440069" y="855089"/>
            <a:ext cx="8562480" cy="125748"/>
          </a:xfrm>
          <a:prstGeom prst="rect">
            <a:avLst/>
          </a:prstGeom>
          <a:solidFill>
            <a:srgbClr val="FFFFF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870269" y="3135381"/>
            <a:ext cx="1394985" cy="415560"/>
            <a:chOff x="2828756" y="3049341"/>
            <a:chExt cx="2791326" cy="831525"/>
          </a:xfrm>
        </p:grpSpPr>
        <p:sp>
          <p:nvSpPr>
            <p:cNvPr id="131" name="Cube 130"/>
            <p:cNvSpPr/>
            <p:nvPr/>
          </p:nvSpPr>
          <p:spPr>
            <a:xfrm>
              <a:off x="2828756" y="3049341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3244404" y="3053899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33" name="Parallelogram 132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Parallelogram 133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Parallelogram 134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Parallelogram 135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Parallelogram 136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Parallelogram 137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Parallelogram 138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Parallelogram 139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Parallelogram 140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Parallelogram 141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22" y="3392045"/>
            <a:ext cx="1151297" cy="163127"/>
          </a:xfrm>
          <a:prstGeom prst="rect">
            <a:avLst/>
          </a:prstGeom>
        </p:spPr>
      </p:pic>
      <p:grpSp>
        <p:nvGrpSpPr>
          <p:cNvPr id="217" name="Group 216"/>
          <p:cNvGrpSpPr/>
          <p:nvPr/>
        </p:nvGrpSpPr>
        <p:grpSpPr>
          <a:xfrm>
            <a:off x="6819650" y="3086343"/>
            <a:ext cx="1390863" cy="414332"/>
            <a:chOff x="1497711" y="1003973"/>
            <a:chExt cx="2791326" cy="831525"/>
          </a:xfrm>
        </p:grpSpPr>
        <p:sp>
          <p:nvSpPr>
            <p:cNvPr id="237" name="Cube 236"/>
            <p:cNvSpPr/>
            <p:nvPr/>
          </p:nvSpPr>
          <p:spPr>
            <a:xfrm>
              <a:off x="1497711" y="1003973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8" name="Group 237"/>
            <p:cNvGrpSpPr/>
            <p:nvPr/>
          </p:nvGrpSpPr>
          <p:grpSpPr>
            <a:xfrm>
              <a:off x="1913359" y="1008531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39" name="Parallelogram 238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Parallelogram 239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Parallelogram 240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Parallelogram 241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Parallelogram 242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Parallelogram 243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Parallelogram 244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Parallelogram 245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Parallelogram 246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Parallelogram 247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 248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 250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 251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 252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3668819" y="5437019"/>
            <a:ext cx="1378098" cy="982673"/>
            <a:chOff x="2828756" y="3018906"/>
            <a:chExt cx="2791326" cy="1990394"/>
          </a:xfrm>
        </p:grpSpPr>
        <p:sp>
          <p:nvSpPr>
            <p:cNvPr id="7" name="Cube 6"/>
            <p:cNvSpPr/>
            <p:nvPr/>
          </p:nvSpPr>
          <p:spPr>
            <a:xfrm>
              <a:off x="2828756" y="3049341"/>
              <a:ext cx="2791326" cy="1959959"/>
            </a:xfrm>
            <a:prstGeom prst="cube">
              <a:avLst>
                <a:gd name="adj" fmla="val 2517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246523" y="3018906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61" name="Parallelogram 60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Parallelogram 61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Parallelogram 62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Parallelogram 63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Parallelogram 64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Parallelogram 65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Parallelogram 66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Parallelogram 67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Parallelogram 68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Parallelogram 69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3" name="Picture 2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708127"/>
            <a:ext cx="1137360" cy="161152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854650"/>
            <a:ext cx="1137360" cy="161152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001173"/>
            <a:ext cx="1137360" cy="16115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47696"/>
            <a:ext cx="1137360" cy="161152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294219"/>
            <a:ext cx="1137360" cy="1611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029699" y="162367"/>
            <a:ext cx="1440629" cy="1189831"/>
            <a:chOff x="3343771" y="350499"/>
            <a:chExt cx="2819302" cy="2328492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02" b="94118" l="4858" r="9433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43771" y="350499"/>
              <a:ext cx="2819302" cy="2328492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47216" y="798632"/>
              <a:ext cx="657483" cy="896569"/>
            </a:xfrm>
            <a:prstGeom prst="rect">
              <a:avLst/>
            </a:prstGeom>
          </p:spPr>
        </p:pic>
      </p:grpSp>
      <p:pic>
        <p:nvPicPr>
          <p:cNvPr id="527" name="Picture 5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967" y="3342250"/>
            <a:ext cx="1161217" cy="164532"/>
          </a:xfrm>
          <a:prstGeom prst="rect">
            <a:avLst/>
          </a:prstGeom>
        </p:spPr>
      </p:pic>
      <p:sp>
        <p:nvSpPr>
          <p:cNvPr id="77" name="Cube 76"/>
          <p:cNvSpPr/>
          <p:nvPr/>
        </p:nvSpPr>
        <p:spPr>
          <a:xfrm>
            <a:off x="2433053" y="2945222"/>
            <a:ext cx="1394985" cy="415560"/>
          </a:xfrm>
          <a:prstGeom prst="cube">
            <a:avLst>
              <a:gd name="adj" fmla="val 61326"/>
            </a:avLst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930507" y="245118"/>
            <a:ext cx="993582" cy="1208749"/>
            <a:chOff x="2930507" y="245118"/>
            <a:chExt cx="993582" cy="1208749"/>
          </a:xfrm>
        </p:grpSpPr>
        <p:grpSp>
          <p:nvGrpSpPr>
            <p:cNvPr id="95" name="Group 94"/>
            <p:cNvGrpSpPr/>
            <p:nvPr/>
          </p:nvGrpSpPr>
          <p:grpSpPr>
            <a:xfrm>
              <a:off x="2930507" y="1207646"/>
              <a:ext cx="946402" cy="246221"/>
              <a:chOff x="6331777" y="1761160"/>
              <a:chExt cx="946402" cy="246221"/>
            </a:xfrm>
          </p:grpSpPr>
          <p:sp>
            <p:nvSpPr>
              <p:cNvPr id="118" name="Snip Single Corner Rectangle 117"/>
              <p:cNvSpPr/>
              <p:nvPr/>
            </p:nvSpPr>
            <p:spPr>
              <a:xfrm rot="16200000">
                <a:off x="6333176" y="1767844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6567125" y="1761160"/>
                <a:ext cx="711054" cy="2406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6331777" y="1761160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</a:t>
                </a: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2930891" y="966670"/>
              <a:ext cx="946402" cy="246565"/>
              <a:chOff x="6332161" y="1520184"/>
              <a:chExt cx="946402" cy="246565"/>
            </a:xfrm>
          </p:grpSpPr>
          <p:sp>
            <p:nvSpPr>
              <p:cNvPr id="114" name="Snip Single Corner Rectangle 113"/>
              <p:cNvSpPr/>
              <p:nvPr/>
            </p:nvSpPr>
            <p:spPr>
              <a:xfrm rot="16200000">
                <a:off x="6333560" y="1527212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6567509" y="1520528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6332161" y="1520528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2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6617349" y="1520184"/>
                <a:ext cx="63350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IEEE 802</a:t>
                </a:r>
                <a:endParaRPr lang="en-US" sz="1000" dirty="0"/>
              </a:p>
            </p:txBody>
          </p:sp>
        </p:grpSp>
        <p:sp>
          <p:nvSpPr>
            <p:cNvPr id="98" name="Snip Single Corner Rectangle 97"/>
            <p:cNvSpPr/>
            <p:nvPr/>
          </p:nvSpPr>
          <p:spPr>
            <a:xfrm rot="16200000">
              <a:off x="2933442" y="251802"/>
              <a:ext cx="240631" cy="227264"/>
            </a:xfrm>
            <a:prstGeom prst="snip1Rect">
              <a:avLst>
                <a:gd name="adj" fmla="val 390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2932043" y="245118"/>
              <a:ext cx="938135" cy="246221"/>
              <a:chOff x="6333313" y="798632"/>
              <a:chExt cx="938135" cy="246221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6568660" y="798632"/>
                <a:ext cx="702788" cy="2406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6333313" y="798632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7</a:t>
                </a:r>
                <a:endParaRPr lang="en-US" sz="1000" dirty="0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2931275" y="725277"/>
              <a:ext cx="946402" cy="247326"/>
              <a:chOff x="6332545" y="1278791"/>
              <a:chExt cx="946402" cy="247326"/>
            </a:xfrm>
          </p:grpSpPr>
          <p:sp>
            <p:nvSpPr>
              <p:cNvPr id="108" name="Snip Single Corner Rectangle 107"/>
              <p:cNvSpPr/>
              <p:nvPr/>
            </p:nvSpPr>
            <p:spPr>
              <a:xfrm rot="16200000">
                <a:off x="6333944" y="1286580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6567893" y="1279896"/>
                <a:ext cx="711054" cy="240632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6332545" y="1279896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</a:t>
                </a:r>
                <a:endParaRPr lang="en-US" sz="1000" dirty="0"/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6783989" y="1278791"/>
                <a:ext cx="28725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IP</a:t>
                </a:r>
                <a:endParaRPr lang="en-US" sz="1000" dirty="0"/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2931659" y="468818"/>
              <a:ext cx="992430" cy="263153"/>
              <a:chOff x="6332929" y="1022332"/>
              <a:chExt cx="992430" cy="263153"/>
            </a:xfrm>
          </p:grpSpPr>
          <p:sp>
            <p:nvSpPr>
              <p:cNvPr id="102" name="Snip Single Corner Rectangle 101"/>
              <p:cNvSpPr/>
              <p:nvPr/>
            </p:nvSpPr>
            <p:spPr>
              <a:xfrm rot="16200000">
                <a:off x="6334328" y="1045948"/>
                <a:ext cx="240631" cy="227264"/>
              </a:xfrm>
              <a:prstGeom prst="snip1Rect">
                <a:avLst>
                  <a:gd name="adj" fmla="val 3902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6332929" y="1039264"/>
                <a:ext cx="2496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4</a:t>
                </a: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6568276" y="1039264"/>
                <a:ext cx="343978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912254" y="1039264"/>
                <a:ext cx="365924" cy="2406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6571854" y="1022332"/>
                <a:ext cx="3817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TCP</a:t>
                </a:r>
                <a:endParaRPr lang="en-US" sz="1000" dirty="0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6909861" y="1029026"/>
                <a:ext cx="415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UDP</a:t>
                </a:r>
                <a:endParaRPr lang="en-US" sz="1000" dirty="0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933723" y="241305"/>
            <a:ext cx="915863" cy="251809"/>
            <a:chOff x="2933723" y="-29129"/>
            <a:chExt cx="915863" cy="251809"/>
          </a:xfrm>
        </p:grpSpPr>
        <p:sp>
          <p:nvSpPr>
            <p:cNvPr id="123" name="TextBox 122"/>
            <p:cNvSpPr txBox="1"/>
            <p:nvPr/>
          </p:nvSpPr>
          <p:spPr>
            <a:xfrm>
              <a:off x="3178242" y="-29129"/>
              <a:ext cx="671344" cy="24622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HTTP</a:t>
              </a:r>
              <a:endParaRPr lang="en-US" sz="1000" dirty="0"/>
            </a:p>
          </p:txBody>
        </p:sp>
        <p:sp>
          <p:nvSpPr>
            <p:cNvPr id="158" name="Snip Single Corner Rectangle 157"/>
            <p:cNvSpPr/>
            <p:nvPr/>
          </p:nvSpPr>
          <p:spPr>
            <a:xfrm rot="16200000">
              <a:off x="2935122" y="-16857"/>
              <a:ext cx="240631" cy="227264"/>
            </a:xfrm>
            <a:prstGeom prst="snip1Rect">
              <a:avLst>
                <a:gd name="adj" fmla="val 390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933723" y="-23541"/>
              <a:ext cx="2496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7</a:t>
              </a:r>
              <a:endParaRPr lang="en-US" sz="1000" dirty="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1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042 0.22117 " pathEditMode="relative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042 0.22117 " pathEditMode="relative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42 0.22117 L -0.02637 0.31334 " pathEditMode="relative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 bwMode="auto">
          <a:xfrm>
            <a:off x="440069" y="855089"/>
            <a:ext cx="8562480" cy="125748"/>
          </a:xfrm>
          <a:prstGeom prst="rect">
            <a:avLst/>
          </a:prstGeom>
          <a:solidFill>
            <a:srgbClr val="FFFFF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870269" y="3135381"/>
            <a:ext cx="1394985" cy="415560"/>
            <a:chOff x="2828756" y="3049341"/>
            <a:chExt cx="2791326" cy="831525"/>
          </a:xfrm>
        </p:grpSpPr>
        <p:sp>
          <p:nvSpPr>
            <p:cNvPr id="131" name="Cube 130"/>
            <p:cNvSpPr/>
            <p:nvPr/>
          </p:nvSpPr>
          <p:spPr>
            <a:xfrm>
              <a:off x="2828756" y="3049341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3244404" y="3053899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33" name="Parallelogram 132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Parallelogram 133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Parallelogram 134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Parallelogram 135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Parallelogram 136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Parallelogram 137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Parallelogram 138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Parallelogram 139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Parallelogram 140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Parallelogram 141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22" y="3392045"/>
            <a:ext cx="1151297" cy="163127"/>
          </a:xfrm>
          <a:prstGeom prst="rect">
            <a:avLst/>
          </a:prstGeom>
        </p:spPr>
      </p:pic>
      <p:grpSp>
        <p:nvGrpSpPr>
          <p:cNvPr id="217" name="Group 216"/>
          <p:cNvGrpSpPr/>
          <p:nvPr/>
        </p:nvGrpSpPr>
        <p:grpSpPr>
          <a:xfrm>
            <a:off x="6819650" y="3086343"/>
            <a:ext cx="1390863" cy="414332"/>
            <a:chOff x="1497711" y="1003973"/>
            <a:chExt cx="2791326" cy="831525"/>
          </a:xfrm>
        </p:grpSpPr>
        <p:sp>
          <p:nvSpPr>
            <p:cNvPr id="237" name="Cube 236"/>
            <p:cNvSpPr/>
            <p:nvPr/>
          </p:nvSpPr>
          <p:spPr>
            <a:xfrm>
              <a:off x="1497711" y="1003973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8" name="Group 237"/>
            <p:cNvGrpSpPr/>
            <p:nvPr/>
          </p:nvGrpSpPr>
          <p:grpSpPr>
            <a:xfrm>
              <a:off x="1913359" y="1008531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39" name="Parallelogram 238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Parallelogram 239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Parallelogram 240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Parallelogram 241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Parallelogram 242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Parallelogram 243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Parallelogram 244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Parallelogram 245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Parallelogram 246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Parallelogram 247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 248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 250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 251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 252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3668819" y="5437019"/>
            <a:ext cx="1378098" cy="982673"/>
            <a:chOff x="2828756" y="3018906"/>
            <a:chExt cx="2791326" cy="1990394"/>
          </a:xfrm>
        </p:grpSpPr>
        <p:sp>
          <p:nvSpPr>
            <p:cNvPr id="7" name="Cube 6"/>
            <p:cNvSpPr/>
            <p:nvPr/>
          </p:nvSpPr>
          <p:spPr>
            <a:xfrm>
              <a:off x="2828756" y="3049341"/>
              <a:ext cx="2791326" cy="1959959"/>
            </a:xfrm>
            <a:prstGeom prst="cube">
              <a:avLst>
                <a:gd name="adj" fmla="val 2517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246523" y="3018906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61" name="Parallelogram 60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Parallelogram 61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Parallelogram 62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Parallelogram 63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Parallelogram 64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Parallelogram 65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Parallelogram 66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Parallelogram 67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Parallelogram 68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Parallelogram 69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3" name="Picture 2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708127"/>
            <a:ext cx="1137360" cy="161152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854650"/>
            <a:ext cx="1137360" cy="161152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001173"/>
            <a:ext cx="1137360" cy="16115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47696"/>
            <a:ext cx="1137360" cy="161152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294219"/>
            <a:ext cx="1137360" cy="1611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029699" y="162367"/>
            <a:ext cx="1440629" cy="1189831"/>
            <a:chOff x="3343771" y="350499"/>
            <a:chExt cx="2819302" cy="2328492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02" b="94118" l="4858" r="9433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43771" y="350499"/>
              <a:ext cx="2819302" cy="2328492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47216" y="798632"/>
              <a:ext cx="657483" cy="896569"/>
            </a:xfrm>
            <a:prstGeom prst="rect">
              <a:avLst/>
            </a:prstGeom>
          </p:spPr>
        </p:pic>
      </p:grpSp>
      <p:pic>
        <p:nvPicPr>
          <p:cNvPr id="527" name="Picture 5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967" y="3342250"/>
            <a:ext cx="1161217" cy="164532"/>
          </a:xfrm>
          <a:prstGeom prst="rect">
            <a:avLst/>
          </a:prstGeom>
        </p:spPr>
      </p:pic>
      <p:sp>
        <p:nvSpPr>
          <p:cNvPr id="77" name="Cube 76"/>
          <p:cNvSpPr/>
          <p:nvPr/>
        </p:nvSpPr>
        <p:spPr>
          <a:xfrm>
            <a:off x="2433053" y="2945222"/>
            <a:ext cx="1394985" cy="415560"/>
          </a:xfrm>
          <a:prstGeom prst="cube">
            <a:avLst>
              <a:gd name="adj" fmla="val 61326"/>
            </a:avLst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1318980" y="3676827"/>
            <a:ext cx="1519127" cy="3175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747294" y="3677369"/>
            <a:ext cx="568879" cy="3175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ounded Rectangle 125"/>
          <p:cNvSpPr/>
          <p:nvPr/>
        </p:nvSpPr>
        <p:spPr>
          <a:xfrm>
            <a:off x="1163856" y="3699348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ounded Rectangle 126"/>
          <p:cNvSpPr/>
          <p:nvPr/>
        </p:nvSpPr>
        <p:spPr>
          <a:xfrm>
            <a:off x="1011457" y="3698806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ounded Rectangle 127"/>
          <p:cNvSpPr/>
          <p:nvPr/>
        </p:nvSpPr>
        <p:spPr>
          <a:xfrm>
            <a:off x="859058" y="3698264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ounded Rectangle 128"/>
          <p:cNvSpPr/>
          <p:nvPr/>
        </p:nvSpPr>
        <p:spPr>
          <a:xfrm>
            <a:off x="1345088" y="3698264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0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905 -0.02247 " pathEditMode="relative" ptsTypes="AA">
                                      <p:cBhvr>
                                        <p:cTn id="19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905 -0.02247 " pathEditMode="relative" ptsTypes="AA">
                                      <p:cBhvr>
                                        <p:cTn id="2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905 -0.02247 " pathEditMode="relative" ptsTypes="AA">
                                      <p:cBhvr>
                                        <p:cTn id="23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905 -0.02247 " pathEditMode="relative" ptsTypes="AA">
                                      <p:cBhvr>
                                        <p:cTn id="25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905 -0.02247 " pathEditMode="relative" ptsTypes="AA">
                                      <p:cBhvr>
                                        <p:cTn id="27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905 -0.02247 " pathEditMode="relative" ptsTypes="AA">
                                      <p:cBhvr>
                                        <p:cTn id="29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9" grpId="0" animBg="1"/>
      <p:bldP spid="129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 bwMode="auto">
          <a:xfrm>
            <a:off x="440069" y="855089"/>
            <a:ext cx="8562480" cy="125748"/>
          </a:xfrm>
          <a:prstGeom prst="rect">
            <a:avLst/>
          </a:prstGeom>
          <a:solidFill>
            <a:srgbClr val="FFFFF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870269" y="3135381"/>
            <a:ext cx="1394985" cy="415560"/>
            <a:chOff x="2828756" y="3049341"/>
            <a:chExt cx="2791326" cy="831525"/>
          </a:xfrm>
        </p:grpSpPr>
        <p:sp>
          <p:nvSpPr>
            <p:cNvPr id="131" name="Cube 130"/>
            <p:cNvSpPr/>
            <p:nvPr/>
          </p:nvSpPr>
          <p:spPr>
            <a:xfrm>
              <a:off x="2828756" y="3049341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3244404" y="3053899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33" name="Parallelogram 132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Parallelogram 133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Parallelogram 134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Parallelogram 135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Parallelogram 136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Parallelogram 137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Parallelogram 138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Parallelogram 139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Parallelogram 140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Parallelogram 141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06" y="3392046"/>
            <a:ext cx="1151297" cy="163127"/>
          </a:xfrm>
          <a:prstGeom prst="rect">
            <a:avLst/>
          </a:prstGeom>
        </p:spPr>
      </p:pic>
      <p:grpSp>
        <p:nvGrpSpPr>
          <p:cNvPr id="217" name="Group 216"/>
          <p:cNvGrpSpPr/>
          <p:nvPr/>
        </p:nvGrpSpPr>
        <p:grpSpPr>
          <a:xfrm>
            <a:off x="6819650" y="3086343"/>
            <a:ext cx="1390863" cy="414332"/>
            <a:chOff x="1497711" y="1003973"/>
            <a:chExt cx="2791326" cy="831525"/>
          </a:xfrm>
        </p:grpSpPr>
        <p:sp>
          <p:nvSpPr>
            <p:cNvPr id="237" name="Cube 236"/>
            <p:cNvSpPr/>
            <p:nvPr/>
          </p:nvSpPr>
          <p:spPr>
            <a:xfrm>
              <a:off x="1497711" y="1003973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8" name="Group 237"/>
            <p:cNvGrpSpPr/>
            <p:nvPr/>
          </p:nvGrpSpPr>
          <p:grpSpPr>
            <a:xfrm>
              <a:off x="1913359" y="1008531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39" name="Parallelogram 238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Parallelogram 239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Parallelogram 240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Parallelogram 241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Parallelogram 242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Parallelogram 243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Parallelogram 244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Parallelogram 245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Parallelogram 246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Parallelogram 247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 248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 250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 251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 252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3668819" y="5437019"/>
            <a:ext cx="1378098" cy="982673"/>
            <a:chOff x="2828756" y="3018906"/>
            <a:chExt cx="2791326" cy="1990394"/>
          </a:xfrm>
        </p:grpSpPr>
        <p:sp>
          <p:nvSpPr>
            <p:cNvPr id="7" name="Cube 6"/>
            <p:cNvSpPr/>
            <p:nvPr/>
          </p:nvSpPr>
          <p:spPr>
            <a:xfrm>
              <a:off x="2828756" y="3049341"/>
              <a:ext cx="2791326" cy="1959959"/>
            </a:xfrm>
            <a:prstGeom prst="cube">
              <a:avLst>
                <a:gd name="adj" fmla="val 2517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246523" y="3018906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61" name="Parallelogram 60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Parallelogram 61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Parallelogram 62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Parallelogram 63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Parallelogram 64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Parallelogram 65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Parallelogram 66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Parallelogram 67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Parallelogram 68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Parallelogram 69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3" name="Picture 2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708127"/>
            <a:ext cx="1137360" cy="161152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854650"/>
            <a:ext cx="1137360" cy="161152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001173"/>
            <a:ext cx="1137360" cy="16115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47696"/>
            <a:ext cx="1137360" cy="161152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294219"/>
            <a:ext cx="1137360" cy="1611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029699" y="162367"/>
            <a:ext cx="1440629" cy="1189831"/>
            <a:chOff x="3343771" y="350499"/>
            <a:chExt cx="2819302" cy="2328492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02" b="94118" l="4858" r="9433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43771" y="350499"/>
              <a:ext cx="2819302" cy="2328492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47216" y="798632"/>
              <a:ext cx="657483" cy="896569"/>
            </a:xfrm>
            <a:prstGeom prst="rect">
              <a:avLst/>
            </a:prstGeom>
          </p:spPr>
        </p:pic>
      </p:grpSp>
      <p:pic>
        <p:nvPicPr>
          <p:cNvPr id="527" name="Picture 5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967" y="3342250"/>
            <a:ext cx="1161217" cy="164532"/>
          </a:xfrm>
          <a:prstGeom prst="rect">
            <a:avLst/>
          </a:prstGeom>
        </p:spPr>
      </p:pic>
      <p:sp>
        <p:nvSpPr>
          <p:cNvPr id="77" name="Cube 76"/>
          <p:cNvSpPr/>
          <p:nvPr/>
        </p:nvSpPr>
        <p:spPr>
          <a:xfrm>
            <a:off x="2433053" y="2945222"/>
            <a:ext cx="1394985" cy="415560"/>
          </a:xfrm>
          <a:prstGeom prst="cube">
            <a:avLst>
              <a:gd name="adj" fmla="val 61326"/>
            </a:avLst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2677817" y="3525301"/>
            <a:ext cx="1519127" cy="3175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2106131" y="3525843"/>
            <a:ext cx="568879" cy="3175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ounded Rectangle 127"/>
          <p:cNvSpPr/>
          <p:nvPr/>
        </p:nvSpPr>
        <p:spPr>
          <a:xfrm>
            <a:off x="2217895" y="3546738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ounded Rectangle 128"/>
          <p:cNvSpPr/>
          <p:nvPr/>
        </p:nvSpPr>
        <p:spPr>
          <a:xfrm>
            <a:off x="2703925" y="3546738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607833" y="4629246"/>
            <a:ext cx="1519127" cy="3175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6147" y="4629788"/>
            <a:ext cx="568879" cy="3175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452709" y="4651767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79"/>
          <p:cNvSpPr/>
          <p:nvPr/>
        </p:nvSpPr>
        <p:spPr>
          <a:xfrm>
            <a:off x="300310" y="4651225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/>
          <p:cNvSpPr/>
          <p:nvPr/>
        </p:nvSpPr>
        <p:spPr>
          <a:xfrm>
            <a:off x="147911" y="4650683"/>
            <a:ext cx="139700" cy="278619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3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17 -0.11713 " pathEditMode="relative" ptsTypes="AA">
                                      <p:cBhvr>
                                        <p:cTn id="1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17 -0.11713 " pathEditMode="relative" ptsTypes="AA">
                                      <p:cBhvr>
                                        <p:cTn id="1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17 -0.11713 " pathEditMode="relative" ptsTypes="AA">
                                      <p:cBhvr>
                                        <p:cTn id="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17 -0.11713 " pathEditMode="relative" ptsTypes="AA">
                                      <p:cBhvr>
                                        <p:cTn id="2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17 -0.11713 " pathEditMode="relative" ptsTypes="AA">
                                      <p:cBhvr>
                                        <p:cTn id="2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7 -0.11713 L 0.44705 0.000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7" y="588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7 -0.11713 L 0.44705 0.000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7" y="588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7 -0.11713 L 0.44705 0.00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7" y="588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7 -0.11713 L 0.44704 0.000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7" y="588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71 -0.11713 L 0.44705 0.0006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7" y="588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8376 0.02432 " pathEditMode="relative" ptsTypes="AA">
                                      <p:cBhvr>
                                        <p:cTn id="55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8376 0.02432 " pathEditMode="relative" ptsTypes="AA">
                                      <p:cBhvr>
                                        <p:cTn id="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8376 0.02432 " pathEditMode="relative" ptsTypes="AA">
                                      <p:cBhvr>
                                        <p:cTn id="59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8376 0.02432 " pathEditMode="relative" ptsTypes="AA">
                                      <p:cBhvr>
                                        <p:cTn id="61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05 0.0007 L 0.65295 -0.14143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-710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05 0.0007 L 0.65295 -0.14143 " pathEditMode="relative" rAng="0" ptsTypes="AA">
                                      <p:cBhvr>
                                        <p:cTn id="76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-710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05 0.0007 L 0.65295 -0.14143 " pathEditMode="relative" rAng="0" ptsTypes="AA">
                                      <p:cBhvr>
                                        <p:cTn id="7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-710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05 0.0007 L 0.65295 -0.14143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-710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05 0.0007 L 0.65295 -0.14143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-710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86 0.02431 L 0.11198 0.04329 " pathEditMode="relative" rAng="0" ptsTypes="AA">
                                      <p:cBhvr>
                                        <p:cTn id="99" dur="5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949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86 0.02431 L 0.11198 0.04329 " pathEditMode="relative" rAng="0" ptsTypes="AA">
                                      <p:cBhvr>
                                        <p:cTn id="101" dur="5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949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85 0.0243 L 0.11198 0.04329 " pathEditMode="relative" rAng="0" ptsTypes="AA">
                                      <p:cBhvr>
                                        <p:cTn id="103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949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86 0.0243 L 0.11198 0.04329 " pathEditMode="relative" rAng="0" ptsTypes="AA">
                                      <p:cBhvr>
                                        <p:cTn id="105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949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4" grpId="1" animBg="1"/>
      <p:bldP spid="124" grpId="2" animBg="1"/>
      <p:bldP spid="125" grpId="0" animBg="1"/>
      <p:bldP spid="125" grpId="1" animBg="1"/>
      <p:bldP spid="125" grpId="2" animBg="1"/>
      <p:bldP spid="128" grpId="0" animBg="1"/>
      <p:bldP spid="128" grpId="1" animBg="1"/>
      <p:bldP spid="128" grpId="2" animBg="1"/>
      <p:bldP spid="128" grpId="3" animBg="1"/>
      <p:bldP spid="129" grpId="0" animBg="1"/>
      <p:bldP spid="129" grpId="1" animBg="1"/>
      <p:bldP spid="129" grpId="2" animBg="1"/>
      <p:bldP spid="129" grpId="3" animBg="1"/>
      <p:bldP spid="76" grpId="0" animBg="1"/>
      <p:bldP spid="76" grpId="1" animBg="1"/>
      <p:bldP spid="76" grpId="2" animBg="1"/>
      <p:bldP spid="76" grpId="3" animBg="1"/>
      <p:bldP spid="78" grpId="0" animBg="1"/>
      <p:bldP spid="78" grpId="1" animBg="1"/>
      <p:bldP spid="78" grpId="2" animBg="1"/>
      <p:bldP spid="78" grpId="3" animBg="1"/>
      <p:bldP spid="79" grpId="0" animBg="1"/>
      <p:bldP spid="79" grpId="1" animBg="1"/>
      <p:bldP spid="79" grpId="2" animBg="1"/>
      <p:bldP spid="79" grpId="3" animBg="1"/>
      <p:bldP spid="79" grpId="4" animBg="1"/>
      <p:bldP spid="79" grpId="5" animBg="1"/>
      <p:bldP spid="80" grpId="0" animBg="1"/>
      <p:bldP spid="80" grpId="1" animBg="1"/>
      <p:bldP spid="80" grpId="2" animBg="1"/>
      <p:bldP spid="80" grpId="3" animBg="1"/>
      <p:bldP spid="80" grpId="4" animBg="1"/>
      <p:bldP spid="80" grpId="5" animBg="1"/>
      <p:bldP spid="80" grpId="6" animBg="1"/>
      <p:bldP spid="80" grpId="7" animBg="1"/>
      <p:bldP spid="81" grpId="0" animBg="1"/>
      <p:bldP spid="81" grpId="1" animBg="1"/>
      <p:bldP spid="81" grpId="2" animBg="1"/>
      <p:bldP spid="81" grpId="3" animBg="1"/>
      <p:bldP spid="81" grpId="4" animBg="1"/>
      <p:bldP spid="81" grpId="5" animBg="1"/>
      <p:bldP spid="81" grpId="6" animBg="1"/>
      <p:bldP spid="81" grpId="7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 bwMode="auto">
          <a:xfrm>
            <a:off x="440069" y="855089"/>
            <a:ext cx="8562480" cy="125748"/>
          </a:xfrm>
          <a:prstGeom prst="rect">
            <a:avLst/>
          </a:prstGeom>
          <a:solidFill>
            <a:srgbClr val="FFFFF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870269" y="3135381"/>
            <a:ext cx="1394985" cy="415560"/>
            <a:chOff x="2828756" y="3049341"/>
            <a:chExt cx="2791326" cy="831525"/>
          </a:xfrm>
        </p:grpSpPr>
        <p:sp>
          <p:nvSpPr>
            <p:cNvPr id="131" name="Cube 130"/>
            <p:cNvSpPr/>
            <p:nvPr/>
          </p:nvSpPr>
          <p:spPr>
            <a:xfrm>
              <a:off x="2828756" y="3049341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3244404" y="3053899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33" name="Parallelogram 132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Parallelogram 133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Parallelogram 134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Parallelogram 135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Parallelogram 136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Parallelogram 137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Parallelogram 138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Parallelogram 139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Parallelogram 140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Parallelogram 141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06" y="3392046"/>
            <a:ext cx="1151297" cy="163127"/>
          </a:xfrm>
          <a:prstGeom prst="rect">
            <a:avLst/>
          </a:prstGeom>
        </p:spPr>
      </p:pic>
      <p:grpSp>
        <p:nvGrpSpPr>
          <p:cNvPr id="217" name="Group 216"/>
          <p:cNvGrpSpPr/>
          <p:nvPr/>
        </p:nvGrpSpPr>
        <p:grpSpPr>
          <a:xfrm>
            <a:off x="6819650" y="3086343"/>
            <a:ext cx="1390863" cy="414332"/>
            <a:chOff x="1497711" y="1003973"/>
            <a:chExt cx="2791326" cy="831525"/>
          </a:xfrm>
        </p:grpSpPr>
        <p:sp>
          <p:nvSpPr>
            <p:cNvPr id="237" name="Cube 236"/>
            <p:cNvSpPr/>
            <p:nvPr/>
          </p:nvSpPr>
          <p:spPr>
            <a:xfrm>
              <a:off x="1497711" y="1003973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8" name="Group 237"/>
            <p:cNvGrpSpPr/>
            <p:nvPr/>
          </p:nvGrpSpPr>
          <p:grpSpPr>
            <a:xfrm>
              <a:off x="1913359" y="1008531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39" name="Parallelogram 238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Parallelogram 239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Parallelogram 240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Parallelogram 241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Parallelogram 242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Parallelogram 243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Parallelogram 244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Parallelogram 245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Parallelogram 246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Parallelogram 247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 248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 250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 251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 252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3668819" y="5437019"/>
            <a:ext cx="1378098" cy="982673"/>
            <a:chOff x="2828756" y="3018906"/>
            <a:chExt cx="2791326" cy="1990394"/>
          </a:xfrm>
        </p:grpSpPr>
        <p:sp>
          <p:nvSpPr>
            <p:cNvPr id="7" name="Cube 6"/>
            <p:cNvSpPr/>
            <p:nvPr/>
          </p:nvSpPr>
          <p:spPr>
            <a:xfrm>
              <a:off x="2828756" y="3049341"/>
              <a:ext cx="2791326" cy="1959959"/>
            </a:xfrm>
            <a:prstGeom prst="cube">
              <a:avLst>
                <a:gd name="adj" fmla="val 2517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246523" y="3018906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61" name="Parallelogram 60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Parallelogram 61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Parallelogram 62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Parallelogram 63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Parallelogram 64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Parallelogram 65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Parallelogram 66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Parallelogram 67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Parallelogram 68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Parallelogram 69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3" name="Picture 2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708127"/>
            <a:ext cx="1137360" cy="161152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854650"/>
            <a:ext cx="1137360" cy="161152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001173"/>
            <a:ext cx="1137360" cy="16115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47696"/>
            <a:ext cx="1137360" cy="161152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294219"/>
            <a:ext cx="1137360" cy="1611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029699" y="162367"/>
            <a:ext cx="1440629" cy="1189831"/>
            <a:chOff x="3343771" y="350499"/>
            <a:chExt cx="2819302" cy="2328492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02" b="94118" l="4858" r="9433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43771" y="350499"/>
              <a:ext cx="2819302" cy="2328492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47216" y="798632"/>
              <a:ext cx="657483" cy="896569"/>
            </a:xfrm>
            <a:prstGeom prst="rect">
              <a:avLst/>
            </a:prstGeom>
          </p:spPr>
        </p:pic>
      </p:grpSp>
      <p:pic>
        <p:nvPicPr>
          <p:cNvPr id="527" name="Picture 5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967" y="3342250"/>
            <a:ext cx="1161217" cy="164532"/>
          </a:xfrm>
          <a:prstGeom prst="rect">
            <a:avLst/>
          </a:prstGeom>
        </p:spPr>
      </p:pic>
      <p:sp>
        <p:nvSpPr>
          <p:cNvPr id="77" name="Cube 76"/>
          <p:cNvSpPr/>
          <p:nvPr/>
        </p:nvSpPr>
        <p:spPr>
          <a:xfrm>
            <a:off x="2433053" y="2945222"/>
            <a:ext cx="1394985" cy="415560"/>
          </a:xfrm>
          <a:prstGeom prst="cube">
            <a:avLst>
              <a:gd name="adj" fmla="val 61326"/>
            </a:avLst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701758" y="964177"/>
            <a:ext cx="2126280" cy="18578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846144" y="1387474"/>
            <a:ext cx="44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05135" y="1375714"/>
            <a:ext cx="1187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+</a:t>
            </a:r>
          </a:p>
          <a:p>
            <a:r>
              <a:rPr lang="en-US" dirty="0" smtClean="0"/>
              <a:t>Extensions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154867" y="3469828"/>
            <a:ext cx="537612" cy="1145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86952" y="3107060"/>
            <a:ext cx="468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DPI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25518" y="3537339"/>
            <a:ext cx="923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DPI rules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4346" y="2889054"/>
            <a:ext cx="1251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“Helper” (EPB)</a:t>
            </a:r>
            <a:endParaRPr lang="en-US" sz="1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6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  <p:bldP spid="14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 bwMode="auto">
          <a:xfrm>
            <a:off x="440069" y="855089"/>
            <a:ext cx="8562480" cy="125748"/>
          </a:xfrm>
          <a:prstGeom prst="rect">
            <a:avLst/>
          </a:prstGeom>
          <a:solidFill>
            <a:srgbClr val="FFFFF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79" name="Cube 78"/>
          <p:cNvSpPr/>
          <p:nvPr/>
        </p:nvSpPr>
        <p:spPr>
          <a:xfrm>
            <a:off x="2433053" y="3247666"/>
            <a:ext cx="1394985" cy="415560"/>
          </a:xfrm>
          <a:prstGeom prst="cube">
            <a:avLst>
              <a:gd name="adj" fmla="val 61326"/>
            </a:avLst>
          </a:prstGeom>
          <a:gradFill>
            <a:gsLst>
              <a:gs pos="0">
                <a:srgbClr val="008000"/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0" name="Group 119"/>
          <p:cNvGrpSpPr/>
          <p:nvPr/>
        </p:nvGrpSpPr>
        <p:grpSpPr>
          <a:xfrm>
            <a:off x="870269" y="3135381"/>
            <a:ext cx="1394985" cy="415560"/>
            <a:chOff x="2828756" y="3049341"/>
            <a:chExt cx="2791326" cy="831525"/>
          </a:xfrm>
        </p:grpSpPr>
        <p:sp>
          <p:nvSpPr>
            <p:cNvPr id="131" name="Cube 130"/>
            <p:cNvSpPr/>
            <p:nvPr/>
          </p:nvSpPr>
          <p:spPr>
            <a:xfrm>
              <a:off x="2828756" y="3049341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3244404" y="3053899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133" name="Parallelogram 132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Parallelogram 133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Parallelogram 134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Parallelogram 135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Parallelogram 136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Parallelogram 137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Parallelogram 138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Parallelogram 139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Parallelogram 140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Parallelogram 141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06" y="3392046"/>
            <a:ext cx="1151297" cy="163127"/>
          </a:xfrm>
          <a:prstGeom prst="rect">
            <a:avLst/>
          </a:prstGeom>
        </p:spPr>
      </p:pic>
      <p:grpSp>
        <p:nvGrpSpPr>
          <p:cNvPr id="217" name="Group 216"/>
          <p:cNvGrpSpPr/>
          <p:nvPr/>
        </p:nvGrpSpPr>
        <p:grpSpPr>
          <a:xfrm>
            <a:off x="6819650" y="3086343"/>
            <a:ext cx="1390863" cy="414332"/>
            <a:chOff x="1497711" y="1003973"/>
            <a:chExt cx="2791326" cy="831525"/>
          </a:xfrm>
        </p:grpSpPr>
        <p:sp>
          <p:nvSpPr>
            <p:cNvPr id="237" name="Cube 236"/>
            <p:cNvSpPr/>
            <p:nvPr/>
          </p:nvSpPr>
          <p:spPr>
            <a:xfrm>
              <a:off x="1497711" y="1003973"/>
              <a:ext cx="2791326" cy="831525"/>
            </a:xfrm>
            <a:prstGeom prst="cube">
              <a:avLst>
                <a:gd name="adj" fmla="val 6132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8" name="Group 237"/>
            <p:cNvGrpSpPr/>
            <p:nvPr/>
          </p:nvGrpSpPr>
          <p:grpSpPr>
            <a:xfrm>
              <a:off x="1913359" y="1008531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239" name="Parallelogram 238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Parallelogram 239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Parallelogram 240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Parallelogram 241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Parallelogram 242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Parallelogram 243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Parallelogram 244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Parallelogram 245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Parallelogram 246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Parallelogram 247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 248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 250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 251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 252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3668819" y="5437019"/>
            <a:ext cx="1378098" cy="982673"/>
            <a:chOff x="2828756" y="3018906"/>
            <a:chExt cx="2791326" cy="1990394"/>
          </a:xfrm>
        </p:grpSpPr>
        <p:sp>
          <p:nvSpPr>
            <p:cNvPr id="7" name="Cube 6"/>
            <p:cNvSpPr/>
            <p:nvPr/>
          </p:nvSpPr>
          <p:spPr>
            <a:xfrm>
              <a:off x="2828756" y="3049341"/>
              <a:ext cx="2791326" cy="1959959"/>
            </a:xfrm>
            <a:prstGeom prst="cube">
              <a:avLst>
                <a:gd name="adj" fmla="val 2517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246523" y="3018906"/>
              <a:ext cx="1897423" cy="509022"/>
              <a:chOff x="931333" y="1151467"/>
              <a:chExt cx="1897423" cy="584889"/>
            </a:xfrm>
            <a:solidFill>
              <a:schemeClr val="tx2">
                <a:lumMod val="20000"/>
                <a:lumOff val="80000"/>
              </a:schemeClr>
            </a:solidFill>
          </p:grpSpPr>
          <p:sp>
            <p:nvSpPr>
              <p:cNvPr id="61" name="Parallelogram 60"/>
              <p:cNvSpPr/>
              <p:nvPr/>
            </p:nvSpPr>
            <p:spPr>
              <a:xfrm>
                <a:off x="931333" y="1567863"/>
                <a:ext cx="149403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Parallelogram 61"/>
              <p:cNvSpPr/>
              <p:nvPr/>
            </p:nvSpPr>
            <p:spPr>
              <a:xfrm>
                <a:off x="1672167" y="1375956"/>
                <a:ext cx="911100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Parallelogram 62"/>
              <p:cNvSpPr/>
              <p:nvPr/>
            </p:nvSpPr>
            <p:spPr>
              <a:xfrm>
                <a:off x="1287410" y="1477469"/>
                <a:ext cx="1290314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Parallelogram 63"/>
              <p:cNvSpPr/>
              <p:nvPr/>
            </p:nvSpPr>
            <p:spPr>
              <a:xfrm>
                <a:off x="2036233" y="1278466"/>
                <a:ext cx="625511" cy="51881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Parallelogram 64"/>
              <p:cNvSpPr/>
              <p:nvPr/>
            </p:nvSpPr>
            <p:spPr>
              <a:xfrm>
                <a:off x="2425363" y="1191089"/>
                <a:ext cx="390025" cy="45719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Parallelogram 65"/>
              <p:cNvSpPr/>
              <p:nvPr/>
            </p:nvSpPr>
            <p:spPr>
              <a:xfrm>
                <a:off x="2309681" y="1151467"/>
                <a:ext cx="519075" cy="462116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Parallelogram 66"/>
              <p:cNvSpPr/>
              <p:nvPr/>
            </p:nvSpPr>
            <p:spPr>
              <a:xfrm>
                <a:off x="2006600" y="1191089"/>
                <a:ext cx="491068" cy="4224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Parallelogram 67"/>
              <p:cNvSpPr/>
              <p:nvPr/>
            </p:nvSpPr>
            <p:spPr>
              <a:xfrm>
                <a:off x="1709893" y="1278465"/>
                <a:ext cx="406774" cy="33234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Parallelogram 68"/>
              <p:cNvSpPr/>
              <p:nvPr/>
            </p:nvSpPr>
            <p:spPr>
              <a:xfrm>
                <a:off x="1422400" y="1375956"/>
                <a:ext cx="311041" cy="237627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Parallelogram 69"/>
              <p:cNvSpPr/>
              <p:nvPr/>
            </p:nvSpPr>
            <p:spPr>
              <a:xfrm>
                <a:off x="1206500" y="1477469"/>
                <a:ext cx="215900" cy="134594"/>
              </a:xfrm>
              <a:prstGeom prst="parallelogram">
                <a:avLst>
                  <a:gd name="adj" fmla="val 104545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1040846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1263861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1486877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1709893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1932908" y="1603378"/>
                <a:ext cx="246564" cy="132978"/>
              </a:xfrm>
              <a:custGeom>
                <a:avLst/>
                <a:gdLst>
                  <a:gd name="connsiteX0" fmla="*/ 110067 w 376767"/>
                  <a:gd name="connsiteY0" fmla="*/ 118533 h 203200"/>
                  <a:gd name="connsiteX1" fmla="*/ 228600 w 376767"/>
                  <a:gd name="connsiteY1" fmla="*/ 0 h 203200"/>
                  <a:gd name="connsiteX2" fmla="*/ 376767 w 376767"/>
                  <a:gd name="connsiteY2" fmla="*/ 0 h 203200"/>
                  <a:gd name="connsiteX3" fmla="*/ 249767 w 376767"/>
                  <a:gd name="connsiteY3" fmla="*/ 118533 h 203200"/>
                  <a:gd name="connsiteX4" fmla="*/ 347134 w 376767"/>
                  <a:gd name="connsiteY4" fmla="*/ 127000 h 203200"/>
                  <a:gd name="connsiteX5" fmla="*/ 80434 w 376767"/>
                  <a:gd name="connsiteY5" fmla="*/ 203200 h 203200"/>
                  <a:gd name="connsiteX6" fmla="*/ 0 w 376767"/>
                  <a:gd name="connsiteY6" fmla="*/ 118533 h 203200"/>
                  <a:gd name="connsiteX7" fmla="*/ 110067 w 376767"/>
                  <a:gd name="connsiteY7" fmla="*/ 118533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767" h="203200">
                    <a:moveTo>
                      <a:pt x="110067" y="118533"/>
                    </a:moveTo>
                    <a:lnTo>
                      <a:pt x="228600" y="0"/>
                    </a:lnTo>
                    <a:lnTo>
                      <a:pt x="376767" y="0"/>
                    </a:lnTo>
                    <a:lnTo>
                      <a:pt x="249767" y="118533"/>
                    </a:lnTo>
                    <a:lnTo>
                      <a:pt x="347134" y="127000"/>
                    </a:lnTo>
                    <a:lnTo>
                      <a:pt x="80434" y="203200"/>
                    </a:lnTo>
                    <a:lnTo>
                      <a:pt x="0" y="118533"/>
                    </a:lnTo>
                    <a:lnTo>
                      <a:pt x="110067" y="1185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3" name="Picture 2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708127"/>
            <a:ext cx="1137360" cy="161152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5854650"/>
            <a:ext cx="1137360" cy="161152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001173"/>
            <a:ext cx="1137360" cy="16115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47696"/>
            <a:ext cx="1137360" cy="161152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294219"/>
            <a:ext cx="1137360" cy="1611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029699" y="162367"/>
            <a:ext cx="1440629" cy="1189831"/>
            <a:chOff x="3343771" y="350499"/>
            <a:chExt cx="2819302" cy="2328492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02" b="94118" l="4858" r="9433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43771" y="350499"/>
              <a:ext cx="2819302" cy="2328492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47216" y="798632"/>
              <a:ext cx="657483" cy="896569"/>
            </a:xfrm>
            <a:prstGeom prst="rect">
              <a:avLst/>
            </a:prstGeom>
          </p:spPr>
        </p:pic>
      </p:grpSp>
      <p:pic>
        <p:nvPicPr>
          <p:cNvPr id="527" name="Picture 5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967" y="3342250"/>
            <a:ext cx="1161217" cy="164532"/>
          </a:xfrm>
          <a:prstGeom prst="rect">
            <a:avLst/>
          </a:prstGeom>
        </p:spPr>
      </p:pic>
      <p:sp>
        <p:nvSpPr>
          <p:cNvPr id="77" name="Cube 76"/>
          <p:cNvSpPr/>
          <p:nvPr/>
        </p:nvSpPr>
        <p:spPr>
          <a:xfrm>
            <a:off x="2433053" y="2945222"/>
            <a:ext cx="1394985" cy="415560"/>
          </a:xfrm>
          <a:prstGeom prst="cube">
            <a:avLst>
              <a:gd name="adj" fmla="val 61326"/>
            </a:avLst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2586952" y="3107060"/>
            <a:ext cx="468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DPI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032032" y="3107049"/>
            <a:ext cx="569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8000"/>
                </a:solidFill>
              </a:rPr>
              <a:t>SaaS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467295" y="3376369"/>
            <a:ext cx="1196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Transcoding</a:t>
            </a:r>
            <a:endParaRPr lang="en-US" sz="1600" dirty="0"/>
          </a:p>
        </p:txBody>
      </p:sp>
      <p:sp>
        <p:nvSpPr>
          <p:cNvPr id="81" name="Cube 80"/>
          <p:cNvSpPr/>
          <p:nvPr/>
        </p:nvSpPr>
        <p:spPr>
          <a:xfrm>
            <a:off x="2433053" y="2647267"/>
            <a:ext cx="1394985" cy="415560"/>
          </a:xfrm>
          <a:prstGeom prst="cube">
            <a:avLst>
              <a:gd name="adj" fmla="val 61326"/>
            </a:avLst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468481" y="2800377"/>
            <a:ext cx="1089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Scheduling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8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8" grpId="0"/>
      <p:bldP spid="80" grpId="0"/>
      <p:bldP spid="81" grpId="0" animBg="1"/>
      <p:bldP spid="8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Experiment – Real World Scenario</a:t>
            </a:r>
            <a:endParaRPr lang="en-US" sz="2800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l="16354" t="27162" r="26542" b="46517"/>
          <a:stretch/>
        </p:blipFill>
        <p:spPr>
          <a:xfrm>
            <a:off x="-228600" y="3276600"/>
            <a:ext cx="1947672" cy="621792"/>
          </a:xfrm>
          <a:prstGeom prst="rect">
            <a:avLst/>
          </a:prstGeom>
        </p:spPr>
      </p:pic>
      <p:sp>
        <p:nvSpPr>
          <p:cNvPr id="61" name="Rounded Rectangle 60"/>
          <p:cNvSpPr/>
          <p:nvPr/>
        </p:nvSpPr>
        <p:spPr bwMode="auto">
          <a:xfrm>
            <a:off x="7620000" y="5574792"/>
            <a:ext cx="1371600" cy="5334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Verdana" charset="0"/>
                <a:ea typeface="ＭＳ Ｐゴシック" charset="0"/>
              </a:rPr>
              <a:t>Multimedia Server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66" name="Cloud 65"/>
          <p:cNvSpPr/>
          <p:nvPr/>
        </p:nvSpPr>
        <p:spPr bwMode="auto">
          <a:xfrm>
            <a:off x="1447800" y="3962400"/>
            <a:ext cx="1066800" cy="609600"/>
          </a:xfrm>
          <a:prstGeom prst="cloud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63" name="Rounded Rectangle 62"/>
          <p:cNvSpPr/>
          <p:nvPr/>
        </p:nvSpPr>
        <p:spPr bwMode="auto">
          <a:xfrm>
            <a:off x="304800" y="5574792"/>
            <a:ext cx="762000" cy="381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charset="0"/>
                <a:ea typeface="ＭＳ Ｐゴシック" charset="0"/>
              </a:rPr>
              <a:t>PC 1</a:t>
            </a:r>
          </a:p>
        </p:txBody>
      </p:sp>
      <p:pic>
        <p:nvPicPr>
          <p:cNvPr id="60" name="Picture 59" descr="skd188803sd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660392"/>
            <a:ext cx="1066800" cy="881675"/>
          </a:xfrm>
          <a:prstGeom prst="rect">
            <a:avLst/>
          </a:prstGeom>
        </p:spPr>
      </p:pic>
      <p:cxnSp>
        <p:nvCxnSpPr>
          <p:cNvPr id="35" name="Straight Arrow Connector 27"/>
          <p:cNvCxnSpPr>
            <a:stCxn id="66" idx="0"/>
          </p:cNvCxnSpPr>
          <p:nvPr/>
        </p:nvCxnSpPr>
        <p:spPr bwMode="auto">
          <a:xfrm flipV="1">
            <a:off x="2513711" y="3962400"/>
            <a:ext cx="1296289" cy="30480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3" name="Straight Arrow Connector 27"/>
          <p:cNvCxnSpPr/>
          <p:nvPr/>
        </p:nvCxnSpPr>
        <p:spPr bwMode="auto">
          <a:xfrm flipV="1">
            <a:off x="1600200" y="3581400"/>
            <a:ext cx="762000" cy="1219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" name="Straight Arrow Connector 27"/>
          <p:cNvCxnSpPr>
            <a:stCxn id="48" idx="2"/>
            <a:endCxn id="66" idx="2"/>
          </p:cNvCxnSpPr>
          <p:nvPr/>
        </p:nvCxnSpPr>
        <p:spPr bwMode="auto">
          <a:xfrm rot="16200000" flipH="1">
            <a:off x="913768" y="3729859"/>
            <a:ext cx="368808" cy="705873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4" name="Cloud 63"/>
          <p:cNvSpPr/>
          <p:nvPr/>
        </p:nvSpPr>
        <p:spPr bwMode="auto">
          <a:xfrm>
            <a:off x="6400800" y="3962400"/>
            <a:ext cx="1066800" cy="609600"/>
          </a:xfrm>
          <a:prstGeom prst="cloud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charset="0"/>
              <a:ea typeface="ＭＳ Ｐゴシック" charset="0"/>
            </a:endParaRPr>
          </a:p>
        </p:txBody>
      </p:sp>
      <p:cxnSp>
        <p:nvCxnSpPr>
          <p:cNvPr id="65" name="Straight Arrow Connector 27"/>
          <p:cNvCxnSpPr>
            <a:stCxn id="64" idx="0"/>
            <a:endCxn id="52" idx="2"/>
          </p:cNvCxnSpPr>
          <p:nvPr/>
        </p:nvCxnSpPr>
        <p:spPr bwMode="auto">
          <a:xfrm flipV="1">
            <a:off x="7466711" y="3910584"/>
            <a:ext cx="703453" cy="356616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7" name="Straight Arrow Connector 27"/>
          <p:cNvCxnSpPr/>
          <p:nvPr/>
        </p:nvCxnSpPr>
        <p:spPr bwMode="auto">
          <a:xfrm>
            <a:off x="6705600" y="3581400"/>
            <a:ext cx="7620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0" name="Straight Arrow Connector 27"/>
          <p:cNvCxnSpPr>
            <a:endCxn id="64" idx="2"/>
          </p:cNvCxnSpPr>
          <p:nvPr/>
        </p:nvCxnSpPr>
        <p:spPr bwMode="auto">
          <a:xfrm>
            <a:off x="5181600" y="3962400"/>
            <a:ext cx="1222509" cy="30480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9" name="Group 28"/>
          <p:cNvGrpSpPr/>
          <p:nvPr/>
        </p:nvGrpSpPr>
        <p:grpSpPr>
          <a:xfrm>
            <a:off x="2590800" y="5792208"/>
            <a:ext cx="3962400" cy="837192"/>
            <a:chOff x="1369479" y="12449633"/>
            <a:chExt cx="12076357" cy="3355932"/>
          </a:xfrm>
        </p:grpSpPr>
        <p:sp>
          <p:nvSpPr>
            <p:cNvPr id="30" name="Rounded Rectangle 29"/>
            <p:cNvSpPr/>
            <p:nvPr/>
          </p:nvSpPr>
          <p:spPr>
            <a:xfrm>
              <a:off x="1369479" y="12449633"/>
              <a:ext cx="12076357" cy="335593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365760" tIns="182880" rIns="365760" bIns="182880" spcCol="0" rtlCol="0" anchor="ctr"/>
            <a:lstStyle/>
            <a:p>
              <a:pPr algn="ctr"/>
              <a:r>
                <a:rPr lang="en-US" sz="1200" b="1" dirty="0"/>
                <a:t>Legend</a:t>
              </a:r>
            </a:p>
            <a:p>
              <a:pPr algn="ctr"/>
              <a:endParaRPr lang="en-US" sz="1200" b="1" dirty="0"/>
            </a:p>
            <a:p>
              <a:r>
                <a:rPr lang="en-US" sz="1200" b="1" dirty="0"/>
                <a:t>Best-effort Route</a:t>
              </a:r>
            </a:p>
            <a:p>
              <a:r>
                <a:rPr lang="en-US" sz="1200" b="1" dirty="0"/>
                <a:t>Expedited Route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flipH="1" flipV="1">
              <a:off x="9033321" y="14583761"/>
              <a:ext cx="3793282" cy="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800000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 flipH="1">
              <a:off x="9033321" y="15194665"/>
              <a:ext cx="3793279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90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57" name="Picture 56" descr="skd188256sd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60392"/>
            <a:ext cx="958526" cy="821480"/>
          </a:xfrm>
          <a:prstGeom prst="rect">
            <a:avLst/>
          </a:prstGeom>
          <a:scene3d>
            <a:camera prst="orthographicFront">
              <a:rot lat="60" lon="10800006" rev="0"/>
            </a:camera>
            <a:lightRig rig="threePt" dir="t"/>
          </a:scene3d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/>
          <a:srcRect l="16354" t="27162" r="26542" b="46517"/>
          <a:stretch/>
        </p:blipFill>
        <p:spPr>
          <a:xfrm>
            <a:off x="7196328" y="3288792"/>
            <a:ext cx="1947672" cy="621792"/>
          </a:xfrm>
          <a:prstGeom prst="rect">
            <a:avLst/>
          </a:prstGeom>
        </p:spPr>
      </p:pic>
      <p:cxnSp>
        <p:nvCxnSpPr>
          <p:cNvPr id="55" name="Straight Arrow Connector 27"/>
          <p:cNvCxnSpPr/>
          <p:nvPr/>
        </p:nvCxnSpPr>
        <p:spPr bwMode="auto">
          <a:xfrm>
            <a:off x="533400" y="3898392"/>
            <a:ext cx="0" cy="1143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2" name="Straight Arrow Connector 27"/>
          <p:cNvCxnSpPr/>
          <p:nvPr/>
        </p:nvCxnSpPr>
        <p:spPr bwMode="auto">
          <a:xfrm>
            <a:off x="8458200" y="3898392"/>
            <a:ext cx="0" cy="762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1" name="Cloud 40"/>
          <p:cNvSpPr/>
          <p:nvPr/>
        </p:nvSpPr>
        <p:spPr bwMode="auto">
          <a:xfrm>
            <a:off x="2362200" y="3276600"/>
            <a:ext cx="1066800" cy="609600"/>
          </a:xfrm>
          <a:prstGeom prst="cloud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charset="0"/>
              <a:ea typeface="ＭＳ Ｐゴシック" charset="0"/>
            </a:endParaRPr>
          </a:p>
        </p:txBody>
      </p:sp>
      <p:sp>
        <p:nvSpPr>
          <p:cNvPr id="43" name="Cloud 42"/>
          <p:cNvSpPr/>
          <p:nvPr/>
        </p:nvSpPr>
        <p:spPr bwMode="auto">
          <a:xfrm>
            <a:off x="5638800" y="3276600"/>
            <a:ext cx="1066800" cy="609600"/>
          </a:xfrm>
          <a:prstGeom prst="cloud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charset="0"/>
              <a:ea typeface="ＭＳ Ｐゴシック" charset="0"/>
            </a:endParaRPr>
          </a:p>
        </p:txBody>
      </p:sp>
      <p:cxnSp>
        <p:nvCxnSpPr>
          <p:cNvPr id="45" name="Straight Arrow Connector 27"/>
          <p:cNvCxnSpPr>
            <a:stCxn id="41" idx="0"/>
          </p:cNvCxnSpPr>
          <p:nvPr/>
        </p:nvCxnSpPr>
        <p:spPr bwMode="auto">
          <a:xfrm>
            <a:off x="3428111" y="3581400"/>
            <a:ext cx="381889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Straight Arrow Connector 27"/>
          <p:cNvCxnSpPr/>
          <p:nvPr/>
        </p:nvCxnSpPr>
        <p:spPr bwMode="auto">
          <a:xfrm>
            <a:off x="5256911" y="3581400"/>
            <a:ext cx="381889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9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3886200" y="3276600"/>
            <a:ext cx="1219200" cy="850869"/>
            <a:chOff x="3886200" y="1943916"/>
            <a:chExt cx="2239554" cy="1562966"/>
          </a:xfrm>
        </p:grpSpPr>
        <p:sp>
          <p:nvSpPr>
            <p:cNvPr id="39" name="Cube 38"/>
            <p:cNvSpPr/>
            <p:nvPr/>
          </p:nvSpPr>
          <p:spPr>
            <a:xfrm>
              <a:off x="3886200" y="1943916"/>
              <a:ext cx="2239554" cy="1562966"/>
            </a:xfrm>
            <a:prstGeom prst="cube">
              <a:avLst>
                <a:gd name="adj" fmla="val 27332"/>
              </a:avLst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86200" y="2345324"/>
              <a:ext cx="1850441" cy="1159876"/>
            </a:xfrm>
            <a:prstGeom prst="rect">
              <a:avLst/>
            </a:prstGeom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4" grpId="0" animBg="1"/>
      <p:bldP spid="41" grpId="0" animBg="1"/>
      <p:bldP spid="4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Experiment – Lab Setup</a:t>
            </a:r>
            <a:endParaRPr lang="en-US" sz="2800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l="16354" t="27162" r="26542" b="46517"/>
          <a:stretch/>
        </p:blipFill>
        <p:spPr>
          <a:xfrm>
            <a:off x="-228600" y="3264408"/>
            <a:ext cx="1947672" cy="6217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4800" y="1676400"/>
            <a:ext cx="8686800" cy="4953000"/>
            <a:chOff x="304800" y="1524000"/>
            <a:chExt cx="8686800" cy="4953000"/>
          </a:xfrm>
        </p:grpSpPr>
        <p:grpSp>
          <p:nvGrpSpPr>
            <p:cNvPr id="4" name="Group 3"/>
            <p:cNvGrpSpPr/>
            <p:nvPr/>
          </p:nvGrpSpPr>
          <p:grpSpPr>
            <a:xfrm>
              <a:off x="304800" y="1600200"/>
              <a:ext cx="8686800" cy="4876800"/>
              <a:chOff x="304800" y="1600200"/>
              <a:chExt cx="8686800" cy="4876800"/>
            </a:xfrm>
          </p:grpSpPr>
          <p:sp>
            <p:nvSpPr>
              <p:cNvPr id="16" name="Rectangle 15"/>
              <p:cNvSpPr/>
              <p:nvPr/>
            </p:nvSpPr>
            <p:spPr bwMode="auto">
              <a:xfrm>
                <a:off x="3429000" y="1600200"/>
                <a:ext cx="2209800" cy="13716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3429000" y="3048000"/>
                <a:ext cx="2209800" cy="220980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chemeClr val="tx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Verdana" charset="0"/>
                  <a:ea typeface="ＭＳ Ｐゴシック" charset="0"/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 bwMode="auto">
              <a:xfrm>
                <a:off x="1524000" y="2971800"/>
                <a:ext cx="5867400" cy="0"/>
              </a:xfrm>
              <a:prstGeom prst="line">
                <a:avLst/>
              </a:prstGeom>
              <a:ln>
                <a:solidFill>
                  <a:srgbClr val="A50021"/>
                </a:solidFill>
                <a:prstDash val="dot"/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" name="Rounded Rectangle 5"/>
              <p:cNvSpPr/>
              <p:nvPr/>
            </p:nvSpPr>
            <p:spPr bwMode="auto">
              <a:xfrm>
                <a:off x="3657600" y="1905000"/>
                <a:ext cx="1676400" cy="4572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charset="0"/>
                    <a:ea typeface="ＭＳ Ｐゴシック" charset="0"/>
                  </a:rPr>
                  <a:t>Controller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429000" y="2514600"/>
                <a:ext cx="10439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8000"/>
                    </a:solidFill>
                  </a:rPr>
                  <a:t>OpenFlow</a:t>
                </a:r>
                <a:endParaRPr lang="en-US" sz="1200" b="1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61" name="Rounded Rectangle 60"/>
              <p:cNvSpPr/>
              <p:nvPr/>
            </p:nvSpPr>
            <p:spPr bwMode="auto">
              <a:xfrm>
                <a:off x="7620000" y="5410200"/>
                <a:ext cx="1371600" cy="5334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</a:rPr>
                  <a:t>Multimedia Server</a:t>
                </a:r>
                <a:endPara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charset="0"/>
                  <a:ea typeface="ＭＳ Ｐゴシック" charset="0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 bwMode="auto">
              <a:xfrm>
                <a:off x="3886200" y="4495800"/>
                <a:ext cx="1066800" cy="4572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charset="0"/>
                    <a:ea typeface="ＭＳ Ｐゴシック" charset="0"/>
                  </a:rPr>
                  <a:t>EPB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417449" y="4953000"/>
                <a:ext cx="12975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Data Plane</a:t>
                </a:r>
                <a:endParaRPr lang="en-US" sz="1600" dirty="0"/>
              </a:p>
            </p:txBody>
          </p:sp>
          <p:sp>
            <p:nvSpPr>
              <p:cNvPr id="63" name="Rounded Rectangle 62"/>
              <p:cNvSpPr/>
              <p:nvPr/>
            </p:nvSpPr>
            <p:spPr bwMode="auto">
              <a:xfrm>
                <a:off x="304800" y="5410200"/>
                <a:ext cx="762000" cy="3810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charset="0"/>
                    <a:ea typeface="ＭＳ Ｐゴシック" charset="0"/>
                  </a:rPr>
                  <a:t>PC 1</a:t>
                </a:r>
              </a:p>
            </p:txBody>
          </p:sp>
          <p:pic>
            <p:nvPicPr>
              <p:cNvPr id="60" name="Picture 59" descr="skd188803sdc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48600" y="4495800"/>
                <a:ext cx="1066800" cy="881675"/>
              </a:xfrm>
              <a:prstGeom prst="rect">
                <a:avLst/>
              </a:prstGeom>
            </p:spPr>
          </p:pic>
          <p:sp>
            <p:nvSpPr>
              <p:cNvPr id="26" name="Rounded Rectangle 25"/>
              <p:cNvSpPr/>
              <p:nvPr/>
            </p:nvSpPr>
            <p:spPr bwMode="auto">
              <a:xfrm>
                <a:off x="3657600" y="3276600"/>
                <a:ext cx="1676400" cy="45720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headEnd type="none" w="med" len="med"/>
                <a:tailEnd type="none" w="med" len="me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b="1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</a:rPr>
                  <a:t>Datapath</a:t>
                </a:r>
                <a:endParaRPr kumimoji="0" lang="en-US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charset="0"/>
                  <a:ea typeface="ＭＳ Ｐゴシック" charset="0"/>
                </a:endParaRP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Verdana" charset="0"/>
                  <a:ea typeface="ＭＳ Ｐゴシック" charset="0"/>
                </a:endParaRPr>
              </a:p>
            </p:txBody>
          </p:sp>
          <p:cxnSp>
            <p:nvCxnSpPr>
              <p:cNvPr id="28" name="Straight Arrow Connector 27"/>
              <p:cNvCxnSpPr>
                <a:endCxn id="26" idx="0"/>
              </p:cNvCxnSpPr>
              <p:nvPr/>
            </p:nvCxnSpPr>
            <p:spPr bwMode="auto">
              <a:xfrm>
                <a:off x="4495800" y="2362200"/>
                <a:ext cx="0" cy="9144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008000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Straight Arrow Connector 27"/>
              <p:cNvCxnSpPr/>
              <p:nvPr/>
            </p:nvCxnSpPr>
            <p:spPr bwMode="auto">
              <a:xfrm flipV="1">
                <a:off x="2513711" y="3657600"/>
                <a:ext cx="1143889" cy="304800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25400" cap="flat" cmpd="sng" algn="ctr">
                <a:solidFill>
                  <a:srgbClr val="800000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Straight Arrow Connector 67"/>
              <p:cNvCxnSpPr/>
              <p:nvPr/>
            </p:nvCxnSpPr>
            <p:spPr bwMode="auto">
              <a:xfrm>
                <a:off x="4572000" y="3733800"/>
                <a:ext cx="0" cy="7620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" name="Straight Arrow Connector 27"/>
              <p:cNvCxnSpPr/>
              <p:nvPr/>
            </p:nvCxnSpPr>
            <p:spPr bwMode="auto">
              <a:xfrm>
                <a:off x="1600200" y="3505200"/>
                <a:ext cx="2057400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000090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Straight Arrow Connector 27"/>
              <p:cNvCxnSpPr>
                <a:stCxn id="48" idx="2"/>
              </p:cNvCxnSpPr>
              <p:nvPr/>
            </p:nvCxnSpPr>
            <p:spPr bwMode="auto">
              <a:xfrm rot="16200000" flipH="1">
                <a:off x="983872" y="3495163"/>
                <a:ext cx="228600" cy="705873"/>
              </a:xfrm>
              <a:prstGeom prst="bentConnector2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800000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Straight Arrow Connector 67"/>
              <p:cNvCxnSpPr/>
              <p:nvPr/>
            </p:nvCxnSpPr>
            <p:spPr bwMode="auto">
              <a:xfrm flipV="1">
                <a:off x="4267200" y="3733800"/>
                <a:ext cx="0" cy="6858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8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Straight Arrow Connector 27"/>
              <p:cNvCxnSpPr>
                <a:endCxn id="52" idx="2"/>
              </p:cNvCxnSpPr>
              <p:nvPr/>
            </p:nvCxnSpPr>
            <p:spPr bwMode="auto">
              <a:xfrm flipV="1">
                <a:off x="7466711" y="3745992"/>
                <a:ext cx="703453" cy="216408"/>
              </a:xfrm>
              <a:prstGeom prst="bentConnector2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800000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Straight Arrow Connector 27"/>
              <p:cNvCxnSpPr/>
              <p:nvPr/>
            </p:nvCxnSpPr>
            <p:spPr bwMode="auto">
              <a:xfrm>
                <a:off x="5334000" y="3505200"/>
                <a:ext cx="2133600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000090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Straight Arrow Connector 27"/>
              <p:cNvCxnSpPr/>
              <p:nvPr/>
            </p:nvCxnSpPr>
            <p:spPr bwMode="auto">
              <a:xfrm>
                <a:off x="5334000" y="3657600"/>
                <a:ext cx="1070109" cy="304800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25400" cap="flat" cmpd="sng" algn="ctr">
                <a:solidFill>
                  <a:srgbClr val="800000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9" name="Group 28"/>
              <p:cNvGrpSpPr/>
              <p:nvPr/>
            </p:nvGrpSpPr>
            <p:grpSpPr>
              <a:xfrm>
                <a:off x="2590800" y="5639808"/>
                <a:ext cx="3962400" cy="837192"/>
                <a:chOff x="1369479" y="12498510"/>
                <a:chExt cx="12076357" cy="3355933"/>
              </a:xfrm>
            </p:grpSpPr>
            <p:sp>
              <p:nvSpPr>
                <p:cNvPr id="30" name="Rounded Rectangle 29"/>
                <p:cNvSpPr/>
                <p:nvPr/>
              </p:nvSpPr>
              <p:spPr>
                <a:xfrm>
                  <a:off x="1369479" y="12498510"/>
                  <a:ext cx="12076357" cy="3355933"/>
                </a:xfrm>
                <a:prstGeom prst="roundRect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lIns="365760" tIns="182880" rIns="365760" bIns="182880" spcCol="0" rtlCol="0" anchor="ctr"/>
                <a:lstStyle/>
                <a:p>
                  <a:pPr algn="ctr"/>
                  <a:r>
                    <a:rPr lang="en-US" sz="1200" b="1" dirty="0"/>
                    <a:t>Legend</a:t>
                  </a:r>
                </a:p>
                <a:p>
                  <a:pPr algn="ctr"/>
                  <a:endParaRPr lang="en-US" sz="1200" b="1" dirty="0"/>
                </a:p>
                <a:p>
                  <a:r>
                    <a:rPr lang="en-US" sz="1200" b="1" dirty="0"/>
                    <a:t>Best-effort Route</a:t>
                  </a:r>
                </a:p>
                <a:p>
                  <a:r>
                    <a:rPr lang="en-US" sz="1200" b="1" dirty="0"/>
                    <a:t>Expedited Route</a:t>
                  </a:r>
                </a:p>
              </p:txBody>
            </p:sp>
            <p:cxnSp>
              <p:nvCxnSpPr>
                <p:cNvPr id="31" name="Straight Arrow Connector 30"/>
                <p:cNvCxnSpPr/>
                <p:nvPr/>
              </p:nvCxnSpPr>
              <p:spPr bwMode="auto">
                <a:xfrm flipH="1" flipV="1">
                  <a:off x="9196844" y="14632630"/>
                  <a:ext cx="3793282" cy="4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800000"/>
                  </a:solidFill>
                  <a:prstDash val="solid"/>
                  <a:round/>
                  <a:headEnd type="arrow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" name="Straight Arrow Connector 31"/>
                <p:cNvCxnSpPr/>
                <p:nvPr/>
              </p:nvCxnSpPr>
              <p:spPr bwMode="auto">
                <a:xfrm flipH="1">
                  <a:off x="9196847" y="15243539"/>
                  <a:ext cx="3793279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000090"/>
                  </a:solidFill>
                  <a:prstDash val="solid"/>
                  <a:round/>
                  <a:headEnd type="arrow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13" name="TextBox 12"/>
            <p:cNvSpPr txBox="1"/>
            <p:nvPr/>
          </p:nvSpPr>
          <p:spPr>
            <a:xfrm>
              <a:off x="3352800" y="1524000"/>
              <a:ext cx="15590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Control Plane</a:t>
              </a:r>
              <a:endParaRPr lang="en-US" sz="1600" dirty="0"/>
            </a:p>
          </p:txBody>
        </p:sp>
        <p:pic>
          <p:nvPicPr>
            <p:cNvPr id="57" name="Picture 56" descr="skd188256sdc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4495800"/>
              <a:ext cx="958526" cy="821480"/>
            </a:xfrm>
            <a:prstGeom prst="rect">
              <a:avLst/>
            </a:prstGeom>
            <a:scene3d>
              <a:camera prst="orthographicFront">
                <a:rot lat="60" lon="10800006" rev="0"/>
              </a:camera>
              <a:lightRig rig="threePt" dir="t"/>
            </a:scene3d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/>
          <a:srcRect l="16354" t="27162" r="26542" b="46517"/>
          <a:stretch/>
        </p:blipFill>
        <p:spPr>
          <a:xfrm>
            <a:off x="7196328" y="3276600"/>
            <a:ext cx="1947672" cy="621792"/>
          </a:xfrm>
          <a:prstGeom prst="rect">
            <a:avLst/>
          </a:prstGeom>
        </p:spPr>
      </p:pic>
      <p:cxnSp>
        <p:nvCxnSpPr>
          <p:cNvPr id="55" name="Straight Arrow Connector 27"/>
          <p:cNvCxnSpPr/>
          <p:nvPr/>
        </p:nvCxnSpPr>
        <p:spPr bwMode="auto">
          <a:xfrm>
            <a:off x="533400" y="3886200"/>
            <a:ext cx="0" cy="1143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2" name="Straight Arrow Connector 27"/>
          <p:cNvCxnSpPr/>
          <p:nvPr/>
        </p:nvCxnSpPr>
        <p:spPr bwMode="auto">
          <a:xfrm>
            <a:off x="8458200" y="3886200"/>
            <a:ext cx="0" cy="762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8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3608" y="3581400"/>
            <a:ext cx="1040992" cy="106207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542" y="3581400"/>
            <a:ext cx="1052058" cy="1073365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 bwMode="auto">
          <a:xfrm>
            <a:off x="1371600" y="4495800"/>
            <a:ext cx="1981200" cy="5334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charset="0"/>
                <a:ea typeface="ＭＳ Ｐゴシック" charset="0"/>
              </a:rPr>
              <a:t>Traffic Controller 1</a:t>
            </a:r>
          </a:p>
        </p:txBody>
      </p:sp>
      <p:sp>
        <p:nvSpPr>
          <p:cNvPr id="42" name="Rounded Rectangle 41"/>
          <p:cNvSpPr/>
          <p:nvPr/>
        </p:nvSpPr>
        <p:spPr bwMode="auto">
          <a:xfrm>
            <a:off x="5791200" y="4495800"/>
            <a:ext cx="1981200" cy="5334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charset="0"/>
                <a:ea typeface="ＭＳ Ｐゴシック" charset="0"/>
              </a:rPr>
              <a:t>Traffic Controller 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5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Points to Note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special or proprietary hardware</a:t>
            </a:r>
          </a:p>
          <a:p>
            <a:endParaRPr lang="en-US" dirty="0" smtClean="0"/>
          </a:p>
          <a:p>
            <a:r>
              <a:rPr lang="en-US" dirty="0" smtClean="0"/>
              <a:t>No endpoint signaling / action necessary</a:t>
            </a:r>
          </a:p>
          <a:p>
            <a:endParaRPr lang="en-US" dirty="0" smtClean="0"/>
          </a:p>
          <a:p>
            <a:r>
              <a:rPr lang="en-US" dirty="0" smtClean="0"/>
              <a:t>Open, reusable extension in</a:t>
            </a:r>
            <a:br>
              <a:rPr lang="en-US" dirty="0" smtClean="0"/>
            </a:br>
            <a:r>
              <a:rPr lang="en-US" dirty="0" smtClean="0"/>
              <a:t>OF-recommended manner</a:t>
            </a:r>
          </a:p>
          <a:p>
            <a:endParaRPr lang="en-US" dirty="0"/>
          </a:p>
          <a:p>
            <a:r>
              <a:rPr lang="en-US" dirty="0" smtClean="0"/>
              <a:t>General approach to OF-compatible service insertion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3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“Now there is money, and money changes everything”</a:t>
            </a:r>
          </a:p>
          <a:p>
            <a:pPr lvl="1"/>
            <a:r>
              <a:rPr lang="en-US" dirty="0" smtClean="0"/>
              <a:t>Rather, goals / accountability has changed</a:t>
            </a:r>
          </a:p>
          <a:p>
            <a:r>
              <a:rPr lang="en-US" dirty="0" smtClean="0"/>
              <a:t>Who pays for the Internet? What do they get out of it?</a:t>
            </a:r>
          </a:p>
          <a:p>
            <a:pPr lvl="1"/>
            <a:r>
              <a:rPr lang="en-US" dirty="0" smtClean="0"/>
              <a:t>Partly public, partly private equipment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7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Demo</a:t>
            </a:r>
            <a:endParaRPr lang="en-US" dirty="0"/>
          </a:p>
        </p:txBody>
      </p:sp>
      <p:pic>
        <p:nvPicPr>
          <p:cNvPr id="4" name="rob_ofx_dpi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81125"/>
            <a:ext cx="8153400" cy="4586288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31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652277"/>
              </p:ext>
            </p:extLst>
          </p:nvPr>
        </p:nvGraphicFramePr>
        <p:xfrm>
          <a:off x="1524000" y="1811975"/>
          <a:ext cx="60960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79"/>
                <a:gridCol w="510532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/>
                        </a:rPr>
                        <a:t>Test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/>
                        </a:rPr>
                        <a:t>Condition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MR10"/>
                        </a:rPr>
                        <a:t>A </a:t>
                      </a:r>
                      <a:endParaRPr lang="en-US" sz="32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MR10"/>
                        </a:rPr>
                        <a:t>Baseline, no </a:t>
                      </a:r>
                      <a:r>
                        <a:rPr lang="en-US" sz="1800" dirty="0" smtClean="0">
                          <a:effectLst/>
                          <a:latin typeface="CMR10"/>
                        </a:rPr>
                        <a:t>Traffic </a:t>
                      </a:r>
                      <a:r>
                        <a:rPr lang="en-US" sz="1800" dirty="0">
                          <a:effectLst/>
                          <a:latin typeface="CMR10"/>
                        </a:rPr>
                        <a:t>Controller or EPB involved </a:t>
                      </a:r>
                      <a:endParaRPr lang="en-US" sz="32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MR10"/>
                        </a:rPr>
                        <a:t>B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MR10"/>
                        </a:rPr>
                        <a:t>EPB with </a:t>
                      </a:r>
                      <a:r>
                        <a:rPr lang="en-US" sz="1800" dirty="0" smtClean="0">
                          <a:effectLst/>
                          <a:latin typeface="CMR10"/>
                        </a:rPr>
                        <a:t>Traffic </a:t>
                      </a:r>
                      <a:r>
                        <a:rPr lang="en-US" sz="1800" dirty="0">
                          <a:effectLst/>
                          <a:latin typeface="CMR10"/>
                        </a:rPr>
                        <a:t>Controller 1 activated </a:t>
                      </a:r>
                      <a:endParaRPr lang="en-US" sz="32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MR10"/>
                        </a:rPr>
                        <a:t>C </a:t>
                      </a:r>
                      <a:endParaRPr lang="en-US" sz="32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MR10"/>
                        </a:rPr>
                        <a:t>EPB with both </a:t>
                      </a:r>
                      <a:r>
                        <a:rPr lang="en-US" sz="1800" dirty="0" smtClean="0">
                          <a:effectLst/>
                          <a:latin typeface="CMR10"/>
                        </a:rPr>
                        <a:t>Traffic </a:t>
                      </a:r>
                      <a:r>
                        <a:rPr lang="en-US" sz="1800" dirty="0">
                          <a:effectLst/>
                          <a:latin typeface="CMR10"/>
                        </a:rPr>
                        <a:t>Controllers activated </a:t>
                      </a:r>
                      <a:endParaRPr lang="en-US" sz="32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MR10"/>
                        </a:rPr>
                        <a:t>D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MR10"/>
                        </a:rPr>
                        <a:t>Only </a:t>
                      </a:r>
                      <a:r>
                        <a:rPr lang="en-US" sz="1800" dirty="0" smtClean="0">
                          <a:effectLst/>
                          <a:latin typeface="CMR10"/>
                        </a:rPr>
                        <a:t>Traffic </a:t>
                      </a:r>
                      <a:r>
                        <a:rPr lang="en-US" sz="1800" dirty="0">
                          <a:effectLst/>
                          <a:latin typeface="CMR10"/>
                        </a:rPr>
                        <a:t>Controller 1 activated </a:t>
                      </a:r>
                      <a:endParaRPr lang="en-US" sz="32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MR10"/>
                        </a:rPr>
                        <a:t>E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MR10"/>
                        </a:rPr>
                        <a:t>Both </a:t>
                      </a:r>
                      <a:r>
                        <a:rPr lang="en-US" sz="1800" dirty="0" smtClean="0">
                          <a:effectLst/>
                          <a:latin typeface="CMR10"/>
                        </a:rPr>
                        <a:t>Traffic </a:t>
                      </a:r>
                      <a:r>
                        <a:rPr lang="en-US" sz="1800" dirty="0">
                          <a:effectLst/>
                          <a:latin typeface="CMR10"/>
                        </a:rPr>
                        <a:t>Controllers activated </a:t>
                      </a:r>
                      <a:endParaRPr lang="en-US" sz="32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MR10"/>
                        </a:rPr>
                        <a:t>F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MR10"/>
                        </a:rPr>
                        <a:t>EPB with </a:t>
                      </a:r>
                      <a:r>
                        <a:rPr lang="en-US" sz="1800" dirty="0" smtClean="0">
                          <a:effectLst/>
                          <a:latin typeface="CMR10"/>
                        </a:rPr>
                        <a:t>Traffic </a:t>
                      </a:r>
                      <a:r>
                        <a:rPr lang="en-US" sz="1800" dirty="0">
                          <a:effectLst/>
                          <a:latin typeface="CMR10"/>
                        </a:rPr>
                        <a:t>Controller 1 and Expedited Routes activated </a:t>
                      </a:r>
                      <a:endParaRPr lang="en-US" sz="32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MR10"/>
                        </a:rPr>
                        <a:t>G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MR10"/>
                        </a:rPr>
                        <a:t>EPB with both </a:t>
                      </a:r>
                      <a:r>
                        <a:rPr lang="en-US" sz="1800" dirty="0" smtClean="0">
                          <a:effectLst/>
                          <a:latin typeface="CMR10"/>
                        </a:rPr>
                        <a:t>Traffic </a:t>
                      </a:r>
                      <a:r>
                        <a:rPr lang="en-US" sz="1800" dirty="0">
                          <a:effectLst/>
                          <a:latin typeface="CMR10"/>
                        </a:rPr>
                        <a:t>Controllers and Expedited Routes activated </a:t>
                      </a:r>
                      <a:endParaRPr lang="en-US" sz="3200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650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Jitter Experienced by the three videos</a:t>
            </a:r>
            <a:endParaRPr lang="en-US" sz="3200" dirty="0"/>
          </a:p>
        </p:txBody>
      </p:sp>
      <p:pic>
        <p:nvPicPr>
          <p:cNvPr id="13" name="Content Placeholder 12" descr="jitter_ad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" r="-515"/>
          <a:stretch/>
        </p:blipFill>
        <p:spPr>
          <a:xfrm>
            <a:off x="457200" y="948246"/>
            <a:ext cx="5997509" cy="5452554"/>
          </a:xfr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994727"/>
              </p:ext>
            </p:extLst>
          </p:nvPr>
        </p:nvGraphicFramePr>
        <p:xfrm>
          <a:off x="5800473" y="2316471"/>
          <a:ext cx="2560833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517"/>
                <a:gridCol w="20243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</a:rPr>
                        <a:t>Test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</a:rPr>
                        <a:t>Condition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A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Baseline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B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EPB </a:t>
                      </a:r>
                      <a:r>
                        <a:rPr lang="en-US" sz="1400" dirty="0" smtClean="0">
                          <a:effectLst/>
                          <a:latin typeface="CMR10"/>
                        </a:rPr>
                        <a:t>+ TC1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C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EPB </a:t>
                      </a:r>
                      <a:r>
                        <a:rPr lang="en-US" sz="1400" dirty="0" smtClean="0">
                          <a:effectLst/>
                          <a:latin typeface="CMR10"/>
                        </a:rPr>
                        <a:t>+</a:t>
                      </a:r>
                      <a:r>
                        <a:rPr lang="en-US" sz="1400" baseline="0" dirty="0" smtClean="0">
                          <a:effectLst/>
                          <a:latin typeface="CMR10"/>
                        </a:rPr>
                        <a:t> TC1, TC2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D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TC1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E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TC1, TC2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F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EPB + TC1</a:t>
                      </a:r>
                      <a:r>
                        <a:rPr lang="en-US" sz="1400" baseline="0" dirty="0" smtClean="0">
                          <a:effectLst/>
                          <a:latin typeface="CMR10"/>
                        </a:rPr>
                        <a:t> + DPI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G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EPB + TC1, TC2</a:t>
                      </a:r>
                      <a:r>
                        <a:rPr lang="en-US" sz="1400" baseline="0" dirty="0" smtClean="0">
                          <a:effectLst/>
                          <a:latin typeface="CMR10"/>
                        </a:rPr>
                        <a:t> + DPI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7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Jitter</a:t>
            </a:r>
            <a:endParaRPr lang="en-US" dirty="0"/>
          </a:p>
        </p:txBody>
      </p:sp>
      <p:pic>
        <p:nvPicPr>
          <p:cNvPr id="11" name="Content Placeholder 10" descr="jitter_akiyo_bdaf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r="5865"/>
          <a:stretch/>
        </p:blipFill>
        <p:spPr>
          <a:xfrm>
            <a:off x="457200" y="948246"/>
            <a:ext cx="6827352" cy="5452554"/>
          </a:xfr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9808"/>
              </p:ext>
            </p:extLst>
          </p:nvPr>
        </p:nvGraphicFramePr>
        <p:xfrm>
          <a:off x="6454290" y="1863777"/>
          <a:ext cx="2560833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517"/>
                <a:gridCol w="20243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</a:rPr>
                        <a:t>Test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</a:rPr>
                        <a:t>Condition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A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Baseline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B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EPB </a:t>
                      </a:r>
                      <a:r>
                        <a:rPr lang="en-US" sz="1400" dirty="0" smtClean="0">
                          <a:effectLst/>
                          <a:latin typeface="CMR10"/>
                        </a:rPr>
                        <a:t>+ TC1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C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EPB </a:t>
                      </a:r>
                      <a:r>
                        <a:rPr lang="en-US" sz="1400" dirty="0" smtClean="0">
                          <a:effectLst/>
                          <a:latin typeface="CMR10"/>
                        </a:rPr>
                        <a:t>+</a:t>
                      </a:r>
                      <a:r>
                        <a:rPr lang="en-US" sz="1400" baseline="0" dirty="0" smtClean="0">
                          <a:effectLst/>
                          <a:latin typeface="CMR10"/>
                        </a:rPr>
                        <a:t> TC1, TC2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D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TC1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E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TC1, TC2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F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EPB + TC1</a:t>
                      </a:r>
                      <a:r>
                        <a:rPr lang="en-US" sz="1400" baseline="0" dirty="0" smtClean="0">
                          <a:effectLst/>
                          <a:latin typeface="CMR10"/>
                        </a:rPr>
                        <a:t> + DPI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G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EPB + TC1, TC2</a:t>
                      </a:r>
                      <a:r>
                        <a:rPr lang="en-US" sz="1400" baseline="0" dirty="0" smtClean="0">
                          <a:effectLst/>
                          <a:latin typeface="CMR10"/>
                        </a:rPr>
                        <a:t> + DPI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Jitter</a:t>
            </a:r>
            <a:endParaRPr lang="en-US" dirty="0"/>
          </a:p>
        </p:txBody>
      </p:sp>
      <p:pic>
        <p:nvPicPr>
          <p:cNvPr id="6" name="Content Placeholder 5" descr="jitter_foreman_bdaf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r="4829"/>
          <a:stretch/>
        </p:blipFill>
        <p:spPr>
          <a:xfrm>
            <a:off x="457200" y="1036270"/>
            <a:ext cx="6890220" cy="5452554"/>
          </a:xfr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49150"/>
              </p:ext>
            </p:extLst>
          </p:nvPr>
        </p:nvGraphicFramePr>
        <p:xfrm>
          <a:off x="6177674" y="1901501"/>
          <a:ext cx="2560833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517"/>
                <a:gridCol w="20243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</a:rPr>
                        <a:t>Test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</a:rPr>
                        <a:t>Condition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A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Baseline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B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EPB </a:t>
                      </a:r>
                      <a:r>
                        <a:rPr lang="en-US" sz="1400" dirty="0" smtClean="0">
                          <a:effectLst/>
                          <a:latin typeface="CMR10"/>
                        </a:rPr>
                        <a:t>+ TC1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C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EPB </a:t>
                      </a:r>
                      <a:r>
                        <a:rPr lang="en-US" sz="1400" dirty="0" smtClean="0">
                          <a:effectLst/>
                          <a:latin typeface="CMR10"/>
                        </a:rPr>
                        <a:t>+</a:t>
                      </a:r>
                      <a:r>
                        <a:rPr lang="en-US" sz="1400" baseline="0" dirty="0" smtClean="0">
                          <a:effectLst/>
                          <a:latin typeface="CMR10"/>
                        </a:rPr>
                        <a:t> TC1, TC2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D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TC1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E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TC1, TC2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F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EPB + TC1</a:t>
                      </a:r>
                      <a:r>
                        <a:rPr lang="en-US" sz="1400" baseline="0" dirty="0" smtClean="0">
                          <a:effectLst/>
                          <a:latin typeface="CMR10"/>
                        </a:rPr>
                        <a:t> + DPI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G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EPB + TC1, TC2</a:t>
                      </a:r>
                      <a:r>
                        <a:rPr lang="en-US" sz="1400" baseline="0" dirty="0" smtClean="0">
                          <a:effectLst/>
                          <a:latin typeface="CMR10"/>
                        </a:rPr>
                        <a:t> + DPI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PSNR-MOS Score</a:t>
            </a:r>
            <a:endParaRPr lang="en-US" dirty="0"/>
          </a:p>
        </p:txBody>
      </p:sp>
      <p:pic>
        <p:nvPicPr>
          <p:cNvPr id="6" name="Content Placeholder 5" descr="psnrmos_akiyo_bdaf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-356"/>
          <a:stretch/>
        </p:blipFill>
        <p:spPr>
          <a:xfrm>
            <a:off x="218305" y="948246"/>
            <a:ext cx="7292568" cy="5452554"/>
          </a:xfr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4386"/>
              </p:ext>
            </p:extLst>
          </p:nvPr>
        </p:nvGraphicFramePr>
        <p:xfrm>
          <a:off x="6545448" y="1340768"/>
          <a:ext cx="2560833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517"/>
                <a:gridCol w="20243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</a:rPr>
                        <a:t>Test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</a:rPr>
                        <a:t>Condition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A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Baseline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B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EPB </a:t>
                      </a:r>
                      <a:r>
                        <a:rPr lang="en-US" sz="1400" dirty="0" smtClean="0">
                          <a:effectLst/>
                          <a:latin typeface="CMR10"/>
                        </a:rPr>
                        <a:t>+ TC1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C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EPB </a:t>
                      </a:r>
                      <a:r>
                        <a:rPr lang="en-US" sz="1400" dirty="0" smtClean="0">
                          <a:effectLst/>
                          <a:latin typeface="CMR10"/>
                        </a:rPr>
                        <a:t>+</a:t>
                      </a:r>
                      <a:r>
                        <a:rPr lang="en-US" sz="1400" baseline="0" dirty="0" smtClean="0">
                          <a:effectLst/>
                          <a:latin typeface="CMR10"/>
                        </a:rPr>
                        <a:t> TC1, TC2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D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TC1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E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TC1, TC2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F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EPB + TC1</a:t>
                      </a:r>
                      <a:r>
                        <a:rPr lang="en-US" sz="1400" baseline="0" dirty="0" smtClean="0">
                          <a:effectLst/>
                          <a:latin typeface="CMR10"/>
                        </a:rPr>
                        <a:t> + DPI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G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EPB + TC1, TC2</a:t>
                      </a:r>
                      <a:r>
                        <a:rPr lang="en-US" sz="1400" baseline="0" dirty="0" smtClean="0">
                          <a:effectLst/>
                          <a:latin typeface="CMR10"/>
                        </a:rPr>
                        <a:t> + DPI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1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PSNR-MOS Score</a:t>
            </a:r>
            <a:endParaRPr lang="en-US" dirty="0"/>
          </a:p>
        </p:txBody>
      </p:sp>
      <p:pic>
        <p:nvPicPr>
          <p:cNvPr id="9" name="Content Placeholder 8" descr="psnrmos_akiyo_ceg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r="509"/>
          <a:stretch/>
        </p:blipFill>
        <p:spPr>
          <a:xfrm>
            <a:off x="251468" y="948246"/>
            <a:ext cx="7217127" cy="5452554"/>
          </a:xfr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096907"/>
              </p:ext>
            </p:extLst>
          </p:nvPr>
        </p:nvGraphicFramePr>
        <p:xfrm>
          <a:off x="6441716" y="2354195"/>
          <a:ext cx="2560833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517"/>
                <a:gridCol w="20243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</a:rPr>
                        <a:t>Test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</a:rPr>
                        <a:t>Condition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A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Baseline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B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EPB </a:t>
                      </a:r>
                      <a:r>
                        <a:rPr lang="en-US" sz="1400" dirty="0" smtClean="0">
                          <a:effectLst/>
                          <a:latin typeface="CMR10"/>
                        </a:rPr>
                        <a:t>+ TC1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C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EPB </a:t>
                      </a:r>
                      <a:r>
                        <a:rPr lang="en-US" sz="1400" dirty="0" smtClean="0">
                          <a:effectLst/>
                          <a:latin typeface="CMR10"/>
                        </a:rPr>
                        <a:t>+</a:t>
                      </a:r>
                      <a:r>
                        <a:rPr lang="en-US" sz="1400" baseline="0" dirty="0" smtClean="0">
                          <a:effectLst/>
                          <a:latin typeface="CMR10"/>
                        </a:rPr>
                        <a:t> TC1, TC2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D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TC1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E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TC1, TC2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F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EPB + TC1</a:t>
                      </a:r>
                      <a:r>
                        <a:rPr lang="en-US" sz="1400" baseline="0" dirty="0" smtClean="0">
                          <a:effectLst/>
                          <a:latin typeface="CMR10"/>
                        </a:rPr>
                        <a:t> + DPI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G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EPB + TC1, TC2</a:t>
                      </a:r>
                      <a:r>
                        <a:rPr lang="en-US" sz="1400" baseline="0" dirty="0" smtClean="0">
                          <a:effectLst/>
                          <a:latin typeface="CMR10"/>
                        </a:rPr>
                        <a:t> + DPI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SSIM</a:t>
            </a:r>
            <a:endParaRPr lang="en-US" dirty="0"/>
          </a:p>
        </p:txBody>
      </p:sp>
      <p:pic>
        <p:nvPicPr>
          <p:cNvPr id="6" name="Content Placeholder 5" descr="ssim_football_bdaf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-183" b="2080"/>
          <a:stretch/>
        </p:blipFill>
        <p:spPr>
          <a:xfrm>
            <a:off x="226321" y="1099144"/>
            <a:ext cx="7279995" cy="5339171"/>
          </a:xfr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405852"/>
              </p:ext>
            </p:extLst>
          </p:nvPr>
        </p:nvGraphicFramePr>
        <p:xfrm>
          <a:off x="6466863" y="1976951"/>
          <a:ext cx="2560833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517"/>
                <a:gridCol w="20243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</a:rPr>
                        <a:t>Test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</a:rPr>
                        <a:t>Condition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A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Baseline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B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EPB </a:t>
                      </a:r>
                      <a:r>
                        <a:rPr lang="en-US" sz="1400" dirty="0" smtClean="0">
                          <a:effectLst/>
                          <a:latin typeface="CMR10"/>
                        </a:rPr>
                        <a:t>+ TC1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C 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MR10"/>
                        </a:rPr>
                        <a:t>EPB </a:t>
                      </a:r>
                      <a:r>
                        <a:rPr lang="en-US" sz="1400" dirty="0" smtClean="0">
                          <a:effectLst/>
                          <a:latin typeface="CMR10"/>
                        </a:rPr>
                        <a:t>+</a:t>
                      </a:r>
                      <a:r>
                        <a:rPr lang="en-US" sz="1400" baseline="0" dirty="0" smtClean="0">
                          <a:effectLst/>
                          <a:latin typeface="CMR10"/>
                        </a:rPr>
                        <a:t> TC1, TC2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D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TC1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E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TC1, TC2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F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EPB + TC1</a:t>
                      </a:r>
                      <a:r>
                        <a:rPr lang="en-US" sz="1400" baseline="0" dirty="0" smtClean="0">
                          <a:effectLst/>
                          <a:latin typeface="CMR10"/>
                        </a:rPr>
                        <a:t> + DPI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CMR10"/>
                        </a:rPr>
                        <a:t>G </a:t>
                      </a:r>
                      <a:endParaRPr lang="en-US" sz="24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  <a:latin typeface="CMR10"/>
                        </a:rPr>
                        <a:t>EPB + TC1, TC2</a:t>
                      </a:r>
                      <a:r>
                        <a:rPr lang="en-US" sz="1400" baseline="0" dirty="0" smtClean="0">
                          <a:effectLst/>
                          <a:latin typeface="CMR10"/>
                        </a:rPr>
                        <a:t> + DPI</a:t>
                      </a:r>
                      <a:endParaRPr lang="en-US" sz="2400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1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xmlns:p14="http://schemas.microsoft.com/office/powerpoint/2010/main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1188730" y="2824482"/>
            <a:ext cx="744747" cy="605379"/>
            <a:chOff x="1188730" y="2824482"/>
            <a:chExt cx="744747" cy="605379"/>
          </a:xfrm>
        </p:grpSpPr>
        <p:sp>
          <p:nvSpPr>
            <p:cNvPr id="157" name="Line 11"/>
            <p:cNvSpPr>
              <a:spLocks noChangeShapeType="1"/>
            </p:cNvSpPr>
            <p:nvPr/>
          </p:nvSpPr>
          <p:spPr bwMode="auto">
            <a:xfrm>
              <a:off x="1188730" y="3337428"/>
              <a:ext cx="732362" cy="0"/>
            </a:xfrm>
            <a:prstGeom prst="line">
              <a:avLst/>
            </a:prstGeom>
            <a:noFill/>
            <a:ln w="28575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Line 11"/>
            <p:cNvSpPr>
              <a:spLocks noChangeShapeType="1"/>
            </p:cNvSpPr>
            <p:nvPr/>
          </p:nvSpPr>
          <p:spPr bwMode="auto">
            <a:xfrm>
              <a:off x="1188730" y="3168601"/>
              <a:ext cx="732362" cy="0"/>
            </a:xfrm>
            <a:prstGeom prst="line">
              <a:avLst/>
            </a:prstGeom>
            <a:noFill/>
            <a:ln w="28575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Line 11"/>
            <p:cNvSpPr>
              <a:spLocks noChangeShapeType="1"/>
            </p:cNvSpPr>
            <p:nvPr/>
          </p:nvSpPr>
          <p:spPr bwMode="auto">
            <a:xfrm>
              <a:off x="1188730" y="2999775"/>
              <a:ext cx="732362" cy="0"/>
            </a:xfrm>
            <a:prstGeom prst="line">
              <a:avLst/>
            </a:prstGeom>
            <a:noFill/>
            <a:ln w="28575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324664" y="2860092"/>
              <a:ext cx="474782" cy="56976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1445123" y="3179739"/>
              <a:ext cx="229347" cy="181696"/>
              <a:chOff x="3123453" y="672336"/>
              <a:chExt cx="254079" cy="206058"/>
            </a:xfrm>
          </p:grpSpPr>
          <p:sp>
            <p:nvSpPr>
              <p:cNvPr id="97" name="Line 7"/>
              <p:cNvSpPr>
                <a:spLocks noChangeShapeType="1"/>
              </p:cNvSpPr>
              <p:nvPr/>
            </p:nvSpPr>
            <p:spPr bwMode="auto">
              <a:xfrm>
                <a:off x="3160124" y="672336"/>
                <a:ext cx="181610" cy="20605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Line 8"/>
              <p:cNvSpPr>
                <a:spLocks noChangeShapeType="1"/>
              </p:cNvSpPr>
              <p:nvPr/>
            </p:nvSpPr>
            <p:spPr bwMode="auto">
              <a:xfrm flipH="1">
                <a:off x="3160124" y="672336"/>
                <a:ext cx="181610" cy="20605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Line 9"/>
              <p:cNvSpPr>
                <a:spLocks noChangeShapeType="1"/>
              </p:cNvSpPr>
              <p:nvPr/>
            </p:nvSpPr>
            <p:spPr bwMode="auto">
              <a:xfrm flipH="1">
                <a:off x="3123453" y="672336"/>
                <a:ext cx="36671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10"/>
              <p:cNvSpPr>
                <a:spLocks noChangeShapeType="1"/>
              </p:cNvSpPr>
              <p:nvPr/>
            </p:nvSpPr>
            <p:spPr bwMode="auto">
              <a:xfrm flipH="1">
                <a:off x="3123453" y="878394"/>
                <a:ext cx="36671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11"/>
              <p:cNvSpPr>
                <a:spLocks noChangeShapeType="1"/>
              </p:cNvSpPr>
              <p:nvPr/>
            </p:nvSpPr>
            <p:spPr bwMode="auto">
              <a:xfrm flipH="1">
                <a:off x="3341734" y="672336"/>
                <a:ext cx="3579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Line 12"/>
              <p:cNvSpPr>
                <a:spLocks noChangeShapeType="1"/>
              </p:cNvSpPr>
              <p:nvPr/>
            </p:nvSpPr>
            <p:spPr bwMode="auto">
              <a:xfrm flipH="1">
                <a:off x="3341734" y="878394"/>
                <a:ext cx="35798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1284425" y="2824482"/>
              <a:ext cx="649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1400" baseline="-25000" dirty="0" smtClean="0">
                  <a:solidFill>
                    <a:srgbClr val="000000"/>
                  </a:solidFill>
                </a:rPr>
                <a:t>1</a:t>
              </a:r>
              <a:r>
                <a:rPr lang="en-US" sz="1400" dirty="0" smtClean="0">
                  <a:solidFill>
                    <a:srgbClr val="000000"/>
                  </a:solidFill>
                </a:rPr>
                <a:t> XC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191683" y="3489211"/>
            <a:ext cx="732362" cy="605379"/>
            <a:chOff x="1191683" y="3489211"/>
            <a:chExt cx="732362" cy="605379"/>
          </a:xfrm>
        </p:grpSpPr>
        <p:sp>
          <p:nvSpPr>
            <p:cNvPr id="159" name="Line 11"/>
            <p:cNvSpPr>
              <a:spLocks noChangeShapeType="1"/>
            </p:cNvSpPr>
            <p:nvPr/>
          </p:nvSpPr>
          <p:spPr bwMode="auto">
            <a:xfrm>
              <a:off x="1191683" y="4031453"/>
              <a:ext cx="732362" cy="0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Line 11"/>
            <p:cNvSpPr>
              <a:spLocks noChangeShapeType="1"/>
            </p:cNvSpPr>
            <p:nvPr/>
          </p:nvSpPr>
          <p:spPr bwMode="auto">
            <a:xfrm>
              <a:off x="1191683" y="3862626"/>
              <a:ext cx="732362" cy="0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Line 11"/>
            <p:cNvSpPr>
              <a:spLocks noChangeShapeType="1"/>
            </p:cNvSpPr>
            <p:nvPr/>
          </p:nvSpPr>
          <p:spPr bwMode="auto">
            <a:xfrm>
              <a:off x="1191683" y="3693800"/>
              <a:ext cx="732362" cy="0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320262" y="3524821"/>
              <a:ext cx="474782" cy="569769"/>
            </a:xfrm>
            <a:prstGeom prst="rect">
              <a:avLst/>
            </a:prstGeom>
            <a:gradFill>
              <a:gsLst>
                <a:gs pos="0">
                  <a:srgbClr val="FF534E"/>
                </a:gs>
                <a:gs pos="100000">
                  <a:srgbClr val="FFAC9E"/>
                </a:gs>
              </a:gsLst>
            </a:gradFill>
            <a:ln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1440721" y="3844468"/>
              <a:ext cx="229347" cy="181696"/>
              <a:chOff x="3123453" y="672336"/>
              <a:chExt cx="254079" cy="206058"/>
            </a:xfrm>
          </p:grpSpPr>
          <p:sp>
            <p:nvSpPr>
              <p:cNvPr id="107" name="Line 7"/>
              <p:cNvSpPr>
                <a:spLocks noChangeShapeType="1"/>
              </p:cNvSpPr>
              <p:nvPr/>
            </p:nvSpPr>
            <p:spPr bwMode="auto">
              <a:xfrm>
                <a:off x="3160124" y="672336"/>
                <a:ext cx="181610" cy="2060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Line 8"/>
              <p:cNvSpPr>
                <a:spLocks noChangeShapeType="1"/>
              </p:cNvSpPr>
              <p:nvPr/>
            </p:nvSpPr>
            <p:spPr bwMode="auto">
              <a:xfrm flipH="1">
                <a:off x="3160124" y="672336"/>
                <a:ext cx="181610" cy="2060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9"/>
              <p:cNvSpPr>
                <a:spLocks noChangeShapeType="1"/>
              </p:cNvSpPr>
              <p:nvPr/>
            </p:nvSpPr>
            <p:spPr bwMode="auto">
              <a:xfrm flipH="1">
                <a:off x="3123453" y="672336"/>
                <a:ext cx="36671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Line 10"/>
              <p:cNvSpPr>
                <a:spLocks noChangeShapeType="1"/>
              </p:cNvSpPr>
              <p:nvPr/>
            </p:nvSpPr>
            <p:spPr bwMode="auto">
              <a:xfrm flipH="1">
                <a:off x="3123453" y="878394"/>
                <a:ext cx="36671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Line 11"/>
              <p:cNvSpPr>
                <a:spLocks noChangeShapeType="1"/>
              </p:cNvSpPr>
              <p:nvPr/>
            </p:nvSpPr>
            <p:spPr bwMode="auto">
              <a:xfrm flipH="1">
                <a:off x="3341734" y="672336"/>
                <a:ext cx="3579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Line 12"/>
              <p:cNvSpPr>
                <a:spLocks noChangeShapeType="1"/>
              </p:cNvSpPr>
              <p:nvPr/>
            </p:nvSpPr>
            <p:spPr bwMode="auto">
              <a:xfrm flipH="1">
                <a:off x="3341734" y="878394"/>
                <a:ext cx="3579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3" name="TextBox 112"/>
            <p:cNvSpPr txBox="1"/>
            <p:nvPr/>
          </p:nvSpPr>
          <p:spPr>
            <a:xfrm>
              <a:off x="1280023" y="3489211"/>
              <a:ext cx="573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1400" baseline="-25000" dirty="0" smtClean="0">
                  <a:solidFill>
                    <a:srgbClr val="000000"/>
                  </a:solidFill>
                </a:rPr>
                <a:t>2</a:t>
              </a:r>
              <a:r>
                <a:rPr lang="en-US" sz="1400" dirty="0" smtClean="0">
                  <a:solidFill>
                    <a:srgbClr val="000000"/>
                  </a:solidFill>
                </a:rPr>
                <a:t> XC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1182749" y="4165810"/>
            <a:ext cx="732362" cy="593509"/>
            <a:chOff x="1182749" y="4165810"/>
            <a:chExt cx="732362" cy="593509"/>
          </a:xfrm>
        </p:grpSpPr>
        <p:sp>
          <p:nvSpPr>
            <p:cNvPr id="162" name="Line 11"/>
            <p:cNvSpPr>
              <a:spLocks noChangeShapeType="1"/>
            </p:cNvSpPr>
            <p:nvPr/>
          </p:nvSpPr>
          <p:spPr bwMode="auto">
            <a:xfrm>
              <a:off x="1182749" y="4674969"/>
              <a:ext cx="732362" cy="0"/>
            </a:xfrm>
            <a:prstGeom prst="line">
              <a:avLst/>
            </a:pr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Line 11"/>
            <p:cNvSpPr>
              <a:spLocks noChangeShapeType="1"/>
            </p:cNvSpPr>
            <p:nvPr/>
          </p:nvSpPr>
          <p:spPr bwMode="auto">
            <a:xfrm>
              <a:off x="1182749" y="4512077"/>
              <a:ext cx="732362" cy="0"/>
            </a:xfrm>
            <a:prstGeom prst="line">
              <a:avLst/>
            </a:pr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11"/>
            <p:cNvSpPr>
              <a:spLocks noChangeShapeType="1"/>
            </p:cNvSpPr>
            <p:nvPr/>
          </p:nvSpPr>
          <p:spPr bwMode="auto">
            <a:xfrm>
              <a:off x="1182749" y="4349186"/>
              <a:ext cx="732362" cy="0"/>
            </a:xfrm>
            <a:prstGeom prst="line">
              <a:avLst/>
            </a:prstGeom>
            <a:noFill/>
            <a:ln w="28575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326901" y="4189550"/>
              <a:ext cx="474782" cy="569769"/>
            </a:xfrm>
            <a:prstGeom prst="rect">
              <a:avLst/>
            </a:prstGeom>
            <a:gradFill>
              <a:gsLst>
                <a:gs pos="0">
                  <a:srgbClr val="B8FF73"/>
                </a:gs>
                <a:gs pos="100000">
                  <a:srgbClr val="9AFF2D"/>
                </a:gs>
              </a:gsLst>
            </a:gradFill>
            <a:ln>
              <a:solidFill>
                <a:srgbClr val="008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3" name="Group 132"/>
            <p:cNvGrpSpPr/>
            <p:nvPr/>
          </p:nvGrpSpPr>
          <p:grpSpPr>
            <a:xfrm>
              <a:off x="1447360" y="4509197"/>
              <a:ext cx="229347" cy="181696"/>
              <a:chOff x="3123453" y="672336"/>
              <a:chExt cx="254079" cy="206058"/>
            </a:xfrm>
          </p:grpSpPr>
          <p:sp>
            <p:nvSpPr>
              <p:cNvPr id="134" name="Line 7"/>
              <p:cNvSpPr>
                <a:spLocks noChangeShapeType="1"/>
              </p:cNvSpPr>
              <p:nvPr/>
            </p:nvSpPr>
            <p:spPr bwMode="auto">
              <a:xfrm>
                <a:off x="3160124" y="672336"/>
                <a:ext cx="181610" cy="206058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Line 8"/>
              <p:cNvSpPr>
                <a:spLocks noChangeShapeType="1"/>
              </p:cNvSpPr>
              <p:nvPr/>
            </p:nvSpPr>
            <p:spPr bwMode="auto">
              <a:xfrm flipH="1">
                <a:off x="3160124" y="672336"/>
                <a:ext cx="181610" cy="206058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Line 9"/>
              <p:cNvSpPr>
                <a:spLocks noChangeShapeType="1"/>
              </p:cNvSpPr>
              <p:nvPr/>
            </p:nvSpPr>
            <p:spPr bwMode="auto">
              <a:xfrm flipH="1">
                <a:off x="3123453" y="672336"/>
                <a:ext cx="36671" cy="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Line 10"/>
              <p:cNvSpPr>
                <a:spLocks noChangeShapeType="1"/>
              </p:cNvSpPr>
              <p:nvPr/>
            </p:nvSpPr>
            <p:spPr bwMode="auto">
              <a:xfrm flipH="1">
                <a:off x="3123453" y="878394"/>
                <a:ext cx="36671" cy="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Line 11"/>
              <p:cNvSpPr>
                <a:spLocks noChangeShapeType="1"/>
              </p:cNvSpPr>
              <p:nvPr/>
            </p:nvSpPr>
            <p:spPr bwMode="auto">
              <a:xfrm flipH="1">
                <a:off x="3341734" y="672336"/>
                <a:ext cx="35798" cy="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Line 12"/>
              <p:cNvSpPr>
                <a:spLocks noChangeShapeType="1"/>
              </p:cNvSpPr>
              <p:nvPr/>
            </p:nvSpPr>
            <p:spPr bwMode="auto">
              <a:xfrm flipH="1">
                <a:off x="3341734" y="878394"/>
                <a:ext cx="35798" cy="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0" name="TextBox 139"/>
            <p:cNvSpPr txBox="1"/>
            <p:nvPr/>
          </p:nvSpPr>
          <p:spPr>
            <a:xfrm>
              <a:off x="1286662" y="4165810"/>
              <a:ext cx="573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1400" baseline="-25000" dirty="0">
                  <a:solidFill>
                    <a:srgbClr val="000000"/>
                  </a:solidFill>
                </a:rPr>
                <a:t>3</a:t>
              </a:r>
              <a:r>
                <a:rPr lang="en-US" sz="1400" dirty="0" smtClean="0">
                  <a:solidFill>
                    <a:srgbClr val="000000"/>
                  </a:solidFill>
                </a:rPr>
                <a:t> XC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1636" y="2999775"/>
            <a:ext cx="3078117" cy="2452317"/>
            <a:chOff x="21636" y="2999775"/>
            <a:chExt cx="3078117" cy="2452317"/>
          </a:xfrm>
        </p:grpSpPr>
        <p:sp>
          <p:nvSpPr>
            <p:cNvPr id="165" name="Isosceles Triangle 164"/>
            <p:cNvSpPr/>
            <p:nvPr/>
          </p:nvSpPr>
          <p:spPr>
            <a:xfrm rot="16200000">
              <a:off x="476926" y="3290685"/>
              <a:ext cx="688434" cy="205169"/>
            </a:xfrm>
            <a:prstGeom prst="triangle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rgbClr val="FF0000"/>
                </a:gs>
                <a:gs pos="22000">
                  <a:schemeClr val="accent4">
                    <a:lumMod val="75000"/>
                  </a:schemeClr>
                </a:gs>
                <a:gs pos="64000">
                  <a:srgbClr val="FFFF00"/>
                </a:gs>
                <a:gs pos="42000">
                  <a:schemeClr val="accent1">
                    <a:tint val="100000"/>
                    <a:shade val="100000"/>
                    <a:satMod val="130000"/>
                  </a:schemeClr>
                </a:gs>
              </a:gsLst>
              <a:lin ang="24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Isosceles Triangle 168"/>
            <p:cNvSpPr/>
            <p:nvPr/>
          </p:nvSpPr>
          <p:spPr>
            <a:xfrm rot="16200000">
              <a:off x="476925" y="4062362"/>
              <a:ext cx="688434" cy="205169"/>
            </a:xfrm>
            <a:prstGeom prst="triangle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rgbClr val="FF0000"/>
                </a:gs>
                <a:gs pos="22000">
                  <a:schemeClr val="accent4">
                    <a:lumMod val="75000"/>
                  </a:schemeClr>
                </a:gs>
                <a:gs pos="64000">
                  <a:srgbClr val="FFFF00"/>
                </a:gs>
                <a:gs pos="42000">
                  <a:schemeClr val="accent1">
                    <a:tint val="100000"/>
                    <a:shade val="100000"/>
                    <a:satMod val="130000"/>
                  </a:schemeClr>
                </a:gs>
              </a:gsLst>
              <a:lin ang="24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Isosceles Triangle 169"/>
            <p:cNvSpPr/>
            <p:nvPr/>
          </p:nvSpPr>
          <p:spPr>
            <a:xfrm rot="5400000">
              <a:off x="1945692" y="3290682"/>
              <a:ext cx="688434" cy="205169"/>
            </a:xfrm>
            <a:prstGeom prst="triangle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rgbClr val="FF0000"/>
                </a:gs>
                <a:gs pos="22000">
                  <a:schemeClr val="accent4">
                    <a:lumMod val="75000"/>
                  </a:schemeClr>
                </a:gs>
                <a:gs pos="64000">
                  <a:srgbClr val="FFFF00"/>
                </a:gs>
                <a:gs pos="42000">
                  <a:schemeClr val="accent1">
                    <a:tint val="100000"/>
                    <a:shade val="100000"/>
                    <a:satMod val="130000"/>
                  </a:schemeClr>
                </a:gs>
              </a:gsLst>
              <a:lin ang="24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Isosceles Triangle 170"/>
            <p:cNvSpPr/>
            <p:nvPr/>
          </p:nvSpPr>
          <p:spPr>
            <a:xfrm rot="5400000">
              <a:off x="1945691" y="4062359"/>
              <a:ext cx="688434" cy="205169"/>
            </a:xfrm>
            <a:prstGeom prst="triangle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rgbClr val="FF0000"/>
                </a:gs>
                <a:gs pos="22000">
                  <a:schemeClr val="accent4">
                    <a:lumMod val="75000"/>
                  </a:schemeClr>
                </a:gs>
                <a:gs pos="64000">
                  <a:srgbClr val="FFFF00"/>
                </a:gs>
                <a:gs pos="42000">
                  <a:schemeClr val="accent1">
                    <a:tint val="100000"/>
                    <a:shade val="100000"/>
                    <a:satMod val="130000"/>
                  </a:schemeClr>
                </a:gs>
              </a:gsLst>
              <a:lin ang="24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3" name="Straight Connector 172"/>
            <p:cNvCxnSpPr>
              <a:stCxn id="165" idx="3"/>
            </p:cNvCxnSpPr>
            <p:nvPr/>
          </p:nvCxnSpPr>
          <p:spPr>
            <a:xfrm flipV="1">
              <a:off x="923728" y="2999775"/>
              <a:ext cx="259021" cy="393495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>
              <a:stCxn id="165" idx="3"/>
            </p:cNvCxnSpPr>
            <p:nvPr/>
          </p:nvCxnSpPr>
          <p:spPr>
            <a:xfrm>
              <a:off x="923728" y="3393270"/>
              <a:ext cx="259021" cy="3005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>
              <a:stCxn id="165" idx="3"/>
            </p:cNvCxnSpPr>
            <p:nvPr/>
          </p:nvCxnSpPr>
          <p:spPr>
            <a:xfrm>
              <a:off x="923728" y="3393270"/>
              <a:ext cx="259021" cy="955916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>
              <a:endCxn id="149" idx="0"/>
            </p:cNvCxnSpPr>
            <p:nvPr/>
          </p:nvCxnSpPr>
          <p:spPr>
            <a:xfrm flipV="1">
              <a:off x="932662" y="3168601"/>
              <a:ext cx="256068" cy="962379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>
              <a:endCxn id="150" idx="0"/>
            </p:cNvCxnSpPr>
            <p:nvPr/>
          </p:nvCxnSpPr>
          <p:spPr>
            <a:xfrm flipV="1">
              <a:off x="932662" y="3862626"/>
              <a:ext cx="259021" cy="26835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>
              <a:endCxn id="152" idx="0"/>
            </p:cNvCxnSpPr>
            <p:nvPr/>
          </p:nvCxnSpPr>
          <p:spPr>
            <a:xfrm>
              <a:off x="932662" y="4130979"/>
              <a:ext cx="250087" cy="381098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flipH="1" flipV="1">
              <a:off x="1927073" y="3007918"/>
              <a:ext cx="259021" cy="393495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H="1">
              <a:off x="1927073" y="3401413"/>
              <a:ext cx="259021" cy="3005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H="1">
              <a:off x="1927073" y="3401413"/>
              <a:ext cx="259021" cy="955916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flipH="1" flipV="1">
              <a:off x="1921092" y="3176744"/>
              <a:ext cx="256068" cy="962379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flipH="1" flipV="1">
              <a:off x="1918139" y="3870769"/>
              <a:ext cx="259021" cy="26835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flipH="1">
              <a:off x="1927073" y="4139122"/>
              <a:ext cx="250087" cy="381098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1206489" y="4674969"/>
              <a:ext cx="8934" cy="487938"/>
            </a:xfrm>
            <a:prstGeom prst="line">
              <a:avLst/>
            </a:prstGeom>
            <a:ln w="635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1905274" y="4690893"/>
              <a:ext cx="8934" cy="487938"/>
            </a:xfrm>
            <a:prstGeom prst="line">
              <a:avLst/>
            </a:prstGeom>
            <a:ln w="6350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>
              <a:off x="1975567" y="3501081"/>
              <a:ext cx="0" cy="1934965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1130927" y="3517127"/>
              <a:ext cx="0" cy="1934965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>
              <a:off x="1938943" y="4031453"/>
              <a:ext cx="0" cy="1250156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1170943" y="4026164"/>
              <a:ext cx="0" cy="1250156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>
              <a:endCxn id="157" idx="1"/>
            </p:cNvCxnSpPr>
            <p:nvPr/>
          </p:nvCxnSpPr>
          <p:spPr>
            <a:xfrm flipH="1" flipV="1">
              <a:off x="1921092" y="3337429"/>
              <a:ext cx="54475" cy="187392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>
              <a:endCxn id="157" idx="0"/>
            </p:cNvCxnSpPr>
            <p:nvPr/>
          </p:nvCxnSpPr>
          <p:spPr>
            <a:xfrm flipV="1">
              <a:off x="1130927" y="3337428"/>
              <a:ext cx="57803" cy="187393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>
              <a:stCxn id="165" idx="0"/>
            </p:cNvCxnSpPr>
            <p:nvPr/>
          </p:nvCxnSpPr>
          <p:spPr>
            <a:xfrm flipH="1">
              <a:off x="306505" y="3393270"/>
              <a:ext cx="412054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flipH="1">
              <a:off x="314567" y="4186658"/>
              <a:ext cx="412054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flipH="1">
              <a:off x="2375331" y="3393270"/>
              <a:ext cx="412054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flipH="1">
              <a:off x="2383393" y="4186658"/>
              <a:ext cx="412054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TextBox 220"/>
            <p:cNvSpPr txBox="1"/>
            <p:nvPr/>
          </p:nvSpPr>
          <p:spPr>
            <a:xfrm>
              <a:off x="21636" y="3065528"/>
              <a:ext cx="7434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ymbol" charset="2"/>
                  <a:cs typeface="Symbol" charset="2"/>
                </a:rPr>
                <a:t>l</a:t>
              </a:r>
              <a:r>
                <a:rPr lang="en-US" sz="1400" baseline="-25000" dirty="0"/>
                <a:t>1</a:t>
              </a:r>
              <a:r>
                <a:rPr lang="en-US" sz="1400" dirty="0"/>
                <a:t> </a:t>
              </a:r>
              <a:r>
                <a:rPr lang="en-US" sz="1400" dirty="0" smtClean="0">
                  <a:latin typeface="Symbol" charset="2"/>
                  <a:cs typeface="Symbol" charset="2"/>
                </a:rPr>
                <a:t>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 </a:t>
              </a:r>
              <a:r>
                <a:rPr lang="en-US" sz="1400" dirty="0" smtClean="0">
                  <a:latin typeface="Symbol" charset="2"/>
                  <a:cs typeface="Symbol" charset="2"/>
                </a:rPr>
                <a:t>l</a:t>
              </a:r>
              <a:r>
                <a:rPr lang="en-US" sz="1400" baseline="-25000" dirty="0" smtClean="0"/>
                <a:t>3</a:t>
              </a:r>
              <a:endParaRPr lang="en-US" sz="1400" dirty="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356316" y="3064039"/>
              <a:ext cx="7434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ymbol" charset="2"/>
                  <a:cs typeface="Symbol" charset="2"/>
                </a:rPr>
                <a:t>l</a:t>
              </a:r>
              <a:r>
                <a:rPr lang="en-US" sz="1400" baseline="-25000" dirty="0"/>
                <a:t>1</a:t>
              </a:r>
              <a:r>
                <a:rPr lang="en-US" sz="1400" dirty="0"/>
                <a:t> </a:t>
              </a:r>
              <a:r>
                <a:rPr lang="en-US" sz="1400" dirty="0" smtClean="0">
                  <a:latin typeface="Symbol" charset="2"/>
                  <a:cs typeface="Symbol" charset="2"/>
                </a:rPr>
                <a:t>l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 </a:t>
              </a:r>
              <a:r>
                <a:rPr lang="en-US" sz="1400" dirty="0" smtClean="0">
                  <a:latin typeface="Symbol" charset="2"/>
                  <a:cs typeface="Symbol" charset="2"/>
                </a:rPr>
                <a:t>l</a:t>
              </a:r>
              <a:r>
                <a:rPr lang="en-US" sz="1400" baseline="-25000" dirty="0" smtClean="0"/>
                <a:t>3</a:t>
              </a:r>
              <a:endParaRPr lang="en-US" sz="14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106870" y="4429354"/>
            <a:ext cx="2921237" cy="2351762"/>
            <a:chOff x="2106870" y="4429354"/>
            <a:chExt cx="2921237" cy="2351762"/>
          </a:xfrm>
        </p:grpSpPr>
        <p:sp>
          <p:nvSpPr>
            <p:cNvPr id="88" name="Text Box 125"/>
            <p:cNvSpPr txBox="1">
              <a:spLocks noChangeArrowheads="1"/>
            </p:cNvSpPr>
            <p:nvPr/>
          </p:nvSpPr>
          <p:spPr bwMode="auto">
            <a:xfrm>
              <a:off x="2106870" y="4889922"/>
              <a:ext cx="799974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100" dirty="0"/>
                <a:t>Incoming</a:t>
              </a:r>
            </a:p>
            <a:p>
              <a:pPr algn="ctr" eaLnBrk="1" hangingPunct="1"/>
              <a:r>
                <a:rPr lang="en-US" sz="1100" dirty="0"/>
                <a:t>Fibers</a:t>
              </a:r>
            </a:p>
          </p:txBody>
        </p:sp>
        <p:sp>
          <p:nvSpPr>
            <p:cNvPr id="6" name="Text Box 126"/>
            <p:cNvSpPr txBox="1">
              <a:spLocks noChangeArrowheads="1"/>
            </p:cNvSpPr>
            <p:nvPr/>
          </p:nvSpPr>
          <p:spPr bwMode="auto">
            <a:xfrm>
              <a:off x="4320525" y="4890999"/>
              <a:ext cx="707582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100" dirty="0"/>
                <a:t>Outgoing</a:t>
              </a:r>
            </a:p>
            <a:p>
              <a:pPr algn="ctr" eaLnBrk="1" hangingPunct="1"/>
              <a:r>
                <a:rPr lang="en-US" sz="1100" dirty="0"/>
                <a:t>Fibers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2811765" y="4429354"/>
              <a:ext cx="1562894" cy="1660684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393267" y="4655494"/>
              <a:ext cx="436563" cy="53609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100000">
                  <a:srgbClr val="FF0000"/>
                </a:gs>
                <a:gs pos="51000">
                  <a:srgbClr val="008000"/>
                </a:gs>
                <a:gs pos="25000">
                  <a:srgbClr val="3366FF"/>
                </a:gs>
                <a:gs pos="75000">
                  <a:srgbClr val="FFFF00"/>
                </a:gs>
              </a:gsLst>
              <a:lin ang="5400000" scaled="0"/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3539078" y="4819641"/>
              <a:ext cx="181610" cy="2060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>
              <a:off x="3539078" y="4819641"/>
              <a:ext cx="181610" cy="2060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3502407" y="4819641"/>
              <a:ext cx="366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>
              <a:off x="3502407" y="5025699"/>
              <a:ext cx="366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H="1">
              <a:off x="3720688" y="4819641"/>
              <a:ext cx="357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H="1">
              <a:off x="3720688" y="5025699"/>
              <a:ext cx="357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 rot="16200000">
              <a:off x="4004454" y="4740187"/>
              <a:ext cx="123111" cy="3579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 rot="16200000">
              <a:off x="4004454" y="4905208"/>
              <a:ext cx="123110" cy="3579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utoShape 15"/>
            <p:cNvSpPr>
              <a:spLocks noChangeArrowheads="1"/>
            </p:cNvSpPr>
            <p:nvPr/>
          </p:nvSpPr>
          <p:spPr bwMode="auto">
            <a:xfrm rot="5400000" flipH="1">
              <a:off x="3095095" y="4739750"/>
              <a:ext cx="123111" cy="36671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 rot="5400000" flipH="1">
              <a:off x="3095095" y="4904771"/>
              <a:ext cx="123110" cy="36671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3393267" y="5389792"/>
              <a:ext cx="436563" cy="535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3539078" y="5554813"/>
              <a:ext cx="181610" cy="205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>
              <a:off x="3539078" y="5554813"/>
              <a:ext cx="181610" cy="205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H="1">
              <a:off x="3502407" y="5554813"/>
              <a:ext cx="366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H="1">
              <a:off x="3502407" y="5759997"/>
              <a:ext cx="366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H="1">
              <a:off x="3720688" y="5554813"/>
              <a:ext cx="357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H="1">
              <a:off x="3720688" y="5759997"/>
              <a:ext cx="357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AutoShape 24"/>
            <p:cNvSpPr>
              <a:spLocks noChangeArrowheads="1"/>
            </p:cNvSpPr>
            <p:nvPr/>
          </p:nvSpPr>
          <p:spPr bwMode="auto">
            <a:xfrm rot="16200000">
              <a:off x="4004017" y="5474922"/>
              <a:ext cx="123984" cy="3579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25"/>
            <p:cNvSpPr>
              <a:spLocks noChangeArrowheads="1"/>
            </p:cNvSpPr>
            <p:nvPr/>
          </p:nvSpPr>
          <p:spPr bwMode="auto">
            <a:xfrm rot="16200000">
              <a:off x="4004454" y="5639506"/>
              <a:ext cx="123111" cy="3579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26"/>
            <p:cNvSpPr>
              <a:spLocks noChangeArrowheads="1"/>
            </p:cNvSpPr>
            <p:nvPr/>
          </p:nvSpPr>
          <p:spPr bwMode="auto">
            <a:xfrm rot="5400000" flipH="1">
              <a:off x="3094658" y="5474485"/>
              <a:ext cx="123984" cy="36671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27"/>
            <p:cNvSpPr>
              <a:spLocks noChangeArrowheads="1"/>
            </p:cNvSpPr>
            <p:nvPr/>
          </p:nvSpPr>
          <p:spPr bwMode="auto">
            <a:xfrm rot="5400000" flipH="1">
              <a:off x="3095095" y="5639069"/>
              <a:ext cx="123111" cy="36671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2593484" y="4778604"/>
              <a:ext cx="544830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2593484" y="4902588"/>
              <a:ext cx="544830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4083908" y="4778604"/>
              <a:ext cx="545703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>
              <a:off x="4083908" y="4902588"/>
              <a:ext cx="545703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>
              <a:off x="3174985" y="4737568"/>
              <a:ext cx="2182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>
              <a:off x="3174985" y="4902588"/>
              <a:ext cx="2182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3829829" y="4902588"/>
              <a:ext cx="2182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8"/>
            <p:cNvSpPr>
              <a:spLocks noChangeShapeType="1"/>
            </p:cNvSpPr>
            <p:nvPr/>
          </p:nvSpPr>
          <p:spPr bwMode="auto">
            <a:xfrm>
              <a:off x="3829829" y="4737568"/>
              <a:ext cx="2182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40"/>
            <p:cNvSpPr>
              <a:spLocks noChangeShapeType="1"/>
            </p:cNvSpPr>
            <p:nvPr/>
          </p:nvSpPr>
          <p:spPr bwMode="auto">
            <a:xfrm>
              <a:off x="3829829" y="5025699"/>
              <a:ext cx="2182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46"/>
            <p:cNvSpPr>
              <a:spLocks noChangeShapeType="1"/>
            </p:cNvSpPr>
            <p:nvPr/>
          </p:nvSpPr>
          <p:spPr bwMode="auto">
            <a:xfrm flipV="1">
              <a:off x="3065845" y="5219533"/>
              <a:ext cx="982266" cy="20518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7"/>
            <p:cNvSpPr>
              <a:spLocks noChangeShapeType="1"/>
            </p:cNvSpPr>
            <p:nvPr/>
          </p:nvSpPr>
          <p:spPr bwMode="auto">
            <a:xfrm>
              <a:off x="4048110" y="5025699"/>
              <a:ext cx="0" cy="20693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48"/>
            <p:cNvSpPr>
              <a:spLocks noChangeShapeType="1"/>
            </p:cNvSpPr>
            <p:nvPr/>
          </p:nvSpPr>
          <p:spPr bwMode="auto">
            <a:xfrm flipV="1">
              <a:off x="3065845" y="5438687"/>
              <a:ext cx="0" cy="8294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49"/>
            <p:cNvSpPr>
              <a:spLocks noChangeShapeType="1"/>
            </p:cNvSpPr>
            <p:nvPr/>
          </p:nvSpPr>
          <p:spPr bwMode="auto">
            <a:xfrm>
              <a:off x="3065845" y="5521634"/>
              <a:ext cx="7247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50"/>
            <p:cNvSpPr>
              <a:spLocks noChangeShapeType="1"/>
            </p:cNvSpPr>
            <p:nvPr/>
          </p:nvSpPr>
          <p:spPr bwMode="auto">
            <a:xfrm flipH="1">
              <a:off x="3174985" y="5025699"/>
              <a:ext cx="218281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56"/>
            <p:cNvSpPr>
              <a:spLocks noChangeShapeType="1"/>
            </p:cNvSpPr>
            <p:nvPr/>
          </p:nvSpPr>
          <p:spPr bwMode="auto">
            <a:xfrm flipH="1" flipV="1">
              <a:off x="3174985" y="5219533"/>
              <a:ext cx="982265" cy="205184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57"/>
            <p:cNvSpPr>
              <a:spLocks noChangeShapeType="1"/>
            </p:cNvSpPr>
            <p:nvPr/>
          </p:nvSpPr>
          <p:spPr bwMode="auto">
            <a:xfrm flipH="1">
              <a:off x="3174985" y="5025699"/>
              <a:ext cx="0" cy="20693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58"/>
            <p:cNvSpPr>
              <a:spLocks noChangeShapeType="1"/>
            </p:cNvSpPr>
            <p:nvPr/>
          </p:nvSpPr>
          <p:spPr bwMode="auto">
            <a:xfrm flipH="1" flipV="1">
              <a:off x="4157251" y="5438687"/>
              <a:ext cx="0" cy="82947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59"/>
            <p:cNvSpPr>
              <a:spLocks noChangeShapeType="1"/>
            </p:cNvSpPr>
            <p:nvPr/>
          </p:nvSpPr>
          <p:spPr bwMode="auto">
            <a:xfrm flipH="1">
              <a:off x="4083908" y="5521634"/>
              <a:ext cx="73343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72"/>
            <p:cNvSpPr>
              <a:spLocks noChangeShapeType="1"/>
            </p:cNvSpPr>
            <p:nvPr/>
          </p:nvSpPr>
          <p:spPr bwMode="auto">
            <a:xfrm>
              <a:off x="3174985" y="4772493"/>
              <a:ext cx="218281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4"/>
            <p:cNvSpPr>
              <a:spLocks noChangeShapeType="1"/>
            </p:cNvSpPr>
            <p:nvPr/>
          </p:nvSpPr>
          <p:spPr bwMode="auto">
            <a:xfrm>
              <a:off x="3174985" y="4937513"/>
              <a:ext cx="218281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76"/>
            <p:cNvSpPr>
              <a:spLocks noChangeShapeType="1"/>
            </p:cNvSpPr>
            <p:nvPr/>
          </p:nvSpPr>
          <p:spPr bwMode="auto">
            <a:xfrm>
              <a:off x="3829829" y="4937513"/>
              <a:ext cx="218281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78"/>
            <p:cNvSpPr>
              <a:spLocks noChangeShapeType="1"/>
            </p:cNvSpPr>
            <p:nvPr/>
          </p:nvSpPr>
          <p:spPr bwMode="auto">
            <a:xfrm>
              <a:off x="3829829" y="4772493"/>
              <a:ext cx="218281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80"/>
            <p:cNvSpPr>
              <a:spLocks noChangeShapeType="1"/>
            </p:cNvSpPr>
            <p:nvPr/>
          </p:nvSpPr>
          <p:spPr bwMode="auto">
            <a:xfrm>
              <a:off x="3829829" y="5101661"/>
              <a:ext cx="144939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81"/>
            <p:cNvSpPr>
              <a:spLocks noChangeShapeType="1"/>
            </p:cNvSpPr>
            <p:nvPr/>
          </p:nvSpPr>
          <p:spPr bwMode="auto">
            <a:xfrm>
              <a:off x="3974768" y="5101661"/>
              <a:ext cx="0" cy="82947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82"/>
            <p:cNvSpPr>
              <a:spLocks noChangeShapeType="1"/>
            </p:cNvSpPr>
            <p:nvPr/>
          </p:nvSpPr>
          <p:spPr bwMode="auto">
            <a:xfrm flipH="1">
              <a:off x="2956704" y="5184608"/>
              <a:ext cx="1018064" cy="205184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83"/>
            <p:cNvSpPr>
              <a:spLocks noChangeShapeType="1"/>
            </p:cNvSpPr>
            <p:nvPr/>
          </p:nvSpPr>
          <p:spPr bwMode="auto">
            <a:xfrm>
              <a:off x="2956704" y="5389792"/>
              <a:ext cx="0" cy="247095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84"/>
            <p:cNvSpPr>
              <a:spLocks noChangeShapeType="1"/>
            </p:cNvSpPr>
            <p:nvPr/>
          </p:nvSpPr>
          <p:spPr bwMode="auto">
            <a:xfrm>
              <a:off x="2956704" y="5636886"/>
              <a:ext cx="181610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90"/>
            <p:cNvSpPr>
              <a:spLocks noChangeShapeType="1"/>
            </p:cNvSpPr>
            <p:nvPr/>
          </p:nvSpPr>
          <p:spPr bwMode="auto">
            <a:xfrm flipH="1">
              <a:off x="3247455" y="5101661"/>
              <a:ext cx="145812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91"/>
            <p:cNvSpPr>
              <a:spLocks noChangeShapeType="1"/>
            </p:cNvSpPr>
            <p:nvPr/>
          </p:nvSpPr>
          <p:spPr bwMode="auto">
            <a:xfrm flipH="1">
              <a:off x="3247455" y="5101661"/>
              <a:ext cx="0" cy="82947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92"/>
            <p:cNvSpPr>
              <a:spLocks noChangeShapeType="1"/>
            </p:cNvSpPr>
            <p:nvPr/>
          </p:nvSpPr>
          <p:spPr bwMode="auto">
            <a:xfrm>
              <a:off x="3247455" y="5184608"/>
              <a:ext cx="1018064" cy="205184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93"/>
            <p:cNvSpPr>
              <a:spLocks noChangeShapeType="1"/>
            </p:cNvSpPr>
            <p:nvPr/>
          </p:nvSpPr>
          <p:spPr bwMode="auto">
            <a:xfrm flipH="1">
              <a:off x="4265518" y="5389792"/>
              <a:ext cx="0" cy="247095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94"/>
            <p:cNvSpPr>
              <a:spLocks noChangeShapeType="1"/>
            </p:cNvSpPr>
            <p:nvPr/>
          </p:nvSpPr>
          <p:spPr bwMode="auto">
            <a:xfrm flipH="1">
              <a:off x="4083908" y="5636886"/>
              <a:ext cx="181610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99"/>
            <p:cNvSpPr>
              <a:spLocks noChangeShapeType="1"/>
            </p:cNvSpPr>
            <p:nvPr/>
          </p:nvSpPr>
          <p:spPr bwMode="auto">
            <a:xfrm flipH="1">
              <a:off x="3502407" y="5759997"/>
              <a:ext cx="366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100"/>
            <p:cNvSpPr>
              <a:spLocks noChangeShapeType="1"/>
            </p:cNvSpPr>
            <p:nvPr/>
          </p:nvSpPr>
          <p:spPr bwMode="auto">
            <a:xfrm flipH="1">
              <a:off x="3720688" y="5759997"/>
              <a:ext cx="357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101"/>
            <p:cNvSpPr>
              <a:spLocks noChangeShapeType="1"/>
            </p:cNvSpPr>
            <p:nvPr/>
          </p:nvSpPr>
          <p:spPr bwMode="auto">
            <a:xfrm>
              <a:off x="3829829" y="5759997"/>
              <a:ext cx="2182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102"/>
            <p:cNvSpPr>
              <a:spLocks noChangeShapeType="1"/>
            </p:cNvSpPr>
            <p:nvPr/>
          </p:nvSpPr>
          <p:spPr bwMode="auto">
            <a:xfrm>
              <a:off x="3829829" y="5842071"/>
              <a:ext cx="1449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103"/>
            <p:cNvSpPr>
              <a:spLocks noChangeShapeType="1"/>
            </p:cNvSpPr>
            <p:nvPr/>
          </p:nvSpPr>
          <p:spPr bwMode="auto">
            <a:xfrm>
              <a:off x="3974768" y="5837705"/>
              <a:ext cx="0" cy="820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104"/>
            <p:cNvSpPr>
              <a:spLocks noChangeShapeType="1"/>
            </p:cNvSpPr>
            <p:nvPr/>
          </p:nvSpPr>
          <p:spPr bwMode="auto">
            <a:xfrm flipH="1">
              <a:off x="2956704" y="5908428"/>
              <a:ext cx="1018064" cy="2069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05"/>
            <p:cNvSpPr>
              <a:spLocks noChangeShapeType="1"/>
            </p:cNvSpPr>
            <p:nvPr/>
          </p:nvSpPr>
          <p:spPr bwMode="auto">
            <a:xfrm>
              <a:off x="2956704" y="6115359"/>
              <a:ext cx="0" cy="2470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106"/>
            <p:cNvSpPr>
              <a:spLocks noChangeShapeType="1"/>
            </p:cNvSpPr>
            <p:nvPr/>
          </p:nvSpPr>
          <p:spPr bwMode="auto">
            <a:xfrm flipV="1">
              <a:off x="3065845" y="5950338"/>
              <a:ext cx="982266" cy="2060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107"/>
            <p:cNvSpPr>
              <a:spLocks noChangeShapeType="1"/>
            </p:cNvSpPr>
            <p:nvPr/>
          </p:nvSpPr>
          <p:spPr bwMode="auto">
            <a:xfrm>
              <a:off x="4048110" y="5759997"/>
              <a:ext cx="0" cy="2060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08"/>
            <p:cNvSpPr>
              <a:spLocks noChangeShapeType="1"/>
            </p:cNvSpPr>
            <p:nvPr/>
          </p:nvSpPr>
          <p:spPr bwMode="auto">
            <a:xfrm flipV="1">
              <a:off x="3065845" y="6156396"/>
              <a:ext cx="0" cy="820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09"/>
            <p:cNvSpPr>
              <a:spLocks noChangeShapeType="1"/>
            </p:cNvSpPr>
            <p:nvPr/>
          </p:nvSpPr>
          <p:spPr bwMode="auto">
            <a:xfrm flipH="1">
              <a:off x="3174985" y="5759997"/>
              <a:ext cx="2182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10"/>
            <p:cNvSpPr>
              <a:spLocks noChangeShapeType="1"/>
            </p:cNvSpPr>
            <p:nvPr/>
          </p:nvSpPr>
          <p:spPr bwMode="auto">
            <a:xfrm flipH="1">
              <a:off x="3247455" y="5842071"/>
              <a:ext cx="1458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11"/>
            <p:cNvSpPr>
              <a:spLocks noChangeShapeType="1"/>
            </p:cNvSpPr>
            <p:nvPr/>
          </p:nvSpPr>
          <p:spPr bwMode="auto">
            <a:xfrm flipH="1">
              <a:off x="3247455" y="5837705"/>
              <a:ext cx="0" cy="820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12"/>
            <p:cNvSpPr>
              <a:spLocks noChangeShapeType="1"/>
            </p:cNvSpPr>
            <p:nvPr/>
          </p:nvSpPr>
          <p:spPr bwMode="auto">
            <a:xfrm>
              <a:off x="3247455" y="5908428"/>
              <a:ext cx="1018064" cy="2069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113"/>
            <p:cNvSpPr>
              <a:spLocks noChangeShapeType="1"/>
            </p:cNvSpPr>
            <p:nvPr/>
          </p:nvSpPr>
          <p:spPr bwMode="auto">
            <a:xfrm flipH="1">
              <a:off x="4265518" y="6115359"/>
              <a:ext cx="0" cy="2470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114"/>
            <p:cNvSpPr>
              <a:spLocks noChangeShapeType="1"/>
            </p:cNvSpPr>
            <p:nvPr/>
          </p:nvSpPr>
          <p:spPr bwMode="auto">
            <a:xfrm flipH="1" flipV="1">
              <a:off x="3174985" y="5950338"/>
              <a:ext cx="982265" cy="2060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115"/>
            <p:cNvSpPr>
              <a:spLocks noChangeShapeType="1"/>
            </p:cNvSpPr>
            <p:nvPr/>
          </p:nvSpPr>
          <p:spPr bwMode="auto">
            <a:xfrm flipH="1">
              <a:off x="3174985" y="5744281"/>
              <a:ext cx="0" cy="2060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116"/>
            <p:cNvSpPr>
              <a:spLocks noChangeShapeType="1"/>
            </p:cNvSpPr>
            <p:nvPr/>
          </p:nvSpPr>
          <p:spPr bwMode="auto">
            <a:xfrm flipH="1" flipV="1">
              <a:off x="4157251" y="6156396"/>
              <a:ext cx="0" cy="820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117"/>
            <p:cNvSpPr>
              <a:spLocks noChangeShapeType="1"/>
            </p:cNvSpPr>
            <p:nvPr/>
          </p:nvSpPr>
          <p:spPr bwMode="auto">
            <a:xfrm>
              <a:off x="3174985" y="5471866"/>
              <a:ext cx="2182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118"/>
            <p:cNvSpPr>
              <a:spLocks noChangeShapeType="1"/>
            </p:cNvSpPr>
            <p:nvPr/>
          </p:nvSpPr>
          <p:spPr bwMode="auto">
            <a:xfrm>
              <a:off x="3174985" y="5512903"/>
              <a:ext cx="2182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119"/>
            <p:cNvSpPr>
              <a:spLocks noChangeShapeType="1"/>
            </p:cNvSpPr>
            <p:nvPr/>
          </p:nvSpPr>
          <p:spPr bwMode="auto">
            <a:xfrm>
              <a:off x="3174985" y="5636886"/>
              <a:ext cx="2182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120"/>
            <p:cNvSpPr>
              <a:spLocks noChangeShapeType="1"/>
            </p:cNvSpPr>
            <p:nvPr/>
          </p:nvSpPr>
          <p:spPr bwMode="auto">
            <a:xfrm>
              <a:off x="3174985" y="5677923"/>
              <a:ext cx="2182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121"/>
            <p:cNvSpPr>
              <a:spLocks noChangeShapeType="1"/>
            </p:cNvSpPr>
            <p:nvPr/>
          </p:nvSpPr>
          <p:spPr bwMode="auto">
            <a:xfrm flipH="1">
              <a:off x="3829829" y="5471866"/>
              <a:ext cx="2182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122"/>
            <p:cNvSpPr>
              <a:spLocks noChangeShapeType="1"/>
            </p:cNvSpPr>
            <p:nvPr/>
          </p:nvSpPr>
          <p:spPr bwMode="auto">
            <a:xfrm flipH="1">
              <a:off x="3829829" y="5512903"/>
              <a:ext cx="2182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123"/>
            <p:cNvSpPr>
              <a:spLocks noChangeShapeType="1"/>
            </p:cNvSpPr>
            <p:nvPr/>
          </p:nvSpPr>
          <p:spPr bwMode="auto">
            <a:xfrm flipH="1">
              <a:off x="3829829" y="5636886"/>
              <a:ext cx="2182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124"/>
            <p:cNvSpPr>
              <a:spLocks noChangeShapeType="1"/>
            </p:cNvSpPr>
            <p:nvPr/>
          </p:nvSpPr>
          <p:spPr bwMode="auto">
            <a:xfrm flipH="1">
              <a:off x="3829829" y="5677923"/>
              <a:ext cx="2182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Text Box 127"/>
            <p:cNvSpPr txBox="1">
              <a:spLocks noChangeArrowheads="1"/>
            </p:cNvSpPr>
            <p:nvPr/>
          </p:nvSpPr>
          <p:spPr bwMode="auto">
            <a:xfrm>
              <a:off x="2471247" y="6350229"/>
              <a:ext cx="114030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ja-JP" altLang="en-US" sz="1100"/>
                <a:t>“</a:t>
              </a:r>
              <a:r>
                <a:rPr lang="en-US" sz="1100"/>
                <a:t>Add</a:t>
              </a:r>
              <a:r>
                <a:rPr lang="ja-JP" altLang="en-US" sz="1100"/>
                <a:t>”</a:t>
              </a:r>
              <a:r>
                <a:rPr lang="en-US" sz="1100"/>
                <a:t> from access network</a:t>
              </a:r>
            </a:p>
          </p:txBody>
        </p:sp>
        <p:sp>
          <p:nvSpPr>
            <p:cNvPr id="90" name="Text Box 128"/>
            <p:cNvSpPr txBox="1">
              <a:spLocks noChangeArrowheads="1"/>
            </p:cNvSpPr>
            <p:nvPr/>
          </p:nvSpPr>
          <p:spPr bwMode="auto">
            <a:xfrm>
              <a:off x="3574877" y="6350229"/>
              <a:ext cx="1091406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ja-JP" altLang="en-US" sz="1100" dirty="0"/>
                <a:t>“</a:t>
              </a:r>
              <a:r>
                <a:rPr lang="en-US" sz="1100" dirty="0"/>
                <a:t>Drop</a:t>
              </a:r>
              <a:r>
                <a:rPr lang="ja-JP" altLang="en-US" sz="1100" dirty="0"/>
                <a:t>”</a:t>
              </a:r>
              <a:r>
                <a:rPr lang="en-US" sz="1100" dirty="0"/>
                <a:t> to </a:t>
              </a:r>
              <a:r>
                <a:rPr lang="en-US" sz="1100" dirty="0" smtClean="0"/>
                <a:t>access</a:t>
              </a:r>
              <a:endParaRPr lang="en-US" sz="1100" dirty="0"/>
            </a:p>
          </p:txBody>
        </p:sp>
        <p:sp>
          <p:nvSpPr>
            <p:cNvPr id="224" name="Line 72"/>
            <p:cNvSpPr>
              <a:spLocks noChangeShapeType="1"/>
            </p:cNvSpPr>
            <p:nvPr/>
          </p:nvSpPr>
          <p:spPr bwMode="auto">
            <a:xfrm>
              <a:off x="3171294" y="4812073"/>
              <a:ext cx="218281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Line 74"/>
            <p:cNvSpPr>
              <a:spLocks noChangeShapeType="1"/>
            </p:cNvSpPr>
            <p:nvPr/>
          </p:nvSpPr>
          <p:spPr bwMode="auto">
            <a:xfrm>
              <a:off x="3171294" y="4977093"/>
              <a:ext cx="218281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Line 76"/>
            <p:cNvSpPr>
              <a:spLocks noChangeShapeType="1"/>
            </p:cNvSpPr>
            <p:nvPr/>
          </p:nvSpPr>
          <p:spPr bwMode="auto">
            <a:xfrm>
              <a:off x="3826138" y="4977093"/>
              <a:ext cx="218281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Line 78"/>
            <p:cNvSpPr>
              <a:spLocks noChangeShapeType="1"/>
            </p:cNvSpPr>
            <p:nvPr/>
          </p:nvSpPr>
          <p:spPr bwMode="auto">
            <a:xfrm>
              <a:off x="3826138" y="4812073"/>
              <a:ext cx="218281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46" name="Straight Connector 345"/>
          <p:cNvCxnSpPr/>
          <p:nvPr/>
        </p:nvCxnSpPr>
        <p:spPr>
          <a:xfrm flipH="1" flipV="1">
            <a:off x="6615206" y="3224734"/>
            <a:ext cx="751268" cy="337353"/>
          </a:xfrm>
          <a:prstGeom prst="line">
            <a:avLst/>
          </a:prstGeom>
          <a:ln w="38100" cmpd="sng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V="1">
            <a:off x="4907550" y="3617562"/>
            <a:ext cx="435072" cy="240529"/>
          </a:xfrm>
          <a:prstGeom prst="line">
            <a:avLst/>
          </a:prstGeom>
          <a:ln w="38100" cmpd="sng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>
            <a:stCxn id="289" idx="1"/>
          </p:cNvCxnSpPr>
          <p:nvPr/>
        </p:nvCxnSpPr>
        <p:spPr>
          <a:xfrm flipH="1" flipV="1">
            <a:off x="5580821" y="3590249"/>
            <a:ext cx="570794" cy="492725"/>
          </a:xfrm>
          <a:prstGeom prst="line">
            <a:avLst/>
          </a:prstGeom>
          <a:ln w="38100" cmpd="sng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>
            <a:endCxn id="247" idx="4"/>
          </p:cNvCxnSpPr>
          <p:nvPr/>
        </p:nvCxnSpPr>
        <p:spPr>
          <a:xfrm flipH="1">
            <a:off x="5747225" y="3224734"/>
            <a:ext cx="867981" cy="234015"/>
          </a:xfrm>
          <a:prstGeom prst="line">
            <a:avLst/>
          </a:prstGeom>
          <a:ln w="38100" cmpd="sng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>
            <a:endCxn id="285" idx="2"/>
          </p:cNvCxnSpPr>
          <p:nvPr/>
        </p:nvCxnSpPr>
        <p:spPr>
          <a:xfrm flipV="1">
            <a:off x="5521390" y="4176748"/>
            <a:ext cx="480846" cy="338077"/>
          </a:xfrm>
          <a:prstGeom prst="line">
            <a:avLst/>
          </a:prstGeom>
          <a:ln w="38100" cmpd="sng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>
            <a:endCxn id="247" idx="3"/>
          </p:cNvCxnSpPr>
          <p:nvPr/>
        </p:nvCxnSpPr>
        <p:spPr>
          <a:xfrm flipH="1" flipV="1">
            <a:off x="5390102" y="3605692"/>
            <a:ext cx="131288" cy="909133"/>
          </a:xfrm>
          <a:prstGeom prst="line">
            <a:avLst/>
          </a:prstGeom>
          <a:ln w="38100" cmpd="sng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>
            <a:endCxn id="294" idx="2"/>
          </p:cNvCxnSpPr>
          <p:nvPr/>
        </p:nvCxnSpPr>
        <p:spPr>
          <a:xfrm>
            <a:off x="5673790" y="4667226"/>
            <a:ext cx="505836" cy="231165"/>
          </a:xfrm>
          <a:prstGeom prst="line">
            <a:avLst/>
          </a:prstGeom>
          <a:ln w="38100" cmpd="sng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/>
          <p:cNvCxnSpPr>
            <a:stCxn id="285" idx="3"/>
            <a:endCxn id="294" idx="1"/>
          </p:cNvCxnSpPr>
          <p:nvPr/>
        </p:nvCxnSpPr>
        <p:spPr>
          <a:xfrm>
            <a:off x="6334400" y="4313421"/>
            <a:ext cx="177390" cy="448297"/>
          </a:xfrm>
          <a:prstGeom prst="line">
            <a:avLst/>
          </a:prstGeom>
          <a:ln w="38100" cmpd="sng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/>
          <p:nvPr/>
        </p:nvCxnSpPr>
        <p:spPr>
          <a:xfrm flipH="1">
            <a:off x="6751366" y="4518066"/>
            <a:ext cx="615107" cy="244522"/>
          </a:xfrm>
          <a:prstGeom prst="line">
            <a:avLst/>
          </a:prstGeom>
          <a:ln w="38100" cmpd="sng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/>
          <p:nvPr/>
        </p:nvCxnSpPr>
        <p:spPr>
          <a:xfrm flipH="1" flipV="1">
            <a:off x="7700343" y="3846221"/>
            <a:ext cx="54560" cy="515670"/>
          </a:xfrm>
          <a:prstGeom prst="line">
            <a:avLst/>
          </a:prstGeom>
          <a:ln w="38100" cmpd="sng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/>
          <p:cNvCxnSpPr>
            <a:endCxn id="321" idx="3"/>
          </p:cNvCxnSpPr>
          <p:nvPr/>
        </p:nvCxnSpPr>
        <p:spPr>
          <a:xfrm flipV="1">
            <a:off x="7700343" y="3275269"/>
            <a:ext cx="386723" cy="286818"/>
          </a:xfrm>
          <a:prstGeom prst="line">
            <a:avLst/>
          </a:prstGeom>
          <a:ln w="38100" cmpd="sng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/>
          <p:cNvCxnSpPr>
            <a:stCxn id="247" idx="4"/>
          </p:cNvCxnSpPr>
          <p:nvPr/>
        </p:nvCxnSpPr>
        <p:spPr>
          <a:xfrm>
            <a:off x="5747225" y="3458749"/>
            <a:ext cx="1779851" cy="903142"/>
          </a:xfrm>
          <a:prstGeom prst="line">
            <a:avLst/>
          </a:prstGeom>
          <a:ln w="38100" cmpd="sng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 flipV="1">
            <a:off x="6511790" y="3709030"/>
            <a:ext cx="695270" cy="345084"/>
          </a:xfrm>
          <a:prstGeom prst="line">
            <a:avLst/>
          </a:prstGeom>
          <a:ln w="38100" cmpd="sng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/>
          <p:cNvCxnSpPr>
            <a:endCxn id="321" idx="2"/>
          </p:cNvCxnSpPr>
          <p:nvPr/>
        </p:nvCxnSpPr>
        <p:spPr>
          <a:xfrm>
            <a:off x="6972329" y="3077791"/>
            <a:ext cx="782573" cy="60805"/>
          </a:xfrm>
          <a:prstGeom prst="line">
            <a:avLst/>
          </a:prstGeom>
          <a:ln w="38100" cmpd="sng"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5" name="Group 254"/>
          <p:cNvGrpSpPr/>
          <p:nvPr/>
        </p:nvGrpSpPr>
        <p:grpSpPr>
          <a:xfrm>
            <a:off x="4290702" y="3846221"/>
            <a:ext cx="664328" cy="273346"/>
            <a:chOff x="5151748" y="1296380"/>
            <a:chExt cx="866111" cy="356372"/>
          </a:xfrm>
        </p:grpSpPr>
        <p:sp>
          <p:nvSpPr>
            <p:cNvPr id="238" name="Can 237"/>
            <p:cNvSpPr/>
            <p:nvPr/>
          </p:nvSpPr>
          <p:spPr>
            <a:xfrm>
              <a:off x="5151748" y="1296380"/>
              <a:ext cx="866111" cy="356372"/>
            </a:xfrm>
            <a:prstGeom prst="can">
              <a:avLst>
                <a:gd name="adj" fmla="val 5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5" name="Group 244"/>
            <p:cNvGrpSpPr/>
            <p:nvPr/>
          </p:nvGrpSpPr>
          <p:grpSpPr>
            <a:xfrm>
              <a:off x="5346499" y="1352308"/>
              <a:ext cx="469575" cy="72115"/>
              <a:chOff x="3778448" y="4960830"/>
              <a:chExt cx="254079" cy="206058"/>
            </a:xfrm>
          </p:grpSpPr>
          <p:sp>
            <p:nvSpPr>
              <p:cNvPr id="239" name="Line 7"/>
              <p:cNvSpPr>
                <a:spLocks noChangeShapeType="1"/>
              </p:cNvSpPr>
              <p:nvPr/>
            </p:nvSpPr>
            <p:spPr bwMode="auto">
              <a:xfrm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Line 8"/>
              <p:cNvSpPr>
                <a:spLocks noChangeShapeType="1"/>
              </p:cNvSpPr>
              <p:nvPr/>
            </p:nvSpPr>
            <p:spPr bwMode="auto">
              <a:xfrm flipH="1"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Line 9"/>
              <p:cNvSpPr>
                <a:spLocks noChangeShapeType="1"/>
              </p:cNvSpPr>
              <p:nvPr/>
            </p:nvSpPr>
            <p:spPr bwMode="auto">
              <a:xfrm flipH="1">
                <a:off x="3778448" y="4960830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Line 10"/>
              <p:cNvSpPr>
                <a:spLocks noChangeShapeType="1"/>
              </p:cNvSpPr>
              <p:nvPr/>
            </p:nvSpPr>
            <p:spPr bwMode="auto">
              <a:xfrm flipH="1">
                <a:off x="3778448" y="5166888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Line 11"/>
              <p:cNvSpPr>
                <a:spLocks noChangeShapeType="1"/>
              </p:cNvSpPr>
              <p:nvPr/>
            </p:nvSpPr>
            <p:spPr bwMode="auto">
              <a:xfrm flipH="1">
                <a:off x="3996729" y="4960830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Line 12"/>
              <p:cNvSpPr>
                <a:spLocks noChangeShapeType="1"/>
              </p:cNvSpPr>
              <p:nvPr/>
            </p:nvSpPr>
            <p:spPr bwMode="auto">
              <a:xfrm flipH="1">
                <a:off x="3996729" y="5166888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56" name="Group 255"/>
          <p:cNvGrpSpPr/>
          <p:nvPr/>
        </p:nvGrpSpPr>
        <p:grpSpPr>
          <a:xfrm>
            <a:off x="5032979" y="3311806"/>
            <a:ext cx="714246" cy="293886"/>
            <a:chOff x="6245666" y="844805"/>
            <a:chExt cx="866111" cy="356372"/>
          </a:xfrm>
        </p:grpSpPr>
        <p:sp>
          <p:nvSpPr>
            <p:cNvPr id="247" name="Can 246"/>
            <p:cNvSpPr/>
            <p:nvPr/>
          </p:nvSpPr>
          <p:spPr>
            <a:xfrm>
              <a:off x="6245666" y="844805"/>
              <a:ext cx="866111" cy="356372"/>
            </a:xfrm>
            <a:prstGeom prst="can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46000">
                  <a:srgbClr val="008000"/>
                </a:gs>
                <a:gs pos="90000">
                  <a:schemeClr val="accent2"/>
                </a:gs>
                <a:gs pos="26000">
                  <a:schemeClr val="tx2">
                    <a:lumMod val="40000"/>
                    <a:lumOff val="60000"/>
                  </a:schemeClr>
                </a:gs>
                <a:gs pos="72000">
                  <a:srgbClr val="FFFF00"/>
                </a:gs>
              </a:gsLst>
              <a:lin ang="0" scaled="0"/>
            </a:gradFill>
            <a:ln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8" name="Group 247"/>
            <p:cNvGrpSpPr/>
            <p:nvPr/>
          </p:nvGrpSpPr>
          <p:grpSpPr>
            <a:xfrm>
              <a:off x="6440417" y="900733"/>
              <a:ext cx="469575" cy="72115"/>
              <a:chOff x="3778448" y="4960830"/>
              <a:chExt cx="254079" cy="206058"/>
            </a:xfrm>
          </p:grpSpPr>
          <p:sp>
            <p:nvSpPr>
              <p:cNvPr id="249" name="Line 7"/>
              <p:cNvSpPr>
                <a:spLocks noChangeShapeType="1"/>
              </p:cNvSpPr>
              <p:nvPr/>
            </p:nvSpPr>
            <p:spPr bwMode="auto">
              <a:xfrm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Line 8"/>
              <p:cNvSpPr>
                <a:spLocks noChangeShapeType="1"/>
              </p:cNvSpPr>
              <p:nvPr/>
            </p:nvSpPr>
            <p:spPr bwMode="auto">
              <a:xfrm flipH="1"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Line 9"/>
              <p:cNvSpPr>
                <a:spLocks noChangeShapeType="1"/>
              </p:cNvSpPr>
              <p:nvPr/>
            </p:nvSpPr>
            <p:spPr bwMode="auto">
              <a:xfrm flipH="1">
                <a:off x="3778448" y="4960830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Line 10"/>
              <p:cNvSpPr>
                <a:spLocks noChangeShapeType="1"/>
              </p:cNvSpPr>
              <p:nvPr/>
            </p:nvSpPr>
            <p:spPr bwMode="auto">
              <a:xfrm flipH="1">
                <a:off x="3778448" y="5166888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Line 11"/>
              <p:cNvSpPr>
                <a:spLocks noChangeShapeType="1"/>
              </p:cNvSpPr>
              <p:nvPr/>
            </p:nvSpPr>
            <p:spPr bwMode="auto">
              <a:xfrm flipH="1">
                <a:off x="3996729" y="4960830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Line 12"/>
              <p:cNvSpPr>
                <a:spLocks noChangeShapeType="1"/>
              </p:cNvSpPr>
              <p:nvPr/>
            </p:nvSpPr>
            <p:spPr bwMode="auto">
              <a:xfrm flipH="1">
                <a:off x="3996729" y="5166888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84" name="Group 283"/>
          <p:cNvGrpSpPr/>
          <p:nvPr/>
        </p:nvGrpSpPr>
        <p:grpSpPr>
          <a:xfrm>
            <a:off x="6002236" y="4040075"/>
            <a:ext cx="664328" cy="273346"/>
            <a:chOff x="5151748" y="1296380"/>
            <a:chExt cx="866111" cy="356372"/>
          </a:xfrm>
        </p:grpSpPr>
        <p:sp>
          <p:nvSpPr>
            <p:cNvPr id="285" name="Can 284"/>
            <p:cNvSpPr/>
            <p:nvPr/>
          </p:nvSpPr>
          <p:spPr>
            <a:xfrm>
              <a:off x="5151748" y="1296380"/>
              <a:ext cx="866111" cy="356372"/>
            </a:xfrm>
            <a:prstGeom prst="can">
              <a:avLst>
                <a:gd name="adj" fmla="val 50000"/>
              </a:avLst>
            </a:prstGeom>
            <a:ln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6" name="Group 285"/>
            <p:cNvGrpSpPr/>
            <p:nvPr/>
          </p:nvGrpSpPr>
          <p:grpSpPr>
            <a:xfrm>
              <a:off x="5346499" y="1352308"/>
              <a:ext cx="469575" cy="72115"/>
              <a:chOff x="3778448" y="4960830"/>
              <a:chExt cx="254079" cy="206058"/>
            </a:xfrm>
          </p:grpSpPr>
          <p:sp>
            <p:nvSpPr>
              <p:cNvPr id="287" name="Line 7"/>
              <p:cNvSpPr>
                <a:spLocks noChangeShapeType="1"/>
              </p:cNvSpPr>
              <p:nvPr/>
            </p:nvSpPr>
            <p:spPr bwMode="auto">
              <a:xfrm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Line 8"/>
              <p:cNvSpPr>
                <a:spLocks noChangeShapeType="1"/>
              </p:cNvSpPr>
              <p:nvPr/>
            </p:nvSpPr>
            <p:spPr bwMode="auto">
              <a:xfrm flipH="1"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Line 9"/>
              <p:cNvSpPr>
                <a:spLocks noChangeShapeType="1"/>
              </p:cNvSpPr>
              <p:nvPr/>
            </p:nvSpPr>
            <p:spPr bwMode="auto">
              <a:xfrm flipH="1">
                <a:off x="3778448" y="4960830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Line 10"/>
              <p:cNvSpPr>
                <a:spLocks noChangeShapeType="1"/>
              </p:cNvSpPr>
              <p:nvPr/>
            </p:nvSpPr>
            <p:spPr bwMode="auto">
              <a:xfrm flipH="1">
                <a:off x="3778448" y="5166888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Line 11"/>
              <p:cNvSpPr>
                <a:spLocks noChangeShapeType="1"/>
              </p:cNvSpPr>
              <p:nvPr/>
            </p:nvSpPr>
            <p:spPr bwMode="auto">
              <a:xfrm flipH="1">
                <a:off x="3996729" y="4960830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Line 12"/>
              <p:cNvSpPr>
                <a:spLocks noChangeShapeType="1"/>
              </p:cNvSpPr>
              <p:nvPr/>
            </p:nvSpPr>
            <p:spPr bwMode="auto">
              <a:xfrm flipH="1">
                <a:off x="3996729" y="5166888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93" name="Group 292"/>
          <p:cNvGrpSpPr/>
          <p:nvPr/>
        </p:nvGrpSpPr>
        <p:grpSpPr>
          <a:xfrm>
            <a:off x="6179626" y="4761718"/>
            <a:ext cx="664328" cy="273346"/>
            <a:chOff x="5151748" y="1296380"/>
            <a:chExt cx="866111" cy="356372"/>
          </a:xfrm>
        </p:grpSpPr>
        <p:sp>
          <p:nvSpPr>
            <p:cNvPr id="294" name="Can 293"/>
            <p:cNvSpPr/>
            <p:nvPr/>
          </p:nvSpPr>
          <p:spPr>
            <a:xfrm>
              <a:off x="5151748" y="1296380"/>
              <a:ext cx="866111" cy="356372"/>
            </a:xfrm>
            <a:prstGeom prst="can">
              <a:avLst>
                <a:gd name="adj" fmla="val 50000"/>
              </a:avLst>
            </a:prstGeom>
            <a:ln>
              <a:solidFill>
                <a:srgbClr val="008000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5" name="Group 294"/>
            <p:cNvGrpSpPr/>
            <p:nvPr/>
          </p:nvGrpSpPr>
          <p:grpSpPr>
            <a:xfrm>
              <a:off x="5346499" y="1352308"/>
              <a:ext cx="469575" cy="72115"/>
              <a:chOff x="3778448" y="4960830"/>
              <a:chExt cx="254079" cy="206058"/>
            </a:xfrm>
          </p:grpSpPr>
          <p:sp>
            <p:nvSpPr>
              <p:cNvPr id="296" name="Line 7"/>
              <p:cNvSpPr>
                <a:spLocks noChangeShapeType="1"/>
              </p:cNvSpPr>
              <p:nvPr/>
            </p:nvSpPr>
            <p:spPr bwMode="auto">
              <a:xfrm>
                <a:off x="3815119" y="4960830"/>
                <a:ext cx="181610" cy="206058"/>
              </a:xfrm>
              <a:prstGeom prst="line">
                <a:avLst/>
              </a:prstGeom>
              <a:ln>
                <a:solidFill>
                  <a:srgbClr val="008000"/>
                </a:solidFill>
                <a:headEnd/>
                <a:tailEnd/>
              </a:ln>
              <a:ex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Line 8"/>
              <p:cNvSpPr>
                <a:spLocks noChangeShapeType="1"/>
              </p:cNvSpPr>
              <p:nvPr/>
            </p:nvSpPr>
            <p:spPr bwMode="auto">
              <a:xfrm flipH="1">
                <a:off x="3815119" y="4960830"/>
                <a:ext cx="181610" cy="206058"/>
              </a:xfrm>
              <a:prstGeom prst="line">
                <a:avLst/>
              </a:prstGeom>
              <a:ln>
                <a:solidFill>
                  <a:srgbClr val="008000"/>
                </a:solidFill>
                <a:headEnd/>
                <a:tailEnd/>
              </a:ln>
              <a:ex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Line 9"/>
              <p:cNvSpPr>
                <a:spLocks noChangeShapeType="1"/>
              </p:cNvSpPr>
              <p:nvPr/>
            </p:nvSpPr>
            <p:spPr bwMode="auto">
              <a:xfrm flipH="1">
                <a:off x="3778448" y="4960830"/>
                <a:ext cx="36671" cy="0"/>
              </a:xfrm>
              <a:prstGeom prst="line">
                <a:avLst/>
              </a:prstGeom>
              <a:ln>
                <a:solidFill>
                  <a:srgbClr val="008000"/>
                </a:solidFill>
                <a:headEnd/>
                <a:tailEnd/>
              </a:ln>
              <a:ex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Line 10"/>
              <p:cNvSpPr>
                <a:spLocks noChangeShapeType="1"/>
              </p:cNvSpPr>
              <p:nvPr/>
            </p:nvSpPr>
            <p:spPr bwMode="auto">
              <a:xfrm flipH="1">
                <a:off x="3778448" y="5166888"/>
                <a:ext cx="36671" cy="0"/>
              </a:xfrm>
              <a:prstGeom prst="line">
                <a:avLst/>
              </a:prstGeom>
              <a:ln>
                <a:solidFill>
                  <a:srgbClr val="008000"/>
                </a:solidFill>
                <a:headEnd/>
                <a:tailEnd/>
              </a:ln>
              <a:ex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Line 11"/>
              <p:cNvSpPr>
                <a:spLocks noChangeShapeType="1"/>
              </p:cNvSpPr>
              <p:nvPr/>
            </p:nvSpPr>
            <p:spPr bwMode="auto">
              <a:xfrm flipH="1">
                <a:off x="3996729" y="4960830"/>
                <a:ext cx="35798" cy="0"/>
              </a:xfrm>
              <a:prstGeom prst="line">
                <a:avLst/>
              </a:prstGeom>
              <a:ln>
                <a:solidFill>
                  <a:srgbClr val="008000"/>
                </a:solidFill>
                <a:headEnd/>
                <a:tailEnd/>
              </a:ln>
              <a:ex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Line 12"/>
              <p:cNvSpPr>
                <a:spLocks noChangeShapeType="1"/>
              </p:cNvSpPr>
              <p:nvPr/>
            </p:nvSpPr>
            <p:spPr bwMode="auto">
              <a:xfrm flipH="1">
                <a:off x="3996729" y="5166888"/>
                <a:ext cx="35798" cy="0"/>
              </a:xfrm>
              <a:prstGeom prst="line">
                <a:avLst/>
              </a:prstGeom>
              <a:ln>
                <a:solidFill>
                  <a:srgbClr val="008000"/>
                </a:solidFill>
                <a:headEnd/>
                <a:tailEnd/>
              </a:ln>
              <a:ex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20" name="Group 319"/>
          <p:cNvGrpSpPr/>
          <p:nvPr/>
        </p:nvGrpSpPr>
        <p:grpSpPr>
          <a:xfrm>
            <a:off x="7754902" y="3001923"/>
            <a:ext cx="664328" cy="273346"/>
            <a:chOff x="5151748" y="1296380"/>
            <a:chExt cx="866111" cy="356372"/>
          </a:xfrm>
        </p:grpSpPr>
        <p:sp>
          <p:nvSpPr>
            <p:cNvPr id="321" name="Can 320"/>
            <p:cNvSpPr/>
            <p:nvPr/>
          </p:nvSpPr>
          <p:spPr>
            <a:xfrm>
              <a:off x="5151748" y="1296380"/>
              <a:ext cx="866111" cy="356372"/>
            </a:xfrm>
            <a:prstGeom prst="can">
              <a:avLst>
                <a:gd name="adj" fmla="val 50000"/>
              </a:avLst>
            </a:prstGeom>
            <a:ln>
              <a:solidFill>
                <a:srgbClr val="008000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2" name="Group 321"/>
            <p:cNvGrpSpPr/>
            <p:nvPr/>
          </p:nvGrpSpPr>
          <p:grpSpPr>
            <a:xfrm>
              <a:off x="5346499" y="1352308"/>
              <a:ext cx="469575" cy="72115"/>
              <a:chOff x="3778448" y="4960830"/>
              <a:chExt cx="254079" cy="206058"/>
            </a:xfrm>
          </p:grpSpPr>
          <p:sp>
            <p:nvSpPr>
              <p:cNvPr id="323" name="Line 7"/>
              <p:cNvSpPr>
                <a:spLocks noChangeShapeType="1"/>
              </p:cNvSpPr>
              <p:nvPr/>
            </p:nvSpPr>
            <p:spPr bwMode="auto">
              <a:xfrm>
                <a:off x="3815119" y="4960830"/>
                <a:ext cx="181610" cy="206058"/>
              </a:xfrm>
              <a:prstGeom prst="line">
                <a:avLst/>
              </a:prstGeom>
              <a:ln>
                <a:solidFill>
                  <a:srgbClr val="008000"/>
                </a:solidFill>
                <a:headEnd/>
                <a:tailEnd/>
              </a:ln>
              <a:ex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Line 8"/>
              <p:cNvSpPr>
                <a:spLocks noChangeShapeType="1"/>
              </p:cNvSpPr>
              <p:nvPr/>
            </p:nvSpPr>
            <p:spPr bwMode="auto">
              <a:xfrm flipH="1">
                <a:off x="3815119" y="4960830"/>
                <a:ext cx="181610" cy="206058"/>
              </a:xfrm>
              <a:prstGeom prst="line">
                <a:avLst/>
              </a:prstGeom>
              <a:ln>
                <a:solidFill>
                  <a:srgbClr val="008000"/>
                </a:solidFill>
                <a:headEnd/>
                <a:tailEnd/>
              </a:ln>
              <a:ex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Line 9"/>
              <p:cNvSpPr>
                <a:spLocks noChangeShapeType="1"/>
              </p:cNvSpPr>
              <p:nvPr/>
            </p:nvSpPr>
            <p:spPr bwMode="auto">
              <a:xfrm flipH="1">
                <a:off x="3778448" y="4960830"/>
                <a:ext cx="36671" cy="0"/>
              </a:xfrm>
              <a:prstGeom prst="line">
                <a:avLst/>
              </a:prstGeom>
              <a:ln>
                <a:solidFill>
                  <a:srgbClr val="008000"/>
                </a:solidFill>
                <a:headEnd/>
                <a:tailEnd/>
              </a:ln>
              <a:ex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Line 10"/>
              <p:cNvSpPr>
                <a:spLocks noChangeShapeType="1"/>
              </p:cNvSpPr>
              <p:nvPr/>
            </p:nvSpPr>
            <p:spPr bwMode="auto">
              <a:xfrm flipH="1">
                <a:off x="3778448" y="5166888"/>
                <a:ext cx="36671" cy="0"/>
              </a:xfrm>
              <a:prstGeom prst="line">
                <a:avLst/>
              </a:prstGeom>
              <a:ln>
                <a:solidFill>
                  <a:srgbClr val="008000"/>
                </a:solidFill>
                <a:headEnd/>
                <a:tailEnd/>
              </a:ln>
              <a:ex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Line 11"/>
              <p:cNvSpPr>
                <a:spLocks noChangeShapeType="1"/>
              </p:cNvSpPr>
              <p:nvPr/>
            </p:nvSpPr>
            <p:spPr bwMode="auto">
              <a:xfrm flipH="1">
                <a:off x="3996729" y="4960830"/>
                <a:ext cx="35798" cy="0"/>
              </a:xfrm>
              <a:prstGeom prst="line">
                <a:avLst/>
              </a:prstGeom>
              <a:ln>
                <a:solidFill>
                  <a:srgbClr val="008000"/>
                </a:solidFill>
                <a:headEnd/>
                <a:tailEnd/>
              </a:ln>
              <a:ex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Line 12"/>
              <p:cNvSpPr>
                <a:spLocks noChangeShapeType="1"/>
              </p:cNvSpPr>
              <p:nvPr/>
            </p:nvSpPr>
            <p:spPr bwMode="auto">
              <a:xfrm flipH="1">
                <a:off x="3996729" y="5166888"/>
                <a:ext cx="35798" cy="0"/>
              </a:xfrm>
              <a:prstGeom prst="line">
                <a:avLst/>
              </a:prstGeom>
              <a:ln>
                <a:solidFill>
                  <a:srgbClr val="008000"/>
                </a:solidFill>
                <a:headEnd/>
                <a:tailEnd/>
              </a:ln>
              <a:ex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80" name="Freeform 379"/>
          <p:cNvSpPr/>
          <p:nvPr/>
        </p:nvSpPr>
        <p:spPr>
          <a:xfrm>
            <a:off x="5805314" y="3319269"/>
            <a:ext cx="1887257" cy="985225"/>
          </a:xfrm>
          <a:custGeom>
            <a:avLst/>
            <a:gdLst>
              <a:gd name="connsiteX0" fmla="*/ 0 w 1887257"/>
              <a:gd name="connsiteY0" fmla="*/ 0 h 985225"/>
              <a:gd name="connsiteX1" fmla="*/ 1768562 w 1887257"/>
              <a:gd name="connsiteY1" fmla="*/ 985225 h 985225"/>
              <a:gd name="connsiteX2" fmla="*/ 1768562 w 1887257"/>
              <a:gd name="connsiteY2" fmla="*/ 985225 h 985225"/>
              <a:gd name="connsiteX3" fmla="*/ 1887257 w 1887257"/>
              <a:gd name="connsiteY3" fmla="*/ 985225 h 985225"/>
              <a:gd name="connsiteX4" fmla="*/ 1851649 w 1887257"/>
              <a:gd name="connsiteY4" fmla="*/ 652860 h 98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7257" h="985225">
                <a:moveTo>
                  <a:pt x="0" y="0"/>
                </a:moveTo>
                <a:lnTo>
                  <a:pt x="1768562" y="985225"/>
                </a:lnTo>
                <a:lnTo>
                  <a:pt x="1768562" y="985225"/>
                </a:lnTo>
                <a:lnTo>
                  <a:pt x="1887257" y="985225"/>
                </a:lnTo>
                <a:lnTo>
                  <a:pt x="1851649" y="652860"/>
                </a:lnTo>
              </a:path>
            </a:pathLst>
          </a:cu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Freeform 380"/>
          <p:cNvSpPr/>
          <p:nvPr/>
        </p:nvSpPr>
        <p:spPr>
          <a:xfrm>
            <a:off x="5342403" y="3592283"/>
            <a:ext cx="1982214" cy="819043"/>
          </a:xfrm>
          <a:custGeom>
            <a:avLst/>
            <a:gdLst>
              <a:gd name="connsiteX0" fmla="*/ 94957 w 1982214"/>
              <a:gd name="connsiteY0" fmla="*/ 819043 h 819043"/>
              <a:gd name="connsiteX1" fmla="*/ 0 w 1982214"/>
              <a:gd name="connsiteY1" fmla="*/ 130572 h 819043"/>
              <a:gd name="connsiteX2" fmla="*/ 225522 w 1982214"/>
              <a:gd name="connsiteY2" fmla="*/ 106832 h 819043"/>
              <a:gd name="connsiteX3" fmla="*/ 474782 w 1982214"/>
              <a:gd name="connsiteY3" fmla="*/ 0 h 819043"/>
              <a:gd name="connsiteX4" fmla="*/ 1982214 w 1982214"/>
              <a:gd name="connsiteY4" fmla="*/ 747822 h 81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2214" h="819043">
                <a:moveTo>
                  <a:pt x="94957" y="819043"/>
                </a:moveTo>
                <a:lnTo>
                  <a:pt x="0" y="130572"/>
                </a:lnTo>
                <a:lnTo>
                  <a:pt x="225522" y="106832"/>
                </a:lnTo>
                <a:lnTo>
                  <a:pt x="474782" y="0"/>
                </a:lnTo>
                <a:lnTo>
                  <a:pt x="1982214" y="747822"/>
                </a:lnTo>
              </a:path>
            </a:pathLst>
          </a:custGeom>
          <a:ln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Freeform 381"/>
          <p:cNvSpPr/>
          <p:nvPr/>
        </p:nvSpPr>
        <p:spPr>
          <a:xfrm>
            <a:off x="5639142" y="2820722"/>
            <a:ext cx="2077170" cy="391716"/>
          </a:xfrm>
          <a:custGeom>
            <a:avLst/>
            <a:gdLst>
              <a:gd name="connsiteX0" fmla="*/ 0 w 2077170"/>
              <a:gd name="connsiteY0" fmla="*/ 391716 h 391716"/>
              <a:gd name="connsiteX1" fmla="*/ 557868 w 2077170"/>
              <a:gd name="connsiteY1" fmla="*/ 261144 h 391716"/>
              <a:gd name="connsiteX2" fmla="*/ 557868 w 2077170"/>
              <a:gd name="connsiteY2" fmla="*/ 94961 h 391716"/>
              <a:gd name="connsiteX3" fmla="*/ 783390 w 2077170"/>
              <a:gd name="connsiteY3" fmla="*/ 23740 h 391716"/>
              <a:gd name="connsiteX4" fmla="*/ 985172 w 2077170"/>
              <a:gd name="connsiteY4" fmla="*/ 0 h 391716"/>
              <a:gd name="connsiteX5" fmla="*/ 1234433 w 2077170"/>
              <a:gd name="connsiteY5" fmla="*/ 11870 h 391716"/>
              <a:gd name="connsiteX6" fmla="*/ 1400606 w 2077170"/>
              <a:gd name="connsiteY6" fmla="*/ 71221 h 391716"/>
              <a:gd name="connsiteX7" fmla="*/ 1400606 w 2077170"/>
              <a:gd name="connsiteY7" fmla="*/ 71221 h 391716"/>
              <a:gd name="connsiteX8" fmla="*/ 1400606 w 2077170"/>
              <a:gd name="connsiteY8" fmla="*/ 71221 h 391716"/>
              <a:gd name="connsiteX9" fmla="*/ 1400606 w 2077170"/>
              <a:gd name="connsiteY9" fmla="*/ 71221 h 391716"/>
              <a:gd name="connsiteX10" fmla="*/ 1424345 w 2077170"/>
              <a:gd name="connsiteY10" fmla="*/ 178052 h 391716"/>
              <a:gd name="connsiteX11" fmla="*/ 2077170 w 2077170"/>
              <a:gd name="connsiteY11" fmla="*/ 237403 h 39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7170" h="391716">
                <a:moveTo>
                  <a:pt x="0" y="391716"/>
                </a:moveTo>
                <a:lnTo>
                  <a:pt x="557868" y="261144"/>
                </a:lnTo>
                <a:lnTo>
                  <a:pt x="557868" y="94961"/>
                </a:lnTo>
                <a:lnTo>
                  <a:pt x="783390" y="23740"/>
                </a:lnTo>
                <a:lnTo>
                  <a:pt x="985172" y="0"/>
                </a:lnTo>
                <a:lnTo>
                  <a:pt x="1234433" y="11870"/>
                </a:lnTo>
                <a:lnTo>
                  <a:pt x="1400606" y="71221"/>
                </a:lnTo>
                <a:lnTo>
                  <a:pt x="1400606" y="71221"/>
                </a:lnTo>
                <a:lnTo>
                  <a:pt x="1400606" y="71221"/>
                </a:lnTo>
                <a:lnTo>
                  <a:pt x="1400606" y="71221"/>
                </a:lnTo>
                <a:lnTo>
                  <a:pt x="1424345" y="178052"/>
                </a:lnTo>
                <a:lnTo>
                  <a:pt x="2077170" y="237403"/>
                </a:lnTo>
              </a:path>
            </a:pathLst>
          </a:custGeom>
          <a:ln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Freeform 382"/>
          <p:cNvSpPr/>
          <p:nvPr/>
        </p:nvSpPr>
        <p:spPr>
          <a:xfrm>
            <a:off x="4642100" y="3212437"/>
            <a:ext cx="3477777" cy="973355"/>
          </a:xfrm>
          <a:custGeom>
            <a:avLst/>
            <a:gdLst>
              <a:gd name="connsiteX0" fmla="*/ 0 w 3477777"/>
              <a:gd name="connsiteY0" fmla="*/ 546029 h 973355"/>
              <a:gd name="connsiteX1" fmla="*/ 320478 w 3477777"/>
              <a:gd name="connsiteY1" fmla="*/ 356106 h 973355"/>
              <a:gd name="connsiteX2" fmla="*/ 320478 w 3477777"/>
              <a:gd name="connsiteY2" fmla="*/ 94962 h 973355"/>
              <a:gd name="connsiteX3" fmla="*/ 557869 w 3477777"/>
              <a:gd name="connsiteY3" fmla="*/ 11870 h 973355"/>
              <a:gd name="connsiteX4" fmla="*/ 783390 w 3477777"/>
              <a:gd name="connsiteY4" fmla="*/ 0 h 973355"/>
              <a:gd name="connsiteX5" fmla="*/ 1234433 w 3477777"/>
              <a:gd name="connsiteY5" fmla="*/ 35611 h 973355"/>
              <a:gd name="connsiteX6" fmla="*/ 2931778 w 3477777"/>
              <a:gd name="connsiteY6" fmla="*/ 973355 h 973355"/>
              <a:gd name="connsiteX7" fmla="*/ 2896169 w 3477777"/>
              <a:gd name="connsiteY7" fmla="*/ 771562 h 973355"/>
              <a:gd name="connsiteX8" fmla="*/ 3169168 w 3477777"/>
              <a:gd name="connsiteY8" fmla="*/ 747822 h 973355"/>
              <a:gd name="connsiteX9" fmla="*/ 3347212 w 3477777"/>
              <a:gd name="connsiteY9" fmla="*/ 676601 h 973355"/>
              <a:gd name="connsiteX10" fmla="*/ 3335342 w 3477777"/>
              <a:gd name="connsiteY10" fmla="*/ 427327 h 973355"/>
              <a:gd name="connsiteX11" fmla="*/ 3275994 w 3477777"/>
              <a:gd name="connsiteY11" fmla="*/ 296755 h 973355"/>
              <a:gd name="connsiteX12" fmla="*/ 3477777 w 3477777"/>
              <a:gd name="connsiteY12" fmla="*/ 142442 h 973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7777" h="973355">
                <a:moveTo>
                  <a:pt x="0" y="546029"/>
                </a:moveTo>
                <a:lnTo>
                  <a:pt x="320478" y="356106"/>
                </a:lnTo>
                <a:lnTo>
                  <a:pt x="320478" y="94962"/>
                </a:lnTo>
                <a:lnTo>
                  <a:pt x="557869" y="11870"/>
                </a:lnTo>
                <a:lnTo>
                  <a:pt x="783390" y="0"/>
                </a:lnTo>
                <a:lnTo>
                  <a:pt x="1234433" y="35611"/>
                </a:lnTo>
                <a:lnTo>
                  <a:pt x="2931778" y="973355"/>
                </a:lnTo>
                <a:lnTo>
                  <a:pt x="2896169" y="771562"/>
                </a:lnTo>
                <a:lnTo>
                  <a:pt x="3169168" y="747822"/>
                </a:lnTo>
                <a:lnTo>
                  <a:pt x="3347212" y="676601"/>
                </a:lnTo>
                <a:lnTo>
                  <a:pt x="3335342" y="427327"/>
                </a:lnTo>
                <a:lnTo>
                  <a:pt x="3275994" y="296755"/>
                </a:lnTo>
                <a:lnTo>
                  <a:pt x="3477777" y="142442"/>
                </a:lnTo>
              </a:path>
            </a:pathLst>
          </a:custGeom>
          <a:ln>
            <a:solidFill>
              <a:schemeClr val="tx1">
                <a:lumMod val="75000"/>
                <a:lumOff val="25000"/>
              </a:schemeClr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7" name="Group 406"/>
          <p:cNvGrpSpPr/>
          <p:nvPr/>
        </p:nvGrpSpPr>
        <p:grpSpPr>
          <a:xfrm>
            <a:off x="1286662" y="2747056"/>
            <a:ext cx="2871841" cy="2807757"/>
            <a:chOff x="1577139" y="62655"/>
            <a:chExt cx="2871841" cy="2807757"/>
          </a:xfrm>
        </p:grpSpPr>
        <p:cxnSp>
          <p:nvCxnSpPr>
            <p:cNvPr id="387" name="Straight Connector 386"/>
            <p:cNvCxnSpPr>
              <a:stCxn id="392" idx="7"/>
            </p:cNvCxnSpPr>
            <p:nvPr/>
          </p:nvCxnSpPr>
          <p:spPr>
            <a:xfrm flipH="1" flipV="1">
              <a:off x="3054698" y="62655"/>
              <a:ext cx="1236004" cy="1773340"/>
            </a:xfrm>
            <a:prstGeom prst="line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/>
            <p:cNvCxnSpPr>
              <a:stCxn id="392" idx="4"/>
            </p:cNvCxnSpPr>
            <p:nvPr/>
          </p:nvCxnSpPr>
          <p:spPr>
            <a:xfrm flipH="1">
              <a:off x="1577139" y="2758505"/>
              <a:ext cx="2331447" cy="111907"/>
            </a:xfrm>
            <a:prstGeom prst="line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2" name="Oval 391"/>
            <p:cNvSpPr/>
            <p:nvPr/>
          </p:nvSpPr>
          <p:spPr>
            <a:xfrm>
              <a:off x="3368192" y="1677717"/>
              <a:ext cx="1080788" cy="1080788"/>
            </a:xfrm>
            <a:prstGeom prst="ellipse">
              <a:avLst/>
            </a:prstGeom>
            <a:noFill/>
            <a:ln w="12700" cmpd="sng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/>
          <p:cNvGrpSpPr/>
          <p:nvPr/>
        </p:nvGrpSpPr>
        <p:grpSpPr>
          <a:xfrm>
            <a:off x="4083909" y="4198304"/>
            <a:ext cx="1703222" cy="2582812"/>
            <a:chOff x="4374386" y="1513903"/>
            <a:chExt cx="1703222" cy="2582812"/>
          </a:xfrm>
        </p:grpSpPr>
        <p:cxnSp>
          <p:nvCxnSpPr>
            <p:cNvPr id="395" name="Straight Connector 394"/>
            <p:cNvCxnSpPr/>
            <p:nvPr/>
          </p:nvCxnSpPr>
          <p:spPr>
            <a:xfrm flipH="1">
              <a:off x="4374386" y="1513904"/>
              <a:ext cx="1258713" cy="115116"/>
            </a:xfrm>
            <a:prstGeom prst="line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/>
            <p:cNvCxnSpPr>
              <a:stCxn id="397" idx="5"/>
            </p:cNvCxnSpPr>
            <p:nvPr/>
          </p:nvCxnSpPr>
          <p:spPr>
            <a:xfrm flipH="1">
              <a:off x="4914395" y="2220129"/>
              <a:ext cx="1042044" cy="1876586"/>
            </a:xfrm>
            <a:prstGeom prst="line">
              <a:avLst/>
            </a:prstGeom>
            <a:ln w="12700" cmpd="sng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7" name="Oval 396"/>
            <p:cNvSpPr/>
            <p:nvPr/>
          </p:nvSpPr>
          <p:spPr>
            <a:xfrm>
              <a:off x="5250213" y="1513903"/>
              <a:ext cx="827395" cy="827395"/>
            </a:xfrm>
            <a:prstGeom prst="ellipse">
              <a:avLst/>
            </a:prstGeom>
            <a:noFill/>
            <a:ln w="12700" cmpd="sng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/>
          <p:cNvGrpSpPr/>
          <p:nvPr/>
        </p:nvGrpSpPr>
        <p:grpSpPr>
          <a:xfrm>
            <a:off x="6257997" y="2918551"/>
            <a:ext cx="714246" cy="293886"/>
            <a:chOff x="6245666" y="844805"/>
            <a:chExt cx="866111" cy="356372"/>
          </a:xfrm>
        </p:grpSpPr>
        <p:sp>
          <p:nvSpPr>
            <p:cNvPr id="303" name="Can 302"/>
            <p:cNvSpPr/>
            <p:nvPr/>
          </p:nvSpPr>
          <p:spPr>
            <a:xfrm>
              <a:off x="6245666" y="844805"/>
              <a:ext cx="866111" cy="356372"/>
            </a:xfrm>
            <a:prstGeom prst="can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46000">
                  <a:srgbClr val="008000"/>
                </a:gs>
                <a:gs pos="90000">
                  <a:schemeClr val="accent2"/>
                </a:gs>
                <a:gs pos="26000">
                  <a:schemeClr val="tx2">
                    <a:lumMod val="40000"/>
                    <a:lumOff val="60000"/>
                  </a:schemeClr>
                </a:gs>
                <a:gs pos="72000">
                  <a:srgbClr val="FFFF00"/>
                </a:gs>
              </a:gsLst>
              <a:lin ang="0" scaled="0"/>
            </a:gradFill>
            <a:ln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4" name="Group 303"/>
            <p:cNvGrpSpPr/>
            <p:nvPr/>
          </p:nvGrpSpPr>
          <p:grpSpPr>
            <a:xfrm>
              <a:off x="6440417" y="900733"/>
              <a:ext cx="469575" cy="72115"/>
              <a:chOff x="3778448" y="4960830"/>
              <a:chExt cx="254079" cy="206058"/>
            </a:xfrm>
          </p:grpSpPr>
          <p:sp>
            <p:nvSpPr>
              <p:cNvPr id="305" name="Line 7"/>
              <p:cNvSpPr>
                <a:spLocks noChangeShapeType="1"/>
              </p:cNvSpPr>
              <p:nvPr/>
            </p:nvSpPr>
            <p:spPr bwMode="auto">
              <a:xfrm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Line 8"/>
              <p:cNvSpPr>
                <a:spLocks noChangeShapeType="1"/>
              </p:cNvSpPr>
              <p:nvPr/>
            </p:nvSpPr>
            <p:spPr bwMode="auto">
              <a:xfrm flipH="1"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" name="Line 9"/>
              <p:cNvSpPr>
                <a:spLocks noChangeShapeType="1"/>
              </p:cNvSpPr>
              <p:nvPr/>
            </p:nvSpPr>
            <p:spPr bwMode="auto">
              <a:xfrm flipH="1">
                <a:off x="3778448" y="4960830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" name="Line 10"/>
              <p:cNvSpPr>
                <a:spLocks noChangeShapeType="1"/>
              </p:cNvSpPr>
              <p:nvPr/>
            </p:nvSpPr>
            <p:spPr bwMode="auto">
              <a:xfrm flipH="1">
                <a:off x="3778448" y="5166888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Line 11"/>
              <p:cNvSpPr>
                <a:spLocks noChangeShapeType="1"/>
              </p:cNvSpPr>
              <p:nvPr/>
            </p:nvSpPr>
            <p:spPr bwMode="auto">
              <a:xfrm flipH="1">
                <a:off x="3996729" y="4960830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Line 12"/>
              <p:cNvSpPr>
                <a:spLocks noChangeShapeType="1"/>
              </p:cNvSpPr>
              <p:nvPr/>
            </p:nvSpPr>
            <p:spPr bwMode="auto">
              <a:xfrm flipH="1">
                <a:off x="3996729" y="5166888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11" name="Group 310"/>
          <p:cNvGrpSpPr/>
          <p:nvPr/>
        </p:nvGrpSpPr>
        <p:grpSpPr>
          <a:xfrm>
            <a:off x="7346634" y="4339952"/>
            <a:ext cx="714246" cy="293886"/>
            <a:chOff x="6245666" y="844805"/>
            <a:chExt cx="866111" cy="356372"/>
          </a:xfrm>
        </p:grpSpPr>
        <p:sp>
          <p:nvSpPr>
            <p:cNvPr id="312" name="Can 311"/>
            <p:cNvSpPr/>
            <p:nvPr/>
          </p:nvSpPr>
          <p:spPr>
            <a:xfrm>
              <a:off x="6245666" y="844805"/>
              <a:ext cx="866111" cy="356372"/>
            </a:xfrm>
            <a:prstGeom prst="can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46000">
                  <a:srgbClr val="008000"/>
                </a:gs>
                <a:gs pos="90000">
                  <a:schemeClr val="accent2"/>
                </a:gs>
                <a:gs pos="26000">
                  <a:schemeClr val="tx2">
                    <a:lumMod val="40000"/>
                    <a:lumOff val="60000"/>
                  </a:schemeClr>
                </a:gs>
                <a:gs pos="72000">
                  <a:srgbClr val="FFFF00"/>
                </a:gs>
              </a:gsLst>
              <a:lin ang="0" scaled="0"/>
            </a:gradFill>
            <a:ln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3" name="Group 312"/>
            <p:cNvGrpSpPr/>
            <p:nvPr/>
          </p:nvGrpSpPr>
          <p:grpSpPr>
            <a:xfrm>
              <a:off x="6440417" y="900733"/>
              <a:ext cx="469575" cy="72115"/>
              <a:chOff x="3778448" y="4960830"/>
              <a:chExt cx="254079" cy="206058"/>
            </a:xfrm>
          </p:grpSpPr>
          <p:sp>
            <p:nvSpPr>
              <p:cNvPr id="314" name="Line 7"/>
              <p:cNvSpPr>
                <a:spLocks noChangeShapeType="1"/>
              </p:cNvSpPr>
              <p:nvPr/>
            </p:nvSpPr>
            <p:spPr bwMode="auto">
              <a:xfrm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Line 8"/>
              <p:cNvSpPr>
                <a:spLocks noChangeShapeType="1"/>
              </p:cNvSpPr>
              <p:nvPr/>
            </p:nvSpPr>
            <p:spPr bwMode="auto">
              <a:xfrm flipH="1"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Line 9"/>
              <p:cNvSpPr>
                <a:spLocks noChangeShapeType="1"/>
              </p:cNvSpPr>
              <p:nvPr/>
            </p:nvSpPr>
            <p:spPr bwMode="auto">
              <a:xfrm flipH="1">
                <a:off x="3778448" y="4960830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Line 10"/>
              <p:cNvSpPr>
                <a:spLocks noChangeShapeType="1"/>
              </p:cNvSpPr>
              <p:nvPr/>
            </p:nvSpPr>
            <p:spPr bwMode="auto">
              <a:xfrm flipH="1">
                <a:off x="3778448" y="5166888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Line 11"/>
              <p:cNvSpPr>
                <a:spLocks noChangeShapeType="1"/>
              </p:cNvSpPr>
              <p:nvPr/>
            </p:nvSpPr>
            <p:spPr bwMode="auto">
              <a:xfrm flipH="1">
                <a:off x="3996729" y="4960830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Line 12"/>
              <p:cNvSpPr>
                <a:spLocks noChangeShapeType="1"/>
              </p:cNvSpPr>
              <p:nvPr/>
            </p:nvSpPr>
            <p:spPr bwMode="auto">
              <a:xfrm flipH="1">
                <a:off x="3996729" y="5166888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38" name="Group 337"/>
          <p:cNvGrpSpPr/>
          <p:nvPr/>
        </p:nvGrpSpPr>
        <p:grpSpPr>
          <a:xfrm>
            <a:off x="7206004" y="3473208"/>
            <a:ext cx="714246" cy="293886"/>
            <a:chOff x="6245666" y="844805"/>
            <a:chExt cx="866111" cy="356372"/>
          </a:xfrm>
        </p:grpSpPr>
        <p:sp>
          <p:nvSpPr>
            <p:cNvPr id="341" name="Can 340"/>
            <p:cNvSpPr/>
            <p:nvPr/>
          </p:nvSpPr>
          <p:spPr>
            <a:xfrm>
              <a:off x="6245666" y="844805"/>
              <a:ext cx="866111" cy="356372"/>
            </a:xfrm>
            <a:prstGeom prst="can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46000">
                  <a:srgbClr val="008000"/>
                </a:gs>
                <a:gs pos="90000">
                  <a:schemeClr val="accent2"/>
                </a:gs>
                <a:gs pos="26000">
                  <a:schemeClr val="tx2">
                    <a:lumMod val="40000"/>
                    <a:lumOff val="60000"/>
                  </a:schemeClr>
                </a:gs>
                <a:gs pos="72000">
                  <a:srgbClr val="FFFF00"/>
                </a:gs>
              </a:gsLst>
              <a:lin ang="0" scaled="0"/>
            </a:gradFill>
            <a:ln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2" name="Group 341"/>
            <p:cNvGrpSpPr/>
            <p:nvPr/>
          </p:nvGrpSpPr>
          <p:grpSpPr>
            <a:xfrm>
              <a:off x="6440417" y="900733"/>
              <a:ext cx="469575" cy="72115"/>
              <a:chOff x="3778448" y="4960830"/>
              <a:chExt cx="254079" cy="206058"/>
            </a:xfrm>
          </p:grpSpPr>
          <p:sp>
            <p:nvSpPr>
              <p:cNvPr id="344" name="Line 7"/>
              <p:cNvSpPr>
                <a:spLocks noChangeShapeType="1"/>
              </p:cNvSpPr>
              <p:nvPr/>
            </p:nvSpPr>
            <p:spPr bwMode="auto">
              <a:xfrm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Line 8"/>
              <p:cNvSpPr>
                <a:spLocks noChangeShapeType="1"/>
              </p:cNvSpPr>
              <p:nvPr/>
            </p:nvSpPr>
            <p:spPr bwMode="auto">
              <a:xfrm flipH="1"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Line 9"/>
              <p:cNvSpPr>
                <a:spLocks noChangeShapeType="1"/>
              </p:cNvSpPr>
              <p:nvPr/>
            </p:nvSpPr>
            <p:spPr bwMode="auto">
              <a:xfrm flipH="1">
                <a:off x="3778448" y="4960830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Line 10"/>
              <p:cNvSpPr>
                <a:spLocks noChangeShapeType="1"/>
              </p:cNvSpPr>
              <p:nvPr/>
            </p:nvSpPr>
            <p:spPr bwMode="auto">
              <a:xfrm flipH="1">
                <a:off x="3778448" y="5166888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Line 11"/>
              <p:cNvSpPr>
                <a:spLocks noChangeShapeType="1"/>
              </p:cNvSpPr>
              <p:nvPr/>
            </p:nvSpPr>
            <p:spPr bwMode="auto">
              <a:xfrm flipH="1">
                <a:off x="3996729" y="4960830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Line 12"/>
              <p:cNvSpPr>
                <a:spLocks noChangeShapeType="1"/>
              </p:cNvSpPr>
              <p:nvPr/>
            </p:nvSpPr>
            <p:spPr bwMode="auto">
              <a:xfrm flipH="1">
                <a:off x="3996729" y="5166888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2" name="Group 351"/>
          <p:cNvGrpSpPr/>
          <p:nvPr/>
        </p:nvGrpSpPr>
        <p:grpSpPr>
          <a:xfrm>
            <a:off x="5040445" y="4503630"/>
            <a:ext cx="714246" cy="293886"/>
            <a:chOff x="6245666" y="844805"/>
            <a:chExt cx="866111" cy="356372"/>
          </a:xfrm>
        </p:grpSpPr>
        <p:sp>
          <p:nvSpPr>
            <p:cNvPr id="354" name="Can 353"/>
            <p:cNvSpPr/>
            <p:nvPr/>
          </p:nvSpPr>
          <p:spPr>
            <a:xfrm>
              <a:off x="6245666" y="844805"/>
              <a:ext cx="866111" cy="356372"/>
            </a:xfrm>
            <a:prstGeom prst="can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46000">
                  <a:srgbClr val="008000"/>
                </a:gs>
                <a:gs pos="90000">
                  <a:schemeClr val="accent2"/>
                </a:gs>
                <a:gs pos="26000">
                  <a:schemeClr val="tx2">
                    <a:lumMod val="40000"/>
                    <a:lumOff val="60000"/>
                  </a:schemeClr>
                </a:gs>
                <a:gs pos="72000">
                  <a:srgbClr val="FFFF00"/>
                </a:gs>
              </a:gsLst>
              <a:lin ang="0" scaled="0"/>
            </a:gradFill>
            <a:ln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5" name="Group 354"/>
            <p:cNvGrpSpPr/>
            <p:nvPr/>
          </p:nvGrpSpPr>
          <p:grpSpPr>
            <a:xfrm>
              <a:off x="6440417" y="900733"/>
              <a:ext cx="469575" cy="72115"/>
              <a:chOff x="3778448" y="4960830"/>
              <a:chExt cx="254079" cy="206058"/>
            </a:xfrm>
          </p:grpSpPr>
          <p:sp>
            <p:nvSpPr>
              <p:cNvPr id="356" name="Line 7"/>
              <p:cNvSpPr>
                <a:spLocks noChangeShapeType="1"/>
              </p:cNvSpPr>
              <p:nvPr/>
            </p:nvSpPr>
            <p:spPr bwMode="auto">
              <a:xfrm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Line 8"/>
              <p:cNvSpPr>
                <a:spLocks noChangeShapeType="1"/>
              </p:cNvSpPr>
              <p:nvPr/>
            </p:nvSpPr>
            <p:spPr bwMode="auto">
              <a:xfrm flipH="1"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Line 9"/>
              <p:cNvSpPr>
                <a:spLocks noChangeShapeType="1"/>
              </p:cNvSpPr>
              <p:nvPr/>
            </p:nvSpPr>
            <p:spPr bwMode="auto">
              <a:xfrm flipH="1">
                <a:off x="3778448" y="4960830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Line 10"/>
              <p:cNvSpPr>
                <a:spLocks noChangeShapeType="1"/>
              </p:cNvSpPr>
              <p:nvPr/>
            </p:nvSpPr>
            <p:spPr bwMode="auto">
              <a:xfrm flipH="1">
                <a:off x="3778448" y="5166888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Line 11"/>
              <p:cNvSpPr>
                <a:spLocks noChangeShapeType="1"/>
              </p:cNvSpPr>
              <p:nvPr/>
            </p:nvSpPr>
            <p:spPr bwMode="auto">
              <a:xfrm flipH="1">
                <a:off x="3996729" y="4960830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Line 12"/>
              <p:cNvSpPr>
                <a:spLocks noChangeShapeType="1"/>
              </p:cNvSpPr>
              <p:nvPr/>
            </p:nvSpPr>
            <p:spPr bwMode="auto">
              <a:xfrm flipH="1">
                <a:off x="3996729" y="5166888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71" name="Group 270"/>
          <p:cNvGrpSpPr/>
          <p:nvPr/>
        </p:nvGrpSpPr>
        <p:grpSpPr>
          <a:xfrm>
            <a:off x="7753846" y="2981383"/>
            <a:ext cx="714246" cy="293886"/>
            <a:chOff x="6245666" y="844805"/>
            <a:chExt cx="866111" cy="356372"/>
          </a:xfrm>
        </p:grpSpPr>
        <p:sp>
          <p:nvSpPr>
            <p:cNvPr id="272" name="Can 271"/>
            <p:cNvSpPr/>
            <p:nvPr/>
          </p:nvSpPr>
          <p:spPr>
            <a:xfrm>
              <a:off x="6245666" y="844805"/>
              <a:ext cx="866111" cy="356372"/>
            </a:xfrm>
            <a:prstGeom prst="can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46000">
                  <a:srgbClr val="008000"/>
                </a:gs>
                <a:gs pos="90000">
                  <a:schemeClr val="accent2"/>
                </a:gs>
                <a:gs pos="26000">
                  <a:schemeClr val="tx2">
                    <a:lumMod val="40000"/>
                    <a:lumOff val="60000"/>
                  </a:schemeClr>
                </a:gs>
                <a:gs pos="72000">
                  <a:srgbClr val="FFFF00"/>
                </a:gs>
              </a:gsLst>
              <a:lin ang="0" scaled="0"/>
            </a:gradFill>
            <a:ln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3" name="Group 272"/>
            <p:cNvGrpSpPr/>
            <p:nvPr/>
          </p:nvGrpSpPr>
          <p:grpSpPr>
            <a:xfrm>
              <a:off x="6440417" y="900733"/>
              <a:ext cx="469575" cy="72115"/>
              <a:chOff x="3778448" y="4960830"/>
              <a:chExt cx="254079" cy="206058"/>
            </a:xfrm>
          </p:grpSpPr>
          <p:sp>
            <p:nvSpPr>
              <p:cNvPr id="274" name="Line 7"/>
              <p:cNvSpPr>
                <a:spLocks noChangeShapeType="1"/>
              </p:cNvSpPr>
              <p:nvPr/>
            </p:nvSpPr>
            <p:spPr bwMode="auto">
              <a:xfrm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Line 8"/>
              <p:cNvSpPr>
                <a:spLocks noChangeShapeType="1"/>
              </p:cNvSpPr>
              <p:nvPr/>
            </p:nvSpPr>
            <p:spPr bwMode="auto">
              <a:xfrm flipH="1"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Line 9"/>
              <p:cNvSpPr>
                <a:spLocks noChangeShapeType="1"/>
              </p:cNvSpPr>
              <p:nvPr/>
            </p:nvSpPr>
            <p:spPr bwMode="auto">
              <a:xfrm flipH="1">
                <a:off x="3778448" y="4960830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Line 10"/>
              <p:cNvSpPr>
                <a:spLocks noChangeShapeType="1"/>
              </p:cNvSpPr>
              <p:nvPr/>
            </p:nvSpPr>
            <p:spPr bwMode="auto">
              <a:xfrm flipH="1">
                <a:off x="3778448" y="5166888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Line 11"/>
              <p:cNvSpPr>
                <a:spLocks noChangeShapeType="1"/>
              </p:cNvSpPr>
              <p:nvPr/>
            </p:nvSpPr>
            <p:spPr bwMode="auto">
              <a:xfrm flipH="1">
                <a:off x="3996729" y="4960830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Line 12"/>
              <p:cNvSpPr>
                <a:spLocks noChangeShapeType="1"/>
              </p:cNvSpPr>
              <p:nvPr/>
            </p:nvSpPr>
            <p:spPr bwMode="auto">
              <a:xfrm flipH="1">
                <a:off x="3996729" y="5166888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80" name="Group 279"/>
          <p:cNvGrpSpPr/>
          <p:nvPr/>
        </p:nvGrpSpPr>
        <p:grpSpPr>
          <a:xfrm>
            <a:off x="6156538" y="4755069"/>
            <a:ext cx="714246" cy="293886"/>
            <a:chOff x="6245666" y="844805"/>
            <a:chExt cx="866111" cy="356372"/>
          </a:xfrm>
        </p:grpSpPr>
        <p:sp>
          <p:nvSpPr>
            <p:cNvPr id="281" name="Can 280"/>
            <p:cNvSpPr/>
            <p:nvPr/>
          </p:nvSpPr>
          <p:spPr>
            <a:xfrm>
              <a:off x="6245666" y="844805"/>
              <a:ext cx="866111" cy="356372"/>
            </a:xfrm>
            <a:prstGeom prst="can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46000">
                  <a:srgbClr val="008000"/>
                </a:gs>
                <a:gs pos="90000">
                  <a:schemeClr val="accent2"/>
                </a:gs>
                <a:gs pos="26000">
                  <a:schemeClr val="tx2">
                    <a:lumMod val="40000"/>
                    <a:lumOff val="60000"/>
                  </a:schemeClr>
                </a:gs>
                <a:gs pos="72000">
                  <a:srgbClr val="FFFF00"/>
                </a:gs>
              </a:gsLst>
              <a:lin ang="0" scaled="0"/>
            </a:gradFill>
            <a:ln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2" name="Group 281"/>
            <p:cNvGrpSpPr/>
            <p:nvPr/>
          </p:nvGrpSpPr>
          <p:grpSpPr>
            <a:xfrm>
              <a:off x="6440417" y="900733"/>
              <a:ext cx="469575" cy="72115"/>
              <a:chOff x="3778448" y="4960830"/>
              <a:chExt cx="254079" cy="206058"/>
            </a:xfrm>
          </p:grpSpPr>
          <p:sp>
            <p:nvSpPr>
              <p:cNvPr id="283" name="Line 7"/>
              <p:cNvSpPr>
                <a:spLocks noChangeShapeType="1"/>
              </p:cNvSpPr>
              <p:nvPr/>
            </p:nvSpPr>
            <p:spPr bwMode="auto">
              <a:xfrm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Line 8"/>
              <p:cNvSpPr>
                <a:spLocks noChangeShapeType="1"/>
              </p:cNvSpPr>
              <p:nvPr/>
            </p:nvSpPr>
            <p:spPr bwMode="auto">
              <a:xfrm flipH="1"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Line 9"/>
              <p:cNvSpPr>
                <a:spLocks noChangeShapeType="1"/>
              </p:cNvSpPr>
              <p:nvPr/>
            </p:nvSpPr>
            <p:spPr bwMode="auto">
              <a:xfrm flipH="1">
                <a:off x="3778448" y="4960830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Line 10"/>
              <p:cNvSpPr>
                <a:spLocks noChangeShapeType="1"/>
              </p:cNvSpPr>
              <p:nvPr/>
            </p:nvSpPr>
            <p:spPr bwMode="auto">
              <a:xfrm flipH="1">
                <a:off x="3778448" y="5166888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Line 11"/>
              <p:cNvSpPr>
                <a:spLocks noChangeShapeType="1"/>
              </p:cNvSpPr>
              <p:nvPr/>
            </p:nvSpPr>
            <p:spPr bwMode="auto">
              <a:xfrm flipH="1">
                <a:off x="3996729" y="4960830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Line 12"/>
              <p:cNvSpPr>
                <a:spLocks noChangeShapeType="1"/>
              </p:cNvSpPr>
              <p:nvPr/>
            </p:nvSpPr>
            <p:spPr bwMode="auto">
              <a:xfrm flipH="1">
                <a:off x="3996729" y="5166888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34" name="Group 333"/>
          <p:cNvGrpSpPr/>
          <p:nvPr/>
        </p:nvGrpSpPr>
        <p:grpSpPr>
          <a:xfrm>
            <a:off x="5979857" y="4029805"/>
            <a:ext cx="714246" cy="293886"/>
            <a:chOff x="6245666" y="844805"/>
            <a:chExt cx="866111" cy="356372"/>
          </a:xfrm>
        </p:grpSpPr>
        <p:sp>
          <p:nvSpPr>
            <p:cNvPr id="335" name="Can 334"/>
            <p:cNvSpPr/>
            <p:nvPr/>
          </p:nvSpPr>
          <p:spPr>
            <a:xfrm>
              <a:off x="6245666" y="844805"/>
              <a:ext cx="866111" cy="356372"/>
            </a:xfrm>
            <a:prstGeom prst="can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46000">
                  <a:srgbClr val="008000"/>
                </a:gs>
                <a:gs pos="90000">
                  <a:schemeClr val="accent2"/>
                </a:gs>
                <a:gs pos="26000">
                  <a:schemeClr val="tx2">
                    <a:lumMod val="40000"/>
                    <a:lumOff val="60000"/>
                  </a:schemeClr>
                </a:gs>
                <a:gs pos="72000">
                  <a:srgbClr val="FFFF00"/>
                </a:gs>
              </a:gsLst>
              <a:lin ang="0" scaled="0"/>
            </a:gradFill>
            <a:ln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6" name="Group 335"/>
            <p:cNvGrpSpPr/>
            <p:nvPr/>
          </p:nvGrpSpPr>
          <p:grpSpPr>
            <a:xfrm>
              <a:off x="6440417" y="900733"/>
              <a:ext cx="469575" cy="72115"/>
              <a:chOff x="3778448" y="4960830"/>
              <a:chExt cx="254079" cy="206058"/>
            </a:xfrm>
          </p:grpSpPr>
          <p:sp>
            <p:nvSpPr>
              <p:cNvPr id="337" name="Line 7"/>
              <p:cNvSpPr>
                <a:spLocks noChangeShapeType="1"/>
              </p:cNvSpPr>
              <p:nvPr/>
            </p:nvSpPr>
            <p:spPr bwMode="auto">
              <a:xfrm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Line 8"/>
              <p:cNvSpPr>
                <a:spLocks noChangeShapeType="1"/>
              </p:cNvSpPr>
              <p:nvPr/>
            </p:nvSpPr>
            <p:spPr bwMode="auto">
              <a:xfrm flipH="1"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Line 9"/>
              <p:cNvSpPr>
                <a:spLocks noChangeShapeType="1"/>
              </p:cNvSpPr>
              <p:nvPr/>
            </p:nvSpPr>
            <p:spPr bwMode="auto">
              <a:xfrm flipH="1">
                <a:off x="3778448" y="4960830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Line 10"/>
              <p:cNvSpPr>
                <a:spLocks noChangeShapeType="1"/>
              </p:cNvSpPr>
              <p:nvPr/>
            </p:nvSpPr>
            <p:spPr bwMode="auto">
              <a:xfrm flipH="1">
                <a:off x="3778448" y="5166888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Line 11"/>
              <p:cNvSpPr>
                <a:spLocks noChangeShapeType="1"/>
              </p:cNvSpPr>
              <p:nvPr/>
            </p:nvSpPr>
            <p:spPr bwMode="auto">
              <a:xfrm flipH="1">
                <a:off x="3996729" y="4960830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Line 12"/>
              <p:cNvSpPr>
                <a:spLocks noChangeShapeType="1"/>
              </p:cNvSpPr>
              <p:nvPr/>
            </p:nvSpPr>
            <p:spPr bwMode="auto">
              <a:xfrm flipH="1">
                <a:off x="3996729" y="5166888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73" name="Group 372"/>
          <p:cNvGrpSpPr/>
          <p:nvPr/>
        </p:nvGrpSpPr>
        <p:grpSpPr>
          <a:xfrm>
            <a:off x="4275626" y="3844401"/>
            <a:ext cx="714246" cy="293886"/>
            <a:chOff x="6245666" y="844805"/>
            <a:chExt cx="866111" cy="356372"/>
          </a:xfrm>
        </p:grpSpPr>
        <p:sp>
          <p:nvSpPr>
            <p:cNvPr id="375" name="Can 374"/>
            <p:cNvSpPr/>
            <p:nvPr/>
          </p:nvSpPr>
          <p:spPr>
            <a:xfrm>
              <a:off x="6245666" y="844805"/>
              <a:ext cx="866111" cy="356372"/>
            </a:xfrm>
            <a:prstGeom prst="can">
              <a:avLst>
                <a:gd name="adj" fmla="val 50000"/>
              </a:avLst>
            </a:prstGeom>
            <a:gradFill>
              <a:gsLst>
                <a:gs pos="0">
                  <a:schemeClr val="accent4"/>
                </a:gs>
                <a:gs pos="46000">
                  <a:srgbClr val="008000"/>
                </a:gs>
                <a:gs pos="90000">
                  <a:schemeClr val="accent2"/>
                </a:gs>
                <a:gs pos="26000">
                  <a:schemeClr val="tx2">
                    <a:lumMod val="40000"/>
                    <a:lumOff val="60000"/>
                  </a:schemeClr>
                </a:gs>
                <a:gs pos="72000">
                  <a:srgbClr val="FFFF00"/>
                </a:gs>
              </a:gsLst>
              <a:lin ang="0" scaled="0"/>
            </a:gradFill>
            <a:ln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6" name="Group 375"/>
            <p:cNvGrpSpPr/>
            <p:nvPr/>
          </p:nvGrpSpPr>
          <p:grpSpPr>
            <a:xfrm>
              <a:off x="6440417" y="900733"/>
              <a:ext cx="469575" cy="72115"/>
              <a:chOff x="3778448" y="4960830"/>
              <a:chExt cx="254079" cy="206058"/>
            </a:xfrm>
          </p:grpSpPr>
          <p:sp>
            <p:nvSpPr>
              <p:cNvPr id="378" name="Line 7"/>
              <p:cNvSpPr>
                <a:spLocks noChangeShapeType="1"/>
              </p:cNvSpPr>
              <p:nvPr/>
            </p:nvSpPr>
            <p:spPr bwMode="auto">
              <a:xfrm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Line 8"/>
              <p:cNvSpPr>
                <a:spLocks noChangeShapeType="1"/>
              </p:cNvSpPr>
              <p:nvPr/>
            </p:nvSpPr>
            <p:spPr bwMode="auto">
              <a:xfrm flipH="1">
                <a:off x="3815119" y="4960830"/>
                <a:ext cx="181610" cy="206058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Line 9"/>
              <p:cNvSpPr>
                <a:spLocks noChangeShapeType="1"/>
              </p:cNvSpPr>
              <p:nvPr/>
            </p:nvSpPr>
            <p:spPr bwMode="auto">
              <a:xfrm flipH="1">
                <a:off x="3778448" y="4960830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Line 10"/>
              <p:cNvSpPr>
                <a:spLocks noChangeShapeType="1"/>
              </p:cNvSpPr>
              <p:nvPr/>
            </p:nvSpPr>
            <p:spPr bwMode="auto">
              <a:xfrm flipH="1">
                <a:off x="3778448" y="5166888"/>
                <a:ext cx="36671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Line 11"/>
              <p:cNvSpPr>
                <a:spLocks noChangeShapeType="1"/>
              </p:cNvSpPr>
              <p:nvPr/>
            </p:nvSpPr>
            <p:spPr bwMode="auto">
              <a:xfrm flipH="1">
                <a:off x="3996729" y="4960830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Line 12"/>
              <p:cNvSpPr>
                <a:spLocks noChangeShapeType="1"/>
              </p:cNvSpPr>
              <p:nvPr/>
            </p:nvSpPr>
            <p:spPr bwMode="auto">
              <a:xfrm flipH="1">
                <a:off x="3996729" y="5166888"/>
                <a:ext cx="35798" cy="0"/>
              </a:xfrm>
              <a:prstGeom prst="line">
                <a:avLst/>
              </a:pr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90" name="Content Placeholder 90"/>
          <p:cNvSpPr txBox="1">
            <a:spLocks/>
          </p:cNvSpPr>
          <p:nvPr/>
        </p:nvSpPr>
        <p:spPr>
          <a:xfrm>
            <a:off x="457200" y="1270110"/>
            <a:ext cx="6748804" cy="154950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FFF0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FFF0A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FFF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FFF0A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FFF0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Classical definition </a:t>
            </a:r>
            <a:endParaRPr lang="en-US" dirty="0" smtClean="0">
              <a:solidFill>
                <a:srgbClr val="000000"/>
              </a:solidFill>
              <a:sym typeface="Wingdings"/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  <a:sym typeface="Wingdings"/>
              </a:rPr>
              <a:t>OEO minimization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sym typeface="Wingdings"/>
              </a:rPr>
              <a:t>Multiplexing lower rates into wavelengths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4986" y="1224412"/>
            <a:ext cx="173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sym typeface="Wingdings"/>
              </a:rPr>
              <a:t> narrow</a:t>
            </a:r>
          </a:p>
        </p:txBody>
      </p:sp>
      <p:sp>
        <p:nvSpPr>
          <p:cNvPr id="393" name="Content Placeholder 90"/>
          <p:cNvSpPr txBox="1">
            <a:spLocks/>
          </p:cNvSpPr>
          <p:nvPr/>
        </p:nvSpPr>
        <p:spPr>
          <a:xfrm>
            <a:off x="463848" y="1242886"/>
            <a:ext cx="6748804" cy="154950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FFF0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FFF0A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FFF0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FFF0A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FFF0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000000"/>
                </a:solidFill>
              </a:rPr>
              <a:t>Broader definition 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sym typeface="Wingdings"/>
              </a:rPr>
              <a:t>The art and science of converging available technologies of core and access for network-wide mutual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benefit</a:t>
            </a:r>
          </a:p>
        </p:txBody>
      </p:sp>
      <p:sp>
        <p:nvSpPr>
          <p:cNvPr id="91" name="Title 9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Choice: Traffic </a:t>
            </a:r>
            <a:r>
              <a:rPr lang="en-US" dirty="0" smtClean="0"/>
              <a:t>Grooming</a:t>
            </a:r>
            <a:endParaRPr lang="en-US" dirty="0"/>
          </a:p>
        </p:txBody>
      </p:sp>
      <p:sp>
        <p:nvSpPr>
          <p:cNvPr id="39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099" y="6678864"/>
            <a:ext cx="6659479" cy="179136"/>
          </a:xfrm>
        </p:spPr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6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" grpId="0" animBg="1"/>
      <p:bldP spid="381" grpId="0" animBg="1"/>
      <p:bldP spid="382" grpId="0" animBg="1"/>
      <p:bldP spid="383" grpId="0" animBg="1"/>
      <p:bldP spid="390" grpId="0"/>
      <p:bldP spid="5" grpId="0"/>
      <p:bldP spid="5" grpId="1"/>
      <p:bldP spid="393" grpId="0" build="allAtOnce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roup 549"/>
          <p:cNvGrpSpPr/>
          <p:nvPr/>
        </p:nvGrpSpPr>
        <p:grpSpPr>
          <a:xfrm>
            <a:off x="7012233" y="2012813"/>
            <a:ext cx="1685111" cy="904263"/>
            <a:chOff x="6921513" y="2012813"/>
            <a:chExt cx="1685111" cy="904263"/>
          </a:xfrm>
        </p:grpSpPr>
        <p:cxnSp>
          <p:nvCxnSpPr>
            <p:cNvPr id="172" name="Straight Connector 171"/>
            <p:cNvCxnSpPr/>
            <p:nvPr/>
          </p:nvCxnSpPr>
          <p:spPr>
            <a:xfrm flipH="1" flipV="1">
              <a:off x="7870289" y="2178167"/>
              <a:ext cx="306640" cy="137695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V="1">
              <a:off x="7173287" y="2338504"/>
              <a:ext cx="177580" cy="98175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>
              <a:stCxn id="304" idx="1"/>
            </p:cNvCxnSpPr>
            <p:nvPr/>
          </p:nvCxnSpPr>
          <p:spPr>
            <a:xfrm flipH="1" flipV="1">
              <a:off x="7448091" y="2327356"/>
              <a:ext cx="232977" cy="201112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H="1">
              <a:off x="7516011" y="2178167"/>
              <a:ext cx="354277" cy="95516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>
              <a:endCxn id="300" idx="2"/>
            </p:cNvCxnSpPr>
            <p:nvPr/>
          </p:nvCxnSpPr>
          <p:spPr>
            <a:xfrm flipV="1">
              <a:off x="7431416" y="2566743"/>
              <a:ext cx="188682" cy="137990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 flipV="1">
              <a:off x="7370247" y="2333660"/>
              <a:ext cx="61168" cy="371074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>
              <a:endCxn id="292" idx="2"/>
            </p:cNvCxnSpPr>
            <p:nvPr/>
          </p:nvCxnSpPr>
          <p:spPr>
            <a:xfrm>
              <a:off x="7486038" y="2766938"/>
              <a:ext cx="206463" cy="94353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>
              <a:stCxn id="300" idx="3"/>
              <a:endCxn id="292" idx="1"/>
            </p:cNvCxnSpPr>
            <p:nvPr/>
          </p:nvCxnSpPr>
          <p:spPr>
            <a:xfrm>
              <a:off x="7755674" y="2622528"/>
              <a:ext cx="72404" cy="182978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flipH="1">
              <a:off x="7925864" y="2706057"/>
              <a:ext cx="251064" cy="99805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H="1" flipV="1">
              <a:off x="8313201" y="2431835"/>
              <a:ext cx="22269" cy="210477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>
              <a:endCxn id="284" idx="3"/>
            </p:cNvCxnSpPr>
            <p:nvPr/>
          </p:nvCxnSpPr>
          <p:spPr>
            <a:xfrm flipV="1">
              <a:off x="8313201" y="2198793"/>
              <a:ext cx="157846" cy="117068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7516011" y="2273683"/>
              <a:ext cx="726469" cy="368629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V="1">
              <a:off x="7828078" y="2375838"/>
              <a:ext cx="283783" cy="140850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>
              <a:endCxn id="284" idx="2"/>
            </p:cNvCxnSpPr>
            <p:nvPr/>
          </p:nvCxnSpPr>
          <p:spPr>
            <a:xfrm>
              <a:off x="8016053" y="2118190"/>
              <a:ext cx="319417" cy="24818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6" name="Group 185"/>
            <p:cNvGrpSpPr/>
            <p:nvPr/>
          </p:nvGrpSpPr>
          <p:grpSpPr>
            <a:xfrm>
              <a:off x="6921513" y="2431835"/>
              <a:ext cx="271154" cy="111570"/>
              <a:chOff x="5151748" y="1296380"/>
              <a:chExt cx="866111" cy="356372"/>
            </a:xfrm>
          </p:grpSpPr>
          <p:sp>
            <p:nvSpPr>
              <p:cNvPr id="308" name="Can 307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9" name="Group 308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</p:grpSpPr>
            <p:sp>
              <p:nvSpPr>
                <p:cNvPr id="310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1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7" name="Group 186"/>
            <p:cNvGrpSpPr/>
            <p:nvPr/>
          </p:nvGrpSpPr>
          <p:grpSpPr>
            <a:xfrm>
              <a:off x="7620097" y="2510959"/>
              <a:ext cx="271154" cy="111570"/>
              <a:chOff x="5151748" y="1296380"/>
              <a:chExt cx="866111" cy="356372"/>
            </a:xfrm>
            <a:solidFill>
              <a:srgbClr val="8EFF9C"/>
            </a:solidFill>
          </p:grpSpPr>
          <p:sp>
            <p:nvSpPr>
              <p:cNvPr id="300" name="Can 299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  <a:grp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1" name="Group 300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  <a:grpFill/>
            </p:grpSpPr>
            <p:sp>
              <p:nvSpPr>
                <p:cNvPr id="302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3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5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8" name="Group 187"/>
            <p:cNvGrpSpPr/>
            <p:nvPr/>
          </p:nvGrpSpPr>
          <p:grpSpPr>
            <a:xfrm>
              <a:off x="7692501" y="2805506"/>
              <a:ext cx="271154" cy="111570"/>
              <a:chOff x="5151748" y="1296380"/>
              <a:chExt cx="866111" cy="356372"/>
            </a:xfrm>
            <a:solidFill>
              <a:srgbClr val="8EFF9C"/>
            </a:solidFill>
          </p:grpSpPr>
          <p:sp>
            <p:nvSpPr>
              <p:cNvPr id="292" name="Can 291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  <a:grp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3" name="Group 292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  <a:grpFill/>
            </p:grpSpPr>
            <p:sp>
              <p:nvSpPr>
                <p:cNvPr id="294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5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6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8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9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9" name="Group 188"/>
            <p:cNvGrpSpPr/>
            <p:nvPr/>
          </p:nvGrpSpPr>
          <p:grpSpPr>
            <a:xfrm>
              <a:off x="8335470" y="2087224"/>
              <a:ext cx="271154" cy="111570"/>
              <a:chOff x="5151748" y="1296380"/>
              <a:chExt cx="866111" cy="356372"/>
            </a:xfrm>
          </p:grpSpPr>
          <p:sp>
            <p:nvSpPr>
              <p:cNvPr id="284" name="Can 283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5" name="Group 284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</p:grpSpPr>
            <p:sp>
              <p:nvSpPr>
                <p:cNvPr id="286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8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1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90" name="Freeform 189"/>
            <p:cNvSpPr/>
            <p:nvPr/>
          </p:nvSpPr>
          <p:spPr>
            <a:xfrm>
              <a:off x="7532299" y="2216301"/>
              <a:ext cx="770308" cy="402132"/>
            </a:xfrm>
            <a:custGeom>
              <a:avLst/>
              <a:gdLst>
                <a:gd name="connsiteX0" fmla="*/ 0 w 1887257"/>
                <a:gd name="connsiteY0" fmla="*/ 0 h 985225"/>
                <a:gd name="connsiteX1" fmla="*/ 1768562 w 1887257"/>
                <a:gd name="connsiteY1" fmla="*/ 985225 h 985225"/>
                <a:gd name="connsiteX2" fmla="*/ 1768562 w 1887257"/>
                <a:gd name="connsiteY2" fmla="*/ 985225 h 985225"/>
                <a:gd name="connsiteX3" fmla="*/ 1887257 w 1887257"/>
                <a:gd name="connsiteY3" fmla="*/ 985225 h 985225"/>
                <a:gd name="connsiteX4" fmla="*/ 1851649 w 1887257"/>
                <a:gd name="connsiteY4" fmla="*/ 652860 h 9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7257" h="985225">
                  <a:moveTo>
                    <a:pt x="0" y="0"/>
                  </a:moveTo>
                  <a:lnTo>
                    <a:pt x="1768562" y="985225"/>
                  </a:lnTo>
                  <a:lnTo>
                    <a:pt x="1768562" y="985225"/>
                  </a:lnTo>
                  <a:lnTo>
                    <a:pt x="1887257" y="985225"/>
                  </a:lnTo>
                  <a:lnTo>
                    <a:pt x="1851649" y="652860"/>
                  </a:lnTo>
                </a:path>
              </a:pathLst>
            </a:cu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Freeform 190"/>
            <p:cNvSpPr/>
            <p:nvPr/>
          </p:nvSpPr>
          <p:spPr>
            <a:xfrm>
              <a:off x="7343356" y="2327735"/>
              <a:ext cx="809066" cy="334303"/>
            </a:xfrm>
            <a:custGeom>
              <a:avLst/>
              <a:gdLst>
                <a:gd name="connsiteX0" fmla="*/ 94957 w 1982214"/>
                <a:gd name="connsiteY0" fmla="*/ 819043 h 819043"/>
                <a:gd name="connsiteX1" fmla="*/ 0 w 1982214"/>
                <a:gd name="connsiteY1" fmla="*/ 130572 h 819043"/>
                <a:gd name="connsiteX2" fmla="*/ 225522 w 1982214"/>
                <a:gd name="connsiteY2" fmla="*/ 106832 h 819043"/>
                <a:gd name="connsiteX3" fmla="*/ 474782 w 1982214"/>
                <a:gd name="connsiteY3" fmla="*/ 0 h 819043"/>
                <a:gd name="connsiteX4" fmla="*/ 1982214 w 1982214"/>
                <a:gd name="connsiteY4" fmla="*/ 747822 h 8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2214" h="819043">
                  <a:moveTo>
                    <a:pt x="94957" y="819043"/>
                  </a:moveTo>
                  <a:lnTo>
                    <a:pt x="0" y="130572"/>
                  </a:lnTo>
                  <a:lnTo>
                    <a:pt x="225522" y="106832"/>
                  </a:lnTo>
                  <a:lnTo>
                    <a:pt x="474782" y="0"/>
                  </a:lnTo>
                  <a:lnTo>
                    <a:pt x="1982214" y="747822"/>
                  </a:lnTo>
                </a:path>
              </a:pathLst>
            </a:custGeom>
            <a:ln>
              <a:solidFill>
                <a:srgbClr val="008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Freeform 191"/>
            <p:cNvSpPr/>
            <p:nvPr/>
          </p:nvSpPr>
          <p:spPr>
            <a:xfrm>
              <a:off x="7464474" y="2012813"/>
              <a:ext cx="847823" cy="159884"/>
            </a:xfrm>
            <a:custGeom>
              <a:avLst/>
              <a:gdLst>
                <a:gd name="connsiteX0" fmla="*/ 0 w 2077170"/>
                <a:gd name="connsiteY0" fmla="*/ 391716 h 391716"/>
                <a:gd name="connsiteX1" fmla="*/ 557868 w 2077170"/>
                <a:gd name="connsiteY1" fmla="*/ 261144 h 391716"/>
                <a:gd name="connsiteX2" fmla="*/ 557868 w 2077170"/>
                <a:gd name="connsiteY2" fmla="*/ 94961 h 391716"/>
                <a:gd name="connsiteX3" fmla="*/ 783390 w 2077170"/>
                <a:gd name="connsiteY3" fmla="*/ 23740 h 391716"/>
                <a:gd name="connsiteX4" fmla="*/ 985172 w 2077170"/>
                <a:gd name="connsiteY4" fmla="*/ 0 h 391716"/>
                <a:gd name="connsiteX5" fmla="*/ 1234433 w 2077170"/>
                <a:gd name="connsiteY5" fmla="*/ 11870 h 391716"/>
                <a:gd name="connsiteX6" fmla="*/ 1400606 w 2077170"/>
                <a:gd name="connsiteY6" fmla="*/ 71221 h 391716"/>
                <a:gd name="connsiteX7" fmla="*/ 1400606 w 2077170"/>
                <a:gd name="connsiteY7" fmla="*/ 71221 h 391716"/>
                <a:gd name="connsiteX8" fmla="*/ 1400606 w 2077170"/>
                <a:gd name="connsiteY8" fmla="*/ 71221 h 391716"/>
                <a:gd name="connsiteX9" fmla="*/ 1400606 w 2077170"/>
                <a:gd name="connsiteY9" fmla="*/ 71221 h 391716"/>
                <a:gd name="connsiteX10" fmla="*/ 1424345 w 2077170"/>
                <a:gd name="connsiteY10" fmla="*/ 178052 h 391716"/>
                <a:gd name="connsiteX11" fmla="*/ 2077170 w 2077170"/>
                <a:gd name="connsiteY11" fmla="*/ 237403 h 391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77170" h="391716">
                  <a:moveTo>
                    <a:pt x="0" y="391716"/>
                  </a:moveTo>
                  <a:lnTo>
                    <a:pt x="557868" y="261144"/>
                  </a:lnTo>
                  <a:lnTo>
                    <a:pt x="557868" y="94961"/>
                  </a:lnTo>
                  <a:lnTo>
                    <a:pt x="783390" y="23740"/>
                  </a:lnTo>
                  <a:lnTo>
                    <a:pt x="985172" y="0"/>
                  </a:lnTo>
                  <a:lnTo>
                    <a:pt x="1234433" y="11870"/>
                  </a:lnTo>
                  <a:lnTo>
                    <a:pt x="1400606" y="71221"/>
                  </a:lnTo>
                  <a:lnTo>
                    <a:pt x="1400606" y="71221"/>
                  </a:lnTo>
                  <a:lnTo>
                    <a:pt x="1400606" y="71221"/>
                  </a:lnTo>
                  <a:lnTo>
                    <a:pt x="1400606" y="71221"/>
                  </a:lnTo>
                  <a:lnTo>
                    <a:pt x="1424345" y="178052"/>
                  </a:lnTo>
                  <a:lnTo>
                    <a:pt x="2077170" y="237403"/>
                  </a:lnTo>
                </a:path>
              </a:pathLst>
            </a:custGeom>
            <a:ln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Freeform 192"/>
            <p:cNvSpPr/>
            <p:nvPr/>
          </p:nvSpPr>
          <p:spPr>
            <a:xfrm>
              <a:off x="7057519" y="2172696"/>
              <a:ext cx="1419499" cy="397287"/>
            </a:xfrm>
            <a:custGeom>
              <a:avLst/>
              <a:gdLst>
                <a:gd name="connsiteX0" fmla="*/ 0 w 3477777"/>
                <a:gd name="connsiteY0" fmla="*/ 546029 h 973355"/>
                <a:gd name="connsiteX1" fmla="*/ 320478 w 3477777"/>
                <a:gd name="connsiteY1" fmla="*/ 356106 h 973355"/>
                <a:gd name="connsiteX2" fmla="*/ 320478 w 3477777"/>
                <a:gd name="connsiteY2" fmla="*/ 94962 h 973355"/>
                <a:gd name="connsiteX3" fmla="*/ 557869 w 3477777"/>
                <a:gd name="connsiteY3" fmla="*/ 11870 h 973355"/>
                <a:gd name="connsiteX4" fmla="*/ 783390 w 3477777"/>
                <a:gd name="connsiteY4" fmla="*/ 0 h 973355"/>
                <a:gd name="connsiteX5" fmla="*/ 1234433 w 3477777"/>
                <a:gd name="connsiteY5" fmla="*/ 35611 h 973355"/>
                <a:gd name="connsiteX6" fmla="*/ 2931778 w 3477777"/>
                <a:gd name="connsiteY6" fmla="*/ 973355 h 973355"/>
                <a:gd name="connsiteX7" fmla="*/ 2896169 w 3477777"/>
                <a:gd name="connsiteY7" fmla="*/ 771562 h 973355"/>
                <a:gd name="connsiteX8" fmla="*/ 3169168 w 3477777"/>
                <a:gd name="connsiteY8" fmla="*/ 747822 h 973355"/>
                <a:gd name="connsiteX9" fmla="*/ 3347212 w 3477777"/>
                <a:gd name="connsiteY9" fmla="*/ 676601 h 973355"/>
                <a:gd name="connsiteX10" fmla="*/ 3335342 w 3477777"/>
                <a:gd name="connsiteY10" fmla="*/ 427327 h 973355"/>
                <a:gd name="connsiteX11" fmla="*/ 3275994 w 3477777"/>
                <a:gd name="connsiteY11" fmla="*/ 296755 h 973355"/>
                <a:gd name="connsiteX12" fmla="*/ 3477777 w 3477777"/>
                <a:gd name="connsiteY12" fmla="*/ 142442 h 9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77777" h="973355">
                  <a:moveTo>
                    <a:pt x="0" y="546029"/>
                  </a:moveTo>
                  <a:lnTo>
                    <a:pt x="320478" y="356106"/>
                  </a:lnTo>
                  <a:lnTo>
                    <a:pt x="320478" y="94962"/>
                  </a:lnTo>
                  <a:lnTo>
                    <a:pt x="557869" y="11870"/>
                  </a:lnTo>
                  <a:lnTo>
                    <a:pt x="783390" y="0"/>
                  </a:lnTo>
                  <a:lnTo>
                    <a:pt x="1234433" y="35611"/>
                  </a:lnTo>
                  <a:lnTo>
                    <a:pt x="2931778" y="973355"/>
                  </a:lnTo>
                  <a:lnTo>
                    <a:pt x="2896169" y="771562"/>
                  </a:lnTo>
                  <a:lnTo>
                    <a:pt x="3169168" y="747822"/>
                  </a:lnTo>
                  <a:lnTo>
                    <a:pt x="3347212" y="676601"/>
                  </a:lnTo>
                  <a:lnTo>
                    <a:pt x="3335342" y="427327"/>
                  </a:lnTo>
                  <a:lnTo>
                    <a:pt x="3275994" y="296755"/>
                  </a:lnTo>
                  <a:lnTo>
                    <a:pt x="3477777" y="142442"/>
                  </a:ln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4" name="Group 193"/>
            <p:cNvGrpSpPr/>
            <p:nvPr/>
          </p:nvGrpSpPr>
          <p:grpSpPr>
            <a:xfrm>
              <a:off x="7716368" y="2104733"/>
              <a:ext cx="302507" cy="119953"/>
              <a:chOff x="6245666" y="844805"/>
              <a:chExt cx="866111" cy="356372"/>
            </a:xfrm>
          </p:grpSpPr>
          <p:sp>
            <p:nvSpPr>
              <p:cNvPr id="276" name="Can 275"/>
              <p:cNvSpPr/>
              <p:nvPr/>
            </p:nvSpPr>
            <p:spPr>
              <a:xfrm>
                <a:off x="6245666" y="844805"/>
                <a:ext cx="866111" cy="356372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46000">
                    <a:schemeClr val="accent3"/>
                  </a:gs>
                  <a:gs pos="90000">
                    <a:schemeClr val="accent2"/>
                  </a:gs>
                  <a:gs pos="26000">
                    <a:schemeClr val="tx2">
                      <a:lumMod val="60000"/>
                      <a:lumOff val="40000"/>
                    </a:schemeClr>
                  </a:gs>
                  <a:gs pos="72000">
                    <a:srgbClr val="FFFF00"/>
                  </a:gs>
                </a:gsLst>
                <a:lin ang="0" scaled="0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7" name="Group 276"/>
              <p:cNvGrpSpPr/>
              <p:nvPr/>
            </p:nvGrpSpPr>
            <p:grpSpPr>
              <a:xfrm>
                <a:off x="6440417" y="900733"/>
                <a:ext cx="469575" cy="72115"/>
                <a:chOff x="3778448" y="4960830"/>
                <a:chExt cx="254079" cy="206058"/>
              </a:xfrm>
            </p:grpSpPr>
            <p:sp>
              <p:nvSpPr>
                <p:cNvPr id="278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1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2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3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5" name="Group 194"/>
            <p:cNvGrpSpPr/>
            <p:nvPr/>
          </p:nvGrpSpPr>
          <p:grpSpPr>
            <a:xfrm>
              <a:off x="7717675" y="2049257"/>
              <a:ext cx="304737" cy="111570"/>
              <a:chOff x="5151748" y="1296380"/>
              <a:chExt cx="866111" cy="356372"/>
            </a:xfrm>
          </p:grpSpPr>
          <p:sp>
            <p:nvSpPr>
              <p:cNvPr id="268" name="Can 267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dk1">
                      <a:tint val="50000"/>
                      <a:satMod val="300000"/>
                      <a:alpha val="73000"/>
                    </a:schemeClr>
                  </a:gs>
                  <a:gs pos="35000">
                    <a:schemeClr val="dk1">
                      <a:tint val="37000"/>
                      <a:satMod val="300000"/>
                      <a:alpha val="73000"/>
                    </a:schemeClr>
                  </a:gs>
                  <a:gs pos="100000">
                    <a:schemeClr val="dk1">
                      <a:tint val="15000"/>
                      <a:satMod val="350000"/>
                      <a:alpha val="73000"/>
                    </a:schemeClr>
                  </a:gs>
                </a:gsLst>
                <a:lin ang="16200000" scaled="1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9" name="Group 268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</p:grpSpPr>
            <p:sp>
              <p:nvSpPr>
                <p:cNvPr id="270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6" name="Group 195"/>
            <p:cNvGrpSpPr/>
            <p:nvPr/>
          </p:nvGrpSpPr>
          <p:grpSpPr>
            <a:xfrm>
              <a:off x="7217824" y="2256817"/>
              <a:ext cx="302507" cy="119953"/>
              <a:chOff x="6245666" y="844805"/>
              <a:chExt cx="866111" cy="356372"/>
            </a:xfrm>
          </p:grpSpPr>
          <p:sp>
            <p:nvSpPr>
              <p:cNvPr id="260" name="Can 259"/>
              <p:cNvSpPr/>
              <p:nvPr/>
            </p:nvSpPr>
            <p:spPr>
              <a:xfrm>
                <a:off x="6245666" y="844805"/>
                <a:ext cx="866111" cy="356372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46000">
                    <a:schemeClr val="accent3"/>
                  </a:gs>
                  <a:gs pos="90000">
                    <a:schemeClr val="accent2"/>
                  </a:gs>
                  <a:gs pos="26000">
                    <a:schemeClr val="tx2">
                      <a:lumMod val="60000"/>
                      <a:lumOff val="40000"/>
                    </a:schemeClr>
                  </a:gs>
                  <a:gs pos="72000">
                    <a:srgbClr val="FFFF00"/>
                  </a:gs>
                </a:gsLst>
                <a:lin ang="0" scaled="0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1" name="Group 260"/>
              <p:cNvGrpSpPr/>
              <p:nvPr/>
            </p:nvGrpSpPr>
            <p:grpSpPr>
              <a:xfrm>
                <a:off x="6440417" y="900733"/>
                <a:ext cx="469575" cy="72115"/>
                <a:chOff x="3778448" y="4960830"/>
                <a:chExt cx="254079" cy="206058"/>
              </a:xfrm>
            </p:grpSpPr>
            <p:sp>
              <p:nvSpPr>
                <p:cNvPr id="262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3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5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7" name="Group 196"/>
            <p:cNvGrpSpPr/>
            <p:nvPr/>
          </p:nvGrpSpPr>
          <p:grpSpPr>
            <a:xfrm>
              <a:off x="7219131" y="2201341"/>
              <a:ext cx="304737" cy="111570"/>
              <a:chOff x="5151748" y="1296380"/>
              <a:chExt cx="866111" cy="356372"/>
            </a:xfrm>
          </p:grpSpPr>
          <p:sp>
            <p:nvSpPr>
              <p:cNvPr id="252" name="Can 251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dk1">
                      <a:tint val="50000"/>
                      <a:satMod val="300000"/>
                      <a:alpha val="73000"/>
                    </a:schemeClr>
                  </a:gs>
                  <a:gs pos="35000">
                    <a:schemeClr val="dk1">
                      <a:tint val="37000"/>
                      <a:satMod val="300000"/>
                      <a:alpha val="73000"/>
                    </a:schemeClr>
                  </a:gs>
                  <a:gs pos="100000">
                    <a:schemeClr val="dk1">
                      <a:tint val="15000"/>
                      <a:satMod val="350000"/>
                      <a:alpha val="73000"/>
                    </a:schemeClr>
                  </a:gs>
                </a:gsLst>
                <a:lin ang="16200000" scaled="1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3" name="Group 252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</p:grpSpPr>
            <p:sp>
              <p:nvSpPr>
                <p:cNvPr id="254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5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8" name="Group 197"/>
            <p:cNvGrpSpPr/>
            <p:nvPr/>
          </p:nvGrpSpPr>
          <p:grpSpPr>
            <a:xfrm>
              <a:off x="7192103" y="2710889"/>
              <a:ext cx="302507" cy="119953"/>
              <a:chOff x="6245666" y="844805"/>
              <a:chExt cx="866111" cy="356372"/>
            </a:xfrm>
          </p:grpSpPr>
          <p:sp>
            <p:nvSpPr>
              <p:cNvPr id="244" name="Can 243"/>
              <p:cNvSpPr/>
              <p:nvPr/>
            </p:nvSpPr>
            <p:spPr>
              <a:xfrm>
                <a:off x="6245666" y="844805"/>
                <a:ext cx="866111" cy="356372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46000">
                    <a:schemeClr val="accent3"/>
                  </a:gs>
                  <a:gs pos="90000">
                    <a:schemeClr val="accent2"/>
                  </a:gs>
                  <a:gs pos="26000">
                    <a:schemeClr val="tx2">
                      <a:lumMod val="60000"/>
                      <a:lumOff val="40000"/>
                    </a:schemeClr>
                  </a:gs>
                  <a:gs pos="72000">
                    <a:srgbClr val="FFFF00"/>
                  </a:gs>
                </a:gsLst>
                <a:lin ang="0" scaled="0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5" name="Group 244"/>
              <p:cNvGrpSpPr/>
              <p:nvPr/>
            </p:nvGrpSpPr>
            <p:grpSpPr>
              <a:xfrm>
                <a:off x="6440417" y="900733"/>
                <a:ext cx="469575" cy="72115"/>
                <a:chOff x="3778448" y="4960830"/>
                <a:chExt cx="254079" cy="206058"/>
              </a:xfrm>
            </p:grpSpPr>
            <p:sp>
              <p:nvSpPr>
                <p:cNvPr id="246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7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8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9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1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9" name="Group 198"/>
            <p:cNvGrpSpPr/>
            <p:nvPr/>
          </p:nvGrpSpPr>
          <p:grpSpPr>
            <a:xfrm>
              <a:off x="7193410" y="2655413"/>
              <a:ext cx="304737" cy="111570"/>
              <a:chOff x="5151748" y="1296380"/>
              <a:chExt cx="866111" cy="356372"/>
            </a:xfrm>
          </p:grpSpPr>
          <p:sp>
            <p:nvSpPr>
              <p:cNvPr id="236" name="Can 235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dk1">
                      <a:tint val="50000"/>
                      <a:satMod val="300000"/>
                      <a:alpha val="73000"/>
                    </a:schemeClr>
                  </a:gs>
                  <a:gs pos="35000">
                    <a:schemeClr val="dk1">
                      <a:tint val="37000"/>
                      <a:satMod val="300000"/>
                      <a:alpha val="73000"/>
                    </a:schemeClr>
                  </a:gs>
                  <a:gs pos="100000">
                    <a:schemeClr val="dk1">
                      <a:tint val="15000"/>
                      <a:satMod val="350000"/>
                      <a:alpha val="73000"/>
                    </a:schemeClr>
                  </a:gs>
                </a:gsLst>
                <a:lin ang="16200000" scaled="1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7" name="Group 236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</p:grpSpPr>
            <p:sp>
              <p:nvSpPr>
                <p:cNvPr id="238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9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1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2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0" name="Group 199"/>
            <p:cNvGrpSpPr/>
            <p:nvPr/>
          </p:nvGrpSpPr>
          <p:grpSpPr>
            <a:xfrm>
              <a:off x="8097170" y="2343473"/>
              <a:ext cx="302507" cy="119953"/>
              <a:chOff x="6245666" y="844805"/>
              <a:chExt cx="866111" cy="356372"/>
            </a:xfrm>
          </p:grpSpPr>
          <p:sp>
            <p:nvSpPr>
              <p:cNvPr id="228" name="Can 227"/>
              <p:cNvSpPr/>
              <p:nvPr/>
            </p:nvSpPr>
            <p:spPr>
              <a:xfrm>
                <a:off x="6245666" y="844805"/>
                <a:ext cx="866111" cy="356372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46000">
                    <a:schemeClr val="accent3"/>
                  </a:gs>
                  <a:gs pos="90000">
                    <a:schemeClr val="accent2"/>
                  </a:gs>
                  <a:gs pos="26000">
                    <a:schemeClr val="tx2">
                      <a:lumMod val="60000"/>
                      <a:lumOff val="40000"/>
                    </a:schemeClr>
                  </a:gs>
                  <a:gs pos="72000">
                    <a:srgbClr val="FFFF00"/>
                  </a:gs>
                </a:gsLst>
                <a:lin ang="0" scaled="0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9" name="Group 228"/>
              <p:cNvGrpSpPr/>
              <p:nvPr/>
            </p:nvGrpSpPr>
            <p:grpSpPr>
              <a:xfrm>
                <a:off x="6440417" y="900733"/>
                <a:ext cx="469575" cy="72115"/>
                <a:chOff x="3778448" y="4960830"/>
                <a:chExt cx="254079" cy="206058"/>
              </a:xfrm>
            </p:grpSpPr>
            <p:sp>
              <p:nvSpPr>
                <p:cNvPr id="230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1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2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1" name="Group 200"/>
            <p:cNvGrpSpPr/>
            <p:nvPr/>
          </p:nvGrpSpPr>
          <p:grpSpPr>
            <a:xfrm>
              <a:off x="8098477" y="2287998"/>
              <a:ext cx="304737" cy="111570"/>
              <a:chOff x="5151748" y="1296380"/>
              <a:chExt cx="866111" cy="356372"/>
            </a:xfrm>
          </p:grpSpPr>
          <p:sp>
            <p:nvSpPr>
              <p:cNvPr id="220" name="Can 219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dk1">
                      <a:tint val="50000"/>
                      <a:satMod val="300000"/>
                      <a:alpha val="73000"/>
                    </a:schemeClr>
                  </a:gs>
                  <a:gs pos="35000">
                    <a:schemeClr val="dk1">
                      <a:tint val="37000"/>
                      <a:satMod val="300000"/>
                      <a:alpha val="73000"/>
                    </a:schemeClr>
                  </a:gs>
                  <a:gs pos="100000">
                    <a:schemeClr val="dk1">
                      <a:tint val="15000"/>
                      <a:satMod val="350000"/>
                      <a:alpha val="73000"/>
                    </a:schemeClr>
                  </a:gs>
                </a:gsLst>
                <a:lin ang="16200000" scaled="1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1" name="Group 220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</p:grpSpPr>
            <p:sp>
              <p:nvSpPr>
                <p:cNvPr id="222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3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7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2" name="Group 201"/>
            <p:cNvGrpSpPr/>
            <p:nvPr/>
          </p:nvGrpSpPr>
          <p:grpSpPr>
            <a:xfrm>
              <a:off x="8191736" y="2658136"/>
              <a:ext cx="302507" cy="119953"/>
              <a:chOff x="6245666" y="844805"/>
              <a:chExt cx="866111" cy="356372"/>
            </a:xfrm>
          </p:grpSpPr>
          <p:sp>
            <p:nvSpPr>
              <p:cNvPr id="212" name="Can 211"/>
              <p:cNvSpPr/>
              <p:nvPr/>
            </p:nvSpPr>
            <p:spPr>
              <a:xfrm>
                <a:off x="6245666" y="844805"/>
                <a:ext cx="866111" cy="356372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46000">
                    <a:schemeClr val="accent3"/>
                  </a:gs>
                  <a:gs pos="90000">
                    <a:schemeClr val="accent2"/>
                  </a:gs>
                  <a:gs pos="26000">
                    <a:schemeClr val="tx2">
                      <a:lumMod val="60000"/>
                      <a:lumOff val="40000"/>
                    </a:schemeClr>
                  </a:gs>
                  <a:gs pos="72000">
                    <a:srgbClr val="FFFF00"/>
                  </a:gs>
                </a:gsLst>
                <a:lin ang="0" scaled="0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3" name="Group 212"/>
              <p:cNvGrpSpPr/>
              <p:nvPr/>
            </p:nvGrpSpPr>
            <p:grpSpPr>
              <a:xfrm>
                <a:off x="6440417" y="900733"/>
                <a:ext cx="469575" cy="72115"/>
                <a:chOff x="3778448" y="4960830"/>
                <a:chExt cx="254079" cy="206058"/>
              </a:xfrm>
            </p:grpSpPr>
            <p:sp>
              <p:nvSpPr>
                <p:cNvPr id="214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9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3" name="Group 202"/>
            <p:cNvGrpSpPr/>
            <p:nvPr/>
          </p:nvGrpSpPr>
          <p:grpSpPr>
            <a:xfrm>
              <a:off x="8193812" y="2660019"/>
              <a:ext cx="304737" cy="111570"/>
              <a:chOff x="5151748" y="1296380"/>
              <a:chExt cx="866111" cy="356372"/>
            </a:xfr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75000"/>
                    <a:alpha val="0"/>
                  </a:schemeClr>
                </a:gs>
                <a:gs pos="15000">
                  <a:schemeClr val="bg1">
                    <a:alpha val="90000"/>
                  </a:schemeClr>
                </a:gs>
              </a:gsLst>
              <a:lin ang="0" scaled="0"/>
              <a:tileRect/>
            </a:gradFill>
          </p:grpSpPr>
          <p:sp>
            <p:nvSpPr>
              <p:cNvPr id="204" name="Can 203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  <a:grpFill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5" name="Group 204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  <a:grpFill/>
            </p:grpSpPr>
            <p:sp>
              <p:nvSpPr>
                <p:cNvPr id="206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1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Providing 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331964"/>
            <a:ext cx="8423275" cy="2222684"/>
          </a:xfrm>
        </p:spPr>
        <p:txBody>
          <a:bodyPr/>
          <a:lstStyle/>
          <a:p>
            <a:r>
              <a:rPr lang="en-US" sz="2000" dirty="0" smtClean="0"/>
              <a:t>Provider provides two alternatives for every (potential) connection request: </a:t>
            </a:r>
            <a:r>
              <a:rPr lang="en-US" sz="1800" dirty="0" smtClean="0"/>
              <a:t>FAST (least delay); GREEN (least power)</a:t>
            </a:r>
          </a:p>
          <a:p>
            <a:r>
              <a:rPr lang="en-US" sz="2000" dirty="0" smtClean="0"/>
              <a:t>Customer strategies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FAST</a:t>
            </a:r>
            <a:r>
              <a:rPr lang="en-US" sz="1800" dirty="0" smtClean="0">
                <a:solidFill>
                  <a:srgbClr val="FF6600"/>
                </a:solidFill>
              </a:rPr>
              <a:t>, </a:t>
            </a:r>
            <a:r>
              <a:rPr lang="en-US" sz="1800" dirty="0" smtClean="0">
                <a:solidFill>
                  <a:srgbClr val="008000"/>
                </a:solidFill>
              </a:rPr>
              <a:t>GREEN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rgbClr val="E75CB2"/>
                </a:solidFill>
              </a:rPr>
              <a:t>DELAY-PREF</a:t>
            </a:r>
            <a:r>
              <a:rPr lang="en-US" sz="1800" dirty="0" smtClean="0">
                <a:solidFill>
                  <a:srgbClr val="008040"/>
                </a:solidFill>
              </a:rPr>
              <a:t>, </a:t>
            </a:r>
            <a:r>
              <a:rPr lang="en-US" sz="1800" dirty="0" smtClean="0">
                <a:solidFill>
                  <a:srgbClr val="1DDC9B"/>
                </a:solidFill>
              </a:rPr>
              <a:t>ENERGY-PREF</a:t>
            </a:r>
            <a:r>
              <a:rPr lang="en-US" sz="1800" dirty="0" smtClean="0">
                <a:solidFill>
                  <a:srgbClr val="008040"/>
                </a:solidFill>
              </a:rPr>
              <a:t>,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HALF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dirty="0" smtClean="0"/>
              <a:t>Simulations on NSFNET, USNET</a:t>
            </a:r>
          </a:p>
          <a:p>
            <a:r>
              <a:rPr lang="en-US" sz="2000" dirty="0" smtClean="0"/>
              <a:t>A C </a:t>
            </a:r>
            <a:r>
              <a:rPr lang="en-US" sz="2000" dirty="0" err="1" smtClean="0"/>
              <a:t>Babaoglu</a:t>
            </a:r>
            <a:r>
              <a:rPr lang="en-US" sz="2000" dirty="0" smtClean="0"/>
              <a:t>, S Huang, R Dutta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352841"/>
            <a:ext cx="9764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😊</a:t>
            </a:r>
            <a:endParaRPr lang="en-US" sz="6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435515"/>
              </p:ext>
            </p:extLst>
          </p:nvPr>
        </p:nvGraphicFramePr>
        <p:xfrm>
          <a:off x="2709955" y="1454953"/>
          <a:ext cx="1450995" cy="990599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83665"/>
                <a:gridCol w="483665"/>
                <a:gridCol w="483665"/>
              </a:tblGrid>
              <a:tr h="18430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</a:tr>
              <a:tr h="18430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</a:tr>
              <a:tr h="18430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</a:tr>
              <a:tr h="18430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</a:tr>
              <a:tr h="18430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88458" y="1375573"/>
            <a:ext cx="130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658FF"/>
                </a:solidFill>
              </a:rPr>
              <a:t>Marketplace</a:t>
            </a:r>
            <a:endParaRPr lang="en-US" sz="1600" dirty="0">
              <a:solidFill>
                <a:srgbClr val="0658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043" y="3175010"/>
            <a:ext cx="107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658FF"/>
                </a:solidFill>
              </a:rPr>
              <a:t>Customer</a:t>
            </a:r>
            <a:endParaRPr lang="en-US" sz="1600" dirty="0">
              <a:solidFill>
                <a:srgbClr val="0658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38561" y="2288774"/>
            <a:ext cx="1150958" cy="1172063"/>
            <a:chOff x="7630636" y="2352841"/>
            <a:chExt cx="1150958" cy="1172063"/>
          </a:xfrm>
        </p:grpSpPr>
        <p:sp>
          <p:nvSpPr>
            <p:cNvPr id="9" name="TextBox 8"/>
            <p:cNvSpPr txBox="1"/>
            <p:nvPr/>
          </p:nvSpPr>
          <p:spPr>
            <a:xfrm>
              <a:off x="7630636" y="2352841"/>
              <a:ext cx="115095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/>
                <a:t>😃</a:t>
              </a:r>
              <a:endParaRPr lang="en-US" sz="6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32912" y="3186350"/>
              <a:ext cx="9486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658FF"/>
                  </a:solidFill>
                </a:rPr>
                <a:t>Provider</a:t>
              </a:r>
              <a:endParaRPr lang="en-US" sz="1600" dirty="0">
                <a:solidFill>
                  <a:srgbClr val="0658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46780" y="1772544"/>
            <a:ext cx="1406115" cy="419590"/>
            <a:chOff x="6338855" y="1836611"/>
            <a:chExt cx="1406115" cy="419590"/>
          </a:xfrm>
        </p:grpSpPr>
        <p:sp>
          <p:nvSpPr>
            <p:cNvPr id="12" name="Freeform 11"/>
            <p:cNvSpPr/>
            <p:nvPr/>
          </p:nvSpPr>
          <p:spPr>
            <a:xfrm>
              <a:off x="6338855" y="1836611"/>
              <a:ext cx="1406115" cy="408248"/>
            </a:xfrm>
            <a:custGeom>
              <a:avLst/>
              <a:gdLst>
                <a:gd name="connsiteX0" fmla="*/ 1406115 w 1406115"/>
                <a:gd name="connsiteY0" fmla="*/ 408248 h 408248"/>
                <a:gd name="connsiteX1" fmla="*/ 793775 w 1406115"/>
                <a:gd name="connsiteY1" fmla="*/ 113402 h 408248"/>
                <a:gd name="connsiteX2" fmla="*/ 0 w 1406115"/>
                <a:gd name="connsiteY2" fmla="*/ 0 h 40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6115" h="408248">
                  <a:moveTo>
                    <a:pt x="1406115" y="408248"/>
                  </a:moveTo>
                  <a:cubicBezTo>
                    <a:pt x="1217121" y="294845"/>
                    <a:pt x="1028127" y="181443"/>
                    <a:pt x="793775" y="113402"/>
                  </a:cubicBezTo>
                  <a:cubicBezTo>
                    <a:pt x="559422" y="45361"/>
                    <a:pt x="279711" y="22680"/>
                    <a:pt x="0" y="0"/>
                  </a:cubicBezTo>
                </a:path>
              </a:pathLst>
            </a:custGeom>
            <a:ln w="28575" cmpd="sng">
              <a:solidFill>
                <a:schemeClr val="tx1">
                  <a:lumMod val="75000"/>
                  <a:lumOff val="25000"/>
                </a:schemeClr>
              </a:solidFill>
              <a:tailEnd type="stealth" w="lg" len="lg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latin typeface="Times New Roman" pitchFamily="-11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07865" y="1917647"/>
              <a:ext cx="10399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80"/>
                  </a:solidFill>
                </a:rPr>
                <a:t>Advertise</a:t>
              </a:r>
              <a:endParaRPr lang="en-US" sz="1600" dirty="0">
                <a:solidFill>
                  <a:srgbClr val="FF0080"/>
                </a:solidFill>
              </a:endParaRPr>
            </a:p>
          </p:txBody>
        </p:sp>
      </p:grpSp>
      <p:cxnSp>
        <p:nvCxnSpPr>
          <p:cNvPr id="15" name="Straight Arrow Connector 14"/>
          <p:cNvCxnSpPr>
            <a:endCxn id="9" idx="1"/>
          </p:cNvCxnSpPr>
          <p:nvPr/>
        </p:nvCxnSpPr>
        <p:spPr bwMode="auto">
          <a:xfrm flipV="1">
            <a:off x="1433653" y="2842772"/>
            <a:ext cx="4104908" cy="36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40404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548459" y="2507842"/>
            <a:ext cx="1051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80"/>
                </a:solidFill>
              </a:rPr>
              <a:t>Purchase</a:t>
            </a:r>
            <a:endParaRPr lang="en-US" sz="1600" dirty="0">
              <a:solidFill>
                <a:srgbClr val="FF008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4012" y="1360832"/>
            <a:ext cx="10515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80"/>
                </a:solidFill>
              </a:rPr>
              <a:t>E2E Path</a:t>
            </a:r>
          </a:p>
          <a:p>
            <a:pPr algn="ctr"/>
            <a:r>
              <a:rPr lang="en-US" sz="1600" dirty="0" smtClean="0">
                <a:solidFill>
                  <a:srgbClr val="FF0080"/>
                </a:solidFill>
              </a:rPr>
              <a:t>Search</a:t>
            </a:r>
            <a:endParaRPr lang="en-US" sz="1600" dirty="0">
              <a:solidFill>
                <a:srgbClr val="FF0080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 flipH="1">
            <a:off x="1142344" y="1772544"/>
            <a:ext cx="1406115" cy="408248"/>
          </a:xfrm>
          <a:custGeom>
            <a:avLst/>
            <a:gdLst>
              <a:gd name="connsiteX0" fmla="*/ 1406115 w 1406115"/>
              <a:gd name="connsiteY0" fmla="*/ 408248 h 408248"/>
              <a:gd name="connsiteX1" fmla="*/ 793775 w 1406115"/>
              <a:gd name="connsiteY1" fmla="*/ 113402 h 408248"/>
              <a:gd name="connsiteX2" fmla="*/ 0 w 1406115"/>
              <a:gd name="connsiteY2" fmla="*/ 0 h 40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115" h="408248">
                <a:moveTo>
                  <a:pt x="1406115" y="408248"/>
                </a:moveTo>
                <a:cubicBezTo>
                  <a:pt x="1217121" y="294845"/>
                  <a:pt x="1028127" y="181443"/>
                  <a:pt x="793775" y="113402"/>
                </a:cubicBezTo>
                <a:cubicBezTo>
                  <a:pt x="559422" y="45361"/>
                  <a:pt x="279711" y="22680"/>
                  <a:pt x="0" y="0"/>
                </a:cubicBezTo>
              </a:path>
            </a:pathLst>
          </a:custGeom>
          <a:ln w="28575" cmpd="sng">
            <a:solidFill>
              <a:schemeClr val="tx1">
                <a:lumMod val="75000"/>
                <a:lumOff val="25000"/>
              </a:schemeClr>
            </a:solidFill>
            <a:tailEnd type="stealth" w="lg" len="lg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latin typeface="Times New Roman" pitchFamily="-112" charset="0"/>
            </a:endParaRPr>
          </a:p>
        </p:txBody>
      </p:sp>
      <p:sp>
        <p:nvSpPr>
          <p:cNvPr id="170" name="Cloud Callout 169"/>
          <p:cNvSpPr/>
          <p:nvPr/>
        </p:nvSpPr>
        <p:spPr bwMode="auto">
          <a:xfrm>
            <a:off x="6726677" y="1352843"/>
            <a:ext cx="2348172" cy="1807947"/>
          </a:xfrm>
          <a:prstGeom prst="cloudCallout">
            <a:avLst>
              <a:gd name="adj1" fmla="val -57534"/>
              <a:gd name="adj2" fmla="val 39919"/>
            </a:avLst>
          </a:prstGeom>
          <a:gradFill flip="none" rotWithShape="1">
            <a:gsLst>
              <a:gs pos="0">
                <a:schemeClr val="dk1">
                  <a:tint val="50000"/>
                  <a:satMod val="300000"/>
                  <a:alpha val="47000"/>
                </a:schemeClr>
              </a:gs>
              <a:gs pos="35000">
                <a:schemeClr val="dk1">
                  <a:tint val="37000"/>
                  <a:satMod val="300000"/>
                  <a:alpha val="47000"/>
                </a:schemeClr>
              </a:gs>
              <a:gs pos="100000">
                <a:schemeClr val="dk1">
                  <a:tint val="15000"/>
                  <a:satMod val="350000"/>
                  <a:alpha val="47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7517870" y="1579535"/>
            <a:ext cx="81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Groom</a:t>
            </a:r>
            <a:endParaRPr lang="en-US" sz="1600" dirty="0"/>
          </a:p>
        </p:txBody>
      </p:sp>
      <p:grpSp>
        <p:nvGrpSpPr>
          <p:cNvPr id="367" name="Group 366"/>
          <p:cNvGrpSpPr/>
          <p:nvPr/>
        </p:nvGrpSpPr>
        <p:grpSpPr>
          <a:xfrm>
            <a:off x="7012927" y="1995579"/>
            <a:ext cx="1685111" cy="530592"/>
            <a:chOff x="7696624" y="3414139"/>
            <a:chExt cx="1685111" cy="530592"/>
          </a:xfrm>
        </p:grpSpPr>
        <p:cxnSp>
          <p:nvCxnSpPr>
            <p:cNvPr id="338" name="Straight Connector 337"/>
            <p:cNvCxnSpPr/>
            <p:nvPr/>
          </p:nvCxnSpPr>
          <p:spPr>
            <a:xfrm flipV="1">
              <a:off x="7948398" y="3739830"/>
              <a:ext cx="177580" cy="98175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9" name="Group 338"/>
            <p:cNvGrpSpPr/>
            <p:nvPr/>
          </p:nvGrpSpPr>
          <p:grpSpPr>
            <a:xfrm>
              <a:off x="7696624" y="3833161"/>
              <a:ext cx="271154" cy="111570"/>
              <a:chOff x="5151748" y="1296380"/>
              <a:chExt cx="866111" cy="356372"/>
            </a:xfrm>
          </p:grpSpPr>
          <p:sp>
            <p:nvSpPr>
              <p:cNvPr id="340" name="Can 339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1" name="Group 340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</p:grpSpPr>
            <p:sp>
              <p:nvSpPr>
                <p:cNvPr id="342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48" name="Group 347"/>
            <p:cNvGrpSpPr/>
            <p:nvPr/>
          </p:nvGrpSpPr>
          <p:grpSpPr>
            <a:xfrm>
              <a:off x="9110581" y="3488550"/>
              <a:ext cx="271154" cy="111570"/>
              <a:chOff x="5151748" y="1296380"/>
              <a:chExt cx="866111" cy="356372"/>
            </a:xfrm>
          </p:grpSpPr>
          <p:sp>
            <p:nvSpPr>
              <p:cNvPr id="349" name="Can 348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0" name="Group 349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</p:grpSpPr>
            <p:sp>
              <p:nvSpPr>
                <p:cNvPr id="351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2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3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4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5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57" name="Freeform 356"/>
            <p:cNvSpPr/>
            <p:nvPr/>
          </p:nvSpPr>
          <p:spPr>
            <a:xfrm>
              <a:off x="8239585" y="3414139"/>
              <a:ext cx="847823" cy="159884"/>
            </a:xfrm>
            <a:custGeom>
              <a:avLst/>
              <a:gdLst>
                <a:gd name="connsiteX0" fmla="*/ 0 w 2077170"/>
                <a:gd name="connsiteY0" fmla="*/ 391716 h 391716"/>
                <a:gd name="connsiteX1" fmla="*/ 557868 w 2077170"/>
                <a:gd name="connsiteY1" fmla="*/ 261144 h 391716"/>
                <a:gd name="connsiteX2" fmla="*/ 557868 w 2077170"/>
                <a:gd name="connsiteY2" fmla="*/ 94961 h 391716"/>
                <a:gd name="connsiteX3" fmla="*/ 783390 w 2077170"/>
                <a:gd name="connsiteY3" fmla="*/ 23740 h 391716"/>
                <a:gd name="connsiteX4" fmla="*/ 985172 w 2077170"/>
                <a:gd name="connsiteY4" fmla="*/ 0 h 391716"/>
                <a:gd name="connsiteX5" fmla="*/ 1234433 w 2077170"/>
                <a:gd name="connsiteY5" fmla="*/ 11870 h 391716"/>
                <a:gd name="connsiteX6" fmla="*/ 1400606 w 2077170"/>
                <a:gd name="connsiteY6" fmla="*/ 71221 h 391716"/>
                <a:gd name="connsiteX7" fmla="*/ 1400606 w 2077170"/>
                <a:gd name="connsiteY7" fmla="*/ 71221 h 391716"/>
                <a:gd name="connsiteX8" fmla="*/ 1400606 w 2077170"/>
                <a:gd name="connsiteY8" fmla="*/ 71221 h 391716"/>
                <a:gd name="connsiteX9" fmla="*/ 1400606 w 2077170"/>
                <a:gd name="connsiteY9" fmla="*/ 71221 h 391716"/>
                <a:gd name="connsiteX10" fmla="*/ 1424345 w 2077170"/>
                <a:gd name="connsiteY10" fmla="*/ 178052 h 391716"/>
                <a:gd name="connsiteX11" fmla="*/ 2077170 w 2077170"/>
                <a:gd name="connsiteY11" fmla="*/ 237403 h 391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77170" h="391716">
                  <a:moveTo>
                    <a:pt x="0" y="391716"/>
                  </a:moveTo>
                  <a:lnTo>
                    <a:pt x="557868" y="261144"/>
                  </a:lnTo>
                  <a:lnTo>
                    <a:pt x="557868" y="94961"/>
                  </a:lnTo>
                  <a:lnTo>
                    <a:pt x="783390" y="23740"/>
                  </a:lnTo>
                  <a:lnTo>
                    <a:pt x="985172" y="0"/>
                  </a:lnTo>
                  <a:lnTo>
                    <a:pt x="1234433" y="11870"/>
                  </a:lnTo>
                  <a:lnTo>
                    <a:pt x="1400606" y="71221"/>
                  </a:lnTo>
                  <a:lnTo>
                    <a:pt x="1400606" y="71221"/>
                  </a:lnTo>
                  <a:lnTo>
                    <a:pt x="1400606" y="71221"/>
                  </a:lnTo>
                  <a:lnTo>
                    <a:pt x="1400606" y="71221"/>
                  </a:lnTo>
                  <a:lnTo>
                    <a:pt x="1424345" y="178052"/>
                  </a:lnTo>
                  <a:lnTo>
                    <a:pt x="2077170" y="237403"/>
                  </a:lnTo>
                </a:path>
              </a:pathLst>
            </a:custGeom>
            <a:ln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8" name="Group 357"/>
            <p:cNvGrpSpPr/>
            <p:nvPr/>
          </p:nvGrpSpPr>
          <p:grpSpPr>
            <a:xfrm>
              <a:off x="7994242" y="3602667"/>
              <a:ext cx="304737" cy="111570"/>
              <a:chOff x="5151748" y="1296380"/>
              <a:chExt cx="866111" cy="356372"/>
            </a:xfrm>
          </p:grpSpPr>
          <p:sp>
            <p:nvSpPr>
              <p:cNvPr id="359" name="Can 358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dk1">
                      <a:tint val="50000"/>
                      <a:satMod val="300000"/>
                      <a:alpha val="73000"/>
                    </a:schemeClr>
                  </a:gs>
                  <a:gs pos="35000">
                    <a:schemeClr val="dk1">
                      <a:tint val="37000"/>
                      <a:satMod val="300000"/>
                      <a:alpha val="73000"/>
                    </a:schemeClr>
                  </a:gs>
                  <a:gs pos="100000">
                    <a:schemeClr val="dk1">
                      <a:tint val="15000"/>
                      <a:satMod val="350000"/>
                      <a:alpha val="73000"/>
                    </a:schemeClr>
                  </a:gs>
                </a:gsLst>
                <a:lin ang="16200000" scaled="1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0" name="Group 359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</p:grpSpPr>
            <p:sp>
              <p:nvSpPr>
                <p:cNvPr id="361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2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5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59" name="Group 558"/>
          <p:cNvGrpSpPr/>
          <p:nvPr/>
        </p:nvGrpSpPr>
        <p:grpSpPr>
          <a:xfrm>
            <a:off x="2299707" y="2940360"/>
            <a:ext cx="2149908" cy="1153682"/>
            <a:chOff x="2220326" y="3042419"/>
            <a:chExt cx="2232039" cy="1197755"/>
          </a:xfrm>
        </p:grpSpPr>
        <p:cxnSp>
          <p:nvCxnSpPr>
            <p:cNvPr id="25" name="Straight Connector 24"/>
            <p:cNvCxnSpPr/>
            <p:nvPr/>
          </p:nvCxnSpPr>
          <p:spPr>
            <a:xfrm flipH="1" flipV="1">
              <a:off x="3477041" y="3261441"/>
              <a:ext cx="406164" cy="182386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553817" y="3473818"/>
              <a:ext cx="235216" cy="130039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53" idx="1"/>
            </p:cNvCxnSpPr>
            <p:nvPr/>
          </p:nvCxnSpPr>
          <p:spPr>
            <a:xfrm flipH="1" flipV="1">
              <a:off x="2917813" y="3459052"/>
              <a:ext cx="308593" cy="266386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3007778" y="3261441"/>
              <a:ext cx="469263" cy="126517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endCxn id="49" idx="2"/>
            </p:cNvCxnSpPr>
            <p:nvPr/>
          </p:nvCxnSpPr>
          <p:spPr>
            <a:xfrm flipV="1">
              <a:off x="2895725" y="3776136"/>
              <a:ext cx="249921" cy="182777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2814703" y="3467401"/>
              <a:ext cx="81022" cy="491512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58" idx="2"/>
            </p:cNvCxnSpPr>
            <p:nvPr/>
          </p:nvCxnSpPr>
          <p:spPr>
            <a:xfrm>
              <a:off x="2968076" y="4041307"/>
              <a:ext cx="273474" cy="124977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49" idx="3"/>
              <a:endCxn id="58" idx="1"/>
            </p:cNvCxnSpPr>
            <p:nvPr/>
          </p:nvCxnSpPr>
          <p:spPr>
            <a:xfrm>
              <a:off x="3325227" y="3850026"/>
              <a:ext cx="95904" cy="242366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3550654" y="3960665"/>
              <a:ext cx="332550" cy="132198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4063707" y="3597440"/>
              <a:ext cx="29497" cy="278791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endCxn id="67" idx="3"/>
            </p:cNvCxnSpPr>
            <p:nvPr/>
          </p:nvCxnSpPr>
          <p:spPr>
            <a:xfrm flipV="1">
              <a:off x="4063707" y="3288762"/>
              <a:ext cx="209077" cy="155065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007778" y="3387958"/>
              <a:ext cx="962255" cy="488273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3421131" y="3523270"/>
              <a:ext cx="375889" cy="186566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endCxn id="67" idx="2"/>
            </p:cNvCxnSpPr>
            <p:nvPr/>
          </p:nvCxnSpPr>
          <p:spPr>
            <a:xfrm>
              <a:off x="3670115" y="3181998"/>
              <a:ext cx="423089" cy="32873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2220326" y="3597440"/>
              <a:ext cx="359161" cy="147781"/>
              <a:chOff x="5151748" y="1296380"/>
              <a:chExt cx="866111" cy="356372"/>
            </a:xfrm>
          </p:grpSpPr>
          <p:sp>
            <p:nvSpPr>
              <p:cNvPr id="40" name="Can 39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</p:grpSpPr>
            <p:sp>
              <p:nvSpPr>
                <p:cNvPr id="42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48" name="Group 47"/>
            <p:cNvGrpSpPr/>
            <p:nvPr/>
          </p:nvGrpSpPr>
          <p:grpSpPr>
            <a:xfrm>
              <a:off x="3145646" y="3702245"/>
              <a:ext cx="359161" cy="147781"/>
              <a:chOff x="5151748" y="1296380"/>
              <a:chExt cx="866111" cy="356372"/>
            </a:xfrm>
            <a:solidFill>
              <a:srgbClr val="8EFF9C"/>
            </a:solidFill>
          </p:grpSpPr>
          <p:sp>
            <p:nvSpPr>
              <p:cNvPr id="49" name="Can 48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  <a:grp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  <a:grpFill/>
            </p:grpSpPr>
            <p:sp>
              <p:nvSpPr>
                <p:cNvPr id="51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" name="Group 56"/>
            <p:cNvGrpSpPr/>
            <p:nvPr/>
          </p:nvGrpSpPr>
          <p:grpSpPr>
            <a:xfrm>
              <a:off x="3241550" y="4092393"/>
              <a:ext cx="359161" cy="147781"/>
              <a:chOff x="5151748" y="1296380"/>
              <a:chExt cx="866111" cy="356372"/>
            </a:xfrm>
            <a:solidFill>
              <a:srgbClr val="8EFF9C"/>
            </a:solidFill>
          </p:grpSpPr>
          <p:sp>
            <p:nvSpPr>
              <p:cNvPr id="58" name="Can 57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  <a:grp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9" name="Group 58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  <a:grpFill/>
            </p:grpSpPr>
            <p:sp>
              <p:nvSpPr>
                <p:cNvPr id="60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grpFill/>
                <a:ln>
                  <a:headEnd/>
                  <a:tailEnd/>
                </a:ln>
                <a:ex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6" name="Group 65"/>
            <p:cNvGrpSpPr/>
            <p:nvPr/>
          </p:nvGrpSpPr>
          <p:grpSpPr>
            <a:xfrm>
              <a:off x="4093204" y="3140981"/>
              <a:ext cx="359161" cy="147781"/>
              <a:chOff x="5151748" y="1296380"/>
              <a:chExt cx="866111" cy="356372"/>
            </a:xfrm>
          </p:grpSpPr>
          <p:sp>
            <p:nvSpPr>
              <p:cNvPr id="67" name="Can 66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</p:grpSpPr>
            <p:sp>
              <p:nvSpPr>
                <p:cNvPr id="69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75" name="Freeform 74"/>
            <p:cNvSpPr/>
            <p:nvPr/>
          </p:nvSpPr>
          <p:spPr>
            <a:xfrm>
              <a:off x="3029352" y="3311952"/>
              <a:ext cx="1020323" cy="532650"/>
            </a:xfrm>
            <a:custGeom>
              <a:avLst/>
              <a:gdLst>
                <a:gd name="connsiteX0" fmla="*/ 0 w 1887257"/>
                <a:gd name="connsiteY0" fmla="*/ 0 h 985225"/>
                <a:gd name="connsiteX1" fmla="*/ 1768562 w 1887257"/>
                <a:gd name="connsiteY1" fmla="*/ 985225 h 985225"/>
                <a:gd name="connsiteX2" fmla="*/ 1768562 w 1887257"/>
                <a:gd name="connsiteY2" fmla="*/ 985225 h 985225"/>
                <a:gd name="connsiteX3" fmla="*/ 1887257 w 1887257"/>
                <a:gd name="connsiteY3" fmla="*/ 985225 h 985225"/>
                <a:gd name="connsiteX4" fmla="*/ 1851649 w 1887257"/>
                <a:gd name="connsiteY4" fmla="*/ 652860 h 9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7257" h="985225">
                  <a:moveTo>
                    <a:pt x="0" y="0"/>
                  </a:moveTo>
                  <a:lnTo>
                    <a:pt x="1768562" y="985225"/>
                  </a:lnTo>
                  <a:lnTo>
                    <a:pt x="1768562" y="985225"/>
                  </a:lnTo>
                  <a:lnTo>
                    <a:pt x="1887257" y="985225"/>
                  </a:lnTo>
                  <a:lnTo>
                    <a:pt x="1851649" y="652860"/>
                  </a:lnTo>
                </a:path>
              </a:pathLst>
            </a:cu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2779085" y="3459554"/>
              <a:ext cx="1071660" cy="442806"/>
            </a:xfrm>
            <a:custGeom>
              <a:avLst/>
              <a:gdLst>
                <a:gd name="connsiteX0" fmla="*/ 94957 w 1982214"/>
                <a:gd name="connsiteY0" fmla="*/ 819043 h 819043"/>
                <a:gd name="connsiteX1" fmla="*/ 0 w 1982214"/>
                <a:gd name="connsiteY1" fmla="*/ 130572 h 819043"/>
                <a:gd name="connsiteX2" fmla="*/ 225522 w 1982214"/>
                <a:gd name="connsiteY2" fmla="*/ 106832 h 819043"/>
                <a:gd name="connsiteX3" fmla="*/ 474782 w 1982214"/>
                <a:gd name="connsiteY3" fmla="*/ 0 h 819043"/>
                <a:gd name="connsiteX4" fmla="*/ 1982214 w 1982214"/>
                <a:gd name="connsiteY4" fmla="*/ 747822 h 8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2214" h="819043">
                  <a:moveTo>
                    <a:pt x="94957" y="819043"/>
                  </a:moveTo>
                  <a:lnTo>
                    <a:pt x="0" y="130572"/>
                  </a:lnTo>
                  <a:lnTo>
                    <a:pt x="225522" y="106832"/>
                  </a:lnTo>
                  <a:lnTo>
                    <a:pt x="474782" y="0"/>
                  </a:lnTo>
                  <a:lnTo>
                    <a:pt x="1982214" y="747822"/>
                  </a:lnTo>
                </a:path>
              </a:pathLst>
            </a:custGeom>
            <a:ln>
              <a:solidFill>
                <a:srgbClr val="008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2939513" y="3042419"/>
              <a:ext cx="1122997" cy="211777"/>
            </a:xfrm>
            <a:custGeom>
              <a:avLst/>
              <a:gdLst>
                <a:gd name="connsiteX0" fmla="*/ 0 w 2077170"/>
                <a:gd name="connsiteY0" fmla="*/ 391716 h 391716"/>
                <a:gd name="connsiteX1" fmla="*/ 557868 w 2077170"/>
                <a:gd name="connsiteY1" fmla="*/ 261144 h 391716"/>
                <a:gd name="connsiteX2" fmla="*/ 557868 w 2077170"/>
                <a:gd name="connsiteY2" fmla="*/ 94961 h 391716"/>
                <a:gd name="connsiteX3" fmla="*/ 783390 w 2077170"/>
                <a:gd name="connsiteY3" fmla="*/ 23740 h 391716"/>
                <a:gd name="connsiteX4" fmla="*/ 985172 w 2077170"/>
                <a:gd name="connsiteY4" fmla="*/ 0 h 391716"/>
                <a:gd name="connsiteX5" fmla="*/ 1234433 w 2077170"/>
                <a:gd name="connsiteY5" fmla="*/ 11870 h 391716"/>
                <a:gd name="connsiteX6" fmla="*/ 1400606 w 2077170"/>
                <a:gd name="connsiteY6" fmla="*/ 71221 h 391716"/>
                <a:gd name="connsiteX7" fmla="*/ 1400606 w 2077170"/>
                <a:gd name="connsiteY7" fmla="*/ 71221 h 391716"/>
                <a:gd name="connsiteX8" fmla="*/ 1400606 w 2077170"/>
                <a:gd name="connsiteY8" fmla="*/ 71221 h 391716"/>
                <a:gd name="connsiteX9" fmla="*/ 1400606 w 2077170"/>
                <a:gd name="connsiteY9" fmla="*/ 71221 h 391716"/>
                <a:gd name="connsiteX10" fmla="*/ 1424345 w 2077170"/>
                <a:gd name="connsiteY10" fmla="*/ 178052 h 391716"/>
                <a:gd name="connsiteX11" fmla="*/ 2077170 w 2077170"/>
                <a:gd name="connsiteY11" fmla="*/ 237403 h 391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77170" h="391716">
                  <a:moveTo>
                    <a:pt x="0" y="391716"/>
                  </a:moveTo>
                  <a:lnTo>
                    <a:pt x="557868" y="261144"/>
                  </a:lnTo>
                  <a:lnTo>
                    <a:pt x="557868" y="94961"/>
                  </a:lnTo>
                  <a:lnTo>
                    <a:pt x="783390" y="23740"/>
                  </a:lnTo>
                  <a:lnTo>
                    <a:pt x="985172" y="0"/>
                  </a:lnTo>
                  <a:lnTo>
                    <a:pt x="1234433" y="11870"/>
                  </a:lnTo>
                  <a:lnTo>
                    <a:pt x="1400606" y="71221"/>
                  </a:lnTo>
                  <a:lnTo>
                    <a:pt x="1400606" y="71221"/>
                  </a:lnTo>
                  <a:lnTo>
                    <a:pt x="1400606" y="71221"/>
                  </a:lnTo>
                  <a:lnTo>
                    <a:pt x="1400606" y="71221"/>
                  </a:lnTo>
                  <a:lnTo>
                    <a:pt x="1424345" y="178052"/>
                  </a:lnTo>
                  <a:lnTo>
                    <a:pt x="2077170" y="237403"/>
                  </a:lnTo>
                </a:path>
              </a:pathLst>
            </a:custGeom>
            <a:ln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3273163" y="3164173"/>
              <a:ext cx="400690" cy="158886"/>
              <a:chOff x="6245666" y="844805"/>
              <a:chExt cx="866111" cy="356372"/>
            </a:xfrm>
          </p:grpSpPr>
          <p:sp>
            <p:nvSpPr>
              <p:cNvPr id="80" name="Can 79"/>
              <p:cNvSpPr/>
              <p:nvPr/>
            </p:nvSpPr>
            <p:spPr>
              <a:xfrm>
                <a:off x="6245666" y="844805"/>
                <a:ext cx="866111" cy="356372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46000">
                    <a:schemeClr val="accent3"/>
                  </a:gs>
                  <a:gs pos="90000">
                    <a:schemeClr val="accent2"/>
                  </a:gs>
                  <a:gs pos="26000">
                    <a:schemeClr val="tx2">
                      <a:lumMod val="60000"/>
                      <a:lumOff val="40000"/>
                    </a:schemeClr>
                  </a:gs>
                  <a:gs pos="72000">
                    <a:srgbClr val="FFFF00"/>
                  </a:gs>
                </a:gsLst>
                <a:lin ang="0" scaled="0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6440417" y="900733"/>
                <a:ext cx="469575" cy="72115"/>
                <a:chOff x="3778448" y="4960830"/>
                <a:chExt cx="254079" cy="206058"/>
              </a:xfrm>
            </p:grpSpPr>
            <p:sp>
              <p:nvSpPr>
                <p:cNvPr id="82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8" name="Group 87"/>
            <p:cNvGrpSpPr/>
            <p:nvPr/>
          </p:nvGrpSpPr>
          <p:grpSpPr>
            <a:xfrm>
              <a:off x="3274894" y="3090691"/>
              <a:ext cx="403644" cy="147781"/>
              <a:chOff x="5151748" y="1296380"/>
              <a:chExt cx="866111" cy="356372"/>
            </a:xfrm>
          </p:grpSpPr>
          <p:sp>
            <p:nvSpPr>
              <p:cNvPr id="89" name="Can 88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dk1">
                      <a:tint val="50000"/>
                      <a:satMod val="300000"/>
                      <a:alpha val="73000"/>
                    </a:schemeClr>
                  </a:gs>
                  <a:gs pos="35000">
                    <a:schemeClr val="dk1">
                      <a:tint val="37000"/>
                      <a:satMod val="300000"/>
                      <a:alpha val="73000"/>
                    </a:schemeClr>
                  </a:gs>
                  <a:gs pos="100000">
                    <a:schemeClr val="dk1">
                      <a:tint val="15000"/>
                      <a:satMod val="350000"/>
                      <a:alpha val="73000"/>
                    </a:schemeClr>
                  </a:gs>
                </a:gsLst>
                <a:lin ang="16200000" scaled="1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0" name="Group 89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</p:grpSpPr>
            <p:sp>
              <p:nvSpPr>
                <p:cNvPr id="91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97" name="Group 96"/>
            <p:cNvGrpSpPr/>
            <p:nvPr/>
          </p:nvGrpSpPr>
          <p:grpSpPr>
            <a:xfrm>
              <a:off x="2612809" y="3365618"/>
              <a:ext cx="400690" cy="158886"/>
              <a:chOff x="6245666" y="844805"/>
              <a:chExt cx="866111" cy="356372"/>
            </a:xfrm>
          </p:grpSpPr>
          <p:sp>
            <p:nvSpPr>
              <p:cNvPr id="98" name="Can 97"/>
              <p:cNvSpPr/>
              <p:nvPr/>
            </p:nvSpPr>
            <p:spPr>
              <a:xfrm>
                <a:off x="6245666" y="844805"/>
                <a:ext cx="866111" cy="356372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46000">
                    <a:schemeClr val="accent3"/>
                  </a:gs>
                  <a:gs pos="90000">
                    <a:schemeClr val="accent2"/>
                  </a:gs>
                  <a:gs pos="26000">
                    <a:schemeClr val="tx2">
                      <a:lumMod val="60000"/>
                      <a:lumOff val="40000"/>
                    </a:schemeClr>
                  </a:gs>
                  <a:gs pos="72000">
                    <a:srgbClr val="FFFF00"/>
                  </a:gs>
                </a:gsLst>
                <a:lin ang="0" scaled="0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/>
              <p:cNvGrpSpPr/>
              <p:nvPr/>
            </p:nvGrpSpPr>
            <p:grpSpPr>
              <a:xfrm>
                <a:off x="6440417" y="900733"/>
                <a:ext cx="469575" cy="72115"/>
                <a:chOff x="3778448" y="4960830"/>
                <a:chExt cx="254079" cy="206058"/>
              </a:xfrm>
            </p:grpSpPr>
            <p:sp>
              <p:nvSpPr>
                <p:cNvPr id="100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6" name="Group 105"/>
            <p:cNvGrpSpPr/>
            <p:nvPr/>
          </p:nvGrpSpPr>
          <p:grpSpPr>
            <a:xfrm>
              <a:off x="2614540" y="3292136"/>
              <a:ext cx="403644" cy="147781"/>
              <a:chOff x="5151748" y="1296380"/>
              <a:chExt cx="866111" cy="356372"/>
            </a:xfrm>
          </p:grpSpPr>
          <p:sp>
            <p:nvSpPr>
              <p:cNvPr id="107" name="Can 106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dk1">
                      <a:tint val="50000"/>
                      <a:satMod val="300000"/>
                      <a:alpha val="73000"/>
                    </a:schemeClr>
                  </a:gs>
                  <a:gs pos="35000">
                    <a:schemeClr val="dk1">
                      <a:tint val="37000"/>
                      <a:satMod val="300000"/>
                      <a:alpha val="73000"/>
                    </a:schemeClr>
                  </a:gs>
                  <a:gs pos="100000">
                    <a:schemeClr val="dk1">
                      <a:tint val="15000"/>
                      <a:satMod val="350000"/>
                      <a:alpha val="73000"/>
                    </a:schemeClr>
                  </a:gs>
                </a:gsLst>
                <a:lin ang="16200000" scaled="1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</p:grpSpPr>
            <p:sp>
              <p:nvSpPr>
                <p:cNvPr id="109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5" name="Group 114"/>
            <p:cNvGrpSpPr/>
            <p:nvPr/>
          </p:nvGrpSpPr>
          <p:grpSpPr>
            <a:xfrm>
              <a:off x="2578740" y="3967066"/>
              <a:ext cx="400690" cy="158886"/>
              <a:chOff x="6245666" y="844805"/>
              <a:chExt cx="866111" cy="356372"/>
            </a:xfrm>
          </p:grpSpPr>
          <p:sp>
            <p:nvSpPr>
              <p:cNvPr id="116" name="Can 115"/>
              <p:cNvSpPr/>
              <p:nvPr/>
            </p:nvSpPr>
            <p:spPr>
              <a:xfrm>
                <a:off x="6245666" y="844805"/>
                <a:ext cx="866111" cy="356372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46000">
                    <a:schemeClr val="accent3"/>
                  </a:gs>
                  <a:gs pos="90000">
                    <a:schemeClr val="accent2"/>
                  </a:gs>
                  <a:gs pos="26000">
                    <a:schemeClr val="tx2">
                      <a:lumMod val="60000"/>
                      <a:lumOff val="40000"/>
                    </a:schemeClr>
                  </a:gs>
                  <a:gs pos="72000">
                    <a:srgbClr val="FFFF00"/>
                  </a:gs>
                </a:gsLst>
                <a:lin ang="0" scaled="0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7" name="Group 116"/>
              <p:cNvGrpSpPr/>
              <p:nvPr/>
            </p:nvGrpSpPr>
            <p:grpSpPr>
              <a:xfrm>
                <a:off x="6440417" y="900733"/>
                <a:ext cx="469575" cy="72115"/>
                <a:chOff x="3778448" y="4960830"/>
                <a:chExt cx="254079" cy="206058"/>
              </a:xfrm>
            </p:grpSpPr>
            <p:sp>
              <p:nvSpPr>
                <p:cNvPr id="118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4" name="Group 123"/>
            <p:cNvGrpSpPr/>
            <p:nvPr/>
          </p:nvGrpSpPr>
          <p:grpSpPr>
            <a:xfrm>
              <a:off x="2580471" y="3893585"/>
              <a:ext cx="403644" cy="147781"/>
              <a:chOff x="5151748" y="1296380"/>
              <a:chExt cx="866111" cy="356372"/>
            </a:xfrm>
          </p:grpSpPr>
          <p:sp>
            <p:nvSpPr>
              <p:cNvPr id="125" name="Can 124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dk1">
                      <a:tint val="50000"/>
                      <a:satMod val="300000"/>
                      <a:alpha val="73000"/>
                    </a:schemeClr>
                  </a:gs>
                  <a:gs pos="35000">
                    <a:schemeClr val="dk1">
                      <a:tint val="37000"/>
                      <a:satMod val="300000"/>
                      <a:alpha val="73000"/>
                    </a:schemeClr>
                  </a:gs>
                  <a:gs pos="100000">
                    <a:schemeClr val="dk1">
                      <a:tint val="15000"/>
                      <a:satMod val="350000"/>
                      <a:alpha val="73000"/>
                    </a:schemeClr>
                  </a:gs>
                </a:gsLst>
                <a:lin ang="16200000" scaled="1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6" name="Group 125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</p:grpSpPr>
            <p:sp>
              <p:nvSpPr>
                <p:cNvPr id="127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3" name="Group 132"/>
            <p:cNvGrpSpPr/>
            <p:nvPr/>
          </p:nvGrpSpPr>
          <p:grpSpPr>
            <a:xfrm>
              <a:off x="3777561" y="3480400"/>
              <a:ext cx="400690" cy="158886"/>
              <a:chOff x="6245666" y="844805"/>
              <a:chExt cx="866111" cy="356372"/>
            </a:xfrm>
          </p:grpSpPr>
          <p:sp>
            <p:nvSpPr>
              <p:cNvPr id="134" name="Can 133"/>
              <p:cNvSpPr/>
              <p:nvPr/>
            </p:nvSpPr>
            <p:spPr>
              <a:xfrm>
                <a:off x="6245666" y="844805"/>
                <a:ext cx="866111" cy="356372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46000">
                    <a:schemeClr val="accent3"/>
                  </a:gs>
                  <a:gs pos="90000">
                    <a:schemeClr val="accent2"/>
                  </a:gs>
                  <a:gs pos="26000">
                    <a:schemeClr val="tx2">
                      <a:lumMod val="60000"/>
                      <a:lumOff val="40000"/>
                    </a:schemeClr>
                  </a:gs>
                  <a:gs pos="72000">
                    <a:srgbClr val="FFFF00"/>
                  </a:gs>
                </a:gsLst>
                <a:lin ang="0" scaled="0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5" name="Group 134"/>
              <p:cNvGrpSpPr/>
              <p:nvPr/>
            </p:nvGrpSpPr>
            <p:grpSpPr>
              <a:xfrm>
                <a:off x="6440417" y="900733"/>
                <a:ext cx="469575" cy="72115"/>
                <a:chOff x="3778448" y="4960830"/>
                <a:chExt cx="254079" cy="206058"/>
              </a:xfrm>
            </p:grpSpPr>
            <p:sp>
              <p:nvSpPr>
                <p:cNvPr id="136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2" name="Group 141"/>
            <p:cNvGrpSpPr/>
            <p:nvPr/>
          </p:nvGrpSpPr>
          <p:grpSpPr>
            <a:xfrm>
              <a:off x="3779292" y="3406919"/>
              <a:ext cx="403644" cy="147781"/>
              <a:chOff x="5151748" y="1296380"/>
              <a:chExt cx="866111" cy="356372"/>
            </a:xfrm>
          </p:grpSpPr>
          <p:sp>
            <p:nvSpPr>
              <p:cNvPr id="143" name="Can 142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dk1">
                      <a:tint val="50000"/>
                      <a:satMod val="300000"/>
                      <a:alpha val="73000"/>
                    </a:schemeClr>
                  </a:gs>
                  <a:gs pos="35000">
                    <a:schemeClr val="dk1">
                      <a:tint val="37000"/>
                      <a:satMod val="300000"/>
                      <a:alpha val="73000"/>
                    </a:schemeClr>
                  </a:gs>
                  <a:gs pos="100000">
                    <a:schemeClr val="dk1">
                      <a:tint val="15000"/>
                      <a:satMod val="350000"/>
                      <a:alpha val="73000"/>
                    </a:schemeClr>
                  </a:gs>
                </a:gsLst>
                <a:lin ang="16200000" scaled="1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4" name="Group 143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</p:grpSpPr>
            <p:sp>
              <p:nvSpPr>
                <p:cNvPr id="145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51" name="Group 150"/>
            <p:cNvGrpSpPr/>
            <p:nvPr/>
          </p:nvGrpSpPr>
          <p:grpSpPr>
            <a:xfrm>
              <a:off x="3902819" y="3897192"/>
              <a:ext cx="400690" cy="158886"/>
              <a:chOff x="6245666" y="844805"/>
              <a:chExt cx="866111" cy="356372"/>
            </a:xfrm>
          </p:grpSpPr>
          <p:sp>
            <p:nvSpPr>
              <p:cNvPr id="152" name="Can 151"/>
              <p:cNvSpPr/>
              <p:nvPr/>
            </p:nvSpPr>
            <p:spPr>
              <a:xfrm>
                <a:off x="6245666" y="844805"/>
                <a:ext cx="866111" cy="356372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46000">
                    <a:schemeClr val="accent3"/>
                  </a:gs>
                  <a:gs pos="90000">
                    <a:schemeClr val="accent2"/>
                  </a:gs>
                  <a:gs pos="26000">
                    <a:schemeClr val="tx2">
                      <a:lumMod val="60000"/>
                      <a:lumOff val="40000"/>
                    </a:schemeClr>
                  </a:gs>
                  <a:gs pos="72000">
                    <a:srgbClr val="FFFF00"/>
                  </a:gs>
                </a:gsLst>
                <a:lin ang="0" scaled="0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3" name="Group 152"/>
              <p:cNvGrpSpPr/>
              <p:nvPr/>
            </p:nvGrpSpPr>
            <p:grpSpPr>
              <a:xfrm>
                <a:off x="6440417" y="900733"/>
                <a:ext cx="469575" cy="72115"/>
                <a:chOff x="3778448" y="4960830"/>
                <a:chExt cx="254079" cy="206058"/>
              </a:xfrm>
            </p:grpSpPr>
            <p:sp>
              <p:nvSpPr>
                <p:cNvPr id="154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9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0" name="Group 159"/>
            <p:cNvGrpSpPr/>
            <p:nvPr/>
          </p:nvGrpSpPr>
          <p:grpSpPr>
            <a:xfrm>
              <a:off x="3905569" y="3899685"/>
              <a:ext cx="403644" cy="147781"/>
              <a:chOff x="5151748" y="1296380"/>
              <a:chExt cx="866111" cy="356372"/>
            </a:xfr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75000"/>
                    <a:alpha val="0"/>
                  </a:schemeClr>
                </a:gs>
                <a:gs pos="15000">
                  <a:schemeClr val="bg1">
                    <a:alpha val="90000"/>
                  </a:schemeClr>
                </a:gs>
              </a:gsLst>
              <a:lin ang="0" scaled="0"/>
              <a:tileRect/>
            </a:gradFill>
          </p:grpSpPr>
          <p:sp>
            <p:nvSpPr>
              <p:cNvPr id="161" name="Can 160"/>
              <p:cNvSpPr/>
              <p:nvPr/>
            </p:nvSpPr>
            <p:spPr>
              <a:xfrm>
                <a:off x="5151748" y="1296380"/>
                <a:ext cx="866111" cy="356372"/>
              </a:xfrm>
              <a:prstGeom prst="can">
                <a:avLst>
                  <a:gd name="adj" fmla="val 50000"/>
                </a:avLst>
              </a:prstGeom>
              <a:grpFill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2" name="Group 161"/>
              <p:cNvGrpSpPr/>
              <p:nvPr/>
            </p:nvGrpSpPr>
            <p:grpSpPr>
              <a:xfrm>
                <a:off x="5346499" y="1352308"/>
                <a:ext cx="469575" cy="72115"/>
                <a:chOff x="3778448" y="4960830"/>
                <a:chExt cx="254079" cy="206058"/>
              </a:xfrm>
              <a:grpFill/>
            </p:grpSpPr>
            <p:sp>
              <p:nvSpPr>
                <p:cNvPr id="163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04" name="Freeform 403"/>
            <p:cNvSpPr/>
            <p:nvPr/>
          </p:nvSpPr>
          <p:spPr>
            <a:xfrm>
              <a:off x="2397290" y="3232063"/>
              <a:ext cx="1943961" cy="544073"/>
            </a:xfrm>
            <a:custGeom>
              <a:avLst/>
              <a:gdLst>
                <a:gd name="connsiteX0" fmla="*/ 0 w 3477777"/>
                <a:gd name="connsiteY0" fmla="*/ 546029 h 973355"/>
                <a:gd name="connsiteX1" fmla="*/ 320478 w 3477777"/>
                <a:gd name="connsiteY1" fmla="*/ 356106 h 973355"/>
                <a:gd name="connsiteX2" fmla="*/ 320478 w 3477777"/>
                <a:gd name="connsiteY2" fmla="*/ 94962 h 973355"/>
                <a:gd name="connsiteX3" fmla="*/ 557869 w 3477777"/>
                <a:gd name="connsiteY3" fmla="*/ 11870 h 973355"/>
                <a:gd name="connsiteX4" fmla="*/ 783390 w 3477777"/>
                <a:gd name="connsiteY4" fmla="*/ 0 h 973355"/>
                <a:gd name="connsiteX5" fmla="*/ 1234433 w 3477777"/>
                <a:gd name="connsiteY5" fmla="*/ 35611 h 973355"/>
                <a:gd name="connsiteX6" fmla="*/ 2931778 w 3477777"/>
                <a:gd name="connsiteY6" fmla="*/ 973355 h 973355"/>
                <a:gd name="connsiteX7" fmla="*/ 2896169 w 3477777"/>
                <a:gd name="connsiteY7" fmla="*/ 771562 h 973355"/>
                <a:gd name="connsiteX8" fmla="*/ 3169168 w 3477777"/>
                <a:gd name="connsiteY8" fmla="*/ 747822 h 973355"/>
                <a:gd name="connsiteX9" fmla="*/ 3347212 w 3477777"/>
                <a:gd name="connsiteY9" fmla="*/ 676601 h 973355"/>
                <a:gd name="connsiteX10" fmla="*/ 3335342 w 3477777"/>
                <a:gd name="connsiteY10" fmla="*/ 427327 h 973355"/>
                <a:gd name="connsiteX11" fmla="*/ 3275994 w 3477777"/>
                <a:gd name="connsiteY11" fmla="*/ 296755 h 973355"/>
                <a:gd name="connsiteX12" fmla="*/ 3477777 w 3477777"/>
                <a:gd name="connsiteY12" fmla="*/ 142442 h 9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77777" h="973355">
                  <a:moveTo>
                    <a:pt x="0" y="546029"/>
                  </a:moveTo>
                  <a:lnTo>
                    <a:pt x="320478" y="356106"/>
                  </a:lnTo>
                  <a:lnTo>
                    <a:pt x="320478" y="94962"/>
                  </a:lnTo>
                  <a:lnTo>
                    <a:pt x="557869" y="11870"/>
                  </a:lnTo>
                  <a:lnTo>
                    <a:pt x="783390" y="0"/>
                  </a:lnTo>
                  <a:lnTo>
                    <a:pt x="1234433" y="35611"/>
                  </a:lnTo>
                  <a:lnTo>
                    <a:pt x="2931778" y="973355"/>
                  </a:lnTo>
                  <a:lnTo>
                    <a:pt x="2896169" y="771562"/>
                  </a:lnTo>
                  <a:lnTo>
                    <a:pt x="3169168" y="747822"/>
                  </a:lnTo>
                  <a:lnTo>
                    <a:pt x="3347212" y="676601"/>
                  </a:lnTo>
                  <a:lnTo>
                    <a:pt x="3335342" y="427327"/>
                  </a:lnTo>
                  <a:lnTo>
                    <a:pt x="3275994" y="296755"/>
                  </a:lnTo>
                  <a:lnTo>
                    <a:pt x="3477777" y="142442"/>
                  </a:ln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9" name="Group 548"/>
          <p:cNvGrpSpPr/>
          <p:nvPr/>
        </p:nvGrpSpPr>
        <p:grpSpPr>
          <a:xfrm>
            <a:off x="7003838" y="2069168"/>
            <a:ext cx="1685111" cy="690865"/>
            <a:chOff x="7345257" y="4041895"/>
            <a:chExt cx="1685111" cy="690865"/>
          </a:xfrm>
        </p:grpSpPr>
        <p:cxnSp>
          <p:nvCxnSpPr>
            <p:cNvPr id="406" name="Straight Connector 405"/>
            <p:cNvCxnSpPr/>
            <p:nvPr/>
          </p:nvCxnSpPr>
          <p:spPr>
            <a:xfrm flipV="1">
              <a:off x="7597031" y="4293175"/>
              <a:ext cx="177580" cy="98175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/>
            <p:cNvCxnSpPr/>
            <p:nvPr/>
          </p:nvCxnSpPr>
          <p:spPr>
            <a:xfrm flipH="1" flipV="1">
              <a:off x="8736945" y="4386506"/>
              <a:ext cx="22269" cy="210477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/>
            <p:cNvCxnSpPr>
              <a:endCxn id="447" idx="3"/>
            </p:cNvCxnSpPr>
            <p:nvPr/>
          </p:nvCxnSpPr>
          <p:spPr>
            <a:xfrm flipV="1">
              <a:off x="8736945" y="4153464"/>
              <a:ext cx="157846" cy="117068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/>
            <p:cNvCxnSpPr/>
            <p:nvPr/>
          </p:nvCxnSpPr>
          <p:spPr>
            <a:xfrm>
              <a:off x="7939755" y="4228354"/>
              <a:ext cx="726469" cy="368629"/>
            </a:xfrm>
            <a:prstGeom prst="line">
              <a:avLst/>
            </a:prstGeom>
            <a:ln w="38100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9" name="Group 418"/>
            <p:cNvGrpSpPr/>
            <p:nvPr/>
          </p:nvGrpSpPr>
          <p:grpSpPr>
            <a:xfrm>
              <a:off x="7345257" y="4386506"/>
              <a:ext cx="271154" cy="111570"/>
              <a:chOff x="5151742" y="1296370"/>
              <a:chExt cx="866110" cy="356370"/>
            </a:xfrm>
          </p:grpSpPr>
          <p:sp>
            <p:nvSpPr>
              <p:cNvPr id="420" name="Can 419"/>
              <p:cNvSpPr/>
              <p:nvPr/>
            </p:nvSpPr>
            <p:spPr>
              <a:xfrm>
                <a:off x="5151742" y="1296370"/>
                <a:ext cx="866110" cy="356370"/>
              </a:xfrm>
              <a:prstGeom prst="can">
                <a:avLst>
                  <a:gd name="adj" fmla="val 50000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1" name="Group 420"/>
              <p:cNvGrpSpPr/>
              <p:nvPr/>
            </p:nvGrpSpPr>
            <p:grpSpPr>
              <a:xfrm>
                <a:off x="5346500" y="1352306"/>
                <a:ext cx="469574" cy="72114"/>
                <a:chOff x="3778448" y="4960830"/>
                <a:chExt cx="254079" cy="206058"/>
              </a:xfrm>
            </p:grpSpPr>
            <p:sp>
              <p:nvSpPr>
                <p:cNvPr id="422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5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7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446" name="Group 445"/>
            <p:cNvGrpSpPr/>
            <p:nvPr/>
          </p:nvGrpSpPr>
          <p:grpSpPr>
            <a:xfrm>
              <a:off x="8759214" y="4041895"/>
              <a:ext cx="271154" cy="111570"/>
              <a:chOff x="5151742" y="1296370"/>
              <a:chExt cx="866110" cy="356370"/>
            </a:xfrm>
          </p:grpSpPr>
          <p:sp>
            <p:nvSpPr>
              <p:cNvPr id="447" name="Can 446"/>
              <p:cNvSpPr/>
              <p:nvPr/>
            </p:nvSpPr>
            <p:spPr>
              <a:xfrm>
                <a:off x="5151742" y="1296370"/>
                <a:ext cx="866110" cy="356370"/>
              </a:xfrm>
              <a:prstGeom prst="can">
                <a:avLst>
                  <a:gd name="adj" fmla="val 50000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48" name="Group 447"/>
              <p:cNvGrpSpPr/>
              <p:nvPr/>
            </p:nvGrpSpPr>
            <p:grpSpPr>
              <a:xfrm>
                <a:off x="5346500" y="1352306"/>
                <a:ext cx="469574" cy="72114"/>
                <a:chOff x="3778448" y="4960830"/>
                <a:chExt cx="254079" cy="206058"/>
              </a:xfrm>
            </p:grpSpPr>
            <p:sp>
              <p:nvSpPr>
                <p:cNvPr id="449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4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55" name="Freeform 454"/>
            <p:cNvSpPr/>
            <p:nvPr/>
          </p:nvSpPr>
          <p:spPr>
            <a:xfrm>
              <a:off x="7956043" y="4170972"/>
              <a:ext cx="770308" cy="402132"/>
            </a:xfrm>
            <a:custGeom>
              <a:avLst/>
              <a:gdLst>
                <a:gd name="connsiteX0" fmla="*/ 0 w 1887257"/>
                <a:gd name="connsiteY0" fmla="*/ 0 h 985225"/>
                <a:gd name="connsiteX1" fmla="*/ 1768562 w 1887257"/>
                <a:gd name="connsiteY1" fmla="*/ 985225 h 985225"/>
                <a:gd name="connsiteX2" fmla="*/ 1768562 w 1887257"/>
                <a:gd name="connsiteY2" fmla="*/ 985225 h 985225"/>
                <a:gd name="connsiteX3" fmla="*/ 1887257 w 1887257"/>
                <a:gd name="connsiteY3" fmla="*/ 985225 h 985225"/>
                <a:gd name="connsiteX4" fmla="*/ 1851649 w 1887257"/>
                <a:gd name="connsiteY4" fmla="*/ 652860 h 985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7257" h="985225">
                  <a:moveTo>
                    <a:pt x="0" y="0"/>
                  </a:moveTo>
                  <a:lnTo>
                    <a:pt x="1768562" y="985225"/>
                  </a:lnTo>
                  <a:lnTo>
                    <a:pt x="1768562" y="985225"/>
                  </a:lnTo>
                  <a:lnTo>
                    <a:pt x="1887257" y="985225"/>
                  </a:lnTo>
                  <a:lnTo>
                    <a:pt x="1851649" y="652860"/>
                  </a:lnTo>
                </a:path>
              </a:pathLst>
            </a:cu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7" name="Group 476"/>
            <p:cNvGrpSpPr/>
            <p:nvPr/>
          </p:nvGrpSpPr>
          <p:grpSpPr>
            <a:xfrm>
              <a:off x="7641568" y="4211488"/>
              <a:ext cx="302507" cy="119953"/>
              <a:chOff x="6245666" y="844800"/>
              <a:chExt cx="866111" cy="356370"/>
            </a:xfrm>
          </p:grpSpPr>
          <p:sp>
            <p:nvSpPr>
              <p:cNvPr id="478" name="Can 477"/>
              <p:cNvSpPr/>
              <p:nvPr/>
            </p:nvSpPr>
            <p:spPr>
              <a:xfrm>
                <a:off x="6245666" y="844800"/>
                <a:ext cx="866111" cy="356370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46000">
                    <a:schemeClr val="accent3"/>
                  </a:gs>
                  <a:gs pos="90000">
                    <a:schemeClr val="accent2"/>
                  </a:gs>
                  <a:gs pos="26000">
                    <a:schemeClr val="tx2">
                      <a:lumMod val="60000"/>
                      <a:lumOff val="40000"/>
                    </a:schemeClr>
                  </a:gs>
                  <a:gs pos="72000">
                    <a:srgbClr val="FFFF00"/>
                  </a:gs>
                </a:gsLst>
                <a:lin ang="0" scaled="0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9" name="Group 478"/>
              <p:cNvGrpSpPr/>
              <p:nvPr/>
            </p:nvGrpSpPr>
            <p:grpSpPr>
              <a:xfrm>
                <a:off x="6440418" y="900733"/>
                <a:ext cx="469576" cy="72116"/>
                <a:chOff x="3778448" y="4960830"/>
                <a:chExt cx="254079" cy="206058"/>
              </a:xfrm>
            </p:grpSpPr>
            <p:sp>
              <p:nvSpPr>
                <p:cNvPr id="480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3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4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5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486" name="Group 485"/>
            <p:cNvGrpSpPr/>
            <p:nvPr/>
          </p:nvGrpSpPr>
          <p:grpSpPr>
            <a:xfrm>
              <a:off x="7642876" y="4156012"/>
              <a:ext cx="304737" cy="111570"/>
              <a:chOff x="5151750" y="1296370"/>
              <a:chExt cx="866111" cy="356370"/>
            </a:xfrm>
          </p:grpSpPr>
          <p:sp>
            <p:nvSpPr>
              <p:cNvPr id="487" name="Can 486"/>
              <p:cNvSpPr/>
              <p:nvPr/>
            </p:nvSpPr>
            <p:spPr>
              <a:xfrm>
                <a:off x="5151750" y="1296370"/>
                <a:ext cx="866111" cy="356370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dk1">
                      <a:tint val="50000"/>
                      <a:satMod val="300000"/>
                      <a:alpha val="73000"/>
                    </a:schemeClr>
                  </a:gs>
                  <a:gs pos="35000">
                    <a:schemeClr val="dk1">
                      <a:tint val="37000"/>
                      <a:satMod val="300000"/>
                      <a:alpha val="73000"/>
                    </a:schemeClr>
                  </a:gs>
                  <a:gs pos="100000">
                    <a:schemeClr val="dk1">
                      <a:tint val="15000"/>
                      <a:satMod val="350000"/>
                      <a:alpha val="73000"/>
                    </a:schemeClr>
                  </a:gs>
                </a:gsLst>
                <a:lin ang="16200000" scaled="1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8" name="Group 487"/>
              <p:cNvGrpSpPr/>
              <p:nvPr/>
            </p:nvGrpSpPr>
            <p:grpSpPr>
              <a:xfrm>
                <a:off x="5346498" y="1352306"/>
                <a:ext cx="469576" cy="72114"/>
                <a:chOff x="3778448" y="4960830"/>
                <a:chExt cx="254079" cy="206058"/>
              </a:xfrm>
            </p:grpSpPr>
            <p:sp>
              <p:nvSpPr>
                <p:cNvPr id="489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4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513" name="Group 512"/>
            <p:cNvGrpSpPr/>
            <p:nvPr/>
          </p:nvGrpSpPr>
          <p:grpSpPr>
            <a:xfrm>
              <a:off x="8520914" y="4298144"/>
              <a:ext cx="302507" cy="119953"/>
              <a:chOff x="6245666" y="844800"/>
              <a:chExt cx="866111" cy="356370"/>
            </a:xfrm>
          </p:grpSpPr>
          <p:sp>
            <p:nvSpPr>
              <p:cNvPr id="514" name="Can 513"/>
              <p:cNvSpPr/>
              <p:nvPr/>
            </p:nvSpPr>
            <p:spPr>
              <a:xfrm>
                <a:off x="6245666" y="844800"/>
                <a:ext cx="866111" cy="356370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46000">
                    <a:schemeClr val="accent3"/>
                  </a:gs>
                  <a:gs pos="90000">
                    <a:schemeClr val="accent2"/>
                  </a:gs>
                  <a:gs pos="26000">
                    <a:schemeClr val="tx2">
                      <a:lumMod val="60000"/>
                      <a:lumOff val="40000"/>
                    </a:schemeClr>
                  </a:gs>
                  <a:gs pos="72000">
                    <a:srgbClr val="FFFF00"/>
                  </a:gs>
                </a:gsLst>
                <a:lin ang="0" scaled="0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5" name="Group 514"/>
              <p:cNvGrpSpPr/>
              <p:nvPr/>
            </p:nvGrpSpPr>
            <p:grpSpPr>
              <a:xfrm>
                <a:off x="6440418" y="900733"/>
                <a:ext cx="469576" cy="72116"/>
                <a:chOff x="3778448" y="4960830"/>
                <a:chExt cx="254079" cy="206058"/>
              </a:xfrm>
            </p:grpSpPr>
            <p:sp>
              <p:nvSpPr>
                <p:cNvPr id="516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8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9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0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1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2" name="Group 521"/>
            <p:cNvGrpSpPr/>
            <p:nvPr/>
          </p:nvGrpSpPr>
          <p:grpSpPr>
            <a:xfrm>
              <a:off x="8522222" y="4242669"/>
              <a:ext cx="304737" cy="111570"/>
              <a:chOff x="5151750" y="1296370"/>
              <a:chExt cx="866111" cy="356370"/>
            </a:xfrm>
          </p:grpSpPr>
          <p:sp>
            <p:nvSpPr>
              <p:cNvPr id="523" name="Can 522"/>
              <p:cNvSpPr/>
              <p:nvPr/>
            </p:nvSpPr>
            <p:spPr>
              <a:xfrm>
                <a:off x="5151750" y="1296370"/>
                <a:ext cx="866111" cy="356370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dk1">
                      <a:tint val="50000"/>
                      <a:satMod val="300000"/>
                      <a:alpha val="73000"/>
                    </a:schemeClr>
                  </a:gs>
                  <a:gs pos="35000">
                    <a:schemeClr val="dk1">
                      <a:tint val="37000"/>
                      <a:satMod val="300000"/>
                      <a:alpha val="73000"/>
                    </a:schemeClr>
                  </a:gs>
                  <a:gs pos="100000">
                    <a:schemeClr val="dk1">
                      <a:tint val="15000"/>
                      <a:satMod val="350000"/>
                      <a:alpha val="73000"/>
                    </a:schemeClr>
                  </a:gs>
                </a:gsLst>
                <a:lin ang="16200000" scaled="1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4" name="Group 523"/>
              <p:cNvGrpSpPr/>
              <p:nvPr/>
            </p:nvGrpSpPr>
            <p:grpSpPr>
              <a:xfrm>
                <a:off x="5346498" y="1352306"/>
                <a:ext cx="469576" cy="72114"/>
                <a:chOff x="3778448" y="4960830"/>
                <a:chExt cx="254079" cy="206058"/>
              </a:xfrm>
            </p:grpSpPr>
            <p:sp>
              <p:nvSpPr>
                <p:cNvPr id="525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6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7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8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9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0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531" name="Group 530"/>
            <p:cNvGrpSpPr/>
            <p:nvPr/>
          </p:nvGrpSpPr>
          <p:grpSpPr>
            <a:xfrm>
              <a:off x="8615480" y="4612807"/>
              <a:ext cx="302507" cy="119953"/>
              <a:chOff x="6245666" y="844800"/>
              <a:chExt cx="866111" cy="356370"/>
            </a:xfrm>
          </p:grpSpPr>
          <p:sp>
            <p:nvSpPr>
              <p:cNvPr id="532" name="Can 531"/>
              <p:cNvSpPr/>
              <p:nvPr/>
            </p:nvSpPr>
            <p:spPr>
              <a:xfrm>
                <a:off x="6245666" y="844800"/>
                <a:ext cx="866111" cy="356370"/>
              </a:xfrm>
              <a:prstGeom prst="ca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46000">
                    <a:schemeClr val="accent3"/>
                  </a:gs>
                  <a:gs pos="90000">
                    <a:schemeClr val="accent2"/>
                  </a:gs>
                  <a:gs pos="26000">
                    <a:schemeClr val="tx2">
                      <a:lumMod val="60000"/>
                      <a:lumOff val="40000"/>
                    </a:schemeClr>
                  </a:gs>
                  <a:gs pos="72000">
                    <a:srgbClr val="FFFF00"/>
                  </a:gs>
                </a:gsLst>
                <a:lin ang="0" scaled="0"/>
                <a:tileRect/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33" name="Group 532"/>
              <p:cNvGrpSpPr/>
              <p:nvPr/>
            </p:nvGrpSpPr>
            <p:grpSpPr>
              <a:xfrm>
                <a:off x="6440418" y="900733"/>
                <a:ext cx="469576" cy="72116"/>
                <a:chOff x="3778448" y="4960830"/>
                <a:chExt cx="254079" cy="206058"/>
              </a:xfrm>
            </p:grpSpPr>
            <p:sp>
              <p:nvSpPr>
                <p:cNvPr id="534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5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6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7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8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9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540" name="Group 539"/>
            <p:cNvGrpSpPr/>
            <p:nvPr/>
          </p:nvGrpSpPr>
          <p:grpSpPr>
            <a:xfrm>
              <a:off x="8617557" y="4614690"/>
              <a:ext cx="304737" cy="111570"/>
              <a:chOff x="5151750" y="1296370"/>
              <a:chExt cx="866111" cy="356370"/>
            </a:xfr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75000"/>
                    <a:alpha val="0"/>
                  </a:schemeClr>
                </a:gs>
                <a:gs pos="15000">
                  <a:schemeClr val="bg1">
                    <a:alpha val="90000"/>
                  </a:schemeClr>
                </a:gs>
              </a:gsLst>
              <a:lin ang="0" scaled="0"/>
              <a:tileRect/>
            </a:gradFill>
          </p:grpSpPr>
          <p:sp>
            <p:nvSpPr>
              <p:cNvPr id="541" name="Can 540"/>
              <p:cNvSpPr/>
              <p:nvPr/>
            </p:nvSpPr>
            <p:spPr>
              <a:xfrm>
                <a:off x="5151750" y="1296370"/>
                <a:ext cx="866111" cy="356370"/>
              </a:xfrm>
              <a:prstGeom prst="can">
                <a:avLst>
                  <a:gd name="adj" fmla="val 50000"/>
                </a:avLst>
              </a:prstGeom>
              <a:grpFill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42" name="Group 541"/>
              <p:cNvGrpSpPr/>
              <p:nvPr/>
            </p:nvGrpSpPr>
            <p:grpSpPr>
              <a:xfrm>
                <a:off x="5346498" y="1352306"/>
                <a:ext cx="469576" cy="72114"/>
                <a:chOff x="3778448" y="4960830"/>
                <a:chExt cx="254079" cy="206058"/>
              </a:xfrm>
              <a:grpFill/>
            </p:grpSpPr>
            <p:sp>
              <p:nvSpPr>
                <p:cNvPr id="543" name="Line 7"/>
                <p:cNvSpPr>
                  <a:spLocks noChangeShapeType="1"/>
                </p:cNvSpPr>
                <p:nvPr/>
              </p:nvSpPr>
              <p:spPr bwMode="auto">
                <a:xfrm>
                  <a:off x="3815119" y="4960830"/>
                  <a:ext cx="181610" cy="206058"/>
                </a:xfrm>
                <a:prstGeom prst="line">
                  <a:avLst/>
                </a:pr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4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815119" y="4960830"/>
                  <a:ext cx="181610" cy="206058"/>
                </a:xfrm>
                <a:prstGeom prst="line">
                  <a:avLst/>
                </a:pr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5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3778448" y="4960830"/>
                  <a:ext cx="36671" cy="0"/>
                </a:xfrm>
                <a:prstGeom prst="line">
                  <a:avLst/>
                </a:pr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6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778448" y="5166888"/>
                  <a:ext cx="36671" cy="0"/>
                </a:xfrm>
                <a:prstGeom prst="line">
                  <a:avLst/>
                </a:pr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996729" y="4960830"/>
                  <a:ext cx="35798" cy="0"/>
                </a:xfrm>
                <a:prstGeom prst="line">
                  <a:avLst/>
                </a:pr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96729" y="5166888"/>
                  <a:ext cx="35798" cy="0"/>
                </a:xfrm>
                <a:prstGeom prst="line">
                  <a:avLst/>
                </a:pr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aphicFrame>
        <p:nvGraphicFramePr>
          <p:cNvPr id="551" name="Table 5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257801"/>
              </p:ext>
            </p:extLst>
          </p:nvPr>
        </p:nvGraphicFramePr>
        <p:xfrm>
          <a:off x="5312007" y="1809725"/>
          <a:ext cx="1450995" cy="198119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83665"/>
                <a:gridCol w="483665"/>
                <a:gridCol w="483665"/>
              </a:tblGrid>
              <a:tr h="18430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</a:t>
                      </a:r>
                      <a:endParaRPr lang="en-US" sz="700" dirty="0"/>
                    </a:p>
                  </a:txBody>
                  <a:tcPr>
                    <a:solidFill>
                      <a:srgbClr val="4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>
                    <a:solidFill>
                      <a:srgbClr val="4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>
                    <a:solidFill>
                      <a:srgbClr val="408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52" name="Table 5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503479"/>
              </p:ext>
            </p:extLst>
          </p:nvPr>
        </p:nvGraphicFramePr>
        <p:xfrm>
          <a:off x="5138539" y="1516008"/>
          <a:ext cx="1450995" cy="198119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483665"/>
                <a:gridCol w="483665"/>
                <a:gridCol w="483665"/>
              </a:tblGrid>
              <a:tr h="18430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-------</a:t>
                      </a:r>
                      <a:endParaRPr lang="en-US" sz="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53" name="TextBox 552"/>
          <p:cNvSpPr txBox="1"/>
          <p:nvPr/>
        </p:nvSpPr>
        <p:spPr>
          <a:xfrm>
            <a:off x="5185666" y="1394869"/>
            <a:ext cx="498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⚡</a:t>
            </a:r>
            <a:endParaRPr lang="en-US" sz="1600" dirty="0"/>
          </a:p>
        </p:txBody>
      </p:sp>
      <p:sp>
        <p:nvSpPr>
          <p:cNvPr id="554" name="TextBox 553"/>
          <p:cNvSpPr txBox="1"/>
          <p:nvPr/>
        </p:nvSpPr>
        <p:spPr>
          <a:xfrm>
            <a:off x="5538561" y="1398215"/>
            <a:ext cx="498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⚡</a:t>
            </a:r>
            <a:endParaRPr lang="en-US" sz="1600" dirty="0"/>
          </a:p>
        </p:txBody>
      </p:sp>
      <p:sp>
        <p:nvSpPr>
          <p:cNvPr id="555" name="TextBox 554"/>
          <p:cNvSpPr txBox="1"/>
          <p:nvPr/>
        </p:nvSpPr>
        <p:spPr>
          <a:xfrm>
            <a:off x="6027536" y="1401561"/>
            <a:ext cx="498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⚡</a:t>
            </a:r>
            <a:endParaRPr lang="en-US" sz="1600" dirty="0"/>
          </a:p>
        </p:txBody>
      </p:sp>
      <p:grpSp>
        <p:nvGrpSpPr>
          <p:cNvPr id="556" name="Group 555"/>
          <p:cNvGrpSpPr/>
          <p:nvPr/>
        </p:nvGrpSpPr>
        <p:grpSpPr>
          <a:xfrm>
            <a:off x="4251625" y="3499979"/>
            <a:ext cx="1406115" cy="505941"/>
            <a:chOff x="6338855" y="3307496"/>
            <a:chExt cx="1406115" cy="505941"/>
          </a:xfrm>
        </p:grpSpPr>
        <p:sp>
          <p:nvSpPr>
            <p:cNvPr id="557" name="Freeform 556"/>
            <p:cNvSpPr/>
            <p:nvPr/>
          </p:nvSpPr>
          <p:spPr>
            <a:xfrm flipV="1">
              <a:off x="6338855" y="3405189"/>
              <a:ext cx="1406115" cy="408248"/>
            </a:xfrm>
            <a:custGeom>
              <a:avLst/>
              <a:gdLst>
                <a:gd name="connsiteX0" fmla="*/ 1406115 w 1406115"/>
                <a:gd name="connsiteY0" fmla="*/ 408248 h 408248"/>
                <a:gd name="connsiteX1" fmla="*/ 793775 w 1406115"/>
                <a:gd name="connsiteY1" fmla="*/ 113402 h 408248"/>
                <a:gd name="connsiteX2" fmla="*/ 0 w 1406115"/>
                <a:gd name="connsiteY2" fmla="*/ 0 h 40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6115" h="408248">
                  <a:moveTo>
                    <a:pt x="1406115" y="408248"/>
                  </a:moveTo>
                  <a:cubicBezTo>
                    <a:pt x="1217121" y="294845"/>
                    <a:pt x="1028127" y="181443"/>
                    <a:pt x="793775" y="113402"/>
                  </a:cubicBezTo>
                  <a:cubicBezTo>
                    <a:pt x="559422" y="45361"/>
                    <a:pt x="279711" y="22680"/>
                    <a:pt x="0" y="0"/>
                  </a:cubicBezTo>
                </a:path>
              </a:pathLst>
            </a:custGeom>
            <a:ln w="28575" cmpd="sng">
              <a:solidFill>
                <a:schemeClr val="tx1">
                  <a:lumMod val="75000"/>
                  <a:lumOff val="25000"/>
                </a:schemeClr>
              </a:solidFill>
              <a:tailEnd type="stealth" w="lg" len="lg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latin typeface="Times New Roman" pitchFamily="-112" charset="0"/>
              </a:endParaRPr>
            </a:p>
          </p:txBody>
        </p:sp>
        <p:sp>
          <p:nvSpPr>
            <p:cNvPr id="558" name="TextBox 557"/>
            <p:cNvSpPr txBox="1"/>
            <p:nvPr/>
          </p:nvSpPr>
          <p:spPr>
            <a:xfrm>
              <a:off x="6483679" y="3307496"/>
              <a:ext cx="10285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80"/>
                  </a:solidFill>
                </a:rPr>
                <a:t>Provision</a:t>
              </a:r>
              <a:endParaRPr lang="en-US" sz="1600" dirty="0">
                <a:solidFill>
                  <a:srgbClr val="FF0080"/>
                </a:solidFill>
              </a:endParaRPr>
            </a:p>
          </p:txBody>
        </p:sp>
      </p:grpSp>
      <p:sp>
        <p:nvSpPr>
          <p:cNvPr id="560" name="Freeform 559"/>
          <p:cNvSpPr/>
          <p:nvPr/>
        </p:nvSpPr>
        <p:spPr>
          <a:xfrm flipH="1" flipV="1">
            <a:off x="1130274" y="3639285"/>
            <a:ext cx="1406115" cy="408248"/>
          </a:xfrm>
          <a:custGeom>
            <a:avLst/>
            <a:gdLst>
              <a:gd name="connsiteX0" fmla="*/ 1406115 w 1406115"/>
              <a:gd name="connsiteY0" fmla="*/ 408248 h 408248"/>
              <a:gd name="connsiteX1" fmla="*/ 793775 w 1406115"/>
              <a:gd name="connsiteY1" fmla="*/ 113402 h 408248"/>
              <a:gd name="connsiteX2" fmla="*/ 0 w 1406115"/>
              <a:gd name="connsiteY2" fmla="*/ 0 h 40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115" h="408248">
                <a:moveTo>
                  <a:pt x="1406115" y="408248"/>
                </a:moveTo>
                <a:cubicBezTo>
                  <a:pt x="1217121" y="294845"/>
                  <a:pt x="1028127" y="181443"/>
                  <a:pt x="793775" y="113402"/>
                </a:cubicBezTo>
                <a:cubicBezTo>
                  <a:pt x="559422" y="45361"/>
                  <a:pt x="279711" y="22680"/>
                  <a:pt x="0" y="0"/>
                </a:cubicBezTo>
              </a:path>
            </a:pathLst>
          </a:custGeom>
          <a:ln w="28575" cmpd="sng">
            <a:solidFill>
              <a:schemeClr val="tx1">
                <a:lumMod val="75000"/>
                <a:lumOff val="25000"/>
              </a:schemeClr>
            </a:solidFill>
            <a:tailEnd type="stealth" w="lg" len="lg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latin typeface="Times New Roman" pitchFamily="-112" charset="0"/>
            </a:endParaRPr>
          </a:p>
        </p:txBody>
      </p:sp>
      <p:sp>
        <p:nvSpPr>
          <p:cNvPr id="561" name="TextBox 560"/>
          <p:cNvSpPr txBox="1"/>
          <p:nvPr/>
        </p:nvSpPr>
        <p:spPr>
          <a:xfrm>
            <a:off x="1503936" y="3590929"/>
            <a:ext cx="549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80"/>
                </a:solidFill>
              </a:rPr>
              <a:t>Use</a:t>
            </a:r>
            <a:endParaRPr lang="en-US" sz="1600" dirty="0">
              <a:solidFill>
                <a:srgbClr val="FF0080"/>
              </a:solidFill>
            </a:endParaRPr>
          </a:p>
        </p:txBody>
      </p:sp>
      <p:sp>
        <p:nvSpPr>
          <p:cNvPr id="43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099" y="6678864"/>
            <a:ext cx="6659479" cy="179136"/>
          </a:xfrm>
        </p:spPr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099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0" grpId="0" animBg="1"/>
      <p:bldP spid="316" grpId="0"/>
      <p:bldP spid="553" grpId="0"/>
      <p:bldP spid="554" grpId="0"/>
      <p:bldP spid="555" grpId="0"/>
      <p:bldP spid="560" grpId="0" animBg="1"/>
      <p:bldP spid="5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Network Neutrality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45"/>
            <a:ext cx="8153400" cy="566611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Two considerations conflated?</a:t>
            </a:r>
          </a:p>
          <a:p>
            <a:r>
              <a:rPr lang="en-US" dirty="0" smtClean="0"/>
              <a:t>Money/resources has and will always have power</a:t>
            </a:r>
          </a:p>
          <a:p>
            <a:pPr lvl="1"/>
            <a:r>
              <a:rPr lang="en-US" dirty="0" smtClean="0"/>
              <a:t>More money has more </a:t>
            </a:r>
            <a:r>
              <a:rPr lang="en-US" dirty="0" err="1" smtClean="0"/>
              <a:t>powerEqual</a:t>
            </a:r>
            <a:r>
              <a:rPr lang="en-US" dirty="0" smtClean="0"/>
              <a:t> or even less money wielded by coordinated policy (big </a:t>
            </a:r>
            <a:r>
              <a:rPr lang="en-US" dirty="0" err="1" smtClean="0"/>
              <a:t>corp</a:t>
            </a:r>
            <a:r>
              <a:rPr lang="en-US" dirty="0" smtClean="0"/>
              <a:t>) has more power</a:t>
            </a:r>
          </a:p>
          <a:p>
            <a:pPr lvl="1"/>
            <a:r>
              <a:rPr lang="en-US" dirty="0" smtClean="0"/>
              <a:t>Useless (or even unworthy?) to argue against </a:t>
            </a:r>
          </a:p>
          <a:p>
            <a:r>
              <a:rPr lang="en-US" dirty="0" smtClean="0"/>
              <a:t>"Unfair" leveraging of common resources</a:t>
            </a:r>
          </a:p>
          <a:p>
            <a:pPr lvl="1"/>
            <a:r>
              <a:rPr lang="en-US" dirty="0" smtClean="0"/>
              <a:t>Networking is fundamentally distributed</a:t>
            </a:r>
          </a:p>
          <a:p>
            <a:pPr lvl="1"/>
            <a:r>
              <a:rPr lang="en-US" dirty="0" smtClean="0"/>
              <a:t>Just because I control the router, I can rewrite policy - but the power of my router depends on many other resources for realization</a:t>
            </a:r>
          </a:p>
          <a:p>
            <a:pPr lvl="1"/>
            <a:r>
              <a:rPr lang="en-US" dirty="0" smtClean="0"/>
              <a:t>IPX model - small group agreeably coexisting under agreed-upon policy?</a:t>
            </a:r>
          </a:p>
          <a:p>
            <a:r>
              <a:rPr lang="en-US" dirty="0" smtClean="0"/>
              <a:t>Becomes unfair when hooking up to comparatively more publicly funded resources</a:t>
            </a:r>
          </a:p>
          <a:p>
            <a:pPr lvl="1"/>
            <a:r>
              <a:rPr lang="en-US" dirty="0" smtClean="0"/>
              <a:t>(Even if receiving no direct funding for it?)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470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Impact of Choice</a:t>
            </a:r>
            <a:endParaRPr lang="en-US" dirty="0"/>
          </a:p>
        </p:txBody>
      </p:sp>
      <p:pic>
        <p:nvPicPr>
          <p:cNvPr id="4" name="Content Placeholder 3" descr="n24d-eps-converted-to.pd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57" b="-12857"/>
          <a:stretch>
            <a:fillRect/>
          </a:stretch>
        </p:blipFill>
        <p:spPr/>
      </p:pic>
      <p:pic>
        <p:nvPicPr>
          <p:cNvPr id="6" name="Content Placeholder 5" descr="n24e-eps-converted-to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83" b="-13483"/>
          <a:stretch>
            <a:fillRect/>
          </a:stretch>
        </p:blipFill>
        <p:spPr/>
      </p:pic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099" y="6678864"/>
            <a:ext cx="6659479" cy="179136"/>
          </a:xfrm>
        </p:spPr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08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Impact of Choice</a:t>
            </a:r>
            <a:endParaRPr lang="en-US" dirty="0"/>
          </a:p>
        </p:txBody>
      </p:sp>
      <p:pic>
        <p:nvPicPr>
          <p:cNvPr id="5" name="Content Placeholder 4" descr="n24b-eps-converted-to.pd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9" r="-12749"/>
          <a:stretch>
            <a:fillRect/>
          </a:stretch>
        </p:blipFill>
        <p:spPr>
          <a:xfrm>
            <a:off x="457200" y="1371600"/>
            <a:ext cx="4000500" cy="3187700"/>
          </a:xfrm>
        </p:spPr>
      </p:pic>
      <p:pic>
        <p:nvPicPr>
          <p:cNvPr id="6" name="Content Placeholder 5" descr="n24hc-eps-converted-to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31" r="-12131"/>
          <a:stretch>
            <a:fillRect/>
          </a:stretch>
        </p:blipFill>
        <p:spPr>
          <a:xfrm>
            <a:off x="4610100" y="1371600"/>
            <a:ext cx="4000500" cy="3187700"/>
          </a:xfrm>
        </p:spPr>
      </p:pic>
      <p:pic>
        <p:nvPicPr>
          <p:cNvPr id="9" name="Picture 8" descr="n24u-eps-converted-to.pdf"/>
          <p:cNvPicPr>
            <a:picLocks noChangeAspect="1"/>
          </p:cNvPicPr>
          <p:nvPr/>
        </p:nvPicPr>
        <p:blipFill>
          <a:blip r:embed="rId4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46" y="3575371"/>
            <a:ext cx="3119682" cy="3119682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099" y="6678864"/>
            <a:ext cx="6659479" cy="179136"/>
          </a:xfrm>
        </p:spPr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407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Impact of Choice</a:t>
            </a:r>
            <a:endParaRPr lang="en-US" dirty="0"/>
          </a:p>
        </p:txBody>
      </p:sp>
      <p:pic>
        <p:nvPicPr>
          <p:cNvPr id="5" name="Content Placeholder 4" descr="n24hd-eps-converted-to.pd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57" b="-12857"/>
          <a:stretch>
            <a:fillRect/>
          </a:stretch>
        </p:blipFill>
        <p:spPr/>
      </p:pic>
      <p:pic>
        <p:nvPicPr>
          <p:cNvPr id="6" name="Content Placeholder 5" descr="n24he-eps-converted-to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83" b="-13483"/>
          <a:stretch>
            <a:fillRect/>
          </a:stretch>
        </p:blipFill>
        <p:spPr/>
      </p:pic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8099" y="6678864"/>
            <a:ext cx="6659479" cy="179136"/>
          </a:xfrm>
        </p:spPr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90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10046"/>
            <a:ext cx="8686800" cy="838200"/>
          </a:xfrm>
        </p:spPr>
        <p:txBody>
          <a:bodyPr/>
          <a:lstStyle/>
          <a:p>
            <a:r>
              <a:rPr lang="en-US" dirty="0" smtClean="0"/>
              <a:t>Ongoing </a:t>
            </a:r>
            <a:r>
              <a:rPr lang="en-US" dirty="0" smtClean="0"/>
              <a:t>Work: </a:t>
            </a:r>
            <a:r>
              <a:rPr lang="en-US" dirty="0" err="1" smtClean="0"/>
              <a:t>OPCINet</a:t>
            </a:r>
            <a:r>
              <a:rPr lang="en-US" dirty="0" smtClean="0"/>
              <a:t> and Choice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4592" y="960062"/>
            <a:ext cx="8155877" cy="58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pitchFamily="-112" charset="-128"/>
                <a:cs typeface="ＭＳ Ｐゴシック" pitchFamily="-111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9pPr>
          </a:lstStyle>
          <a:p>
            <a:pPr defTabSz="914400"/>
            <a:r>
              <a:rPr lang="en-US" altLang="ja-JP" sz="2400" kern="0" dirty="0" smtClean="0">
                <a:solidFill>
                  <a:srgbClr val="FF0000"/>
                </a:solidFill>
                <a:effectLst/>
              </a:rPr>
              <a:t>O</a:t>
            </a:r>
            <a:r>
              <a:rPr lang="en-US" altLang="ja-JP" sz="2400" kern="0" dirty="0" smtClean="0">
                <a:effectLst/>
              </a:rPr>
              <a:t>ptical </a:t>
            </a:r>
            <a:r>
              <a:rPr lang="en-US" altLang="ja-JP" sz="2400" kern="0" dirty="0" smtClean="0">
                <a:solidFill>
                  <a:srgbClr val="FF0000"/>
                </a:solidFill>
                <a:effectLst/>
              </a:rPr>
              <a:t>P</a:t>
            </a:r>
            <a:r>
              <a:rPr lang="en-US" altLang="ja-JP" sz="2400" kern="0" dirty="0" smtClean="0">
                <a:effectLst/>
              </a:rPr>
              <a:t>acket &amp; </a:t>
            </a:r>
            <a:r>
              <a:rPr lang="en-US" altLang="ja-JP" sz="2400" kern="0" dirty="0" smtClean="0">
                <a:solidFill>
                  <a:srgbClr val="FF0000"/>
                </a:solidFill>
                <a:effectLst/>
              </a:rPr>
              <a:t>C</a:t>
            </a:r>
            <a:r>
              <a:rPr lang="en-US" altLang="ja-JP" sz="2400" kern="0" dirty="0" smtClean="0">
                <a:effectLst/>
              </a:rPr>
              <a:t>ircuit </a:t>
            </a:r>
            <a:r>
              <a:rPr lang="en-US" altLang="ja-JP" sz="2400" kern="0" dirty="0" smtClean="0">
                <a:solidFill>
                  <a:srgbClr val="FF0000"/>
                </a:solidFill>
                <a:effectLst/>
              </a:rPr>
              <a:t>I</a:t>
            </a:r>
            <a:r>
              <a:rPr lang="en-US" altLang="ja-JP" sz="2400" kern="0" dirty="0" smtClean="0">
                <a:effectLst/>
              </a:rPr>
              <a:t>ntegrated </a:t>
            </a:r>
            <a:r>
              <a:rPr lang="en-US" altLang="ja-JP" sz="2400" kern="0" dirty="0" smtClean="0">
                <a:solidFill>
                  <a:srgbClr val="FF0000"/>
                </a:solidFill>
                <a:effectLst/>
              </a:rPr>
              <a:t>Net</a:t>
            </a:r>
            <a:r>
              <a:rPr lang="en-US" altLang="ja-JP" sz="2400" kern="0" dirty="0" smtClean="0">
                <a:effectLst/>
              </a:rPr>
              <a:t>work (</a:t>
            </a:r>
            <a:r>
              <a:rPr lang="en-US" altLang="ja-JP" sz="2400" kern="0" dirty="0" err="1" smtClean="0">
                <a:solidFill>
                  <a:srgbClr val="FF0000"/>
                </a:solidFill>
                <a:effectLst/>
              </a:rPr>
              <a:t>OPCINet</a:t>
            </a:r>
            <a:r>
              <a:rPr lang="en-US" altLang="ja-JP" sz="2400" kern="0" dirty="0" smtClean="0">
                <a:effectLst/>
              </a:rPr>
              <a:t>)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64592" y="1426521"/>
            <a:ext cx="8860535" cy="133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charset="0"/>
              <a:buChar char="l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1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defTabSz="914400">
              <a:lnSpc>
                <a:spcPts val="2400"/>
              </a:lnSpc>
              <a:spcBef>
                <a:spcPts val="0"/>
              </a:spcBef>
              <a:defRPr/>
            </a:pPr>
            <a:r>
              <a:rPr lang="en-US" altLang="ja-JP" sz="2000" kern="0" dirty="0" smtClean="0"/>
              <a:t>User view: A “</a:t>
            </a:r>
            <a:r>
              <a:rPr lang="en-US" altLang="ja-JP" sz="20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high-speed, inexpensive</a:t>
            </a:r>
            <a:r>
              <a:rPr lang="en-US" altLang="ja-JP" sz="2000" kern="0" dirty="0" smtClean="0"/>
              <a:t>” service and “</a:t>
            </a:r>
            <a:r>
              <a:rPr lang="en-US" altLang="ja-JP" sz="20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low delay, low data-loss</a:t>
            </a:r>
            <a:r>
              <a:rPr lang="en-US" altLang="ja-JP" sz="2000" kern="0" dirty="0" smtClean="0"/>
              <a:t>” service on a </a:t>
            </a:r>
            <a:r>
              <a:rPr lang="en-US" altLang="ja-JP" sz="20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single</a:t>
            </a:r>
            <a:r>
              <a:rPr lang="en-US" altLang="ja-JP" sz="2000" kern="0" dirty="0" smtClean="0"/>
              <a:t> optical network</a:t>
            </a:r>
          </a:p>
          <a:p>
            <a:pPr defTabSz="914400">
              <a:lnSpc>
                <a:spcPts val="2400"/>
              </a:lnSpc>
              <a:spcBef>
                <a:spcPts val="0"/>
              </a:spcBef>
              <a:defRPr/>
            </a:pPr>
            <a:r>
              <a:rPr lang="en-US" altLang="ja-JP" sz="2000" kern="0" dirty="0" smtClean="0"/>
              <a:t>Network provider view: Large </a:t>
            </a:r>
            <a:r>
              <a:rPr lang="en-US" altLang="ja-JP" sz="20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switch capacity </a:t>
            </a:r>
            <a:r>
              <a:rPr lang="en-US" altLang="ja-JP" sz="18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(&gt;100Gbps Optical Packet)</a:t>
            </a:r>
            <a:r>
              <a:rPr lang="en-US" altLang="ja-JP" sz="2000" kern="0" dirty="0" smtClean="0"/>
              <a:t>, </a:t>
            </a:r>
            <a:r>
              <a:rPr lang="en-US" altLang="ja-JP" sz="20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energy</a:t>
            </a:r>
            <a:r>
              <a:rPr lang="en-US" altLang="ja-JP" sz="2000" kern="0" dirty="0" smtClean="0"/>
              <a:t> saving, and flexible &amp; efficient </a:t>
            </a:r>
            <a:r>
              <a:rPr lang="en-US" altLang="ja-JP" sz="20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resource use</a:t>
            </a:r>
            <a:r>
              <a:rPr lang="en-US" altLang="ja-JP" sz="2000" kern="0" dirty="0" smtClean="0">
                <a:solidFill>
                  <a:srgbClr val="0000FF"/>
                </a:solidFill>
              </a:rPr>
              <a:t> </a:t>
            </a:r>
            <a:r>
              <a:rPr lang="en-US" altLang="ja-JP" sz="2000" kern="0" dirty="0" smtClean="0"/>
              <a:t>under a </a:t>
            </a:r>
            <a:r>
              <a:rPr lang="en-US" altLang="ja-JP" sz="20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simple</a:t>
            </a:r>
            <a:r>
              <a:rPr lang="en-US" altLang="ja-JP" sz="2000" kern="0" dirty="0" smtClean="0"/>
              <a:t> control</a:t>
            </a:r>
            <a:endParaRPr lang="en-US" altLang="ja-JP" kern="0" dirty="0" smtClean="0"/>
          </a:p>
        </p:txBody>
      </p:sp>
      <p:grpSp>
        <p:nvGrpSpPr>
          <p:cNvPr id="1417" name="グループ化 1416"/>
          <p:cNvGrpSpPr>
            <a:grpSpLocks noChangeAspect="1"/>
          </p:cNvGrpSpPr>
          <p:nvPr/>
        </p:nvGrpSpPr>
        <p:grpSpPr>
          <a:xfrm>
            <a:off x="624895" y="2772172"/>
            <a:ext cx="7781069" cy="3842768"/>
            <a:chOff x="471040" y="2670810"/>
            <a:chExt cx="8115746" cy="4008051"/>
          </a:xfrm>
        </p:grpSpPr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>
              <a:off x="3046094" y="2670810"/>
              <a:ext cx="2913221" cy="1754505"/>
            </a:xfrm>
            <a:prstGeom prst="wedgeRectCallout">
              <a:avLst>
                <a:gd name="adj1" fmla="val -3310"/>
                <a:gd name="adj2" fmla="val 73616"/>
              </a:avLst>
            </a:prstGeom>
            <a:solidFill>
              <a:srgbClr val="0099CC"/>
            </a:solidFill>
            <a:ln>
              <a:noFill/>
            </a:ln>
            <a:effectLst>
              <a:prstShdw prst="shdw17" dist="17961" dir="2700000">
                <a:srgbClr val="005C7A">
                  <a:alpha val="74997"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ja-JP" altLang="ja-JP" sz="1600" b="1">
                <a:solidFill>
                  <a:srgbClr val="FFFF00"/>
                </a:solidFill>
              </a:endParaRPr>
            </a:p>
          </p:txBody>
        </p:sp>
        <p:pic>
          <p:nvPicPr>
            <p:cNvPr id="7" name="Picture 2" descr="C:\Documents and Settings\harai\デスクトップ\IMG000.RLE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5" r="11956" b="5523"/>
            <a:stretch/>
          </p:blipFill>
          <p:spPr bwMode="auto">
            <a:xfrm>
              <a:off x="3200399" y="2714432"/>
              <a:ext cx="2633186" cy="1613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2203132" y="5786915"/>
              <a:ext cx="1750219" cy="774383"/>
            </a:xfrm>
            <a:prstGeom prst="wedgeRectCallout">
              <a:avLst>
                <a:gd name="adj1" fmla="val 40940"/>
                <a:gd name="adj2" fmla="val -75463"/>
              </a:avLst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>
              <a:prstShdw prst="shdw17" dist="17961" dir="2700000">
                <a:srgbClr val="005C7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99CC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ja-JP" altLang="ja-JP" sz="1600" b="1">
                <a:solidFill>
                  <a:srgbClr val="FFFF00"/>
                </a:solidFill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V="1">
              <a:off x="4633435" y="5539740"/>
              <a:ext cx="1295876" cy="32432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3531869" y="5345430"/>
              <a:ext cx="582930" cy="51863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4147660" y="5604035"/>
              <a:ext cx="512921" cy="552927"/>
              <a:chOff x="1292" y="3838"/>
              <a:chExt cx="359" cy="387"/>
            </a:xfrm>
          </p:grpSpPr>
          <p:grpSp>
            <p:nvGrpSpPr>
              <p:cNvPr id="14" name="Group 10"/>
              <p:cNvGrpSpPr>
                <a:grpSpLocks/>
              </p:cNvGrpSpPr>
              <p:nvPr/>
            </p:nvGrpSpPr>
            <p:grpSpPr bwMode="auto">
              <a:xfrm>
                <a:off x="1292" y="3974"/>
                <a:ext cx="359" cy="251"/>
                <a:chOff x="1247" y="2840"/>
                <a:chExt cx="359" cy="251"/>
              </a:xfrm>
            </p:grpSpPr>
            <p:sp>
              <p:nvSpPr>
                <p:cNvPr id="62" name="Freeform 11"/>
                <p:cNvSpPr>
                  <a:spLocks/>
                </p:cNvSpPr>
                <p:nvPr/>
              </p:nvSpPr>
              <p:spPr bwMode="auto">
                <a:xfrm>
                  <a:off x="1247" y="2840"/>
                  <a:ext cx="359" cy="251"/>
                </a:xfrm>
                <a:custGeom>
                  <a:avLst/>
                  <a:gdLst>
                    <a:gd name="T0" fmla="*/ 1113 w 2225"/>
                    <a:gd name="T1" fmla="*/ 0 h 2175"/>
                    <a:gd name="T2" fmla="*/ 0 w 2225"/>
                    <a:gd name="T3" fmla="*/ 544 h 2175"/>
                    <a:gd name="T4" fmla="*/ 0 w 2225"/>
                    <a:gd name="T5" fmla="*/ 1632 h 2175"/>
                    <a:gd name="T6" fmla="*/ 1113 w 2225"/>
                    <a:gd name="T7" fmla="*/ 2175 h 2175"/>
                    <a:gd name="T8" fmla="*/ 2225 w 2225"/>
                    <a:gd name="T9" fmla="*/ 1632 h 2175"/>
                    <a:gd name="T10" fmla="*/ 2225 w 2225"/>
                    <a:gd name="T11" fmla="*/ 544 h 2175"/>
                    <a:gd name="T12" fmla="*/ 1113 w 2225"/>
                    <a:gd name="T13" fmla="*/ 0 h 2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25" h="2175">
                      <a:moveTo>
                        <a:pt x="1113" y="0"/>
                      </a:moveTo>
                      <a:cubicBezTo>
                        <a:pt x="498" y="0"/>
                        <a:pt x="0" y="244"/>
                        <a:pt x="0" y="544"/>
                      </a:cubicBezTo>
                      <a:lnTo>
                        <a:pt x="0" y="1632"/>
                      </a:lnTo>
                      <a:cubicBezTo>
                        <a:pt x="0" y="1932"/>
                        <a:pt x="498" y="2175"/>
                        <a:pt x="1113" y="2175"/>
                      </a:cubicBezTo>
                      <a:cubicBezTo>
                        <a:pt x="1727" y="2175"/>
                        <a:pt x="2225" y="1932"/>
                        <a:pt x="2225" y="1632"/>
                      </a:cubicBezTo>
                      <a:lnTo>
                        <a:pt x="2225" y="544"/>
                      </a:lnTo>
                      <a:cubicBezTo>
                        <a:pt x="2225" y="244"/>
                        <a:pt x="1727" y="0"/>
                        <a:pt x="1113" y="0"/>
                      </a:cubicBezTo>
                      <a:close/>
                    </a:path>
                  </a:pathLst>
                </a:custGeom>
                <a:pattFill prst="dkVert">
                  <a:fgClr>
                    <a:srgbClr val="FFFF00"/>
                  </a:fgClr>
                  <a:bgClr>
                    <a:srgbClr val="FFFFFF"/>
                  </a:bgClr>
                </a:pattFill>
                <a:ln w="1270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" name="Oval 12"/>
                <p:cNvSpPr>
                  <a:spLocks noChangeArrowheads="1"/>
                </p:cNvSpPr>
                <p:nvPr/>
              </p:nvSpPr>
              <p:spPr bwMode="auto">
                <a:xfrm>
                  <a:off x="1247" y="2840"/>
                  <a:ext cx="359" cy="125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5" name="Group 13"/>
              <p:cNvGrpSpPr>
                <a:grpSpLocks/>
              </p:cNvGrpSpPr>
              <p:nvPr/>
            </p:nvGrpSpPr>
            <p:grpSpPr bwMode="auto">
              <a:xfrm>
                <a:off x="1292" y="3838"/>
                <a:ext cx="359" cy="251"/>
                <a:chOff x="1292" y="3838"/>
                <a:chExt cx="359" cy="251"/>
              </a:xfrm>
            </p:grpSpPr>
            <p:grpSp>
              <p:nvGrpSpPr>
                <p:cNvPr id="16" name="Group 14"/>
                <p:cNvGrpSpPr>
                  <a:grpSpLocks/>
                </p:cNvGrpSpPr>
                <p:nvPr/>
              </p:nvGrpSpPr>
              <p:grpSpPr bwMode="auto">
                <a:xfrm>
                  <a:off x="1292" y="3838"/>
                  <a:ext cx="359" cy="251"/>
                  <a:chOff x="3043" y="2054"/>
                  <a:chExt cx="359" cy="251"/>
                </a:xfrm>
              </p:grpSpPr>
              <p:sp>
                <p:nvSpPr>
                  <p:cNvPr id="60" name="Freeform 15"/>
                  <p:cNvSpPr>
                    <a:spLocks/>
                  </p:cNvSpPr>
                  <p:nvPr/>
                </p:nvSpPr>
                <p:spPr bwMode="auto">
                  <a:xfrm>
                    <a:off x="3043" y="2054"/>
                    <a:ext cx="359" cy="251"/>
                  </a:xfrm>
                  <a:custGeom>
                    <a:avLst/>
                    <a:gdLst>
                      <a:gd name="T0" fmla="*/ 180 w 359"/>
                      <a:gd name="T1" fmla="*/ 0 h 251"/>
                      <a:gd name="T2" fmla="*/ 144 w 359"/>
                      <a:gd name="T3" fmla="*/ 1 h 251"/>
                      <a:gd name="T4" fmla="*/ 110 w 359"/>
                      <a:gd name="T5" fmla="*/ 5 h 251"/>
                      <a:gd name="T6" fmla="*/ 78 w 359"/>
                      <a:gd name="T7" fmla="*/ 10 h 251"/>
                      <a:gd name="T8" fmla="*/ 52 w 359"/>
                      <a:gd name="T9" fmla="*/ 18 h 251"/>
                      <a:gd name="T10" fmla="*/ 29 w 359"/>
                      <a:gd name="T11" fmla="*/ 27 h 251"/>
                      <a:gd name="T12" fmla="*/ 15 w 359"/>
                      <a:gd name="T13" fmla="*/ 38 h 251"/>
                      <a:gd name="T14" fmla="*/ 3 w 359"/>
                      <a:gd name="T15" fmla="*/ 50 h 251"/>
                      <a:gd name="T16" fmla="*/ 1 w 359"/>
                      <a:gd name="T17" fmla="*/ 56 h 251"/>
                      <a:gd name="T18" fmla="*/ 0 w 359"/>
                      <a:gd name="T19" fmla="*/ 62 h 251"/>
                      <a:gd name="T20" fmla="*/ 0 w 359"/>
                      <a:gd name="T21" fmla="*/ 188 h 251"/>
                      <a:gd name="T22" fmla="*/ 1 w 359"/>
                      <a:gd name="T23" fmla="*/ 195 h 251"/>
                      <a:gd name="T24" fmla="*/ 3 w 359"/>
                      <a:gd name="T25" fmla="*/ 201 h 251"/>
                      <a:gd name="T26" fmla="*/ 15 w 359"/>
                      <a:gd name="T27" fmla="*/ 213 h 251"/>
                      <a:gd name="T28" fmla="*/ 29 w 359"/>
                      <a:gd name="T29" fmla="*/ 224 h 251"/>
                      <a:gd name="T30" fmla="*/ 52 w 359"/>
                      <a:gd name="T31" fmla="*/ 233 h 251"/>
                      <a:gd name="T32" fmla="*/ 78 w 359"/>
                      <a:gd name="T33" fmla="*/ 240 h 251"/>
                      <a:gd name="T34" fmla="*/ 110 w 359"/>
                      <a:gd name="T35" fmla="*/ 246 h 251"/>
                      <a:gd name="T36" fmla="*/ 144 w 359"/>
                      <a:gd name="T37" fmla="*/ 250 h 251"/>
                      <a:gd name="T38" fmla="*/ 180 w 359"/>
                      <a:gd name="T39" fmla="*/ 251 h 251"/>
                      <a:gd name="T40" fmla="*/ 215 w 359"/>
                      <a:gd name="T41" fmla="*/ 250 h 251"/>
                      <a:gd name="T42" fmla="*/ 249 w 359"/>
                      <a:gd name="T43" fmla="*/ 246 h 251"/>
                      <a:gd name="T44" fmla="*/ 281 w 359"/>
                      <a:gd name="T45" fmla="*/ 240 h 251"/>
                      <a:gd name="T46" fmla="*/ 307 w 359"/>
                      <a:gd name="T47" fmla="*/ 233 h 251"/>
                      <a:gd name="T48" fmla="*/ 330 w 359"/>
                      <a:gd name="T49" fmla="*/ 224 h 251"/>
                      <a:gd name="T50" fmla="*/ 344 w 359"/>
                      <a:gd name="T51" fmla="*/ 213 h 251"/>
                      <a:gd name="T52" fmla="*/ 356 w 359"/>
                      <a:gd name="T53" fmla="*/ 201 h 251"/>
                      <a:gd name="T54" fmla="*/ 359 w 359"/>
                      <a:gd name="T55" fmla="*/ 195 h 251"/>
                      <a:gd name="T56" fmla="*/ 359 w 359"/>
                      <a:gd name="T57" fmla="*/ 188 h 251"/>
                      <a:gd name="T58" fmla="*/ 359 w 359"/>
                      <a:gd name="T59" fmla="*/ 62 h 251"/>
                      <a:gd name="T60" fmla="*/ 359 w 359"/>
                      <a:gd name="T61" fmla="*/ 56 h 251"/>
                      <a:gd name="T62" fmla="*/ 356 w 359"/>
                      <a:gd name="T63" fmla="*/ 50 h 251"/>
                      <a:gd name="T64" fmla="*/ 344 w 359"/>
                      <a:gd name="T65" fmla="*/ 38 h 251"/>
                      <a:gd name="T66" fmla="*/ 330 w 359"/>
                      <a:gd name="T67" fmla="*/ 27 h 251"/>
                      <a:gd name="T68" fmla="*/ 307 w 359"/>
                      <a:gd name="T69" fmla="*/ 18 h 251"/>
                      <a:gd name="T70" fmla="*/ 281 w 359"/>
                      <a:gd name="T71" fmla="*/ 10 h 251"/>
                      <a:gd name="T72" fmla="*/ 249 w 359"/>
                      <a:gd name="T73" fmla="*/ 5 h 251"/>
                      <a:gd name="T74" fmla="*/ 215 w 359"/>
                      <a:gd name="T75" fmla="*/ 1 h 251"/>
                      <a:gd name="T76" fmla="*/ 180 w 359"/>
                      <a:gd name="T77" fmla="*/ 0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59" h="251">
                        <a:moveTo>
                          <a:pt x="180" y="0"/>
                        </a:moveTo>
                        <a:lnTo>
                          <a:pt x="144" y="1"/>
                        </a:lnTo>
                        <a:lnTo>
                          <a:pt x="110" y="5"/>
                        </a:lnTo>
                        <a:lnTo>
                          <a:pt x="78" y="10"/>
                        </a:lnTo>
                        <a:lnTo>
                          <a:pt x="52" y="18"/>
                        </a:lnTo>
                        <a:lnTo>
                          <a:pt x="29" y="27"/>
                        </a:lnTo>
                        <a:lnTo>
                          <a:pt x="15" y="38"/>
                        </a:lnTo>
                        <a:lnTo>
                          <a:pt x="3" y="50"/>
                        </a:lnTo>
                        <a:lnTo>
                          <a:pt x="1" y="56"/>
                        </a:lnTo>
                        <a:lnTo>
                          <a:pt x="0" y="62"/>
                        </a:lnTo>
                        <a:lnTo>
                          <a:pt x="0" y="188"/>
                        </a:lnTo>
                        <a:lnTo>
                          <a:pt x="1" y="195"/>
                        </a:lnTo>
                        <a:lnTo>
                          <a:pt x="3" y="201"/>
                        </a:lnTo>
                        <a:lnTo>
                          <a:pt x="15" y="213"/>
                        </a:lnTo>
                        <a:lnTo>
                          <a:pt x="29" y="224"/>
                        </a:lnTo>
                        <a:lnTo>
                          <a:pt x="52" y="233"/>
                        </a:lnTo>
                        <a:lnTo>
                          <a:pt x="78" y="240"/>
                        </a:lnTo>
                        <a:lnTo>
                          <a:pt x="110" y="246"/>
                        </a:lnTo>
                        <a:lnTo>
                          <a:pt x="144" y="250"/>
                        </a:lnTo>
                        <a:lnTo>
                          <a:pt x="180" y="251"/>
                        </a:lnTo>
                        <a:lnTo>
                          <a:pt x="215" y="250"/>
                        </a:lnTo>
                        <a:lnTo>
                          <a:pt x="249" y="246"/>
                        </a:lnTo>
                        <a:lnTo>
                          <a:pt x="281" y="240"/>
                        </a:lnTo>
                        <a:lnTo>
                          <a:pt x="307" y="233"/>
                        </a:lnTo>
                        <a:lnTo>
                          <a:pt x="330" y="224"/>
                        </a:lnTo>
                        <a:lnTo>
                          <a:pt x="344" y="213"/>
                        </a:lnTo>
                        <a:lnTo>
                          <a:pt x="356" y="201"/>
                        </a:lnTo>
                        <a:lnTo>
                          <a:pt x="359" y="195"/>
                        </a:lnTo>
                        <a:lnTo>
                          <a:pt x="359" y="188"/>
                        </a:lnTo>
                        <a:lnTo>
                          <a:pt x="359" y="62"/>
                        </a:lnTo>
                        <a:lnTo>
                          <a:pt x="359" y="56"/>
                        </a:lnTo>
                        <a:lnTo>
                          <a:pt x="356" y="50"/>
                        </a:lnTo>
                        <a:lnTo>
                          <a:pt x="344" y="38"/>
                        </a:lnTo>
                        <a:lnTo>
                          <a:pt x="330" y="27"/>
                        </a:lnTo>
                        <a:lnTo>
                          <a:pt x="307" y="18"/>
                        </a:lnTo>
                        <a:lnTo>
                          <a:pt x="281" y="10"/>
                        </a:lnTo>
                        <a:lnTo>
                          <a:pt x="249" y="5"/>
                        </a:lnTo>
                        <a:lnTo>
                          <a:pt x="215" y="1"/>
                        </a:lnTo>
                        <a:lnTo>
                          <a:pt x="180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" name="Freeform 16"/>
                  <p:cNvSpPr>
                    <a:spLocks/>
                  </p:cNvSpPr>
                  <p:nvPr/>
                </p:nvSpPr>
                <p:spPr bwMode="auto">
                  <a:xfrm>
                    <a:off x="3043" y="2054"/>
                    <a:ext cx="359" cy="251"/>
                  </a:xfrm>
                  <a:custGeom>
                    <a:avLst/>
                    <a:gdLst>
                      <a:gd name="T0" fmla="*/ 180 w 359"/>
                      <a:gd name="T1" fmla="*/ 0 h 251"/>
                      <a:gd name="T2" fmla="*/ 144 w 359"/>
                      <a:gd name="T3" fmla="*/ 1 h 251"/>
                      <a:gd name="T4" fmla="*/ 110 w 359"/>
                      <a:gd name="T5" fmla="*/ 5 h 251"/>
                      <a:gd name="T6" fmla="*/ 78 w 359"/>
                      <a:gd name="T7" fmla="*/ 10 h 251"/>
                      <a:gd name="T8" fmla="*/ 52 w 359"/>
                      <a:gd name="T9" fmla="*/ 18 h 251"/>
                      <a:gd name="T10" fmla="*/ 29 w 359"/>
                      <a:gd name="T11" fmla="*/ 27 h 251"/>
                      <a:gd name="T12" fmla="*/ 15 w 359"/>
                      <a:gd name="T13" fmla="*/ 38 h 251"/>
                      <a:gd name="T14" fmla="*/ 3 w 359"/>
                      <a:gd name="T15" fmla="*/ 50 h 251"/>
                      <a:gd name="T16" fmla="*/ 1 w 359"/>
                      <a:gd name="T17" fmla="*/ 56 h 251"/>
                      <a:gd name="T18" fmla="*/ 0 w 359"/>
                      <a:gd name="T19" fmla="*/ 62 h 251"/>
                      <a:gd name="T20" fmla="*/ 0 w 359"/>
                      <a:gd name="T21" fmla="*/ 188 h 251"/>
                      <a:gd name="T22" fmla="*/ 1 w 359"/>
                      <a:gd name="T23" fmla="*/ 195 h 251"/>
                      <a:gd name="T24" fmla="*/ 3 w 359"/>
                      <a:gd name="T25" fmla="*/ 201 h 251"/>
                      <a:gd name="T26" fmla="*/ 15 w 359"/>
                      <a:gd name="T27" fmla="*/ 213 h 251"/>
                      <a:gd name="T28" fmla="*/ 29 w 359"/>
                      <a:gd name="T29" fmla="*/ 224 h 251"/>
                      <a:gd name="T30" fmla="*/ 52 w 359"/>
                      <a:gd name="T31" fmla="*/ 233 h 251"/>
                      <a:gd name="T32" fmla="*/ 78 w 359"/>
                      <a:gd name="T33" fmla="*/ 240 h 251"/>
                      <a:gd name="T34" fmla="*/ 110 w 359"/>
                      <a:gd name="T35" fmla="*/ 246 h 251"/>
                      <a:gd name="T36" fmla="*/ 144 w 359"/>
                      <a:gd name="T37" fmla="*/ 250 h 251"/>
                      <a:gd name="T38" fmla="*/ 180 w 359"/>
                      <a:gd name="T39" fmla="*/ 251 h 251"/>
                      <a:gd name="T40" fmla="*/ 215 w 359"/>
                      <a:gd name="T41" fmla="*/ 250 h 251"/>
                      <a:gd name="T42" fmla="*/ 249 w 359"/>
                      <a:gd name="T43" fmla="*/ 246 h 251"/>
                      <a:gd name="T44" fmla="*/ 281 w 359"/>
                      <a:gd name="T45" fmla="*/ 240 h 251"/>
                      <a:gd name="T46" fmla="*/ 307 w 359"/>
                      <a:gd name="T47" fmla="*/ 233 h 251"/>
                      <a:gd name="T48" fmla="*/ 330 w 359"/>
                      <a:gd name="T49" fmla="*/ 224 h 251"/>
                      <a:gd name="T50" fmla="*/ 344 w 359"/>
                      <a:gd name="T51" fmla="*/ 213 h 251"/>
                      <a:gd name="T52" fmla="*/ 356 w 359"/>
                      <a:gd name="T53" fmla="*/ 201 h 251"/>
                      <a:gd name="T54" fmla="*/ 359 w 359"/>
                      <a:gd name="T55" fmla="*/ 195 h 251"/>
                      <a:gd name="T56" fmla="*/ 359 w 359"/>
                      <a:gd name="T57" fmla="*/ 188 h 251"/>
                      <a:gd name="T58" fmla="*/ 359 w 359"/>
                      <a:gd name="T59" fmla="*/ 62 h 251"/>
                      <a:gd name="T60" fmla="*/ 359 w 359"/>
                      <a:gd name="T61" fmla="*/ 56 h 251"/>
                      <a:gd name="T62" fmla="*/ 356 w 359"/>
                      <a:gd name="T63" fmla="*/ 50 h 251"/>
                      <a:gd name="T64" fmla="*/ 344 w 359"/>
                      <a:gd name="T65" fmla="*/ 38 h 251"/>
                      <a:gd name="T66" fmla="*/ 330 w 359"/>
                      <a:gd name="T67" fmla="*/ 27 h 251"/>
                      <a:gd name="T68" fmla="*/ 307 w 359"/>
                      <a:gd name="T69" fmla="*/ 18 h 251"/>
                      <a:gd name="T70" fmla="*/ 281 w 359"/>
                      <a:gd name="T71" fmla="*/ 10 h 251"/>
                      <a:gd name="T72" fmla="*/ 249 w 359"/>
                      <a:gd name="T73" fmla="*/ 5 h 251"/>
                      <a:gd name="T74" fmla="*/ 215 w 359"/>
                      <a:gd name="T75" fmla="*/ 1 h 251"/>
                      <a:gd name="T76" fmla="*/ 180 w 359"/>
                      <a:gd name="T77" fmla="*/ 0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59" h="251">
                        <a:moveTo>
                          <a:pt x="180" y="0"/>
                        </a:moveTo>
                        <a:lnTo>
                          <a:pt x="144" y="1"/>
                        </a:lnTo>
                        <a:lnTo>
                          <a:pt x="110" y="5"/>
                        </a:lnTo>
                        <a:lnTo>
                          <a:pt x="78" y="10"/>
                        </a:lnTo>
                        <a:lnTo>
                          <a:pt x="52" y="18"/>
                        </a:lnTo>
                        <a:lnTo>
                          <a:pt x="29" y="27"/>
                        </a:lnTo>
                        <a:lnTo>
                          <a:pt x="15" y="38"/>
                        </a:lnTo>
                        <a:lnTo>
                          <a:pt x="3" y="50"/>
                        </a:lnTo>
                        <a:lnTo>
                          <a:pt x="1" y="56"/>
                        </a:lnTo>
                        <a:lnTo>
                          <a:pt x="0" y="62"/>
                        </a:lnTo>
                        <a:lnTo>
                          <a:pt x="0" y="188"/>
                        </a:lnTo>
                        <a:lnTo>
                          <a:pt x="1" y="195"/>
                        </a:lnTo>
                        <a:lnTo>
                          <a:pt x="3" y="201"/>
                        </a:lnTo>
                        <a:lnTo>
                          <a:pt x="15" y="213"/>
                        </a:lnTo>
                        <a:lnTo>
                          <a:pt x="29" y="224"/>
                        </a:lnTo>
                        <a:lnTo>
                          <a:pt x="52" y="233"/>
                        </a:lnTo>
                        <a:lnTo>
                          <a:pt x="78" y="240"/>
                        </a:lnTo>
                        <a:lnTo>
                          <a:pt x="110" y="246"/>
                        </a:lnTo>
                        <a:lnTo>
                          <a:pt x="144" y="250"/>
                        </a:lnTo>
                        <a:lnTo>
                          <a:pt x="180" y="251"/>
                        </a:lnTo>
                        <a:lnTo>
                          <a:pt x="215" y="250"/>
                        </a:lnTo>
                        <a:lnTo>
                          <a:pt x="249" y="246"/>
                        </a:lnTo>
                        <a:lnTo>
                          <a:pt x="281" y="240"/>
                        </a:lnTo>
                        <a:lnTo>
                          <a:pt x="307" y="233"/>
                        </a:lnTo>
                        <a:lnTo>
                          <a:pt x="330" y="224"/>
                        </a:lnTo>
                        <a:lnTo>
                          <a:pt x="344" y="213"/>
                        </a:lnTo>
                        <a:lnTo>
                          <a:pt x="356" y="201"/>
                        </a:lnTo>
                        <a:lnTo>
                          <a:pt x="359" y="195"/>
                        </a:lnTo>
                        <a:lnTo>
                          <a:pt x="359" y="188"/>
                        </a:lnTo>
                        <a:lnTo>
                          <a:pt x="359" y="62"/>
                        </a:lnTo>
                        <a:lnTo>
                          <a:pt x="359" y="56"/>
                        </a:lnTo>
                        <a:lnTo>
                          <a:pt x="356" y="50"/>
                        </a:lnTo>
                        <a:lnTo>
                          <a:pt x="344" y="38"/>
                        </a:lnTo>
                        <a:lnTo>
                          <a:pt x="330" y="27"/>
                        </a:lnTo>
                        <a:lnTo>
                          <a:pt x="307" y="18"/>
                        </a:lnTo>
                        <a:lnTo>
                          <a:pt x="281" y="10"/>
                        </a:lnTo>
                        <a:lnTo>
                          <a:pt x="249" y="5"/>
                        </a:lnTo>
                        <a:lnTo>
                          <a:pt x="215" y="1"/>
                        </a:lnTo>
                        <a:lnTo>
                          <a:pt x="180" y="0"/>
                        </a:lnTo>
                        <a:close/>
                      </a:path>
                    </a:pathLst>
                  </a:custGeom>
                  <a:noFill/>
                  <a:ln w="2857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7" name="Group 17"/>
                <p:cNvGrpSpPr>
                  <a:grpSpLocks/>
                </p:cNvGrpSpPr>
                <p:nvPr/>
              </p:nvGrpSpPr>
              <p:grpSpPr bwMode="auto">
                <a:xfrm>
                  <a:off x="1292" y="3838"/>
                  <a:ext cx="359" cy="126"/>
                  <a:chOff x="3043" y="2054"/>
                  <a:chExt cx="359" cy="126"/>
                </a:xfrm>
              </p:grpSpPr>
              <p:sp>
                <p:nvSpPr>
                  <p:cNvPr id="58" name="Freeform 18"/>
                  <p:cNvSpPr>
                    <a:spLocks/>
                  </p:cNvSpPr>
                  <p:nvPr/>
                </p:nvSpPr>
                <p:spPr bwMode="auto">
                  <a:xfrm>
                    <a:off x="3043" y="2054"/>
                    <a:ext cx="359" cy="126"/>
                  </a:xfrm>
                  <a:custGeom>
                    <a:avLst/>
                    <a:gdLst>
                      <a:gd name="T0" fmla="*/ 0 w 359"/>
                      <a:gd name="T1" fmla="*/ 63 h 126"/>
                      <a:gd name="T2" fmla="*/ 1 w 359"/>
                      <a:gd name="T3" fmla="*/ 69 h 126"/>
                      <a:gd name="T4" fmla="*/ 3 w 359"/>
                      <a:gd name="T5" fmla="*/ 76 h 126"/>
                      <a:gd name="T6" fmla="*/ 15 w 359"/>
                      <a:gd name="T7" fmla="*/ 88 h 126"/>
                      <a:gd name="T8" fmla="*/ 29 w 359"/>
                      <a:gd name="T9" fmla="*/ 98 h 126"/>
                      <a:gd name="T10" fmla="*/ 52 w 359"/>
                      <a:gd name="T11" fmla="*/ 107 h 126"/>
                      <a:gd name="T12" fmla="*/ 78 w 359"/>
                      <a:gd name="T13" fmla="*/ 115 h 126"/>
                      <a:gd name="T14" fmla="*/ 110 w 359"/>
                      <a:gd name="T15" fmla="*/ 121 h 126"/>
                      <a:gd name="T16" fmla="*/ 144 w 359"/>
                      <a:gd name="T17" fmla="*/ 124 h 126"/>
                      <a:gd name="T18" fmla="*/ 180 w 359"/>
                      <a:gd name="T19" fmla="*/ 126 h 126"/>
                      <a:gd name="T20" fmla="*/ 215 w 359"/>
                      <a:gd name="T21" fmla="*/ 124 h 126"/>
                      <a:gd name="T22" fmla="*/ 249 w 359"/>
                      <a:gd name="T23" fmla="*/ 121 h 126"/>
                      <a:gd name="T24" fmla="*/ 281 w 359"/>
                      <a:gd name="T25" fmla="*/ 115 h 126"/>
                      <a:gd name="T26" fmla="*/ 307 w 359"/>
                      <a:gd name="T27" fmla="*/ 107 h 126"/>
                      <a:gd name="T28" fmla="*/ 330 w 359"/>
                      <a:gd name="T29" fmla="*/ 98 h 126"/>
                      <a:gd name="T30" fmla="*/ 344 w 359"/>
                      <a:gd name="T31" fmla="*/ 88 h 126"/>
                      <a:gd name="T32" fmla="*/ 356 w 359"/>
                      <a:gd name="T33" fmla="*/ 76 h 126"/>
                      <a:gd name="T34" fmla="*/ 359 w 359"/>
                      <a:gd name="T35" fmla="*/ 69 h 126"/>
                      <a:gd name="T36" fmla="*/ 359 w 359"/>
                      <a:gd name="T37" fmla="*/ 63 h 126"/>
                      <a:gd name="T38" fmla="*/ 359 w 359"/>
                      <a:gd name="T39" fmla="*/ 56 h 126"/>
                      <a:gd name="T40" fmla="*/ 356 w 359"/>
                      <a:gd name="T41" fmla="*/ 50 h 126"/>
                      <a:gd name="T42" fmla="*/ 344 w 359"/>
                      <a:gd name="T43" fmla="*/ 38 h 126"/>
                      <a:gd name="T44" fmla="*/ 330 w 359"/>
                      <a:gd name="T45" fmla="*/ 27 h 126"/>
                      <a:gd name="T46" fmla="*/ 307 w 359"/>
                      <a:gd name="T47" fmla="*/ 18 h 126"/>
                      <a:gd name="T48" fmla="*/ 281 w 359"/>
                      <a:gd name="T49" fmla="*/ 10 h 126"/>
                      <a:gd name="T50" fmla="*/ 249 w 359"/>
                      <a:gd name="T51" fmla="*/ 5 h 126"/>
                      <a:gd name="T52" fmla="*/ 215 w 359"/>
                      <a:gd name="T53" fmla="*/ 1 h 126"/>
                      <a:gd name="T54" fmla="*/ 180 w 359"/>
                      <a:gd name="T55" fmla="*/ 0 h 126"/>
                      <a:gd name="T56" fmla="*/ 144 w 359"/>
                      <a:gd name="T57" fmla="*/ 1 h 126"/>
                      <a:gd name="T58" fmla="*/ 110 w 359"/>
                      <a:gd name="T59" fmla="*/ 5 h 126"/>
                      <a:gd name="T60" fmla="*/ 78 w 359"/>
                      <a:gd name="T61" fmla="*/ 10 h 126"/>
                      <a:gd name="T62" fmla="*/ 52 w 359"/>
                      <a:gd name="T63" fmla="*/ 18 h 126"/>
                      <a:gd name="T64" fmla="*/ 29 w 359"/>
                      <a:gd name="T65" fmla="*/ 27 h 126"/>
                      <a:gd name="T66" fmla="*/ 15 w 359"/>
                      <a:gd name="T67" fmla="*/ 38 h 126"/>
                      <a:gd name="T68" fmla="*/ 3 w 359"/>
                      <a:gd name="T69" fmla="*/ 50 h 126"/>
                      <a:gd name="T70" fmla="*/ 1 w 359"/>
                      <a:gd name="T71" fmla="*/ 56 h 126"/>
                      <a:gd name="T72" fmla="*/ 0 w 359"/>
                      <a:gd name="T73" fmla="*/ 63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359" h="126">
                        <a:moveTo>
                          <a:pt x="0" y="63"/>
                        </a:moveTo>
                        <a:lnTo>
                          <a:pt x="1" y="69"/>
                        </a:lnTo>
                        <a:lnTo>
                          <a:pt x="3" y="76"/>
                        </a:lnTo>
                        <a:lnTo>
                          <a:pt x="15" y="88"/>
                        </a:lnTo>
                        <a:lnTo>
                          <a:pt x="29" y="98"/>
                        </a:lnTo>
                        <a:lnTo>
                          <a:pt x="52" y="107"/>
                        </a:lnTo>
                        <a:lnTo>
                          <a:pt x="78" y="115"/>
                        </a:lnTo>
                        <a:lnTo>
                          <a:pt x="110" y="121"/>
                        </a:lnTo>
                        <a:lnTo>
                          <a:pt x="144" y="124"/>
                        </a:lnTo>
                        <a:lnTo>
                          <a:pt x="180" y="126"/>
                        </a:lnTo>
                        <a:lnTo>
                          <a:pt x="215" y="124"/>
                        </a:lnTo>
                        <a:lnTo>
                          <a:pt x="249" y="121"/>
                        </a:lnTo>
                        <a:lnTo>
                          <a:pt x="281" y="115"/>
                        </a:lnTo>
                        <a:lnTo>
                          <a:pt x="307" y="107"/>
                        </a:lnTo>
                        <a:lnTo>
                          <a:pt x="330" y="98"/>
                        </a:lnTo>
                        <a:lnTo>
                          <a:pt x="344" y="88"/>
                        </a:lnTo>
                        <a:lnTo>
                          <a:pt x="356" y="76"/>
                        </a:lnTo>
                        <a:lnTo>
                          <a:pt x="359" y="69"/>
                        </a:lnTo>
                        <a:lnTo>
                          <a:pt x="359" y="63"/>
                        </a:lnTo>
                        <a:lnTo>
                          <a:pt x="359" y="56"/>
                        </a:lnTo>
                        <a:lnTo>
                          <a:pt x="356" y="50"/>
                        </a:lnTo>
                        <a:lnTo>
                          <a:pt x="344" y="38"/>
                        </a:lnTo>
                        <a:lnTo>
                          <a:pt x="330" y="27"/>
                        </a:lnTo>
                        <a:lnTo>
                          <a:pt x="307" y="18"/>
                        </a:lnTo>
                        <a:lnTo>
                          <a:pt x="281" y="10"/>
                        </a:lnTo>
                        <a:lnTo>
                          <a:pt x="249" y="5"/>
                        </a:lnTo>
                        <a:lnTo>
                          <a:pt x="215" y="1"/>
                        </a:lnTo>
                        <a:lnTo>
                          <a:pt x="180" y="0"/>
                        </a:lnTo>
                        <a:lnTo>
                          <a:pt x="144" y="1"/>
                        </a:lnTo>
                        <a:lnTo>
                          <a:pt x="110" y="5"/>
                        </a:lnTo>
                        <a:lnTo>
                          <a:pt x="78" y="10"/>
                        </a:lnTo>
                        <a:lnTo>
                          <a:pt x="52" y="18"/>
                        </a:lnTo>
                        <a:lnTo>
                          <a:pt x="29" y="27"/>
                        </a:lnTo>
                        <a:lnTo>
                          <a:pt x="15" y="38"/>
                        </a:lnTo>
                        <a:lnTo>
                          <a:pt x="3" y="50"/>
                        </a:lnTo>
                        <a:lnTo>
                          <a:pt x="1" y="56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9" name="Freeform 19"/>
                  <p:cNvSpPr>
                    <a:spLocks/>
                  </p:cNvSpPr>
                  <p:nvPr/>
                </p:nvSpPr>
                <p:spPr bwMode="auto">
                  <a:xfrm>
                    <a:off x="3043" y="2054"/>
                    <a:ext cx="359" cy="126"/>
                  </a:xfrm>
                  <a:custGeom>
                    <a:avLst/>
                    <a:gdLst>
                      <a:gd name="T0" fmla="*/ 0 w 359"/>
                      <a:gd name="T1" fmla="*/ 63 h 126"/>
                      <a:gd name="T2" fmla="*/ 1 w 359"/>
                      <a:gd name="T3" fmla="*/ 69 h 126"/>
                      <a:gd name="T4" fmla="*/ 3 w 359"/>
                      <a:gd name="T5" fmla="*/ 76 h 126"/>
                      <a:gd name="T6" fmla="*/ 15 w 359"/>
                      <a:gd name="T7" fmla="*/ 88 h 126"/>
                      <a:gd name="T8" fmla="*/ 29 w 359"/>
                      <a:gd name="T9" fmla="*/ 98 h 126"/>
                      <a:gd name="T10" fmla="*/ 52 w 359"/>
                      <a:gd name="T11" fmla="*/ 107 h 126"/>
                      <a:gd name="T12" fmla="*/ 78 w 359"/>
                      <a:gd name="T13" fmla="*/ 115 h 126"/>
                      <a:gd name="T14" fmla="*/ 110 w 359"/>
                      <a:gd name="T15" fmla="*/ 121 h 126"/>
                      <a:gd name="T16" fmla="*/ 144 w 359"/>
                      <a:gd name="T17" fmla="*/ 124 h 126"/>
                      <a:gd name="T18" fmla="*/ 180 w 359"/>
                      <a:gd name="T19" fmla="*/ 126 h 126"/>
                      <a:gd name="T20" fmla="*/ 215 w 359"/>
                      <a:gd name="T21" fmla="*/ 124 h 126"/>
                      <a:gd name="T22" fmla="*/ 249 w 359"/>
                      <a:gd name="T23" fmla="*/ 121 h 126"/>
                      <a:gd name="T24" fmla="*/ 281 w 359"/>
                      <a:gd name="T25" fmla="*/ 115 h 126"/>
                      <a:gd name="T26" fmla="*/ 307 w 359"/>
                      <a:gd name="T27" fmla="*/ 107 h 126"/>
                      <a:gd name="T28" fmla="*/ 330 w 359"/>
                      <a:gd name="T29" fmla="*/ 98 h 126"/>
                      <a:gd name="T30" fmla="*/ 344 w 359"/>
                      <a:gd name="T31" fmla="*/ 88 h 126"/>
                      <a:gd name="T32" fmla="*/ 356 w 359"/>
                      <a:gd name="T33" fmla="*/ 76 h 126"/>
                      <a:gd name="T34" fmla="*/ 359 w 359"/>
                      <a:gd name="T35" fmla="*/ 69 h 126"/>
                      <a:gd name="T36" fmla="*/ 359 w 359"/>
                      <a:gd name="T37" fmla="*/ 63 h 126"/>
                      <a:gd name="T38" fmla="*/ 359 w 359"/>
                      <a:gd name="T39" fmla="*/ 56 h 126"/>
                      <a:gd name="T40" fmla="*/ 356 w 359"/>
                      <a:gd name="T41" fmla="*/ 50 h 126"/>
                      <a:gd name="T42" fmla="*/ 344 w 359"/>
                      <a:gd name="T43" fmla="*/ 38 h 126"/>
                      <a:gd name="T44" fmla="*/ 330 w 359"/>
                      <a:gd name="T45" fmla="*/ 27 h 126"/>
                      <a:gd name="T46" fmla="*/ 307 w 359"/>
                      <a:gd name="T47" fmla="*/ 18 h 126"/>
                      <a:gd name="T48" fmla="*/ 281 w 359"/>
                      <a:gd name="T49" fmla="*/ 10 h 126"/>
                      <a:gd name="T50" fmla="*/ 249 w 359"/>
                      <a:gd name="T51" fmla="*/ 5 h 126"/>
                      <a:gd name="T52" fmla="*/ 215 w 359"/>
                      <a:gd name="T53" fmla="*/ 1 h 126"/>
                      <a:gd name="T54" fmla="*/ 180 w 359"/>
                      <a:gd name="T55" fmla="*/ 0 h 126"/>
                      <a:gd name="T56" fmla="*/ 144 w 359"/>
                      <a:gd name="T57" fmla="*/ 1 h 126"/>
                      <a:gd name="T58" fmla="*/ 110 w 359"/>
                      <a:gd name="T59" fmla="*/ 5 h 126"/>
                      <a:gd name="T60" fmla="*/ 78 w 359"/>
                      <a:gd name="T61" fmla="*/ 10 h 126"/>
                      <a:gd name="T62" fmla="*/ 52 w 359"/>
                      <a:gd name="T63" fmla="*/ 18 h 126"/>
                      <a:gd name="T64" fmla="*/ 29 w 359"/>
                      <a:gd name="T65" fmla="*/ 27 h 126"/>
                      <a:gd name="T66" fmla="*/ 15 w 359"/>
                      <a:gd name="T67" fmla="*/ 38 h 126"/>
                      <a:gd name="T68" fmla="*/ 3 w 359"/>
                      <a:gd name="T69" fmla="*/ 50 h 126"/>
                      <a:gd name="T70" fmla="*/ 1 w 359"/>
                      <a:gd name="T71" fmla="*/ 56 h 126"/>
                      <a:gd name="T72" fmla="*/ 0 w 359"/>
                      <a:gd name="T73" fmla="*/ 63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359" h="126">
                        <a:moveTo>
                          <a:pt x="0" y="63"/>
                        </a:moveTo>
                        <a:lnTo>
                          <a:pt x="1" y="69"/>
                        </a:lnTo>
                        <a:lnTo>
                          <a:pt x="3" y="76"/>
                        </a:lnTo>
                        <a:lnTo>
                          <a:pt x="15" y="88"/>
                        </a:lnTo>
                        <a:lnTo>
                          <a:pt x="29" y="98"/>
                        </a:lnTo>
                        <a:lnTo>
                          <a:pt x="52" y="107"/>
                        </a:lnTo>
                        <a:lnTo>
                          <a:pt x="78" y="115"/>
                        </a:lnTo>
                        <a:lnTo>
                          <a:pt x="110" y="121"/>
                        </a:lnTo>
                        <a:lnTo>
                          <a:pt x="144" y="124"/>
                        </a:lnTo>
                        <a:lnTo>
                          <a:pt x="180" y="126"/>
                        </a:lnTo>
                        <a:lnTo>
                          <a:pt x="215" y="124"/>
                        </a:lnTo>
                        <a:lnTo>
                          <a:pt x="249" y="121"/>
                        </a:lnTo>
                        <a:lnTo>
                          <a:pt x="281" y="115"/>
                        </a:lnTo>
                        <a:lnTo>
                          <a:pt x="307" y="107"/>
                        </a:lnTo>
                        <a:lnTo>
                          <a:pt x="330" y="98"/>
                        </a:lnTo>
                        <a:lnTo>
                          <a:pt x="344" y="88"/>
                        </a:lnTo>
                        <a:lnTo>
                          <a:pt x="356" y="76"/>
                        </a:lnTo>
                        <a:lnTo>
                          <a:pt x="359" y="69"/>
                        </a:lnTo>
                        <a:lnTo>
                          <a:pt x="359" y="63"/>
                        </a:lnTo>
                        <a:lnTo>
                          <a:pt x="359" y="56"/>
                        </a:lnTo>
                        <a:lnTo>
                          <a:pt x="356" y="50"/>
                        </a:lnTo>
                        <a:lnTo>
                          <a:pt x="344" y="38"/>
                        </a:lnTo>
                        <a:lnTo>
                          <a:pt x="330" y="27"/>
                        </a:lnTo>
                        <a:lnTo>
                          <a:pt x="307" y="18"/>
                        </a:lnTo>
                        <a:lnTo>
                          <a:pt x="281" y="10"/>
                        </a:lnTo>
                        <a:lnTo>
                          <a:pt x="249" y="5"/>
                        </a:lnTo>
                        <a:lnTo>
                          <a:pt x="215" y="1"/>
                        </a:lnTo>
                        <a:lnTo>
                          <a:pt x="180" y="0"/>
                        </a:lnTo>
                        <a:lnTo>
                          <a:pt x="144" y="1"/>
                        </a:lnTo>
                        <a:lnTo>
                          <a:pt x="110" y="5"/>
                        </a:lnTo>
                        <a:lnTo>
                          <a:pt x="78" y="10"/>
                        </a:lnTo>
                        <a:lnTo>
                          <a:pt x="52" y="18"/>
                        </a:lnTo>
                        <a:lnTo>
                          <a:pt x="29" y="27"/>
                        </a:lnTo>
                        <a:lnTo>
                          <a:pt x="15" y="38"/>
                        </a:lnTo>
                        <a:lnTo>
                          <a:pt x="3" y="50"/>
                        </a:lnTo>
                        <a:lnTo>
                          <a:pt x="1" y="56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8" name="Group 20"/>
                <p:cNvGrpSpPr>
                  <a:grpSpLocks/>
                </p:cNvGrpSpPr>
                <p:nvPr/>
              </p:nvGrpSpPr>
              <p:grpSpPr bwMode="auto">
                <a:xfrm>
                  <a:off x="1292" y="3901"/>
                  <a:ext cx="359" cy="63"/>
                  <a:chOff x="3043" y="2117"/>
                  <a:chExt cx="359" cy="63"/>
                </a:xfrm>
              </p:grpSpPr>
              <p:sp>
                <p:nvSpPr>
                  <p:cNvPr id="56" name="Freeform 21"/>
                  <p:cNvSpPr>
                    <a:spLocks/>
                  </p:cNvSpPr>
                  <p:nvPr/>
                </p:nvSpPr>
                <p:spPr bwMode="auto">
                  <a:xfrm>
                    <a:off x="3043" y="2117"/>
                    <a:ext cx="359" cy="63"/>
                  </a:xfrm>
                  <a:custGeom>
                    <a:avLst/>
                    <a:gdLst>
                      <a:gd name="T0" fmla="*/ 0 w 359"/>
                      <a:gd name="T1" fmla="*/ 0 h 63"/>
                      <a:gd name="T2" fmla="*/ 1 w 359"/>
                      <a:gd name="T3" fmla="*/ 7 h 63"/>
                      <a:gd name="T4" fmla="*/ 3 w 359"/>
                      <a:gd name="T5" fmla="*/ 14 h 63"/>
                      <a:gd name="T6" fmla="*/ 15 w 359"/>
                      <a:gd name="T7" fmla="*/ 25 h 63"/>
                      <a:gd name="T8" fmla="*/ 29 w 359"/>
                      <a:gd name="T9" fmla="*/ 35 h 63"/>
                      <a:gd name="T10" fmla="*/ 52 w 359"/>
                      <a:gd name="T11" fmla="*/ 45 h 63"/>
                      <a:gd name="T12" fmla="*/ 78 w 359"/>
                      <a:gd name="T13" fmla="*/ 52 h 63"/>
                      <a:gd name="T14" fmla="*/ 110 w 359"/>
                      <a:gd name="T15" fmla="*/ 58 h 63"/>
                      <a:gd name="T16" fmla="*/ 144 w 359"/>
                      <a:gd name="T17" fmla="*/ 61 h 63"/>
                      <a:gd name="T18" fmla="*/ 180 w 359"/>
                      <a:gd name="T19" fmla="*/ 63 h 63"/>
                      <a:gd name="T20" fmla="*/ 215 w 359"/>
                      <a:gd name="T21" fmla="*/ 61 h 63"/>
                      <a:gd name="T22" fmla="*/ 249 w 359"/>
                      <a:gd name="T23" fmla="*/ 58 h 63"/>
                      <a:gd name="T24" fmla="*/ 281 w 359"/>
                      <a:gd name="T25" fmla="*/ 52 h 63"/>
                      <a:gd name="T26" fmla="*/ 307 w 359"/>
                      <a:gd name="T27" fmla="*/ 45 h 63"/>
                      <a:gd name="T28" fmla="*/ 330 w 359"/>
                      <a:gd name="T29" fmla="*/ 35 h 63"/>
                      <a:gd name="T30" fmla="*/ 344 w 359"/>
                      <a:gd name="T31" fmla="*/ 25 h 63"/>
                      <a:gd name="T32" fmla="*/ 356 w 359"/>
                      <a:gd name="T33" fmla="*/ 14 h 63"/>
                      <a:gd name="T34" fmla="*/ 359 w 359"/>
                      <a:gd name="T35" fmla="*/ 7 h 63"/>
                      <a:gd name="T36" fmla="*/ 359 w 359"/>
                      <a:gd name="T37" fmla="*/ 0 h 63"/>
                      <a:gd name="T38" fmla="*/ 0 w 359"/>
                      <a:gd name="T39" fmla="*/ 0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59" h="63">
                        <a:moveTo>
                          <a:pt x="0" y="0"/>
                        </a:moveTo>
                        <a:lnTo>
                          <a:pt x="1" y="7"/>
                        </a:lnTo>
                        <a:lnTo>
                          <a:pt x="3" y="14"/>
                        </a:lnTo>
                        <a:lnTo>
                          <a:pt x="15" y="25"/>
                        </a:lnTo>
                        <a:lnTo>
                          <a:pt x="29" y="35"/>
                        </a:lnTo>
                        <a:lnTo>
                          <a:pt x="52" y="45"/>
                        </a:lnTo>
                        <a:lnTo>
                          <a:pt x="78" y="52"/>
                        </a:lnTo>
                        <a:lnTo>
                          <a:pt x="110" y="58"/>
                        </a:lnTo>
                        <a:lnTo>
                          <a:pt x="144" y="61"/>
                        </a:lnTo>
                        <a:lnTo>
                          <a:pt x="180" y="63"/>
                        </a:lnTo>
                        <a:lnTo>
                          <a:pt x="215" y="61"/>
                        </a:lnTo>
                        <a:lnTo>
                          <a:pt x="249" y="58"/>
                        </a:lnTo>
                        <a:lnTo>
                          <a:pt x="281" y="52"/>
                        </a:lnTo>
                        <a:lnTo>
                          <a:pt x="307" y="45"/>
                        </a:lnTo>
                        <a:lnTo>
                          <a:pt x="330" y="35"/>
                        </a:lnTo>
                        <a:lnTo>
                          <a:pt x="344" y="25"/>
                        </a:lnTo>
                        <a:lnTo>
                          <a:pt x="356" y="14"/>
                        </a:lnTo>
                        <a:lnTo>
                          <a:pt x="359" y="7"/>
                        </a:lnTo>
                        <a:lnTo>
                          <a:pt x="35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7" name="Freeform 22"/>
                  <p:cNvSpPr>
                    <a:spLocks/>
                  </p:cNvSpPr>
                  <p:nvPr/>
                </p:nvSpPr>
                <p:spPr bwMode="auto">
                  <a:xfrm>
                    <a:off x="3043" y="2117"/>
                    <a:ext cx="359" cy="63"/>
                  </a:xfrm>
                  <a:custGeom>
                    <a:avLst/>
                    <a:gdLst>
                      <a:gd name="T0" fmla="*/ 0 w 359"/>
                      <a:gd name="T1" fmla="*/ 0 h 63"/>
                      <a:gd name="T2" fmla="*/ 1 w 359"/>
                      <a:gd name="T3" fmla="*/ 7 h 63"/>
                      <a:gd name="T4" fmla="*/ 3 w 359"/>
                      <a:gd name="T5" fmla="*/ 14 h 63"/>
                      <a:gd name="T6" fmla="*/ 15 w 359"/>
                      <a:gd name="T7" fmla="*/ 25 h 63"/>
                      <a:gd name="T8" fmla="*/ 29 w 359"/>
                      <a:gd name="T9" fmla="*/ 35 h 63"/>
                      <a:gd name="T10" fmla="*/ 52 w 359"/>
                      <a:gd name="T11" fmla="*/ 45 h 63"/>
                      <a:gd name="T12" fmla="*/ 78 w 359"/>
                      <a:gd name="T13" fmla="*/ 52 h 63"/>
                      <a:gd name="T14" fmla="*/ 110 w 359"/>
                      <a:gd name="T15" fmla="*/ 58 h 63"/>
                      <a:gd name="T16" fmla="*/ 144 w 359"/>
                      <a:gd name="T17" fmla="*/ 61 h 63"/>
                      <a:gd name="T18" fmla="*/ 180 w 359"/>
                      <a:gd name="T19" fmla="*/ 63 h 63"/>
                      <a:gd name="T20" fmla="*/ 215 w 359"/>
                      <a:gd name="T21" fmla="*/ 61 h 63"/>
                      <a:gd name="T22" fmla="*/ 249 w 359"/>
                      <a:gd name="T23" fmla="*/ 58 h 63"/>
                      <a:gd name="T24" fmla="*/ 281 w 359"/>
                      <a:gd name="T25" fmla="*/ 52 h 63"/>
                      <a:gd name="T26" fmla="*/ 307 w 359"/>
                      <a:gd name="T27" fmla="*/ 45 h 63"/>
                      <a:gd name="T28" fmla="*/ 330 w 359"/>
                      <a:gd name="T29" fmla="*/ 35 h 63"/>
                      <a:gd name="T30" fmla="*/ 344 w 359"/>
                      <a:gd name="T31" fmla="*/ 25 h 63"/>
                      <a:gd name="T32" fmla="*/ 356 w 359"/>
                      <a:gd name="T33" fmla="*/ 14 h 63"/>
                      <a:gd name="T34" fmla="*/ 359 w 359"/>
                      <a:gd name="T35" fmla="*/ 7 h 63"/>
                      <a:gd name="T36" fmla="*/ 359 w 359"/>
                      <a:gd name="T37" fmla="*/ 0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59" h="63">
                        <a:moveTo>
                          <a:pt x="0" y="0"/>
                        </a:moveTo>
                        <a:lnTo>
                          <a:pt x="1" y="7"/>
                        </a:lnTo>
                        <a:lnTo>
                          <a:pt x="3" y="14"/>
                        </a:lnTo>
                        <a:lnTo>
                          <a:pt x="15" y="25"/>
                        </a:lnTo>
                        <a:lnTo>
                          <a:pt x="29" y="35"/>
                        </a:lnTo>
                        <a:lnTo>
                          <a:pt x="52" y="45"/>
                        </a:lnTo>
                        <a:lnTo>
                          <a:pt x="78" y="52"/>
                        </a:lnTo>
                        <a:lnTo>
                          <a:pt x="110" y="58"/>
                        </a:lnTo>
                        <a:lnTo>
                          <a:pt x="144" y="61"/>
                        </a:lnTo>
                        <a:lnTo>
                          <a:pt x="180" y="63"/>
                        </a:lnTo>
                        <a:lnTo>
                          <a:pt x="215" y="61"/>
                        </a:lnTo>
                        <a:lnTo>
                          <a:pt x="249" y="58"/>
                        </a:lnTo>
                        <a:lnTo>
                          <a:pt x="281" y="52"/>
                        </a:lnTo>
                        <a:lnTo>
                          <a:pt x="307" y="45"/>
                        </a:lnTo>
                        <a:lnTo>
                          <a:pt x="330" y="35"/>
                        </a:lnTo>
                        <a:lnTo>
                          <a:pt x="344" y="25"/>
                        </a:lnTo>
                        <a:lnTo>
                          <a:pt x="356" y="14"/>
                        </a:lnTo>
                        <a:lnTo>
                          <a:pt x="359" y="7"/>
                        </a:lnTo>
                        <a:lnTo>
                          <a:pt x="359" y="0"/>
                        </a:lnTo>
                      </a:path>
                    </a:pathLst>
                  </a:custGeom>
                  <a:noFill/>
                  <a:ln w="28575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9" name="Group 23"/>
                <p:cNvGrpSpPr>
                  <a:grpSpLocks/>
                </p:cNvGrpSpPr>
                <p:nvPr/>
              </p:nvGrpSpPr>
              <p:grpSpPr bwMode="auto">
                <a:xfrm>
                  <a:off x="1501" y="3897"/>
                  <a:ext cx="83" cy="46"/>
                  <a:chOff x="3252" y="2113"/>
                  <a:chExt cx="83" cy="46"/>
                </a:xfrm>
              </p:grpSpPr>
              <p:sp>
                <p:nvSpPr>
                  <p:cNvPr id="5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257" y="2132"/>
                    <a:ext cx="35" cy="1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5" name="Freeform 25"/>
                  <p:cNvSpPr>
                    <a:spLocks/>
                  </p:cNvSpPr>
                  <p:nvPr/>
                </p:nvSpPr>
                <p:spPr bwMode="auto">
                  <a:xfrm>
                    <a:off x="3252" y="2113"/>
                    <a:ext cx="83" cy="46"/>
                  </a:xfrm>
                  <a:custGeom>
                    <a:avLst/>
                    <a:gdLst>
                      <a:gd name="T0" fmla="*/ 0 w 83"/>
                      <a:gd name="T1" fmla="*/ 46 h 46"/>
                      <a:gd name="T2" fmla="*/ 83 w 83"/>
                      <a:gd name="T3" fmla="*/ 46 h 46"/>
                      <a:gd name="T4" fmla="*/ 35 w 83"/>
                      <a:gd name="T5" fmla="*/ 0 h 46"/>
                      <a:gd name="T6" fmla="*/ 37 w 83"/>
                      <a:gd name="T7" fmla="*/ 30 h 46"/>
                      <a:gd name="T8" fmla="*/ 0 w 83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0" y="46"/>
                        </a:moveTo>
                        <a:lnTo>
                          <a:pt x="83" y="46"/>
                        </a:lnTo>
                        <a:lnTo>
                          <a:pt x="35" y="0"/>
                        </a:lnTo>
                        <a:lnTo>
                          <a:pt x="37" y="30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20" name="Group 26"/>
                <p:cNvGrpSpPr>
                  <a:grpSpLocks/>
                </p:cNvGrpSpPr>
                <p:nvPr/>
              </p:nvGrpSpPr>
              <p:grpSpPr bwMode="auto">
                <a:xfrm>
                  <a:off x="1355" y="3864"/>
                  <a:ext cx="83" cy="47"/>
                  <a:chOff x="3106" y="2080"/>
                  <a:chExt cx="83" cy="47"/>
                </a:xfrm>
              </p:grpSpPr>
              <p:sp>
                <p:nvSpPr>
                  <p:cNvPr id="52" name="Line 27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149" y="2095"/>
                    <a:ext cx="35" cy="1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3" name="Freeform 28"/>
                  <p:cNvSpPr>
                    <a:spLocks/>
                  </p:cNvSpPr>
                  <p:nvPr/>
                </p:nvSpPr>
                <p:spPr bwMode="auto">
                  <a:xfrm>
                    <a:off x="3106" y="2080"/>
                    <a:ext cx="83" cy="47"/>
                  </a:xfrm>
                  <a:custGeom>
                    <a:avLst/>
                    <a:gdLst>
                      <a:gd name="T0" fmla="*/ 83 w 83"/>
                      <a:gd name="T1" fmla="*/ 0 h 47"/>
                      <a:gd name="T2" fmla="*/ 0 w 83"/>
                      <a:gd name="T3" fmla="*/ 0 h 47"/>
                      <a:gd name="T4" fmla="*/ 47 w 83"/>
                      <a:gd name="T5" fmla="*/ 47 h 47"/>
                      <a:gd name="T6" fmla="*/ 46 w 83"/>
                      <a:gd name="T7" fmla="*/ 17 h 47"/>
                      <a:gd name="T8" fmla="*/ 83 w 83"/>
                      <a:gd name="T9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7">
                        <a:moveTo>
                          <a:pt x="83" y="0"/>
                        </a:moveTo>
                        <a:lnTo>
                          <a:pt x="0" y="0"/>
                        </a:lnTo>
                        <a:lnTo>
                          <a:pt x="47" y="47"/>
                        </a:lnTo>
                        <a:lnTo>
                          <a:pt x="46" y="17"/>
                        </a:lnTo>
                        <a:lnTo>
                          <a:pt x="8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21" name="Group 29"/>
                <p:cNvGrpSpPr>
                  <a:grpSpLocks/>
                </p:cNvGrpSpPr>
                <p:nvPr/>
              </p:nvGrpSpPr>
              <p:grpSpPr bwMode="auto">
                <a:xfrm>
                  <a:off x="1374" y="3911"/>
                  <a:ext cx="85" cy="48"/>
                  <a:chOff x="3125" y="2127"/>
                  <a:chExt cx="85" cy="48"/>
                </a:xfrm>
              </p:grpSpPr>
              <p:sp>
                <p:nvSpPr>
                  <p:cNvPr id="50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31" y="2141"/>
                    <a:ext cx="35" cy="1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51" name="Freeform 31"/>
                  <p:cNvSpPr>
                    <a:spLocks/>
                  </p:cNvSpPr>
                  <p:nvPr/>
                </p:nvSpPr>
                <p:spPr bwMode="auto">
                  <a:xfrm>
                    <a:off x="3125" y="2127"/>
                    <a:ext cx="85" cy="48"/>
                  </a:xfrm>
                  <a:custGeom>
                    <a:avLst/>
                    <a:gdLst>
                      <a:gd name="T0" fmla="*/ 36 w 85"/>
                      <a:gd name="T1" fmla="*/ 48 h 48"/>
                      <a:gd name="T2" fmla="*/ 85 w 85"/>
                      <a:gd name="T3" fmla="*/ 0 h 48"/>
                      <a:gd name="T4" fmla="*/ 0 w 85"/>
                      <a:gd name="T5" fmla="*/ 1 h 48"/>
                      <a:gd name="T6" fmla="*/ 38 w 85"/>
                      <a:gd name="T7" fmla="*/ 17 h 48"/>
                      <a:gd name="T8" fmla="*/ 36 w 85"/>
                      <a:gd name="T9" fmla="*/ 48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48">
                        <a:moveTo>
                          <a:pt x="36" y="48"/>
                        </a:moveTo>
                        <a:lnTo>
                          <a:pt x="85" y="0"/>
                        </a:lnTo>
                        <a:lnTo>
                          <a:pt x="0" y="1"/>
                        </a:lnTo>
                        <a:lnTo>
                          <a:pt x="38" y="17"/>
                        </a:lnTo>
                        <a:lnTo>
                          <a:pt x="36" y="4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22" name="Group 32"/>
                <p:cNvGrpSpPr>
                  <a:grpSpLocks/>
                </p:cNvGrpSpPr>
                <p:nvPr/>
              </p:nvGrpSpPr>
              <p:grpSpPr bwMode="auto">
                <a:xfrm>
                  <a:off x="1477" y="3850"/>
                  <a:ext cx="84" cy="48"/>
                  <a:chOff x="3228" y="2066"/>
                  <a:chExt cx="84" cy="48"/>
                </a:xfrm>
              </p:grpSpPr>
              <p:sp>
                <p:nvSpPr>
                  <p:cNvPr id="48" name="Line 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71" y="2085"/>
                    <a:ext cx="40" cy="1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9" name="Freeform 34"/>
                  <p:cNvSpPr>
                    <a:spLocks/>
                  </p:cNvSpPr>
                  <p:nvPr/>
                </p:nvSpPr>
                <p:spPr bwMode="auto">
                  <a:xfrm>
                    <a:off x="3228" y="2066"/>
                    <a:ext cx="84" cy="48"/>
                  </a:xfrm>
                  <a:custGeom>
                    <a:avLst/>
                    <a:gdLst>
                      <a:gd name="T0" fmla="*/ 51 w 84"/>
                      <a:gd name="T1" fmla="*/ 0 h 48"/>
                      <a:gd name="T2" fmla="*/ 0 w 84"/>
                      <a:gd name="T3" fmla="*/ 47 h 48"/>
                      <a:gd name="T4" fmla="*/ 84 w 84"/>
                      <a:gd name="T5" fmla="*/ 48 h 48"/>
                      <a:gd name="T6" fmla="*/ 47 w 84"/>
                      <a:gd name="T7" fmla="*/ 31 h 48"/>
                      <a:gd name="T8" fmla="*/ 51 w 84"/>
                      <a:gd name="T9" fmla="*/ 0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8">
                        <a:moveTo>
                          <a:pt x="51" y="0"/>
                        </a:moveTo>
                        <a:lnTo>
                          <a:pt x="0" y="47"/>
                        </a:lnTo>
                        <a:lnTo>
                          <a:pt x="84" y="48"/>
                        </a:lnTo>
                        <a:lnTo>
                          <a:pt x="47" y="31"/>
                        </a:lnTo>
                        <a:lnTo>
                          <a:pt x="51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23" name="Group 35"/>
                <p:cNvGrpSpPr>
                  <a:grpSpLocks/>
                </p:cNvGrpSpPr>
                <p:nvPr/>
              </p:nvGrpSpPr>
              <p:grpSpPr bwMode="auto">
                <a:xfrm>
                  <a:off x="1292" y="3838"/>
                  <a:ext cx="359" cy="251"/>
                  <a:chOff x="3043" y="2054"/>
                  <a:chExt cx="359" cy="251"/>
                </a:xfrm>
              </p:grpSpPr>
              <p:sp>
                <p:nvSpPr>
                  <p:cNvPr id="46" name="Freeform 36"/>
                  <p:cNvSpPr>
                    <a:spLocks/>
                  </p:cNvSpPr>
                  <p:nvPr/>
                </p:nvSpPr>
                <p:spPr bwMode="auto">
                  <a:xfrm>
                    <a:off x="3043" y="2054"/>
                    <a:ext cx="359" cy="251"/>
                  </a:xfrm>
                  <a:custGeom>
                    <a:avLst/>
                    <a:gdLst>
                      <a:gd name="T0" fmla="*/ 180 w 359"/>
                      <a:gd name="T1" fmla="*/ 0 h 251"/>
                      <a:gd name="T2" fmla="*/ 144 w 359"/>
                      <a:gd name="T3" fmla="*/ 1 h 251"/>
                      <a:gd name="T4" fmla="*/ 110 w 359"/>
                      <a:gd name="T5" fmla="*/ 5 h 251"/>
                      <a:gd name="T6" fmla="*/ 78 w 359"/>
                      <a:gd name="T7" fmla="*/ 10 h 251"/>
                      <a:gd name="T8" fmla="*/ 52 w 359"/>
                      <a:gd name="T9" fmla="*/ 18 h 251"/>
                      <a:gd name="T10" fmla="*/ 29 w 359"/>
                      <a:gd name="T11" fmla="*/ 27 h 251"/>
                      <a:gd name="T12" fmla="*/ 15 w 359"/>
                      <a:gd name="T13" fmla="*/ 38 h 251"/>
                      <a:gd name="T14" fmla="*/ 3 w 359"/>
                      <a:gd name="T15" fmla="*/ 50 h 251"/>
                      <a:gd name="T16" fmla="*/ 1 w 359"/>
                      <a:gd name="T17" fmla="*/ 56 h 251"/>
                      <a:gd name="T18" fmla="*/ 0 w 359"/>
                      <a:gd name="T19" fmla="*/ 62 h 251"/>
                      <a:gd name="T20" fmla="*/ 0 w 359"/>
                      <a:gd name="T21" fmla="*/ 188 h 251"/>
                      <a:gd name="T22" fmla="*/ 1 w 359"/>
                      <a:gd name="T23" fmla="*/ 195 h 251"/>
                      <a:gd name="T24" fmla="*/ 3 w 359"/>
                      <a:gd name="T25" fmla="*/ 201 h 251"/>
                      <a:gd name="T26" fmla="*/ 15 w 359"/>
                      <a:gd name="T27" fmla="*/ 213 h 251"/>
                      <a:gd name="T28" fmla="*/ 29 w 359"/>
                      <a:gd name="T29" fmla="*/ 224 h 251"/>
                      <a:gd name="T30" fmla="*/ 52 w 359"/>
                      <a:gd name="T31" fmla="*/ 233 h 251"/>
                      <a:gd name="T32" fmla="*/ 78 w 359"/>
                      <a:gd name="T33" fmla="*/ 240 h 251"/>
                      <a:gd name="T34" fmla="*/ 110 w 359"/>
                      <a:gd name="T35" fmla="*/ 246 h 251"/>
                      <a:gd name="T36" fmla="*/ 144 w 359"/>
                      <a:gd name="T37" fmla="*/ 250 h 251"/>
                      <a:gd name="T38" fmla="*/ 180 w 359"/>
                      <a:gd name="T39" fmla="*/ 251 h 251"/>
                      <a:gd name="T40" fmla="*/ 215 w 359"/>
                      <a:gd name="T41" fmla="*/ 250 h 251"/>
                      <a:gd name="T42" fmla="*/ 249 w 359"/>
                      <a:gd name="T43" fmla="*/ 246 h 251"/>
                      <a:gd name="T44" fmla="*/ 281 w 359"/>
                      <a:gd name="T45" fmla="*/ 240 h 251"/>
                      <a:gd name="T46" fmla="*/ 307 w 359"/>
                      <a:gd name="T47" fmla="*/ 233 h 251"/>
                      <a:gd name="T48" fmla="*/ 330 w 359"/>
                      <a:gd name="T49" fmla="*/ 224 h 251"/>
                      <a:gd name="T50" fmla="*/ 344 w 359"/>
                      <a:gd name="T51" fmla="*/ 213 h 251"/>
                      <a:gd name="T52" fmla="*/ 356 w 359"/>
                      <a:gd name="T53" fmla="*/ 201 h 251"/>
                      <a:gd name="T54" fmla="*/ 359 w 359"/>
                      <a:gd name="T55" fmla="*/ 195 h 251"/>
                      <a:gd name="T56" fmla="*/ 359 w 359"/>
                      <a:gd name="T57" fmla="*/ 188 h 251"/>
                      <a:gd name="T58" fmla="*/ 359 w 359"/>
                      <a:gd name="T59" fmla="*/ 62 h 251"/>
                      <a:gd name="T60" fmla="*/ 359 w 359"/>
                      <a:gd name="T61" fmla="*/ 56 h 251"/>
                      <a:gd name="T62" fmla="*/ 356 w 359"/>
                      <a:gd name="T63" fmla="*/ 50 h 251"/>
                      <a:gd name="T64" fmla="*/ 344 w 359"/>
                      <a:gd name="T65" fmla="*/ 38 h 251"/>
                      <a:gd name="T66" fmla="*/ 330 w 359"/>
                      <a:gd name="T67" fmla="*/ 27 h 251"/>
                      <a:gd name="T68" fmla="*/ 307 w 359"/>
                      <a:gd name="T69" fmla="*/ 18 h 251"/>
                      <a:gd name="T70" fmla="*/ 281 w 359"/>
                      <a:gd name="T71" fmla="*/ 10 h 251"/>
                      <a:gd name="T72" fmla="*/ 249 w 359"/>
                      <a:gd name="T73" fmla="*/ 5 h 251"/>
                      <a:gd name="T74" fmla="*/ 215 w 359"/>
                      <a:gd name="T75" fmla="*/ 1 h 251"/>
                      <a:gd name="T76" fmla="*/ 180 w 359"/>
                      <a:gd name="T77" fmla="*/ 0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59" h="251">
                        <a:moveTo>
                          <a:pt x="180" y="0"/>
                        </a:moveTo>
                        <a:lnTo>
                          <a:pt x="144" y="1"/>
                        </a:lnTo>
                        <a:lnTo>
                          <a:pt x="110" y="5"/>
                        </a:lnTo>
                        <a:lnTo>
                          <a:pt x="78" y="10"/>
                        </a:lnTo>
                        <a:lnTo>
                          <a:pt x="52" y="18"/>
                        </a:lnTo>
                        <a:lnTo>
                          <a:pt x="29" y="27"/>
                        </a:lnTo>
                        <a:lnTo>
                          <a:pt x="15" y="38"/>
                        </a:lnTo>
                        <a:lnTo>
                          <a:pt x="3" y="50"/>
                        </a:lnTo>
                        <a:lnTo>
                          <a:pt x="1" y="56"/>
                        </a:lnTo>
                        <a:lnTo>
                          <a:pt x="0" y="62"/>
                        </a:lnTo>
                        <a:lnTo>
                          <a:pt x="0" y="188"/>
                        </a:lnTo>
                        <a:lnTo>
                          <a:pt x="1" y="195"/>
                        </a:lnTo>
                        <a:lnTo>
                          <a:pt x="3" y="201"/>
                        </a:lnTo>
                        <a:lnTo>
                          <a:pt x="15" y="213"/>
                        </a:lnTo>
                        <a:lnTo>
                          <a:pt x="29" y="224"/>
                        </a:lnTo>
                        <a:lnTo>
                          <a:pt x="52" y="233"/>
                        </a:lnTo>
                        <a:lnTo>
                          <a:pt x="78" y="240"/>
                        </a:lnTo>
                        <a:lnTo>
                          <a:pt x="110" y="246"/>
                        </a:lnTo>
                        <a:lnTo>
                          <a:pt x="144" y="250"/>
                        </a:lnTo>
                        <a:lnTo>
                          <a:pt x="180" y="251"/>
                        </a:lnTo>
                        <a:lnTo>
                          <a:pt x="215" y="250"/>
                        </a:lnTo>
                        <a:lnTo>
                          <a:pt x="249" y="246"/>
                        </a:lnTo>
                        <a:lnTo>
                          <a:pt x="281" y="240"/>
                        </a:lnTo>
                        <a:lnTo>
                          <a:pt x="307" y="233"/>
                        </a:lnTo>
                        <a:lnTo>
                          <a:pt x="330" y="224"/>
                        </a:lnTo>
                        <a:lnTo>
                          <a:pt x="344" y="213"/>
                        </a:lnTo>
                        <a:lnTo>
                          <a:pt x="356" y="201"/>
                        </a:lnTo>
                        <a:lnTo>
                          <a:pt x="359" y="195"/>
                        </a:lnTo>
                        <a:lnTo>
                          <a:pt x="359" y="188"/>
                        </a:lnTo>
                        <a:lnTo>
                          <a:pt x="359" y="62"/>
                        </a:lnTo>
                        <a:lnTo>
                          <a:pt x="359" y="56"/>
                        </a:lnTo>
                        <a:lnTo>
                          <a:pt x="356" y="50"/>
                        </a:lnTo>
                        <a:lnTo>
                          <a:pt x="344" y="38"/>
                        </a:lnTo>
                        <a:lnTo>
                          <a:pt x="330" y="27"/>
                        </a:lnTo>
                        <a:lnTo>
                          <a:pt x="307" y="18"/>
                        </a:lnTo>
                        <a:lnTo>
                          <a:pt x="281" y="10"/>
                        </a:lnTo>
                        <a:lnTo>
                          <a:pt x="249" y="5"/>
                        </a:lnTo>
                        <a:lnTo>
                          <a:pt x="215" y="1"/>
                        </a:lnTo>
                        <a:lnTo>
                          <a:pt x="180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7" name="Freeform 37"/>
                  <p:cNvSpPr>
                    <a:spLocks/>
                  </p:cNvSpPr>
                  <p:nvPr/>
                </p:nvSpPr>
                <p:spPr bwMode="auto">
                  <a:xfrm>
                    <a:off x="3043" y="2054"/>
                    <a:ext cx="359" cy="251"/>
                  </a:xfrm>
                  <a:custGeom>
                    <a:avLst/>
                    <a:gdLst>
                      <a:gd name="T0" fmla="*/ 180 w 359"/>
                      <a:gd name="T1" fmla="*/ 0 h 251"/>
                      <a:gd name="T2" fmla="*/ 144 w 359"/>
                      <a:gd name="T3" fmla="*/ 1 h 251"/>
                      <a:gd name="T4" fmla="*/ 110 w 359"/>
                      <a:gd name="T5" fmla="*/ 5 h 251"/>
                      <a:gd name="T6" fmla="*/ 78 w 359"/>
                      <a:gd name="T7" fmla="*/ 10 h 251"/>
                      <a:gd name="T8" fmla="*/ 52 w 359"/>
                      <a:gd name="T9" fmla="*/ 18 h 251"/>
                      <a:gd name="T10" fmla="*/ 29 w 359"/>
                      <a:gd name="T11" fmla="*/ 27 h 251"/>
                      <a:gd name="T12" fmla="*/ 15 w 359"/>
                      <a:gd name="T13" fmla="*/ 38 h 251"/>
                      <a:gd name="T14" fmla="*/ 3 w 359"/>
                      <a:gd name="T15" fmla="*/ 50 h 251"/>
                      <a:gd name="T16" fmla="*/ 1 w 359"/>
                      <a:gd name="T17" fmla="*/ 56 h 251"/>
                      <a:gd name="T18" fmla="*/ 0 w 359"/>
                      <a:gd name="T19" fmla="*/ 62 h 251"/>
                      <a:gd name="T20" fmla="*/ 0 w 359"/>
                      <a:gd name="T21" fmla="*/ 188 h 251"/>
                      <a:gd name="T22" fmla="*/ 1 w 359"/>
                      <a:gd name="T23" fmla="*/ 195 h 251"/>
                      <a:gd name="T24" fmla="*/ 3 w 359"/>
                      <a:gd name="T25" fmla="*/ 201 h 251"/>
                      <a:gd name="T26" fmla="*/ 15 w 359"/>
                      <a:gd name="T27" fmla="*/ 213 h 251"/>
                      <a:gd name="T28" fmla="*/ 29 w 359"/>
                      <a:gd name="T29" fmla="*/ 224 h 251"/>
                      <a:gd name="T30" fmla="*/ 52 w 359"/>
                      <a:gd name="T31" fmla="*/ 233 h 251"/>
                      <a:gd name="T32" fmla="*/ 78 w 359"/>
                      <a:gd name="T33" fmla="*/ 240 h 251"/>
                      <a:gd name="T34" fmla="*/ 110 w 359"/>
                      <a:gd name="T35" fmla="*/ 246 h 251"/>
                      <a:gd name="T36" fmla="*/ 144 w 359"/>
                      <a:gd name="T37" fmla="*/ 250 h 251"/>
                      <a:gd name="T38" fmla="*/ 180 w 359"/>
                      <a:gd name="T39" fmla="*/ 251 h 251"/>
                      <a:gd name="T40" fmla="*/ 215 w 359"/>
                      <a:gd name="T41" fmla="*/ 250 h 251"/>
                      <a:gd name="T42" fmla="*/ 249 w 359"/>
                      <a:gd name="T43" fmla="*/ 246 h 251"/>
                      <a:gd name="T44" fmla="*/ 281 w 359"/>
                      <a:gd name="T45" fmla="*/ 240 h 251"/>
                      <a:gd name="T46" fmla="*/ 307 w 359"/>
                      <a:gd name="T47" fmla="*/ 233 h 251"/>
                      <a:gd name="T48" fmla="*/ 330 w 359"/>
                      <a:gd name="T49" fmla="*/ 224 h 251"/>
                      <a:gd name="T50" fmla="*/ 344 w 359"/>
                      <a:gd name="T51" fmla="*/ 213 h 251"/>
                      <a:gd name="T52" fmla="*/ 356 w 359"/>
                      <a:gd name="T53" fmla="*/ 201 h 251"/>
                      <a:gd name="T54" fmla="*/ 359 w 359"/>
                      <a:gd name="T55" fmla="*/ 195 h 251"/>
                      <a:gd name="T56" fmla="*/ 359 w 359"/>
                      <a:gd name="T57" fmla="*/ 188 h 251"/>
                      <a:gd name="T58" fmla="*/ 359 w 359"/>
                      <a:gd name="T59" fmla="*/ 62 h 251"/>
                      <a:gd name="T60" fmla="*/ 359 w 359"/>
                      <a:gd name="T61" fmla="*/ 56 h 251"/>
                      <a:gd name="T62" fmla="*/ 356 w 359"/>
                      <a:gd name="T63" fmla="*/ 50 h 251"/>
                      <a:gd name="T64" fmla="*/ 344 w 359"/>
                      <a:gd name="T65" fmla="*/ 38 h 251"/>
                      <a:gd name="T66" fmla="*/ 330 w 359"/>
                      <a:gd name="T67" fmla="*/ 27 h 251"/>
                      <a:gd name="T68" fmla="*/ 307 w 359"/>
                      <a:gd name="T69" fmla="*/ 18 h 251"/>
                      <a:gd name="T70" fmla="*/ 281 w 359"/>
                      <a:gd name="T71" fmla="*/ 10 h 251"/>
                      <a:gd name="T72" fmla="*/ 249 w 359"/>
                      <a:gd name="T73" fmla="*/ 5 h 251"/>
                      <a:gd name="T74" fmla="*/ 215 w 359"/>
                      <a:gd name="T75" fmla="*/ 1 h 251"/>
                      <a:gd name="T76" fmla="*/ 180 w 359"/>
                      <a:gd name="T77" fmla="*/ 0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59" h="251">
                        <a:moveTo>
                          <a:pt x="180" y="0"/>
                        </a:moveTo>
                        <a:lnTo>
                          <a:pt x="144" y="1"/>
                        </a:lnTo>
                        <a:lnTo>
                          <a:pt x="110" y="5"/>
                        </a:lnTo>
                        <a:lnTo>
                          <a:pt x="78" y="10"/>
                        </a:lnTo>
                        <a:lnTo>
                          <a:pt x="52" y="18"/>
                        </a:lnTo>
                        <a:lnTo>
                          <a:pt x="29" y="27"/>
                        </a:lnTo>
                        <a:lnTo>
                          <a:pt x="15" y="38"/>
                        </a:lnTo>
                        <a:lnTo>
                          <a:pt x="3" y="50"/>
                        </a:lnTo>
                        <a:lnTo>
                          <a:pt x="1" y="56"/>
                        </a:lnTo>
                        <a:lnTo>
                          <a:pt x="0" y="62"/>
                        </a:lnTo>
                        <a:lnTo>
                          <a:pt x="0" y="188"/>
                        </a:lnTo>
                        <a:lnTo>
                          <a:pt x="1" y="195"/>
                        </a:lnTo>
                        <a:lnTo>
                          <a:pt x="3" y="201"/>
                        </a:lnTo>
                        <a:lnTo>
                          <a:pt x="15" y="213"/>
                        </a:lnTo>
                        <a:lnTo>
                          <a:pt x="29" y="224"/>
                        </a:lnTo>
                        <a:lnTo>
                          <a:pt x="52" y="233"/>
                        </a:lnTo>
                        <a:lnTo>
                          <a:pt x="78" y="240"/>
                        </a:lnTo>
                        <a:lnTo>
                          <a:pt x="110" y="246"/>
                        </a:lnTo>
                        <a:lnTo>
                          <a:pt x="144" y="250"/>
                        </a:lnTo>
                        <a:lnTo>
                          <a:pt x="180" y="251"/>
                        </a:lnTo>
                        <a:lnTo>
                          <a:pt x="215" y="250"/>
                        </a:lnTo>
                        <a:lnTo>
                          <a:pt x="249" y="246"/>
                        </a:lnTo>
                        <a:lnTo>
                          <a:pt x="281" y="240"/>
                        </a:lnTo>
                        <a:lnTo>
                          <a:pt x="307" y="233"/>
                        </a:lnTo>
                        <a:lnTo>
                          <a:pt x="330" y="224"/>
                        </a:lnTo>
                        <a:lnTo>
                          <a:pt x="344" y="213"/>
                        </a:lnTo>
                        <a:lnTo>
                          <a:pt x="356" y="201"/>
                        </a:lnTo>
                        <a:lnTo>
                          <a:pt x="359" y="195"/>
                        </a:lnTo>
                        <a:lnTo>
                          <a:pt x="359" y="188"/>
                        </a:lnTo>
                        <a:lnTo>
                          <a:pt x="359" y="62"/>
                        </a:lnTo>
                        <a:lnTo>
                          <a:pt x="359" y="56"/>
                        </a:lnTo>
                        <a:lnTo>
                          <a:pt x="356" y="50"/>
                        </a:lnTo>
                        <a:lnTo>
                          <a:pt x="344" y="38"/>
                        </a:lnTo>
                        <a:lnTo>
                          <a:pt x="330" y="27"/>
                        </a:lnTo>
                        <a:lnTo>
                          <a:pt x="307" y="18"/>
                        </a:lnTo>
                        <a:lnTo>
                          <a:pt x="281" y="10"/>
                        </a:lnTo>
                        <a:lnTo>
                          <a:pt x="249" y="5"/>
                        </a:lnTo>
                        <a:lnTo>
                          <a:pt x="215" y="1"/>
                        </a:lnTo>
                        <a:lnTo>
                          <a:pt x="180" y="0"/>
                        </a:lnTo>
                        <a:close/>
                      </a:path>
                    </a:pathLst>
                  </a:custGeom>
                  <a:noFill/>
                  <a:ln w="2857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24" name="Group 38"/>
                <p:cNvGrpSpPr>
                  <a:grpSpLocks/>
                </p:cNvGrpSpPr>
                <p:nvPr/>
              </p:nvGrpSpPr>
              <p:grpSpPr bwMode="auto">
                <a:xfrm>
                  <a:off x="1292" y="3838"/>
                  <a:ext cx="359" cy="126"/>
                  <a:chOff x="3043" y="2054"/>
                  <a:chExt cx="359" cy="126"/>
                </a:xfrm>
              </p:grpSpPr>
              <p:sp>
                <p:nvSpPr>
                  <p:cNvPr id="44" name="Freeform 39"/>
                  <p:cNvSpPr>
                    <a:spLocks/>
                  </p:cNvSpPr>
                  <p:nvPr/>
                </p:nvSpPr>
                <p:spPr bwMode="auto">
                  <a:xfrm>
                    <a:off x="3043" y="2054"/>
                    <a:ext cx="359" cy="126"/>
                  </a:xfrm>
                  <a:custGeom>
                    <a:avLst/>
                    <a:gdLst>
                      <a:gd name="T0" fmla="*/ 0 w 359"/>
                      <a:gd name="T1" fmla="*/ 63 h 126"/>
                      <a:gd name="T2" fmla="*/ 1 w 359"/>
                      <a:gd name="T3" fmla="*/ 69 h 126"/>
                      <a:gd name="T4" fmla="*/ 3 w 359"/>
                      <a:gd name="T5" fmla="*/ 76 h 126"/>
                      <a:gd name="T6" fmla="*/ 15 w 359"/>
                      <a:gd name="T7" fmla="*/ 88 h 126"/>
                      <a:gd name="T8" fmla="*/ 29 w 359"/>
                      <a:gd name="T9" fmla="*/ 98 h 126"/>
                      <a:gd name="T10" fmla="*/ 52 w 359"/>
                      <a:gd name="T11" fmla="*/ 107 h 126"/>
                      <a:gd name="T12" fmla="*/ 78 w 359"/>
                      <a:gd name="T13" fmla="*/ 115 h 126"/>
                      <a:gd name="T14" fmla="*/ 110 w 359"/>
                      <a:gd name="T15" fmla="*/ 121 h 126"/>
                      <a:gd name="T16" fmla="*/ 144 w 359"/>
                      <a:gd name="T17" fmla="*/ 124 h 126"/>
                      <a:gd name="T18" fmla="*/ 180 w 359"/>
                      <a:gd name="T19" fmla="*/ 126 h 126"/>
                      <a:gd name="T20" fmla="*/ 215 w 359"/>
                      <a:gd name="T21" fmla="*/ 124 h 126"/>
                      <a:gd name="T22" fmla="*/ 249 w 359"/>
                      <a:gd name="T23" fmla="*/ 121 h 126"/>
                      <a:gd name="T24" fmla="*/ 281 w 359"/>
                      <a:gd name="T25" fmla="*/ 115 h 126"/>
                      <a:gd name="T26" fmla="*/ 307 w 359"/>
                      <a:gd name="T27" fmla="*/ 107 h 126"/>
                      <a:gd name="T28" fmla="*/ 330 w 359"/>
                      <a:gd name="T29" fmla="*/ 98 h 126"/>
                      <a:gd name="T30" fmla="*/ 344 w 359"/>
                      <a:gd name="T31" fmla="*/ 88 h 126"/>
                      <a:gd name="T32" fmla="*/ 356 w 359"/>
                      <a:gd name="T33" fmla="*/ 76 h 126"/>
                      <a:gd name="T34" fmla="*/ 359 w 359"/>
                      <a:gd name="T35" fmla="*/ 69 h 126"/>
                      <a:gd name="T36" fmla="*/ 359 w 359"/>
                      <a:gd name="T37" fmla="*/ 63 h 126"/>
                      <a:gd name="T38" fmla="*/ 359 w 359"/>
                      <a:gd name="T39" fmla="*/ 56 h 126"/>
                      <a:gd name="T40" fmla="*/ 356 w 359"/>
                      <a:gd name="T41" fmla="*/ 50 h 126"/>
                      <a:gd name="T42" fmla="*/ 344 w 359"/>
                      <a:gd name="T43" fmla="*/ 38 h 126"/>
                      <a:gd name="T44" fmla="*/ 330 w 359"/>
                      <a:gd name="T45" fmla="*/ 27 h 126"/>
                      <a:gd name="T46" fmla="*/ 307 w 359"/>
                      <a:gd name="T47" fmla="*/ 18 h 126"/>
                      <a:gd name="T48" fmla="*/ 281 w 359"/>
                      <a:gd name="T49" fmla="*/ 10 h 126"/>
                      <a:gd name="T50" fmla="*/ 249 w 359"/>
                      <a:gd name="T51" fmla="*/ 5 h 126"/>
                      <a:gd name="T52" fmla="*/ 215 w 359"/>
                      <a:gd name="T53" fmla="*/ 1 h 126"/>
                      <a:gd name="T54" fmla="*/ 180 w 359"/>
                      <a:gd name="T55" fmla="*/ 0 h 126"/>
                      <a:gd name="T56" fmla="*/ 144 w 359"/>
                      <a:gd name="T57" fmla="*/ 1 h 126"/>
                      <a:gd name="T58" fmla="*/ 110 w 359"/>
                      <a:gd name="T59" fmla="*/ 5 h 126"/>
                      <a:gd name="T60" fmla="*/ 78 w 359"/>
                      <a:gd name="T61" fmla="*/ 10 h 126"/>
                      <a:gd name="T62" fmla="*/ 52 w 359"/>
                      <a:gd name="T63" fmla="*/ 18 h 126"/>
                      <a:gd name="T64" fmla="*/ 29 w 359"/>
                      <a:gd name="T65" fmla="*/ 27 h 126"/>
                      <a:gd name="T66" fmla="*/ 15 w 359"/>
                      <a:gd name="T67" fmla="*/ 38 h 126"/>
                      <a:gd name="T68" fmla="*/ 3 w 359"/>
                      <a:gd name="T69" fmla="*/ 50 h 126"/>
                      <a:gd name="T70" fmla="*/ 1 w 359"/>
                      <a:gd name="T71" fmla="*/ 56 h 126"/>
                      <a:gd name="T72" fmla="*/ 0 w 359"/>
                      <a:gd name="T73" fmla="*/ 63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359" h="126">
                        <a:moveTo>
                          <a:pt x="0" y="63"/>
                        </a:moveTo>
                        <a:lnTo>
                          <a:pt x="1" y="69"/>
                        </a:lnTo>
                        <a:lnTo>
                          <a:pt x="3" y="76"/>
                        </a:lnTo>
                        <a:lnTo>
                          <a:pt x="15" y="88"/>
                        </a:lnTo>
                        <a:lnTo>
                          <a:pt x="29" y="98"/>
                        </a:lnTo>
                        <a:lnTo>
                          <a:pt x="52" y="107"/>
                        </a:lnTo>
                        <a:lnTo>
                          <a:pt x="78" y="115"/>
                        </a:lnTo>
                        <a:lnTo>
                          <a:pt x="110" y="121"/>
                        </a:lnTo>
                        <a:lnTo>
                          <a:pt x="144" y="124"/>
                        </a:lnTo>
                        <a:lnTo>
                          <a:pt x="180" y="126"/>
                        </a:lnTo>
                        <a:lnTo>
                          <a:pt x="215" y="124"/>
                        </a:lnTo>
                        <a:lnTo>
                          <a:pt x="249" y="121"/>
                        </a:lnTo>
                        <a:lnTo>
                          <a:pt x="281" y="115"/>
                        </a:lnTo>
                        <a:lnTo>
                          <a:pt x="307" y="107"/>
                        </a:lnTo>
                        <a:lnTo>
                          <a:pt x="330" y="98"/>
                        </a:lnTo>
                        <a:lnTo>
                          <a:pt x="344" y="88"/>
                        </a:lnTo>
                        <a:lnTo>
                          <a:pt x="356" y="76"/>
                        </a:lnTo>
                        <a:lnTo>
                          <a:pt x="359" y="69"/>
                        </a:lnTo>
                        <a:lnTo>
                          <a:pt x="359" y="63"/>
                        </a:lnTo>
                        <a:lnTo>
                          <a:pt x="359" y="56"/>
                        </a:lnTo>
                        <a:lnTo>
                          <a:pt x="356" y="50"/>
                        </a:lnTo>
                        <a:lnTo>
                          <a:pt x="344" y="38"/>
                        </a:lnTo>
                        <a:lnTo>
                          <a:pt x="330" y="27"/>
                        </a:lnTo>
                        <a:lnTo>
                          <a:pt x="307" y="18"/>
                        </a:lnTo>
                        <a:lnTo>
                          <a:pt x="281" y="10"/>
                        </a:lnTo>
                        <a:lnTo>
                          <a:pt x="249" y="5"/>
                        </a:lnTo>
                        <a:lnTo>
                          <a:pt x="215" y="1"/>
                        </a:lnTo>
                        <a:lnTo>
                          <a:pt x="180" y="0"/>
                        </a:lnTo>
                        <a:lnTo>
                          <a:pt x="144" y="1"/>
                        </a:lnTo>
                        <a:lnTo>
                          <a:pt x="110" y="5"/>
                        </a:lnTo>
                        <a:lnTo>
                          <a:pt x="78" y="10"/>
                        </a:lnTo>
                        <a:lnTo>
                          <a:pt x="52" y="18"/>
                        </a:lnTo>
                        <a:lnTo>
                          <a:pt x="29" y="27"/>
                        </a:lnTo>
                        <a:lnTo>
                          <a:pt x="15" y="38"/>
                        </a:lnTo>
                        <a:lnTo>
                          <a:pt x="3" y="50"/>
                        </a:lnTo>
                        <a:lnTo>
                          <a:pt x="1" y="56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5" name="Freeform 40"/>
                  <p:cNvSpPr>
                    <a:spLocks/>
                  </p:cNvSpPr>
                  <p:nvPr/>
                </p:nvSpPr>
                <p:spPr bwMode="auto">
                  <a:xfrm>
                    <a:off x="3043" y="2054"/>
                    <a:ext cx="359" cy="126"/>
                  </a:xfrm>
                  <a:custGeom>
                    <a:avLst/>
                    <a:gdLst>
                      <a:gd name="T0" fmla="*/ 0 w 359"/>
                      <a:gd name="T1" fmla="*/ 63 h 126"/>
                      <a:gd name="T2" fmla="*/ 1 w 359"/>
                      <a:gd name="T3" fmla="*/ 69 h 126"/>
                      <a:gd name="T4" fmla="*/ 3 w 359"/>
                      <a:gd name="T5" fmla="*/ 76 h 126"/>
                      <a:gd name="T6" fmla="*/ 15 w 359"/>
                      <a:gd name="T7" fmla="*/ 88 h 126"/>
                      <a:gd name="T8" fmla="*/ 29 w 359"/>
                      <a:gd name="T9" fmla="*/ 98 h 126"/>
                      <a:gd name="T10" fmla="*/ 52 w 359"/>
                      <a:gd name="T11" fmla="*/ 107 h 126"/>
                      <a:gd name="T12" fmla="*/ 78 w 359"/>
                      <a:gd name="T13" fmla="*/ 115 h 126"/>
                      <a:gd name="T14" fmla="*/ 110 w 359"/>
                      <a:gd name="T15" fmla="*/ 121 h 126"/>
                      <a:gd name="T16" fmla="*/ 144 w 359"/>
                      <a:gd name="T17" fmla="*/ 124 h 126"/>
                      <a:gd name="T18" fmla="*/ 180 w 359"/>
                      <a:gd name="T19" fmla="*/ 126 h 126"/>
                      <a:gd name="T20" fmla="*/ 215 w 359"/>
                      <a:gd name="T21" fmla="*/ 124 h 126"/>
                      <a:gd name="T22" fmla="*/ 249 w 359"/>
                      <a:gd name="T23" fmla="*/ 121 h 126"/>
                      <a:gd name="T24" fmla="*/ 281 w 359"/>
                      <a:gd name="T25" fmla="*/ 115 h 126"/>
                      <a:gd name="T26" fmla="*/ 307 w 359"/>
                      <a:gd name="T27" fmla="*/ 107 h 126"/>
                      <a:gd name="T28" fmla="*/ 330 w 359"/>
                      <a:gd name="T29" fmla="*/ 98 h 126"/>
                      <a:gd name="T30" fmla="*/ 344 w 359"/>
                      <a:gd name="T31" fmla="*/ 88 h 126"/>
                      <a:gd name="T32" fmla="*/ 356 w 359"/>
                      <a:gd name="T33" fmla="*/ 76 h 126"/>
                      <a:gd name="T34" fmla="*/ 359 w 359"/>
                      <a:gd name="T35" fmla="*/ 69 h 126"/>
                      <a:gd name="T36" fmla="*/ 359 w 359"/>
                      <a:gd name="T37" fmla="*/ 63 h 126"/>
                      <a:gd name="T38" fmla="*/ 359 w 359"/>
                      <a:gd name="T39" fmla="*/ 56 h 126"/>
                      <a:gd name="T40" fmla="*/ 356 w 359"/>
                      <a:gd name="T41" fmla="*/ 50 h 126"/>
                      <a:gd name="T42" fmla="*/ 344 w 359"/>
                      <a:gd name="T43" fmla="*/ 38 h 126"/>
                      <a:gd name="T44" fmla="*/ 330 w 359"/>
                      <a:gd name="T45" fmla="*/ 27 h 126"/>
                      <a:gd name="T46" fmla="*/ 307 w 359"/>
                      <a:gd name="T47" fmla="*/ 18 h 126"/>
                      <a:gd name="T48" fmla="*/ 281 w 359"/>
                      <a:gd name="T49" fmla="*/ 10 h 126"/>
                      <a:gd name="T50" fmla="*/ 249 w 359"/>
                      <a:gd name="T51" fmla="*/ 5 h 126"/>
                      <a:gd name="T52" fmla="*/ 215 w 359"/>
                      <a:gd name="T53" fmla="*/ 1 h 126"/>
                      <a:gd name="T54" fmla="*/ 180 w 359"/>
                      <a:gd name="T55" fmla="*/ 0 h 126"/>
                      <a:gd name="T56" fmla="*/ 144 w 359"/>
                      <a:gd name="T57" fmla="*/ 1 h 126"/>
                      <a:gd name="T58" fmla="*/ 110 w 359"/>
                      <a:gd name="T59" fmla="*/ 5 h 126"/>
                      <a:gd name="T60" fmla="*/ 78 w 359"/>
                      <a:gd name="T61" fmla="*/ 10 h 126"/>
                      <a:gd name="T62" fmla="*/ 52 w 359"/>
                      <a:gd name="T63" fmla="*/ 18 h 126"/>
                      <a:gd name="T64" fmla="*/ 29 w 359"/>
                      <a:gd name="T65" fmla="*/ 27 h 126"/>
                      <a:gd name="T66" fmla="*/ 15 w 359"/>
                      <a:gd name="T67" fmla="*/ 38 h 126"/>
                      <a:gd name="T68" fmla="*/ 3 w 359"/>
                      <a:gd name="T69" fmla="*/ 50 h 126"/>
                      <a:gd name="T70" fmla="*/ 1 w 359"/>
                      <a:gd name="T71" fmla="*/ 56 h 126"/>
                      <a:gd name="T72" fmla="*/ 0 w 359"/>
                      <a:gd name="T73" fmla="*/ 63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359" h="126">
                        <a:moveTo>
                          <a:pt x="0" y="63"/>
                        </a:moveTo>
                        <a:lnTo>
                          <a:pt x="1" y="69"/>
                        </a:lnTo>
                        <a:lnTo>
                          <a:pt x="3" y="76"/>
                        </a:lnTo>
                        <a:lnTo>
                          <a:pt x="15" y="88"/>
                        </a:lnTo>
                        <a:lnTo>
                          <a:pt x="29" y="98"/>
                        </a:lnTo>
                        <a:lnTo>
                          <a:pt x="52" y="107"/>
                        </a:lnTo>
                        <a:lnTo>
                          <a:pt x="78" y="115"/>
                        </a:lnTo>
                        <a:lnTo>
                          <a:pt x="110" y="121"/>
                        </a:lnTo>
                        <a:lnTo>
                          <a:pt x="144" y="124"/>
                        </a:lnTo>
                        <a:lnTo>
                          <a:pt x="180" y="126"/>
                        </a:lnTo>
                        <a:lnTo>
                          <a:pt x="215" y="124"/>
                        </a:lnTo>
                        <a:lnTo>
                          <a:pt x="249" y="121"/>
                        </a:lnTo>
                        <a:lnTo>
                          <a:pt x="281" y="115"/>
                        </a:lnTo>
                        <a:lnTo>
                          <a:pt x="307" y="107"/>
                        </a:lnTo>
                        <a:lnTo>
                          <a:pt x="330" y="98"/>
                        </a:lnTo>
                        <a:lnTo>
                          <a:pt x="344" y="88"/>
                        </a:lnTo>
                        <a:lnTo>
                          <a:pt x="356" y="76"/>
                        </a:lnTo>
                        <a:lnTo>
                          <a:pt x="359" y="69"/>
                        </a:lnTo>
                        <a:lnTo>
                          <a:pt x="359" y="63"/>
                        </a:lnTo>
                        <a:lnTo>
                          <a:pt x="359" y="56"/>
                        </a:lnTo>
                        <a:lnTo>
                          <a:pt x="356" y="50"/>
                        </a:lnTo>
                        <a:lnTo>
                          <a:pt x="344" y="38"/>
                        </a:lnTo>
                        <a:lnTo>
                          <a:pt x="330" y="27"/>
                        </a:lnTo>
                        <a:lnTo>
                          <a:pt x="307" y="18"/>
                        </a:lnTo>
                        <a:lnTo>
                          <a:pt x="281" y="10"/>
                        </a:lnTo>
                        <a:lnTo>
                          <a:pt x="249" y="5"/>
                        </a:lnTo>
                        <a:lnTo>
                          <a:pt x="215" y="1"/>
                        </a:lnTo>
                        <a:lnTo>
                          <a:pt x="180" y="0"/>
                        </a:lnTo>
                        <a:lnTo>
                          <a:pt x="144" y="1"/>
                        </a:lnTo>
                        <a:lnTo>
                          <a:pt x="110" y="5"/>
                        </a:lnTo>
                        <a:lnTo>
                          <a:pt x="78" y="10"/>
                        </a:lnTo>
                        <a:lnTo>
                          <a:pt x="52" y="18"/>
                        </a:lnTo>
                        <a:lnTo>
                          <a:pt x="29" y="27"/>
                        </a:lnTo>
                        <a:lnTo>
                          <a:pt x="15" y="38"/>
                        </a:lnTo>
                        <a:lnTo>
                          <a:pt x="3" y="50"/>
                        </a:lnTo>
                        <a:lnTo>
                          <a:pt x="1" y="56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25" name="Group 41"/>
                <p:cNvGrpSpPr>
                  <a:grpSpLocks/>
                </p:cNvGrpSpPr>
                <p:nvPr/>
              </p:nvGrpSpPr>
              <p:grpSpPr bwMode="auto">
                <a:xfrm>
                  <a:off x="1292" y="3901"/>
                  <a:ext cx="359" cy="63"/>
                  <a:chOff x="3043" y="2117"/>
                  <a:chExt cx="359" cy="63"/>
                </a:xfrm>
              </p:grpSpPr>
              <p:sp>
                <p:nvSpPr>
                  <p:cNvPr id="42" name="Freeform 42"/>
                  <p:cNvSpPr>
                    <a:spLocks/>
                  </p:cNvSpPr>
                  <p:nvPr/>
                </p:nvSpPr>
                <p:spPr bwMode="auto">
                  <a:xfrm>
                    <a:off x="3043" y="2117"/>
                    <a:ext cx="359" cy="63"/>
                  </a:xfrm>
                  <a:custGeom>
                    <a:avLst/>
                    <a:gdLst>
                      <a:gd name="T0" fmla="*/ 0 w 359"/>
                      <a:gd name="T1" fmla="*/ 0 h 63"/>
                      <a:gd name="T2" fmla="*/ 1 w 359"/>
                      <a:gd name="T3" fmla="*/ 7 h 63"/>
                      <a:gd name="T4" fmla="*/ 3 w 359"/>
                      <a:gd name="T5" fmla="*/ 14 h 63"/>
                      <a:gd name="T6" fmla="*/ 15 w 359"/>
                      <a:gd name="T7" fmla="*/ 25 h 63"/>
                      <a:gd name="T8" fmla="*/ 29 w 359"/>
                      <a:gd name="T9" fmla="*/ 35 h 63"/>
                      <a:gd name="T10" fmla="*/ 52 w 359"/>
                      <a:gd name="T11" fmla="*/ 45 h 63"/>
                      <a:gd name="T12" fmla="*/ 78 w 359"/>
                      <a:gd name="T13" fmla="*/ 52 h 63"/>
                      <a:gd name="T14" fmla="*/ 110 w 359"/>
                      <a:gd name="T15" fmla="*/ 58 h 63"/>
                      <a:gd name="T16" fmla="*/ 144 w 359"/>
                      <a:gd name="T17" fmla="*/ 61 h 63"/>
                      <a:gd name="T18" fmla="*/ 180 w 359"/>
                      <a:gd name="T19" fmla="*/ 63 h 63"/>
                      <a:gd name="T20" fmla="*/ 215 w 359"/>
                      <a:gd name="T21" fmla="*/ 61 h 63"/>
                      <a:gd name="T22" fmla="*/ 249 w 359"/>
                      <a:gd name="T23" fmla="*/ 58 h 63"/>
                      <a:gd name="T24" fmla="*/ 281 w 359"/>
                      <a:gd name="T25" fmla="*/ 52 h 63"/>
                      <a:gd name="T26" fmla="*/ 307 w 359"/>
                      <a:gd name="T27" fmla="*/ 45 h 63"/>
                      <a:gd name="T28" fmla="*/ 330 w 359"/>
                      <a:gd name="T29" fmla="*/ 35 h 63"/>
                      <a:gd name="T30" fmla="*/ 344 w 359"/>
                      <a:gd name="T31" fmla="*/ 25 h 63"/>
                      <a:gd name="T32" fmla="*/ 356 w 359"/>
                      <a:gd name="T33" fmla="*/ 14 h 63"/>
                      <a:gd name="T34" fmla="*/ 359 w 359"/>
                      <a:gd name="T35" fmla="*/ 7 h 63"/>
                      <a:gd name="T36" fmla="*/ 359 w 359"/>
                      <a:gd name="T37" fmla="*/ 0 h 63"/>
                      <a:gd name="T38" fmla="*/ 0 w 359"/>
                      <a:gd name="T39" fmla="*/ 0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59" h="63">
                        <a:moveTo>
                          <a:pt x="0" y="0"/>
                        </a:moveTo>
                        <a:lnTo>
                          <a:pt x="1" y="7"/>
                        </a:lnTo>
                        <a:lnTo>
                          <a:pt x="3" y="14"/>
                        </a:lnTo>
                        <a:lnTo>
                          <a:pt x="15" y="25"/>
                        </a:lnTo>
                        <a:lnTo>
                          <a:pt x="29" y="35"/>
                        </a:lnTo>
                        <a:lnTo>
                          <a:pt x="52" y="45"/>
                        </a:lnTo>
                        <a:lnTo>
                          <a:pt x="78" y="52"/>
                        </a:lnTo>
                        <a:lnTo>
                          <a:pt x="110" y="58"/>
                        </a:lnTo>
                        <a:lnTo>
                          <a:pt x="144" y="61"/>
                        </a:lnTo>
                        <a:lnTo>
                          <a:pt x="180" y="63"/>
                        </a:lnTo>
                        <a:lnTo>
                          <a:pt x="215" y="61"/>
                        </a:lnTo>
                        <a:lnTo>
                          <a:pt x="249" y="58"/>
                        </a:lnTo>
                        <a:lnTo>
                          <a:pt x="281" y="52"/>
                        </a:lnTo>
                        <a:lnTo>
                          <a:pt x="307" y="45"/>
                        </a:lnTo>
                        <a:lnTo>
                          <a:pt x="330" y="35"/>
                        </a:lnTo>
                        <a:lnTo>
                          <a:pt x="344" y="25"/>
                        </a:lnTo>
                        <a:lnTo>
                          <a:pt x="356" y="14"/>
                        </a:lnTo>
                        <a:lnTo>
                          <a:pt x="359" y="7"/>
                        </a:lnTo>
                        <a:lnTo>
                          <a:pt x="35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43" name="Freeform 43"/>
                  <p:cNvSpPr>
                    <a:spLocks/>
                  </p:cNvSpPr>
                  <p:nvPr/>
                </p:nvSpPr>
                <p:spPr bwMode="auto">
                  <a:xfrm>
                    <a:off x="3043" y="2117"/>
                    <a:ext cx="359" cy="63"/>
                  </a:xfrm>
                  <a:custGeom>
                    <a:avLst/>
                    <a:gdLst>
                      <a:gd name="T0" fmla="*/ 0 w 359"/>
                      <a:gd name="T1" fmla="*/ 0 h 63"/>
                      <a:gd name="T2" fmla="*/ 1 w 359"/>
                      <a:gd name="T3" fmla="*/ 7 h 63"/>
                      <a:gd name="T4" fmla="*/ 3 w 359"/>
                      <a:gd name="T5" fmla="*/ 14 h 63"/>
                      <a:gd name="T6" fmla="*/ 15 w 359"/>
                      <a:gd name="T7" fmla="*/ 25 h 63"/>
                      <a:gd name="T8" fmla="*/ 29 w 359"/>
                      <a:gd name="T9" fmla="*/ 35 h 63"/>
                      <a:gd name="T10" fmla="*/ 52 w 359"/>
                      <a:gd name="T11" fmla="*/ 45 h 63"/>
                      <a:gd name="T12" fmla="*/ 78 w 359"/>
                      <a:gd name="T13" fmla="*/ 52 h 63"/>
                      <a:gd name="T14" fmla="*/ 110 w 359"/>
                      <a:gd name="T15" fmla="*/ 58 h 63"/>
                      <a:gd name="T16" fmla="*/ 144 w 359"/>
                      <a:gd name="T17" fmla="*/ 61 h 63"/>
                      <a:gd name="T18" fmla="*/ 180 w 359"/>
                      <a:gd name="T19" fmla="*/ 63 h 63"/>
                      <a:gd name="T20" fmla="*/ 215 w 359"/>
                      <a:gd name="T21" fmla="*/ 61 h 63"/>
                      <a:gd name="T22" fmla="*/ 249 w 359"/>
                      <a:gd name="T23" fmla="*/ 58 h 63"/>
                      <a:gd name="T24" fmla="*/ 281 w 359"/>
                      <a:gd name="T25" fmla="*/ 52 h 63"/>
                      <a:gd name="T26" fmla="*/ 307 w 359"/>
                      <a:gd name="T27" fmla="*/ 45 h 63"/>
                      <a:gd name="T28" fmla="*/ 330 w 359"/>
                      <a:gd name="T29" fmla="*/ 35 h 63"/>
                      <a:gd name="T30" fmla="*/ 344 w 359"/>
                      <a:gd name="T31" fmla="*/ 25 h 63"/>
                      <a:gd name="T32" fmla="*/ 356 w 359"/>
                      <a:gd name="T33" fmla="*/ 14 h 63"/>
                      <a:gd name="T34" fmla="*/ 359 w 359"/>
                      <a:gd name="T35" fmla="*/ 7 h 63"/>
                      <a:gd name="T36" fmla="*/ 359 w 359"/>
                      <a:gd name="T37" fmla="*/ 0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59" h="63">
                        <a:moveTo>
                          <a:pt x="0" y="0"/>
                        </a:moveTo>
                        <a:lnTo>
                          <a:pt x="1" y="7"/>
                        </a:lnTo>
                        <a:lnTo>
                          <a:pt x="3" y="14"/>
                        </a:lnTo>
                        <a:lnTo>
                          <a:pt x="15" y="25"/>
                        </a:lnTo>
                        <a:lnTo>
                          <a:pt x="29" y="35"/>
                        </a:lnTo>
                        <a:lnTo>
                          <a:pt x="52" y="45"/>
                        </a:lnTo>
                        <a:lnTo>
                          <a:pt x="78" y="52"/>
                        </a:lnTo>
                        <a:lnTo>
                          <a:pt x="110" y="58"/>
                        </a:lnTo>
                        <a:lnTo>
                          <a:pt x="144" y="61"/>
                        </a:lnTo>
                        <a:lnTo>
                          <a:pt x="180" y="63"/>
                        </a:lnTo>
                        <a:lnTo>
                          <a:pt x="215" y="61"/>
                        </a:lnTo>
                        <a:lnTo>
                          <a:pt x="249" y="58"/>
                        </a:lnTo>
                        <a:lnTo>
                          <a:pt x="281" y="52"/>
                        </a:lnTo>
                        <a:lnTo>
                          <a:pt x="307" y="45"/>
                        </a:lnTo>
                        <a:lnTo>
                          <a:pt x="330" y="35"/>
                        </a:lnTo>
                        <a:lnTo>
                          <a:pt x="344" y="25"/>
                        </a:lnTo>
                        <a:lnTo>
                          <a:pt x="356" y="14"/>
                        </a:lnTo>
                        <a:lnTo>
                          <a:pt x="359" y="7"/>
                        </a:lnTo>
                        <a:lnTo>
                          <a:pt x="359" y="0"/>
                        </a:lnTo>
                      </a:path>
                    </a:pathLst>
                  </a:custGeom>
                  <a:noFill/>
                  <a:ln w="28575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26" name="Line 44"/>
                <p:cNvSpPr>
                  <a:spLocks noChangeShapeType="1"/>
                </p:cNvSpPr>
                <p:nvPr/>
              </p:nvSpPr>
              <p:spPr bwMode="auto">
                <a:xfrm>
                  <a:off x="1506" y="3916"/>
                  <a:ext cx="35" cy="1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" name="Freeform 45"/>
                <p:cNvSpPr>
                  <a:spLocks/>
                </p:cNvSpPr>
                <p:nvPr/>
              </p:nvSpPr>
              <p:spPr bwMode="auto">
                <a:xfrm>
                  <a:off x="1501" y="3897"/>
                  <a:ext cx="83" cy="46"/>
                </a:xfrm>
                <a:custGeom>
                  <a:avLst/>
                  <a:gdLst>
                    <a:gd name="T0" fmla="*/ 0 w 83"/>
                    <a:gd name="T1" fmla="*/ 46 h 46"/>
                    <a:gd name="T2" fmla="*/ 83 w 83"/>
                    <a:gd name="T3" fmla="*/ 46 h 46"/>
                    <a:gd name="T4" fmla="*/ 35 w 83"/>
                    <a:gd name="T5" fmla="*/ 0 h 46"/>
                    <a:gd name="T6" fmla="*/ 37 w 83"/>
                    <a:gd name="T7" fmla="*/ 30 h 46"/>
                    <a:gd name="T8" fmla="*/ 0 w 83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0" y="46"/>
                      </a:moveTo>
                      <a:lnTo>
                        <a:pt x="83" y="46"/>
                      </a:lnTo>
                      <a:lnTo>
                        <a:pt x="35" y="0"/>
                      </a:lnTo>
                      <a:lnTo>
                        <a:pt x="37" y="3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" name="Line 46"/>
                <p:cNvSpPr>
                  <a:spLocks noChangeShapeType="1"/>
                </p:cNvSpPr>
                <p:nvPr/>
              </p:nvSpPr>
              <p:spPr bwMode="auto">
                <a:xfrm>
                  <a:off x="1506" y="3916"/>
                  <a:ext cx="35" cy="1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9" name="Freeform 47"/>
                <p:cNvSpPr>
                  <a:spLocks/>
                </p:cNvSpPr>
                <p:nvPr/>
              </p:nvSpPr>
              <p:spPr bwMode="auto">
                <a:xfrm>
                  <a:off x="1501" y="3897"/>
                  <a:ext cx="83" cy="46"/>
                </a:xfrm>
                <a:custGeom>
                  <a:avLst/>
                  <a:gdLst>
                    <a:gd name="T0" fmla="*/ 0 w 83"/>
                    <a:gd name="T1" fmla="*/ 46 h 46"/>
                    <a:gd name="T2" fmla="*/ 83 w 83"/>
                    <a:gd name="T3" fmla="*/ 46 h 46"/>
                    <a:gd name="T4" fmla="*/ 35 w 83"/>
                    <a:gd name="T5" fmla="*/ 0 h 46"/>
                    <a:gd name="T6" fmla="*/ 37 w 83"/>
                    <a:gd name="T7" fmla="*/ 30 h 46"/>
                    <a:gd name="T8" fmla="*/ 0 w 83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0" y="46"/>
                      </a:moveTo>
                      <a:lnTo>
                        <a:pt x="83" y="46"/>
                      </a:lnTo>
                      <a:lnTo>
                        <a:pt x="35" y="0"/>
                      </a:lnTo>
                      <a:lnTo>
                        <a:pt x="37" y="3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" name="Line 48"/>
                <p:cNvSpPr>
                  <a:spLocks noChangeShapeType="1"/>
                </p:cNvSpPr>
                <p:nvPr/>
              </p:nvSpPr>
              <p:spPr bwMode="auto">
                <a:xfrm flipH="1" flipV="1">
                  <a:off x="1398" y="3879"/>
                  <a:ext cx="35" cy="1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" name="Freeform 49"/>
                <p:cNvSpPr>
                  <a:spLocks/>
                </p:cNvSpPr>
                <p:nvPr/>
              </p:nvSpPr>
              <p:spPr bwMode="auto">
                <a:xfrm>
                  <a:off x="1355" y="3864"/>
                  <a:ext cx="83" cy="47"/>
                </a:xfrm>
                <a:custGeom>
                  <a:avLst/>
                  <a:gdLst>
                    <a:gd name="T0" fmla="*/ 83 w 83"/>
                    <a:gd name="T1" fmla="*/ 0 h 47"/>
                    <a:gd name="T2" fmla="*/ 0 w 83"/>
                    <a:gd name="T3" fmla="*/ 0 h 47"/>
                    <a:gd name="T4" fmla="*/ 47 w 83"/>
                    <a:gd name="T5" fmla="*/ 47 h 47"/>
                    <a:gd name="T6" fmla="*/ 46 w 83"/>
                    <a:gd name="T7" fmla="*/ 17 h 47"/>
                    <a:gd name="T8" fmla="*/ 83 w 83"/>
                    <a:gd name="T9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7">
                      <a:moveTo>
                        <a:pt x="83" y="0"/>
                      </a:moveTo>
                      <a:lnTo>
                        <a:pt x="0" y="0"/>
                      </a:lnTo>
                      <a:lnTo>
                        <a:pt x="47" y="47"/>
                      </a:lnTo>
                      <a:lnTo>
                        <a:pt x="46" y="17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" name="Line 50"/>
                <p:cNvSpPr>
                  <a:spLocks noChangeShapeType="1"/>
                </p:cNvSpPr>
                <p:nvPr/>
              </p:nvSpPr>
              <p:spPr bwMode="auto">
                <a:xfrm flipH="1" flipV="1">
                  <a:off x="1398" y="3879"/>
                  <a:ext cx="35" cy="1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3" name="Freeform 51"/>
                <p:cNvSpPr>
                  <a:spLocks/>
                </p:cNvSpPr>
                <p:nvPr/>
              </p:nvSpPr>
              <p:spPr bwMode="auto">
                <a:xfrm>
                  <a:off x="1355" y="3864"/>
                  <a:ext cx="83" cy="47"/>
                </a:xfrm>
                <a:custGeom>
                  <a:avLst/>
                  <a:gdLst>
                    <a:gd name="T0" fmla="*/ 83 w 83"/>
                    <a:gd name="T1" fmla="*/ 0 h 47"/>
                    <a:gd name="T2" fmla="*/ 0 w 83"/>
                    <a:gd name="T3" fmla="*/ 0 h 47"/>
                    <a:gd name="T4" fmla="*/ 47 w 83"/>
                    <a:gd name="T5" fmla="*/ 47 h 47"/>
                    <a:gd name="T6" fmla="*/ 46 w 83"/>
                    <a:gd name="T7" fmla="*/ 17 h 47"/>
                    <a:gd name="T8" fmla="*/ 83 w 83"/>
                    <a:gd name="T9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7">
                      <a:moveTo>
                        <a:pt x="83" y="0"/>
                      </a:moveTo>
                      <a:lnTo>
                        <a:pt x="0" y="0"/>
                      </a:lnTo>
                      <a:lnTo>
                        <a:pt x="47" y="47"/>
                      </a:lnTo>
                      <a:lnTo>
                        <a:pt x="46" y="17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1380" y="3925"/>
                  <a:ext cx="35" cy="1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" name="Freeform 53"/>
                <p:cNvSpPr>
                  <a:spLocks/>
                </p:cNvSpPr>
                <p:nvPr/>
              </p:nvSpPr>
              <p:spPr bwMode="auto">
                <a:xfrm>
                  <a:off x="1374" y="3911"/>
                  <a:ext cx="85" cy="48"/>
                </a:xfrm>
                <a:custGeom>
                  <a:avLst/>
                  <a:gdLst>
                    <a:gd name="T0" fmla="*/ 36 w 85"/>
                    <a:gd name="T1" fmla="*/ 48 h 48"/>
                    <a:gd name="T2" fmla="*/ 85 w 85"/>
                    <a:gd name="T3" fmla="*/ 0 h 48"/>
                    <a:gd name="T4" fmla="*/ 0 w 85"/>
                    <a:gd name="T5" fmla="*/ 1 h 48"/>
                    <a:gd name="T6" fmla="*/ 38 w 85"/>
                    <a:gd name="T7" fmla="*/ 17 h 48"/>
                    <a:gd name="T8" fmla="*/ 36 w 85"/>
                    <a:gd name="T9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48">
                      <a:moveTo>
                        <a:pt x="36" y="48"/>
                      </a:moveTo>
                      <a:lnTo>
                        <a:pt x="85" y="0"/>
                      </a:lnTo>
                      <a:lnTo>
                        <a:pt x="0" y="1"/>
                      </a:lnTo>
                      <a:lnTo>
                        <a:pt x="38" y="17"/>
                      </a:lnTo>
                      <a:lnTo>
                        <a:pt x="36" y="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1380" y="3925"/>
                  <a:ext cx="35" cy="1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" name="Freeform 55"/>
                <p:cNvSpPr>
                  <a:spLocks/>
                </p:cNvSpPr>
                <p:nvPr/>
              </p:nvSpPr>
              <p:spPr bwMode="auto">
                <a:xfrm>
                  <a:off x="1374" y="3911"/>
                  <a:ext cx="85" cy="48"/>
                </a:xfrm>
                <a:custGeom>
                  <a:avLst/>
                  <a:gdLst>
                    <a:gd name="T0" fmla="*/ 36 w 85"/>
                    <a:gd name="T1" fmla="*/ 48 h 48"/>
                    <a:gd name="T2" fmla="*/ 85 w 85"/>
                    <a:gd name="T3" fmla="*/ 0 h 48"/>
                    <a:gd name="T4" fmla="*/ 0 w 85"/>
                    <a:gd name="T5" fmla="*/ 1 h 48"/>
                    <a:gd name="T6" fmla="*/ 38 w 85"/>
                    <a:gd name="T7" fmla="*/ 17 h 48"/>
                    <a:gd name="T8" fmla="*/ 36 w 85"/>
                    <a:gd name="T9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48">
                      <a:moveTo>
                        <a:pt x="36" y="48"/>
                      </a:moveTo>
                      <a:lnTo>
                        <a:pt x="85" y="0"/>
                      </a:lnTo>
                      <a:lnTo>
                        <a:pt x="0" y="1"/>
                      </a:lnTo>
                      <a:lnTo>
                        <a:pt x="38" y="17"/>
                      </a:lnTo>
                      <a:lnTo>
                        <a:pt x="36" y="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1520" y="3869"/>
                  <a:ext cx="40" cy="1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" name="Freeform 57"/>
                <p:cNvSpPr>
                  <a:spLocks/>
                </p:cNvSpPr>
                <p:nvPr/>
              </p:nvSpPr>
              <p:spPr bwMode="auto">
                <a:xfrm>
                  <a:off x="1477" y="3850"/>
                  <a:ext cx="84" cy="48"/>
                </a:xfrm>
                <a:custGeom>
                  <a:avLst/>
                  <a:gdLst>
                    <a:gd name="T0" fmla="*/ 51 w 84"/>
                    <a:gd name="T1" fmla="*/ 0 h 48"/>
                    <a:gd name="T2" fmla="*/ 0 w 84"/>
                    <a:gd name="T3" fmla="*/ 47 h 48"/>
                    <a:gd name="T4" fmla="*/ 84 w 84"/>
                    <a:gd name="T5" fmla="*/ 48 h 48"/>
                    <a:gd name="T6" fmla="*/ 47 w 84"/>
                    <a:gd name="T7" fmla="*/ 31 h 48"/>
                    <a:gd name="T8" fmla="*/ 51 w 84"/>
                    <a:gd name="T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8">
                      <a:moveTo>
                        <a:pt x="51" y="0"/>
                      </a:moveTo>
                      <a:lnTo>
                        <a:pt x="0" y="47"/>
                      </a:lnTo>
                      <a:lnTo>
                        <a:pt x="84" y="48"/>
                      </a:lnTo>
                      <a:lnTo>
                        <a:pt x="47" y="31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1520" y="3869"/>
                  <a:ext cx="40" cy="1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" name="Freeform 59"/>
                <p:cNvSpPr>
                  <a:spLocks/>
                </p:cNvSpPr>
                <p:nvPr/>
              </p:nvSpPr>
              <p:spPr bwMode="auto">
                <a:xfrm>
                  <a:off x="1477" y="3850"/>
                  <a:ext cx="84" cy="48"/>
                </a:xfrm>
                <a:custGeom>
                  <a:avLst/>
                  <a:gdLst>
                    <a:gd name="T0" fmla="*/ 51 w 84"/>
                    <a:gd name="T1" fmla="*/ 0 h 48"/>
                    <a:gd name="T2" fmla="*/ 0 w 84"/>
                    <a:gd name="T3" fmla="*/ 47 h 48"/>
                    <a:gd name="T4" fmla="*/ 84 w 84"/>
                    <a:gd name="T5" fmla="*/ 48 h 48"/>
                    <a:gd name="T6" fmla="*/ 47 w 84"/>
                    <a:gd name="T7" fmla="*/ 31 h 48"/>
                    <a:gd name="T8" fmla="*/ 51 w 84"/>
                    <a:gd name="T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8">
                      <a:moveTo>
                        <a:pt x="51" y="0"/>
                      </a:moveTo>
                      <a:lnTo>
                        <a:pt x="0" y="47"/>
                      </a:lnTo>
                      <a:lnTo>
                        <a:pt x="84" y="48"/>
                      </a:lnTo>
                      <a:lnTo>
                        <a:pt x="47" y="31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64" name="Group 60"/>
            <p:cNvGrpSpPr>
              <a:grpSpLocks/>
            </p:cNvGrpSpPr>
            <p:nvPr/>
          </p:nvGrpSpPr>
          <p:grpSpPr bwMode="auto">
            <a:xfrm rot="1245344">
              <a:off x="3779044" y="4821079"/>
              <a:ext cx="304323" cy="200025"/>
              <a:chOff x="2973" y="1562"/>
              <a:chExt cx="341" cy="158"/>
            </a:xfrm>
          </p:grpSpPr>
          <p:grpSp>
            <p:nvGrpSpPr>
              <p:cNvPr id="65" name="Group 61"/>
              <p:cNvGrpSpPr>
                <a:grpSpLocks/>
              </p:cNvGrpSpPr>
              <p:nvPr/>
            </p:nvGrpSpPr>
            <p:grpSpPr bwMode="auto">
              <a:xfrm>
                <a:off x="2973" y="1587"/>
                <a:ext cx="220" cy="133"/>
                <a:chOff x="2973" y="1587"/>
                <a:chExt cx="220" cy="133"/>
              </a:xfrm>
            </p:grpSpPr>
            <p:sp>
              <p:nvSpPr>
                <p:cNvPr id="78" name="Freeform 62"/>
                <p:cNvSpPr>
                  <a:spLocks/>
                </p:cNvSpPr>
                <p:nvPr/>
              </p:nvSpPr>
              <p:spPr bwMode="auto">
                <a:xfrm>
                  <a:off x="2994" y="1602"/>
                  <a:ext cx="199" cy="118"/>
                </a:xfrm>
                <a:custGeom>
                  <a:avLst/>
                  <a:gdLst>
                    <a:gd name="T0" fmla="*/ 0 w 199"/>
                    <a:gd name="T1" fmla="*/ 33 h 118"/>
                    <a:gd name="T2" fmla="*/ 33 w 199"/>
                    <a:gd name="T3" fmla="*/ 118 h 118"/>
                    <a:gd name="T4" fmla="*/ 199 w 199"/>
                    <a:gd name="T5" fmla="*/ 85 h 118"/>
                    <a:gd name="T6" fmla="*/ 166 w 199"/>
                    <a:gd name="T7" fmla="*/ 0 h 118"/>
                    <a:gd name="T8" fmla="*/ 0 w 199"/>
                    <a:gd name="T9" fmla="*/ 33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118">
                      <a:moveTo>
                        <a:pt x="0" y="33"/>
                      </a:moveTo>
                      <a:lnTo>
                        <a:pt x="33" y="118"/>
                      </a:lnTo>
                      <a:lnTo>
                        <a:pt x="199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" name="Freeform 63"/>
                <p:cNvSpPr>
                  <a:spLocks/>
                </p:cNvSpPr>
                <p:nvPr/>
              </p:nvSpPr>
              <p:spPr bwMode="auto">
                <a:xfrm>
                  <a:off x="2973" y="1587"/>
                  <a:ext cx="198" cy="117"/>
                </a:xfrm>
                <a:custGeom>
                  <a:avLst/>
                  <a:gdLst>
                    <a:gd name="T0" fmla="*/ 0 w 198"/>
                    <a:gd name="T1" fmla="*/ 33 h 117"/>
                    <a:gd name="T2" fmla="*/ 33 w 198"/>
                    <a:gd name="T3" fmla="*/ 117 h 117"/>
                    <a:gd name="T4" fmla="*/ 198 w 198"/>
                    <a:gd name="T5" fmla="*/ 85 h 117"/>
                    <a:gd name="T6" fmla="*/ 166 w 198"/>
                    <a:gd name="T7" fmla="*/ 0 h 117"/>
                    <a:gd name="T8" fmla="*/ 0 w 198"/>
                    <a:gd name="T9" fmla="*/ 3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17">
                      <a:moveTo>
                        <a:pt x="0" y="33"/>
                      </a:moveTo>
                      <a:lnTo>
                        <a:pt x="33" y="117"/>
                      </a:lnTo>
                      <a:lnTo>
                        <a:pt x="198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" name="Freeform 64"/>
                <p:cNvSpPr>
                  <a:spLocks/>
                </p:cNvSpPr>
                <p:nvPr/>
              </p:nvSpPr>
              <p:spPr bwMode="auto">
                <a:xfrm>
                  <a:off x="2973" y="1587"/>
                  <a:ext cx="198" cy="117"/>
                </a:xfrm>
                <a:custGeom>
                  <a:avLst/>
                  <a:gdLst>
                    <a:gd name="T0" fmla="*/ 0 w 198"/>
                    <a:gd name="T1" fmla="*/ 33 h 117"/>
                    <a:gd name="T2" fmla="*/ 33 w 198"/>
                    <a:gd name="T3" fmla="*/ 117 h 117"/>
                    <a:gd name="T4" fmla="*/ 198 w 198"/>
                    <a:gd name="T5" fmla="*/ 85 h 117"/>
                    <a:gd name="T6" fmla="*/ 166 w 198"/>
                    <a:gd name="T7" fmla="*/ 0 h 117"/>
                    <a:gd name="T8" fmla="*/ 0 w 198"/>
                    <a:gd name="T9" fmla="*/ 3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17">
                      <a:moveTo>
                        <a:pt x="0" y="33"/>
                      </a:moveTo>
                      <a:lnTo>
                        <a:pt x="33" y="117"/>
                      </a:lnTo>
                      <a:lnTo>
                        <a:pt x="198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6" name="Group 65"/>
              <p:cNvGrpSpPr>
                <a:grpSpLocks/>
              </p:cNvGrpSpPr>
              <p:nvPr/>
            </p:nvGrpSpPr>
            <p:grpSpPr bwMode="auto">
              <a:xfrm>
                <a:off x="3139" y="1562"/>
                <a:ext cx="175" cy="125"/>
                <a:chOff x="3139" y="1562"/>
                <a:chExt cx="175" cy="125"/>
              </a:xfrm>
            </p:grpSpPr>
            <p:sp>
              <p:nvSpPr>
                <p:cNvPr id="75" name="Freeform 66"/>
                <p:cNvSpPr>
                  <a:spLocks/>
                </p:cNvSpPr>
                <p:nvPr/>
              </p:nvSpPr>
              <p:spPr bwMode="auto">
                <a:xfrm>
                  <a:off x="3160" y="1578"/>
                  <a:ext cx="154" cy="109"/>
                </a:xfrm>
                <a:custGeom>
                  <a:avLst/>
                  <a:gdLst>
                    <a:gd name="T0" fmla="*/ 0 w 154"/>
                    <a:gd name="T1" fmla="*/ 24 h 109"/>
                    <a:gd name="T2" fmla="*/ 33 w 154"/>
                    <a:gd name="T3" fmla="*/ 109 h 109"/>
                    <a:gd name="T4" fmla="*/ 154 w 154"/>
                    <a:gd name="T5" fmla="*/ 84 h 109"/>
                    <a:gd name="T6" fmla="*/ 122 w 154"/>
                    <a:gd name="T7" fmla="*/ 0 h 109"/>
                    <a:gd name="T8" fmla="*/ 0 w 154"/>
                    <a:gd name="T9" fmla="*/ 24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4"/>
                      </a:moveTo>
                      <a:lnTo>
                        <a:pt x="33" y="109"/>
                      </a:lnTo>
                      <a:lnTo>
                        <a:pt x="154" y="84"/>
                      </a:lnTo>
                      <a:lnTo>
                        <a:pt x="122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" name="Freeform 67"/>
                <p:cNvSpPr>
                  <a:spLocks/>
                </p:cNvSpPr>
                <p:nvPr/>
              </p:nvSpPr>
              <p:spPr bwMode="auto">
                <a:xfrm>
                  <a:off x="3139" y="1562"/>
                  <a:ext cx="154" cy="109"/>
                </a:xfrm>
                <a:custGeom>
                  <a:avLst/>
                  <a:gdLst>
                    <a:gd name="T0" fmla="*/ 0 w 154"/>
                    <a:gd name="T1" fmla="*/ 25 h 109"/>
                    <a:gd name="T2" fmla="*/ 32 w 154"/>
                    <a:gd name="T3" fmla="*/ 109 h 109"/>
                    <a:gd name="T4" fmla="*/ 154 w 154"/>
                    <a:gd name="T5" fmla="*/ 85 h 109"/>
                    <a:gd name="T6" fmla="*/ 121 w 154"/>
                    <a:gd name="T7" fmla="*/ 0 h 109"/>
                    <a:gd name="T8" fmla="*/ 0 w 154"/>
                    <a:gd name="T9" fmla="*/ 2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5"/>
                      </a:moveTo>
                      <a:lnTo>
                        <a:pt x="32" y="109"/>
                      </a:lnTo>
                      <a:lnTo>
                        <a:pt x="154" y="85"/>
                      </a:lnTo>
                      <a:lnTo>
                        <a:pt x="121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FF99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" name="Freeform 68"/>
                <p:cNvSpPr>
                  <a:spLocks/>
                </p:cNvSpPr>
                <p:nvPr/>
              </p:nvSpPr>
              <p:spPr bwMode="auto">
                <a:xfrm>
                  <a:off x="3139" y="1562"/>
                  <a:ext cx="154" cy="109"/>
                </a:xfrm>
                <a:custGeom>
                  <a:avLst/>
                  <a:gdLst>
                    <a:gd name="T0" fmla="*/ 0 w 154"/>
                    <a:gd name="T1" fmla="*/ 25 h 109"/>
                    <a:gd name="T2" fmla="*/ 32 w 154"/>
                    <a:gd name="T3" fmla="*/ 109 h 109"/>
                    <a:gd name="T4" fmla="*/ 154 w 154"/>
                    <a:gd name="T5" fmla="*/ 85 h 109"/>
                    <a:gd name="T6" fmla="*/ 121 w 154"/>
                    <a:gd name="T7" fmla="*/ 0 h 109"/>
                    <a:gd name="T8" fmla="*/ 0 w 154"/>
                    <a:gd name="T9" fmla="*/ 2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5"/>
                      </a:moveTo>
                      <a:lnTo>
                        <a:pt x="32" y="109"/>
                      </a:lnTo>
                      <a:lnTo>
                        <a:pt x="154" y="85"/>
                      </a:lnTo>
                      <a:lnTo>
                        <a:pt x="121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7" name="Group 69"/>
              <p:cNvGrpSpPr>
                <a:grpSpLocks/>
              </p:cNvGrpSpPr>
              <p:nvPr/>
            </p:nvGrpSpPr>
            <p:grpSpPr bwMode="auto">
              <a:xfrm>
                <a:off x="2973" y="1587"/>
                <a:ext cx="220" cy="133"/>
                <a:chOff x="2973" y="1587"/>
                <a:chExt cx="220" cy="133"/>
              </a:xfrm>
            </p:grpSpPr>
            <p:sp>
              <p:nvSpPr>
                <p:cNvPr id="72" name="Freeform 70"/>
                <p:cNvSpPr>
                  <a:spLocks/>
                </p:cNvSpPr>
                <p:nvPr/>
              </p:nvSpPr>
              <p:spPr bwMode="auto">
                <a:xfrm>
                  <a:off x="2994" y="1602"/>
                  <a:ext cx="199" cy="118"/>
                </a:xfrm>
                <a:custGeom>
                  <a:avLst/>
                  <a:gdLst>
                    <a:gd name="T0" fmla="*/ 0 w 199"/>
                    <a:gd name="T1" fmla="*/ 33 h 118"/>
                    <a:gd name="T2" fmla="*/ 33 w 199"/>
                    <a:gd name="T3" fmla="*/ 118 h 118"/>
                    <a:gd name="T4" fmla="*/ 199 w 199"/>
                    <a:gd name="T5" fmla="*/ 85 h 118"/>
                    <a:gd name="T6" fmla="*/ 166 w 199"/>
                    <a:gd name="T7" fmla="*/ 0 h 118"/>
                    <a:gd name="T8" fmla="*/ 0 w 199"/>
                    <a:gd name="T9" fmla="*/ 33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118">
                      <a:moveTo>
                        <a:pt x="0" y="33"/>
                      </a:moveTo>
                      <a:lnTo>
                        <a:pt x="33" y="118"/>
                      </a:lnTo>
                      <a:lnTo>
                        <a:pt x="199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" name="Freeform 71"/>
                <p:cNvSpPr>
                  <a:spLocks/>
                </p:cNvSpPr>
                <p:nvPr/>
              </p:nvSpPr>
              <p:spPr bwMode="auto">
                <a:xfrm>
                  <a:off x="2973" y="1587"/>
                  <a:ext cx="198" cy="117"/>
                </a:xfrm>
                <a:custGeom>
                  <a:avLst/>
                  <a:gdLst>
                    <a:gd name="T0" fmla="*/ 0 w 198"/>
                    <a:gd name="T1" fmla="*/ 33 h 117"/>
                    <a:gd name="T2" fmla="*/ 33 w 198"/>
                    <a:gd name="T3" fmla="*/ 117 h 117"/>
                    <a:gd name="T4" fmla="*/ 198 w 198"/>
                    <a:gd name="T5" fmla="*/ 85 h 117"/>
                    <a:gd name="T6" fmla="*/ 166 w 198"/>
                    <a:gd name="T7" fmla="*/ 0 h 117"/>
                    <a:gd name="T8" fmla="*/ 0 w 198"/>
                    <a:gd name="T9" fmla="*/ 3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17">
                      <a:moveTo>
                        <a:pt x="0" y="33"/>
                      </a:moveTo>
                      <a:lnTo>
                        <a:pt x="33" y="117"/>
                      </a:lnTo>
                      <a:lnTo>
                        <a:pt x="198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" name="Freeform 72"/>
                <p:cNvSpPr>
                  <a:spLocks/>
                </p:cNvSpPr>
                <p:nvPr/>
              </p:nvSpPr>
              <p:spPr bwMode="auto">
                <a:xfrm>
                  <a:off x="2973" y="1587"/>
                  <a:ext cx="198" cy="117"/>
                </a:xfrm>
                <a:custGeom>
                  <a:avLst/>
                  <a:gdLst>
                    <a:gd name="T0" fmla="*/ 0 w 198"/>
                    <a:gd name="T1" fmla="*/ 33 h 117"/>
                    <a:gd name="T2" fmla="*/ 33 w 198"/>
                    <a:gd name="T3" fmla="*/ 117 h 117"/>
                    <a:gd name="T4" fmla="*/ 198 w 198"/>
                    <a:gd name="T5" fmla="*/ 85 h 117"/>
                    <a:gd name="T6" fmla="*/ 166 w 198"/>
                    <a:gd name="T7" fmla="*/ 0 h 117"/>
                    <a:gd name="T8" fmla="*/ 0 w 198"/>
                    <a:gd name="T9" fmla="*/ 3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17">
                      <a:moveTo>
                        <a:pt x="0" y="33"/>
                      </a:moveTo>
                      <a:lnTo>
                        <a:pt x="33" y="117"/>
                      </a:lnTo>
                      <a:lnTo>
                        <a:pt x="198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8" name="Group 73"/>
              <p:cNvGrpSpPr>
                <a:grpSpLocks/>
              </p:cNvGrpSpPr>
              <p:nvPr/>
            </p:nvGrpSpPr>
            <p:grpSpPr bwMode="auto">
              <a:xfrm>
                <a:off x="3139" y="1562"/>
                <a:ext cx="175" cy="125"/>
                <a:chOff x="3139" y="1562"/>
                <a:chExt cx="175" cy="125"/>
              </a:xfrm>
            </p:grpSpPr>
            <p:sp>
              <p:nvSpPr>
                <p:cNvPr id="69" name="Freeform 74"/>
                <p:cNvSpPr>
                  <a:spLocks/>
                </p:cNvSpPr>
                <p:nvPr/>
              </p:nvSpPr>
              <p:spPr bwMode="auto">
                <a:xfrm>
                  <a:off x="3160" y="1578"/>
                  <a:ext cx="154" cy="109"/>
                </a:xfrm>
                <a:custGeom>
                  <a:avLst/>
                  <a:gdLst>
                    <a:gd name="T0" fmla="*/ 0 w 154"/>
                    <a:gd name="T1" fmla="*/ 24 h 109"/>
                    <a:gd name="T2" fmla="*/ 33 w 154"/>
                    <a:gd name="T3" fmla="*/ 109 h 109"/>
                    <a:gd name="T4" fmla="*/ 154 w 154"/>
                    <a:gd name="T5" fmla="*/ 84 h 109"/>
                    <a:gd name="T6" fmla="*/ 122 w 154"/>
                    <a:gd name="T7" fmla="*/ 0 h 109"/>
                    <a:gd name="T8" fmla="*/ 0 w 154"/>
                    <a:gd name="T9" fmla="*/ 24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4"/>
                      </a:moveTo>
                      <a:lnTo>
                        <a:pt x="33" y="109"/>
                      </a:lnTo>
                      <a:lnTo>
                        <a:pt x="154" y="84"/>
                      </a:lnTo>
                      <a:lnTo>
                        <a:pt x="122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0" name="Freeform 75"/>
                <p:cNvSpPr>
                  <a:spLocks/>
                </p:cNvSpPr>
                <p:nvPr/>
              </p:nvSpPr>
              <p:spPr bwMode="auto">
                <a:xfrm>
                  <a:off x="3139" y="1562"/>
                  <a:ext cx="154" cy="109"/>
                </a:xfrm>
                <a:custGeom>
                  <a:avLst/>
                  <a:gdLst>
                    <a:gd name="T0" fmla="*/ 0 w 154"/>
                    <a:gd name="T1" fmla="*/ 25 h 109"/>
                    <a:gd name="T2" fmla="*/ 32 w 154"/>
                    <a:gd name="T3" fmla="*/ 109 h 109"/>
                    <a:gd name="T4" fmla="*/ 154 w 154"/>
                    <a:gd name="T5" fmla="*/ 85 h 109"/>
                    <a:gd name="T6" fmla="*/ 121 w 154"/>
                    <a:gd name="T7" fmla="*/ 0 h 109"/>
                    <a:gd name="T8" fmla="*/ 0 w 154"/>
                    <a:gd name="T9" fmla="*/ 2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5"/>
                      </a:moveTo>
                      <a:lnTo>
                        <a:pt x="32" y="109"/>
                      </a:lnTo>
                      <a:lnTo>
                        <a:pt x="154" y="85"/>
                      </a:lnTo>
                      <a:lnTo>
                        <a:pt x="121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FF99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1" name="Freeform 76"/>
                <p:cNvSpPr>
                  <a:spLocks/>
                </p:cNvSpPr>
                <p:nvPr/>
              </p:nvSpPr>
              <p:spPr bwMode="auto">
                <a:xfrm>
                  <a:off x="3139" y="1562"/>
                  <a:ext cx="154" cy="109"/>
                </a:xfrm>
                <a:custGeom>
                  <a:avLst/>
                  <a:gdLst>
                    <a:gd name="T0" fmla="*/ 0 w 154"/>
                    <a:gd name="T1" fmla="*/ 25 h 109"/>
                    <a:gd name="T2" fmla="*/ 32 w 154"/>
                    <a:gd name="T3" fmla="*/ 109 h 109"/>
                    <a:gd name="T4" fmla="*/ 154 w 154"/>
                    <a:gd name="T5" fmla="*/ 85 h 109"/>
                    <a:gd name="T6" fmla="*/ 121 w 154"/>
                    <a:gd name="T7" fmla="*/ 0 h 109"/>
                    <a:gd name="T8" fmla="*/ 0 w 154"/>
                    <a:gd name="T9" fmla="*/ 2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5"/>
                      </a:moveTo>
                      <a:lnTo>
                        <a:pt x="32" y="109"/>
                      </a:lnTo>
                      <a:lnTo>
                        <a:pt x="154" y="85"/>
                      </a:lnTo>
                      <a:lnTo>
                        <a:pt x="121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81" name="Group 77"/>
            <p:cNvGrpSpPr>
              <a:grpSpLocks/>
            </p:cNvGrpSpPr>
            <p:nvPr/>
          </p:nvGrpSpPr>
          <p:grpSpPr bwMode="auto">
            <a:xfrm rot="21060007">
              <a:off x="4083366" y="4665347"/>
              <a:ext cx="320040" cy="161448"/>
              <a:chOff x="2201" y="1521"/>
              <a:chExt cx="346" cy="154"/>
            </a:xfrm>
          </p:grpSpPr>
          <p:grpSp>
            <p:nvGrpSpPr>
              <p:cNvPr id="82" name="Group 78"/>
              <p:cNvGrpSpPr>
                <a:grpSpLocks/>
              </p:cNvGrpSpPr>
              <p:nvPr/>
            </p:nvGrpSpPr>
            <p:grpSpPr bwMode="auto">
              <a:xfrm>
                <a:off x="2201" y="1521"/>
                <a:ext cx="222" cy="132"/>
                <a:chOff x="2201" y="1521"/>
                <a:chExt cx="222" cy="132"/>
              </a:xfrm>
            </p:grpSpPr>
            <p:sp>
              <p:nvSpPr>
                <p:cNvPr id="95" name="Freeform 79"/>
                <p:cNvSpPr>
                  <a:spLocks/>
                </p:cNvSpPr>
                <p:nvPr/>
              </p:nvSpPr>
              <p:spPr bwMode="auto">
                <a:xfrm>
                  <a:off x="2222" y="1537"/>
                  <a:ext cx="201" cy="116"/>
                </a:xfrm>
                <a:custGeom>
                  <a:avLst/>
                  <a:gdLst>
                    <a:gd name="T0" fmla="*/ 30 w 201"/>
                    <a:gd name="T1" fmla="*/ 0 h 116"/>
                    <a:gd name="T2" fmla="*/ 0 w 201"/>
                    <a:gd name="T3" fmla="*/ 84 h 116"/>
                    <a:gd name="T4" fmla="*/ 171 w 201"/>
                    <a:gd name="T5" fmla="*/ 116 h 116"/>
                    <a:gd name="T6" fmla="*/ 201 w 201"/>
                    <a:gd name="T7" fmla="*/ 31 h 116"/>
                    <a:gd name="T8" fmla="*/ 30 w 201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116">
                      <a:moveTo>
                        <a:pt x="30" y="0"/>
                      </a:moveTo>
                      <a:lnTo>
                        <a:pt x="0" y="84"/>
                      </a:lnTo>
                      <a:lnTo>
                        <a:pt x="171" y="116"/>
                      </a:lnTo>
                      <a:lnTo>
                        <a:pt x="201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" name="Freeform 80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" name="Freeform 81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83" name="Group 82"/>
              <p:cNvGrpSpPr>
                <a:grpSpLocks/>
              </p:cNvGrpSpPr>
              <p:nvPr/>
            </p:nvGrpSpPr>
            <p:grpSpPr bwMode="auto">
              <a:xfrm>
                <a:off x="2370" y="1552"/>
                <a:ext cx="177" cy="123"/>
                <a:chOff x="2370" y="1552"/>
                <a:chExt cx="177" cy="123"/>
              </a:xfrm>
            </p:grpSpPr>
            <p:sp>
              <p:nvSpPr>
                <p:cNvPr id="92" name="Freeform 83"/>
                <p:cNvSpPr>
                  <a:spLocks/>
                </p:cNvSpPr>
                <p:nvPr/>
              </p:nvSpPr>
              <p:spPr bwMode="auto">
                <a:xfrm>
                  <a:off x="2392" y="1568"/>
                  <a:ext cx="155" cy="107"/>
                </a:xfrm>
                <a:custGeom>
                  <a:avLst/>
                  <a:gdLst>
                    <a:gd name="T0" fmla="*/ 30 w 155"/>
                    <a:gd name="T1" fmla="*/ 0 h 107"/>
                    <a:gd name="T2" fmla="*/ 0 w 155"/>
                    <a:gd name="T3" fmla="*/ 85 h 107"/>
                    <a:gd name="T4" fmla="*/ 125 w 155"/>
                    <a:gd name="T5" fmla="*/ 107 h 107"/>
                    <a:gd name="T6" fmla="*/ 155 w 155"/>
                    <a:gd name="T7" fmla="*/ 23 h 107"/>
                    <a:gd name="T8" fmla="*/ 30 w 155"/>
                    <a:gd name="T9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07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25" y="107"/>
                      </a:lnTo>
                      <a:lnTo>
                        <a:pt x="155" y="23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" name="Freeform 84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" name="Freeform 85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84" name="Group 86"/>
              <p:cNvGrpSpPr>
                <a:grpSpLocks/>
              </p:cNvGrpSpPr>
              <p:nvPr/>
            </p:nvGrpSpPr>
            <p:grpSpPr bwMode="auto">
              <a:xfrm>
                <a:off x="2201" y="1521"/>
                <a:ext cx="222" cy="132"/>
                <a:chOff x="2201" y="1521"/>
                <a:chExt cx="222" cy="132"/>
              </a:xfrm>
            </p:grpSpPr>
            <p:sp>
              <p:nvSpPr>
                <p:cNvPr id="89" name="Freeform 87"/>
                <p:cNvSpPr>
                  <a:spLocks/>
                </p:cNvSpPr>
                <p:nvPr/>
              </p:nvSpPr>
              <p:spPr bwMode="auto">
                <a:xfrm>
                  <a:off x="2222" y="1537"/>
                  <a:ext cx="201" cy="116"/>
                </a:xfrm>
                <a:custGeom>
                  <a:avLst/>
                  <a:gdLst>
                    <a:gd name="T0" fmla="*/ 30 w 201"/>
                    <a:gd name="T1" fmla="*/ 0 h 116"/>
                    <a:gd name="T2" fmla="*/ 0 w 201"/>
                    <a:gd name="T3" fmla="*/ 84 h 116"/>
                    <a:gd name="T4" fmla="*/ 171 w 201"/>
                    <a:gd name="T5" fmla="*/ 116 h 116"/>
                    <a:gd name="T6" fmla="*/ 201 w 201"/>
                    <a:gd name="T7" fmla="*/ 31 h 116"/>
                    <a:gd name="T8" fmla="*/ 30 w 201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116">
                      <a:moveTo>
                        <a:pt x="30" y="0"/>
                      </a:moveTo>
                      <a:lnTo>
                        <a:pt x="0" y="84"/>
                      </a:lnTo>
                      <a:lnTo>
                        <a:pt x="171" y="116"/>
                      </a:lnTo>
                      <a:lnTo>
                        <a:pt x="201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" name="Freeform 88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" name="Freeform 89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85" name="Group 90"/>
              <p:cNvGrpSpPr>
                <a:grpSpLocks/>
              </p:cNvGrpSpPr>
              <p:nvPr/>
            </p:nvGrpSpPr>
            <p:grpSpPr bwMode="auto">
              <a:xfrm>
                <a:off x="2370" y="1552"/>
                <a:ext cx="177" cy="123"/>
                <a:chOff x="2370" y="1552"/>
                <a:chExt cx="177" cy="123"/>
              </a:xfrm>
            </p:grpSpPr>
            <p:sp>
              <p:nvSpPr>
                <p:cNvPr id="86" name="Freeform 91"/>
                <p:cNvSpPr>
                  <a:spLocks/>
                </p:cNvSpPr>
                <p:nvPr/>
              </p:nvSpPr>
              <p:spPr bwMode="auto">
                <a:xfrm>
                  <a:off x="2392" y="1568"/>
                  <a:ext cx="155" cy="107"/>
                </a:xfrm>
                <a:custGeom>
                  <a:avLst/>
                  <a:gdLst>
                    <a:gd name="T0" fmla="*/ 30 w 155"/>
                    <a:gd name="T1" fmla="*/ 0 h 107"/>
                    <a:gd name="T2" fmla="*/ 0 w 155"/>
                    <a:gd name="T3" fmla="*/ 85 h 107"/>
                    <a:gd name="T4" fmla="*/ 125 w 155"/>
                    <a:gd name="T5" fmla="*/ 107 h 107"/>
                    <a:gd name="T6" fmla="*/ 155 w 155"/>
                    <a:gd name="T7" fmla="*/ 23 h 107"/>
                    <a:gd name="T8" fmla="*/ 30 w 155"/>
                    <a:gd name="T9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07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25" y="107"/>
                      </a:lnTo>
                      <a:lnTo>
                        <a:pt x="155" y="23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" name="Freeform 92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" name="Freeform 93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98" name="Group 94"/>
            <p:cNvGrpSpPr>
              <a:grpSpLocks/>
            </p:cNvGrpSpPr>
            <p:nvPr/>
          </p:nvGrpSpPr>
          <p:grpSpPr bwMode="auto">
            <a:xfrm rot="21060007">
              <a:off x="4471985" y="4535329"/>
              <a:ext cx="320040" cy="161449"/>
              <a:chOff x="2201" y="1521"/>
              <a:chExt cx="346" cy="154"/>
            </a:xfrm>
          </p:grpSpPr>
          <p:grpSp>
            <p:nvGrpSpPr>
              <p:cNvPr id="99" name="Group 95"/>
              <p:cNvGrpSpPr>
                <a:grpSpLocks/>
              </p:cNvGrpSpPr>
              <p:nvPr/>
            </p:nvGrpSpPr>
            <p:grpSpPr bwMode="auto">
              <a:xfrm>
                <a:off x="2201" y="1521"/>
                <a:ext cx="222" cy="132"/>
                <a:chOff x="2201" y="1521"/>
                <a:chExt cx="222" cy="132"/>
              </a:xfrm>
            </p:grpSpPr>
            <p:sp>
              <p:nvSpPr>
                <p:cNvPr id="112" name="Freeform 96"/>
                <p:cNvSpPr>
                  <a:spLocks/>
                </p:cNvSpPr>
                <p:nvPr/>
              </p:nvSpPr>
              <p:spPr bwMode="auto">
                <a:xfrm>
                  <a:off x="2222" y="1537"/>
                  <a:ext cx="201" cy="116"/>
                </a:xfrm>
                <a:custGeom>
                  <a:avLst/>
                  <a:gdLst>
                    <a:gd name="T0" fmla="*/ 30 w 201"/>
                    <a:gd name="T1" fmla="*/ 0 h 116"/>
                    <a:gd name="T2" fmla="*/ 0 w 201"/>
                    <a:gd name="T3" fmla="*/ 84 h 116"/>
                    <a:gd name="T4" fmla="*/ 171 w 201"/>
                    <a:gd name="T5" fmla="*/ 116 h 116"/>
                    <a:gd name="T6" fmla="*/ 201 w 201"/>
                    <a:gd name="T7" fmla="*/ 31 h 116"/>
                    <a:gd name="T8" fmla="*/ 30 w 201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116">
                      <a:moveTo>
                        <a:pt x="30" y="0"/>
                      </a:moveTo>
                      <a:lnTo>
                        <a:pt x="0" y="84"/>
                      </a:lnTo>
                      <a:lnTo>
                        <a:pt x="171" y="116"/>
                      </a:lnTo>
                      <a:lnTo>
                        <a:pt x="201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" name="Freeform 97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" name="Freeform 98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00" name="Group 99"/>
              <p:cNvGrpSpPr>
                <a:grpSpLocks/>
              </p:cNvGrpSpPr>
              <p:nvPr/>
            </p:nvGrpSpPr>
            <p:grpSpPr bwMode="auto">
              <a:xfrm>
                <a:off x="2370" y="1552"/>
                <a:ext cx="177" cy="123"/>
                <a:chOff x="2370" y="1552"/>
                <a:chExt cx="177" cy="123"/>
              </a:xfrm>
            </p:grpSpPr>
            <p:sp>
              <p:nvSpPr>
                <p:cNvPr id="109" name="Freeform 100"/>
                <p:cNvSpPr>
                  <a:spLocks/>
                </p:cNvSpPr>
                <p:nvPr/>
              </p:nvSpPr>
              <p:spPr bwMode="auto">
                <a:xfrm>
                  <a:off x="2392" y="1568"/>
                  <a:ext cx="155" cy="107"/>
                </a:xfrm>
                <a:custGeom>
                  <a:avLst/>
                  <a:gdLst>
                    <a:gd name="T0" fmla="*/ 30 w 155"/>
                    <a:gd name="T1" fmla="*/ 0 h 107"/>
                    <a:gd name="T2" fmla="*/ 0 w 155"/>
                    <a:gd name="T3" fmla="*/ 85 h 107"/>
                    <a:gd name="T4" fmla="*/ 125 w 155"/>
                    <a:gd name="T5" fmla="*/ 107 h 107"/>
                    <a:gd name="T6" fmla="*/ 155 w 155"/>
                    <a:gd name="T7" fmla="*/ 23 h 107"/>
                    <a:gd name="T8" fmla="*/ 30 w 155"/>
                    <a:gd name="T9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07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25" y="107"/>
                      </a:lnTo>
                      <a:lnTo>
                        <a:pt x="155" y="23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" name="Freeform 101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" name="Freeform 102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01" name="Group 103"/>
              <p:cNvGrpSpPr>
                <a:grpSpLocks/>
              </p:cNvGrpSpPr>
              <p:nvPr/>
            </p:nvGrpSpPr>
            <p:grpSpPr bwMode="auto">
              <a:xfrm>
                <a:off x="2201" y="1521"/>
                <a:ext cx="222" cy="132"/>
                <a:chOff x="2201" y="1521"/>
                <a:chExt cx="222" cy="132"/>
              </a:xfrm>
            </p:grpSpPr>
            <p:sp>
              <p:nvSpPr>
                <p:cNvPr id="106" name="Freeform 104"/>
                <p:cNvSpPr>
                  <a:spLocks/>
                </p:cNvSpPr>
                <p:nvPr/>
              </p:nvSpPr>
              <p:spPr bwMode="auto">
                <a:xfrm>
                  <a:off x="2222" y="1537"/>
                  <a:ext cx="201" cy="116"/>
                </a:xfrm>
                <a:custGeom>
                  <a:avLst/>
                  <a:gdLst>
                    <a:gd name="T0" fmla="*/ 30 w 201"/>
                    <a:gd name="T1" fmla="*/ 0 h 116"/>
                    <a:gd name="T2" fmla="*/ 0 w 201"/>
                    <a:gd name="T3" fmla="*/ 84 h 116"/>
                    <a:gd name="T4" fmla="*/ 171 w 201"/>
                    <a:gd name="T5" fmla="*/ 116 h 116"/>
                    <a:gd name="T6" fmla="*/ 201 w 201"/>
                    <a:gd name="T7" fmla="*/ 31 h 116"/>
                    <a:gd name="T8" fmla="*/ 30 w 201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116">
                      <a:moveTo>
                        <a:pt x="30" y="0"/>
                      </a:moveTo>
                      <a:lnTo>
                        <a:pt x="0" y="84"/>
                      </a:lnTo>
                      <a:lnTo>
                        <a:pt x="171" y="116"/>
                      </a:lnTo>
                      <a:lnTo>
                        <a:pt x="201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" name="Freeform 105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" name="Freeform 106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02" name="Group 107"/>
              <p:cNvGrpSpPr>
                <a:grpSpLocks/>
              </p:cNvGrpSpPr>
              <p:nvPr/>
            </p:nvGrpSpPr>
            <p:grpSpPr bwMode="auto">
              <a:xfrm>
                <a:off x="2370" y="1552"/>
                <a:ext cx="177" cy="123"/>
                <a:chOff x="2370" y="1552"/>
                <a:chExt cx="177" cy="123"/>
              </a:xfrm>
            </p:grpSpPr>
            <p:sp>
              <p:nvSpPr>
                <p:cNvPr id="103" name="Freeform 108"/>
                <p:cNvSpPr>
                  <a:spLocks/>
                </p:cNvSpPr>
                <p:nvPr/>
              </p:nvSpPr>
              <p:spPr bwMode="auto">
                <a:xfrm>
                  <a:off x="2392" y="1568"/>
                  <a:ext cx="155" cy="107"/>
                </a:xfrm>
                <a:custGeom>
                  <a:avLst/>
                  <a:gdLst>
                    <a:gd name="T0" fmla="*/ 30 w 155"/>
                    <a:gd name="T1" fmla="*/ 0 h 107"/>
                    <a:gd name="T2" fmla="*/ 0 w 155"/>
                    <a:gd name="T3" fmla="*/ 85 h 107"/>
                    <a:gd name="T4" fmla="*/ 125 w 155"/>
                    <a:gd name="T5" fmla="*/ 107 h 107"/>
                    <a:gd name="T6" fmla="*/ 155 w 155"/>
                    <a:gd name="T7" fmla="*/ 23 h 107"/>
                    <a:gd name="T8" fmla="*/ 30 w 155"/>
                    <a:gd name="T9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07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25" y="107"/>
                      </a:lnTo>
                      <a:lnTo>
                        <a:pt x="155" y="23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" name="Freeform 109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" name="Freeform 110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115" name="Line 111"/>
            <p:cNvSpPr>
              <a:spLocks noChangeShapeType="1"/>
            </p:cNvSpPr>
            <p:nvPr/>
          </p:nvSpPr>
          <p:spPr bwMode="auto">
            <a:xfrm flipH="1">
              <a:off x="4633435" y="4762499"/>
              <a:ext cx="518636" cy="110156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16" name="Group 112"/>
            <p:cNvGrpSpPr>
              <a:grpSpLocks/>
            </p:cNvGrpSpPr>
            <p:nvPr/>
          </p:nvGrpSpPr>
          <p:grpSpPr bwMode="auto">
            <a:xfrm rot="21060007">
              <a:off x="3726180" y="5508310"/>
              <a:ext cx="320040" cy="161448"/>
              <a:chOff x="2201" y="1521"/>
              <a:chExt cx="346" cy="154"/>
            </a:xfrm>
          </p:grpSpPr>
          <p:grpSp>
            <p:nvGrpSpPr>
              <p:cNvPr id="117" name="Group 113"/>
              <p:cNvGrpSpPr>
                <a:grpSpLocks/>
              </p:cNvGrpSpPr>
              <p:nvPr/>
            </p:nvGrpSpPr>
            <p:grpSpPr bwMode="auto">
              <a:xfrm>
                <a:off x="2201" y="1521"/>
                <a:ext cx="222" cy="132"/>
                <a:chOff x="2201" y="1521"/>
                <a:chExt cx="222" cy="132"/>
              </a:xfrm>
            </p:grpSpPr>
            <p:sp>
              <p:nvSpPr>
                <p:cNvPr id="130" name="Freeform 114"/>
                <p:cNvSpPr>
                  <a:spLocks/>
                </p:cNvSpPr>
                <p:nvPr/>
              </p:nvSpPr>
              <p:spPr bwMode="auto">
                <a:xfrm>
                  <a:off x="2222" y="1537"/>
                  <a:ext cx="201" cy="116"/>
                </a:xfrm>
                <a:custGeom>
                  <a:avLst/>
                  <a:gdLst>
                    <a:gd name="T0" fmla="*/ 30 w 201"/>
                    <a:gd name="T1" fmla="*/ 0 h 116"/>
                    <a:gd name="T2" fmla="*/ 0 w 201"/>
                    <a:gd name="T3" fmla="*/ 84 h 116"/>
                    <a:gd name="T4" fmla="*/ 171 w 201"/>
                    <a:gd name="T5" fmla="*/ 116 h 116"/>
                    <a:gd name="T6" fmla="*/ 201 w 201"/>
                    <a:gd name="T7" fmla="*/ 31 h 116"/>
                    <a:gd name="T8" fmla="*/ 30 w 201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116">
                      <a:moveTo>
                        <a:pt x="30" y="0"/>
                      </a:moveTo>
                      <a:lnTo>
                        <a:pt x="0" y="84"/>
                      </a:lnTo>
                      <a:lnTo>
                        <a:pt x="171" y="116"/>
                      </a:lnTo>
                      <a:lnTo>
                        <a:pt x="201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1" name="Freeform 115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" name="Freeform 116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18" name="Group 117"/>
              <p:cNvGrpSpPr>
                <a:grpSpLocks/>
              </p:cNvGrpSpPr>
              <p:nvPr/>
            </p:nvGrpSpPr>
            <p:grpSpPr bwMode="auto">
              <a:xfrm>
                <a:off x="2370" y="1552"/>
                <a:ext cx="177" cy="123"/>
                <a:chOff x="2370" y="1552"/>
                <a:chExt cx="177" cy="123"/>
              </a:xfrm>
            </p:grpSpPr>
            <p:sp>
              <p:nvSpPr>
                <p:cNvPr id="127" name="Freeform 118"/>
                <p:cNvSpPr>
                  <a:spLocks/>
                </p:cNvSpPr>
                <p:nvPr/>
              </p:nvSpPr>
              <p:spPr bwMode="auto">
                <a:xfrm>
                  <a:off x="2392" y="1568"/>
                  <a:ext cx="155" cy="107"/>
                </a:xfrm>
                <a:custGeom>
                  <a:avLst/>
                  <a:gdLst>
                    <a:gd name="T0" fmla="*/ 30 w 155"/>
                    <a:gd name="T1" fmla="*/ 0 h 107"/>
                    <a:gd name="T2" fmla="*/ 0 w 155"/>
                    <a:gd name="T3" fmla="*/ 85 h 107"/>
                    <a:gd name="T4" fmla="*/ 125 w 155"/>
                    <a:gd name="T5" fmla="*/ 107 h 107"/>
                    <a:gd name="T6" fmla="*/ 155 w 155"/>
                    <a:gd name="T7" fmla="*/ 23 h 107"/>
                    <a:gd name="T8" fmla="*/ 30 w 155"/>
                    <a:gd name="T9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07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25" y="107"/>
                      </a:lnTo>
                      <a:lnTo>
                        <a:pt x="155" y="23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" name="Freeform 119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" name="Freeform 120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19" name="Group 121"/>
              <p:cNvGrpSpPr>
                <a:grpSpLocks/>
              </p:cNvGrpSpPr>
              <p:nvPr/>
            </p:nvGrpSpPr>
            <p:grpSpPr bwMode="auto">
              <a:xfrm>
                <a:off x="2201" y="1521"/>
                <a:ext cx="222" cy="132"/>
                <a:chOff x="2201" y="1521"/>
                <a:chExt cx="222" cy="132"/>
              </a:xfrm>
            </p:grpSpPr>
            <p:sp>
              <p:nvSpPr>
                <p:cNvPr id="124" name="Freeform 122"/>
                <p:cNvSpPr>
                  <a:spLocks/>
                </p:cNvSpPr>
                <p:nvPr/>
              </p:nvSpPr>
              <p:spPr bwMode="auto">
                <a:xfrm>
                  <a:off x="2222" y="1537"/>
                  <a:ext cx="201" cy="116"/>
                </a:xfrm>
                <a:custGeom>
                  <a:avLst/>
                  <a:gdLst>
                    <a:gd name="T0" fmla="*/ 30 w 201"/>
                    <a:gd name="T1" fmla="*/ 0 h 116"/>
                    <a:gd name="T2" fmla="*/ 0 w 201"/>
                    <a:gd name="T3" fmla="*/ 84 h 116"/>
                    <a:gd name="T4" fmla="*/ 171 w 201"/>
                    <a:gd name="T5" fmla="*/ 116 h 116"/>
                    <a:gd name="T6" fmla="*/ 201 w 201"/>
                    <a:gd name="T7" fmla="*/ 31 h 116"/>
                    <a:gd name="T8" fmla="*/ 30 w 201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116">
                      <a:moveTo>
                        <a:pt x="30" y="0"/>
                      </a:moveTo>
                      <a:lnTo>
                        <a:pt x="0" y="84"/>
                      </a:lnTo>
                      <a:lnTo>
                        <a:pt x="171" y="116"/>
                      </a:lnTo>
                      <a:lnTo>
                        <a:pt x="201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" name="Freeform 123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" name="Freeform 124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20" name="Group 125"/>
              <p:cNvGrpSpPr>
                <a:grpSpLocks/>
              </p:cNvGrpSpPr>
              <p:nvPr/>
            </p:nvGrpSpPr>
            <p:grpSpPr bwMode="auto">
              <a:xfrm>
                <a:off x="2370" y="1552"/>
                <a:ext cx="177" cy="123"/>
                <a:chOff x="2370" y="1552"/>
                <a:chExt cx="177" cy="123"/>
              </a:xfrm>
            </p:grpSpPr>
            <p:sp>
              <p:nvSpPr>
                <p:cNvPr id="121" name="Freeform 126"/>
                <p:cNvSpPr>
                  <a:spLocks/>
                </p:cNvSpPr>
                <p:nvPr/>
              </p:nvSpPr>
              <p:spPr bwMode="auto">
                <a:xfrm>
                  <a:off x="2392" y="1568"/>
                  <a:ext cx="155" cy="107"/>
                </a:xfrm>
                <a:custGeom>
                  <a:avLst/>
                  <a:gdLst>
                    <a:gd name="T0" fmla="*/ 30 w 155"/>
                    <a:gd name="T1" fmla="*/ 0 h 107"/>
                    <a:gd name="T2" fmla="*/ 0 w 155"/>
                    <a:gd name="T3" fmla="*/ 85 h 107"/>
                    <a:gd name="T4" fmla="*/ 125 w 155"/>
                    <a:gd name="T5" fmla="*/ 107 h 107"/>
                    <a:gd name="T6" fmla="*/ 155 w 155"/>
                    <a:gd name="T7" fmla="*/ 23 h 107"/>
                    <a:gd name="T8" fmla="*/ 30 w 155"/>
                    <a:gd name="T9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07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25" y="107"/>
                      </a:lnTo>
                      <a:lnTo>
                        <a:pt x="155" y="23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" name="Freeform 127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" name="Freeform 128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33" name="Group 129"/>
            <p:cNvGrpSpPr>
              <a:grpSpLocks/>
            </p:cNvGrpSpPr>
            <p:nvPr/>
          </p:nvGrpSpPr>
          <p:grpSpPr bwMode="auto">
            <a:xfrm rot="21060007">
              <a:off x="4540565" y="5215414"/>
              <a:ext cx="320040" cy="161449"/>
              <a:chOff x="2201" y="1521"/>
              <a:chExt cx="346" cy="154"/>
            </a:xfrm>
          </p:grpSpPr>
          <p:grpSp>
            <p:nvGrpSpPr>
              <p:cNvPr id="134" name="Group 130"/>
              <p:cNvGrpSpPr>
                <a:grpSpLocks/>
              </p:cNvGrpSpPr>
              <p:nvPr/>
            </p:nvGrpSpPr>
            <p:grpSpPr bwMode="auto">
              <a:xfrm>
                <a:off x="2201" y="1521"/>
                <a:ext cx="222" cy="132"/>
                <a:chOff x="2201" y="1521"/>
                <a:chExt cx="222" cy="132"/>
              </a:xfrm>
            </p:grpSpPr>
            <p:sp>
              <p:nvSpPr>
                <p:cNvPr id="147" name="Freeform 131"/>
                <p:cNvSpPr>
                  <a:spLocks/>
                </p:cNvSpPr>
                <p:nvPr/>
              </p:nvSpPr>
              <p:spPr bwMode="auto">
                <a:xfrm>
                  <a:off x="2222" y="1537"/>
                  <a:ext cx="201" cy="116"/>
                </a:xfrm>
                <a:custGeom>
                  <a:avLst/>
                  <a:gdLst>
                    <a:gd name="T0" fmla="*/ 30 w 201"/>
                    <a:gd name="T1" fmla="*/ 0 h 116"/>
                    <a:gd name="T2" fmla="*/ 0 w 201"/>
                    <a:gd name="T3" fmla="*/ 84 h 116"/>
                    <a:gd name="T4" fmla="*/ 171 w 201"/>
                    <a:gd name="T5" fmla="*/ 116 h 116"/>
                    <a:gd name="T6" fmla="*/ 201 w 201"/>
                    <a:gd name="T7" fmla="*/ 31 h 116"/>
                    <a:gd name="T8" fmla="*/ 30 w 201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116">
                      <a:moveTo>
                        <a:pt x="30" y="0"/>
                      </a:moveTo>
                      <a:lnTo>
                        <a:pt x="0" y="84"/>
                      </a:lnTo>
                      <a:lnTo>
                        <a:pt x="171" y="116"/>
                      </a:lnTo>
                      <a:lnTo>
                        <a:pt x="201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8" name="Freeform 132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9" name="Freeform 133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35" name="Group 134"/>
              <p:cNvGrpSpPr>
                <a:grpSpLocks/>
              </p:cNvGrpSpPr>
              <p:nvPr/>
            </p:nvGrpSpPr>
            <p:grpSpPr bwMode="auto">
              <a:xfrm>
                <a:off x="2370" y="1552"/>
                <a:ext cx="177" cy="123"/>
                <a:chOff x="2370" y="1552"/>
                <a:chExt cx="177" cy="123"/>
              </a:xfrm>
            </p:grpSpPr>
            <p:sp>
              <p:nvSpPr>
                <p:cNvPr id="144" name="Freeform 135"/>
                <p:cNvSpPr>
                  <a:spLocks/>
                </p:cNvSpPr>
                <p:nvPr/>
              </p:nvSpPr>
              <p:spPr bwMode="auto">
                <a:xfrm>
                  <a:off x="2392" y="1568"/>
                  <a:ext cx="155" cy="107"/>
                </a:xfrm>
                <a:custGeom>
                  <a:avLst/>
                  <a:gdLst>
                    <a:gd name="T0" fmla="*/ 30 w 155"/>
                    <a:gd name="T1" fmla="*/ 0 h 107"/>
                    <a:gd name="T2" fmla="*/ 0 w 155"/>
                    <a:gd name="T3" fmla="*/ 85 h 107"/>
                    <a:gd name="T4" fmla="*/ 125 w 155"/>
                    <a:gd name="T5" fmla="*/ 107 h 107"/>
                    <a:gd name="T6" fmla="*/ 155 w 155"/>
                    <a:gd name="T7" fmla="*/ 23 h 107"/>
                    <a:gd name="T8" fmla="*/ 30 w 155"/>
                    <a:gd name="T9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07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25" y="107"/>
                      </a:lnTo>
                      <a:lnTo>
                        <a:pt x="155" y="23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5" name="Freeform 136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6" name="Freeform 137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36" name="Group 138"/>
              <p:cNvGrpSpPr>
                <a:grpSpLocks/>
              </p:cNvGrpSpPr>
              <p:nvPr/>
            </p:nvGrpSpPr>
            <p:grpSpPr bwMode="auto">
              <a:xfrm>
                <a:off x="2201" y="1521"/>
                <a:ext cx="222" cy="132"/>
                <a:chOff x="2201" y="1521"/>
                <a:chExt cx="222" cy="132"/>
              </a:xfrm>
            </p:grpSpPr>
            <p:sp>
              <p:nvSpPr>
                <p:cNvPr id="141" name="Freeform 139"/>
                <p:cNvSpPr>
                  <a:spLocks/>
                </p:cNvSpPr>
                <p:nvPr/>
              </p:nvSpPr>
              <p:spPr bwMode="auto">
                <a:xfrm>
                  <a:off x="2222" y="1537"/>
                  <a:ext cx="201" cy="116"/>
                </a:xfrm>
                <a:custGeom>
                  <a:avLst/>
                  <a:gdLst>
                    <a:gd name="T0" fmla="*/ 30 w 201"/>
                    <a:gd name="T1" fmla="*/ 0 h 116"/>
                    <a:gd name="T2" fmla="*/ 0 w 201"/>
                    <a:gd name="T3" fmla="*/ 84 h 116"/>
                    <a:gd name="T4" fmla="*/ 171 w 201"/>
                    <a:gd name="T5" fmla="*/ 116 h 116"/>
                    <a:gd name="T6" fmla="*/ 201 w 201"/>
                    <a:gd name="T7" fmla="*/ 31 h 116"/>
                    <a:gd name="T8" fmla="*/ 30 w 201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116">
                      <a:moveTo>
                        <a:pt x="30" y="0"/>
                      </a:moveTo>
                      <a:lnTo>
                        <a:pt x="0" y="84"/>
                      </a:lnTo>
                      <a:lnTo>
                        <a:pt x="171" y="116"/>
                      </a:lnTo>
                      <a:lnTo>
                        <a:pt x="201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2" name="Freeform 140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3" name="Freeform 141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37" name="Group 142"/>
              <p:cNvGrpSpPr>
                <a:grpSpLocks/>
              </p:cNvGrpSpPr>
              <p:nvPr/>
            </p:nvGrpSpPr>
            <p:grpSpPr bwMode="auto">
              <a:xfrm>
                <a:off x="2370" y="1552"/>
                <a:ext cx="177" cy="123"/>
                <a:chOff x="2370" y="1552"/>
                <a:chExt cx="177" cy="123"/>
              </a:xfrm>
            </p:grpSpPr>
            <p:sp>
              <p:nvSpPr>
                <p:cNvPr id="138" name="Freeform 143"/>
                <p:cNvSpPr>
                  <a:spLocks/>
                </p:cNvSpPr>
                <p:nvPr/>
              </p:nvSpPr>
              <p:spPr bwMode="auto">
                <a:xfrm>
                  <a:off x="2392" y="1568"/>
                  <a:ext cx="155" cy="107"/>
                </a:xfrm>
                <a:custGeom>
                  <a:avLst/>
                  <a:gdLst>
                    <a:gd name="T0" fmla="*/ 30 w 155"/>
                    <a:gd name="T1" fmla="*/ 0 h 107"/>
                    <a:gd name="T2" fmla="*/ 0 w 155"/>
                    <a:gd name="T3" fmla="*/ 85 h 107"/>
                    <a:gd name="T4" fmla="*/ 125 w 155"/>
                    <a:gd name="T5" fmla="*/ 107 h 107"/>
                    <a:gd name="T6" fmla="*/ 155 w 155"/>
                    <a:gd name="T7" fmla="*/ 23 h 107"/>
                    <a:gd name="T8" fmla="*/ 30 w 155"/>
                    <a:gd name="T9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07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25" y="107"/>
                      </a:lnTo>
                      <a:lnTo>
                        <a:pt x="155" y="23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9" name="Freeform 144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0" name="Freeform 145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50" name="Group 146"/>
            <p:cNvGrpSpPr>
              <a:grpSpLocks/>
            </p:cNvGrpSpPr>
            <p:nvPr/>
          </p:nvGrpSpPr>
          <p:grpSpPr bwMode="auto">
            <a:xfrm rot="21060007">
              <a:off x="4896325" y="5572601"/>
              <a:ext cx="320040" cy="161449"/>
              <a:chOff x="2201" y="1521"/>
              <a:chExt cx="346" cy="154"/>
            </a:xfrm>
          </p:grpSpPr>
          <p:grpSp>
            <p:nvGrpSpPr>
              <p:cNvPr id="151" name="Group 147"/>
              <p:cNvGrpSpPr>
                <a:grpSpLocks/>
              </p:cNvGrpSpPr>
              <p:nvPr/>
            </p:nvGrpSpPr>
            <p:grpSpPr bwMode="auto">
              <a:xfrm>
                <a:off x="2201" y="1521"/>
                <a:ext cx="222" cy="132"/>
                <a:chOff x="2201" y="1521"/>
                <a:chExt cx="222" cy="132"/>
              </a:xfrm>
            </p:grpSpPr>
            <p:sp>
              <p:nvSpPr>
                <p:cNvPr id="164" name="Freeform 148"/>
                <p:cNvSpPr>
                  <a:spLocks/>
                </p:cNvSpPr>
                <p:nvPr/>
              </p:nvSpPr>
              <p:spPr bwMode="auto">
                <a:xfrm>
                  <a:off x="2222" y="1537"/>
                  <a:ext cx="201" cy="116"/>
                </a:xfrm>
                <a:custGeom>
                  <a:avLst/>
                  <a:gdLst>
                    <a:gd name="T0" fmla="*/ 30 w 201"/>
                    <a:gd name="T1" fmla="*/ 0 h 116"/>
                    <a:gd name="T2" fmla="*/ 0 w 201"/>
                    <a:gd name="T3" fmla="*/ 84 h 116"/>
                    <a:gd name="T4" fmla="*/ 171 w 201"/>
                    <a:gd name="T5" fmla="*/ 116 h 116"/>
                    <a:gd name="T6" fmla="*/ 201 w 201"/>
                    <a:gd name="T7" fmla="*/ 31 h 116"/>
                    <a:gd name="T8" fmla="*/ 30 w 201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116">
                      <a:moveTo>
                        <a:pt x="30" y="0"/>
                      </a:moveTo>
                      <a:lnTo>
                        <a:pt x="0" y="84"/>
                      </a:lnTo>
                      <a:lnTo>
                        <a:pt x="171" y="116"/>
                      </a:lnTo>
                      <a:lnTo>
                        <a:pt x="201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5" name="Freeform 149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6" name="Freeform 150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52" name="Group 151"/>
              <p:cNvGrpSpPr>
                <a:grpSpLocks/>
              </p:cNvGrpSpPr>
              <p:nvPr/>
            </p:nvGrpSpPr>
            <p:grpSpPr bwMode="auto">
              <a:xfrm>
                <a:off x="2370" y="1552"/>
                <a:ext cx="177" cy="123"/>
                <a:chOff x="2370" y="1552"/>
                <a:chExt cx="177" cy="123"/>
              </a:xfrm>
            </p:grpSpPr>
            <p:sp>
              <p:nvSpPr>
                <p:cNvPr id="161" name="Freeform 152"/>
                <p:cNvSpPr>
                  <a:spLocks/>
                </p:cNvSpPr>
                <p:nvPr/>
              </p:nvSpPr>
              <p:spPr bwMode="auto">
                <a:xfrm>
                  <a:off x="2392" y="1568"/>
                  <a:ext cx="155" cy="107"/>
                </a:xfrm>
                <a:custGeom>
                  <a:avLst/>
                  <a:gdLst>
                    <a:gd name="T0" fmla="*/ 30 w 155"/>
                    <a:gd name="T1" fmla="*/ 0 h 107"/>
                    <a:gd name="T2" fmla="*/ 0 w 155"/>
                    <a:gd name="T3" fmla="*/ 85 h 107"/>
                    <a:gd name="T4" fmla="*/ 125 w 155"/>
                    <a:gd name="T5" fmla="*/ 107 h 107"/>
                    <a:gd name="T6" fmla="*/ 155 w 155"/>
                    <a:gd name="T7" fmla="*/ 23 h 107"/>
                    <a:gd name="T8" fmla="*/ 30 w 155"/>
                    <a:gd name="T9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07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25" y="107"/>
                      </a:lnTo>
                      <a:lnTo>
                        <a:pt x="155" y="23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2" name="Freeform 153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3" name="Freeform 154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53" name="Group 155"/>
              <p:cNvGrpSpPr>
                <a:grpSpLocks/>
              </p:cNvGrpSpPr>
              <p:nvPr/>
            </p:nvGrpSpPr>
            <p:grpSpPr bwMode="auto">
              <a:xfrm>
                <a:off x="2201" y="1521"/>
                <a:ext cx="222" cy="132"/>
                <a:chOff x="2201" y="1521"/>
                <a:chExt cx="222" cy="132"/>
              </a:xfrm>
            </p:grpSpPr>
            <p:sp>
              <p:nvSpPr>
                <p:cNvPr id="158" name="Freeform 156"/>
                <p:cNvSpPr>
                  <a:spLocks/>
                </p:cNvSpPr>
                <p:nvPr/>
              </p:nvSpPr>
              <p:spPr bwMode="auto">
                <a:xfrm>
                  <a:off x="2222" y="1537"/>
                  <a:ext cx="201" cy="116"/>
                </a:xfrm>
                <a:custGeom>
                  <a:avLst/>
                  <a:gdLst>
                    <a:gd name="T0" fmla="*/ 30 w 201"/>
                    <a:gd name="T1" fmla="*/ 0 h 116"/>
                    <a:gd name="T2" fmla="*/ 0 w 201"/>
                    <a:gd name="T3" fmla="*/ 84 h 116"/>
                    <a:gd name="T4" fmla="*/ 171 w 201"/>
                    <a:gd name="T5" fmla="*/ 116 h 116"/>
                    <a:gd name="T6" fmla="*/ 201 w 201"/>
                    <a:gd name="T7" fmla="*/ 31 h 116"/>
                    <a:gd name="T8" fmla="*/ 30 w 201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116">
                      <a:moveTo>
                        <a:pt x="30" y="0"/>
                      </a:moveTo>
                      <a:lnTo>
                        <a:pt x="0" y="84"/>
                      </a:lnTo>
                      <a:lnTo>
                        <a:pt x="171" y="116"/>
                      </a:lnTo>
                      <a:lnTo>
                        <a:pt x="201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9" name="Freeform 157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0" name="Freeform 158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54" name="Group 159"/>
              <p:cNvGrpSpPr>
                <a:grpSpLocks/>
              </p:cNvGrpSpPr>
              <p:nvPr/>
            </p:nvGrpSpPr>
            <p:grpSpPr bwMode="auto">
              <a:xfrm>
                <a:off x="2370" y="1552"/>
                <a:ext cx="177" cy="123"/>
                <a:chOff x="2370" y="1552"/>
                <a:chExt cx="177" cy="123"/>
              </a:xfrm>
            </p:grpSpPr>
            <p:sp>
              <p:nvSpPr>
                <p:cNvPr id="155" name="Freeform 160"/>
                <p:cNvSpPr>
                  <a:spLocks/>
                </p:cNvSpPr>
                <p:nvPr/>
              </p:nvSpPr>
              <p:spPr bwMode="auto">
                <a:xfrm>
                  <a:off x="2392" y="1568"/>
                  <a:ext cx="155" cy="107"/>
                </a:xfrm>
                <a:custGeom>
                  <a:avLst/>
                  <a:gdLst>
                    <a:gd name="T0" fmla="*/ 30 w 155"/>
                    <a:gd name="T1" fmla="*/ 0 h 107"/>
                    <a:gd name="T2" fmla="*/ 0 w 155"/>
                    <a:gd name="T3" fmla="*/ 85 h 107"/>
                    <a:gd name="T4" fmla="*/ 125 w 155"/>
                    <a:gd name="T5" fmla="*/ 107 h 107"/>
                    <a:gd name="T6" fmla="*/ 155 w 155"/>
                    <a:gd name="T7" fmla="*/ 23 h 107"/>
                    <a:gd name="T8" fmla="*/ 30 w 155"/>
                    <a:gd name="T9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07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25" y="107"/>
                      </a:lnTo>
                      <a:lnTo>
                        <a:pt x="155" y="23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6" name="Freeform 161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7" name="Freeform 162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167" name="Group 163"/>
            <p:cNvGrpSpPr>
              <a:grpSpLocks/>
            </p:cNvGrpSpPr>
            <p:nvPr/>
          </p:nvGrpSpPr>
          <p:grpSpPr bwMode="auto">
            <a:xfrm rot="1245344">
              <a:off x="5216365" y="5469731"/>
              <a:ext cx="304323" cy="200025"/>
              <a:chOff x="2973" y="1562"/>
              <a:chExt cx="341" cy="158"/>
            </a:xfrm>
          </p:grpSpPr>
          <p:grpSp>
            <p:nvGrpSpPr>
              <p:cNvPr id="168" name="Group 164"/>
              <p:cNvGrpSpPr>
                <a:grpSpLocks/>
              </p:cNvGrpSpPr>
              <p:nvPr/>
            </p:nvGrpSpPr>
            <p:grpSpPr bwMode="auto">
              <a:xfrm>
                <a:off x="2973" y="1587"/>
                <a:ext cx="220" cy="133"/>
                <a:chOff x="2973" y="1587"/>
                <a:chExt cx="220" cy="133"/>
              </a:xfrm>
            </p:grpSpPr>
            <p:sp>
              <p:nvSpPr>
                <p:cNvPr id="181" name="Freeform 165"/>
                <p:cNvSpPr>
                  <a:spLocks/>
                </p:cNvSpPr>
                <p:nvPr/>
              </p:nvSpPr>
              <p:spPr bwMode="auto">
                <a:xfrm>
                  <a:off x="2994" y="1602"/>
                  <a:ext cx="199" cy="118"/>
                </a:xfrm>
                <a:custGeom>
                  <a:avLst/>
                  <a:gdLst>
                    <a:gd name="T0" fmla="*/ 0 w 199"/>
                    <a:gd name="T1" fmla="*/ 33 h 118"/>
                    <a:gd name="T2" fmla="*/ 33 w 199"/>
                    <a:gd name="T3" fmla="*/ 118 h 118"/>
                    <a:gd name="T4" fmla="*/ 199 w 199"/>
                    <a:gd name="T5" fmla="*/ 85 h 118"/>
                    <a:gd name="T6" fmla="*/ 166 w 199"/>
                    <a:gd name="T7" fmla="*/ 0 h 118"/>
                    <a:gd name="T8" fmla="*/ 0 w 199"/>
                    <a:gd name="T9" fmla="*/ 33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118">
                      <a:moveTo>
                        <a:pt x="0" y="33"/>
                      </a:moveTo>
                      <a:lnTo>
                        <a:pt x="33" y="118"/>
                      </a:lnTo>
                      <a:lnTo>
                        <a:pt x="199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2" name="Freeform 166"/>
                <p:cNvSpPr>
                  <a:spLocks/>
                </p:cNvSpPr>
                <p:nvPr/>
              </p:nvSpPr>
              <p:spPr bwMode="auto">
                <a:xfrm>
                  <a:off x="2973" y="1587"/>
                  <a:ext cx="198" cy="117"/>
                </a:xfrm>
                <a:custGeom>
                  <a:avLst/>
                  <a:gdLst>
                    <a:gd name="T0" fmla="*/ 0 w 198"/>
                    <a:gd name="T1" fmla="*/ 33 h 117"/>
                    <a:gd name="T2" fmla="*/ 33 w 198"/>
                    <a:gd name="T3" fmla="*/ 117 h 117"/>
                    <a:gd name="T4" fmla="*/ 198 w 198"/>
                    <a:gd name="T5" fmla="*/ 85 h 117"/>
                    <a:gd name="T6" fmla="*/ 166 w 198"/>
                    <a:gd name="T7" fmla="*/ 0 h 117"/>
                    <a:gd name="T8" fmla="*/ 0 w 198"/>
                    <a:gd name="T9" fmla="*/ 3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17">
                      <a:moveTo>
                        <a:pt x="0" y="33"/>
                      </a:moveTo>
                      <a:lnTo>
                        <a:pt x="33" y="117"/>
                      </a:lnTo>
                      <a:lnTo>
                        <a:pt x="198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3" name="Freeform 167"/>
                <p:cNvSpPr>
                  <a:spLocks/>
                </p:cNvSpPr>
                <p:nvPr/>
              </p:nvSpPr>
              <p:spPr bwMode="auto">
                <a:xfrm>
                  <a:off x="2973" y="1587"/>
                  <a:ext cx="198" cy="117"/>
                </a:xfrm>
                <a:custGeom>
                  <a:avLst/>
                  <a:gdLst>
                    <a:gd name="T0" fmla="*/ 0 w 198"/>
                    <a:gd name="T1" fmla="*/ 33 h 117"/>
                    <a:gd name="T2" fmla="*/ 33 w 198"/>
                    <a:gd name="T3" fmla="*/ 117 h 117"/>
                    <a:gd name="T4" fmla="*/ 198 w 198"/>
                    <a:gd name="T5" fmla="*/ 85 h 117"/>
                    <a:gd name="T6" fmla="*/ 166 w 198"/>
                    <a:gd name="T7" fmla="*/ 0 h 117"/>
                    <a:gd name="T8" fmla="*/ 0 w 198"/>
                    <a:gd name="T9" fmla="*/ 3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17">
                      <a:moveTo>
                        <a:pt x="0" y="33"/>
                      </a:moveTo>
                      <a:lnTo>
                        <a:pt x="33" y="117"/>
                      </a:lnTo>
                      <a:lnTo>
                        <a:pt x="198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69" name="Group 168"/>
              <p:cNvGrpSpPr>
                <a:grpSpLocks/>
              </p:cNvGrpSpPr>
              <p:nvPr/>
            </p:nvGrpSpPr>
            <p:grpSpPr bwMode="auto">
              <a:xfrm>
                <a:off x="3139" y="1562"/>
                <a:ext cx="175" cy="125"/>
                <a:chOff x="3139" y="1562"/>
                <a:chExt cx="175" cy="125"/>
              </a:xfrm>
            </p:grpSpPr>
            <p:sp>
              <p:nvSpPr>
                <p:cNvPr id="178" name="Freeform 169"/>
                <p:cNvSpPr>
                  <a:spLocks/>
                </p:cNvSpPr>
                <p:nvPr/>
              </p:nvSpPr>
              <p:spPr bwMode="auto">
                <a:xfrm>
                  <a:off x="3160" y="1578"/>
                  <a:ext cx="154" cy="109"/>
                </a:xfrm>
                <a:custGeom>
                  <a:avLst/>
                  <a:gdLst>
                    <a:gd name="T0" fmla="*/ 0 w 154"/>
                    <a:gd name="T1" fmla="*/ 24 h 109"/>
                    <a:gd name="T2" fmla="*/ 33 w 154"/>
                    <a:gd name="T3" fmla="*/ 109 h 109"/>
                    <a:gd name="T4" fmla="*/ 154 w 154"/>
                    <a:gd name="T5" fmla="*/ 84 h 109"/>
                    <a:gd name="T6" fmla="*/ 122 w 154"/>
                    <a:gd name="T7" fmla="*/ 0 h 109"/>
                    <a:gd name="T8" fmla="*/ 0 w 154"/>
                    <a:gd name="T9" fmla="*/ 24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4"/>
                      </a:moveTo>
                      <a:lnTo>
                        <a:pt x="33" y="109"/>
                      </a:lnTo>
                      <a:lnTo>
                        <a:pt x="154" y="84"/>
                      </a:lnTo>
                      <a:lnTo>
                        <a:pt x="122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9" name="Freeform 170"/>
                <p:cNvSpPr>
                  <a:spLocks/>
                </p:cNvSpPr>
                <p:nvPr/>
              </p:nvSpPr>
              <p:spPr bwMode="auto">
                <a:xfrm>
                  <a:off x="3139" y="1562"/>
                  <a:ext cx="154" cy="109"/>
                </a:xfrm>
                <a:custGeom>
                  <a:avLst/>
                  <a:gdLst>
                    <a:gd name="T0" fmla="*/ 0 w 154"/>
                    <a:gd name="T1" fmla="*/ 25 h 109"/>
                    <a:gd name="T2" fmla="*/ 32 w 154"/>
                    <a:gd name="T3" fmla="*/ 109 h 109"/>
                    <a:gd name="T4" fmla="*/ 154 w 154"/>
                    <a:gd name="T5" fmla="*/ 85 h 109"/>
                    <a:gd name="T6" fmla="*/ 121 w 154"/>
                    <a:gd name="T7" fmla="*/ 0 h 109"/>
                    <a:gd name="T8" fmla="*/ 0 w 154"/>
                    <a:gd name="T9" fmla="*/ 2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5"/>
                      </a:moveTo>
                      <a:lnTo>
                        <a:pt x="32" y="109"/>
                      </a:lnTo>
                      <a:lnTo>
                        <a:pt x="154" y="85"/>
                      </a:lnTo>
                      <a:lnTo>
                        <a:pt x="121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FF99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80" name="Freeform 171"/>
                <p:cNvSpPr>
                  <a:spLocks/>
                </p:cNvSpPr>
                <p:nvPr/>
              </p:nvSpPr>
              <p:spPr bwMode="auto">
                <a:xfrm>
                  <a:off x="3139" y="1562"/>
                  <a:ext cx="154" cy="109"/>
                </a:xfrm>
                <a:custGeom>
                  <a:avLst/>
                  <a:gdLst>
                    <a:gd name="T0" fmla="*/ 0 w 154"/>
                    <a:gd name="T1" fmla="*/ 25 h 109"/>
                    <a:gd name="T2" fmla="*/ 32 w 154"/>
                    <a:gd name="T3" fmla="*/ 109 h 109"/>
                    <a:gd name="T4" fmla="*/ 154 w 154"/>
                    <a:gd name="T5" fmla="*/ 85 h 109"/>
                    <a:gd name="T6" fmla="*/ 121 w 154"/>
                    <a:gd name="T7" fmla="*/ 0 h 109"/>
                    <a:gd name="T8" fmla="*/ 0 w 154"/>
                    <a:gd name="T9" fmla="*/ 2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5"/>
                      </a:moveTo>
                      <a:lnTo>
                        <a:pt x="32" y="109"/>
                      </a:lnTo>
                      <a:lnTo>
                        <a:pt x="154" y="85"/>
                      </a:lnTo>
                      <a:lnTo>
                        <a:pt x="121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70" name="Group 172"/>
              <p:cNvGrpSpPr>
                <a:grpSpLocks/>
              </p:cNvGrpSpPr>
              <p:nvPr/>
            </p:nvGrpSpPr>
            <p:grpSpPr bwMode="auto">
              <a:xfrm>
                <a:off x="2973" y="1587"/>
                <a:ext cx="220" cy="133"/>
                <a:chOff x="2973" y="1587"/>
                <a:chExt cx="220" cy="133"/>
              </a:xfrm>
            </p:grpSpPr>
            <p:sp>
              <p:nvSpPr>
                <p:cNvPr id="175" name="Freeform 173"/>
                <p:cNvSpPr>
                  <a:spLocks/>
                </p:cNvSpPr>
                <p:nvPr/>
              </p:nvSpPr>
              <p:spPr bwMode="auto">
                <a:xfrm>
                  <a:off x="2994" y="1602"/>
                  <a:ext cx="199" cy="118"/>
                </a:xfrm>
                <a:custGeom>
                  <a:avLst/>
                  <a:gdLst>
                    <a:gd name="T0" fmla="*/ 0 w 199"/>
                    <a:gd name="T1" fmla="*/ 33 h 118"/>
                    <a:gd name="T2" fmla="*/ 33 w 199"/>
                    <a:gd name="T3" fmla="*/ 118 h 118"/>
                    <a:gd name="T4" fmla="*/ 199 w 199"/>
                    <a:gd name="T5" fmla="*/ 85 h 118"/>
                    <a:gd name="T6" fmla="*/ 166 w 199"/>
                    <a:gd name="T7" fmla="*/ 0 h 118"/>
                    <a:gd name="T8" fmla="*/ 0 w 199"/>
                    <a:gd name="T9" fmla="*/ 33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118">
                      <a:moveTo>
                        <a:pt x="0" y="33"/>
                      </a:moveTo>
                      <a:lnTo>
                        <a:pt x="33" y="118"/>
                      </a:lnTo>
                      <a:lnTo>
                        <a:pt x="199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6" name="Freeform 174"/>
                <p:cNvSpPr>
                  <a:spLocks/>
                </p:cNvSpPr>
                <p:nvPr/>
              </p:nvSpPr>
              <p:spPr bwMode="auto">
                <a:xfrm>
                  <a:off x="2973" y="1587"/>
                  <a:ext cx="198" cy="117"/>
                </a:xfrm>
                <a:custGeom>
                  <a:avLst/>
                  <a:gdLst>
                    <a:gd name="T0" fmla="*/ 0 w 198"/>
                    <a:gd name="T1" fmla="*/ 33 h 117"/>
                    <a:gd name="T2" fmla="*/ 33 w 198"/>
                    <a:gd name="T3" fmla="*/ 117 h 117"/>
                    <a:gd name="T4" fmla="*/ 198 w 198"/>
                    <a:gd name="T5" fmla="*/ 85 h 117"/>
                    <a:gd name="T6" fmla="*/ 166 w 198"/>
                    <a:gd name="T7" fmla="*/ 0 h 117"/>
                    <a:gd name="T8" fmla="*/ 0 w 198"/>
                    <a:gd name="T9" fmla="*/ 3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17">
                      <a:moveTo>
                        <a:pt x="0" y="33"/>
                      </a:moveTo>
                      <a:lnTo>
                        <a:pt x="33" y="117"/>
                      </a:lnTo>
                      <a:lnTo>
                        <a:pt x="198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7" name="Freeform 175"/>
                <p:cNvSpPr>
                  <a:spLocks/>
                </p:cNvSpPr>
                <p:nvPr/>
              </p:nvSpPr>
              <p:spPr bwMode="auto">
                <a:xfrm>
                  <a:off x="2973" y="1587"/>
                  <a:ext cx="198" cy="117"/>
                </a:xfrm>
                <a:custGeom>
                  <a:avLst/>
                  <a:gdLst>
                    <a:gd name="T0" fmla="*/ 0 w 198"/>
                    <a:gd name="T1" fmla="*/ 33 h 117"/>
                    <a:gd name="T2" fmla="*/ 33 w 198"/>
                    <a:gd name="T3" fmla="*/ 117 h 117"/>
                    <a:gd name="T4" fmla="*/ 198 w 198"/>
                    <a:gd name="T5" fmla="*/ 85 h 117"/>
                    <a:gd name="T6" fmla="*/ 166 w 198"/>
                    <a:gd name="T7" fmla="*/ 0 h 117"/>
                    <a:gd name="T8" fmla="*/ 0 w 198"/>
                    <a:gd name="T9" fmla="*/ 3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17">
                      <a:moveTo>
                        <a:pt x="0" y="33"/>
                      </a:moveTo>
                      <a:lnTo>
                        <a:pt x="33" y="117"/>
                      </a:lnTo>
                      <a:lnTo>
                        <a:pt x="198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71" name="Group 176"/>
              <p:cNvGrpSpPr>
                <a:grpSpLocks/>
              </p:cNvGrpSpPr>
              <p:nvPr/>
            </p:nvGrpSpPr>
            <p:grpSpPr bwMode="auto">
              <a:xfrm>
                <a:off x="3139" y="1562"/>
                <a:ext cx="175" cy="125"/>
                <a:chOff x="3139" y="1562"/>
                <a:chExt cx="175" cy="125"/>
              </a:xfrm>
            </p:grpSpPr>
            <p:sp>
              <p:nvSpPr>
                <p:cNvPr id="172" name="Freeform 177"/>
                <p:cNvSpPr>
                  <a:spLocks/>
                </p:cNvSpPr>
                <p:nvPr/>
              </p:nvSpPr>
              <p:spPr bwMode="auto">
                <a:xfrm>
                  <a:off x="3160" y="1578"/>
                  <a:ext cx="154" cy="109"/>
                </a:xfrm>
                <a:custGeom>
                  <a:avLst/>
                  <a:gdLst>
                    <a:gd name="T0" fmla="*/ 0 w 154"/>
                    <a:gd name="T1" fmla="*/ 24 h 109"/>
                    <a:gd name="T2" fmla="*/ 33 w 154"/>
                    <a:gd name="T3" fmla="*/ 109 h 109"/>
                    <a:gd name="T4" fmla="*/ 154 w 154"/>
                    <a:gd name="T5" fmla="*/ 84 h 109"/>
                    <a:gd name="T6" fmla="*/ 122 w 154"/>
                    <a:gd name="T7" fmla="*/ 0 h 109"/>
                    <a:gd name="T8" fmla="*/ 0 w 154"/>
                    <a:gd name="T9" fmla="*/ 24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4"/>
                      </a:moveTo>
                      <a:lnTo>
                        <a:pt x="33" y="109"/>
                      </a:lnTo>
                      <a:lnTo>
                        <a:pt x="154" y="84"/>
                      </a:lnTo>
                      <a:lnTo>
                        <a:pt x="122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3" name="Freeform 178"/>
                <p:cNvSpPr>
                  <a:spLocks/>
                </p:cNvSpPr>
                <p:nvPr/>
              </p:nvSpPr>
              <p:spPr bwMode="auto">
                <a:xfrm>
                  <a:off x="3139" y="1562"/>
                  <a:ext cx="154" cy="109"/>
                </a:xfrm>
                <a:custGeom>
                  <a:avLst/>
                  <a:gdLst>
                    <a:gd name="T0" fmla="*/ 0 w 154"/>
                    <a:gd name="T1" fmla="*/ 25 h 109"/>
                    <a:gd name="T2" fmla="*/ 32 w 154"/>
                    <a:gd name="T3" fmla="*/ 109 h 109"/>
                    <a:gd name="T4" fmla="*/ 154 w 154"/>
                    <a:gd name="T5" fmla="*/ 85 h 109"/>
                    <a:gd name="T6" fmla="*/ 121 w 154"/>
                    <a:gd name="T7" fmla="*/ 0 h 109"/>
                    <a:gd name="T8" fmla="*/ 0 w 154"/>
                    <a:gd name="T9" fmla="*/ 2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5"/>
                      </a:moveTo>
                      <a:lnTo>
                        <a:pt x="32" y="109"/>
                      </a:lnTo>
                      <a:lnTo>
                        <a:pt x="154" y="85"/>
                      </a:lnTo>
                      <a:lnTo>
                        <a:pt x="121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FF99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74" name="Freeform 179"/>
                <p:cNvSpPr>
                  <a:spLocks/>
                </p:cNvSpPr>
                <p:nvPr/>
              </p:nvSpPr>
              <p:spPr bwMode="auto">
                <a:xfrm>
                  <a:off x="3139" y="1562"/>
                  <a:ext cx="154" cy="109"/>
                </a:xfrm>
                <a:custGeom>
                  <a:avLst/>
                  <a:gdLst>
                    <a:gd name="T0" fmla="*/ 0 w 154"/>
                    <a:gd name="T1" fmla="*/ 25 h 109"/>
                    <a:gd name="T2" fmla="*/ 32 w 154"/>
                    <a:gd name="T3" fmla="*/ 109 h 109"/>
                    <a:gd name="T4" fmla="*/ 154 w 154"/>
                    <a:gd name="T5" fmla="*/ 85 h 109"/>
                    <a:gd name="T6" fmla="*/ 121 w 154"/>
                    <a:gd name="T7" fmla="*/ 0 h 109"/>
                    <a:gd name="T8" fmla="*/ 0 w 154"/>
                    <a:gd name="T9" fmla="*/ 2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5"/>
                      </a:moveTo>
                      <a:lnTo>
                        <a:pt x="32" y="109"/>
                      </a:lnTo>
                      <a:lnTo>
                        <a:pt x="154" y="85"/>
                      </a:lnTo>
                      <a:lnTo>
                        <a:pt x="121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184" name="Line 180"/>
            <p:cNvSpPr>
              <a:spLocks noChangeShapeType="1"/>
            </p:cNvSpPr>
            <p:nvPr/>
          </p:nvSpPr>
          <p:spPr bwMode="auto">
            <a:xfrm flipV="1">
              <a:off x="6447949" y="4291013"/>
              <a:ext cx="940117" cy="111871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85" name="Group 181"/>
            <p:cNvGrpSpPr>
              <a:grpSpLocks/>
            </p:cNvGrpSpPr>
            <p:nvPr/>
          </p:nvGrpSpPr>
          <p:grpSpPr bwMode="auto">
            <a:xfrm rot="21060007">
              <a:off x="6480808" y="4906804"/>
              <a:ext cx="320040" cy="161449"/>
              <a:chOff x="2201" y="1521"/>
              <a:chExt cx="346" cy="154"/>
            </a:xfrm>
          </p:grpSpPr>
          <p:grpSp>
            <p:nvGrpSpPr>
              <p:cNvPr id="186" name="Group 182"/>
              <p:cNvGrpSpPr>
                <a:grpSpLocks/>
              </p:cNvGrpSpPr>
              <p:nvPr/>
            </p:nvGrpSpPr>
            <p:grpSpPr bwMode="auto">
              <a:xfrm>
                <a:off x="2201" y="1521"/>
                <a:ext cx="222" cy="132"/>
                <a:chOff x="2201" y="1521"/>
                <a:chExt cx="222" cy="132"/>
              </a:xfrm>
            </p:grpSpPr>
            <p:sp>
              <p:nvSpPr>
                <p:cNvPr id="199" name="Freeform 183"/>
                <p:cNvSpPr>
                  <a:spLocks/>
                </p:cNvSpPr>
                <p:nvPr/>
              </p:nvSpPr>
              <p:spPr bwMode="auto">
                <a:xfrm>
                  <a:off x="2222" y="1537"/>
                  <a:ext cx="201" cy="116"/>
                </a:xfrm>
                <a:custGeom>
                  <a:avLst/>
                  <a:gdLst>
                    <a:gd name="T0" fmla="*/ 30 w 201"/>
                    <a:gd name="T1" fmla="*/ 0 h 116"/>
                    <a:gd name="T2" fmla="*/ 0 w 201"/>
                    <a:gd name="T3" fmla="*/ 84 h 116"/>
                    <a:gd name="T4" fmla="*/ 171 w 201"/>
                    <a:gd name="T5" fmla="*/ 116 h 116"/>
                    <a:gd name="T6" fmla="*/ 201 w 201"/>
                    <a:gd name="T7" fmla="*/ 31 h 116"/>
                    <a:gd name="T8" fmla="*/ 30 w 201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116">
                      <a:moveTo>
                        <a:pt x="30" y="0"/>
                      </a:moveTo>
                      <a:lnTo>
                        <a:pt x="0" y="84"/>
                      </a:lnTo>
                      <a:lnTo>
                        <a:pt x="171" y="116"/>
                      </a:lnTo>
                      <a:lnTo>
                        <a:pt x="201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0" name="Freeform 184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1" name="Freeform 185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87" name="Group 186"/>
              <p:cNvGrpSpPr>
                <a:grpSpLocks/>
              </p:cNvGrpSpPr>
              <p:nvPr/>
            </p:nvGrpSpPr>
            <p:grpSpPr bwMode="auto">
              <a:xfrm>
                <a:off x="2370" y="1552"/>
                <a:ext cx="177" cy="123"/>
                <a:chOff x="2370" y="1552"/>
                <a:chExt cx="177" cy="123"/>
              </a:xfrm>
            </p:grpSpPr>
            <p:sp>
              <p:nvSpPr>
                <p:cNvPr id="196" name="Freeform 187"/>
                <p:cNvSpPr>
                  <a:spLocks/>
                </p:cNvSpPr>
                <p:nvPr/>
              </p:nvSpPr>
              <p:spPr bwMode="auto">
                <a:xfrm>
                  <a:off x="2392" y="1568"/>
                  <a:ext cx="155" cy="107"/>
                </a:xfrm>
                <a:custGeom>
                  <a:avLst/>
                  <a:gdLst>
                    <a:gd name="T0" fmla="*/ 30 w 155"/>
                    <a:gd name="T1" fmla="*/ 0 h 107"/>
                    <a:gd name="T2" fmla="*/ 0 w 155"/>
                    <a:gd name="T3" fmla="*/ 85 h 107"/>
                    <a:gd name="T4" fmla="*/ 125 w 155"/>
                    <a:gd name="T5" fmla="*/ 107 h 107"/>
                    <a:gd name="T6" fmla="*/ 155 w 155"/>
                    <a:gd name="T7" fmla="*/ 23 h 107"/>
                    <a:gd name="T8" fmla="*/ 30 w 155"/>
                    <a:gd name="T9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07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25" y="107"/>
                      </a:lnTo>
                      <a:lnTo>
                        <a:pt x="155" y="23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7" name="Freeform 188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8" name="Freeform 189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88" name="Group 190"/>
              <p:cNvGrpSpPr>
                <a:grpSpLocks/>
              </p:cNvGrpSpPr>
              <p:nvPr/>
            </p:nvGrpSpPr>
            <p:grpSpPr bwMode="auto">
              <a:xfrm>
                <a:off x="2201" y="1521"/>
                <a:ext cx="222" cy="132"/>
                <a:chOff x="2201" y="1521"/>
                <a:chExt cx="222" cy="132"/>
              </a:xfrm>
            </p:grpSpPr>
            <p:sp>
              <p:nvSpPr>
                <p:cNvPr id="193" name="Freeform 191"/>
                <p:cNvSpPr>
                  <a:spLocks/>
                </p:cNvSpPr>
                <p:nvPr/>
              </p:nvSpPr>
              <p:spPr bwMode="auto">
                <a:xfrm>
                  <a:off x="2222" y="1537"/>
                  <a:ext cx="201" cy="116"/>
                </a:xfrm>
                <a:custGeom>
                  <a:avLst/>
                  <a:gdLst>
                    <a:gd name="T0" fmla="*/ 30 w 201"/>
                    <a:gd name="T1" fmla="*/ 0 h 116"/>
                    <a:gd name="T2" fmla="*/ 0 w 201"/>
                    <a:gd name="T3" fmla="*/ 84 h 116"/>
                    <a:gd name="T4" fmla="*/ 171 w 201"/>
                    <a:gd name="T5" fmla="*/ 116 h 116"/>
                    <a:gd name="T6" fmla="*/ 201 w 201"/>
                    <a:gd name="T7" fmla="*/ 31 h 116"/>
                    <a:gd name="T8" fmla="*/ 30 w 201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116">
                      <a:moveTo>
                        <a:pt x="30" y="0"/>
                      </a:moveTo>
                      <a:lnTo>
                        <a:pt x="0" y="84"/>
                      </a:lnTo>
                      <a:lnTo>
                        <a:pt x="171" y="116"/>
                      </a:lnTo>
                      <a:lnTo>
                        <a:pt x="201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4" name="Freeform 192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5" name="Freeform 193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89" name="Group 194"/>
              <p:cNvGrpSpPr>
                <a:grpSpLocks/>
              </p:cNvGrpSpPr>
              <p:nvPr/>
            </p:nvGrpSpPr>
            <p:grpSpPr bwMode="auto">
              <a:xfrm>
                <a:off x="2370" y="1552"/>
                <a:ext cx="177" cy="123"/>
                <a:chOff x="2370" y="1552"/>
                <a:chExt cx="177" cy="123"/>
              </a:xfrm>
            </p:grpSpPr>
            <p:sp>
              <p:nvSpPr>
                <p:cNvPr id="190" name="Freeform 195"/>
                <p:cNvSpPr>
                  <a:spLocks/>
                </p:cNvSpPr>
                <p:nvPr/>
              </p:nvSpPr>
              <p:spPr bwMode="auto">
                <a:xfrm>
                  <a:off x="2392" y="1568"/>
                  <a:ext cx="155" cy="107"/>
                </a:xfrm>
                <a:custGeom>
                  <a:avLst/>
                  <a:gdLst>
                    <a:gd name="T0" fmla="*/ 30 w 155"/>
                    <a:gd name="T1" fmla="*/ 0 h 107"/>
                    <a:gd name="T2" fmla="*/ 0 w 155"/>
                    <a:gd name="T3" fmla="*/ 85 h 107"/>
                    <a:gd name="T4" fmla="*/ 125 w 155"/>
                    <a:gd name="T5" fmla="*/ 107 h 107"/>
                    <a:gd name="T6" fmla="*/ 155 w 155"/>
                    <a:gd name="T7" fmla="*/ 23 h 107"/>
                    <a:gd name="T8" fmla="*/ 30 w 155"/>
                    <a:gd name="T9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07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25" y="107"/>
                      </a:lnTo>
                      <a:lnTo>
                        <a:pt x="155" y="23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1" name="Freeform 196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92" name="Freeform 197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202" name="Group 198"/>
            <p:cNvGrpSpPr>
              <a:grpSpLocks/>
            </p:cNvGrpSpPr>
            <p:nvPr/>
          </p:nvGrpSpPr>
          <p:grpSpPr bwMode="auto">
            <a:xfrm rot="21060007">
              <a:off x="6675119" y="4778216"/>
              <a:ext cx="320040" cy="161449"/>
              <a:chOff x="2201" y="1521"/>
              <a:chExt cx="346" cy="154"/>
            </a:xfrm>
          </p:grpSpPr>
          <p:grpSp>
            <p:nvGrpSpPr>
              <p:cNvPr id="203" name="Group 199"/>
              <p:cNvGrpSpPr>
                <a:grpSpLocks/>
              </p:cNvGrpSpPr>
              <p:nvPr/>
            </p:nvGrpSpPr>
            <p:grpSpPr bwMode="auto">
              <a:xfrm>
                <a:off x="2201" y="1521"/>
                <a:ext cx="222" cy="132"/>
                <a:chOff x="2201" y="1521"/>
                <a:chExt cx="222" cy="132"/>
              </a:xfrm>
            </p:grpSpPr>
            <p:sp>
              <p:nvSpPr>
                <p:cNvPr id="216" name="Freeform 200"/>
                <p:cNvSpPr>
                  <a:spLocks/>
                </p:cNvSpPr>
                <p:nvPr/>
              </p:nvSpPr>
              <p:spPr bwMode="auto">
                <a:xfrm>
                  <a:off x="2222" y="1537"/>
                  <a:ext cx="201" cy="116"/>
                </a:xfrm>
                <a:custGeom>
                  <a:avLst/>
                  <a:gdLst>
                    <a:gd name="T0" fmla="*/ 30 w 201"/>
                    <a:gd name="T1" fmla="*/ 0 h 116"/>
                    <a:gd name="T2" fmla="*/ 0 w 201"/>
                    <a:gd name="T3" fmla="*/ 84 h 116"/>
                    <a:gd name="T4" fmla="*/ 171 w 201"/>
                    <a:gd name="T5" fmla="*/ 116 h 116"/>
                    <a:gd name="T6" fmla="*/ 201 w 201"/>
                    <a:gd name="T7" fmla="*/ 31 h 116"/>
                    <a:gd name="T8" fmla="*/ 30 w 201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116">
                      <a:moveTo>
                        <a:pt x="30" y="0"/>
                      </a:moveTo>
                      <a:lnTo>
                        <a:pt x="0" y="84"/>
                      </a:lnTo>
                      <a:lnTo>
                        <a:pt x="171" y="116"/>
                      </a:lnTo>
                      <a:lnTo>
                        <a:pt x="201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7" name="Freeform 201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8" name="Freeform 202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04" name="Group 203"/>
              <p:cNvGrpSpPr>
                <a:grpSpLocks/>
              </p:cNvGrpSpPr>
              <p:nvPr/>
            </p:nvGrpSpPr>
            <p:grpSpPr bwMode="auto">
              <a:xfrm>
                <a:off x="2370" y="1552"/>
                <a:ext cx="177" cy="123"/>
                <a:chOff x="2370" y="1552"/>
                <a:chExt cx="177" cy="123"/>
              </a:xfrm>
            </p:grpSpPr>
            <p:sp>
              <p:nvSpPr>
                <p:cNvPr id="213" name="Freeform 204"/>
                <p:cNvSpPr>
                  <a:spLocks/>
                </p:cNvSpPr>
                <p:nvPr/>
              </p:nvSpPr>
              <p:spPr bwMode="auto">
                <a:xfrm>
                  <a:off x="2392" y="1568"/>
                  <a:ext cx="155" cy="107"/>
                </a:xfrm>
                <a:custGeom>
                  <a:avLst/>
                  <a:gdLst>
                    <a:gd name="T0" fmla="*/ 30 w 155"/>
                    <a:gd name="T1" fmla="*/ 0 h 107"/>
                    <a:gd name="T2" fmla="*/ 0 w 155"/>
                    <a:gd name="T3" fmla="*/ 85 h 107"/>
                    <a:gd name="T4" fmla="*/ 125 w 155"/>
                    <a:gd name="T5" fmla="*/ 107 h 107"/>
                    <a:gd name="T6" fmla="*/ 155 w 155"/>
                    <a:gd name="T7" fmla="*/ 23 h 107"/>
                    <a:gd name="T8" fmla="*/ 30 w 155"/>
                    <a:gd name="T9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07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25" y="107"/>
                      </a:lnTo>
                      <a:lnTo>
                        <a:pt x="155" y="23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4" name="Freeform 205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5" name="Freeform 206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05" name="Group 207"/>
              <p:cNvGrpSpPr>
                <a:grpSpLocks/>
              </p:cNvGrpSpPr>
              <p:nvPr/>
            </p:nvGrpSpPr>
            <p:grpSpPr bwMode="auto">
              <a:xfrm>
                <a:off x="2201" y="1521"/>
                <a:ext cx="222" cy="132"/>
                <a:chOff x="2201" y="1521"/>
                <a:chExt cx="222" cy="132"/>
              </a:xfrm>
            </p:grpSpPr>
            <p:sp>
              <p:nvSpPr>
                <p:cNvPr id="210" name="Freeform 208"/>
                <p:cNvSpPr>
                  <a:spLocks/>
                </p:cNvSpPr>
                <p:nvPr/>
              </p:nvSpPr>
              <p:spPr bwMode="auto">
                <a:xfrm>
                  <a:off x="2222" y="1537"/>
                  <a:ext cx="201" cy="116"/>
                </a:xfrm>
                <a:custGeom>
                  <a:avLst/>
                  <a:gdLst>
                    <a:gd name="T0" fmla="*/ 30 w 201"/>
                    <a:gd name="T1" fmla="*/ 0 h 116"/>
                    <a:gd name="T2" fmla="*/ 0 w 201"/>
                    <a:gd name="T3" fmla="*/ 84 h 116"/>
                    <a:gd name="T4" fmla="*/ 171 w 201"/>
                    <a:gd name="T5" fmla="*/ 116 h 116"/>
                    <a:gd name="T6" fmla="*/ 201 w 201"/>
                    <a:gd name="T7" fmla="*/ 31 h 116"/>
                    <a:gd name="T8" fmla="*/ 30 w 201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116">
                      <a:moveTo>
                        <a:pt x="30" y="0"/>
                      </a:moveTo>
                      <a:lnTo>
                        <a:pt x="0" y="84"/>
                      </a:lnTo>
                      <a:lnTo>
                        <a:pt x="171" y="116"/>
                      </a:lnTo>
                      <a:lnTo>
                        <a:pt x="201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1" name="Freeform 209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12" name="Freeform 210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06" name="Group 211"/>
              <p:cNvGrpSpPr>
                <a:grpSpLocks/>
              </p:cNvGrpSpPr>
              <p:nvPr/>
            </p:nvGrpSpPr>
            <p:grpSpPr bwMode="auto">
              <a:xfrm>
                <a:off x="2370" y="1552"/>
                <a:ext cx="177" cy="123"/>
                <a:chOff x="2370" y="1552"/>
                <a:chExt cx="177" cy="123"/>
              </a:xfrm>
            </p:grpSpPr>
            <p:sp>
              <p:nvSpPr>
                <p:cNvPr id="207" name="Freeform 212"/>
                <p:cNvSpPr>
                  <a:spLocks/>
                </p:cNvSpPr>
                <p:nvPr/>
              </p:nvSpPr>
              <p:spPr bwMode="auto">
                <a:xfrm>
                  <a:off x="2392" y="1568"/>
                  <a:ext cx="155" cy="107"/>
                </a:xfrm>
                <a:custGeom>
                  <a:avLst/>
                  <a:gdLst>
                    <a:gd name="T0" fmla="*/ 30 w 155"/>
                    <a:gd name="T1" fmla="*/ 0 h 107"/>
                    <a:gd name="T2" fmla="*/ 0 w 155"/>
                    <a:gd name="T3" fmla="*/ 85 h 107"/>
                    <a:gd name="T4" fmla="*/ 125 w 155"/>
                    <a:gd name="T5" fmla="*/ 107 h 107"/>
                    <a:gd name="T6" fmla="*/ 155 w 155"/>
                    <a:gd name="T7" fmla="*/ 23 h 107"/>
                    <a:gd name="T8" fmla="*/ 30 w 155"/>
                    <a:gd name="T9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07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25" y="107"/>
                      </a:lnTo>
                      <a:lnTo>
                        <a:pt x="155" y="23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8" name="Freeform 213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9" name="Freeform 214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219" name="Group 215"/>
            <p:cNvGrpSpPr>
              <a:grpSpLocks/>
            </p:cNvGrpSpPr>
            <p:nvPr/>
          </p:nvGrpSpPr>
          <p:grpSpPr bwMode="auto">
            <a:xfrm>
              <a:off x="2138839" y="5409725"/>
              <a:ext cx="512921" cy="358617"/>
              <a:chOff x="1247" y="2840"/>
              <a:chExt cx="359" cy="251"/>
            </a:xfrm>
          </p:grpSpPr>
          <p:sp>
            <p:nvSpPr>
              <p:cNvPr id="220" name="Freeform 216"/>
              <p:cNvSpPr>
                <a:spLocks/>
              </p:cNvSpPr>
              <p:nvPr/>
            </p:nvSpPr>
            <p:spPr bwMode="auto">
              <a:xfrm>
                <a:off x="1247" y="2840"/>
                <a:ext cx="359" cy="251"/>
              </a:xfrm>
              <a:custGeom>
                <a:avLst/>
                <a:gdLst>
                  <a:gd name="T0" fmla="*/ 1113 w 2225"/>
                  <a:gd name="T1" fmla="*/ 0 h 2175"/>
                  <a:gd name="T2" fmla="*/ 0 w 2225"/>
                  <a:gd name="T3" fmla="*/ 544 h 2175"/>
                  <a:gd name="T4" fmla="*/ 0 w 2225"/>
                  <a:gd name="T5" fmla="*/ 1632 h 2175"/>
                  <a:gd name="T6" fmla="*/ 1113 w 2225"/>
                  <a:gd name="T7" fmla="*/ 2175 h 2175"/>
                  <a:gd name="T8" fmla="*/ 2225 w 2225"/>
                  <a:gd name="T9" fmla="*/ 1632 h 2175"/>
                  <a:gd name="T10" fmla="*/ 2225 w 2225"/>
                  <a:gd name="T11" fmla="*/ 544 h 2175"/>
                  <a:gd name="T12" fmla="*/ 1113 w 2225"/>
                  <a:gd name="T13" fmla="*/ 0 h 2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5" h="2175">
                    <a:moveTo>
                      <a:pt x="1113" y="0"/>
                    </a:moveTo>
                    <a:cubicBezTo>
                      <a:pt x="498" y="0"/>
                      <a:pt x="0" y="244"/>
                      <a:pt x="0" y="544"/>
                    </a:cubicBezTo>
                    <a:lnTo>
                      <a:pt x="0" y="1632"/>
                    </a:lnTo>
                    <a:cubicBezTo>
                      <a:pt x="0" y="1932"/>
                      <a:pt x="498" y="2175"/>
                      <a:pt x="1113" y="2175"/>
                    </a:cubicBezTo>
                    <a:cubicBezTo>
                      <a:pt x="1727" y="2175"/>
                      <a:pt x="2225" y="1932"/>
                      <a:pt x="2225" y="1632"/>
                    </a:cubicBezTo>
                    <a:lnTo>
                      <a:pt x="2225" y="544"/>
                    </a:lnTo>
                    <a:cubicBezTo>
                      <a:pt x="2225" y="244"/>
                      <a:pt x="1727" y="0"/>
                      <a:pt x="1113" y="0"/>
                    </a:cubicBezTo>
                    <a:close/>
                  </a:path>
                </a:pathLst>
              </a:custGeom>
              <a:pattFill prst="dkVert">
                <a:fgClr>
                  <a:srgbClr val="FFFF00"/>
                </a:fgClr>
                <a:bgClr>
                  <a:srgbClr val="FFFFFF"/>
                </a:bgClr>
              </a:pattFill>
              <a:ln w="1270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1" name="Oval 217"/>
              <p:cNvSpPr>
                <a:spLocks noChangeArrowheads="1"/>
              </p:cNvSpPr>
              <p:nvPr/>
            </p:nvSpPr>
            <p:spPr bwMode="auto">
              <a:xfrm>
                <a:off x="1247" y="2840"/>
                <a:ext cx="359" cy="125"/>
              </a:xfrm>
              <a:prstGeom prst="ellipse">
                <a:avLst/>
              </a:prstGeom>
              <a:solidFill>
                <a:srgbClr val="FFFF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pic>
          <p:nvPicPr>
            <p:cNvPr id="222" name="Picture 218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lum bright="-32000" contras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4512" y="4652488"/>
              <a:ext cx="300037" cy="282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3" name="Group 219"/>
            <p:cNvGrpSpPr>
              <a:grpSpLocks noChangeAspect="1"/>
            </p:cNvGrpSpPr>
            <p:nvPr/>
          </p:nvGrpSpPr>
          <p:grpSpPr bwMode="auto">
            <a:xfrm rot="20153276">
              <a:off x="2174558" y="4615339"/>
              <a:ext cx="204312" cy="338614"/>
              <a:chOff x="4347" y="1025"/>
              <a:chExt cx="680" cy="871"/>
            </a:xfrm>
          </p:grpSpPr>
          <p:sp>
            <p:nvSpPr>
              <p:cNvPr id="224" name="Freeform 220"/>
              <p:cNvSpPr>
                <a:spLocks noChangeAspect="1"/>
              </p:cNvSpPr>
              <p:nvPr/>
            </p:nvSpPr>
            <p:spPr bwMode="auto">
              <a:xfrm rot="624494">
                <a:off x="4347" y="1213"/>
                <a:ext cx="543" cy="676"/>
              </a:xfrm>
              <a:custGeom>
                <a:avLst/>
                <a:gdLst>
                  <a:gd name="T0" fmla="*/ 972 w 996"/>
                  <a:gd name="T1" fmla="*/ 3 h 1459"/>
                  <a:gd name="T2" fmla="*/ 982 w 996"/>
                  <a:gd name="T3" fmla="*/ 21 h 1459"/>
                  <a:gd name="T4" fmla="*/ 994 w 996"/>
                  <a:gd name="T5" fmla="*/ 54 h 1459"/>
                  <a:gd name="T6" fmla="*/ 995 w 996"/>
                  <a:gd name="T7" fmla="*/ 99 h 1459"/>
                  <a:gd name="T8" fmla="*/ 987 w 996"/>
                  <a:gd name="T9" fmla="*/ 136 h 1459"/>
                  <a:gd name="T10" fmla="*/ 962 w 996"/>
                  <a:gd name="T11" fmla="*/ 223 h 1459"/>
                  <a:gd name="T12" fmla="*/ 918 w 996"/>
                  <a:gd name="T13" fmla="*/ 374 h 1459"/>
                  <a:gd name="T14" fmla="*/ 860 w 996"/>
                  <a:gd name="T15" fmla="*/ 564 h 1459"/>
                  <a:gd name="T16" fmla="*/ 796 w 996"/>
                  <a:gd name="T17" fmla="*/ 772 h 1459"/>
                  <a:gd name="T18" fmla="*/ 729 w 996"/>
                  <a:gd name="T19" fmla="*/ 974 h 1459"/>
                  <a:gd name="T20" fmla="*/ 667 w 996"/>
                  <a:gd name="T21" fmla="*/ 1145 h 1459"/>
                  <a:gd name="T22" fmla="*/ 614 w 996"/>
                  <a:gd name="T23" fmla="*/ 1264 h 1459"/>
                  <a:gd name="T24" fmla="*/ 588 w 996"/>
                  <a:gd name="T25" fmla="*/ 1341 h 1459"/>
                  <a:gd name="T26" fmla="*/ 584 w 996"/>
                  <a:gd name="T27" fmla="*/ 1346 h 1459"/>
                  <a:gd name="T28" fmla="*/ 570 w 996"/>
                  <a:gd name="T29" fmla="*/ 1359 h 1459"/>
                  <a:gd name="T30" fmla="*/ 548 w 996"/>
                  <a:gd name="T31" fmla="*/ 1377 h 1459"/>
                  <a:gd name="T32" fmla="*/ 518 w 996"/>
                  <a:gd name="T33" fmla="*/ 1398 h 1459"/>
                  <a:gd name="T34" fmla="*/ 481 w 996"/>
                  <a:gd name="T35" fmla="*/ 1419 h 1459"/>
                  <a:gd name="T36" fmla="*/ 439 w 996"/>
                  <a:gd name="T37" fmla="*/ 1438 h 1459"/>
                  <a:gd name="T38" fmla="*/ 392 w 996"/>
                  <a:gd name="T39" fmla="*/ 1452 h 1459"/>
                  <a:gd name="T40" fmla="*/ 340 w 996"/>
                  <a:gd name="T41" fmla="*/ 1459 h 1459"/>
                  <a:gd name="T42" fmla="*/ 320 w 996"/>
                  <a:gd name="T43" fmla="*/ 1459 h 1459"/>
                  <a:gd name="T44" fmla="*/ 301 w 996"/>
                  <a:gd name="T45" fmla="*/ 1458 h 1459"/>
                  <a:gd name="T46" fmla="*/ 280 w 996"/>
                  <a:gd name="T47" fmla="*/ 1455 h 1459"/>
                  <a:gd name="T48" fmla="*/ 259 w 996"/>
                  <a:gd name="T49" fmla="*/ 1451 h 1459"/>
                  <a:gd name="T50" fmla="*/ 249 w 996"/>
                  <a:gd name="T51" fmla="*/ 1450 h 1459"/>
                  <a:gd name="T52" fmla="*/ 223 w 996"/>
                  <a:gd name="T53" fmla="*/ 1444 h 1459"/>
                  <a:gd name="T54" fmla="*/ 186 w 996"/>
                  <a:gd name="T55" fmla="*/ 1434 h 1459"/>
                  <a:gd name="T56" fmla="*/ 141 w 996"/>
                  <a:gd name="T57" fmla="*/ 1417 h 1459"/>
                  <a:gd name="T58" fmla="*/ 96 w 996"/>
                  <a:gd name="T59" fmla="*/ 1393 h 1459"/>
                  <a:gd name="T60" fmla="*/ 53 w 996"/>
                  <a:gd name="T61" fmla="*/ 1360 h 1459"/>
                  <a:gd name="T62" fmla="*/ 20 w 996"/>
                  <a:gd name="T63" fmla="*/ 1316 h 1459"/>
                  <a:gd name="T64" fmla="*/ 0 w 996"/>
                  <a:gd name="T65" fmla="*/ 1261 h 1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96" h="1459">
                    <a:moveTo>
                      <a:pt x="971" y="0"/>
                    </a:moveTo>
                    <a:lnTo>
                      <a:pt x="972" y="3"/>
                    </a:lnTo>
                    <a:lnTo>
                      <a:pt x="976" y="10"/>
                    </a:lnTo>
                    <a:lnTo>
                      <a:pt x="982" y="21"/>
                    </a:lnTo>
                    <a:lnTo>
                      <a:pt x="988" y="36"/>
                    </a:lnTo>
                    <a:lnTo>
                      <a:pt x="994" y="54"/>
                    </a:lnTo>
                    <a:lnTo>
                      <a:pt x="996" y="76"/>
                    </a:lnTo>
                    <a:lnTo>
                      <a:pt x="995" y="99"/>
                    </a:lnTo>
                    <a:lnTo>
                      <a:pt x="990" y="125"/>
                    </a:lnTo>
                    <a:lnTo>
                      <a:pt x="987" y="136"/>
                    </a:lnTo>
                    <a:lnTo>
                      <a:pt x="977" y="171"/>
                    </a:lnTo>
                    <a:lnTo>
                      <a:pt x="962" y="223"/>
                    </a:lnTo>
                    <a:lnTo>
                      <a:pt x="942" y="292"/>
                    </a:lnTo>
                    <a:lnTo>
                      <a:pt x="918" y="374"/>
                    </a:lnTo>
                    <a:lnTo>
                      <a:pt x="891" y="465"/>
                    </a:lnTo>
                    <a:lnTo>
                      <a:pt x="860" y="564"/>
                    </a:lnTo>
                    <a:lnTo>
                      <a:pt x="829" y="667"/>
                    </a:lnTo>
                    <a:lnTo>
                      <a:pt x="796" y="772"/>
                    </a:lnTo>
                    <a:lnTo>
                      <a:pt x="762" y="875"/>
                    </a:lnTo>
                    <a:lnTo>
                      <a:pt x="729" y="974"/>
                    </a:lnTo>
                    <a:lnTo>
                      <a:pt x="697" y="1065"/>
                    </a:lnTo>
                    <a:lnTo>
                      <a:pt x="667" y="1145"/>
                    </a:lnTo>
                    <a:lnTo>
                      <a:pt x="639" y="1213"/>
                    </a:lnTo>
                    <a:lnTo>
                      <a:pt x="614" y="1264"/>
                    </a:lnTo>
                    <a:lnTo>
                      <a:pt x="593" y="1296"/>
                    </a:lnTo>
                    <a:lnTo>
                      <a:pt x="588" y="1341"/>
                    </a:lnTo>
                    <a:lnTo>
                      <a:pt x="587" y="1342"/>
                    </a:lnTo>
                    <a:lnTo>
                      <a:pt x="584" y="1346"/>
                    </a:lnTo>
                    <a:lnTo>
                      <a:pt x="578" y="1352"/>
                    </a:lnTo>
                    <a:lnTo>
                      <a:pt x="570" y="1359"/>
                    </a:lnTo>
                    <a:lnTo>
                      <a:pt x="560" y="1367"/>
                    </a:lnTo>
                    <a:lnTo>
                      <a:pt x="548" y="1377"/>
                    </a:lnTo>
                    <a:lnTo>
                      <a:pt x="534" y="1387"/>
                    </a:lnTo>
                    <a:lnTo>
                      <a:pt x="518" y="1398"/>
                    </a:lnTo>
                    <a:lnTo>
                      <a:pt x="501" y="1408"/>
                    </a:lnTo>
                    <a:lnTo>
                      <a:pt x="481" y="1419"/>
                    </a:lnTo>
                    <a:lnTo>
                      <a:pt x="461" y="1429"/>
                    </a:lnTo>
                    <a:lnTo>
                      <a:pt x="439" y="1438"/>
                    </a:lnTo>
                    <a:lnTo>
                      <a:pt x="416" y="1445"/>
                    </a:lnTo>
                    <a:lnTo>
                      <a:pt x="392" y="1452"/>
                    </a:lnTo>
                    <a:lnTo>
                      <a:pt x="366" y="1457"/>
                    </a:lnTo>
                    <a:lnTo>
                      <a:pt x="340" y="1459"/>
                    </a:lnTo>
                    <a:lnTo>
                      <a:pt x="331" y="1459"/>
                    </a:lnTo>
                    <a:lnTo>
                      <a:pt x="320" y="1459"/>
                    </a:lnTo>
                    <a:lnTo>
                      <a:pt x="311" y="1459"/>
                    </a:lnTo>
                    <a:lnTo>
                      <a:pt x="301" y="1458"/>
                    </a:lnTo>
                    <a:lnTo>
                      <a:pt x="290" y="1457"/>
                    </a:lnTo>
                    <a:lnTo>
                      <a:pt x="280" y="1455"/>
                    </a:lnTo>
                    <a:lnTo>
                      <a:pt x="270" y="1453"/>
                    </a:lnTo>
                    <a:lnTo>
                      <a:pt x="259" y="1451"/>
                    </a:lnTo>
                    <a:lnTo>
                      <a:pt x="257" y="1451"/>
                    </a:lnTo>
                    <a:lnTo>
                      <a:pt x="249" y="1450"/>
                    </a:lnTo>
                    <a:lnTo>
                      <a:pt x="237" y="1447"/>
                    </a:lnTo>
                    <a:lnTo>
                      <a:pt x="223" y="1444"/>
                    </a:lnTo>
                    <a:lnTo>
                      <a:pt x="205" y="1440"/>
                    </a:lnTo>
                    <a:lnTo>
                      <a:pt x="186" y="1434"/>
                    </a:lnTo>
                    <a:lnTo>
                      <a:pt x="164" y="1427"/>
                    </a:lnTo>
                    <a:lnTo>
                      <a:pt x="141" y="1417"/>
                    </a:lnTo>
                    <a:lnTo>
                      <a:pt x="118" y="1406"/>
                    </a:lnTo>
                    <a:lnTo>
                      <a:pt x="96" y="1393"/>
                    </a:lnTo>
                    <a:lnTo>
                      <a:pt x="74" y="1378"/>
                    </a:lnTo>
                    <a:lnTo>
                      <a:pt x="53" y="1360"/>
                    </a:lnTo>
                    <a:lnTo>
                      <a:pt x="35" y="1339"/>
                    </a:lnTo>
                    <a:lnTo>
                      <a:pt x="20" y="1316"/>
                    </a:lnTo>
                    <a:lnTo>
                      <a:pt x="8" y="1289"/>
                    </a:lnTo>
                    <a:lnTo>
                      <a:pt x="0" y="1261"/>
                    </a:lnTo>
                    <a:lnTo>
                      <a:pt x="971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5" name="Freeform 221"/>
              <p:cNvSpPr>
                <a:spLocks noChangeAspect="1"/>
              </p:cNvSpPr>
              <p:nvPr/>
            </p:nvSpPr>
            <p:spPr bwMode="auto">
              <a:xfrm rot="624494">
                <a:off x="4353" y="1025"/>
                <a:ext cx="628" cy="871"/>
              </a:xfrm>
              <a:custGeom>
                <a:avLst/>
                <a:gdLst>
                  <a:gd name="T0" fmla="*/ 1008 w 1147"/>
                  <a:gd name="T1" fmla="*/ 607 h 1881"/>
                  <a:gd name="T2" fmla="*/ 1024 w 1147"/>
                  <a:gd name="T3" fmla="*/ 469 h 1881"/>
                  <a:gd name="T4" fmla="*/ 1051 w 1147"/>
                  <a:gd name="T5" fmla="*/ 300 h 1881"/>
                  <a:gd name="T6" fmla="*/ 1125 w 1147"/>
                  <a:gd name="T7" fmla="*/ 117 h 1881"/>
                  <a:gd name="T8" fmla="*/ 1146 w 1147"/>
                  <a:gd name="T9" fmla="*/ 33 h 1881"/>
                  <a:gd name="T10" fmla="*/ 1123 w 1147"/>
                  <a:gd name="T11" fmla="*/ 4 h 1881"/>
                  <a:gd name="T12" fmla="*/ 1089 w 1147"/>
                  <a:gd name="T13" fmla="*/ 5 h 1881"/>
                  <a:gd name="T14" fmla="*/ 1011 w 1147"/>
                  <a:gd name="T15" fmla="*/ 141 h 1881"/>
                  <a:gd name="T16" fmla="*/ 933 w 1147"/>
                  <a:gd name="T17" fmla="*/ 321 h 1881"/>
                  <a:gd name="T18" fmla="*/ 856 w 1147"/>
                  <a:gd name="T19" fmla="*/ 360 h 1881"/>
                  <a:gd name="T20" fmla="*/ 783 w 1147"/>
                  <a:gd name="T21" fmla="*/ 353 h 1881"/>
                  <a:gd name="T22" fmla="*/ 711 w 1147"/>
                  <a:gd name="T23" fmla="*/ 344 h 1881"/>
                  <a:gd name="T24" fmla="*/ 640 w 1147"/>
                  <a:gd name="T25" fmla="*/ 330 h 1881"/>
                  <a:gd name="T26" fmla="*/ 561 w 1147"/>
                  <a:gd name="T27" fmla="*/ 319 h 1881"/>
                  <a:gd name="T28" fmla="*/ 495 w 1147"/>
                  <a:gd name="T29" fmla="*/ 353 h 1881"/>
                  <a:gd name="T30" fmla="*/ 356 w 1147"/>
                  <a:gd name="T31" fmla="*/ 583 h 1881"/>
                  <a:gd name="T32" fmla="*/ 230 w 1147"/>
                  <a:gd name="T33" fmla="*/ 876 h 1881"/>
                  <a:gd name="T34" fmla="*/ 129 w 1147"/>
                  <a:gd name="T35" fmla="*/ 1177 h 1881"/>
                  <a:gd name="T36" fmla="*/ 31 w 1147"/>
                  <a:gd name="T37" fmla="*/ 1480 h 1881"/>
                  <a:gd name="T38" fmla="*/ 1 w 1147"/>
                  <a:gd name="T39" fmla="*/ 1616 h 1881"/>
                  <a:gd name="T40" fmla="*/ 21 w 1147"/>
                  <a:gd name="T41" fmla="*/ 1688 h 1881"/>
                  <a:gd name="T42" fmla="*/ 59 w 1147"/>
                  <a:gd name="T43" fmla="*/ 1746 h 1881"/>
                  <a:gd name="T44" fmla="*/ 116 w 1147"/>
                  <a:gd name="T45" fmla="*/ 1792 h 1881"/>
                  <a:gd name="T46" fmla="*/ 185 w 1147"/>
                  <a:gd name="T47" fmla="*/ 1819 h 1881"/>
                  <a:gd name="T48" fmla="*/ 260 w 1147"/>
                  <a:gd name="T49" fmla="*/ 1831 h 1881"/>
                  <a:gd name="T50" fmla="*/ 339 w 1147"/>
                  <a:gd name="T51" fmla="*/ 1828 h 1881"/>
                  <a:gd name="T52" fmla="*/ 414 w 1147"/>
                  <a:gd name="T53" fmla="*/ 1810 h 1881"/>
                  <a:gd name="T54" fmla="*/ 493 w 1147"/>
                  <a:gd name="T55" fmla="*/ 1763 h 1881"/>
                  <a:gd name="T56" fmla="*/ 553 w 1147"/>
                  <a:gd name="T57" fmla="*/ 1679 h 1881"/>
                  <a:gd name="T58" fmla="*/ 638 w 1147"/>
                  <a:gd name="T59" fmla="*/ 1423 h 1881"/>
                  <a:gd name="T60" fmla="*/ 749 w 1147"/>
                  <a:gd name="T61" fmla="*/ 1116 h 1881"/>
                  <a:gd name="T62" fmla="*/ 861 w 1147"/>
                  <a:gd name="T63" fmla="*/ 809 h 1881"/>
                  <a:gd name="T64" fmla="*/ 965 w 1147"/>
                  <a:gd name="T65" fmla="*/ 501 h 1881"/>
                  <a:gd name="T66" fmla="*/ 1013 w 1147"/>
                  <a:gd name="T67" fmla="*/ 518 h 1881"/>
                  <a:gd name="T68" fmla="*/ 942 w 1147"/>
                  <a:gd name="T69" fmla="*/ 773 h 1881"/>
                  <a:gd name="T70" fmla="*/ 848 w 1147"/>
                  <a:gd name="T71" fmla="*/ 1067 h 1881"/>
                  <a:gd name="T72" fmla="*/ 747 w 1147"/>
                  <a:gd name="T73" fmla="*/ 1357 h 1881"/>
                  <a:gd name="T74" fmla="*/ 640 w 1147"/>
                  <a:gd name="T75" fmla="*/ 1648 h 1881"/>
                  <a:gd name="T76" fmla="*/ 584 w 1147"/>
                  <a:gd name="T77" fmla="*/ 1771 h 1881"/>
                  <a:gd name="T78" fmla="*/ 533 w 1147"/>
                  <a:gd name="T79" fmla="*/ 1821 h 1881"/>
                  <a:gd name="T80" fmla="*/ 467 w 1147"/>
                  <a:gd name="T81" fmla="*/ 1852 h 1881"/>
                  <a:gd name="T82" fmla="*/ 392 w 1147"/>
                  <a:gd name="T83" fmla="*/ 1866 h 1881"/>
                  <a:gd name="T84" fmla="*/ 323 w 1147"/>
                  <a:gd name="T85" fmla="*/ 1867 h 1881"/>
                  <a:gd name="T86" fmla="*/ 257 w 1147"/>
                  <a:gd name="T87" fmla="*/ 1858 h 1881"/>
                  <a:gd name="T88" fmla="*/ 183 w 1147"/>
                  <a:gd name="T89" fmla="*/ 1838 h 1881"/>
                  <a:gd name="T90" fmla="*/ 110 w 1147"/>
                  <a:gd name="T91" fmla="*/ 1808 h 1881"/>
                  <a:gd name="T92" fmla="*/ 144 w 1147"/>
                  <a:gd name="T93" fmla="*/ 1833 h 1881"/>
                  <a:gd name="T94" fmla="*/ 216 w 1147"/>
                  <a:gd name="T95" fmla="*/ 1863 h 1881"/>
                  <a:gd name="T96" fmla="*/ 274 w 1147"/>
                  <a:gd name="T97" fmla="*/ 1877 h 1881"/>
                  <a:gd name="T98" fmla="*/ 325 w 1147"/>
                  <a:gd name="T99" fmla="*/ 1881 h 1881"/>
                  <a:gd name="T100" fmla="*/ 399 w 1147"/>
                  <a:gd name="T101" fmla="*/ 1876 h 1881"/>
                  <a:gd name="T102" fmla="*/ 476 w 1147"/>
                  <a:gd name="T103" fmla="*/ 1856 h 1881"/>
                  <a:gd name="T104" fmla="*/ 548 w 1147"/>
                  <a:gd name="T105" fmla="*/ 1824 h 1881"/>
                  <a:gd name="T106" fmla="*/ 612 w 1147"/>
                  <a:gd name="T107" fmla="*/ 1778 h 1881"/>
                  <a:gd name="T108" fmla="*/ 689 w 1147"/>
                  <a:gd name="T109" fmla="*/ 1566 h 1881"/>
                  <a:gd name="T110" fmla="*/ 773 w 1147"/>
                  <a:gd name="T111" fmla="*/ 1302 h 1881"/>
                  <a:gd name="T112" fmla="*/ 862 w 1147"/>
                  <a:gd name="T113" fmla="*/ 1038 h 1881"/>
                  <a:gd name="T114" fmla="*/ 955 w 1147"/>
                  <a:gd name="T115" fmla="*/ 775 h 1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47" h="1881">
                    <a:moveTo>
                      <a:pt x="979" y="708"/>
                    </a:moveTo>
                    <a:lnTo>
                      <a:pt x="991" y="674"/>
                    </a:lnTo>
                    <a:lnTo>
                      <a:pt x="1000" y="641"/>
                    </a:lnTo>
                    <a:lnTo>
                      <a:pt x="1008" y="607"/>
                    </a:lnTo>
                    <a:lnTo>
                      <a:pt x="1014" y="573"/>
                    </a:lnTo>
                    <a:lnTo>
                      <a:pt x="1018" y="538"/>
                    </a:lnTo>
                    <a:lnTo>
                      <a:pt x="1022" y="504"/>
                    </a:lnTo>
                    <a:lnTo>
                      <a:pt x="1024" y="469"/>
                    </a:lnTo>
                    <a:lnTo>
                      <a:pt x="1024" y="435"/>
                    </a:lnTo>
                    <a:lnTo>
                      <a:pt x="1028" y="390"/>
                    </a:lnTo>
                    <a:lnTo>
                      <a:pt x="1037" y="345"/>
                    </a:lnTo>
                    <a:lnTo>
                      <a:pt x="1051" y="300"/>
                    </a:lnTo>
                    <a:lnTo>
                      <a:pt x="1067" y="254"/>
                    </a:lnTo>
                    <a:lnTo>
                      <a:pt x="1086" y="209"/>
                    </a:lnTo>
                    <a:lnTo>
                      <a:pt x="1106" y="163"/>
                    </a:lnTo>
                    <a:lnTo>
                      <a:pt x="1125" y="117"/>
                    </a:lnTo>
                    <a:lnTo>
                      <a:pt x="1144" y="71"/>
                    </a:lnTo>
                    <a:lnTo>
                      <a:pt x="1146" y="59"/>
                    </a:lnTo>
                    <a:lnTo>
                      <a:pt x="1147" y="45"/>
                    </a:lnTo>
                    <a:lnTo>
                      <a:pt x="1146" y="33"/>
                    </a:lnTo>
                    <a:lnTo>
                      <a:pt x="1144" y="21"/>
                    </a:lnTo>
                    <a:lnTo>
                      <a:pt x="1139" y="14"/>
                    </a:lnTo>
                    <a:lnTo>
                      <a:pt x="1131" y="8"/>
                    </a:lnTo>
                    <a:lnTo>
                      <a:pt x="1123" y="4"/>
                    </a:lnTo>
                    <a:lnTo>
                      <a:pt x="1114" y="0"/>
                    </a:lnTo>
                    <a:lnTo>
                      <a:pt x="1105" y="0"/>
                    </a:lnTo>
                    <a:lnTo>
                      <a:pt x="1097" y="1"/>
                    </a:lnTo>
                    <a:lnTo>
                      <a:pt x="1089" y="5"/>
                    </a:lnTo>
                    <a:lnTo>
                      <a:pt x="1084" y="11"/>
                    </a:lnTo>
                    <a:lnTo>
                      <a:pt x="1056" y="52"/>
                    </a:lnTo>
                    <a:lnTo>
                      <a:pt x="1032" y="96"/>
                    </a:lnTo>
                    <a:lnTo>
                      <a:pt x="1011" y="141"/>
                    </a:lnTo>
                    <a:lnTo>
                      <a:pt x="992" y="186"/>
                    </a:lnTo>
                    <a:lnTo>
                      <a:pt x="972" y="231"/>
                    </a:lnTo>
                    <a:lnTo>
                      <a:pt x="954" y="277"/>
                    </a:lnTo>
                    <a:lnTo>
                      <a:pt x="933" y="321"/>
                    </a:lnTo>
                    <a:lnTo>
                      <a:pt x="910" y="364"/>
                    </a:lnTo>
                    <a:lnTo>
                      <a:pt x="892" y="363"/>
                    </a:lnTo>
                    <a:lnTo>
                      <a:pt x="874" y="361"/>
                    </a:lnTo>
                    <a:lnTo>
                      <a:pt x="856" y="360"/>
                    </a:lnTo>
                    <a:lnTo>
                      <a:pt x="838" y="357"/>
                    </a:lnTo>
                    <a:lnTo>
                      <a:pt x="820" y="356"/>
                    </a:lnTo>
                    <a:lnTo>
                      <a:pt x="802" y="354"/>
                    </a:lnTo>
                    <a:lnTo>
                      <a:pt x="783" y="353"/>
                    </a:lnTo>
                    <a:lnTo>
                      <a:pt x="765" y="351"/>
                    </a:lnTo>
                    <a:lnTo>
                      <a:pt x="748" y="348"/>
                    </a:lnTo>
                    <a:lnTo>
                      <a:pt x="729" y="346"/>
                    </a:lnTo>
                    <a:lnTo>
                      <a:pt x="711" y="344"/>
                    </a:lnTo>
                    <a:lnTo>
                      <a:pt x="694" y="340"/>
                    </a:lnTo>
                    <a:lnTo>
                      <a:pt x="675" y="337"/>
                    </a:lnTo>
                    <a:lnTo>
                      <a:pt x="658" y="333"/>
                    </a:lnTo>
                    <a:lnTo>
                      <a:pt x="640" y="330"/>
                    </a:lnTo>
                    <a:lnTo>
                      <a:pt x="622" y="325"/>
                    </a:lnTo>
                    <a:lnTo>
                      <a:pt x="602" y="321"/>
                    </a:lnTo>
                    <a:lnTo>
                      <a:pt x="581" y="318"/>
                    </a:lnTo>
                    <a:lnTo>
                      <a:pt x="561" y="319"/>
                    </a:lnTo>
                    <a:lnTo>
                      <a:pt x="543" y="323"/>
                    </a:lnTo>
                    <a:lnTo>
                      <a:pt x="524" y="330"/>
                    </a:lnTo>
                    <a:lnTo>
                      <a:pt x="508" y="340"/>
                    </a:lnTo>
                    <a:lnTo>
                      <a:pt x="495" y="353"/>
                    </a:lnTo>
                    <a:lnTo>
                      <a:pt x="482" y="370"/>
                    </a:lnTo>
                    <a:lnTo>
                      <a:pt x="436" y="440"/>
                    </a:lnTo>
                    <a:lnTo>
                      <a:pt x="394" y="512"/>
                    </a:lnTo>
                    <a:lnTo>
                      <a:pt x="356" y="583"/>
                    </a:lnTo>
                    <a:lnTo>
                      <a:pt x="321" y="656"/>
                    </a:lnTo>
                    <a:lnTo>
                      <a:pt x="289" y="728"/>
                    </a:lnTo>
                    <a:lnTo>
                      <a:pt x="257" y="802"/>
                    </a:lnTo>
                    <a:lnTo>
                      <a:pt x="230" y="876"/>
                    </a:lnTo>
                    <a:lnTo>
                      <a:pt x="202" y="951"/>
                    </a:lnTo>
                    <a:lnTo>
                      <a:pt x="177" y="1026"/>
                    </a:lnTo>
                    <a:lnTo>
                      <a:pt x="153" y="1101"/>
                    </a:lnTo>
                    <a:lnTo>
                      <a:pt x="129" y="1177"/>
                    </a:lnTo>
                    <a:lnTo>
                      <a:pt x="104" y="1253"/>
                    </a:lnTo>
                    <a:lnTo>
                      <a:pt x="80" y="1328"/>
                    </a:lnTo>
                    <a:lnTo>
                      <a:pt x="56" y="1404"/>
                    </a:lnTo>
                    <a:lnTo>
                      <a:pt x="31" y="1480"/>
                    </a:lnTo>
                    <a:lnTo>
                      <a:pt x="4" y="1556"/>
                    </a:lnTo>
                    <a:lnTo>
                      <a:pt x="1" y="1575"/>
                    </a:lnTo>
                    <a:lnTo>
                      <a:pt x="0" y="1595"/>
                    </a:lnTo>
                    <a:lnTo>
                      <a:pt x="1" y="1616"/>
                    </a:lnTo>
                    <a:lnTo>
                      <a:pt x="4" y="1636"/>
                    </a:lnTo>
                    <a:lnTo>
                      <a:pt x="9" y="1656"/>
                    </a:lnTo>
                    <a:lnTo>
                      <a:pt x="15" y="1673"/>
                    </a:lnTo>
                    <a:lnTo>
                      <a:pt x="21" y="1688"/>
                    </a:lnTo>
                    <a:lnTo>
                      <a:pt x="28" y="1700"/>
                    </a:lnTo>
                    <a:lnTo>
                      <a:pt x="38" y="1716"/>
                    </a:lnTo>
                    <a:lnTo>
                      <a:pt x="48" y="1732"/>
                    </a:lnTo>
                    <a:lnTo>
                      <a:pt x="59" y="1746"/>
                    </a:lnTo>
                    <a:lnTo>
                      <a:pt x="72" y="1760"/>
                    </a:lnTo>
                    <a:lnTo>
                      <a:pt x="86" y="1771"/>
                    </a:lnTo>
                    <a:lnTo>
                      <a:pt x="101" y="1781"/>
                    </a:lnTo>
                    <a:lnTo>
                      <a:pt x="116" y="1792"/>
                    </a:lnTo>
                    <a:lnTo>
                      <a:pt x="132" y="1800"/>
                    </a:lnTo>
                    <a:lnTo>
                      <a:pt x="149" y="1808"/>
                    </a:lnTo>
                    <a:lnTo>
                      <a:pt x="167" y="1814"/>
                    </a:lnTo>
                    <a:lnTo>
                      <a:pt x="185" y="1819"/>
                    </a:lnTo>
                    <a:lnTo>
                      <a:pt x="203" y="1824"/>
                    </a:lnTo>
                    <a:lnTo>
                      <a:pt x="222" y="1828"/>
                    </a:lnTo>
                    <a:lnTo>
                      <a:pt x="241" y="1830"/>
                    </a:lnTo>
                    <a:lnTo>
                      <a:pt x="260" y="1831"/>
                    </a:lnTo>
                    <a:lnTo>
                      <a:pt x="279" y="1832"/>
                    </a:lnTo>
                    <a:lnTo>
                      <a:pt x="300" y="1832"/>
                    </a:lnTo>
                    <a:lnTo>
                      <a:pt x="320" y="1830"/>
                    </a:lnTo>
                    <a:lnTo>
                      <a:pt x="339" y="1828"/>
                    </a:lnTo>
                    <a:lnTo>
                      <a:pt x="359" y="1824"/>
                    </a:lnTo>
                    <a:lnTo>
                      <a:pt x="377" y="1821"/>
                    </a:lnTo>
                    <a:lnTo>
                      <a:pt x="397" y="1816"/>
                    </a:lnTo>
                    <a:lnTo>
                      <a:pt x="414" y="1810"/>
                    </a:lnTo>
                    <a:lnTo>
                      <a:pt x="431" y="1803"/>
                    </a:lnTo>
                    <a:lnTo>
                      <a:pt x="453" y="1792"/>
                    </a:lnTo>
                    <a:lnTo>
                      <a:pt x="474" y="1779"/>
                    </a:lnTo>
                    <a:lnTo>
                      <a:pt x="493" y="1763"/>
                    </a:lnTo>
                    <a:lnTo>
                      <a:pt x="512" y="1745"/>
                    </a:lnTo>
                    <a:lnTo>
                      <a:pt x="528" y="1724"/>
                    </a:lnTo>
                    <a:lnTo>
                      <a:pt x="542" y="1702"/>
                    </a:lnTo>
                    <a:lnTo>
                      <a:pt x="553" y="1679"/>
                    </a:lnTo>
                    <a:lnTo>
                      <a:pt x="562" y="1655"/>
                    </a:lnTo>
                    <a:lnTo>
                      <a:pt x="587" y="1578"/>
                    </a:lnTo>
                    <a:lnTo>
                      <a:pt x="612" y="1500"/>
                    </a:lnTo>
                    <a:lnTo>
                      <a:pt x="638" y="1423"/>
                    </a:lnTo>
                    <a:lnTo>
                      <a:pt x="666" y="1346"/>
                    </a:lnTo>
                    <a:lnTo>
                      <a:pt x="693" y="1270"/>
                    </a:lnTo>
                    <a:lnTo>
                      <a:pt x="721" y="1193"/>
                    </a:lnTo>
                    <a:lnTo>
                      <a:pt x="749" y="1116"/>
                    </a:lnTo>
                    <a:lnTo>
                      <a:pt x="778" y="1040"/>
                    </a:lnTo>
                    <a:lnTo>
                      <a:pt x="805" y="963"/>
                    </a:lnTo>
                    <a:lnTo>
                      <a:pt x="833" y="886"/>
                    </a:lnTo>
                    <a:lnTo>
                      <a:pt x="861" y="809"/>
                    </a:lnTo>
                    <a:lnTo>
                      <a:pt x="888" y="733"/>
                    </a:lnTo>
                    <a:lnTo>
                      <a:pt x="915" y="656"/>
                    </a:lnTo>
                    <a:lnTo>
                      <a:pt x="941" y="579"/>
                    </a:lnTo>
                    <a:lnTo>
                      <a:pt x="965" y="501"/>
                    </a:lnTo>
                    <a:lnTo>
                      <a:pt x="990" y="424"/>
                    </a:lnTo>
                    <a:lnTo>
                      <a:pt x="1000" y="455"/>
                    </a:lnTo>
                    <a:lnTo>
                      <a:pt x="1009" y="487"/>
                    </a:lnTo>
                    <a:lnTo>
                      <a:pt x="1013" y="518"/>
                    </a:lnTo>
                    <a:lnTo>
                      <a:pt x="1009" y="549"/>
                    </a:lnTo>
                    <a:lnTo>
                      <a:pt x="987" y="624"/>
                    </a:lnTo>
                    <a:lnTo>
                      <a:pt x="965" y="698"/>
                    </a:lnTo>
                    <a:lnTo>
                      <a:pt x="942" y="773"/>
                    </a:lnTo>
                    <a:lnTo>
                      <a:pt x="919" y="847"/>
                    </a:lnTo>
                    <a:lnTo>
                      <a:pt x="896" y="921"/>
                    </a:lnTo>
                    <a:lnTo>
                      <a:pt x="872" y="993"/>
                    </a:lnTo>
                    <a:lnTo>
                      <a:pt x="848" y="1067"/>
                    </a:lnTo>
                    <a:lnTo>
                      <a:pt x="824" y="1140"/>
                    </a:lnTo>
                    <a:lnTo>
                      <a:pt x="798" y="1212"/>
                    </a:lnTo>
                    <a:lnTo>
                      <a:pt x="773" y="1285"/>
                    </a:lnTo>
                    <a:lnTo>
                      <a:pt x="747" y="1357"/>
                    </a:lnTo>
                    <a:lnTo>
                      <a:pt x="720" y="1430"/>
                    </a:lnTo>
                    <a:lnTo>
                      <a:pt x="694" y="1503"/>
                    </a:lnTo>
                    <a:lnTo>
                      <a:pt x="667" y="1575"/>
                    </a:lnTo>
                    <a:lnTo>
                      <a:pt x="640" y="1648"/>
                    </a:lnTo>
                    <a:lnTo>
                      <a:pt x="612" y="1720"/>
                    </a:lnTo>
                    <a:lnTo>
                      <a:pt x="604" y="1739"/>
                    </a:lnTo>
                    <a:lnTo>
                      <a:pt x="595" y="1756"/>
                    </a:lnTo>
                    <a:lnTo>
                      <a:pt x="584" y="1771"/>
                    </a:lnTo>
                    <a:lnTo>
                      <a:pt x="573" y="1786"/>
                    </a:lnTo>
                    <a:lnTo>
                      <a:pt x="560" y="1799"/>
                    </a:lnTo>
                    <a:lnTo>
                      <a:pt x="546" y="1810"/>
                    </a:lnTo>
                    <a:lnTo>
                      <a:pt x="533" y="1821"/>
                    </a:lnTo>
                    <a:lnTo>
                      <a:pt x="516" y="1830"/>
                    </a:lnTo>
                    <a:lnTo>
                      <a:pt x="500" y="1839"/>
                    </a:lnTo>
                    <a:lnTo>
                      <a:pt x="484" y="1846"/>
                    </a:lnTo>
                    <a:lnTo>
                      <a:pt x="467" y="1852"/>
                    </a:lnTo>
                    <a:lnTo>
                      <a:pt x="449" y="1856"/>
                    </a:lnTo>
                    <a:lnTo>
                      <a:pt x="430" y="1861"/>
                    </a:lnTo>
                    <a:lnTo>
                      <a:pt x="412" y="1863"/>
                    </a:lnTo>
                    <a:lnTo>
                      <a:pt x="392" y="1866"/>
                    </a:lnTo>
                    <a:lnTo>
                      <a:pt x="373" y="1867"/>
                    </a:lnTo>
                    <a:lnTo>
                      <a:pt x="356" y="1867"/>
                    </a:lnTo>
                    <a:lnTo>
                      <a:pt x="339" y="1867"/>
                    </a:lnTo>
                    <a:lnTo>
                      <a:pt x="323" y="1867"/>
                    </a:lnTo>
                    <a:lnTo>
                      <a:pt x="307" y="1866"/>
                    </a:lnTo>
                    <a:lnTo>
                      <a:pt x="290" y="1863"/>
                    </a:lnTo>
                    <a:lnTo>
                      <a:pt x="274" y="1861"/>
                    </a:lnTo>
                    <a:lnTo>
                      <a:pt x="257" y="1858"/>
                    </a:lnTo>
                    <a:lnTo>
                      <a:pt x="241" y="1854"/>
                    </a:lnTo>
                    <a:lnTo>
                      <a:pt x="222" y="1849"/>
                    </a:lnTo>
                    <a:lnTo>
                      <a:pt x="202" y="1844"/>
                    </a:lnTo>
                    <a:lnTo>
                      <a:pt x="183" y="1838"/>
                    </a:lnTo>
                    <a:lnTo>
                      <a:pt x="164" y="1831"/>
                    </a:lnTo>
                    <a:lnTo>
                      <a:pt x="146" y="1824"/>
                    </a:lnTo>
                    <a:lnTo>
                      <a:pt x="127" y="1816"/>
                    </a:lnTo>
                    <a:lnTo>
                      <a:pt x="110" y="1808"/>
                    </a:lnTo>
                    <a:lnTo>
                      <a:pt x="94" y="1800"/>
                    </a:lnTo>
                    <a:lnTo>
                      <a:pt x="110" y="1811"/>
                    </a:lnTo>
                    <a:lnTo>
                      <a:pt x="126" y="1823"/>
                    </a:lnTo>
                    <a:lnTo>
                      <a:pt x="144" y="1833"/>
                    </a:lnTo>
                    <a:lnTo>
                      <a:pt x="161" y="1843"/>
                    </a:lnTo>
                    <a:lnTo>
                      <a:pt x="179" y="1851"/>
                    </a:lnTo>
                    <a:lnTo>
                      <a:pt x="196" y="1858"/>
                    </a:lnTo>
                    <a:lnTo>
                      <a:pt x="216" y="1863"/>
                    </a:lnTo>
                    <a:lnTo>
                      <a:pt x="234" y="1869"/>
                    </a:lnTo>
                    <a:lnTo>
                      <a:pt x="247" y="1871"/>
                    </a:lnTo>
                    <a:lnTo>
                      <a:pt x="261" y="1875"/>
                    </a:lnTo>
                    <a:lnTo>
                      <a:pt x="274" y="1877"/>
                    </a:lnTo>
                    <a:lnTo>
                      <a:pt x="286" y="1878"/>
                    </a:lnTo>
                    <a:lnTo>
                      <a:pt x="299" y="1879"/>
                    </a:lnTo>
                    <a:lnTo>
                      <a:pt x="313" y="1881"/>
                    </a:lnTo>
                    <a:lnTo>
                      <a:pt x="325" y="1881"/>
                    </a:lnTo>
                    <a:lnTo>
                      <a:pt x="339" y="1881"/>
                    </a:lnTo>
                    <a:lnTo>
                      <a:pt x="359" y="1879"/>
                    </a:lnTo>
                    <a:lnTo>
                      <a:pt x="378" y="1878"/>
                    </a:lnTo>
                    <a:lnTo>
                      <a:pt x="399" y="1876"/>
                    </a:lnTo>
                    <a:lnTo>
                      <a:pt x="419" y="1872"/>
                    </a:lnTo>
                    <a:lnTo>
                      <a:pt x="437" y="1868"/>
                    </a:lnTo>
                    <a:lnTo>
                      <a:pt x="457" y="1863"/>
                    </a:lnTo>
                    <a:lnTo>
                      <a:pt x="476" y="1856"/>
                    </a:lnTo>
                    <a:lnTo>
                      <a:pt x="495" y="1849"/>
                    </a:lnTo>
                    <a:lnTo>
                      <a:pt x="513" y="1843"/>
                    </a:lnTo>
                    <a:lnTo>
                      <a:pt x="530" y="1833"/>
                    </a:lnTo>
                    <a:lnTo>
                      <a:pt x="548" y="1824"/>
                    </a:lnTo>
                    <a:lnTo>
                      <a:pt x="565" y="1814"/>
                    </a:lnTo>
                    <a:lnTo>
                      <a:pt x="581" y="1803"/>
                    </a:lnTo>
                    <a:lnTo>
                      <a:pt x="597" y="1791"/>
                    </a:lnTo>
                    <a:lnTo>
                      <a:pt x="612" y="1778"/>
                    </a:lnTo>
                    <a:lnTo>
                      <a:pt x="627" y="1765"/>
                    </a:lnTo>
                    <a:lnTo>
                      <a:pt x="648" y="1699"/>
                    </a:lnTo>
                    <a:lnTo>
                      <a:pt x="668" y="1633"/>
                    </a:lnTo>
                    <a:lnTo>
                      <a:pt x="689" y="1566"/>
                    </a:lnTo>
                    <a:lnTo>
                      <a:pt x="710" y="1500"/>
                    </a:lnTo>
                    <a:lnTo>
                      <a:pt x="731" y="1434"/>
                    </a:lnTo>
                    <a:lnTo>
                      <a:pt x="752" y="1368"/>
                    </a:lnTo>
                    <a:lnTo>
                      <a:pt x="773" y="1302"/>
                    </a:lnTo>
                    <a:lnTo>
                      <a:pt x="795" y="1237"/>
                    </a:lnTo>
                    <a:lnTo>
                      <a:pt x="817" y="1170"/>
                    </a:lnTo>
                    <a:lnTo>
                      <a:pt x="840" y="1104"/>
                    </a:lnTo>
                    <a:lnTo>
                      <a:pt x="862" y="1038"/>
                    </a:lnTo>
                    <a:lnTo>
                      <a:pt x="885" y="973"/>
                    </a:lnTo>
                    <a:lnTo>
                      <a:pt x="908" y="906"/>
                    </a:lnTo>
                    <a:lnTo>
                      <a:pt x="932" y="840"/>
                    </a:lnTo>
                    <a:lnTo>
                      <a:pt x="955" y="775"/>
                    </a:lnTo>
                    <a:lnTo>
                      <a:pt x="979" y="70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6" name="Freeform 222"/>
              <p:cNvSpPr>
                <a:spLocks noChangeAspect="1"/>
              </p:cNvSpPr>
              <p:nvPr/>
            </p:nvSpPr>
            <p:spPr bwMode="auto">
              <a:xfrm rot="624494">
                <a:off x="4357" y="1174"/>
                <a:ext cx="518" cy="682"/>
              </a:xfrm>
              <a:custGeom>
                <a:avLst/>
                <a:gdLst>
                  <a:gd name="T0" fmla="*/ 601 w 948"/>
                  <a:gd name="T1" fmla="*/ 1049 h 1469"/>
                  <a:gd name="T2" fmla="*/ 584 w 948"/>
                  <a:gd name="T3" fmla="*/ 1102 h 1469"/>
                  <a:gd name="T4" fmla="*/ 569 w 948"/>
                  <a:gd name="T5" fmla="*/ 1155 h 1469"/>
                  <a:gd name="T6" fmla="*/ 553 w 948"/>
                  <a:gd name="T7" fmla="*/ 1208 h 1469"/>
                  <a:gd name="T8" fmla="*/ 534 w 948"/>
                  <a:gd name="T9" fmla="*/ 1260 h 1469"/>
                  <a:gd name="T10" fmla="*/ 511 w 948"/>
                  <a:gd name="T11" fmla="*/ 1308 h 1469"/>
                  <a:gd name="T12" fmla="*/ 481 w 948"/>
                  <a:gd name="T13" fmla="*/ 1353 h 1469"/>
                  <a:gd name="T14" fmla="*/ 443 w 948"/>
                  <a:gd name="T15" fmla="*/ 1395 h 1469"/>
                  <a:gd name="T16" fmla="*/ 400 w 948"/>
                  <a:gd name="T17" fmla="*/ 1428 h 1469"/>
                  <a:gd name="T18" fmla="*/ 359 w 948"/>
                  <a:gd name="T19" fmla="*/ 1450 h 1469"/>
                  <a:gd name="T20" fmla="*/ 321 w 948"/>
                  <a:gd name="T21" fmla="*/ 1464 h 1469"/>
                  <a:gd name="T22" fmla="*/ 283 w 948"/>
                  <a:gd name="T23" fmla="*/ 1468 h 1469"/>
                  <a:gd name="T24" fmla="*/ 247 w 948"/>
                  <a:gd name="T25" fmla="*/ 1468 h 1469"/>
                  <a:gd name="T26" fmla="*/ 212 w 948"/>
                  <a:gd name="T27" fmla="*/ 1461 h 1469"/>
                  <a:gd name="T28" fmla="*/ 176 w 948"/>
                  <a:gd name="T29" fmla="*/ 1452 h 1469"/>
                  <a:gd name="T30" fmla="*/ 142 w 948"/>
                  <a:gd name="T31" fmla="*/ 1439 h 1469"/>
                  <a:gd name="T32" fmla="*/ 99 w 948"/>
                  <a:gd name="T33" fmla="*/ 1420 h 1469"/>
                  <a:gd name="T34" fmla="*/ 52 w 948"/>
                  <a:gd name="T35" fmla="*/ 1384 h 1469"/>
                  <a:gd name="T36" fmla="*/ 16 w 948"/>
                  <a:gd name="T37" fmla="*/ 1338 h 1469"/>
                  <a:gd name="T38" fmla="*/ 0 w 948"/>
                  <a:gd name="T39" fmla="*/ 1286 h 1469"/>
                  <a:gd name="T40" fmla="*/ 19 w 948"/>
                  <a:gd name="T41" fmla="*/ 1180 h 1469"/>
                  <a:gd name="T42" fmla="*/ 57 w 948"/>
                  <a:gd name="T43" fmla="*/ 1028 h 1469"/>
                  <a:gd name="T44" fmla="*/ 99 w 948"/>
                  <a:gd name="T45" fmla="*/ 878 h 1469"/>
                  <a:gd name="T46" fmla="*/ 149 w 948"/>
                  <a:gd name="T47" fmla="*/ 732 h 1469"/>
                  <a:gd name="T48" fmla="*/ 202 w 948"/>
                  <a:gd name="T49" fmla="*/ 588 h 1469"/>
                  <a:gd name="T50" fmla="*/ 260 w 948"/>
                  <a:gd name="T51" fmla="*/ 446 h 1469"/>
                  <a:gd name="T52" fmla="*/ 324 w 948"/>
                  <a:gd name="T53" fmla="*/ 305 h 1469"/>
                  <a:gd name="T54" fmla="*/ 390 w 948"/>
                  <a:gd name="T55" fmla="*/ 163 h 1469"/>
                  <a:gd name="T56" fmla="*/ 431 w 948"/>
                  <a:gd name="T57" fmla="*/ 81 h 1469"/>
                  <a:gd name="T58" fmla="*/ 442 w 948"/>
                  <a:gd name="T59" fmla="*/ 60 h 1469"/>
                  <a:gd name="T60" fmla="*/ 458 w 948"/>
                  <a:gd name="T61" fmla="*/ 42 h 1469"/>
                  <a:gd name="T62" fmla="*/ 476 w 948"/>
                  <a:gd name="T63" fmla="*/ 26 h 1469"/>
                  <a:gd name="T64" fmla="*/ 493 w 948"/>
                  <a:gd name="T65" fmla="*/ 11 h 1469"/>
                  <a:gd name="T66" fmla="*/ 511 w 948"/>
                  <a:gd name="T67" fmla="*/ 3 h 1469"/>
                  <a:gd name="T68" fmla="*/ 531 w 948"/>
                  <a:gd name="T69" fmla="*/ 0 h 1469"/>
                  <a:gd name="T70" fmla="*/ 550 w 948"/>
                  <a:gd name="T71" fmla="*/ 2 h 1469"/>
                  <a:gd name="T72" fmla="*/ 584 w 948"/>
                  <a:gd name="T73" fmla="*/ 5 h 1469"/>
                  <a:gd name="T74" fmla="*/ 632 w 948"/>
                  <a:gd name="T75" fmla="*/ 11 h 1469"/>
                  <a:gd name="T76" fmla="*/ 681 w 948"/>
                  <a:gd name="T77" fmla="*/ 17 h 1469"/>
                  <a:gd name="T78" fmla="*/ 729 w 948"/>
                  <a:gd name="T79" fmla="*/ 22 h 1469"/>
                  <a:gd name="T80" fmla="*/ 777 w 948"/>
                  <a:gd name="T81" fmla="*/ 29 h 1469"/>
                  <a:gd name="T82" fmla="*/ 826 w 948"/>
                  <a:gd name="T83" fmla="*/ 36 h 1469"/>
                  <a:gd name="T84" fmla="*/ 875 w 948"/>
                  <a:gd name="T85" fmla="*/ 45 h 1469"/>
                  <a:gd name="T86" fmla="*/ 923 w 948"/>
                  <a:gd name="T87" fmla="*/ 57 h 1469"/>
                  <a:gd name="T88" fmla="*/ 929 w 948"/>
                  <a:gd name="T89" fmla="*/ 123 h 1469"/>
                  <a:gd name="T90" fmla="*/ 890 w 948"/>
                  <a:gd name="T91" fmla="*/ 244 h 1469"/>
                  <a:gd name="T92" fmla="*/ 850 w 948"/>
                  <a:gd name="T93" fmla="*/ 365 h 1469"/>
                  <a:gd name="T94" fmla="*/ 808 w 948"/>
                  <a:gd name="T95" fmla="*/ 484 h 1469"/>
                  <a:gd name="T96" fmla="*/ 767 w 948"/>
                  <a:gd name="T97" fmla="*/ 604 h 1469"/>
                  <a:gd name="T98" fmla="*/ 723 w 948"/>
                  <a:gd name="T99" fmla="*/ 724 h 1469"/>
                  <a:gd name="T100" fmla="*/ 678 w 948"/>
                  <a:gd name="T101" fmla="*/ 844 h 1469"/>
                  <a:gd name="T102" fmla="*/ 633 w 948"/>
                  <a:gd name="T103" fmla="*/ 964 h 1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48" h="1469">
                    <a:moveTo>
                      <a:pt x="610" y="1024"/>
                    </a:moveTo>
                    <a:lnTo>
                      <a:pt x="601" y="1049"/>
                    </a:lnTo>
                    <a:lnTo>
                      <a:pt x="592" y="1075"/>
                    </a:lnTo>
                    <a:lnTo>
                      <a:pt x="584" y="1102"/>
                    </a:lnTo>
                    <a:lnTo>
                      <a:pt x="577" y="1128"/>
                    </a:lnTo>
                    <a:lnTo>
                      <a:pt x="569" y="1155"/>
                    </a:lnTo>
                    <a:lnTo>
                      <a:pt x="561" y="1181"/>
                    </a:lnTo>
                    <a:lnTo>
                      <a:pt x="553" y="1208"/>
                    </a:lnTo>
                    <a:lnTo>
                      <a:pt x="545" y="1233"/>
                    </a:lnTo>
                    <a:lnTo>
                      <a:pt x="534" y="1260"/>
                    </a:lnTo>
                    <a:lnTo>
                      <a:pt x="524" y="1284"/>
                    </a:lnTo>
                    <a:lnTo>
                      <a:pt x="511" y="1308"/>
                    </a:lnTo>
                    <a:lnTo>
                      <a:pt x="497" y="1331"/>
                    </a:lnTo>
                    <a:lnTo>
                      <a:pt x="481" y="1353"/>
                    </a:lnTo>
                    <a:lnTo>
                      <a:pt x="464" y="1375"/>
                    </a:lnTo>
                    <a:lnTo>
                      <a:pt x="443" y="1395"/>
                    </a:lnTo>
                    <a:lnTo>
                      <a:pt x="420" y="1413"/>
                    </a:lnTo>
                    <a:lnTo>
                      <a:pt x="400" y="1428"/>
                    </a:lnTo>
                    <a:lnTo>
                      <a:pt x="379" y="1441"/>
                    </a:lnTo>
                    <a:lnTo>
                      <a:pt x="359" y="1450"/>
                    </a:lnTo>
                    <a:lnTo>
                      <a:pt x="340" y="1458"/>
                    </a:lnTo>
                    <a:lnTo>
                      <a:pt x="321" y="1464"/>
                    </a:lnTo>
                    <a:lnTo>
                      <a:pt x="302" y="1467"/>
                    </a:lnTo>
                    <a:lnTo>
                      <a:pt x="283" y="1468"/>
                    </a:lnTo>
                    <a:lnTo>
                      <a:pt x="265" y="1469"/>
                    </a:lnTo>
                    <a:lnTo>
                      <a:pt x="247" y="1468"/>
                    </a:lnTo>
                    <a:lnTo>
                      <a:pt x="229" y="1465"/>
                    </a:lnTo>
                    <a:lnTo>
                      <a:pt x="212" y="1461"/>
                    </a:lnTo>
                    <a:lnTo>
                      <a:pt x="194" y="1457"/>
                    </a:lnTo>
                    <a:lnTo>
                      <a:pt x="176" y="1452"/>
                    </a:lnTo>
                    <a:lnTo>
                      <a:pt x="159" y="1446"/>
                    </a:lnTo>
                    <a:lnTo>
                      <a:pt x="142" y="1439"/>
                    </a:lnTo>
                    <a:lnTo>
                      <a:pt x="125" y="1433"/>
                    </a:lnTo>
                    <a:lnTo>
                      <a:pt x="99" y="1420"/>
                    </a:lnTo>
                    <a:lnTo>
                      <a:pt x="74" y="1404"/>
                    </a:lnTo>
                    <a:lnTo>
                      <a:pt x="52" y="1384"/>
                    </a:lnTo>
                    <a:lnTo>
                      <a:pt x="32" y="1362"/>
                    </a:lnTo>
                    <a:lnTo>
                      <a:pt x="16" y="1338"/>
                    </a:lnTo>
                    <a:lnTo>
                      <a:pt x="6" y="1313"/>
                    </a:lnTo>
                    <a:lnTo>
                      <a:pt x="0" y="1286"/>
                    </a:lnTo>
                    <a:lnTo>
                      <a:pt x="3" y="1259"/>
                    </a:lnTo>
                    <a:lnTo>
                      <a:pt x="19" y="1180"/>
                    </a:lnTo>
                    <a:lnTo>
                      <a:pt x="37" y="1103"/>
                    </a:lnTo>
                    <a:lnTo>
                      <a:pt x="57" y="1028"/>
                    </a:lnTo>
                    <a:lnTo>
                      <a:pt x="77" y="952"/>
                    </a:lnTo>
                    <a:lnTo>
                      <a:pt x="99" y="878"/>
                    </a:lnTo>
                    <a:lnTo>
                      <a:pt x="123" y="805"/>
                    </a:lnTo>
                    <a:lnTo>
                      <a:pt x="149" y="732"/>
                    </a:lnTo>
                    <a:lnTo>
                      <a:pt x="175" y="659"/>
                    </a:lnTo>
                    <a:lnTo>
                      <a:pt x="202" y="588"/>
                    </a:lnTo>
                    <a:lnTo>
                      <a:pt x="230" y="517"/>
                    </a:lnTo>
                    <a:lnTo>
                      <a:pt x="260" y="446"/>
                    </a:lnTo>
                    <a:lnTo>
                      <a:pt x="291" y="375"/>
                    </a:lnTo>
                    <a:lnTo>
                      <a:pt x="324" y="305"/>
                    </a:lnTo>
                    <a:lnTo>
                      <a:pt x="357" y="234"/>
                    </a:lnTo>
                    <a:lnTo>
                      <a:pt x="390" y="163"/>
                    </a:lnTo>
                    <a:lnTo>
                      <a:pt x="426" y="93"/>
                    </a:lnTo>
                    <a:lnTo>
                      <a:pt x="431" y="81"/>
                    </a:lnTo>
                    <a:lnTo>
                      <a:pt x="435" y="71"/>
                    </a:lnTo>
                    <a:lnTo>
                      <a:pt x="442" y="60"/>
                    </a:lnTo>
                    <a:lnTo>
                      <a:pt x="450" y="51"/>
                    </a:lnTo>
                    <a:lnTo>
                      <a:pt x="458" y="42"/>
                    </a:lnTo>
                    <a:lnTo>
                      <a:pt x="466" y="34"/>
                    </a:lnTo>
                    <a:lnTo>
                      <a:pt x="476" y="26"/>
                    </a:lnTo>
                    <a:lnTo>
                      <a:pt x="485" y="18"/>
                    </a:lnTo>
                    <a:lnTo>
                      <a:pt x="493" y="11"/>
                    </a:lnTo>
                    <a:lnTo>
                      <a:pt x="502" y="6"/>
                    </a:lnTo>
                    <a:lnTo>
                      <a:pt x="511" y="3"/>
                    </a:lnTo>
                    <a:lnTo>
                      <a:pt x="521" y="2"/>
                    </a:lnTo>
                    <a:lnTo>
                      <a:pt x="531" y="0"/>
                    </a:lnTo>
                    <a:lnTo>
                      <a:pt x="541" y="0"/>
                    </a:lnTo>
                    <a:lnTo>
                      <a:pt x="550" y="2"/>
                    </a:lnTo>
                    <a:lnTo>
                      <a:pt x="560" y="3"/>
                    </a:lnTo>
                    <a:lnTo>
                      <a:pt x="584" y="5"/>
                    </a:lnTo>
                    <a:lnTo>
                      <a:pt x="608" y="9"/>
                    </a:lnTo>
                    <a:lnTo>
                      <a:pt x="632" y="11"/>
                    </a:lnTo>
                    <a:lnTo>
                      <a:pt x="656" y="13"/>
                    </a:lnTo>
                    <a:lnTo>
                      <a:pt x="681" y="17"/>
                    </a:lnTo>
                    <a:lnTo>
                      <a:pt x="705" y="19"/>
                    </a:lnTo>
                    <a:lnTo>
                      <a:pt x="729" y="22"/>
                    </a:lnTo>
                    <a:lnTo>
                      <a:pt x="753" y="26"/>
                    </a:lnTo>
                    <a:lnTo>
                      <a:pt x="777" y="29"/>
                    </a:lnTo>
                    <a:lnTo>
                      <a:pt x="801" y="33"/>
                    </a:lnTo>
                    <a:lnTo>
                      <a:pt x="826" y="36"/>
                    </a:lnTo>
                    <a:lnTo>
                      <a:pt x="850" y="41"/>
                    </a:lnTo>
                    <a:lnTo>
                      <a:pt x="875" y="45"/>
                    </a:lnTo>
                    <a:lnTo>
                      <a:pt x="899" y="51"/>
                    </a:lnTo>
                    <a:lnTo>
                      <a:pt x="923" y="57"/>
                    </a:lnTo>
                    <a:lnTo>
                      <a:pt x="948" y="63"/>
                    </a:lnTo>
                    <a:lnTo>
                      <a:pt x="929" y="123"/>
                    </a:lnTo>
                    <a:lnTo>
                      <a:pt x="910" y="184"/>
                    </a:lnTo>
                    <a:lnTo>
                      <a:pt x="890" y="244"/>
                    </a:lnTo>
                    <a:lnTo>
                      <a:pt x="870" y="303"/>
                    </a:lnTo>
                    <a:lnTo>
                      <a:pt x="850" y="365"/>
                    </a:lnTo>
                    <a:lnTo>
                      <a:pt x="829" y="424"/>
                    </a:lnTo>
                    <a:lnTo>
                      <a:pt x="808" y="484"/>
                    </a:lnTo>
                    <a:lnTo>
                      <a:pt x="788" y="544"/>
                    </a:lnTo>
                    <a:lnTo>
                      <a:pt x="767" y="604"/>
                    </a:lnTo>
                    <a:lnTo>
                      <a:pt x="745" y="664"/>
                    </a:lnTo>
                    <a:lnTo>
                      <a:pt x="723" y="724"/>
                    </a:lnTo>
                    <a:lnTo>
                      <a:pt x="701" y="784"/>
                    </a:lnTo>
                    <a:lnTo>
                      <a:pt x="678" y="844"/>
                    </a:lnTo>
                    <a:lnTo>
                      <a:pt x="656" y="904"/>
                    </a:lnTo>
                    <a:lnTo>
                      <a:pt x="633" y="964"/>
                    </a:lnTo>
                    <a:lnTo>
                      <a:pt x="610" y="10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7" name="Freeform 223"/>
              <p:cNvSpPr>
                <a:spLocks noChangeAspect="1"/>
              </p:cNvSpPr>
              <p:nvPr/>
            </p:nvSpPr>
            <p:spPr bwMode="auto">
              <a:xfrm rot="624494">
                <a:off x="4574" y="1308"/>
                <a:ext cx="245" cy="108"/>
              </a:xfrm>
              <a:custGeom>
                <a:avLst/>
                <a:gdLst>
                  <a:gd name="T0" fmla="*/ 449 w 449"/>
                  <a:gd name="T1" fmla="*/ 56 h 235"/>
                  <a:gd name="T2" fmla="*/ 426 w 449"/>
                  <a:gd name="T3" fmla="*/ 46 h 235"/>
                  <a:gd name="T4" fmla="*/ 404 w 449"/>
                  <a:gd name="T5" fmla="*/ 38 h 235"/>
                  <a:gd name="T6" fmla="*/ 381 w 449"/>
                  <a:gd name="T7" fmla="*/ 30 h 235"/>
                  <a:gd name="T8" fmla="*/ 358 w 449"/>
                  <a:gd name="T9" fmla="*/ 23 h 235"/>
                  <a:gd name="T10" fmla="*/ 335 w 449"/>
                  <a:gd name="T11" fmla="*/ 17 h 235"/>
                  <a:gd name="T12" fmla="*/ 312 w 449"/>
                  <a:gd name="T13" fmla="*/ 12 h 235"/>
                  <a:gd name="T14" fmla="*/ 288 w 449"/>
                  <a:gd name="T15" fmla="*/ 8 h 235"/>
                  <a:gd name="T16" fmla="*/ 265 w 449"/>
                  <a:gd name="T17" fmla="*/ 4 h 235"/>
                  <a:gd name="T18" fmla="*/ 242 w 449"/>
                  <a:gd name="T19" fmla="*/ 2 h 235"/>
                  <a:gd name="T20" fmla="*/ 219 w 449"/>
                  <a:gd name="T21" fmla="*/ 1 h 235"/>
                  <a:gd name="T22" fmla="*/ 196 w 449"/>
                  <a:gd name="T23" fmla="*/ 0 h 235"/>
                  <a:gd name="T24" fmla="*/ 173 w 449"/>
                  <a:gd name="T25" fmla="*/ 0 h 235"/>
                  <a:gd name="T26" fmla="*/ 150 w 449"/>
                  <a:gd name="T27" fmla="*/ 0 h 235"/>
                  <a:gd name="T28" fmla="*/ 127 w 449"/>
                  <a:gd name="T29" fmla="*/ 1 h 235"/>
                  <a:gd name="T30" fmla="*/ 104 w 449"/>
                  <a:gd name="T31" fmla="*/ 3 h 235"/>
                  <a:gd name="T32" fmla="*/ 82 w 449"/>
                  <a:gd name="T33" fmla="*/ 5 h 235"/>
                  <a:gd name="T34" fmla="*/ 61 w 449"/>
                  <a:gd name="T35" fmla="*/ 14 h 235"/>
                  <a:gd name="T36" fmla="*/ 41 w 449"/>
                  <a:gd name="T37" fmla="*/ 31 h 235"/>
                  <a:gd name="T38" fmla="*/ 23 w 449"/>
                  <a:gd name="T39" fmla="*/ 56 h 235"/>
                  <a:gd name="T40" fmla="*/ 10 w 449"/>
                  <a:gd name="T41" fmla="*/ 85 h 235"/>
                  <a:gd name="T42" fmla="*/ 2 w 449"/>
                  <a:gd name="T43" fmla="*/ 115 h 235"/>
                  <a:gd name="T44" fmla="*/ 0 w 449"/>
                  <a:gd name="T45" fmla="*/ 144 h 235"/>
                  <a:gd name="T46" fmla="*/ 8 w 449"/>
                  <a:gd name="T47" fmla="*/ 168 h 235"/>
                  <a:gd name="T48" fmla="*/ 27 w 449"/>
                  <a:gd name="T49" fmla="*/ 185 h 235"/>
                  <a:gd name="T50" fmla="*/ 46 w 449"/>
                  <a:gd name="T51" fmla="*/ 194 h 235"/>
                  <a:gd name="T52" fmla="*/ 67 w 449"/>
                  <a:gd name="T53" fmla="*/ 202 h 235"/>
                  <a:gd name="T54" fmla="*/ 88 w 449"/>
                  <a:gd name="T55" fmla="*/ 209 h 235"/>
                  <a:gd name="T56" fmla="*/ 109 w 449"/>
                  <a:gd name="T57" fmla="*/ 215 h 235"/>
                  <a:gd name="T58" fmla="*/ 130 w 449"/>
                  <a:gd name="T59" fmla="*/ 220 h 235"/>
                  <a:gd name="T60" fmla="*/ 151 w 449"/>
                  <a:gd name="T61" fmla="*/ 224 h 235"/>
                  <a:gd name="T62" fmla="*/ 173 w 449"/>
                  <a:gd name="T63" fmla="*/ 228 h 235"/>
                  <a:gd name="T64" fmla="*/ 196 w 449"/>
                  <a:gd name="T65" fmla="*/ 230 h 235"/>
                  <a:gd name="T66" fmla="*/ 218 w 449"/>
                  <a:gd name="T67" fmla="*/ 232 h 235"/>
                  <a:gd name="T68" fmla="*/ 240 w 449"/>
                  <a:gd name="T69" fmla="*/ 234 h 235"/>
                  <a:gd name="T70" fmla="*/ 263 w 449"/>
                  <a:gd name="T71" fmla="*/ 235 h 235"/>
                  <a:gd name="T72" fmla="*/ 285 w 449"/>
                  <a:gd name="T73" fmla="*/ 235 h 235"/>
                  <a:gd name="T74" fmla="*/ 308 w 449"/>
                  <a:gd name="T75" fmla="*/ 235 h 235"/>
                  <a:gd name="T76" fmla="*/ 330 w 449"/>
                  <a:gd name="T77" fmla="*/ 234 h 235"/>
                  <a:gd name="T78" fmla="*/ 353 w 449"/>
                  <a:gd name="T79" fmla="*/ 232 h 235"/>
                  <a:gd name="T80" fmla="*/ 374 w 449"/>
                  <a:gd name="T81" fmla="*/ 230 h 235"/>
                  <a:gd name="T82" fmla="*/ 395 w 449"/>
                  <a:gd name="T83" fmla="*/ 224 h 235"/>
                  <a:gd name="T84" fmla="*/ 410 w 449"/>
                  <a:gd name="T85" fmla="*/ 211 h 235"/>
                  <a:gd name="T86" fmla="*/ 423 w 449"/>
                  <a:gd name="T87" fmla="*/ 190 h 235"/>
                  <a:gd name="T88" fmla="*/ 432 w 449"/>
                  <a:gd name="T89" fmla="*/ 166 h 235"/>
                  <a:gd name="T90" fmla="*/ 439 w 449"/>
                  <a:gd name="T91" fmla="*/ 138 h 235"/>
                  <a:gd name="T92" fmla="*/ 444 w 449"/>
                  <a:gd name="T93" fmla="*/ 110 h 235"/>
                  <a:gd name="T94" fmla="*/ 447 w 449"/>
                  <a:gd name="T95" fmla="*/ 82 h 235"/>
                  <a:gd name="T96" fmla="*/ 449 w 449"/>
                  <a:gd name="T97" fmla="*/ 56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49" h="235">
                    <a:moveTo>
                      <a:pt x="449" y="56"/>
                    </a:moveTo>
                    <a:lnTo>
                      <a:pt x="426" y="46"/>
                    </a:lnTo>
                    <a:lnTo>
                      <a:pt x="404" y="38"/>
                    </a:lnTo>
                    <a:lnTo>
                      <a:pt x="381" y="30"/>
                    </a:lnTo>
                    <a:lnTo>
                      <a:pt x="358" y="23"/>
                    </a:lnTo>
                    <a:lnTo>
                      <a:pt x="335" y="17"/>
                    </a:lnTo>
                    <a:lnTo>
                      <a:pt x="312" y="12"/>
                    </a:lnTo>
                    <a:lnTo>
                      <a:pt x="288" y="8"/>
                    </a:lnTo>
                    <a:lnTo>
                      <a:pt x="265" y="4"/>
                    </a:lnTo>
                    <a:lnTo>
                      <a:pt x="242" y="2"/>
                    </a:lnTo>
                    <a:lnTo>
                      <a:pt x="219" y="1"/>
                    </a:lnTo>
                    <a:lnTo>
                      <a:pt x="196" y="0"/>
                    </a:lnTo>
                    <a:lnTo>
                      <a:pt x="173" y="0"/>
                    </a:lnTo>
                    <a:lnTo>
                      <a:pt x="150" y="0"/>
                    </a:lnTo>
                    <a:lnTo>
                      <a:pt x="127" y="1"/>
                    </a:lnTo>
                    <a:lnTo>
                      <a:pt x="104" y="3"/>
                    </a:lnTo>
                    <a:lnTo>
                      <a:pt x="82" y="5"/>
                    </a:lnTo>
                    <a:lnTo>
                      <a:pt x="61" y="14"/>
                    </a:lnTo>
                    <a:lnTo>
                      <a:pt x="41" y="31"/>
                    </a:lnTo>
                    <a:lnTo>
                      <a:pt x="23" y="56"/>
                    </a:lnTo>
                    <a:lnTo>
                      <a:pt x="10" y="85"/>
                    </a:lnTo>
                    <a:lnTo>
                      <a:pt x="2" y="115"/>
                    </a:lnTo>
                    <a:lnTo>
                      <a:pt x="0" y="144"/>
                    </a:lnTo>
                    <a:lnTo>
                      <a:pt x="8" y="168"/>
                    </a:lnTo>
                    <a:lnTo>
                      <a:pt x="27" y="185"/>
                    </a:lnTo>
                    <a:lnTo>
                      <a:pt x="46" y="194"/>
                    </a:lnTo>
                    <a:lnTo>
                      <a:pt x="67" y="202"/>
                    </a:lnTo>
                    <a:lnTo>
                      <a:pt x="88" y="209"/>
                    </a:lnTo>
                    <a:lnTo>
                      <a:pt x="109" y="215"/>
                    </a:lnTo>
                    <a:lnTo>
                      <a:pt x="130" y="220"/>
                    </a:lnTo>
                    <a:lnTo>
                      <a:pt x="151" y="224"/>
                    </a:lnTo>
                    <a:lnTo>
                      <a:pt x="173" y="228"/>
                    </a:lnTo>
                    <a:lnTo>
                      <a:pt x="196" y="230"/>
                    </a:lnTo>
                    <a:lnTo>
                      <a:pt x="218" y="232"/>
                    </a:lnTo>
                    <a:lnTo>
                      <a:pt x="240" y="234"/>
                    </a:lnTo>
                    <a:lnTo>
                      <a:pt x="263" y="235"/>
                    </a:lnTo>
                    <a:lnTo>
                      <a:pt x="285" y="235"/>
                    </a:lnTo>
                    <a:lnTo>
                      <a:pt x="308" y="235"/>
                    </a:lnTo>
                    <a:lnTo>
                      <a:pt x="330" y="234"/>
                    </a:lnTo>
                    <a:lnTo>
                      <a:pt x="353" y="232"/>
                    </a:lnTo>
                    <a:lnTo>
                      <a:pt x="374" y="230"/>
                    </a:lnTo>
                    <a:lnTo>
                      <a:pt x="395" y="224"/>
                    </a:lnTo>
                    <a:lnTo>
                      <a:pt x="410" y="211"/>
                    </a:lnTo>
                    <a:lnTo>
                      <a:pt x="423" y="190"/>
                    </a:lnTo>
                    <a:lnTo>
                      <a:pt x="432" y="166"/>
                    </a:lnTo>
                    <a:lnTo>
                      <a:pt x="439" y="138"/>
                    </a:lnTo>
                    <a:lnTo>
                      <a:pt x="444" y="110"/>
                    </a:lnTo>
                    <a:lnTo>
                      <a:pt x="447" y="82"/>
                    </a:lnTo>
                    <a:lnTo>
                      <a:pt x="449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8" name="Freeform 224"/>
              <p:cNvSpPr>
                <a:spLocks noChangeAspect="1"/>
              </p:cNvSpPr>
              <p:nvPr/>
            </p:nvSpPr>
            <p:spPr bwMode="auto">
              <a:xfrm rot="624494">
                <a:off x="4590" y="1249"/>
                <a:ext cx="259" cy="164"/>
              </a:xfrm>
              <a:custGeom>
                <a:avLst/>
                <a:gdLst>
                  <a:gd name="T0" fmla="*/ 52 w 413"/>
                  <a:gd name="T1" fmla="*/ 165 h 201"/>
                  <a:gd name="T2" fmla="*/ 41 w 413"/>
                  <a:gd name="T3" fmla="*/ 164 h 201"/>
                  <a:gd name="T4" fmla="*/ 32 w 413"/>
                  <a:gd name="T5" fmla="*/ 163 h 201"/>
                  <a:gd name="T6" fmla="*/ 22 w 413"/>
                  <a:gd name="T7" fmla="*/ 159 h 201"/>
                  <a:gd name="T8" fmla="*/ 14 w 413"/>
                  <a:gd name="T9" fmla="*/ 156 h 201"/>
                  <a:gd name="T10" fmla="*/ 7 w 413"/>
                  <a:gd name="T11" fmla="*/ 150 h 201"/>
                  <a:gd name="T12" fmla="*/ 2 w 413"/>
                  <a:gd name="T13" fmla="*/ 142 h 201"/>
                  <a:gd name="T14" fmla="*/ 0 w 413"/>
                  <a:gd name="T15" fmla="*/ 133 h 201"/>
                  <a:gd name="T16" fmla="*/ 2 w 413"/>
                  <a:gd name="T17" fmla="*/ 120 h 201"/>
                  <a:gd name="T18" fmla="*/ 9 w 413"/>
                  <a:gd name="T19" fmla="*/ 102 h 201"/>
                  <a:gd name="T20" fmla="*/ 15 w 413"/>
                  <a:gd name="T21" fmla="*/ 82 h 201"/>
                  <a:gd name="T22" fmla="*/ 21 w 413"/>
                  <a:gd name="T23" fmla="*/ 63 h 201"/>
                  <a:gd name="T24" fmla="*/ 28 w 413"/>
                  <a:gd name="T25" fmla="*/ 43 h 201"/>
                  <a:gd name="T26" fmla="*/ 35 w 413"/>
                  <a:gd name="T27" fmla="*/ 27 h 201"/>
                  <a:gd name="T28" fmla="*/ 45 w 413"/>
                  <a:gd name="T29" fmla="*/ 13 h 201"/>
                  <a:gd name="T30" fmla="*/ 56 w 413"/>
                  <a:gd name="T31" fmla="*/ 4 h 201"/>
                  <a:gd name="T32" fmla="*/ 71 w 413"/>
                  <a:gd name="T33" fmla="*/ 0 h 201"/>
                  <a:gd name="T34" fmla="*/ 93 w 413"/>
                  <a:gd name="T35" fmla="*/ 0 h 201"/>
                  <a:gd name="T36" fmla="*/ 115 w 413"/>
                  <a:gd name="T37" fmla="*/ 0 h 201"/>
                  <a:gd name="T38" fmla="*/ 137 w 413"/>
                  <a:gd name="T39" fmla="*/ 0 h 201"/>
                  <a:gd name="T40" fmla="*/ 159 w 413"/>
                  <a:gd name="T41" fmla="*/ 0 h 201"/>
                  <a:gd name="T42" fmla="*/ 182 w 413"/>
                  <a:gd name="T43" fmla="*/ 0 h 201"/>
                  <a:gd name="T44" fmla="*/ 204 w 413"/>
                  <a:gd name="T45" fmla="*/ 0 h 201"/>
                  <a:gd name="T46" fmla="*/ 226 w 413"/>
                  <a:gd name="T47" fmla="*/ 2 h 201"/>
                  <a:gd name="T48" fmla="*/ 247 w 413"/>
                  <a:gd name="T49" fmla="*/ 4 h 201"/>
                  <a:gd name="T50" fmla="*/ 268 w 413"/>
                  <a:gd name="T51" fmla="*/ 6 h 201"/>
                  <a:gd name="T52" fmla="*/ 290 w 413"/>
                  <a:gd name="T53" fmla="*/ 10 h 201"/>
                  <a:gd name="T54" fmla="*/ 311 w 413"/>
                  <a:gd name="T55" fmla="*/ 14 h 201"/>
                  <a:gd name="T56" fmla="*/ 330 w 413"/>
                  <a:gd name="T57" fmla="*/ 20 h 201"/>
                  <a:gd name="T58" fmla="*/ 350 w 413"/>
                  <a:gd name="T59" fmla="*/ 27 h 201"/>
                  <a:gd name="T60" fmla="*/ 368 w 413"/>
                  <a:gd name="T61" fmla="*/ 35 h 201"/>
                  <a:gd name="T62" fmla="*/ 387 w 413"/>
                  <a:gd name="T63" fmla="*/ 44 h 201"/>
                  <a:gd name="T64" fmla="*/ 404 w 413"/>
                  <a:gd name="T65" fmla="*/ 56 h 201"/>
                  <a:gd name="T66" fmla="*/ 411 w 413"/>
                  <a:gd name="T67" fmla="*/ 66 h 201"/>
                  <a:gd name="T68" fmla="*/ 413 w 413"/>
                  <a:gd name="T69" fmla="*/ 80 h 201"/>
                  <a:gd name="T70" fmla="*/ 412 w 413"/>
                  <a:gd name="T71" fmla="*/ 97 h 201"/>
                  <a:gd name="T72" fmla="*/ 407 w 413"/>
                  <a:gd name="T73" fmla="*/ 116 h 201"/>
                  <a:gd name="T74" fmla="*/ 401 w 413"/>
                  <a:gd name="T75" fmla="*/ 134 h 201"/>
                  <a:gd name="T76" fmla="*/ 391 w 413"/>
                  <a:gd name="T77" fmla="*/ 151 h 201"/>
                  <a:gd name="T78" fmla="*/ 381 w 413"/>
                  <a:gd name="T79" fmla="*/ 165 h 201"/>
                  <a:gd name="T80" fmla="*/ 369 w 413"/>
                  <a:gd name="T81" fmla="*/ 176 h 201"/>
                  <a:gd name="T82" fmla="*/ 351 w 413"/>
                  <a:gd name="T83" fmla="*/ 186 h 201"/>
                  <a:gd name="T84" fmla="*/ 333 w 413"/>
                  <a:gd name="T85" fmla="*/ 193 h 201"/>
                  <a:gd name="T86" fmla="*/ 314 w 413"/>
                  <a:gd name="T87" fmla="*/ 197 h 201"/>
                  <a:gd name="T88" fmla="*/ 296 w 413"/>
                  <a:gd name="T89" fmla="*/ 200 h 201"/>
                  <a:gd name="T90" fmla="*/ 276 w 413"/>
                  <a:gd name="T91" fmla="*/ 201 h 201"/>
                  <a:gd name="T92" fmla="*/ 257 w 413"/>
                  <a:gd name="T93" fmla="*/ 200 h 201"/>
                  <a:gd name="T94" fmla="*/ 236 w 413"/>
                  <a:gd name="T95" fmla="*/ 199 h 201"/>
                  <a:gd name="T96" fmla="*/ 216 w 413"/>
                  <a:gd name="T97" fmla="*/ 195 h 201"/>
                  <a:gd name="T98" fmla="*/ 196 w 413"/>
                  <a:gd name="T99" fmla="*/ 192 h 201"/>
                  <a:gd name="T100" fmla="*/ 175 w 413"/>
                  <a:gd name="T101" fmla="*/ 187 h 201"/>
                  <a:gd name="T102" fmla="*/ 155 w 413"/>
                  <a:gd name="T103" fmla="*/ 182 h 201"/>
                  <a:gd name="T104" fmla="*/ 135 w 413"/>
                  <a:gd name="T105" fmla="*/ 178 h 201"/>
                  <a:gd name="T106" fmla="*/ 114 w 413"/>
                  <a:gd name="T107" fmla="*/ 173 h 201"/>
                  <a:gd name="T108" fmla="*/ 93 w 413"/>
                  <a:gd name="T109" fmla="*/ 170 h 201"/>
                  <a:gd name="T110" fmla="*/ 72 w 413"/>
                  <a:gd name="T111" fmla="*/ 166 h 201"/>
                  <a:gd name="T112" fmla="*/ 52 w 413"/>
                  <a:gd name="T113" fmla="*/ 165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13" h="201">
                    <a:moveTo>
                      <a:pt x="52" y="165"/>
                    </a:moveTo>
                    <a:lnTo>
                      <a:pt x="41" y="164"/>
                    </a:lnTo>
                    <a:lnTo>
                      <a:pt x="32" y="163"/>
                    </a:lnTo>
                    <a:lnTo>
                      <a:pt x="22" y="159"/>
                    </a:lnTo>
                    <a:lnTo>
                      <a:pt x="14" y="156"/>
                    </a:lnTo>
                    <a:lnTo>
                      <a:pt x="7" y="150"/>
                    </a:lnTo>
                    <a:lnTo>
                      <a:pt x="2" y="142"/>
                    </a:lnTo>
                    <a:lnTo>
                      <a:pt x="0" y="133"/>
                    </a:lnTo>
                    <a:lnTo>
                      <a:pt x="2" y="120"/>
                    </a:lnTo>
                    <a:lnTo>
                      <a:pt x="9" y="102"/>
                    </a:lnTo>
                    <a:lnTo>
                      <a:pt x="15" y="82"/>
                    </a:lnTo>
                    <a:lnTo>
                      <a:pt x="21" y="63"/>
                    </a:lnTo>
                    <a:lnTo>
                      <a:pt x="28" y="43"/>
                    </a:lnTo>
                    <a:lnTo>
                      <a:pt x="35" y="27"/>
                    </a:lnTo>
                    <a:lnTo>
                      <a:pt x="45" y="13"/>
                    </a:lnTo>
                    <a:lnTo>
                      <a:pt x="56" y="4"/>
                    </a:lnTo>
                    <a:lnTo>
                      <a:pt x="71" y="0"/>
                    </a:lnTo>
                    <a:lnTo>
                      <a:pt x="93" y="0"/>
                    </a:lnTo>
                    <a:lnTo>
                      <a:pt x="115" y="0"/>
                    </a:lnTo>
                    <a:lnTo>
                      <a:pt x="137" y="0"/>
                    </a:lnTo>
                    <a:lnTo>
                      <a:pt x="159" y="0"/>
                    </a:lnTo>
                    <a:lnTo>
                      <a:pt x="182" y="0"/>
                    </a:lnTo>
                    <a:lnTo>
                      <a:pt x="204" y="0"/>
                    </a:lnTo>
                    <a:lnTo>
                      <a:pt x="226" y="2"/>
                    </a:lnTo>
                    <a:lnTo>
                      <a:pt x="247" y="4"/>
                    </a:lnTo>
                    <a:lnTo>
                      <a:pt x="268" y="6"/>
                    </a:lnTo>
                    <a:lnTo>
                      <a:pt x="290" y="10"/>
                    </a:lnTo>
                    <a:lnTo>
                      <a:pt x="311" y="14"/>
                    </a:lnTo>
                    <a:lnTo>
                      <a:pt x="330" y="20"/>
                    </a:lnTo>
                    <a:lnTo>
                      <a:pt x="350" y="27"/>
                    </a:lnTo>
                    <a:lnTo>
                      <a:pt x="368" y="35"/>
                    </a:lnTo>
                    <a:lnTo>
                      <a:pt x="387" y="44"/>
                    </a:lnTo>
                    <a:lnTo>
                      <a:pt x="404" y="56"/>
                    </a:lnTo>
                    <a:lnTo>
                      <a:pt x="411" y="66"/>
                    </a:lnTo>
                    <a:lnTo>
                      <a:pt x="413" y="80"/>
                    </a:lnTo>
                    <a:lnTo>
                      <a:pt x="412" y="97"/>
                    </a:lnTo>
                    <a:lnTo>
                      <a:pt x="407" y="116"/>
                    </a:lnTo>
                    <a:lnTo>
                      <a:pt x="401" y="134"/>
                    </a:lnTo>
                    <a:lnTo>
                      <a:pt x="391" y="151"/>
                    </a:lnTo>
                    <a:lnTo>
                      <a:pt x="381" y="165"/>
                    </a:lnTo>
                    <a:lnTo>
                      <a:pt x="369" y="176"/>
                    </a:lnTo>
                    <a:lnTo>
                      <a:pt x="351" y="186"/>
                    </a:lnTo>
                    <a:lnTo>
                      <a:pt x="333" y="193"/>
                    </a:lnTo>
                    <a:lnTo>
                      <a:pt x="314" y="197"/>
                    </a:lnTo>
                    <a:lnTo>
                      <a:pt x="296" y="200"/>
                    </a:lnTo>
                    <a:lnTo>
                      <a:pt x="276" y="201"/>
                    </a:lnTo>
                    <a:lnTo>
                      <a:pt x="257" y="200"/>
                    </a:lnTo>
                    <a:lnTo>
                      <a:pt x="236" y="199"/>
                    </a:lnTo>
                    <a:lnTo>
                      <a:pt x="216" y="195"/>
                    </a:lnTo>
                    <a:lnTo>
                      <a:pt x="196" y="192"/>
                    </a:lnTo>
                    <a:lnTo>
                      <a:pt x="175" y="187"/>
                    </a:lnTo>
                    <a:lnTo>
                      <a:pt x="155" y="182"/>
                    </a:lnTo>
                    <a:lnTo>
                      <a:pt x="135" y="178"/>
                    </a:lnTo>
                    <a:lnTo>
                      <a:pt x="114" y="173"/>
                    </a:lnTo>
                    <a:lnTo>
                      <a:pt x="93" y="170"/>
                    </a:lnTo>
                    <a:lnTo>
                      <a:pt x="72" y="166"/>
                    </a:lnTo>
                    <a:lnTo>
                      <a:pt x="52" y="165"/>
                    </a:lnTo>
                    <a:close/>
                  </a:path>
                </a:pathLst>
              </a:custGeom>
              <a:solidFill>
                <a:srgbClr val="75FF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9" name="Freeform 225"/>
              <p:cNvSpPr>
                <a:spLocks noChangeAspect="1"/>
              </p:cNvSpPr>
              <p:nvPr/>
            </p:nvSpPr>
            <p:spPr bwMode="auto">
              <a:xfrm rot="624494">
                <a:off x="4732" y="1235"/>
                <a:ext cx="15" cy="13"/>
              </a:xfrm>
              <a:custGeom>
                <a:avLst/>
                <a:gdLst>
                  <a:gd name="T0" fmla="*/ 14 w 28"/>
                  <a:gd name="T1" fmla="*/ 27 h 27"/>
                  <a:gd name="T2" fmla="*/ 20 w 28"/>
                  <a:gd name="T3" fmla="*/ 26 h 27"/>
                  <a:gd name="T4" fmla="*/ 24 w 28"/>
                  <a:gd name="T5" fmla="*/ 24 h 27"/>
                  <a:gd name="T6" fmla="*/ 27 w 28"/>
                  <a:gd name="T7" fmla="*/ 19 h 27"/>
                  <a:gd name="T8" fmla="*/ 28 w 28"/>
                  <a:gd name="T9" fmla="*/ 13 h 27"/>
                  <a:gd name="T10" fmla="*/ 27 w 28"/>
                  <a:gd name="T11" fmla="*/ 8 h 27"/>
                  <a:gd name="T12" fmla="*/ 24 w 28"/>
                  <a:gd name="T13" fmla="*/ 3 h 27"/>
                  <a:gd name="T14" fmla="*/ 20 w 28"/>
                  <a:gd name="T15" fmla="*/ 1 h 27"/>
                  <a:gd name="T16" fmla="*/ 14 w 28"/>
                  <a:gd name="T17" fmla="*/ 0 h 27"/>
                  <a:gd name="T18" fmla="*/ 9 w 28"/>
                  <a:gd name="T19" fmla="*/ 1 h 27"/>
                  <a:gd name="T20" fmla="*/ 5 w 28"/>
                  <a:gd name="T21" fmla="*/ 3 h 27"/>
                  <a:gd name="T22" fmla="*/ 1 w 28"/>
                  <a:gd name="T23" fmla="*/ 8 h 27"/>
                  <a:gd name="T24" fmla="*/ 0 w 28"/>
                  <a:gd name="T25" fmla="*/ 13 h 27"/>
                  <a:gd name="T26" fmla="*/ 1 w 28"/>
                  <a:gd name="T27" fmla="*/ 19 h 27"/>
                  <a:gd name="T28" fmla="*/ 5 w 28"/>
                  <a:gd name="T29" fmla="*/ 24 h 27"/>
                  <a:gd name="T30" fmla="*/ 9 w 28"/>
                  <a:gd name="T31" fmla="*/ 26 h 27"/>
                  <a:gd name="T32" fmla="*/ 14 w 28"/>
                  <a:gd name="T3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7">
                    <a:moveTo>
                      <a:pt x="14" y="27"/>
                    </a:moveTo>
                    <a:lnTo>
                      <a:pt x="20" y="26"/>
                    </a:lnTo>
                    <a:lnTo>
                      <a:pt x="24" y="24"/>
                    </a:lnTo>
                    <a:lnTo>
                      <a:pt x="27" y="19"/>
                    </a:lnTo>
                    <a:lnTo>
                      <a:pt x="28" y="13"/>
                    </a:lnTo>
                    <a:lnTo>
                      <a:pt x="27" y="8"/>
                    </a:lnTo>
                    <a:lnTo>
                      <a:pt x="24" y="3"/>
                    </a:ln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3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5" y="24"/>
                    </a:lnTo>
                    <a:lnTo>
                      <a:pt x="9" y="26"/>
                    </a:lnTo>
                    <a:lnTo>
                      <a:pt x="14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0" name="Freeform 226"/>
              <p:cNvSpPr>
                <a:spLocks noChangeAspect="1"/>
              </p:cNvSpPr>
              <p:nvPr/>
            </p:nvSpPr>
            <p:spPr bwMode="auto">
              <a:xfrm rot="624494">
                <a:off x="4777" y="1231"/>
                <a:ext cx="15" cy="12"/>
              </a:xfrm>
              <a:custGeom>
                <a:avLst/>
                <a:gdLst>
                  <a:gd name="T0" fmla="*/ 14 w 29"/>
                  <a:gd name="T1" fmla="*/ 28 h 28"/>
                  <a:gd name="T2" fmla="*/ 20 w 29"/>
                  <a:gd name="T3" fmla="*/ 27 h 28"/>
                  <a:gd name="T4" fmla="*/ 24 w 29"/>
                  <a:gd name="T5" fmla="*/ 24 h 28"/>
                  <a:gd name="T6" fmla="*/ 28 w 29"/>
                  <a:gd name="T7" fmla="*/ 20 h 28"/>
                  <a:gd name="T8" fmla="*/ 29 w 29"/>
                  <a:gd name="T9" fmla="*/ 14 h 28"/>
                  <a:gd name="T10" fmla="*/ 28 w 29"/>
                  <a:gd name="T11" fmla="*/ 8 h 28"/>
                  <a:gd name="T12" fmla="*/ 24 w 29"/>
                  <a:gd name="T13" fmla="*/ 3 h 28"/>
                  <a:gd name="T14" fmla="*/ 20 w 29"/>
                  <a:gd name="T15" fmla="*/ 1 h 28"/>
                  <a:gd name="T16" fmla="*/ 14 w 29"/>
                  <a:gd name="T17" fmla="*/ 0 h 28"/>
                  <a:gd name="T18" fmla="*/ 9 w 29"/>
                  <a:gd name="T19" fmla="*/ 1 h 28"/>
                  <a:gd name="T20" fmla="*/ 5 w 29"/>
                  <a:gd name="T21" fmla="*/ 3 h 28"/>
                  <a:gd name="T22" fmla="*/ 1 w 29"/>
                  <a:gd name="T23" fmla="*/ 8 h 28"/>
                  <a:gd name="T24" fmla="*/ 0 w 29"/>
                  <a:gd name="T25" fmla="*/ 14 h 28"/>
                  <a:gd name="T26" fmla="*/ 1 w 29"/>
                  <a:gd name="T27" fmla="*/ 20 h 28"/>
                  <a:gd name="T28" fmla="*/ 5 w 29"/>
                  <a:gd name="T29" fmla="*/ 24 h 28"/>
                  <a:gd name="T30" fmla="*/ 9 w 29"/>
                  <a:gd name="T31" fmla="*/ 27 h 28"/>
                  <a:gd name="T32" fmla="*/ 14 w 29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28">
                    <a:moveTo>
                      <a:pt x="14" y="28"/>
                    </a:moveTo>
                    <a:lnTo>
                      <a:pt x="20" y="27"/>
                    </a:lnTo>
                    <a:lnTo>
                      <a:pt x="24" y="24"/>
                    </a:lnTo>
                    <a:lnTo>
                      <a:pt x="28" y="20"/>
                    </a:lnTo>
                    <a:lnTo>
                      <a:pt x="29" y="14"/>
                    </a:lnTo>
                    <a:lnTo>
                      <a:pt x="28" y="8"/>
                    </a:lnTo>
                    <a:lnTo>
                      <a:pt x="24" y="3"/>
                    </a:ln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5" y="3"/>
                    </a:lnTo>
                    <a:lnTo>
                      <a:pt x="1" y="8"/>
                    </a:lnTo>
                    <a:lnTo>
                      <a:pt x="0" y="14"/>
                    </a:lnTo>
                    <a:lnTo>
                      <a:pt x="1" y="20"/>
                    </a:lnTo>
                    <a:lnTo>
                      <a:pt x="5" y="24"/>
                    </a:lnTo>
                    <a:lnTo>
                      <a:pt x="9" y="27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1" name="Freeform 227"/>
              <p:cNvSpPr>
                <a:spLocks noChangeAspect="1"/>
              </p:cNvSpPr>
              <p:nvPr/>
            </p:nvSpPr>
            <p:spPr bwMode="auto">
              <a:xfrm rot="624494">
                <a:off x="4801" y="1260"/>
                <a:ext cx="17" cy="13"/>
              </a:xfrm>
              <a:custGeom>
                <a:avLst/>
                <a:gdLst>
                  <a:gd name="T0" fmla="*/ 15 w 29"/>
                  <a:gd name="T1" fmla="*/ 28 h 28"/>
                  <a:gd name="T2" fmla="*/ 20 w 29"/>
                  <a:gd name="T3" fmla="*/ 27 h 28"/>
                  <a:gd name="T4" fmla="*/ 25 w 29"/>
                  <a:gd name="T5" fmla="*/ 24 h 28"/>
                  <a:gd name="T6" fmla="*/ 28 w 29"/>
                  <a:gd name="T7" fmla="*/ 20 h 28"/>
                  <a:gd name="T8" fmla="*/ 29 w 29"/>
                  <a:gd name="T9" fmla="*/ 14 h 28"/>
                  <a:gd name="T10" fmla="*/ 28 w 29"/>
                  <a:gd name="T11" fmla="*/ 8 h 28"/>
                  <a:gd name="T12" fmla="*/ 25 w 29"/>
                  <a:gd name="T13" fmla="*/ 3 h 28"/>
                  <a:gd name="T14" fmla="*/ 20 w 29"/>
                  <a:gd name="T15" fmla="*/ 1 h 28"/>
                  <a:gd name="T16" fmla="*/ 15 w 29"/>
                  <a:gd name="T17" fmla="*/ 0 h 28"/>
                  <a:gd name="T18" fmla="*/ 10 w 29"/>
                  <a:gd name="T19" fmla="*/ 1 h 28"/>
                  <a:gd name="T20" fmla="*/ 5 w 29"/>
                  <a:gd name="T21" fmla="*/ 3 h 28"/>
                  <a:gd name="T22" fmla="*/ 2 w 29"/>
                  <a:gd name="T23" fmla="*/ 8 h 28"/>
                  <a:gd name="T24" fmla="*/ 0 w 29"/>
                  <a:gd name="T25" fmla="*/ 14 h 28"/>
                  <a:gd name="T26" fmla="*/ 2 w 29"/>
                  <a:gd name="T27" fmla="*/ 20 h 28"/>
                  <a:gd name="T28" fmla="*/ 5 w 29"/>
                  <a:gd name="T29" fmla="*/ 24 h 28"/>
                  <a:gd name="T30" fmla="*/ 10 w 29"/>
                  <a:gd name="T31" fmla="*/ 27 h 28"/>
                  <a:gd name="T32" fmla="*/ 15 w 29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28">
                    <a:moveTo>
                      <a:pt x="15" y="28"/>
                    </a:moveTo>
                    <a:lnTo>
                      <a:pt x="20" y="27"/>
                    </a:lnTo>
                    <a:lnTo>
                      <a:pt x="25" y="24"/>
                    </a:lnTo>
                    <a:lnTo>
                      <a:pt x="28" y="20"/>
                    </a:lnTo>
                    <a:lnTo>
                      <a:pt x="29" y="14"/>
                    </a:lnTo>
                    <a:lnTo>
                      <a:pt x="28" y="8"/>
                    </a:lnTo>
                    <a:lnTo>
                      <a:pt x="25" y="3"/>
                    </a:lnTo>
                    <a:lnTo>
                      <a:pt x="20" y="1"/>
                    </a:lnTo>
                    <a:lnTo>
                      <a:pt x="15" y="0"/>
                    </a:lnTo>
                    <a:lnTo>
                      <a:pt x="10" y="1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20"/>
                    </a:lnTo>
                    <a:lnTo>
                      <a:pt x="5" y="24"/>
                    </a:lnTo>
                    <a:lnTo>
                      <a:pt x="10" y="27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2" name="Freeform 228"/>
              <p:cNvSpPr>
                <a:spLocks noChangeAspect="1"/>
              </p:cNvSpPr>
              <p:nvPr/>
            </p:nvSpPr>
            <p:spPr bwMode="auto">
              <a:xfrm rot="624494">
                <a:off x="4785" y="1284"/>
                <a:ext cx="16" cy="13"/>
              </a:xfrm>
              <a:custGeom>
                <a:avLst/>
                <a:gdLst>
                  <a:gd name="T0" fmla="*/ 13 w 27"/>
                  <a:gd name="T1" fmla="*/ 29 h 29"/>
                  <a:gd name="T2" fmla="*/ 19 w 27"/>
                  <a:gd name="T3" fmla="*/ 28 h 29"/>
                  <a:gd name="T4" fmla="*/ 24 w 27"/>
                  <a:gd name="T5" fmla="*/ 25 h 29"/>
                  <a:gd name="T6" fmla="*/ 26 w 27"/>
                  <a:gd name="T7" fmla="*/ 20 h 29"/>
                  <a:gd name="T8" fmla="*/ 27 w 27"/>
                  <a:gd name="T9" fmla="*/ 15 h 29"/>
                  <a:gd name="T10" fmla="*/ 26 w 27"/>
                  <a:gd name="T11" fmla="*/ 10 h 29"/>
                  <a:gd name="T12" fmla="*/ 24 w 27"/>
                  <a:gd name="T13" fmla="*/ 5 h 29"/>
                  <a:gd name="T14" fmla="*/ 19 w 27"/>
                  <a:gd name="T15" fmla="*/ 1 h 29"/>
                  <a:gd name="T16" fmla="*/ 13 w 27"/>
                  <a:gd name="T17" fmla="*/ 0 h 29"/>
                  <a:gd name="T18" fmla="*/ 8 w 27"/>
                  <a:gd name="T19" fmla="*/ 1 h 29"/>
                  <a:gd name="T20" fmla="*/ 3 w 27"/>
                  <a:gd name="T21" fmla="*/ 5 h 29"/>
                  <a:gd name="T22" fmla="*/ 1 w 27"/>
                  <a:gd name="T23" fmla="*/ 10 h 29"/>
                  <a:gd name="T24" fmla="*/ 0 w 27"/>
                  <a:gd name="T25" fmla="*/ 15 h 29"/>
                  <a:gd name="T26" fmla="*/ 1 w 27"/>
                  <a:gd name="T27" fmla="*/ 20 h 29"/>
                  <a:gd name="T28" fmla="*/ 3 w 27"/>
                  <a:gd name="T29" fmla="*/ 25 h 29"/>
                  <a:gd name="T30" fmla="*/ 8 w 27"/>
                  <a:gd name="T31" fmla="*/ 28 h 29"/>
                  <a:gd name="T32" fmla="*/ 13 w 27"/>
                  <a:gd name="T3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9">
                    <a:moveTo>
                      <a:pt x="13" y="29"/>
                    </a:moveTo>
                    <a:lnTo>
                      <a:pt x="19" y="28"/>
                    </a:lnTo>
                    <a:lnTo>
                      <a:pt x="24" y="25"/>
                    </a:lnTo>
                    <a:lnTo>
                      <a:pt x="26" y="20"/>
                    </a:lnTo>
                    <a:lnTo>
                      <a:pt x="27" y="15"/>
                    </a:lnTo>
                    <a:lnTo>
                      <a:pt x="26" y="10"/>
                    </a:lnTo>
                    <a:lnTo>
                      <a:pt x="24" y="5"/>
                    </a:lnTo>
                    <a:lnTo>
                      <a:pt x="19" y="1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3" y="5"/>
                    </a:lnTo>
                    <a:lnTo>
                      <a:pt x="1" y="10"/>
                    </a:lnTo>
                    <a:lnTo>
                      <a:pt x="0" y="15"/>
                    </a:lnTo>
                    <a:lnTo>
                      <a:pt x="1" y="20"/>
                    </a:lnTo>
                    <a:lnTo>
                      <a:pt x="3" y="25"/>
                    </a:lnTo>
                    <a:lnTo>
                      <a:pt x="8" y="28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3" name="Freeform 229"/>
              <p:cNvSpPr>
                <a:spLocks noChangeAspect="1"/>
              </p:cNvSpPr>
              <p:nvPr/>
            </p:nvSpPr>
            <p:spPr bwMode="auto">
              <a:xfrm rot="624494">
                <a:off x="4748" y="1284"/>
                <a:ext cx="15" cy="13"/>
              </a:xfrm>
              <a:custGeom>
                <a:avLst/>
                <a:gdLst>
                  <a:gd name="T0" fmla="*/ 14 w 29"/>
                  <a:gd name="T1" fmla="*/ 27 h 27"/>
                  <a:gd name="T2" fmla="*/ 19 w 29"/>
                  <a:gd name="T3" fmla="*/ 26 h 27"/>
                  <a:gd name="T4" fmla="*/ 24 w 29"/>
                  <a:gd name="T5" fmla="*/ 24 h 27"/>
                  <a:gd name="T6" fmla="*/ 27 w 29"/>
                  <a:gd name="T7" fmla="*/ 19 h 27"/>
                  <a:gd name="T8" fmla="*/ 29 w 29"/>
                  <a:gd name="T9" fmla="*/ 13 h 27"/>
                  <a:gd name="T10" fmla="*/ 27 w 29"/>
                  <a:gd name="T11" fmla="*/ 8 h 27"/>
                  <a:gd name="T12" fmla="*/ 24 w 29"/>
                  <a:gd name="T13" fmla="*/ 3 h 27"/>
                  <a:gd name="T14" fmla="*/ 19 w 29"/>
                  <a:gd name="T15" fmla="*/ 1 h 27"/>
                  <a:gd name="T16" fmla="*/ 14 w 29"/>
                  <a:gd name="T17" fmla="*/ 0 h 27"/>
                  <a:gd name="T18" fmla="*/ 9 w 29"/>
                  <a:gd name="T19" fmla="*/ 1 h 27"/>
                  <a:gd name="T20" fmla="*/ 4 w 29"/>
                  <a:gd name="T21" fmla="*/ 3 h 27"/>
                  <a:gd name="T22" fmla="*/ 1 w 29"/>
                  <a:gd name="T23" fmla="*/ 8 h 27"/>
                  <a:gd name="T24" fmla="*/ 0 w 29"/>
                  <a:gd name="T25" fmla="*/ 13 h 27"/>
                  <a:gd name="T26" fmla="*/ 1 w 29"/>
                  <a:gd name="T27" fmla="*/ 19 h 27"/>
                  <a:gd name="T28" fmla="*/ 4 w 29"/>
                  <a:gd name="T29" fmla="*/ 24 h 27"/>
                  <a:gd name="T30" fmla="*/ 9 w 29"/>
                  <a:gd name="T31" fmla="*/ 26 h 27"/>
                  <a:gd name="T32" fmla="*/ 14 w 29"/>
                  <a:gd name="T3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27">
                    <a:moveTo>
                      <a:pt x="14" y="27"/>
                    </a:moveTo>
                    <a:lnTo>
                      <a:pt x="19" y="26"/>
                    </a:lnTo>
                    <a:lnTo>
                      <a:pt x="24" y="24"/>
                    </a:lnTo>
                    <a:lnTo>
                      <a:pt x="27" y="19"/>
                    </a:lnTo>
                    <a:lnTo>
                      <a:pt x="29" y="13"/>
                    </a:lnTo>
                    <a:lnTo>
                      <a:pt x="27" y="8"/>
                    </a:lnTo>
                    <a:lnTo>
                      <a:pt x="24" y="3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3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4" y="24"/>
                    </a:lnTo>
                    <a:lnTo>
                      <a:pt x="9" y="26"/>
                    </a:lnTo>
                    <a:lnTo>
                      <a:pt x="14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4" name="Freeform 230"/>
              <p:cNvSpPr>
                <a:spLocks noChangeAspect="1"/>
              </p:cNvSpPr>
              <p:nvPr/>
            </p:nvSpPr>
            <p:spPr bwMode="auto">
              <a:xfrm rot="624494">
                <a:off x="4719" y="1254"/>
                <a:ext cx="16" cy="13"/>
              </a:xfrm>
              <a:custGeom>
                <a:avLst/>
                <a:gdLst>
                  <a:gd name="T0" fmla="*/ 13 w 27"/>
                  <a:gd name="T1" fmla="*/ 27 h 27"/>
                  <a:gd name="T2" fmla="*/ 19 w 27"/>
                  <a:gd name="T3" fmla="*/ 26 h 27"/>
                  <a:gd name="T4" fmla="*/ 24 w 27"/>
                  <a:gd name="T5" fmla="*/ 23 h 27"/>
                  <a:gd name="T6" fmla="*/ 26 w 27"/>
                  <a:gd name="T7" fmla="*/ 18 h 27"/>
                  <a:gd name="T8" fmla="*/ 27 w 27"/>
                  <a:gd name="T9" fmla="*/ 14 h 27"/>
                  <a:gd name="T10" fmla="*/ 26 w 27"/>
                  <a:gd name="T11" fmla="*/ 9 h 27"/>
                  <a:gd name="T12" fmla="*/ 24 w 27"/>
                  <a:gd name="T13" fmla="*/ 4 h 27"/>
                  <a:gd name="T14" fmla="*/ 19 w 27"/>
                  <a:gd name="T15" fmla="*/ 1 h 27"/>
                  <a:gd name="T16" fmla="*/ 13 w 27"/>
                  <a:gd name="T17" fmla="*/ 0 h 27"/>
                  <a:gd name="T18" fmla="*/ 8 w 27"/>
                  <a:gd name="T19" fmla="*/ 1 h 27"/>
                  <a:gd name="T20" fmla="*/ 3 w 27"/>
                  <a:gd name="T21" fmla="*/ 4 h 27"/>
                  <a:gd name="T22" fmla="*/ 1 w 27"/>
                  <a:gd name="T23" fmla="*/ 9 h 27"/>
                  <a:gd name="T24" fmla="*/ 0 w 27"/>
                  <a:gd name="T25" fmla="*/ 14 h 27"/>
                  <a:gd name="T26" fmla="*/ 1 w 27"/>
                  <a:gd name="T27" fmla="*/ 18 h 27"/>
                  <a:gd name="T28" fmla="*/ 3 w 27"/>
                  <a:gd name="T29" fmla="*/ 23 h 27"/>
                  <a:gd name="T30" fmla="*/ 8 w 27"/>
                  <a:gd name="T31" fmla="*/ 26 h 27"/>
                  <a:gd name="T32" fmla="*/ 13 w 27"/>
                  <a:gd name="T3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" h="27">
                    <a:moveTo>
                      <a:pt x="13" y="27"/>
                    </a:moveTo>
                    <a:lnTo>
                      <a:pt x="19" y="26"/>
                    </a:lnTo>
                    <a:lnTo>
                      <a:pt x="24" y="23"/>
                    </a:lnTo>
                    <a:lnTo>
                      <a:pt x="26" y="18"/>
                    </a:lnTo>
                    <a:lnTo>
                      <a:pt x="27" y="14"/>
                    </a:lnTo>
                    <a:lnTo>
                      <a:pt x="26" y="9"/>
                    </a:lnTo>
                    <a:lnTo>
                      <a:pt x="24" y="4"/>
                    </a:lnTo>
                    <a:lnTo>
                      <a:pt x="19" y="1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3" y="4"/>
                    </a:lnTo>
                    <a:lnTo>
                      <a:pt x="1" y="9"/>
                    </a:lnTo>
                    <a:lnTo>
                      <a:pt x="0" y="14"/>
                    </a:lnTo>
                    <a:lnTo>
                      <a:pt x="1" y="18"/>
                    </a:lnTo>
                    <a:lnTo>
                      <a:pt x="3" y="23"/>
                    </a:lnTo>
                    <a:lnTo>
                      <a:pt x="8" y="26"/>
                    </a:lnTo>
                    <a:lnTo>
                      <a:pt x="13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5" name="Freeform 231"/>
              <p:cNvSpPr>
                <a:spLocks noChangeAspect="1"/>
              </p:cNvSpPr>
              <p:nvPr/>
            </p:nvSpPr>
            <p:spPr bwMode="auto">
              <a:xfrm rot="624494">
                <a:off x="4760" y="1258"/>
                <a:ext cx="16" cy="12"/>
              </a:xfrm>
              <a:custGeom>
                <a:avLst/>
                <a:gdLst>
                  <a:gd name="T0" fmla="*/ 14 w 29"/>
                  <a:gd name="T1" fmla="*/ 26 h 26"/>
                  <a:gd name="T2" fmla="*/ 20 w 29"/>
                  <a:gd name="T3" fmla="*/ 25 h 26"/>
                  <a:gd name="T4" fmla="*/ 25 w 29"/>
                  <a:gd name="T5" fmla="*/ 23 h 26"/>
                  <a:gd name="T6" fmla="*/ 28 w 29"/>
                  <a:gd name="T7" fmla="*/ 19 h 26"/>
                  <a:gd name="T8" fmla="*/ 29 w 29"/>
                  <a:gd name="T9" fmla="*/ 13 h 26"/>
                  <a:gd name="T10" fmla="*/ 28 w 29"/>
                  <a:gd name="T11" fmla="*/ 8 h 26"/>
                  <a:gd name="T12" fmla="*/ 25 w 29"/>
                  <a:gd name="T13" fmla="*/ 3 h 26"/>
                  <a:gd name="T14" fmla="*/ 20 w 29"/>
                  <a:gd name="T15" fmla="*/ 1 h 26"/>
                  <a:gd name="T16" fmla="*/ 14 w 29"/>
                  <a:gd name="T17" fmla="*/ 0 h 26"/>
                  <a:gd name="T18" fmla="*/ 10 w 29"/>
                  <a:gd name="T19" fmla="*/ 1 h 26"/>
                  <a:gd name="T20" fmla="*/ 5 w 29"/>
                  <a:gd name="T21" fmla="*/ 3 h 26"/>
                  <a:gd name="T22" fmla="*/ 2 w 29"/>
                  <a:gd name="T23" fmla="*/ 8 h 26"/>
                  <a:gd name="T24" fmla="*/ 0 w 29"/>
                  <a:gd name="T25" fmla="*/ 13 h 26"/>
                  <a:gd name="T26" fmla="*/ 2 w 29"/>
                  <a:gd name="T27" fmla="*/ 19 h 26"/>
                  <a:gd name="T28" fmla="*/ 5 w 29"/>
                  <a:gd name="T29" fmla="*/ 23 h 26"/>
                  <a:gd name="T30" fmla="*/ 10 w 29"/>
                  <a:gd name="T31" fmla="*/ 25 h 26"/>
                  <a:gd name="T32" fmla="*/ 14 w 29"/>
                  <a:gd name="T3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26">
                    <a:moveTo>
                      <a:pt x="14" y="26"/>
                    </a:moveTo>
                    <a:lnTo>
                      <a:pt x="20" y="25"/>
                    </a:lnTo>
                    <a:lnTo>
                      <a:pt x="25" y="23"/>
                    </a:lnTo>
                    <a:lnTo>
                      <a:pt x="28" y="19"/>
                    </a:lnTo>
                    <a:lnTo>
                      <a:pt x="29" y="13"/>
                    </a:lnTo>
                    <a:lnTo>
                      <a:pt x="28" y="8"/>
                    </a:lnTo>
                    <a:lnTo>
                      <a:pt x="25" y="3"/>
                    </a:lnTo>
                    <a:lnTo>
                      <a:pt x="20" y="1"/>
                    </a:lnTo>
                    <a:lnTo>
                      <a:pt x="14" y="0"/>
                    </a:lnTo>
                    <a:lnTo>
                      <a:pt x="10" y="1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5" y="23"/>
                    </a:lnTo>
                    <a:lnTo>
                      <a:pt x="10" y="25"/>
                    </a:lnTo>
                    <a:lnTo>
                      <a:pt x="14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6" name="Freeform 232"/>
              <p:cNvSpPr>
                <a:spLocks noChangeAspect="1"/>
              </p:cNvSpPr>
              <p:nvPr/>
            </p:nvSpPr>
            <p:spPr bwMode="auto">
              <a:xfrm rot="624494">
                <a:off x="4409" y="1701"/>
                <a:ext cx="15" cy="13"/>
              </a:xfrm>
              <a:custGeom>
                <a:avLst/>
                <a:gdLst>
                  <a:gd name="T0" fmla="*/ 14 w 29"/>
                  <a:gd name="T1" fmla="*/ 28 h 28"/>
                  <a:gd name="T2" fmla="*/ 19 w 29"/>
                  <a:gd name="T3" fmla="*/ 27 h 28"/>
                  <a:gd name="T4" fmla="*/ 24 w 29"/>
                  <a:gd name="T5" fmla="*/ 24 h 28"/>
                  <a:gd name="T6" fmla="*/ 27 w 29"/>
                  <a:gd name="T7" fmla="*/ 19 h 28"/>
                  <a:gd name="T8" fmla="*/ 29 w 29"/>
                  <a:gd name="T9" fmla="*/ 15 h 28"/>
                  <a:gd name="T10" fmla="*/ 27 w 29"/>
                  <a:gd name="T11" fmla="*/ 9 h 28"/>
                  <a:gd name="T12" fmla="*/ 24 w 29"/>
                  <a:gd name="T13" fmla="*/ 4 h 28"/>
                  <a:gd name="T14" fmla="*/ 19 w 29"/>
                  <a:gd name="T15" fmla="*/ 1 h 28"/>
                  <a:gd name="T16" fmla="*/ 14 w 29"/>
                  <a:gd name="T17" fmla="*/ 0 h 28"/>
                  <a:gd name="T18" fmla="*/ 9 w 29"/>
                  <a:gd name="T19" fmla="*/ 1 h 28"/>
                  <a:gd name="T20" fmla="*/ 4 w 29"/>
                  <a:gd name="T21" fmla="*/ 4 h 28"/>
                  <a:gd name="T22" fmla="*/ 1 w 29"/>
                  <a:gd name="T23" fmla="*/ 9 h 28"/>
                  <a:gd name="T24" fmla="*/ 0 w 29"/>
                  <a:gd name="T25" fmla="*/ 15 h 28"/>
                  <a:gd name="T26" fmla="*/ 1 w 29"/>
                  <a:gd name="T27" fmla="*/ 19 h 28"/>
                  <a:gd name="T28" fmla="*/ 4 w 29"/>
                  <a:gd name="T29" fmla="*/ 24 h 28"/>
                  <a:gd name="T30" fmla="*/ 9 w 29"/>
                  <a:gd name="T31" fmla="*/ 27 h 28"/>
                  <a:gd name="T32" fmla="*/ 14 w 29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28">
                    <a:moveTo>
                      <a:pt x="14" y="28"/>
                    </a:moveTo>
                    <a:lnTo>
                      <a:pt x="19" y="27"/>
                    </a:lnTo>
                    <a:lnTo>
                      <a:pt x="24" y="24"/>
                    </a:lnTo>
                    <a:lnTo>
                      <a:pt x="27" y="19"/>
                    </a:lnTo>
                    <a:lnTo>
                      <a:pt x="29" y="15"/>
                    </a:lnTo>
                    <a:lnTo>
                      <a:pt x="27" y="9"/>
                    </a:lnTo>
                    <a:lnTo>
                      <a:pt x="24" y="4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5"/>
                    </a:lnTo>
                    <a:lnTo>
                      <a:pt x="1" y="19"/>
                    </a:lnTo>
                    <a:lnTo>
                      <a:pt x="4" y="24"/>
                    </a:lnTo>
                    <a:lnTo>
                      <a:pt x="9" y="27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7" name="Freeform 233"/>
              <p:cNvSpPr>
                <a:spLocks noChangeAspect="1"/>
              </p:cNvSpPr>
              <p:nvPr/>
            </p:nvSpPr>
            <p:spPr bwMode="auto">
              <a:xfrm rot="624494">
                <a:off x="4454" y="1697"/>
                <a:ext cx="15" cy="13"/>
              </a:xfrm>
              <a:custGeom>
                <a:avLst/>
                <a:gdLst>
                  <a:gd name="T0" fmla="*/ 14 w 28"/>
                  <a:gd name="T1" fmla="*/ 29 h 29"/>
                  <a:gd name="T2" fmla="*/ 20 w 28"/>
                  <a:gd name="T3" fmla="*/ 28 h 29"/>
                  <a:gd name="T4" fmla="*/ 24 w 28"/>
                  <a:gd name="T5" fmla="*/ 24 h 29"/>
                  <a:gd name="T6" fmla="*/ 27 w 28"/>
                  <a:gd name="T7" fmla="*/ 20 h 29"/>
                  <a:gd name="T8" fmla="*/ 28 w 28"/>
                  <a:gd name="T9" fmla="*/ 15 h 29"/>
                  <a:gd name="T10" fmla="*/ 27 w 28"/>
                  <a:gd name="T11" fmla="*/ 9 h 29"/>
                  <a:gd name="T12" fmla="*/ 24 w 28"/>
                  <a:gd name="T13" fmla="*/ 5 h 29"/>
                  <a:gd name="T14" fmla="*/ 20 w 28"/>
                  <a:gd name="T15" fmla="*/ 1 h 29"/>
                  <a:gd name="T16" fmla="*/ 14 w 28"/>
                  <a:gd name="T17" fmla="*/ 0 h 29"/>
                  <a:gd name="T18" fmla="*/ 8 w 28"/>
                  <a:gd name="T19" fmla="*/ 1 h 29"/>
                  <a:gd name="T20" fmla="*/ 4 w 28"/>
                  <a:gd name="T21" fmla="*/ 5 h 29"/>
                  <a:gd name="T22" fmla="*/ 1 w 28"/>
                  <a:gd name="T23" fmla="*/ 9 h 29"/>
                  <a:gd name="T24" fmla="*/ 0 w 28"/>
                  <a:gd name="T25" fmla="*/ 15 h 29"/>
                  <a:gd name="T26" fmla="*/ 1 w 28"/>
                  <a:gd name="T27" fmla="*/ 20 h 29"/>
                  <a:gd name="T28" fmla="*/ 4 w 28"/>
                  <a:gd name="T29" fmla="*/ 24 h 29"/>
                  <a:gd name="T30" fmla="*/ 8 w 28"/>
                  <a:gd name="T31" fmla="*/ 28 h 29"/>
                  <a:gd name="T32" fmla="*/ 14 w 28"/>
                  <a:gd name="T3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9">
                    <a:moveTo>
                      <a:pt x="14" y="29"/>
                    </a:moveTo>
                    <a:lnTo>
                      <a:pt x="20" y="28"/>
                    </a:lnTo>
                    <a:lnTo>
                      <a:pt x="24" y="24"/>
                    </a:lnTo>
                    <a:lnTo>
                      <a:pt x="27" y="20"/>
                    </a:lnTo>
                    <a:lnTo>
                      <a:pt x="28" y="15"/>
                    </a:lnTo>
                    <a:lnTo>
                      <a:pt x="27" y="9"/>
                    </a:lnTo>
                    <a:lnTo>
                      <a:pt x="24" y="5"/>
                    </a:lnTo>
                    <a:lnTo>
                      <a:pt x="20" y="1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1" y="9"/>
                    </a:lnTo>
                    <a:lnTo>
                      <a:pt x="0" y="15"/>
                    </a:lnTo>
                    <a:lnTo>
                      <a:pt x="1" y="20"/>
                    </a:lnTo>
                    <a:lnTo>
                      <a:pt x="4" y="24"/>
                    </a:lnTo>
                    <a:lnTo>
                      <a:pt x="8" y="28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8" name="Freeform 234"/>
              <p:cNvSpPr>
                <a:spLocks noChangeAspect="1"/>
              </p:cNvSpPr>
              <p:nvPr/>
            </p:nvSpPr>
            <p:spPr bwMode="auto">
              <a:xfrm rot="624494">
                <a:off x="4479" y="1726"/>
                <a:ext cx="16" cy="13"/>
              </a:xfrm>
              <a:custGeom>
                <a:avLst/>
                <a:gdLst>
                  <a:gd name="T0" fmla="*/ 14 w 29"/>
                  <a:gd name="T1" fmla="*/ 29 h 29"/>
                  <a:gd name="T2" fmla="*/ 20 w 29"/>
                  <a:gd name="T3" fmla="*/ 28 h 29"/>
                  <a:gd name="T4" fmla="*/ 25 w 29"/>
                  <a:gd name="T5" fmla="*/ 24 h 29"/>
                  <a:gd name="T6" fmla="*/ 28 w 29"/>
                  <a:gd name="T7" fmla="*/ 20 h 29"/>
                  <a:gd name="T8" fmla="*/ 29 w 29"/>
                  <a:gd name="T9" fmla="*/ 15 h 29"/>
                  <a:gd name="T10" fmla="*/ 28 w 29"/>
                  <a:gd name="T11" fmla="*/ 9 h 29"/>
                  <a:gd name="T12" fmla="*/ 25 w 29"/>
                  <a:gd name="T13" fmla="*/ 5 h 29"/>
                  <a:gd name="T14" fmla="*/ 20 w 29"/>
                  <a:gd name="T15" fmla="*/ 1 h 29"/>
                  <a:gd name="T16" fmla="*/ 14 w 29"/>
                  <a:gd name="T17" fmla="*/ 0 h 29"/>
                  <a:gd name="T18" fmla="*/ 10 w 29"/>
                  <a:gd name="T19" fmla="*/ 1 h 29"/>
                  <a:gd name="T20" fmla="*/ 5 w 29"/>
                  <a:gd name="T21" fmla="*/ 5 h 29"/>
                  <a:gd name="T22" fmla="*/ 2 w 29"/>
                  <a:gd name="T23" fmla="*/ 9 h 29"/>
                  <a:gd name="T24" fmla="*/ 0 w 29"/>
                  <a:gd name="T25" fmla="*/ 15 h 29"/>
                  <a:gd name="T26" fmla="*/ 2 w 29"/>
                  <a:gd name="T27" fmla="*/ 20 h 29"/>
                  <a:gd name="T28" fmla="*/ 5 w 29"/>
                  <a:gd name="T29" fmla="*/ 24 h 29"/>
                  <a:gd name="T30" fmla="*/ 10 w 29"/>
                  <a:gd name="T31" fmla="*/ 28 h 29"/>
                  <a:gd name="T32" fmla="*/ 14 w 29"/>
                  <a:gd name="T3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29">
                    <a:moveTo>
                      <a:pt x="14" y="29"/>
                    </a:moveTo>
                    <a:lnTo>
                      <a:pt x="20" y="28"/>
                    </a:lnTo>
                    <a:lnTo>
                      <a:pt x="25" y="24"/>
                    </a:lnTo>
                    <a:lnTo>
                      <a:pt x="28" y="20"/>
                    </a:lnTo>
                    <a:lnTo>
                      <a:pt x="29" y="15"/>
                    </a:lnTo>
                    <a:lnTo>
                      <a:pt x="28" y="9"/>
                    </a:lnTo>
                    <a:lnTo>
                      <a:pt x="25" y="5"/>
                    </a:lnTo>
                    <a:lnTo>
                      <a:pt x="20" y="1"/>
                    </a:lnTo>
                    <a:lnTo>
                      <a:pt x="14" y="0"/>
                    </a:lnTo>
                    <a:lnTo>
                      <a:pt x="10" y="1"/>
                    </a:lnTo>
                    <a:lnTo>
                      <a:pt x="5" y="5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0"/>
                    </a:lnTo>
                    <a:lnTo>
                      <a:pt x="5" y="24"/>
                    </a:lnTo>
                    <a:lnTo>
                      <a:pt x="10" y="28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9" name="Freeform 235"/>
              <p:cNvSpPr>
                <a:spLocks noChangeAspect="1"/>
              </p:cNvSpPr>
              <p:nvPr/>
            </p:nvSpPr>
            <p:spPr bwMode="auto">
              <a:xfrm rot="624494">
                <a:off x="4462" y="1750"/>
                <a:ext cx="16" cy="13"/>
              </a:xfrm>
              <a:custGeom>
                <a:avLst/>
                <a:gdLst>
                  <a:gd name="T0" fmla="*/ 14 w 28"/>
                  <a:gd name="T1" fmla="*/ 28 h 28"/>
                  <a:gd name="T2" fmla="*/ 20 w 28"/>
                  <a:gd name="T3" fmla="*/ 27 h 28"/>
                  <a:gd name="T4" fmla="*/ 25 w 28"/>
                  <a:gd name="T5" fmla="*/ 24 h 28"/>
                  <a:gd name="T6" fmla="*/ 27 w 28"/>
                  <a:gd name="T7" fmla="*/ 19 h 28"/>
                  <a:gd name="T8" fmla="*/ 28 w 28"/>
                  <a:gd name="T9" fmla="*/ 14 h 28"/>
                  <a:gd name="T10" fmla="*/ 27 w 28"/>
                  <a:gd name="T11" fmla="*/ 9 h 28"/>
                  <a:gd name="T12" fmla="*/ 25 w 28"/>
                  <a:gd name="T13" fmla="*/ 4 h 28"/>
                  <a:gd name="T14" fmla="*/ 20 w 28"/>
                  <a:gd name="T15" fmla="*/ 1 h 28"/>
                  <a:gd name="T16" fmla="*/ 14 w 28"/>
                  <a:gd name="T17" fmla="*/ 0 h 28"/>
                  <a:gd name="T18" fmla="*/ 9 w 28"/>
                  <a:gd name="T19" fmla="*/ 1 h 28"/>
                  <a:gd name="T20" fmla="*/ 4 w 28"/>
                  <a:gd name="T21" fmla="*/ 4 h 28"/>
                  <a:gd name="T22" fmla="*/ 2 w 28"/>
                  <a:gd name="T23" fmla="*/ 9 h 28"/>
                  <a:gd name="T24" fmla="*/ 0 w 28"/>
                  <a:gd name="T25" fmla="*/ 14 h 28"/>
                  <a:gd name="T26" fmla="*/ 2 w 28"/>
                  <a:gd name="T27" fmla="*/ 19 h 28"/>
                  <a:gd name="T28" fmla="*/ 4 w 28"/>
                  <a:gd name="T29" fmla="*/ 24 h 28"/>
                  <a:gd name="T30" fmla="*/ 9 w 28"/>
                  <a:gd name="T31" fmla="*/ 27 h 28"/>
                  <a:gd name="T32" fmla="*/ 14 w 28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8">
                    <a:moveTo>
                      <a:pt x="14" y="28"/>
                    </a:moveTo>
                    <a:lnTo>
                      <a:pt x="20" y="27"/>
                    </a:lnTo>
                    <a:lnTo>
                      <a:pt x="25" y="24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5" y="4"/>
                    </a:lnTo>
                    <a:lnTo>
                      <a:pt x="20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4"/>
                    </a:lnTo>
                    <a:lnTo>
                      <a:pt x="9" y="27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0" name="Freeform 236"/>
              <p:cNvSpPr>
                <a:spLocks noChangeAspect="1"/>
              </p:cNvSpPr>
              <p:nvPr/>
            </p:nvSpPr>
            <p:spPr bwMode="auto">
              <a:xfrm rot="624494">
                <a:off x="4424" y="1751"/>
                <a:ext cx="16" cy="13"/>
              </a:xfrm>
              <a:custGeom>
                <a:avLst/>
                <a:gdLst>
                  <a:gd name="T0" fmla="*/ 14 w 29"/>
                  <a:gd name="T1" fmla="*/ 28 h 28"/>
                  <a:gd name="T2" fmla="*/ 19 w 29"/>
                  <a:gd name="T3" fmla="*/ 26 h 28"/>
                  <a:gd name="T4" fmla="*/ 24 w 29"/>
                  <a:gd name="T5" fmla="*/ 24 h 28"/>
                  <a:gd name="T6" fmla="*/ 27 w 29"/>
                  <a:gd name="T7" fmla="*/ 20 h 28"/>
                  <a:gd name="T8" fmla="*/ 29 w 29"/>
                  <a:gd name="T9" fmla="*/ 14 h 28"/>
                  <a:gd name="T10" fmla="*/ 27 w 29"/>
                  <a:gd name="T11" fmla="*/ 8 h 28"/>
                  <a:gd name="T12" fmla="*/ 24 w 29"/>
                  <a:gd name="T13" fmla="*/ 3 h 28"/>
                  <a:gd name="T14" fmla="*/ 19 w 29"/>
                  <a:gd name="T15" fmla="*/ 1 h 28"/>
                  <a:gd name="T16" fmla="*/ 14 w 29"/>
                  <a:gd name="T17" fmla="*/ 0 h 28"/>
                  <a:gd name="T18" fmla="*/ 9 w 29"/>
                  <a:gd name="T19" fmla="*/ 1 h 28"/>
                  <a:gd name="T20" fmla="*/ 4 w 29"/>
                  <a:gd name="T21" fmla="*/ 3 h 28"/>
                  <a:gd name="T22" fmla="*/ 1 w 29"/>
                  <a:gd name="T23" fmla="*/ 8 h 28"/>
                  <a:gd name="T24" fmla="*/ 0 w 29"/>
                  <a:gd name="T25" fmla="*/ 14 h 28"/>
                  <a:gd name="T26" fmla="*/ 1 w 29"/>
                  <a:gd name="T27" fmla="*/ 20 h 28"/>
                  <a:gd name="T28" fmla="*/ 4 w 29"/>
                  <a:gd name="T29" fmla="*/ 24 h 28"/>
                  <a:gd name="T30" fmla="*/ 9 w 29"/>
                  <a:gd name="T31" fmla="*/ 26 h 28"/>
                  <a:gd name="T32" fmla="*/ 14 w 29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28">
                    <a:moveTo>
                      <a:pt x="14" y="28"/>
                    </a:moveTo>
                    <a:lnTo>
                      <a:pt x="19" y="26"/>
                    </a:lnTo>
                    <a:lnTo>
                      <a:pt x="24" y="24"/>
                    </a:lnTo>
                    <a:lnTo>
                      <a:pt x="27" y="20"/>
                    </a:lnTo>
                    <a:lnTo>
                      <a:pt x="29" y="14"/>
                    </a:lnTo>
                    <a:lnTo>
                      <a:pt x="27" y="8"/>
                    </a:lnTo>
                    <a:lnTo>
                      <a:pt x="24" y="3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3"/>
                    </a:lnTo>
                    <a:lnTo>
                      <a:pt x="1" y="8"/>
                    </a:lnTo>
                    <a:lnTo>
                      <a:pt x="0" y="14"/>
                    </a:lnTo>
                    <a:lnTo>
                      <a:pt x="1" y="20"/>
                    </a:lnTo>
                    <a:lnTo>
                      <a:pt x="4" y="24"/>
                    </a:lnTo>
                    <a:lnTo>
                      <a:pt x="9" y="26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1" name="Freeform 237"/>
              <p:cNvSpPr>
                <a:spLocks noChangeAspect="1"/>
              </p:cNvSpPr>
              <p:nvPr/>
            </p:nvSpPr>
            <p:spPr bwMode="auto">
              <a:xfrm rot="624494">
                <a:off x="4395" y="1720"/>
                <a:ext cx="15" cy="13"/>
              </a:xfrm>
              <a:custGeom>
                <a:avLst/>
                <a:gdLst>
                  <a:gd name="T0" fmla="*/ 14 w 28"/>
                  <a:gd name="T1" fmla="*/ 29 h 29"/>
                  <a:gd name="T2" fmla="*/ 20 w 28"/>
                  <a:gd name="T3" fmla="*/ 28 h 29"/>
                  <a:gd name="T4" fmla="*/ 25 w 28"/>
                  <a:gd name="T5" fmla="*/ 24 h 29"/>
                  <a:gd name="T6" fmla="*/ 27 w 28"/>
                  <a:gd name="T7" fmla="*/ 20 h 29"/>
                  <a:gd name="T8" fmla="*/ 28 w 28"/>
                  <a:gd name="T9" fmla="*/ 14 h 29"/>
                  <a:gd name="T10" fmla="*/ 27 w 28"/>
                  <a:gd name="T11" fmla="*/ 9 h 29"/>
                  <a:gd name="T12" fmla="*/ 25 w 28"/>
                  <a:gd name="T13" fmla="*/ 5 h 29"/>
                  <a:gd name="T14" fmla="*/ 20 w 28"/>
                  <a:gd name="T15" fmla="*/ 1 h 29"/>
                  <a:gd name="T16" fmla="*/ 14 w 28"/>
                  <a:gd name="T17" fmla="*/ 0 h 29"/>
                  <a:gd name="T18" fmla="*/ 8 w 28"/>
                  <a:gd name="T19" fmla="*/ 1 h 29"/>
                  <a:gd name="T20" fmla="*/ 4 w 28"/>
                  <a:gd name="T21" fmla="*/ 5 h 29"/>
                  <a:gd name="T22" fmla="*/ 2 w 28"/>
                  <a:gd name="T23" fmla="*/ 9 h 29"/>
                  <a:gd name="T24" fmla="*/ 0 w 28"/>
                  <a:gd name="T25" fmla="*/ 14 h 29"/>
                  <a:gd name="T26" fmla="*/ 2 w 28"/>
                  <a:gd name="T27" fmla="*/ 20 h 29"/>
                  <a:gd name="T28" fmla="*/ 4 w 28"/>
                  <a:gd name="T29" fmla="*/ 24 h 29"/>
                  <a:gd name="T30" fmla="*/ 8 w 28"/>
                  <a:gd name="T31" fmla="*/ 28 h 29"/>
                  <a:gd name="T32" fmla="*/ 14 w 28"/>
                  <a:gd name="T3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9">
                    <a:moveTo>
                      <a:pt x="14" y="29"/>
                    </a:moveTo>
                    <a:lnTo>
                      <a:pt x="20" y="28"/>
                    </a:lnTo>
                    <a:lnTo>
                      <a:pt x="25" y="24"/>
                    </a:lnTo>
                    <a:lnTo>
                      <a:pt x="27" y="20"/>
                    </a:lnTo>
                    <a:lnTo>
                      <a:pt x="28" y="14"/>
                    </a:lnTo>
                    <a:lnTo>
                      <a:pt x="27" y="9"/>
                    </a:lnTo>
                    <a:lnTo>
                      <a:pt x="25" y="5"/>
                    </a:lnTo>
                    <a:lnTo>
                      <a:pt x="20" y="1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2" y="9"/>
                    </a:lnTo>
                    <a:lnTo>
                      <a:pt x="0" y="14"/>
                    </a:lnTo>
                    <a:lnTo>
                      <a:pt x="2" y="20"/>
                    </a:lnTo>
                    <a:lnTo>
                      <a:pt x="4" y="24"/>
                    </a:lnTo>
                    <a:lnTo>
                      <a:pt x="8" y="28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2" name="Freeform 238"/>
              <p:cNvSpPr>
                <a:spLocks noChangeAspect="1"/>
              </p:cNvSpPr>
              <p:nvPr/>
            </p:nvSpPr>
            <p:spPr bwMode="auto">
              <a:xfrm rot="624494">
                <a:off x="4437" y="1724"/>
                <a:ext cx="15" cy="13"/>
              </a:xfrm>
              <a:custGeom>
                <a:avLst/>
                <a:gdLst>
                  <a:gd name="T0" fmla="*/ 14 w 28"/>
                  <a:gd name="T1" fmla="*/ 27 h 27"/>
                  <a:gd name="T2" fmla="*/ 20 w 28"/>
                  <a:gd name="T3" fmla="*/ 26 h 27"/>
                  <a:gd name="T4" fmla="*/ 25 w 28"/>
                  <a:gd name="T5" fmla="*/ 24 h 27"/>
                  <a:gd name="T6" fmla="*/ 27 w 28"/>
                  <a:gd name="T7" fmla="*/ 19 h 27"/>
                  <a:gd name="T8" fmla="*/ 28 w 28"/>
                  <a:gd name="T9" fmla="*/ 14 h 27"/>
                  <a:gd name="T10" fmla="*/ 27 w 28"/>
                  <a:gd name="T11" fmla="*/ 8 h 27"/>
                  <a:gd name="T12" fmla="*/ 25 w 28"/>
                  <a:gd name="T13" fmla="*/ 3 h 27"/>
                  <a:gd name="T14" fmla="*/ 20 w 28"/>
                  <a:gd name="T15" fmla="*/ 1 h 27"/>
                  <a:gd name="T16" fmla="*/ 14 w 28"/>
                  <a:gd name="T17" fmla="*/ 0 h 27"/>
                  <a:gd name="T18" fmla="*/ 8 w 28"/>
                  <a:gd name="T19" fmla="*/ 1 h 27"/>
                  <a:gd name="T20" fmla="*/ 4 w 28"/>
                  <a:gd name="T21" fmla="*/ 3 h 27"/>
                  <a:gd name="T22" fmla="*/ 2 w 28"/>
                  <a:gd name="T23" fmla="*/ 8 h 27"/>
                  <a:gd name="T24" fmla="*/ 0 w 28"/>
                  <a:gd name="T25" fmla="*/ 14 h 27"/>
                  <a:gd name="T26" fmla="*/ 2 w 28"/>
                  <a:gd name="T27" fmla="*/ 19 h 27"/>
                  <a:gd name="T28" fmla="*/ 4 w 28"/>
                  <a:gd name="T29" fmla="*/ 24 h 27"/>
                  <a:gd name="T30" fmla="*/ 8 w 28"/>
                  <a:gd name="T31" fmla="*/ 26 h 27"/>
                  <a:gd name="T32" fmla="*/ 14 w 28"/>
                  <a:gd name="T3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8" h="27">
                    <a:moveTo>
                      <a:pt x="14" y="27"/>
                    </a:moveTo>
                    <a:lnTo>
                      <a:pt x="20" y="26"/>
                    </a:lnTo>
                    <a:lnTo>
                      <a:pt x="25" y="24"/>
                    </a:lnTo>
                    <a:lnTo>
                      <a:pt x="27" y="19"/>
                    </a:lnTo>
                    <a:lnTo>
                      <a:pt x="28" y="14"/>
                    </a:lnTo>
                    <a:lnTo>
                      <a:pt x="27" y="8"/>
                    </a:lnTo>
                    <a:lnTo>
                      <a:pt x="25" y="3"/>
                    </a:lnTo>
                    <a:lnTo>
                      <a:pt x="20" y="1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3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3" name="Freeform 239"/>
              <p:cNvSpPr>
                <a:spLocks noChangeAspect="1"/>
              </p:cNvSpPr>
              <p:nvPr/>
            </p:nvSpPr>
            <p:spPr bwMode="auto">
              <a:xfrm rot="624494">
                <a:off x="4917" y="1087"/>
                <a:ext cx="110" cy="167"/>
              </a:xfrm>
              <a:custGeom>
                <a:avLst/>
                <a:gdLst>
                  <a:gd name="T0" fmla="*/ 73 w 200"/>
                  <a:gd name="T1" fmla="*/ 359 h 359"/>
                  <a:gd name="T2" fmla="*/ 63 w 200"/>
                  <a:gd name="T3" fmla="*/ 356 h 359"/>
                  <a:gd name="T4" fmla="*/ 54 w 200"/>
                  <a:gd name="T5" fmla="*/ 351 h 359"/>
                  <a:gd name="T6" fmla="*/ 46 w 200"/>
                  <a:gd name="T7" fmla="*/ 348 h 359"/>
                  <a:gd name="T8" fmla="*/ 36 w 200"/>
                  <a:gd name="T9" fmla="*/ 344 h 359"/>
                  <a:gd name="T10" fmla="*/ 28 w 200"/>
                  <a:gd name="T11" fmla="*/ 341 h 359"/>
                  <a:gd name="T12" fmla="*/ 19 w 200"/>
                  <a:gd name="T13" fmla="*/ 339 h 359"/>
                  <a:gd name="T14" fmla="*/ 10 w 200"/>
                  <a:gd name="T15" fmla="*/ 337 h 359"/>
                  <a:gd name="T16" fmla="*/ 0 w 200"/>
                  <a:gd name="T17" fmla="*/ 336 h 359"/>
                  <a:gd name="T18" fmla="*/ 23 w 200"/>
                  <a:gd name="T19" fmla="*/ 292 h 359"/>
                  <a:gd name="T20" fmla="*/ 43 w 200"/>
                  <a:gd name="T21" fmla="*/ 251 h 359"/>
                  <a:gd name="T22" fmla="*/ 63 w 200"/>
                  <a:gd name="T23" fmla="*/ 211 h 359"/>
                  <a:gd name="T24" fmla="*/ 82 w 200"/>
                  <a:gd name="T25" fmla="*/ 170 h 359"/>
                  <a:gd name="T26" fmla="*/ 102 w 200"/>
                  <a:gd name="T27" fmla="*/ 131 h 359"/>
                  <a:gd name="T28" fmla="*/ 120 w 200"/>
                  <a:gd name="T29" fmla="*/ 91 h 359"/>
                  <a:gd name="T30" fmla="*/ 140 w 200"/>
                  <a:gd name="T31" fmla="*/ 49 h 359"/>
                  <a:gd name="T32" fmla="*/ 161 w 200"/>
                  <a:gd name="T33" fmla="*/ 6 h 359"/>
                  <a:gd name="T34" fmla="*/ 164 w 200"/>
                  <a:gd name="T35" fmla="*/ 1 h 359"/>
                  <a:gd name="T36" fmla="*/ 169 w 200"/>
                  <a:gd name="T37" fmla="*/ 0 h 359"/>
                  <a:gd name="T38" fmla="*/ 173 w 200"/>
                  <a:gd name="T39" fmla="*/ 0 h 359"/>
                  <a:gd name="T40" fmla="*/ 178 w 200"/>
                  <a:gd name="T41" fmla="*/ 1 h 359"/>
                  <a:gd name="T42" fmla="*/ 184 w 200"/>
                  <a:gd name="T43" fmla="*/ 2 h 359"/>
                  <a:gd name="T44" fmla="*/ 188 w 200"/>
                  <a:gd name="T45" fmla="*/ 4 h 359"/>
                  <a:gd name="T46" fmla="*/ 194 w 200"/>
                  <a:gd name="T47" fmla="*/ 6 h 359"/>
                  <a:gd name="T48" fmla="*/ 200 w 200"/>
                  <a:gd name="T49" fmla="*/ 7 h 359"/>
                  <a:gd name="T50" fmla="*/ 185 w 200"/>
                  <a:gd name="T51" fmla="*/ 54 h 359"/>
                  <a:gd name="T52" fmla="*/ 166 w 200"/>
                  <a:gd name="T53" fmla="*/ 107 h 359"/>
                  <a:gd name="T54" fmla="*/ 145 w 200"/>
                  <a:gd name="T55" fmla="*/ 162 h 359"/>
                  <a:gd name="T56" fmla="*/ 124 w 200"/>
                  <a:gd name="T57" fmla="*/ 218 h 359"/>
                  <a:gd name="T58" fmla="*/ 104 w 200"/>
                  <a:gd name="T59" fmla="*/ 268 h 359"/>
                  <a:gd name="T60" fmla="*/ 88 w 200"/>
                  <a:gd name="T61" fmla="*/ 311 h 359"/>
                  <a:gd name="T62" fmla="*/ 78 w 200"/>
                  <a:gd name="T63" fmla="*/ 343 h 359"/>
                  <a:gd name="T64" fmla="*/ 73 w 200"/>
                  <a:gd name="T65" fmla="*/ 359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0" h="359">
                    <a:moveTo>
                      <a:pt x="73" y="359"/>
                    </a:moveTo>
                    <a:lnTo>
                      <a:pt x="63" y="356"/>
                    </a:lnTo>
                    <a:lnTo>
                      <a:pt x="54" y="351"/>
                    </a:lnTo>
                    <a:lnTo>
                      <a:pt x="46" y="348"/>
                    </a:lnTo>
                    <a:lnTo>
                      <a:pt x="36" y="344"/>
                    </a:lnTo>
                    <a:lnTo>
                      <a:pt x="28" y="341"/>
                    </a:lnTo>
                    <a:lnTo>
                      <a:pt x="19" y="339"/>
                    </a:lnTo>
                    <a:lnTo>
                      <a:pt x="10" y="337"/>
                    </a:lnTo>
                    <a:lnTo>
                      <a:pt x="0" y="336"/>
                    </a:lnTo>
                    <a:lnTo>
                      <a:pt x="23" y="292"/>
                    </a:lnTo>
                    <a:lnTo>
                      <a:pt x="43" y="251"/>
                    </a:lnTo>
                    <a:lnTo>
                      <a:pt x="63" y="211"/>
                    </a:lnTo>
                    <a:lnTo>
                      <a:pt x="82" y="170"/>
                    </a:lnTo>
                    <a:lnTo>
                      <a:pt x="102" y="131"/>
                    </a:lnTo>
                    <a:lnTo>
                      <a:pt x="120" y="91"/>
                    </a:lnTo>
                    <a:lnTo>
                      <a:pt x="140" y="49"/>
                    </a:lnTo>
                    <a:lnTo>
                      <a:pt x="161" y="6"/>
                    </a:lnTo>
                    <a:lnTo>
                      <a:pt x="164" y="1"/>
                    </a:lnTo>
                    <a:lnTo>
                      <a:pt x="169" y="0"/>
                    </a:lnTo>
                    <a:lnTo>
                      <a:pt x="173" y="0"/>
                    </a:lnTo>
                    <a:lnTo>
                      <a:pt x="178" y="1"/>
                    </a:lnTo>
                    <a:lnTo>
                      <a:pt x="184" y="2"/>
                    </a:lnTo>
                    <a:lnTo>
                      <a:pt x="188" y="4"/>
                    </a:lnTo>
                    <a:lnTo>
                      <a:pt x="194" y="6"/>
                    </a:lnTo>
                    <a:lnTo>
                      <a:pt x="200" y="7"/>
                    </a:lnTo>
                    <a:lnTo>
                      <a:pt x="185" y="54"/>
                    </a:lnTo>
                    <a:lnTo>
                      <a:pt x="166" y="107"/>
                    </a:lnTo>
                    <a:lnTo>
                      <a:pt x="145" y="162"/>
                    </a:lnTo>
                    <a:lnTo>
                      <a:pt x="124" y="218"/>
                    </a:lnTo>
                    <a:lnTo>
                      <a:pt x="104" y="268"/>
                    </a:lnTo>
                    <a:lnTo>
                      <a:pt x="88" y="311"/>
                    </a:lnTo>
                    <a:lnTo>
                      <a:pt x="78" y="343"/>
                    </a:lnTo>
                    <a:lnTo>
                      <a:pt x="73" y="359"/>
                    </a:lnTo>
                    <a:close/>
                  </a:path>
                </a:pathLst>
              </a:custGeom>
              <a:solidFill>
                <a:srgbClr val="5BA5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4" name="Freeform 240"/>
              <p:cNvSpPr>
                <a:spLocks noChangeAspect="1"/>
              </p:cNvSpPr>
              <p:nvPr/>
            </p:nvSpPr>
            <p:spPr bwMode="auto">
              <a:xfrm rot="624494">
                <a:off x="4531" y="1547"/>
                <a:ext cx="45" cy="32"/>
              </a:xfrm>
              <a:custGeom>
                <a:avLst/>
                <a:gdLst>
                  <a:gd name="T0" fmla="*/ 82 w 82"/>
                  <a:gd name="T1" fmla="*/ 35 h 68"/>
                  <a:gd name="T2" fmla="*/ 80 w 82"/>
                  <a:gd name="T3" fmla="*/ 45 h 68"/>
                  <a:gd name="T4" fmla="*/ 76 w 82"/>
                  <a:gd name="T5" fmla="*/ 55 h 68"/>
                  <a:gd name="T6" fmla="*/ 72 w 82"/>
                  <a:gd name="T7" fmla="*/ 61 h 68"/>
                  <a:gd name="T8" fmla="*/ 67 w 82"/>
                  <a:gd name="T9" fmla="*/ 64 h 68"/>
                  <a:gd name="T10" fmla="*/ 51 w 82"/>
                  <a:gd name="T11" fmla="*/ 68 h 68"/>
                  <a:gd name="T12" fmla="*/ 35 w 82"/>
                  <a:gd name="T13" fmla="*/ 68 h 68"/>
                  <a:gd name="T14" fmla="*/ 22 w 82"/>
                  <a:gd name="T15" fmla="*/ 65 h 68"/>
                  <a:gd name="T16" fmla="*/ 11 w 82"/>
                  <a:gd name="T17" fmla="*/ 57 h 68"/>
                  <a:gd name="T18" fmla="*/ 4 w 82"/>
                  <a:gd name="T19" fmla="*/ 48 h 68"/>
                  <a:gd name="T20" fmla="*/ 0 w 82"/>
                  <a:gd name="T21" fmla="*/ 36 h 68"/>
                  <a:gd name="T22" fmla="*/ 4 w 82"/>
                  <a:gd name="T23" fmla="*/ 22 h 68"/>
                  <a:gd name="T24" fmla="*/ 13 w 82"/>
                  <a:gd name="T25" fmla="*/ 10 h 68"/>
                  <a:gd name="T26" fmla="*/ 21 w 82"/>
                  <a:gd name="T27" fmla="*/ 5 h 68"/>
                  <a:gd name="T28" fmla="*/ 31 w 82"/>
                  <a:gd name="T29" fmla="*/ 2 h 68"/>
                  <a:gd name="T30" fmla="*/ 43 w 82"/>
                  <a:gd name="T31" fmla="*/ 0 h 68"/>
                  <a:gd name="T32" fmla="*/ 56 w 82"/>
                  <a:gd name="T33" fmla="*/ 2 h 68"/>
                  <a:gd name="T34" fmla="*/ 67 w 82"/>
                  <a:gd name="T35" fmla="*/ 5 h 68"/>
                  <a:gd name="T36" fmla="*/ 76 w 82"/>
                  <a:gd name="T37" fmla="*/ 12 h 68"/>
                  <a:gd name="T38" fmla="*/ 81 w 82"/>
                  <a:gd name="T39" fmla="*/ 21 h 68"/>
                  <a:gd name="T40" fmla="*/ 82 w 82"/>
                  <a:gd name="T41" fmla="*/ 3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2" h="68">
                    <a:moveTo>
                      <a:pt x="82" y="35"/>
                    </a:moveTo>
                    <a:lnTo>
                      <a:pt x="80" y="45"/>
                    </a:lnTo>
                    <a:lnTo>
                      <a:pt x="76" y="55"/>
                    </a:lnTo>
                    <a:lnTo>
                      <a:pt x="72" y="61"/>
                    </a:lnTo>
                    <a:lnTo>
                      <a:pt x="67" y="64"/>
                    </a:lnTo>
                    <a:lnTo>
                      <a:pt x="51" y="68"/>
                    </a:lnTo>
                    <a:lnTo>
                      <a:pt x="35" y="68"/>
                    </a:lnTo>
                    <a:lnTo>
                      <a:pt x="22" y="65"/>
                    </a:lnTo>
                    <a:lnTo>
                      <a:pt x="11" y="57"/>
                    </a:lnTo>
                    <a:lnTo>
                      <a:pt x="4" y="48"/>
                    </a:lnTo>
                    <a:lnTo>
                      <a:pt x="0" y="36"/>
                    </a:lnTo>
                    <a:lnTo>
                      <a:pt x="4" y="22"/>
                    </a:lnTo>
                    <a:lnTo>
                      <a:pt x="13" y="10"/>
                    </a:lnTo>
                    <a:lnTo>
                      <a:pt x="21" y="5"/>
                    </a:lnTo>
                    <a:lnTo>
                      <a:pt x="31" y="2"/>
                    </a:lnTo>
                    <a:lnTo>
                      <a:pt x="43" y="0"/>
                    </a:lnTo>
                    <a:lnTo>
                      <a:pt x="56" y="2"/>
                    </a:lnTo>
                    <a:lnTo>
                      <a:pt x="67" y="5"/>
                    </a:lnTo>
                    <a:lnTo>
                      <a:pt x="76" y="12"/>
                    </a:lnTo>
                    <a:lnTo>
                      <a:pt x="81" y="21"/>
                    </a:lnTo>
                    <a:lnTo>
                      <a:pt x="82" y="35"/>
                    </a:lnTo>
                    <a:close/>
                  </a:path>
                </a:pathLst>
              </a:custGeom>
              <a:solidFill>
                <a:srgbClr val="F95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5" name="Freeform 241"/>
              <p:cNvSpPr>
                <a:spLocks noChangeAspect="1"/>
              </p:cNvSpPr>
              <p:nvPr/>
            </p:nvSpPr>
            <p:spPr bwMode="auto">
              <a:xfrm rot="624494">
                <a:off x="4527" y="1402"/>
                <a:ext cx="63" cy="49"/>
              </a:xfrm>
              <a:custGeom>
                <a:avLst/>
                <a:gdLst>
                  <a:gd name="T0" fmla="*/ 110 w 117"/>
                  <a:gd name="T1" fmla="*/ 22 h 106"/>
                  <a:gd name="T2" fmla="*/ 105 w 117"/>
                  <a:gd name="T3" fmla="*/ 13 h 106"/>
                  <a:gd name="T4" fmla="*/ 98 w 117"/>
                  <a:gd name="T5" fmla="*/ 6 h 106"/>
                  <a:gd name="T6" fmla="*/ 89 w 117"/>
                  <a:gd name="T7" fmla="*/ 3 h 106"/>
                  <a:gd name="T8" fmla="*/ 79 w 117"/>
                  <a:gd name="T9" fmla="*/ 0 h 106"/>
                  <a:gd name="T10" fmla="*/ 67 w 117"/>
                  <a:gd name="T11" fmla="*/ 0 h 106"/>
                  <a:gd name="T12" fmla="*/ 56 w 117"/>
                  <a:gd name="T13" fmla="*/ 0 h 106"/>
                  <a:gd name="T14" fmla="*/ 45 w 117"/>
                  <a:gd name="T15" fmla="*/ 2 h 106"/>
                  <a:gd name="T16" fmla="*/ 35 w 117"/>
                  <a:gd name="T17" fmla="*/ 2 h 106"/>
                  <a:gd name="T18" fmla="*/ 23 w 117"/>
                  <a:gd name="T19" fmla="*/ 4 h 106"/>
                  <a:gd name="T20" fmla="*/ 14 w 117"/>
                  <a:gd name="T21" fmla="*/ 10 h 106"/>
                  <a:gd name="T22" fmla="*/ 7 w 117"/>
                  <a:gd name="T23" fmla="*/ 19 h 106"/>
                  <a:gd name="T24" fmla="*/ 4 w 117"/>
                  <a:gd name="T25" fmla="*/ 30 h 106"/>
                  <a:gd name="T26" fmla="*/ 1 w 117"/>
                  <a:gd name="T27" fmla="*/ 43 h 106"/>
                  <a:gd name="T28" fmla="*/ 0 w 117"/>
                  <a:gd name="T29" fmla="*/ 57 h 106"/>
                  <a:gd name="T30" fmla="*/ 3 w 117"/>
                  <a:gd name="T31" fmla="*/ 71 h 106"/>
                  <a:gd name="T32" fmla="*/ 5 w 117"/>
                  <a:gd name="T33" fmla="*/ 82 h 106"/>
                  <a:gd name="T34" fmla="*/ 11 w 117"/>
                  <a:gd name="T35" fmla="*/ 90 h 106"/>
                  <a:gd name="T36" fmla="*/ 19 w 117"/>
                  <a:gd name="T37" fmla="*/ 97 h 106"/>
                  <a:gd name="T38" fmla="*/ 29 w 117"/>
                  <a:gd name="T39" fmla="*/ 102 h 106"/>
                  <a:gd name="T40" fmla="*/ 41 w 117"/>
                  <a:gd name="T41" fmla="*/ 105 h 106"/>
                  <a:gd name="T42" fmla="*/ 53 w 117"/>
                  <a:gd name="T43" fmla="*/ 106 h 106"/>
                  <a:gd name="T44" fmla="*/ 66 w 117"/>
                  <a:gd name="T45" fmla="*/ 106 h 106"/>
                  <a:gd name="T46" fmla="*/ 79 w 117"/>
                  <a:gd name="T47" fmla="*/ 105 h 106"/>
                  <a:gd name="T48" fmla="*/ 90 w 117"/>
                  <a:gd name="T49" fmla="*/ 102 h 106"/>
                  <a:gd name="T50" fmla="*/ 102 w 117"/>
                  <a:gd name="T51" fmla="*/ 98 h 106"/>
                  <a:gd name="T52" fmla="*/ 110 w 117"/>
                  <a:gd name="T53" fmla="*/ 91 h 106"/>
                  <a:gd name="T54" fmla="*/ 114 w 117"/>
                  <a:gd name="T55" fmla="*/ 82 h 106"/>
                  <a:gd name="T56" fmla="*/ 117 w 117"/>
                  <a:gd name="T57" fmla="*/ 72 h 106"/>
                  <a:gd name="T58" fmla="*/ 117 w 117"/>
                  <a:gd name="T59" fmla="*/ 59 h 106"/>
                  <a:gd name="T60" fmla="*/ 115 w 117"/>
                  <a:gd name="T61" fmla="*/ 47 h 106"/>
                  <a:gd name="T62" fmla="*/ 113 w 117"/>
                  <a:gd name="T63" fmla="*/ 34 h 106"/>
                  <a:gd name="T64" fmla="*/ 110 w 117"/>
                  <a:gd name="T65" fmla="*/ 22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7" h="106">
                    <a:moveTo>
                      <a:pt x="110" y="22"/>
                    </a:moveTo>
                    <a:lnTo>
                      <a:pt x="105" y="13"/>
                    </a:lnTo>
                    <a:lnTo>
                      <a:pt x="98" y="6"/>
                    </a:lnTo>
                    <a:lnTo>
                      <a:pt x="89" y="3"/>
                    </a:lnTo>
                    <a:lnTo>
                      <a:pt x="79" y="0"/>
                    </a:lnTo>
                    <a:lnTo>
                      <a:pt x="67" y="0"/>
                    </a:lnTo>
                    <a:lnTo>
                      <a:pt x="56" y="0"/>
                    </a:lnTo>
                    <a:lnTo>
                      <a:pt x="45" y="2"/>
                    </a:lnTo>
                    <a:lnTo>
                      <a:pt x="35" y="2"/>
                    </a:lnTo>
                    <a:lnTo>
                      <a:pt x="23" y="4"/>
                    </a:lnTo>
                    <a:lnTo>
                      <a:pt x="14" y="10"/>
                    </a:lnTo>
                    <a:lnTo>
                      <a:pt x="7" y="19"/>
                    </a:lnTo>
                    <a:lnTo>
                      <a:pt x="4" y="30"/>
                    </a:lnTo>
                    <a:lnTo>
                      <a:pt x="1" y="43"/>
                    </a:lnTo>
                    <a:lnTo>
                      <a:pt x="0" y="57"/>
                    </a:lnTo>
                    <a:lnTo>
                      <a:pt x="3" y="71"/>
                    </a:lnTo>
                    <a:lnTo>
                      <a:pt x="5" y="82"/>
                    </a:lnTo>
                    <a:lnTo>
                      <a:pt x="11" y="90"/>
                    </a:lnTo>
                    <a:lnTo>
                      <a:pt x="19" y="97"/>
                    </a:lnTo>
                    <a:lnTo>
                      <a:pt x="29" y="102"/>
                    </a:lnTo>
                    <a:lnTo>
                      <a:pt x="41" y="105"/>
                    </a:lnTo>
                    <a:lnTo>
                      <a:pt x="53" y="106"/>
                    </a:lnTo>
                    <a:lnTo>
                      <a:pt x="66" y="106"/>
                    </a:lnTo>
                    <a:lnTo>
                      <a:pt x="79" y="105"/>
                    </a:lnTo>
                    <a:lnTo>
                      <a:pt x="90" y="102"/>
                    </a:lnTo>
                    <a:lnTo>
                      <a:pt x="102" y="98"/>
                    </a:lnTo>
                    <a:lnTo>
                      <a:pt x="110" y="91"/>
                    </a:lnTo>
                    <a:lnTo>
                      <a:pt x="114" y="82"/>
                    </a:lnTo>
                    <a:lnTo>
                      <a:pt x="117" y="72"/>
                    </a:lnTo>
                    <a:lnTo>
                      <a:pt x="117" y="59"/>
                    </a:lnTo>
                    <a:lnTo>
                      <a:pt x="115" y="47"/>
                    </a:lnTo>
                    <a:lnTo>
                      <a:pt x="113" y="34"/>
                    </a:lnTo>
                    <a:lnTo>
                      <a:pt x="110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6" name="Freeform 242"/>
              <p:cNvSpPr>
                <a:spLocks noChangeAspect="1"/>
              </p:cNvSpPr>
              <p:nvPr/>
            </p:nvSpPr>
            <p:spPr bwMode="auto">
              <a:xfrm rot="624494">
                <a:off x="4535" y="1410"/>
                <a:ext cx="46" cy="32"/>
              </a:xfrm>
              <a:custGeom>
                <a:avLst/>
                <a:gdLst>
                  <a:gd name="T0" fmla="*/ 82 w 82"/>
                  <a:gd name="T1" fmla="*/ 34 h 69"/>
                  <a:gd name="T2" fmla="*/ 80 w 82"/>
                  <a:gd name="T3" fmla="*/ 45 h 69"/>
                  <a:gd name="T4" fmla="*/ 75 w 82"/>
                  <a:gd name="T5" fmla="*/ 54 h 69"/>
                  <a:gd name="T6" fmla="*/ 71 w 82"/>
                  <a:gd name="T7" fmla="*/ 62 h 69"/>
                  <a:gd name="T8" fmla="*/ 67 w 82"/>
                  <a:gd name="T9" fmla="*/ 64 h 69"/>
                  <a:gd name="T10" fmla="*/ 51 w 82"/>
                  <a:gd name="T11" fmla="*/ 69 h 69"/>
                  <a:gd name="T12" fmla="*/ 35 w 82"/>
                  <a:gd name="T13" fmla="*/ 69 h 69"/>
                  <a:gd name="T14" fmla="*/ 21 w 82"/>
                  <a:gd name="T15" fmla="*/ 64 h 69"/>
                  <a:gd name="T16" fmla="*/ 10 w 82"/>
                  <a:gd name="T17" fmla="*/ 57 h 69"/>
                  <a:gd name="T18" fmla="*/ 3 w 82"/>
                  <a:gd name="T19" fmla="*/ 47 h 69"/>
                  <a:gd name="T20" fmla="*/ 0 w 82"/>
                  <a:gd name="T21" fmla="*/ 35 h 69"/>
                  <a:gd name="T22" fmla="*/ 3 w 82"/>
                  <a:gd name="T23" fmla="*/ 22 h 69"/>
                  <a:gd name="T24" fmla="*/ 12 w 82"/>
                  <a:gd name="T25" fmla="*/ 9 h 69"/>
                  <a:gd name="T26" fmla="*/ 20 w 82"/>
                  <a:gd name="T27" fmla="*/ 4 h 69"/>
                  <a:gd name="T28" fmla="*/ 31 w 82"/>
                  <a:gd name="T29" fmla="*/ 1 h 69"/>
                  <a:gd name="T30" fmla="*/ 42 w 82"/>
                  <a:gd name="T31" fmla="*/ 0 h 69"/>
                  <a:gd name="T32" fmla="*/ 55 w 82"/>
                  <a:gd name="T33" fmla="*/ 1 h 69"/>
                  <a:gd name="T34" fmla="*/ 66 w 82"/>
                  <a:gd name="T35" fmla="*/ 4 h 69"/>
                  <a:gd name="T36" fmla="*/ 75 w 82"/>
                  <a:gd name="T37" fmla="*/ 11 h 69"/>
                  <a:gd name="T38" fmla="*/ 81 w 82"/>
                  <a:gd name="T39" fmla="*/ 21 h 69"/>
                  <a:gd name="T40" fmla="*/ 82 w 82"/>
                  <a:gd name="T41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2" h="69">
                    <a:moveTo>
                      <a:pt x="82" y="34"/>
                    </a:moveTo>
                    <a:lnTo>
                      <a:pt x="80" y="45"/>
                    </a:lnTo>
                    <a:lnTo>
                      <a:pt x="75" y="54"/>
                    </a:lnTo>
                    <a:lnTo>
                      <a:pt x="71" y="62"/>
                    </a:lnTo>
                    <a:lnTo>
                      <a:pt x="67" y="64"/>
                    </a:lnTo>
                    <a:lnTo>
                      <a:pt x="51" y="69"/>
                    </a:lnTo>
                    <a:lnTo>
                      <a:pt x="35" y="69"/>
                    </a:lnTo>
                    <a:lnTo>
                      <a:pt x="21" y="64"/>
                    </a:lnTo>
                    <a:lnTo>
                      <a:pt x="10" y="57"/>
                    </a:lnTo>
                    <a:lnTo>
                      <a:pt x="3" y="47"/>
                    </a:lnTo>
                    <a:lnTo>
                      <a:pt x="0" y="35"/>
                    </a:lnTo>
                    <a:lnTo>
                      <a:pt x="3" y="22"/>
                    </a:lnTo>
                    <a:lnTo>
                      <a:pt x="12" y="9"/>
                    </a:lnTo>
                    <a:lnTo>
                      <a:pt x="20" y="4"/>
                    </a:lnTo>
                    <a:lnTo>
                      <a:pt x="31" y="1"/>
                    </a:lnTo>
                    <a:lnTo>
                      <a:pt x="42" y="0"/>
                    </a:lnTo>
                    <a:lnTo>
                      <a:pt x="55" y="1"/>
                    </a:lnTo>
                    <a:lnTo>
                      <a:pt x="66" y="4"/>
                    </a:lnTo>
                    <a:lnTo>
                      <a:pt x="75" y="11"/>
                    </a:lnTo>
                    <a:lnTo>
                      <a:pt x="81" y="21"/>
                    </a:lnTo>
                    <a:lnTo>
                      <a:pt x="82" y="34"/>
                    </a:lnTo>
                    <a:close/>
                  </a:path>
                </a:pathLst>
              </a:custGeom>
              <a:solidFill>
                <a:srgbClr val="F95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7" name="Freeform 243"/>
              <p:cNvSpPr>
                <a:spLocks noChangeAspect="1"/>
              </p:cNvSpPr>
              <p:nvPr/>
            </p:nvSpPr>
            <p:spPr bwMode="auto">
              <a:xfrm rot="624494">
                <a:off x="4602" y="1424"/>
                <a:ext cx="64" cy="49"/>
              </a:xfrm>
              <a:custGeom>
                <a:avLst/>
                <a:gdLst>
                  <a:gd name="T0" fmla="*/ 109 w 116"/>
                  <a:gd name="T1" fmla="*/ 21 h 105"/>
                  <a:gd name="T2" fmla="*/ 105 w 116"/>
                  <a:gd name="T3" fmla="*/ 11 h 105"/>
                  <a:gd name="T4" fmla="*/ 98 w 116"/>
                  <a:gd name="T5" fmla="*/ 4 h 105"/>
                  <a:gd name="T6" fmla="*/ 89 w 116"/>
                  <a:gd name="T7" fmla="*/ 1 h 105"/>
                  <a:gd name="T8" fmla="*/ 78 w 116"/>
                  <a:gd name="T9" fmla="*/ 0 h 105"/>
                  <a:gd name="T10" fmla="*/ 67 w 116"/>
                  <a:gd name="T11" fmla="*/ 0 h 105"/>
                  <a:gd name="T12" fmla="*/ 55 w 116"/>
                  <a:gd name="T13" fmla="*/ 0 h 105"/>
                  <a:gd name="T14" fmla="*/ 45 w 116"/>
                  <a:gd name="T15" fmla="*/ 1 h 105"/>
                  <a:gd name="T16" fmla="*/ 35 w 116"/>
                  <a:gd name="T17" fmla="*/ 1 h 105"/>
                  <a:gd name="T18" fmla="*/ 23 w 116"/>
                  <a:gd name="T19" fmla="*/ 3 h 105"/>
                  <a:gd name="T20" fmla="*/ 14 w 116"/>
                  <a:gd name="T21" fmla="*/ 9 h 105"/>
                  <a:gd name="T22" fmla="*/ 7 w 116"/>
                  <a:gd name="T23" fmla="*/ 18 h 105"/>
                  <a:gd name="T24" fmla="*/ 4 w 116"/>
                  <a:gd name="T25" fmla="*/ 30 h 105"/>
                  <a:gd name="T26" fmla="*/ 1 w 116"/>
                  <a:gd name="T27" fmla="*/ 42 h 105"/>
                  <a:gd name="T28" fmla="*/ 0 w 116"/>
                  <a:gd name="T29" fmla="*/ 55 h 105"/>
                  <a:gd name="T30" fmla="*/ 2 w 116"/>
                  <a:gd name="T31" fmla="*/ 69 h 105"/>
                  <a:gd name="T32" fmla="*/ 5 w 116"/>
                  <a:gd name="T33" fmla="*/ 80 h 105"/>
                  <a:gd name="T34" fmla="*/ 10 w 116"/>
                  <a:gd name="T35" fmla="*/ 88 h 105"/>
                  <a:gd name="T36" fmla="*/ 19 w 116"/>
                  <a:gd name="T37" fmla="*/ 95 h 105"/>
                  <a:gd name="T38" fmla="*/ 29 w 116"/>
                  <a:gd name="T39" fmla="*/ 100 h 105"/>
                  <a:gd name="T40" fmla="*/ 40 w 116"/>
                  <a:gd name="T41" fmla="*/ 103 h 105"/>
                  <a:gd name="T42" fmla="*/ 53 w 116"/>
                  <a:gd name="T43" fmla="*/ 105 h 105"/>
                  <a:gd name="T44" fmla="*/ 66 w 116"/>
                  <a:gd name="T45" fmla="*/ 105 h 105"/>
                  <a:gd name="T46" fmla="*/ 78 w 116"/>
                  <a:gd name="T47" fmla="*/ 103 h 105"/>
                  <a:gd name="T48" fmla="*/ 90 w 116"/>
                  <a:gd name="T49" fmla="*/ 100 h 105"/>
                  <a:gd name="T50" fmla="*/ 101 w 116"/>
                  <a:gd name="T51" fmla="*/ 97 h 105"/>
                  <a:gd name="T52" fmla="*/ 109 w 116"/>
                  <a:gd name="T53" fmla="*/ 90 h 105"/>
                  <a:gd name="T54" fmla="*/ 114 w 116"/>
                  <a:gd name="T55" fmla="*/ 80 h 105"/>
                  <a:gd name="T56" fmla="*/ 116 w 116"/>
                  <a:gd name="T57" fmla="*/ 70 h 105"/>
                  <a:gd name="T58" fmla="*/ 116 w 116"/>
                  <a:gd name="T59" fmla="*/ 57 h 105"/>
                  <a:gd name="T60" fmla="*/ 115 w 116"/>
                  <a:gd name="T61" fmla="*/ 45 h 105"/>
                  <a:gd name="T62" fmla="*/ 113 w 116"/>
                  <a:gd name="T63" fmla="*/ 32 h 105"/>
                  <a:gd name="T64" fmla="*/ 109 w 116"/>
                  <a:gd name="T65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6" h="105">
                    <a:moveTo>
                      <a:pt x="109" y="21"/>
                    </a:moveTo>
                    <a:lnTo>
                      <a:pt x="105" y="11"/>
                    </a:lnTo>
                    <a:lnTo>
                      <a:pt x="98" y="4"/>
                    </a:lnTo>
                    <a:lnTo>
                      <a:pt x="89" y="1"/>
                    </a:lnTo>
                    <a:lnTo>
                      <a:pt x="78" y="0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5" y="1"/>
                    </a:lnTo>
                    <a:lnTo>
                      <a:pt x="35" y="1"/>
                    </a:lnTo>
                    <a:lnTo>
                      <a:pt x="23" y="3"/>
                    </a:lnTo>
                    <a:lnTo>
                      <a:pt x="14" y="9"/>
                    </a:lnTo>
                    <a:lnTo>
                      <a:pt x="7" y="18"/>
                    </a:lnTo>
                    <a:lnTo>
                      <a:pt x="4" y="30"/>
                    </a:lnTo>
                    <a:lnTo>
                      <a:pt x="1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0"/>
                    </a:lnTo>
                    <a:lnTo>
                      <a:pt x="10" y="88"/>
                    </a:lnTo>
                    <a:lnTo>
                      <a:pt x="19" y="95"/>
                    </a:lnTo>
                    <a:lnTo>
                      <a:pt x="29" y="100"/>
                    </a:lnTo>
                    <a:lnTo>
                      <a:pt x="40" y="103"/>
                    </a:lnTo>
                    <a:lnTo>
                      <a:pt x="53" y="105"/>
                    </a:lnTo>
                    <a:lnTo>
                      <a:pt x="66" y="105"/>
                    </a:lnTo>
                    <a:lnTo>
                      <a:pt x="78" y="103"/>
                    </a:lnTo>
                    <a:lnTo>
                      <a:pt x="90" y="100"/>
                    </a:lnTo>
                    <a:lnTo>
                      <a:pt x="101" y="97"/>
                    </a:lnTo>
                    <a:lnTo>
                      <a:pt x="109" y="90"/>
                    </a:lnTo>
                    <a:lnTo>
                      <a:pt x="114" y="80"/>
                    </a:lnTo>
                    <a:lnTo>
                      <a:pt x="116" y="70"/>
                    </a:lnTo>
                    <a:lnTo>
                      <a:pt x="116" y="57"/>
                    </a:lnTo>
                    <a:lnTo>
                      <a:pt x="115" y="45"/>
                    </a:lnTo>
                    <a:lnTo>
                      <a:pt x="113" y="32"/>
                    </a:lnTo>
                    <a:lnTo>
                      <a:pt x="109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8" name="Freeform 244"/>
              <p:cNvSpPr>
                <a:spLocks noChangeAspect="1"/>
              </p:cNvSpPr>
              <p:nvPr/>
            </p:nvSpPr>
            <p:spPr bwMode="auto">
              <a:xfrm rot="624494">
                <a:off x="4612" y="1431"/>
                <a:ext cx="46" cy="33"/>
              </a:xfrm>
              <a:custGeom>
                <a:avLst/>
                <a:gdLst>
                  <a:gd name="T0" fmla="*/ 83 w 83"/>
                  <a:gd name="T1" fmla="*/ 34 h 69"/>
                  <a:gd name="T2" fmla="*/ 81 w 83"/>
                  <a:gd name="T3" fmla="*/ 46 h 69"/>
                  <a:gd name="T4" fmla="*/ 76 w 83"/>
                  <a:gd name="T5" fmla="*/ 55 h 69"/>
                  <a:gd name="T6" fmla="*/ 72 w 83"/>
                  <a:gd name="T7" fmla="*/ 62 h 69"/>
                  <a:gd name="T8" fmla="*/ 68 w 83"/>
                  <a:gd name="T9" fmla="*/ 64 h 69"/>
                  <a:gd name="T10" fmla="*/ 52 w 83"/>
                  <a:gd name="T11" fmla="*/ 69 h 69"/>
                  <a:gd name="T12" fmla="*/ 36 w 83"/>
                  <a:gd name="T13" fmla="*/ 69 h 69"/>
                  <a:gd name="T14" fmla="*/ 22 w 83"/>
                  <a:gd name="T15" fmla="*/ 64 h 69"/>
                  <a:gd name="T16" fmla="*/ 11 w 83"/>
                  <a:gd name="T17" fmla="*/ 57 h 69"/>
                  <a:gd name="T18" fmla="*/ 4 w 83"/>
                  <a:gd name="T19" fmla="*/ 47 h 69"/>
                  <a:gd name="T20" fmla="*/ 0 w 83"/>
                  <a:gd name="T21" fmla="*/ 36 h 69"/>
                  <a:gd name="T22" fmla="*/ 4 w 83"/>
                  <a:gd name="T23" fmla="*/ 23 h 69"/>
                  <a:gd name="T24" fmla="*/ 13 w 83"/>
                  <a:gd name="T25" fmla="*/ 9 h 69"/>
                  <a:gd name="T26" fmla="*/ 21 w 83"/>
                  <a:gd name="T27" fmla="*/ 5 h 69"/>
                  <a:gd name="T28" fmla="*/ 31 w 83"/>
                  <a:gd name="T29" fmla="*/ 1 h 69"/>
                  <a:gd name="T30" fmla="*/ 43 w 83"/>
                  <a:gd name="T31" fmla="*/ 0 h 69"/>
                  <a:gd name="T32" fmla="*/ 56 w 83"/>
                  <a:gd name="T33" fmla="*/ 1 h 69"/>
                  <a:gd name="T34" fmla="*/ 67 w 83"/>
                  <a:gd name="T35" fmla="*/ 5 h 69"/>
                  <a:gd name="T36" fmla="*/ 76 w 83"/>
                  <a:gd name="T37" fmla="*/ 11 h 69"/>
                  <a:gd name="T38" fmla="*/ 82 w 83"/>
                  <a:gd name="T39" fmla="*/ 21 h 69"/>
                  <a:gd name="T40" fmla="*/ 83 w 83"/>
                  <a:gd name="T41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3" h="69">
                    <a:moveTo>
                      <a:pt x="83" y="34"/>
                    </a:moveTo>
                    <a:lnTo>
                      <a:pt x="81" y="46"/>
                    </a:lnTo>
                    <a:lnTo>
                      <a:pt x="76" y="55"/>
                    </a:lnTo>
                    <a:lnTo>
                      <a:pt x="72" y="62"/>
                    </a:lnTo>
                    <a:lnTo>
                      <a:pt x="68" y="64"/>
                    </a:lnTo>
                    <a:lnTo>
                      <a:pt x="52" y="69"/>
                    </a:lnTo>
                    <a:lnTo>
                      <a:pt x="36" y="69"/>
                    </a:lnTo>
                    <a:lnTo>
                      <a:pt x="22" y="64"/>
                    </a:lnTo>
                    <a:lnTo>
                      <a:pt x="11" y="57"/>
                    </a:lnTo>
                    <a:lnTo>
                      <a:pt x="4" y="47"/>
                    </a:lnTo>
                    <a:lnTo>
                      <a:pt x="0" y="36"/>
                    </a:lnTo>
                    <a:lnTo>
                      <a:pt x="4" y="23"/>
                    </a:lnTo>
                    <a:lnTo>
                      <a:pt x="13" y="9"/>
                    </a:lnTo>
                    <a:lnTo>
                      <a:pt x="21" y="5"/>
                    </a:lnTo>
                    <a:lnTo>
                      <a:pt x="31" y="1"/>
                    </a:lnTo>
                    <a:lnTo>
                      <a:pt x="43" y="0"/>
                    </a:lnTo>
                    <a:lnTo>
                      <a:pt x="56" y="1"/>
                    </a:lnTo>
                    <a:lnTo>
                      <a:pt x="67" y="5"/>
                    </a:lnTo>
                    <a:lnTo>
                      <a:pt x="76" y="11"/>
                    </a:lnTo>
                    <a:lnTo>
                      <a:pt x="82" y="21"/>
                    </a:lnTo>
                    <a:lnTo>
                      <a:pt x="83" y="34"/>
                    </a:lnTo>
                    <a:close/>
                  </a:path>
                </a:pathLst>
              </a:custGeom>
              <a:solidFill>
                <a:srgbClr val="F95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9" name="Freeform 245"/>
              <p:cNvSpPr>
                <a:spLocks noChangeAspect="1"/>
              </p:cNvSpPr>
              <p:nvPr/>
            </p:nvSpPr>
            <p:spPr bwMode="auto">
              <a:xfrm rot="624494">
                <a:off x="4676" y="1446"/>
                <a:ext cx="63" cy="49"/>
              </a:xfrm>
              <a:custGeom>
                <a:avLst/>
                <a:gdLst>
                  <a:gd name="T0" fmla="*/ 109 w 116"/>
                  <a:gd name="T1" fmla="*/ 21 h 106"/>
                  <a:gd name="T2" fmla="*/ 103 w 116"/>
                  <a:gd name="T3" fmla="*/ 12 h 106"/>
                  <a:gd name="T4" fmla="*/ 96 w 116"/>
                  <a:gd name="T5" fmla="*/ 5 h 106"/>
                  <a:gd name="T6" fmla="*/ 87 w 116"/>
                  <a:gd name="T7" fmla="*/ 2 h 106"/>
                  <a:gd name="T8" fmla="*/ 76 w 116"/>
                  <a:gd name="T9" fmla="*/ 0 h 106"/>
                  <a:gd name="T10" fmla="*/ 66 w 116"/>
                  <a:gd name="T11" fmla="*/ 0 h 106"/>
                  <a:gd name="T12" fmla="*/ 55 w 116"/>
                  <a:gd name="T13" fmla="*/ 0 h 106"/>
                  <a:gd name="T14" fmla="*/ 44 w 116"/>
                  <a:gd name="T15" fmla="*/ 2 h 106"/>
                  <a:gd name="T16" fmla="*/ 35 w 116"/>
                  <a:gd name="T17" fmla="*/ 2 h 106"/>
                  <a:gd name="T18" fmla="*/ 23 w 116"/>
                  <a:gd name="T19" fmla="*/ 4 h 106"/>
                  <a:gd name="T20" fmla="*/ 14 w 116"/>
                  <a:gd name="T21" fmla="*/ 10 h 106"/>
                  <a:gd name="T22" fmla="*/ 7 w 116"/>
                  <a:gd name="T23" fmla="*/ 19 h 106"/>
                  <a:gd name="T24" fmla="*/ 3 w 116"/>
                  <a:gd name="T25" fmla="*/ 30 h 106"/>
                  <a:gd name="T26" fmla="*/ 0 w 116"/>
                  <a:gd name="T27" fmla="*/ 43 h 106"/>
                  <a:gd name="T28" fmla="*/ 0 w 116"/>
                  <a:gd name="T29" fmla="*/ 56 h 106"/>
                  <a:gd name="T30" fmla="*/ 2 w 116"/>
                  <a:gd name="T31" fmla="*/ 69 h 106"/>
                  <a:gd name="T32" fmla="*/ 5 w 116"/>
                  <a:gd name="T33" fmla="*/ 81 h 106"/>
                  <a:gd name="T34" fmla="*/ 10 w 116"/>
                  <a:gd name="T35" fmla="*/ 89 h 106"/>
                  <a:gd name="T36" fmla="*/ 18 w 116"/>
                  <a:gd name="T37" fmla="*/ 96 h 106"/>
                  <a:gd name="T38" fmla="*/ 27 w 116"/>
                  <a:gd name="T39" fmla="*/ 101 h 106"/>
                  <a:gd name="T40" fmla="*/ 38 w 116"/>
                  <a:gd name="T41" fmla="*/ 104 h 106"/>
                  <a:gd name="T42" fmla="*/ 51 w 116"/>
                  <a:gd name="T43" fmla="*/ 106 h 106"/>
                  <a:gd name="T44" fmla="*/ 64 w 116"/>
                  <a:gd name="T45" fmla="*/ 106 h 106"/>
                  <a:gd name="T46" fmla="*/ 76 w 116"/>
                  <a:gd name="T47" fmla="*/ 104 h 106"/>
                  <a:gd name="T48" fmla="*/ 88 w 116"/>
                  <a:gd name="T49" fmla="*/ 102 h 106"/>
                  <a:gd name="T50" fmla="*/ 99 w 116"/>
                  <a:gd name="T51" fmla="*/ 98 h 106"/>
                  <a:gd name="T52" fmla="*/ 107 w 116"/>
                  <a:gd name="T53" fmla="*/ 91 h 106"/>
                  <a:gd name="T54" fmla="*/ 112 w 116"/>
                  <a:gd name="T55" fmla="*/ 82 h 106"/>
                  <a:gd name="T56" fmla="*/ 116 w 116"/>
                  <a:gd name="T57" fmla="*/ 71 h 106"/>
                  <a:gd name="T58" fmla="*/ 116 w 116"/>
                  <a:gd name="T59" fmla="*/ 58 h 106"/>
                  <a:gd name="T60" fmla="*/ 114 w 116"/>
                  <a:gd name="T61" fmla="*/ 45 h 106"/>
                  <a:gd name="T62" fmla="*/ 112 w 116"/>
                  <a:gd name="T63" fmla="*/ 33 h 106"/>
                  <a:gd name="T64" fmla="*/ 109 w 116"/>
                  <a:gd name="T65" fmla="*/ 2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6" h="106">
                    <a:moveTo>
                      <a:pt x="109" y="21"/>
                    </a:moveTo>
                    <a:lnTo>
                      <a:pt x="103" y="12"/>
                    </a:lnTo>
                    <a:lnTo>
                      <a:pt x="96" y="5"/>
                    </a:lnTo>
                    <a:lnTo>
                      <a:pt x="87" y="2"/>
                    </a:lnTo>
                    <a:lnTo>
                      <a:pt x="76" y="0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4" y="2"/>
                    </a:lnTo>
                    <a:lnTo>
                      <a:pt x="35" y="2"/>
                    </a:lnTo>
                    <a:lnTo>
                      <a:pt x="23" y="4"/>
                    </a:lnTo>
                    <a:lnTo>
                      <a:pt x="14" y="10"/>
                    </a:lnTo>
                    <a:lnTo>
                      <a:pt x="7" y="19"/>
                    </a:lnTo>
                    <a:lnTo>
                      <a:pt x="3" y="30"/>
                    </a:lnTo>
                    <a:lnTo>
                      <a:pt x="0" y="43"/>
                    </a:lnTo>
                    <a:lnTo>
                      <a:pt x="0" y="56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10" y="89"/>
                    </a:lnTo>
                    <a:lnTo>
                      <a:pt x="18" y="96"/>
                    </a:lnTo>
                    <a:lnTo>
                      <a:pt x="27" y="101"/>
                    </a:lnTo>
                    <a:lnTo>
                      <a:pt x="38" y="104"/>
                    </a:lnTo>
                    <a:lnTo>
                      <a:pt x="51" y="106"/>
                    </a:lnTo>
                    <a:lnTo>
                      <a:pt x="64" y="106"/>
                    </a:lnTo>
                    <a:lnTo>
                      <a:pt x="76" y="104"/>
                    </a:lnTo>
                    <a:lnTo>
                      <a:pt x="88" y="102"/>
                    </a:lnTo>
                    <a:lnTo>
                      <a:pt x="99" y="98"/>
                    </a:lnTo>
                    <a:lnTo>
                      <a:pt x="107" y="91"/>
                    </a:lnTo>
                    <a:lnTo>
                      <a:pt x="112" y="82"/>
                    </a:lnTo>
                    <a:lnTo>
                      <a:pt x="116" y="71"/>
                    </a:lnTo>
                    <a:lnTo>
                      <a:pt x="116" y="58"/>
                    </a:lnTo>
                    <a:lnTo>
                      <a:pt x="114" y="45"/>
                    </a:lnTo>
                    <a:lnTo>
                      <a:pt x="112" y="33"/>
                    </a:lnTo>
                    <a:lnTo>
                      <a:pt x="109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0" name="Freeform 246"/>
              <p:cNvSpPr>
                <a:spLocks noChangeAspect="1"/>
              </p:cNvSpPr>
              <p:nvPr/>
            </p:nvSpPr>
            <p:spPr bwMode="auto">
              <a:xfrm rot="624494">
                <a:off x="4684" y="1454"/>
                <a:ext cx="45" cy="32"/>
              </a:xfrm>
              <a:custGeom>
                <a:avLst/>
                <a:gdLst>
                  <a:gd name="T0" fmla="*/ 81 w 81"/>
                  <a:gd name="T1" fmla="*/ 33 h 68"/>
                  <a:gd name="T2" fmla="*/ 79 w 81"/>
                  <a:gd name="T3" fmla="*/ 45 h 68"/>
                  <a:gd name="T4" fmla="*/ 74 w 81"/>
                  <a:gd name="T5" fmla="*/ 54 h 68"/>
                  <a:gd name="T6" fmla="*/ 70 w 81"/>
                  <a:gd name="T7" fmla="*/ 61 h 68"/>
                  <a:gd name="T8" fmla="*/ 66 w 81"/>
                  <a:gd name="T9" fmla="*/ 63 h 68"/>
                  <a:gd name="T10" fmla="*/ 50 w 81"/>
                  <a:gd name="T11" fmla="*/ 68 h 68"/>
                  <a:gd name="T12" fmla="*/ 34 w 81"/>
                  <a:gd name="T13" fmla="*/ 68 h 68"/>
                  <a:gd name="T14" fmla="*/ 21 w 81"/>
                  <a:gd name="T15" fmla="*/ 64 h 68"/>
                  <a:gd name="T16" fmla="*/ 10 w 81"/>
                  <a:gd name="T17" fmla="*/ 56 h 68"/>
                  <a:gd name="T18" fmla="*/ 3 w 81"/>
                  <a:gd name="T19" fmla="*/ 47 h 68"/>
                  <a:gd name="T20" fmla="*/ 0 w 81"/>
                  <a:gd name="T21" fmla="*/ 35 h 68"/>
                  <a:gd name="T22" fmla="*/ 3 w 81"/>
                  <a:gd name="T23" fmla="*/ 22 h 68"/>
                  <a:gd name="T24" fmla="*/ 12 w 81"/>
                  <a:gd name="T25" fmla="*/ 9 h 68"/>
                  <a:gd name="T26" fmla="*/ 19 w 81"/>
                  <a:gd name="T27" fmla="*/ 4 h 68"/>
                  <a:gd name="T28" fmla="*/ 29 w 81"/>
                  <a:gd name="T29" fmla="*/ 1 h 68"/>
                  <a:gd name="T30" fmla="*/ 42 w 81"/>
                  <a:gd name="T31" fmla="*/ 0 h 68"/>
                  <a:gd name="T32" fmla="*/ 54 w 81"/>
                  <a:gd name="T33" fmla="*/ 1 h 68"/>
                  <a:gd name="T34" fmla="*/ 65 w 81"/>
                  <a:gd name="T35" fmla="*/ 4 h 68"/>
                  <a:gd name="T36" fmla="*/ 74 w 81"/>
                  <a:gd name="T37" fmla="*/ 11 h 68"/>
                  <a:gd name="T38" fmla="*/ 80 w 81"/>
                  <a:gd name="T39" fmla="*/ 20 h 68"/>
                  <a:gd name="T40" fmla="*/ 81 w 81"/>
                  <a:gd name="T41" fmla="*/ 3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1" h="68">
                    <a:moveTo>
                      <a:pt x="81" y="33"/>
                    </a:moveTo>
                    <a:lnTo>
                      <a:pt x="79" y="45"/>
                    </a:lnTo>
                    <a:lnTo>
                      <a:pt x="74" y="54"/>
                    </a:lnTo>
                    <a:lnTo>
                      <a:pt x="70" y="61"/>
                    </a:lnTo>
                    <a:lnTo>
                      <a:pt x="66" y="63"/>
                    </a:lnTo>
                    <a:lnTo>
                      <a:pt x="50" y="68"/>
                    </a:lnTo>
                    <a:lnTo>
                      <a:pt x="34" y="68"/>
                    </a:lnTo>
                    <a:lnTo>
                      <a:pt x="21" y="64"/>
                    </a:lnTo>
                    <a:lnTo>
                      <a:pt x="10" y="56"/>
                    </a:lnTo>
                    <a:lnTo>
                      <a:pt x="3" y="47"/>
                    </a:lnTo>
                    <a:lnTo>
                      <a:pt x="0" y="35"/>
                    </a:lnTo>
                    <a:lnTo>
                      <a:pt x="3" y="22"/>
                    </a:lnTo>
                    <a:lnTo>
                      <a:pt x="12" y="9"/>
                    </a:lnTo>
                    <a:lnTo>
                      <a:pt x="19" y="4"/>
                    </a:lnTo>
                    <a:lnTo>
                      <a:pt x="29" y="1"/>
                    </a:lnTo>
                    <a:lnTo>
                      <a:pt x="42" y="0"/>
                    </a:lnTo>
                    <a:lnTo>
                      <a:pt x="54" y="1"/>
                    </a:lnTo>
                    <a:lnTo>
                      <a:pt x="65" y="4"/>
                    </a:lnTo>
                    <a:lnTo>
                      <a:pt x="74" y="11"/>
                    </a:lnTo>
                    <a:lnTo>
                      <a:pt x="80" y="20"/>
                    </a:lnTo>
                    <a:lnTo>
                      <a:pt x="81" y="33"/>
                    </a:lnTo>
                    <a:close/>
                  </a:path>
                </a:pathLst>
              </a:custGeom>
              <a:solidFill>
                <a:srgbClr val="F95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1" name="Freeform 247"/>
              <p:cNvSpPr>
                <a:spLocks noChangeAspect="1"/>
              </p:cNvSpPr>
              <p:nvPr/>
            </p:nvSpPr>
            <p:spPr bwMode="auto">
              <a:xfrm rot="624494">
                <a:off x="4568" y="1480"/>
                <a:ext cx="64" cy="49"/>
              </a:xfrm>
              <a:custGeom>
                <a:avLst/>
                <a:gdLst>
                  <a:gd name="T0" fmla="*/ 110 w 117"/>
                  <a:gd name="T1" fmla="*/ 21 h 106"/>
                  <a:gd name="T2" fmla="*/ 105 w 117"/>
                  <a:gd name="T3" fmla="*/ 12 h 106"/>
                  <a:gd name="T4" fmla="*/ 97 w 117"/>
                  <a:gd name="T5" fmla="*/ 6 h 106"/>
                  <a:gd name="T6" fmla="*/ 88 w 117"/>
                  <a:gd name="T7" fmla="*/ 3 h 106"/>
                  <a:gd name="T8" fmla="*/ 78 w 117"/>
                  <a:gd name="T9" fmla="*/ 0 h 106"/>
                  <a:gd name="T10" fmla="*/ 67 w 117"/>
                  <a:gd name="T11" fmla="*/ 0 h 106"/>
                  <a:gd name="T12" fmla="*/ 56 w 117"/>
                  <a:gd name="T13" fmla="*/ 0 h 106"/>
                  <a:gd name="T14" fmla="*/ 45 w 117"/>
                  <a:gd name="T15" fmla="*/ 1 h 106"/>
                  <a:gd name="T16" fmla="*/ 35 w 117"/>
                  <a:gd name="T17" fmla="*/ 1 h 106"/>
                  <a:gd name="T18" fmla="*/ 23 w 117"/>
                  <a:gd name="T19" fmla="*/ 4 h 106"/>
                  <a:gd name="T20" fmla="*/ 14 w 117"/>
                  <a:gd name="T21" fmla="*/ 9 h 106"/>
                  <a:gd name="T22" fmla="*/ 7 w 117"/>
                  <a:gd name="T23" fmla="*/ 19 h 106"/>
                  <a:gd name="T24" fmla="*/ 3 w 117"/>
                  <a:gd name="T25" fmla="*/ 30 h 106"/>
                  <a:gd name="T26" fmla="*/ 0 w 117"/>
                  <a:gd name="T27" fmla="*/ 43 h 106"/>
                  <a:gd name="T28" fmla="*/ 0 w 117"/>
                  <a:gd name="T29" fmla="*/ 56 h 106"/>
                  <a:gd name="T30" fmla="*/ 2 w 117"/>
                  <a:gd name="T31" fmla="*/ 69 h 106"/>
                  <a:gd name="T32" fmla="*/ 5 w 117"/>
                  <a:gd name="T33" fmla="*/ 81 h 106"/>
                  <a:gd name="T34" fmla="*/ 11 w 117"/>
                  <a:gd name="T35" fmla="*/ 89 h 106"/>
                  <a:gd name="T36" fmla="*/ 19 w 117"/>
                  <a:gd name="T37" fmla="*/ 96 h 106"/>
                  <a:gd name="T38" fmla="*/ 29 w 117"/>
                  <a:gd name="T39" fmla="*/ 100 h 106"/>
                  <a:gd name="T40" fmla="*/ 41 w 117"/>
                  <a:gd name="T41" fmla="*/ 104 h 106"/>
                  <a:gd name="T42" fmla="*/ 53 w 117"/>
                  <a:gd name="T43" fmla="*/ 106 h 106"/>
                  <a:gd name="T44" fmla="*/ 66 w 117"/>
                  <a:gd name="T45" fmla="*/ 106 h 106"/>
                  <a:gd name="T46" fmla="*/ 79 w 117"/>
                  <a:gd name="T47" fmla="*/ 104 h 106"/>
                  <a:gd name="T48" fmla="*/ 90 w 117"/>
                  <a:gd name="T49" fmla="*/ 102 h 106"/>
                  <a:gd name="T50" fmla="*/ 102 w 117"/>
                  <a:gd name="T51" fmla="*/ 98 h 106"/>
                  <a:gd name="T52" fmla="*/ 110 w 117"/>
                  <a:gd name="T53" fmla="*/ 91 h 106"/>
                  <a:gd name="T54" fmla="*/ 114 w 117"/>
                  <a:gd name="T55" fmla="*/ 82 h 106"/>
                  <a:gd name="T56" fmla="*/ 117 w 117"/>
                  <a:gd name="T57" fmla="*/ 71 h 106"/>
                  <a:gd name="T58" fmla="*/ 117 w 117"/>
                  <a:gd name="T59" fmla="*/ 58 h 106"/>
                  <a:gd name="T60" fmla="*/ 115 w 117"/>
                  <a:gd name="T61" fmla="*/ 45 h 106"/>
                  <a:gd name="T62" fmla="*/ 113 w 117"/>
                  <a:gd name="T63" fmla="*/ 33 h 106"/>
                  <a:gd name="T64" fmla="*/ 110 w 117"/>
                  <a:gd name="T65" fmla="*/ 2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7" h="106">
                    <a:moveTo>
                      <a:pt x="110" y="21"/>
                    </a:moveTo>
                    <a:lnTo>
                      <a:pt x="105" y="12"/>
                    </a:lnTo>
                    <a:lnTo>
                      <a:pt x="97" y="6"/>
                    </a:lnTo>
                    <a:lnTo>
                      <a:pt x="88" y="3"/>
                    </a:lnTo>
                    <a:lnTo>
                      <a:pt x="78" y="0"/>
                    </a:lnTo>
                    <a:lnTo>
                      <a:pt x="67" y="0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5" y="1"/>
                    </a:lnTo>
                    <a:lnTo>
                      <a:pt x="23" y="4"/>
                    </a:lnTo>
                    <a:lnTo>
                      <a:pt x="14" y="9"/>
                    </a:lnTo>
                    <a:lnTo>
                      <a:pt x="7" y="19"/>
                    </a:lnTo>
                    <a:lnTo>
                      <a:pt x="3" y="30"/>
                    </a:lnTo>
                    <a:lnTo>
                      <a:pt x="0" y="43"/>
                    </a:lnTo>
                    <a:lnTo>
                      <a:pt x="0" y="56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11" y="89"/>
                    </a:lnTo>
                    <a:lnTo>
                      <a:pt x="19" y="96"/>
                    </a:lnTo>
                    <a:lnTo>
                      <a:pt x="29" y="100"/>
                    </a:lnTo>
                    <a:lnTo>
                      <a:pt x="41" y="104"/>
                    </a:lnTo>
                    <a:lnTo>
                      <a:pt x="53" y="106"/>
                    </a:lnTo>
                    <a:lnTo>
                      <a:pt x="66" y="106"/>
                    </a:lnTo>
                    <a:lnTo>
                      <a:pt x="79" y="104"/>
                    </a:lnTo>
                    <a:lnTo>
                      <a:pt x="90" y="102"/>
                    </a:lnTo>
                    <a:lnTo>
                      <a:pt x="102" y="98"/>
                    </a:lnTo>
                    <a:lnTo>
                      <a:pt x="110" y="91"/>
                    </a:lnTo>
                    <a:lnTo>
                      <a:pt x="114" y="82"/>
                    </a:lnTo>
                    <a:lnTo>
                      <a:pt x="117" y="71"/>
                    </a:lnTo>
                    <a:lnTo>
                      <a:pt x="117" y="58"/>
                    </a:lnTo>
                    <a:lnTo>
                      <a:pt x="115" y="45"/>
                    </a:lnTo>
                    <a:lnTo>
                      <a:pt x="113" y="33"/>
                    </a:lnTo>
                    <a:lnTo>
                      <a:pt x="11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2" name="Freeform 248"/>
              <p:cNvSpPr>
                <a:spLocks noChangeAspect="1"/>
              </p:cNvSpPr>
              <p:nvPr/>
            </p:nvSpPr>
            <p:spPr bwMode="auto">
              <a:xfrm rot="624494">
                <a:off x="4577" y="1487"/>
                <a:ext cx="45" cy="32"/>
              </a:xfrm>
              <a:custGeom>
                <a:avLst/>
                <a:gdLst>
                  <a:gd name="T0" fmla="*/ 81 w 81"/>
                  <a:gd name="T1" fmla="*/ 33 h 68"/>
                  <a:gd name="T2" fmla="*/ 79 w 81"/>
                  <a:gd name="T3" fmla="*/ 44 h 68"/>
                  <a:gd name="T4" fmla="*/ 76 w 81"/>
                  <a:gd name="T5" fmla="*/ 54 h 68"/>
                  <a:gd name="T6" fmla="*/ 71 w 81"/>
                  <a:gd name="T7" fmla="*/ 61 h 68"/>
                  <a:gd name="T8" fmla="*/ 66 w 81"/>
                  <a:gd name="T9" fmla="*/ 63 h 68"/>
                  <a:gd name="T10" fmla="*/ 50 w 81"/>
                  <a:gd name="T11" fmla="*/ 68 h 68"/>
                  <a:gd name="T12" fmla="*/ 34 w 81"/>
                  <a:gd name="T13" fmla="*/ 68 h 68"/>
                  <a:gd name="T14" fmla="*/ 20 w 81"/>
                  <a:gd name="T15" fmla="*/ 64 h 68"/>
                  <a:gd name="T16" fmla="*/ 9 w 81"/>
                  <a:gd name="T17" fmla="*/ 56 h 68"/>
                  <a:gd name="T18" fmla="*/ 2 w 81"/>
                  <a:gd name="T19" fmla="*/ 47 h 68"/>
                  <a:gd name="T20" fmla="*/ 0 w 81"/>
                  <a:gd name="T21" fmla="*/ 35 h 68"/>
                  <a:gd name="T22" fmla="*/ 3 w 81"/>
                  <a:gd name="T23" fmla="*/ 21 h 68"/>
                  <a:gd name="T24" fmla="*/ 12 w 81"/>
                  <a:gd name="T25" fmla="*/ 9 h 68"/>
                  <a:gd name="T26" fmla="*/ 20 w 81"/>
                  <a:gd name="T27" fmla="*/ 4 h 68"/>
                  <a:gd name="T28" fmla="*/ 31 w 81"/>
                  <a:gd name="T29" fmla="*/ 1 h 68"/>
                  <a:gd name="T30" fmla="*/ 42 w 81"/>
                  <a:gd name="T31" fmla="*/ 0 h 68"/>
                  <a:gd name="T32" fmla="*/ 55 w 81"/>
                  <a:gd name="T33" fmla="*/ 1 h 68"/>
                  <a:gd name="T34" fmla="*/ 66 w 81"/>
                  <a:gd name="T35" fmla="*/ 4 h 68"/>
                  <a:gd name="T36" fmla="*/ 76 w 81"/>
                  <a:gd name="T37" fmla="*/ 11 h 68"/>
                  <a:gd name="T38" fmla="*/ 80 w 81"/>
                  <a:gd name="T39" fmla="*/ 20 h 68"/>
                  <a:gd name="T40" fmla="*/ 81 w 81"/>
                  <a:gd name="T41" fmla="*/ 3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1" h="68">
                    <a:moveTo>
                      <a:pt x="81" y="33"/>
                    </a:moveTo>
                    <a:lnTo>
                      <a:pt x="79" y="44"/>
                    </a:lnTo>
                    <a:lnTo>
                      <a:pt x="76" y="54"/>
                    </a:lnTo>
                    <a:lnTo>
                      <a:pt x="71" y="61"/>
                    </a:lnTo>
                    <a:lnTo>
                      <a:pt x="66" y="63"/>
                    </a:lnTo>
                    <a:lnTo>
                      <a:pt x="50" y="68"/>
                    </a:lnTo>
                    <a:lnTo>
                      <a:pt x="34" y="68"/>
                    </a:lnTo>
                    <a:lnTo>
                      <a:pt x="20" y="64"/>
                    </a:lnTo>
                    <a:lnTo>
                      <a:pt x="9" y="56"/>
                    </a:lnTo>
                    <a:lnTo>
                      <a:pt x="2" y="47"/>
                    </a:lnTo>
                    <a:lnTo>
                      <a:pt x="0" y="35"/>
                    </a:lnTo>
                    <a:lnTo>
                      <a:pt x="3" y="21"/>
                    </a:lnTo>
                    <a:lnTo>
                      <a:pt x="12" y="9"/>
                    </a:lnTo>
                    <a:lnTo>
                      <a:pt x="20" y="4"/>
                    </a:lnTo>
                    <a:lnTo>
                      <a:pt x="31" y="1"/>
                    </a:lnTo>
                    <a:lnTo>
                      <a:pt x="42" y="0"/>
                    </a:lnTo>
                    <a:lnTo>
                      <a:pt x="55" y="1"/>
                    </a:lnTo>
                    <a:lnTo>
                      <a:pt x="66" y="4"/>
                    </a:lnTo>
                    <a:lnTo>
                      <a:pt x="76" y="11"/>
                    </a:lnTo>
                    <a:lnTo>
                      <a:pt x="80" y="20"/>
                    </a:lnTo>
                    <a:lnTo>
                      <a:pt x="81" y="33"/>
                    </a:lnTo>
                    <a:close/>
                  </a:path>
                </a:pathLst>
              </a:custGeom>
              <a:solidFill>
                <a:srgbClr val="F95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3" name="Freeform 249"/>
              <p:cNvSpPr>
                <a:spLocks noChangeAspect="1"/>
              </p:cNvSpPr>
              <p:nvPr/>
            </p:nvSpPr>
            <p:spPr bwMode="auto">
              <a:xfrm rot="624494">
                <a:off x="4485" y="1456"/>
                <a:ext cx="64" cy="48"/>
              </a:xfrm>
              <a:custGeom>
                <a:avLst/>
                <a:gdLst>
                  <a:gd name="T0" fmla="*/ 109 w 116"/>
                  <a:gd name="T1" fmla="*/ 20 h 105"/>
                  <a:gd name="T2" fmla="*/ 105 w 116"/>
                  <a:gd name="T3" fmla="*/ 11 h 105"/>
                  <a:gd name="T4" fmla="*/ 98 w 116"/>
                  <a:gd name="T5" fmla="*/ 4 h 105"/>
                  <a:gd name="T6" fmla="*/ 88 w 116"/>
                  <a:gd name="T7" fmla="*/ 1 h 105"/>
                  <a:gd name="T8" fmla="*/ 78 w 116"/>
                  <a:gd name="T9" fmla="*/ 0 h 105"/>
                  <a:gd name="T10" fmla="*/ 67 w 116"/>
                  <a:gd name="T11" fmla="*/ 0 h 105"/>
                  <a:gd name="T12" fmla="*/ 55 w 116"/>
                  <a:gd name="T13" fmla="*/ 0 h 105"/>
                  <a:gd name="T14" fmla="*/ 45 w 116"/>
                  <a:gd name="T15" fmla="*/ 1 h 105"/>
                  <a:gd name="T16" fmla="*/ 34 w 116"/>
                  <a:gd name="T17" fmla="*/ 1 h 105"/>
                  <a:gd name="T18" fmla="*/ 23 w 116"/>
                  <a:gd name="T19" fmla="*/ 3 h 105"/>
                  <a:gd name="T20" fmla="*/ 14 w 116"/>
                  <a:gd name="T21" fmla="*/ 9 h 105"/>
                  <a:gd name="T22" fmla="*/ 7 w 116"/>
                  <a:gd name="T23" fmla="*/ 18 h 105"/>
                  <a:gd name="T24" fmla="*/ 3 w 116"/>
                  <a:gd name="T25" fmla="*/ 30 h 105"/>
                  <a:gd name="T26" fmla="*/ 1 w 116"/>
                  <a:gd name="T27" fmla="*/ 42 h 105"/>
                  <a:gd name="T28" fmla="*/ 0 w 116"/>
                  <a:gd name="T29" fmla="*/ 55 h 105"/>
                  <a:gd name="T30" fmla="*/ 2 w 116"/>
                  <a:gd name="T31" fmla="*/ 69 h 105"/>
                  <a:gd name="T32" fmla="*/ 4 w 116"/>
                  <a:gd name="T33" fmla="*/ 80 h 105"/>
                  <a:gd name="T34" fmla="*/ 10 w 116"/>
                  <a:gd name="T35" fmla="*/ 88 h 105"/>
                  <a:gd name="T36" fmla="*/ 18 w 116"/>
                  <a:gd name="T37" fmla="*/ 95 h 105"/>
                  <a:gd name="T38" fmla="*/ 29 w 116"/>
                  <a:gd name="T39" fmla="*/ 100 h 105"/>
                  <a:gd name="T40" fmla="*/ 40 w 116"/>
                  <a:gd name="T41" fmla="*/ 103 h 105"/>
                  <a:gd name="T42" fmla="*/ 53 w 116"/>
                  <a:gd name="T43" fmla="*/ 105 h 105"/>
                  <a:gd name="T44" fmla="*/ 65 w 116"/>
                  <a:gd name="T45" fmla="*/ 105 h 105"/>
                  <a:gd name="T46" fmla="*/ 78 w 116"/>
                  <a:gd name="T47" fmla="*/ 103 h 105"/>
                  <a:gd name="T48" fmla="*/ 90 w 116"/>
                  <a:gd name="T49" fmla="*/ 100 h 105"/>
                  <a:gd name="T50" fmla="*/ 101 w 116"/>
                  <a:gd name="T51" fmla="*/ 96 h 105"/>
                  <a:gd name="T52" fmla="*/ 109 w 116"/>
                  <a:gd name="T53" fmla="*/ 90 h 105"/>
                  <a:gd name="T54" fmla="*/ 114 w 116"/>
                  <a:gd name="T55" fmla="*/ 80 h 105"/>
                  <a:gd name="T56" fmla="*/ 116 w 116"/>
                  <a:gd name="T57" fmla="*/ 70 h 105"/>
                  <a:gd name="T58" fmla="*/ 116 w 116"/>
                  <a:gd name="T59" fmla="*/ 57 h 105"/>
                  <a:gd name="T60" fmla="*/ 115 w 116"/>
                  <a:gd name="T61" fmla="*/ 45 h 105"/>
                  <a:gd name="T62" fmla="*/ 113 w 116"/>
                  <a:gd name="T63" fmla="*/ 32 h 105"/>
                  <a:gd name="T64" fmla="*/ 109 w 116"/>
                  <a:gd name="T65" fmla="*/ 2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6" h="105">
                    <a:moveTo>
                      <a:pt x="109" y="20"/>
                    </a:moveTo>
                    <a:lnTo>
                      <a:pt x="105" y="11"/>
                    </a:lnTo>
                    <a:lnTo>
                      <a:pt x="98" y="4"/>
                    </a:lnTo>
                    <a:lnTo>
                      <a:pt x="88" y="1"/>
                    </a:lnTo>
                    <a:lnTo>
                      <a:pt x="78" y="0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5" y="1"/>
                    </a:lnTo>
                    <a:lnTo>
                      <a:pt x="34" y="1"/>
                    </a:lnTo>
                    <a:lnTo>
                      <a:pt x="23" y="3"/>
                    </a:lnTo>
                    <a:lnTo>
                      <a:pt x="14" y="9"/>
                    </a:lnTo>
                    <a:lnTo>
                      <a:pt x="7" y="18"/>
                    </a:lnTo>
                    <a:lnTo>
                      <a:pt x="3" y="30"/>
                    </a:lnTo>
                    <a:lnTo>
                      <a:pt x="1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10" y="88"/>
                    </a:lnTo>
                    <a:lnTo>
                      <a:pt x="18" y="95"/>
                    </a:lnTo>
                    <a:lnTo>
                      <a:pt x="29" y="100"/>
                    </a:lnTo>
                    <a:lnTo>
                      <a:pt x="40" y="103"/>
                    </a:lnTo>
                    <a:lnTo>
                      <a:pt x="53" y="105"/>
                    </a:lnTo>
                    <a:lnTo>
                      <a:pt x="65" y="105"/>
                    </a:lnTo>
                    <a:lnTo>
                      <a:pt x="78" y="103"/>
                    </a:lnTo>
                    <a:lnTo>
                      <a:pt x="90" y="100"/>
                    </a:lnTo>
                    <a:lnTo>
                      <a:pt x="101" y="96"/>
                    </a:lnTo>
                    <a:lnTo>
                      <a:pt x="109" y="90"/>
                    </a:lnTo>
                    <a:lnTo>
                      <a:pt x="114" y="80"/>
                    </a:lnTo>
                    <a:lnTo>
                      <a:pt x="116" y="70"/>
                    </a:lnTo>
                    <a:lnTo>
                      <a:pt x="116" y="57"/>
                    </a:lnTo>
                    <a:lnTo>
                      <a:pt x="115" y="45"/>
                    </a:lnTo>
                    <a:lnTo>
                      <a:pt x="113" y="32"/>
                    </a:lnTo>
                    <a:lnTo>
                      <a:pt x="109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4" name="Freeform 250"/>
              <p:cNvSpPr>
                <a:spLocks noChangeAspect="1"/>
              </p:cNvSpPr>
              <p:nvPr/>
            </p:nvSpPr>
            <p:spPr bwMode="auto">
              <a:xfrm rot="624494">
                <a:off x="4495" y="1463"/>
                <a:ext cx="44" cy="32"/>
              </a:xfrm>
              <a:custGeom>
                <a:avLst/>
                <a:gdLst>
                  <a:gd name="T0" fmla="*/ 83 w 83"/>
                  <a:gd name="T1" fmla="*/ 33 h 68"/>
                  <a:gd name="T2" fmla="*/ 81 w 83"/>
                  <a:gd name="T3" fmla="*/ 45 h 68"/>
                  <a:gd name="T4" fmla="*/ 76 w 83"/>
                  <a:gd name="T5" fmla="*/ 54 h 68"/>
                  <a:gd name="T6" fmla="*/ 71 w 83"/>
                  <a:gd name="T7" fmla="*/ 61 h 68"/>
                  <a:gd name="T8" fmla="*/ 68 w 83"/>
                  <a:gd name="T9" fmla="*/ 63 h 68"/>
                  <a:gd name="T10" fmla="*/ 52 w 83"/>
                  <a:gd name="T11" fmla="*/ 68 h 68"/>
                  <a:gd name="T12" fmla="*/ 36 w 83"/>
                  <a:gd name="T13" fmla="*/ 68 h 68"/>
                  <a:gd name="T14" fmla="*/ 22 w 83"/>
                  <a:gd name="T15" fmla="*/ 63 h 68"/>
                  <a:gd name="T16" fmla="*/ 10 w 83"/>
                  <a:gd name="T17" fmla="*/ 56 h 68"/>
                  <a:gd name="T18" fmla="*/ 4 w 83"/>
                  <a:gd name="T19" fmla="*/ 46 h 68"/>
                  <a:gd name="T20" fmla="*/ 0 w 83"/>
                  <a:gd name="T21" fmla="*/ 35 h 68"/>
                  <a:gd name="T22" fmla="*/ 4 w 83"/>
                  <a:gd name="T23" fmla="*/ 22 h 68"/>
                  <a:gd name="T24" fmla="*/ 13 w 83"/>
                  <a:gd name="T25" fmla="*/ 8 h 68"/>
                  <a:gd name="T26" fmla="*/ 21 w 83"/>
                  <a:gd name="T27" fmla="*/ 3 h 68"/>
                  <a:gd name="T28" fmla="*/ 31 w 83"/>
                  <a:gd name="T29" fmla="*/ 1 h 68"/>
                  <a:gd name="T30" fmla="*/ 43 w 83"/>
                  <a:gd name="T31" fmla="*/ 0 h 68"/>
                  <a:gd name="T32" fmla="*/ 55 w 83"/>
                  <a:gd name="T33" fmla="*/ 1 h 68"/>
                  <a:gd name="T34" fmla="*/ 67 w 83"/>
                  <a:gd name="T35" fmla="*/ 5 h 68"/>
                  <a:gd name="T36" fmla="*/ 76 w 83"/>
                  <a:gd name="T37" fmla="*/ 11 h 68"/>
                  <a:gd name="T38" fmla="*/ 82 w 83"/>
                  <a:gd name="T39" fmla="*/ 21 h 68"/>
                  <a:gd name="T40" fmla="*/ 83 w 83"/>
                  <a:gd name="T41" fmla="*/ 3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3" h="68">
                    <a:moveTo>
                      <a:pt x="83" y="33"/>
                    </a:moveTo>
                    <a:lnTo>
                      <a:pt x="81" y="45"/>
                    </a:lnTo>
                    <a:lnTo>
                      <a:pt x="76" y="54"/>
                    </a:lnTo>
                    <a:lnTo>
                      <a:pt x="71" y="61"/>
                    </a:lnTo>
                    <a:lnTo>
                      <a:pt x="68" y="63"/>
                    </a:lnTo>
                    <a:lnTo>
                      <a:pt x="52" y="68"/>
                    </a:lnTo>
                    <a:lnTo>
                      <a:pt x="36" y="68"/>
                    </a:lnTo>
                    <a:lnTo>
                      <a:pt x="22" y="63"/>
                    </a:lnTo>
                    <a:lnTo>
                      <a:pt x="10" y="56"/>
                    </a:lnTo>
                    <a:lnTo>
                      <a:pt x="4" y="46"/>
                    </a:lnTo>
                    <a:lnTo>
                      <a:pt x="0" y="35"/>
                    </a:lnTo>
                    <a:lnTo>
                      <a:pt x="4" y="22"/>
                    </a:lnTo>
                    <a:lnTo>
                      <a:pt x="13" y="8"/>
                    </a:lnTo>
                    <a:lnTo>
                      <a:pt x="21" y="3"/>
                    </a:lnTo>
                    <a:lnTo>
                      <a:pt x="31" y="1"/>
                    </a:lnTo>
                    <a:lnTo>
                      <a:pt x="43" y="0"/>
                    </a:lnTo>
                    <a:lnTo>
                      <a:pt x="55" y="1"/>
                    </a:lnTo>
                    <a:lnTo>
                      <a:pt x="67" y="5"/>
                    </a:lnTo>
                    <a:lnTo>
                      <a:pt x="76" y="11"/>
                    </a:lnTo>
                    <a:lnTo>
                      <a:pt x="82" y="21"/>
                    </a:lnTo>
                    <a:lnTo>
                      <a:pt x="83" y="33"/>
                    </a:lnTo>
                    <a:close/>
                  </a:path>
                </a:pathLst>
              </a:custGeom>
              <a:solidFill>
                <a:srgbClr val="F95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5" name="Freeform 251"/>
              <p:cNvSpPr>
                <a:spLocks noChangeAspect="1"/>
              </p:cNvSpPr>
              <p:nvPr/>
            </p:nvSpPr>
            <p:spPr bwMode="auto">
              <a:xfrm rot="624494">
                <a:off x="4634" y="1503"/>
                <a:ext cx="64" cy="49"/>
              </a:xfrm>
              <a:custGeom>
                <a:avLst/>
                <a:gdLst>
                  <a:gd name="T0" fmla="*/ 109 w 115"/>
                  <a:gd name="T1" fmla="*/ 22 h 106"/>
                  <a:gd name="T2" fmla="*/ 104 w 115"/>
                  <a:gd name="T3" fmla="*/ 13 h 106"/>
                  <a:gd name="T4" fmla="*/ 97 w 115"/>
                  <a:gd name="T5" fmla="*/ 6 h 106"/>
                  <a:gd name="T6" fmla="*/ 87 w 115"/>
                  <a:gd name="T7" fmla="*/ 3 h 106"/>
                  <a:gd name="T8" fmla="*/ 77 w 115"/>
                  <a:gd name="T9" fmla="*/ 0 h 106"/>
                  <a:gd name="T10" fmla="*/ 66 w 115"/>
                  <a:gd name="T11" fmla="*/ 0 h 106"/>
                  <a:gd name="T12" fmla="*/ 55 w 115"/>
                  <a:gd name="T13" fmla="*/ 0 h 106"/>
                  <a:gd name="T14" fmla="*/ 44 w 115"/>
                  <a:gd name="T15" fmla="*/ 1 h 106"/>
                  <a:gd name="T16" fmla="*/ 35 w 115"/>
                  <a:gd name="T17" fmla="*/ 1 h 106"/>
                  <a:gd name="T18" fmla="*/ 23 w 115"/>
                  <a:gd name="T19" fmla="*/ 4 h 106"/>
                  <a:gd name="T20" fmla="*/ 14 w 115"/>
                  <a:gd name="T21" fmla="*/ 10 h 106"/>
                  <a:gd name="T22" fmla="*/ 7 w 115"/>
                  <a:gd name="T23" fmla="*/ 19 h 106"/>
                  <a:gd name="T24" fmla="*/ 2 w 115"/>
                  <a:gd name="T25" fmla="*/ 30 h 106"/>
                  <a:gd name="T26" fmla="*/ 0 w 115"/>
                  <a:gd name="T27" fmla="*/ 43 h 106"/>
                  <a:gd name="T28" fmla="*/ 0 w 115"/>
                  <a:gd name="T29" fmla="*/ 57 h 106"/>
                  <a:gd name="T30" fmla="*/ 1 w 115"/>
                  <a:gd name="T31" fmla="*/ 71 h 106"/>
                  <a:gd name="T32" fmla="*/ 5 w 115"/>
                  <a:gd name="T33" fmla="*/ 82 h 106"/>
                  <a:gd name="T34" fmla="*/ 9 w 115"/>
                  <a:gd name="T35" fmla="*/ 90 h 106"/>
                  <a:gd name="T36" fmla="*/ 17 w 115"/>
                  <a:gd name="T37" fmla="*/ 97 h 106"/>
                  <a:gd name="T38" fmla="*/ 28 w 115"/>
                  <a:gd name="T39" fmla="*/ 102 h 106"/>
                  <a:gd name="T40" fmla="*/ 39 w 115"/>
                  <a:gd name="T41" fmla="*/ 105 h 106"/>
                  <a:gd name="T42" fmla="*/ 52 w 115"/>
                  <a:gd name="T43" fmla="*/ 106 h 106"/>
                  <a:gd name="T44" fmla="*/ 64 w 115"/>
                  <a:gd name="T45" fmla="*/ 106 h 106"/>
                  <a:gd name="T46" fmla="*/ 77 w 115"/>
                  <a:gd name="T47" fmla="*/ 105 h 106"/>
                  <a:gd name="T48" fmla="*/ 89 w 115"/>
                  <a:gd name="T49" fmla="*/ 102 h 106"/>
                  <a:gd name="T50" fmla="*/ 100 w 115"/>
                  <a:gd name="T51" fmla="*/ 98 h 106"/>
                  <a:gd name="T52" fmla="*/ 107 w 115"/>
                  <a:gd name="T53" fmla="*/ 91 h 106"/>
                  <a:gd name="T54" fmla="*/ 113 w 115"/>
                  <a:gd name="T55" fmla="*/ 82 h 106"/>
                  <a:gd name="T56" fmla="*/ 115 w 115"/>
                  <a:gd name="T57" fmla="*/ 72 h 106"/>
                  <a:gd name="T58" fmla="*/ 115 w 115"/>
                  <a:gd name="T59" fmla="*/ 59 h 106"/>
                  <a:gd name="T60" fmla="*/ 114 w 115"/>
                  <a:gd name="T61" fmla="*/ 46 h 106"/>
                  <a:gd name="T62" fmla="*/ 112 w 115"/>
                  <a:gd name="T63" fmla="*/ 34 h 106"/>
                  <a:gd name="T64" fmla="*/ 109 w 115"/>
                  <a:gd name="T65" fmla="*/ 22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5" h="106">
                    <a:moveTo>
                      <a:pt x="109" y="22"/>
                    </a:moveTo>
                    <a:lnTo>
                      <a:pt x="104" y="13"/>
                    </a:lnTo>
                    <a:lnTo>
                      <a:pt x="97" y="6"/>
                    </a:lnTo>
                    <a:lnTo>
                      <a:pt x="87" y="3"/>
                    </a:lnTo>
                    <a:lnTo>
                      <a:pt x="77" y="0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4" y="1"/>
                    </a:lnTo>
                    <a:lnTo>
                      <a:pt x="35" y="1"/>
                    </a:lnTo>
                    <a:lnTo>
                      <a:pt x="23" y="4"/>
                    </a:lnTo>
                    <a:lnTo>
                      <a:pt x="14" y="10"/>
                    </a:lnTo>
                    <a:lnTo>
                      <a:pt x="7" y="19"/>
                    </a:lnTo>
                    <a:lnTo>
                      <a:pt x="2" y="30"/>
                    </a:lnTo>
                    <a:lnTo>
                      <a:pt x="0" y="43"/>
                    </a:lnTo>
                    <a:lnTo>
                      <a:pt x="0" y="57"/>
                    </a:lnTo>
                    <a:lnTo>
                      <a:pt x="1" y="71"/>
                    </a:lnTo>
                    <a:lnTo>
                      <a:pt x="5" y="82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8" y="102"/>
                    </a:lnTo>
                    <a:lnTo>
                      <a:pt x="39" y="105"/>
                    </a:lnTo>
                    <a:lnTo>
                      <a:pt x="52" y="106"/>
                    </a:lnTo>
                    <a:lnTo>
                      <a:pt x="64" y="106"/>
                    </a:lnTo>
                    <a:lnTo>
                      <a:pt x="77" y="105"/>
                    </a:lnTo>
                    <a:lnTo>
                      <a:pt x="89" y="102"/>
                    </a:lnTo>
                    <a:lnTo>
                      <a:pt x="100" y="98"/>
                    </a:lnTo>
                    <a:lnTo>
                      <a:pt x="107" y="91"/>
                    </a:lnTo>
                    <a:lnTo>
                      <a:pt x="113" y="82"/>
                    </a:lnTo>
                    <a:lnTo>
                      <a:pt x="115" y="72"/>
                    </a:lnTo>
                    <a:lnTo>
                      <a:pt x="115" y="59"/>
                    </a:lnTo>
                    <a:lnTo>
                      <a:pt x="114" y="46"/>
                    </a:lnTo>
                    <a:lnTo>
                      <a:pt x="112" y="34"/>
                    </a:lnTo>
                    <a:lnTo>
                      <a:pt x="109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6" name="Freeform 252"/>
              <p:cNvSpPr>
                <a:spLocks noChangeAspect="1"/>
              </p:cNvSpPr>
              <p:nvPr/>
            </p:nvSpPr>
            <p:spPr bwMode="auto">
              <a:xfrm rot="624494">
                <a:off x="4643" y="1511"/>
                <a:ext cx="45" cy="32"/>
              </a:xfrm>
              <a:custGeom>
                <a:avLst/>
                <a:gdLst>
                  <a:gd name="T0" fmla="*/ 83 w 83"/>
                  <a:gd name="T1" fmla="*/ 34 h 69"/>
                  <a:gd name="T2" fmla="*/ 81 w 83"/>
                  <a:gd name="T3" fmla="*/ 46 h 69"/>
                  <a:gd name="T4" fmla="*/ 76 w 83"/>
                  <a:gd name="T5" fmla="*/ 55 h 69"/>
                  <a:gd name="T6" fmla="*/ 71 w 83"/>
                  <a:gd name="T7" fmla="*/ 62 h 69"/>
                  <a:gd name="T8" fmla="*/ 68 w 83"/>
                  <a:gd name="T9" fmla="*/ 64 h 69"/>
                  <a:gd name="T10" fmla="*/ 52 w 83"/>
                  <a:gd name="T11" fmla="*/ 69 h 69"/>
                  <a:gd name="T12" fmla="*/ 36 w 83"/>
                  <a:gd name="T13" fmla="*/ 69 h 69"/>
                  <a:gd name="T14" fmla="*/ 22 w 83"/>
                  <a:gd name="T15" fmla="*/ 64 h 69"/>
                  <a:gd name="T16" fmla="*/ 10 w 83"/>
                  <a:gd name="T17" fmla="*/ 57 h 69"/>
                  <a:gd name="T18" fmla="*/ 4 w 83"/>
                  <a:gd name="T19" fmla="*/ 47 h 69"/>
                  <a:gd name="T20" fmla="*/ 0 w 83"/>
                  <a:gd name="T21" fmla="*/ 35 h 69"/>
                  <a:gd name="T22" fmla="*/ 4 w 83"/>
                  <a:gd name="T23" fmla="*/ 21 h 69"/>
                  <a:gd name="T24" fmla="*/ 13 w 83"/>
                  <a:gd name="T25" fmla="*/ 9 h 69"/>
                  <a:gd name="T26" fmla="*/ 21 w 83"/>
                  <a:gd name="T27" fmla="*/ 4 h 69"/>
                  <a:gd name="T28" fmla="*/ 31 w 83"/>
                  <a:gd name="T29" fmla="*/ 1 h 69"/>
                  <a:gd name="T30" fmla="*/ 43 w 83"/>
                  <a:gd name="T31" fmla="*/ 0 h 69"/>
                  <a:gd name="T32" fmla="*/ 55 w 83"/>
                  <a:gd name="T33" fmla="*/ 1 h 69"/>
                  <a:gd name="T34" fmla="*/ 67 w 83"/>
                  <a:gd name="T35" fmla="*/ 4 h 69"/>
                  <a:gd name="T36" fmla="*/ 76 w 83"/>
                  <a:gd name="T37" fmla="*/ 11 h 69"/>
                  <a:gd name="T38" fmla="*/ 82 w 83"/>
                  <a:gd name="T39" fmla="*/ 20 h 69"/>
                  <a:gd name="T40" fmla="*/ 83 w 83"/>
                  <a:gd name="T41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3" h="69">
                    <a:moveTo>
                      <a:pt x="83" y="34"/>
                    </a:moveTo>
                    <a:lnTo>
                      <a:pt x="81" y="46"/>
                    </a:lnTo>
                    <a:lnTo>
                      <a:pt x="76" y="55"/>
                    </a:lnTo>
                    <a:lnTo>
                      <a:pt x="71" y="62"/>
                    </a:lnTo>
                    <a:lnTo>
                      <a:pt x="68" y="64"/>
                    </a:lnTo>
                    <a:lnTo>
                      <a:pt x="52" y="69"/>
                    </a:lnTo>
                    <a:lnTo>
                      <a:pt x="36" y="69"/>
                    </a:lnTo>
                    <a:lnTo>
                      <a:pt x="22" y="64"/>
                    </a:lnTo>
                    <a:lnTo>
                      <a:pt x="10" y="57"/>
                    </a:lnTo>
                    <a:lnTo>
                      <a:pt x="4" y="47"/>
                    </a:lnTo>
                    <a:lnTo>
                      <a:pt x="0" y="35"/>
                    </a:lnTo>
                    <a:lnTo>
                      <a:pt x="4" y="21"/>
                    </a:lnTo>
                    <a:lnTo>
                      <a:pt x="13" y="9"/>
                    </a:lnTo>
                    <a:lnTo>
                      <a:pt x="21" y="4"/>
                    </a:lnTo>
                    <a:lnTo>
                      <a:pt x="31" y="1"/>
                    </a:lnTo>
                    <a:lnTo>
                      <a:pt x="43" y="0"/>
                    </a:lnTo>
                    <a:lnTo>
                      <a:pt x="55" y="1"/>
                    </a:lnTo>
                    <a:lnTo>
                      <a:pt x="67" y="4"/>
                    </a:lnTo>
                    <a:lnTo>
                      <a:pt x="76" y="11"/>
                    </a:lnTo>
                    <a:lnTo>
                      <a:pt x="82" y="20"/>
                    </a:lnTo>
                    <a:lnTo>
                      <a:pt x="83" y="34"/>
                    </a:lnTo>
                    <a:close/>
                  </a:path>
                </a:pathLst>
              </a:custGeom>
              <a:solidFill>
                <a:srgbClr val="F95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7" name="Freeform 253"/>
              <p:cNvSpPr>
                <a:spLocks noChangeAspect="1"/>
              </p:cNvSpPr>
              <p:nvPr/>
            </p:nvSpPr>
            <p:spPr bwMode="auto">
              <a:xfrm rot="624494">
                <a:off x="4594" y="1561"/>
                <a:ext cx="62" cy="49"/>
              </a:xfrm>
              <a:custGeom>
                <a:avLst/>
                <a:gdLst>
                  <a:gd name="T0" fmla="*/ 108 w 115"/>
                  <a:gd name="T1" fmla="*/ 21 h 105"/>
                  <a:gd name="T2" fmla="*/ 104 w 115"/>
                  <a:gd name="T3" fmla="*/ 11 h 105"/>
                  <a:gd name="T4" fmla="*/ 97 w 115"/>
                  <a:gd name="T5" fmla="*/ 4 h 105"/>
                  <a:gd name="T6" fmla="*/ 88 w 115"/>
                  <a:gd name="T7" fmla="*/ 1 h 105"/>
                  <a:gd name="T8" fmla="*/ 77 w 115"/>
                  <a:gd name="T9" fmla="*/ 0 h 105"/>
                  <a:gd name="T10" fmla="*/ 66 w 115"/>
                  <a:gd name="T11" fmla="*/ 0 h 105"/>
                  <a:gd name="T12" fmla="*/ 55 w 115"/>
                  <a:gd name="T13" fmla="*/ 0 h 105"/>
                  <a:gd name="T14" fmla="*/ 44 w 115"/>
                  <a:gd name="T15" fmla="*/ 1 h 105"/>
                  <a:gd name="T16" fmla="*/ 35 w 115"/>
                  <a:gd name="T17" fmla="*/ 1 h 105"/>
                  <a:gd name="T18" fmla="*/ 23 w 115"/>
                  <a:gd name="T19" fmla="*/ 3 h 105"/>
                  <a:gd name="T20" fmla="*/ 14 w 115"/>
                  <a:gd name="T21" fmla="*/ 9 h 105"/>
                  <a:gd name="T22" fmla="*/ 7 w 115"/>
                  <a:gd name="T23" fmla="*/ 18 h 105"/>
                  <a:gd name="T24" fmla="*/ 2 w 115"/>
                  <a:gd name="T25" fmla="*/ 30 h 105"/>
                  <a:gd name="T26" fmla="*/ 0 w 115"/>
                  <a:gd name="T27" fmla="*/ 42 h 105"/>
                  <a:gd name="T28" fmla="*/ 0 w 115"/>
                  <a:gd name="T29" fmla="*/ 55 h 105"/>
                  <a:gd name="T30" fmla="*/ 1 w 115"/>
                  <a:gd name="T31" fmla="*/ 69 h 105"/>
                  <a:gd name="T32" fmla="*/ 5 w 115"/>
                  <a:gd name="T33" fmla="*/ 80 h 105"/>
                  <a:gd name="T34" fmla="*/ 9 w 115"/>
                  <a:gd name="T35" fmla="*/ 89 h 105"/>
                  <a:gd name="T36" fmla="*/ 17 w 115"/>
                  <a:gd name="T37" fmla="*/ 95 h 105"/>
                  <a:gd name="T38" fmla="*/ 28 w 115"/>
                  <a:gd name="T39" fmla="*/ 100 h 105"/>
                  <a:gd name="T40" fmla="*/ 39 w 115"/>
                  <a:gd name="T41" fmla="*/ 104 h 105"/>
                  <a:gd name="T42" fmla="*/ 52 w 115"/>
                  <a:gd name="T43" fmla="*/ 105 h 105"/>
                  <a:gd name="T44" fmla="*/ 65 w 115"/>
                  <a:gd name="T45" fmla="*/ 105 h 105"/>
                  <a:gd name="T46" fmla="*/ 77 w 115"/>
                  <a:gd name="T47" fmla="*/ 104 h 105"/>
                  <a:gd name="T48" fmla="*/ 89 w 115"/>
                  <a:gd name="T49" fmla="*/ 100 h 105"/>
                  <a:gd name="T50" fmla="*/ 100 w 115"/>
                  <a:gd name="T51" fmla="*/ 97 h 105"/>
                  <a:gd name="T52" fmla="*/ 108 w 115"/>
                  <a:gd name="T53" fmla="*/ 90 h 105"/>
                  <a:gd name="T54" fmla="*/ 113 w 115"/>
                  <a:gd name="T55" fmla="*/ 80 h 105"/>
                  <a:gd name="T56" fmla="*/ 115 w 115"/>
                  <a:gd name="T57" fmla="*/ 70 h 105"/>
                  <a:gd name="T58" fmla="*/ 115 w 115"/>
                  <a:gd name="T59" fmla="*/ 57 h 105"/>
                  <a:gd name="T60" fmla="*/ 114 w 115"/>
                  <a:gd name="T61" fmla="*/ 45 h 105"/>
                  <a:gd name="T62" fmla="*/ 112 w 115"/>
                  <a:gd name="T63" fmla="*/ 32 h 105"/>
                  <a:gd name="T64" fmla="*/ 108 w 115"/>
                  <a:gd name="T65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5" h="105">
                    <a:moveTo>
                      <a:pt x="108" y="21"/>
                    </a:moveTo>
                    <a:lnTo>
                      <a:pt x="104" y="11"/>
                    </a:lnTo>
                    <a:lnTo>
                      <a:pt x="97" y="4"/>
                    </a:lnTo>
                    <a:lnTo>
                      <a:pt x="88" y="1"/>
                    </a:lnTo>
                    <a:lnTo>
                      <a:pt x="77" y="0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4" y="1"/>
                    </a:lnTo>
                    <a:lnTo>
                      <a:pt x="35" y="1"/>
                    </a:lnTo>
                    <a:lnTo>
                      <a:pt x="23" y="3"/>
                    </a:lnTo>
                    <a:lnTo>
                      <a:pt x="14" y="9"/>
                    </a:lnTo>
                    <a:lnTo>
                      <a:pt x="7" y="18"/>
                    </a:lnTo>
                    <a:lnTo>
                      <a:pt x="2" y="30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1" y="69"/>
                    </a:lnTo>
                    <a:lnTo>
                      <a:pt x="5" y="80"/>
                    </a:lnTo>
                    <a:lnTo>
                      <a:pt x="9" y="89"/>
                    </a:lnTo>
                    <a:lnTo>
                      <a:pt x="17" y="95"/>
                    </a:lnTo>
                    <a:lnTo>
                      <a:pt x="28" y="100"/>
                    </a:lnTo>
                    <a:lnTo>
                      <a:pt x="39" y="104"/>
                    </a:lnTo>
                    <a:lnTo>
                      <a:pt x="52" y="105"/>
                    </a:lnTo>
                    <a:lnTo>
                      <a:pt x="65" y="105"/>
                    </a:lnTo>
                    <a:lnTo>
                      <a:pt x="77" y="104"/>
                    </a:lnTo>
                    <a:lnTo>
                      <a:pt x="89" y="100"/>
                    </a:lnTo>
                    <a:lnTo>
                      <a:pt x="100" y="97"/>
                    </a:lnTo>
                    <a:lnTo>
                      <a:pt x="108" y="90"/>
                    </a:lnTo>
                    <a:lnTo>
                      <a:pt x="113" y="80"/>
                    </a:lnTo>
                    <a:lnTo>
                      <a:pt x="115" y="70"/>
                    </a:lnTo>
                    <a:lnTo>
                      <a:pt x="115" y="57"/>
                    </a:lnTo>
                    <a:lnTo>
                      <a:pt x="114" y="45"/>
                    </a:lnTo>
                    <a:lnTo>
                      <a:pt x="112" y="32"/>
                    </a:lnTo>
                    <a:lnTo>
                      <a:pt x="108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8" name="Freeform 254"/>
              <p:cNvSpPr>
                <a:spLocks noChangeAspect="1"/>
              </p:cNvSpPr>
              <p:nvPr/>
            </p:nvSpPr>
            <p:spPr bwMode="auto">
              <a:xfrm rot="624494">
                <a:off x="4603" y="1568"/>
                <a:ext cx="45" cy="33"/>
              </a:xfrm>
              <a:custGeom>
                <a:avLst/>
                <a:gdLst>
                  <a:gd name="T0" fmla="*/ 83 w 83"/>
                  <a:gd name="T1" fmla="*/ 35 h 69"/>
                  <a:gd name="T2" fmla="*/ 81 w 83"/>
                  <a:gd name="T3" fmla="*/ 46 h 69"/>
                  <a:gd name="T4" fmla="*/ 76 w 83"/>
                  <a:gd name="T5" fmla="*/ 55 h 69"/>
                  <a:gd name="T6" fmla="*/ 72 w 83"/>
                  <a:gd name="T7" fmla="*/ 62 h 69"/>
                  <a:gd name="T8" fmla="*/ 68 w 83"/>
                  <a:gd name="T9" fmla="*/ 64 h 69"/>
                  <a:gd name="T10" fmla="*/ 52 w 83"/>
                  <a:gd name="T11" fmla="*/ 69 h 69"/>
                  <a:gd name="T12" fmla="*/ 36 w 83"/>
                  <a:gd name="T13" fmla="*/ 69 h 69"/>
                  <a:gd name="T14" fmla="*/ 22 w 83"/>
                  <a:gd name="T15" fmla="*/ 64 h 69"/>
                  <a:gd name="T16" fmla="*/ 11 w 83"/>
                  <a:gd name="T17" fmla="*/ 58 h 69"/>
                  <a:gd name="T18" fmla="*/ 4 w 83"/>
                  <a:gd name="T19" fmla="*/ 47 h 69"/>
                  <a:gd name="T20" fmla="*/ 0 w 83"/>
                  <a:gd name="T21" fmla="*/ 36 h 69"/>
                  <a:gd name="T22" fmla="*/ 4 w 83"/>
                  <a:gd name="T23" fmla="*/ 22 h 69"/>
                  <a:gd name="T24" fmla="*/ 13 w 83"/>
                  <a:gd name="T25" fmla="*/ 9 h 69"/>
                  <a:gd name="T26" fmla="*/ 21 w 83"/>
                  <a:gd name="T27" fmla="*/ 5 h 69"/>
                  <a:gd name="T28" fmla="*/ 31 w 83"/>
                  <a:gd name="T29" fmla="*/ 1 h 69"/>
                  <a:gd name="T30" fmla="*/ 43 w 83"/>
                  <a:gd name="T31" fmla="*/ 0 h 69"/>
                  <a:gd name="T32" fmla="*/ 55 w 83"/>
                  <a:gd name="T33" fmla="*/ 1 h 69"/>
                  <a:gd name="T34" fmla="*/ 67 w 83"/>
                  <a:gd name="T35" fmla="*/ 5 h 69"/>
                  <a:gd name="T36" fmla="*/ 76 w 83"/>
                  <a:gd name="T37" fmla="*/ 12 h 69"/>
                  <a:gd name="T38" fmla="*/ 82 w 83"/>
                  <a:gd name="T39" fmla="*/ 21 h 69"/>
                  <a:gd name="T40" fmla="*/ 83 w 83"/>
                  <a:gd name="T41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3" h="69">
                    <a:moveTo>
                      <a:pt x="83" y="35"/>
                    </a:moveTo>
                    <a:lnTo>
                      <a:pt x="81" y="46"/>
                    </a:lnTo>
                    <a:lnTo>
                      <a:pt x="76" y="55"/>
                    </a:lnTo>
                    <a:lnTo>
                      <a:pt x="72" y="62"/>
                    </a:lnTo>
                    <a:lnTo>
                      <a:pt x="68" y="64"/>
                    </a:lnTo>
                    <a:lnTo>
                      <a:pt x="52" y="69"/>
                    </a:lnTo>
                    <a:lnTo>
                      <a:pt x="36" y="69"/>
                    </a:lnTo>
                    <a:lnTo>
                      <a:pt x="22" y="64"/>
                    </a:lnTo>
                    <a:lnTo>
                      <a:pt x="11" y="58"/>
                    </a:lnTo>
                    <a:lnTo>
                      <a:pt x="4" y="47"/>
                    </a:lnTo>
                    <a:lnTo>
                      <a:pt x="0" y="36"/>
                    </a:lnTo>
                    <a:lnTo>
                      <a:pt x="4" y="22"/>
                    </a:lnTo>
                    <a:lnTo>
                      <a:pt x="13" y="9"/>
                    </a:lnTo>
                    <a:lnTo>
                      <a:pt x="21" y="5"/>
                    </a:lnTo>
                    <a:lnTo>
                      <a:pt x="31" y="1"/>
                    </a:lnTo>
                    <a:lnTo>
                      <a:pt x="43" y="0"/>
                    </a:lnTo>
                    <a:lnTo>
                      <a:pt x="55" y="1"/>
                    </a:lnTo>
                    <a:lnTo>
                      <a:pt x="67" y="5"/>
                    </a:lnTo>
                    <a:lnTo>
                      <a:pt x="76" y="12"/>
                    </a:lnTo>
                    <a:lnTo>
                      <a:pt x="82" y="21"/>
                    </a:lnTo>
                    <a:lnTo>
                      <a:pt x="83" y="35"/>
                    </a:lnTo>
                    <a:close/>
                  </a:path>
                </a:pathLst>
              </a:custGeom>
              <a:solidFill>
                <a:srgbClr val="F95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9" name="Freeform 255"/>
              <p:cNvSpPr>
                <a:spLocks noChangeAspect="1"/>
              </p:cNvSpPr>
              <p:nvPr/>
            </p:nvSpPr>
            <p:spPr bwMode="auto">
              <a:xfrm rot="624494">
                <a:off x="4450" y="1520"/>
                <a:ext cx="63" cy="48"/>
              </a:xfrm>
              <a:custGeom>
                <a:avLst/>
                <a:gdLst>
                  <a:gd name="T0" fmla="*/ 110 w 117"/>
                  <a:gd name="T1" fmla="*/ 21 h 105"/>
                  <a:gd name="T2" fmla="*/ 105 w 117"/>
                  <a:gd name="T3" fmla="*/ 12 h 105"/>
                  <a:gd name="T4" fmla="*/ 97 w 117"/>
                  <a:gd name="T5" fmla="*/ 5 h 105"/>
                  <a:gd name="T6" fmla="*/ 88 w 117"/>
                  <a:gd name="T7" fmla="*/ 2 h 105"/>
                  <a:gd name="T8" fmla="*/ 77 w 117"/>
                  <a:gd name="T9" fmla="*/ 0 h 105"/>
                  <a:gd name="T10" fmla="*/ 67 w 117"/>
                  <a:gd name="T11" fmla="*/ 0 h 105"/>
                  <a:gd name="T12" fmla="*/ 56 w 117"/>
                  <a:gd name="T13" fmla="*/ 0 h 105"/>
                  <a:gd name="T14" fmla="*/ 45 w 117"/>
                  <a:gd name="T15" fmla="*/ 2 h 105"/>
                  <a:gd name="T16" fmla="*/ 35 w 117"/>
                  <a:gd name="T17" fmla="*/ 2 h 105"/>
                  <a:gd name="T18" fmla="*/ 23 w 117"/>
                  <a:gd name="T19" fmla="*/ 4 h 105"/>
                  <a:gd name="T20" fmla="*/ 14 w 117"/>
                  <a:gd name="T21" fmla="*/ 10 h 105"/>
                  <a:gd name="T22" fmla="*/ 7 w 117"/>
                  <a:gd name="T23" fmla="*/ 19 h 105"/>
                  <a:gd name="T24" fmla="*/ 3 w 117"/>
                  <a:gd name="T25" fmla="*/ 30 h 105"/>
                  <a:gd name="T26" fmla="*/ 0 w 117"/>
                  <a:gd name="T27" fmla="*/ 43 h 105"/>
                  <a:gd name="T28" fmla="*/ 0 w 117"/>
                  <a:gd name="T29" fmla="*/ 56 h 105"/>
                  <a:gd name="T30" fmla="*/ 1 w 117"/>
                  <a:gd name="T31" fmla="*/ 70 h 105"/>
                  <a:gd name="T32" fmla="*/ 5 w 117"/>
                  <a:gd name="T33" fmla="*/ 81 h 105"/>
                  <a:gd name="T34" fmla="*/ 11 w 117"/>
                  <a:gd name="T35" fmla="*/ 89 h 105"/>
                  <a:gd name="T36" fmla="*/ 19 w 117"/>
                  <a:gd name="T37" fmla="*/ 96 h 105"/>
                  <a:gd name="T38" fmla="*/ 29 w 117"/>
                  <a:gd name="T39" fmla="*/ 101 h 105"/>
                  <a:gd name="T40" fmla="*/ 41 w 117"/>
                  <a:gd name="T41" fmla="*/ 104 h 105"/>
                  <a:gd name="T42" fmla="*/ 53 w 117"/>
                  <a:gd name="T43" fmla="*/ 105 h 105"/>
                  <a:gd name="T44" fmla="*/ 66 w 117"/>
                  <a:gd name="T45" fmla="*/ 105 h 105"/>
                  <a:gd name="T46" fmla="*/ 79 w 117"/>
                  <a:gd name="T47" fmla="*/ 104 h 105"/>
                  <a:gd name="T48" fmla="*/ 90 w 117"/>
                  <a:gd name="T49" fmla="*/ 101 h 105"/>
                  <a:gd name="T50" fmla="*/ 102 w 117"/>
                  <a:gd name="T51" fmla="*/ 97 h 105"/>
                  <a:gd name="T52" fmla="*/ 108 w 117"/>
                  <a:gd name="T53" fmla="*/ 90 h 105"/>
                  <a:gd name="T54" fmla="*/ 114 w 117"/>
                  <a:gd name="T55" fmla="*/ 81 h 105"/>
                  <a:gd name="T56" fmla="*/ 117 w 117"/>
                  <a:gd name="T57" fmla="*/ 71 h 105"/>
                  <a:gd name="T58" fmla="*/ 117 w 117"/>
                  <a:gd name="T59" fmla="*/ 58 h 105"/>
                  <a:gd name="T60" fmla="*/ 115 w 117"/>
                  <a:gd name="T61" fmla="*/ 45 h 105"/>
                  <a:gd name="T62" fmla="*/ 113 w 117"/>
                  <a:gd name="T63" fmla="*/ 33 h 105"/>
                  <a:gd name="T64" fmla="*/ 110 w 117"/>
                  <a:gd name="T65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7" h="105">
                    <a:moveTo>
                      <a:pt x="110" y="21"/>
                    </a:moveTo>
                    <a:lnTo>
                      <a:pt x="105" y="12"/>
                    </a:lnTo>
                    <a:lnTo>
                      <a:pt x="97" y="5"/>
                    </a:lnTo>
                    <a:lnTo>
                      <a:pt x="88" y="2"/>
                    </a:lnTo>
                    <a:lnTo>
                      <a:pt x="77" y="0"/>
                    </a:lnTo>
                    <a:lnTo>
                      <a:pt x="67" y="0"/>
                    </a:lnTo>
                    <a:lnTo>
                      <a:pt x="56" y="0"/>
                    </a:lnTo>
                    <a:lnTo>
                      <a:pt x="45" y="2"/>
                    </a:lnTo>
                    <a:lnTo>
                      <a:pt x="35" y="2"/>
                    </a:lnTo>
                    <a:lnTo>
                      <a:pt x="23" y="4"/>
                    </a:lnTo>
                    <a:lnTo>
                      <a:pt x="14" y="10"/>
                    </a:lnTo>
                    <a:lnTo>
                      <a:pt x="7" y="19"/>
                    </a:lnTo>
                    <a:lnTo>
                      <a:pt x="3" y="30"/>
                    </a:lnTo>
                    <a:lnTo>
                      <a:pt x="0" y="43"/>
                    </a:lnTo>
                    <a:lnTo>
                      <a:pt x="0" y="56"/>
                    </a:lnTo>
                    <a:lnTo>
                      <a:pt x="1" y="70"/>
                    </a:lnTo>
                    <a:lnTo>
                      <a:pt x="5" y="81"/>
                    </a:lnTo>
                    <a:lnTo>
                      <a:pt x="11" y="89"/>
                    </a:lnTo>
                    <a:lnTo>
                      <a:pt x="19" y="96"/>
                    </a:lnTo>
                    <a:lnTo>
                      <a:pt x="29" y="101"/>
                    </a:lnTo>
                    <a:lnTo>
                      <a:pt x="41" y="104"/>
                    </a:lnTo>
                    <a:lnTo>
                      <a:pt x="53" y="105"/>
                    </a:lnTo>
                    <a:lnTo>
                      <a:pt x="66" y="105"/>
                    </a:lnTo>
                    <a:lnTo>
                      <a:pt x="79" y="104"/>
                    </a:lnTo>
                    <a:lnTo>
                      <a:pt x="90" y="101"/>
                    </a:lnTo>
                    <a:lnTo>
                      <a:pt x="102" y="97"/>
                    </a:lnTo>
                    <a:lnTo>
                      <a:pt x="108" y="90"/>
                    </a:lnTo>
                    <a:lnTo>
                      <a:pt x="114" y="81"/>
                    </a:lnTo>
                    <a:lnTo>
                      <a:pt x="117" y="71"/>
                    </a:lnTo>
                    <a:lnTo>
                      <a:pt x="117" y="58"/>
                    </a:lnTo>
                    <a:lnTo>
                      <a:pt x="115" y="45"/>
                    </a:lnTo>
                    <a:lnTo>
                      <a:pt x="113" y="33"/>
                    </a:lnTo>
                    <a:lnTo>
                      <a:pt x="11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0" name="Freeform 256"/>
              <p:cNvSpPr>
                <a:spLocks noChangeAspect="1"/>
              </p:cNvSpPr>
              <p:nvPr/>
            </p:nvSpPr>
            <p:spPr bwMode="auto">
              <a:xfrm rot="624494">
                <a:off x="4460" y="1528"/>
                <a:ext cx="45" cy="31"/>
              </a:xfrm>
              <a:custGeom>
                <a:avLst/>
                <a:gdLst>
                  <a:gd name="T0" fmla="*/ 81 w 81"/>
                  <a:gd name="T1" fmla="*/ 34 h 69"/>
                  <a:gd name="T2" fmla="*/ 79 w 81"/>
                  <a:gd name="T3" fmla="*/ 46 h 69"/>
                  <a:gd name="T4" fmla="*/ 75 w 81"/>
                  <a:gd name="T5" fmla="*/ 55 h 69"/>
                  <a:gd name="T6" fmla="*/ 71 w 81"/>
                  <a:gd name="T7" fmla="*/ 62 h 69"/>
                  <a:gd name="T8" fmla="*/ 66 w 81"/>
                  <a:gd name="T9" fmla="*/ 64 h 69"/>
                  <a:gd name="T10" fmla="*/ 50 w 81"/>
                  <a:gd name="T11" fmla="*/ 69 h 69"/>
                  <a:gd name="T12" fmla="*/ 34 w 81"/>
                  <a:gd name="T13" fmla="*/ 69 h 69"/>
                  <a:gd name="T14" fmla="*/ 20 w 81"/>
                  <a:gd name="T15" fmla="*/ 64 h 69"/>
                  <a:gd name="T16" fmla="*/ 9 w 81"/>
                  <a:gd name="T17" fmla="*/ 57 h 69"/>
                  <a:gd name="T18" fmla="*/ 2 w 81"/>
                  <a:gd name="T19" fmla="*/ 47 h 69"/>
                  <a:gd name="T20" fmla="*/ 0 w 81"/>
                  <a:gd name="T21" fmla="*/ 35 h 69"/>
                  <a:gd name="T22" fmla="*/ 3 w 81"/>
                  <a:gd name="T23" fmla="*/ 23 h 69"/>
                  <a:gd name="T24" fmla="*/ 12 w 81"/>
                  <a:gd name="T25" fmla="*/ 9 h 69"/>
                  <a:gd name="T26" fmla="*/ 19 w 81"/>
                  <a:gd name="T27" fmla="*/ 4 h 69"/>
                  <a:gd name="T28" fmla="*/ 29 w 81"/>
                  <a:gd name="T29" fmla="*/ 1 h 69"/>
                  <a:gd name="T30" fmla="*/ 42 w 81"/>
                  <a:gd name="T31" fmla="*/ 0 h 69"/>
                  <a:gd name="T32" fmla="*/ 54 w 81"/>
                  <a:gd name="T33" fmla="*/ 1 h 69"/>
                  <a:gd name="T34" fmla="*/ 65 w 81"/>
                  <a:gd name="T35" fmla="*/ 4 h 69"/>
                  <a:gd name="T36" fmla="*/ 74 w 81"/>
                  <a:gd name="T37" fmla="*/ 11 h 69"/>
                  <a:gd name="T38" fmla="*/ 80 w 81"/>
                  <a:gd name="T39" fmla="*/ 20 h 69"/>
                  <a:gd name="T40" fmla="*/ 81 w 81"/>
                  <a:gd name="T41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1" h="69">
                    <a:moveTo>
                      <a:pt x="81" y="34"/>
                    </a:moveTo>
                    <a:lnTo>
                      <a:pt x="79" y="46"/>
                    </a:lnTo>
                    <a:lnTo>
                      <a:pt x="75" y="55"/>
                    </a:lnTo>
                    <a:lnTo>
                      <a:pt x="71" y="62"/>
                    </a:lnTo>
                    <a:lnTo>
                      <a:pt x="66" y="64"/>
                    </a:lnTo>
                    <a:lnTo>
                      <a:pt x="50" y="69"/>
                    </a:lnTo>
                    <a:lnTo>
                      <a:pt x="34" y="69"/>
                    </a:lnTo>
                    <a:lnTo>
                      <a:pt x="20" y="64"/>
                    </a:lnTo>
                    <a:lnTo>
                      <a:pt x="9" y="57"/>
                    </a:lnTo>
                    <a:lnTo>
                      <a:pt x="2" y="47"/>
                    </a:lnTo>
                    <a:lnTo>
                      <a:pt x="0" y="35"/>
                    </a:lnTo>
                    <a:lnTo>
                      <a:pt x="3" y="23"/>
                    </a:lnTo>
                    <a:lnTo>
                      <a:pt x="12" y="9"/>
                    </a:lnTo>
                    <a:lnTo>
                      <a:pt x="19" y="4"/>
                    </a:lnTo>
                    <a:lnTo>
                      <a:pt x="29" y="1"/>
                    </a:lnTo>
                    <a:lnTo>
                      <a:pt x="42" y="0"/>
                    </a:lnTo>
                    <a:lnTo>
                      <a:pt x="54" y="1"/>
                    </a:lnTo>
                    <a:lnTo>
                      <a:pt x="65" y="4"/>
                    </a:lnTo>
                    <a:lnTo>
                      <a:pt x="74" y="11"/>
                    </a:lnTo>
                    <a:lnTo>
                      <a:pt x="80" y="20"/>
                    </a:lnTo>
                    <a:lnTo>
                      <a:pt x="81" y="34"/>
                    </a:lnTo>
                    <a:close/>
                  </a:path>
                </a:pathLst>
              </a:custGeom>
              <a:solidFill>
                <a:srgbClr val="F95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1" name="Freeform 257"/>
              <p:cNvSpPr>
                <a:spLocks noChangeAspect="1"/>
              </p:cNvSpPr>
              <p:nvPr/>
            </p:nvSpPr>
            <p:spPr bwMode="auto">
              <a:xfrm rot="624494">
                <a:off x="4410" y="1611"/>
                <a:ext cx="208" cy="56"/>
              </a:xfrm>
              <a:custGeom>
                <a:avLst/>
                <a:gdLst>
                  <a:gd name="T0" fmla="*/ 379 w 379"/>
                  <a:gd name="T1" fmla="*/ 55 h 119"/>
                  <a:gd name="T2" fmla="*/ 377 w 379"/>
                  <a:gd name="T3" fmla="*/ 48 h 119"/>
                  <a:gd name="T4" fmla="*/ 375 w 379"/>
                  <a:gd name="T5" fmla="*/ 41 h 119"/>
                  <a:gd name="T6" fmla="*/ 372 w 379"/>
                  <a:gd name="T7" fmla="*/ 36 h 119"/>
                  <a:gd name="T8" fmla="*/ 368 w 379"/>
                  <a:gd name="T9" fmla="*/ 35 h 119"/>
                  <a:gd name="T10" fmla="*/ 347 w 379"/>
                  <a:gd name="T11" fmla="*/ 34 h 119"/>
                  <a:gd name="T12" fmla="*/ 328 w 379"/>
                  <a:gd name="T13" fmla="*/ 32 h 119"/>
                  <a:gd name="T14" fmla="*/ 307 w 379"/>
                  <a:gd name="T15" fmla="*/ 31 h 119"/>
                  <a:gd name="T16" fmla="*/ 286 w 379"/>
                  <a:gd name="T17" fmla="*/ 28 h 119"/>
                  <a:gd name="T18" fmla="*/ 267 w 379"/>
                  <a:gd name="T19" fmla="*/ 26 h 119"/>
                  <a:gd name="T20" fmla="*/ 246 w 379"/>
                  <a:gd name="T21" fmla="*/ 23 h 119"/>
                  <a:gd name="T22" fmla="*/ 227 w 379"/>
                  <a:gd name="T23" fmla="*/ 20 h 119"/>
                  <a:gd name="T24" fmla="*/ 207 w 379"/>
                  <a:gd name="T25" fmla="*/ 17 h 119"/>
                  <a:gd name="T26" fmla="*/ 186 w 379"/>
                  <a:gd name="T27" fmla="*/ 15 h 119"/>
                  <a:gd name="T28" fmla="*/ 167 w 379"/>
                  <a:gd name="T29" fmla="*/ 12 h 119"/>
                  <a:gd name="T30" fmla="*/ 146 w 379"/>
                  <a:gd name="T31" fmla="*/ 9 h 119"/>
                  <a:gd name="T32" fmla="*/ 126 w 379"/>
                  <a:gd name="T33" fmla="*/ 7 h 119"/>
                  <a:gd name="T34" fmla="*/ 106 w 379"/>
                  <a:gd name="T35" fmla="*/ 4 h 119"/>
                  <a:gd name="T36" fmla="*/ 85 w 379"/>
                  <a:gd name="T37" fmla="*/ 3 h 119"/>
                  <a:gd name="T38" fmla="*/ 65 w 379"/>
                  <a:gd name="T39" fmla="*/ 1 h 119"/>
                  <a:gd name="T40" fmla="*/ 45 w 379"/>
                  <a:gd name="T41" fmla="*/ 0 h 119"/>
                  <a:gd name="T42" fmla="*/ 36 w 379"/>
                  <a:gd name="T43" fmla="*/ 1 h 119"/>
                  <a:gd name="T44" fmla="*/ 27 w 379"/>
                  <a:gd name="T45" fmla="*/ 2 h 119"/>
                  <a:gd name="T46" fmla="*/ 19 w 379"/>
                  <a:gd name="T47" fmla="*/ 5 h 119"/>
                  <a:gd name="T48" fmla="*/ 12 w 379"/>
                  <a:gd name="T49" fmla="*/ 11 h 119"/>
                  <a:gd name="T50" fmla="*/ 8 w 379"/>
                  <a:gd name="T51" fmla="*/ 17 h 119"/>
                  <a:gd name="T52" fmla="*/ 3 w 379"/>
                  <a:gd name="T53" fmla="*/ 25 h 119"/>
                  <a:gd name="T54" fmla="*/ 1 w 379"/>
                  <a:gd name="T55" fmla="*/ 34 h 119"/>
                  <a:gd name="T56" fmla="*/ 0 w 379"/>
                  <a:gd name="T57" fmla="*/ 45 h 119"/>
                  <a:gd name="T58" fmla="*/ 3 w 379"/>
                  <a:gd name="T59" fmla="*/ 53 h 119"/>
                  <a:gd name="T60" fmla="*/ 8 w 379"/>
                  <a:gd name="T61" fmla="*/ 60 h 119"/>
                  <a:gd name="T62" fmla="*/ 12 w 379"/>
                  <a:gd name="T63" fmla="*/ 65 h 119"/>
                  <a:gd name="T64" fmla="*/ 19 w 379"/>
                  <a:gd name="T65" fmla="*/ 70 h 119"/>
                  <a:gd name="T66" fmla="*/ 36 w 379"/>
                  <a:gd name="T67" fmla="*/ 72 h 119"/>
                  <a:gd name="T68" fmla="*/ 52 w 379"/>
                  <a:gd name="T69" fmla="*/ 73 h 119"/>
                  <a:gd name="T70" fmla="*/ 67 w 379"/>
                  <a:gd name="T71" fmla="*/ 76 h 119"/>
                  <a:gd name="T72" fmla="*/ 83 w 379"/>
                  <a:gd name="T73" fmla="*/ 78 h 119"/>
                  <a:gd name="T74" fmla="*/ 98 w 379"/>
                  <a:gd name="T75" fmla="*/ 80 h 119"/>
                  <a:gd name="T76" fmla="*/ 113 w 379"/>
                  <a:gd name="T77" fmla="*/ 81 h 119"/>
                  <a:gd name="T78" fmla="*/ 129 w 379"/>
                  <a:gd name="T79" fmla="*/ 84 h 119"/>
                  <a:gd name="T80" fmla="*/ 144 w 379"/>
                  <a:gd name="T81" fmla="*/ 87 h 119"/>
                  <a:gd name="T82" fmla="*/ 159 w 379"/>
                  <a:gd name="T83" fmla="*/ 89 h 119"/>
                  <a:gd name="T84" fmla="*/ 174 w 379"/>
                  <a:gd name="T85" fmla="*/ 92 h 119"/>
                  <a:gd name="T86" fmla="*/ 189 w 379"/>
                  <a:gd name="T87" fmla="*/ 95 h 119"/>
                  <a:gd name="T88" fmla="*/ 204 w 379"/>
                  <a:gd name="T89" fmla="*/ 99 h 119"/>
                  <a:gd name="T90" fmla="*/ 219 w 379"/>
                  <a:gd name="T91" fmla="*/ 102 h 119"/>
                  <a:gd name="T92" fmla="*/ 233 w 379"/>
                  <a:gd name="T93" fmla="*/ 106 h 119"/>
                  <a:gd name="T94" fmla="*/ 248 w 379"/>
                  <a:gd name="T95" fmla="*/ 110 h 119"/>
                  <a:gd name="T96" fmla="*/ 263 w 379"/>
                  <a:gd name="T97" fmla="*/ 115 h 119"/>
                  <a:gd name="T98" fmla="*/ 283 w 379"/>
                  <a:gd name="T99" fmla="*/ 118 h 119"/>
                  <a:gd name="T100" fmla="*/ 303 w 379"/>
                  <a:gd name="T101" fmla="*/ 119 h 119"/>
                  <a:gd name="T102" fmla="*/ 322 w 379"/>
                  <a:gd name="T103" fmla="*/ 119 h 119"/>
                  <a:gd name="T104" fmla="*/ 339 w 379"/>
                  <a:gd name="T105" fmla="*/ 115 h 119"/>
                  <a:gd name="T106" fmla="*/ 355 w 379"/>
                  <a:gd name="T107" fmla="*/ 108 h 119"/>
                  <a:gd name="T108" fmla="*/ 367 w 379"/>
                  <a:gd name="T109" fmla="*/ 95 h 119"/>
                  <a:gd name="T110" fmla="*/ 375 w 379"/>
                  <a:gd name="T111" fmla="*/ 78 h 119"/>
                  <a:gd name="T112" fmla="*/ 379 w 379"/>
                  <a:gd name="T113" fmla="*/ 5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79" h="119">
                    <a:moveTo>
                      <a:pt x="379" y="55"/>
                    </a:moveTo>
                    <a:lnTo>
                      <a:pt x="377" y="48"/>
                    </a:lnTo>
                    <a:lnTo>
                      <a:pt x="375" y="41"/>
                    </a:lnTo>
                    <a:lnTo>
                      <a:pt x="372" y="36"/>
                    </a:lnTo>
                    <a:lnTo>
                      <a:pt x="368" y="35"/>
                    </a:lnTo>
                    <a:lnTo>
                      <a:pt x="347" y="34"/>
                    </a:lnTo>
                    <a:lnTo>
                      <a:pt x="328" y="32"/>
                    </a:lnTo>
                    <a:lnTo>
                      <a:pt x="307" y="31"/>
                    </a:lnTo>
                    <a:lnTo>
                      <a:pt x="286" y="28"/>
                    </a:lnTo>
                    <a:lnTo>
                      <a:pt x="267" y="26"/>
                    </a:lnTo>
                    <a:lnTo>
                      <a:pt x="246" y="23"/>
                    </a:lnTo>
                    <a:lnTo>
                      <a:pt x="227" y="20"/>
                    </a:lnTo>
                    <a:lnTo>
                      <a:pt x="207" y="17"/>
                    </a:lnTo>
                    <a:lnTo>
                      <a:pt x="186" y="15"/>
                    </a:lnTo>
                    <a:lnTo>
                      <a:pt x="167" y="12"/>
                    </a:lnTo>
                    <a:lnTo>
                      <a:pt x="146" y="9"/>
                    </a:lnTo>
                    <a:lnTo>
                      <a:pt x="126" y="7"/>
                    </a:lnTo>
                    <a:lnTo>
                      <a:pt x="106" y="4"/>
                    </a:lnTo>
                    <a:lnTo>
                      <a:pt x="85" y="3"/>
                    </a:lnTo>
                    <a:lnTo>
                      <a:pt x="65" y="1"/>
                    </a:lnTo>
                    <a:lnTo>
                      <a:pt x="45" y="0"/>
                    </a:lnTo>
                    <a:lnTo>
                      <a:pt x="36" y="1"/>
                    </a:lnTo>
                    <a:lnTo>
                      <a:pt x="27" y="2"/>
                    </a:lnTo>
                    <a:lnTo>
                      <a:pt x="19" y="5"/>
                    </a:lnTo>
                    <a:lnTo>
                      <a:pt x="12" y="11"/>
                    </a:lnTo>
                    <a:lnTo>
                      <a:pt x="8" y="17"/>
                    </a:lnTo>
                    <a:lnTo>
                      <a:pt x="3" y="25"/>
                    </a:lnTo>
                    <a:lnTo>
                      <a:pt x="1" y="34"/>
                    </a:lnTo>
                    <a:lnTo>
                      <a:pt x="0" y="45"/>
                    </a:lnTo>
                    <a:lnTo>
                      <a:pt x="3" y="53"/>
                    </a:lnTo>
                    <a:lnTo>
                      <a:pt x="8" y="60"/>
                    </a:lnTo>
                    <a:lnTo>
                      <a:pt x="12" y="65"/>
                    </a:lnTo>
                    <a:lnTo>
                      <a:pt x="19" y="70"/>
                    </a:lnTo>
                    <a:lnTo>
                      <a:pt x="36" y="72"/>
                    </a:lnTo>
                    <a:lnTo>
                      <a:pt x="52" y="73"/>
                    </a:lnTo>
                    <a:lnTo>
                      <a:pt x="67" y="76"/>
                    </a:lnTo>
                    <a:lnTo>
                      <a:pt x="83" y="78"/>
                    </a:lnTo>
                    <a:lnTo>
                      <a:pt x="98" y="80"/>
                    </a:lnTo>
                    <a:lnTo>
                      <a:pt x="113" y="81"/>
                    </a:lnTo>
                    <a:lnTo>
                      <a:pt x="129" y="84"/>
                    </a:lnTo>
                    <a:lnTo>
                      <a:pt x="144" y="87"/>
                    </a:lnTo>
                    <a:lnTo>
                      <a:pt x="159" y="89"/>
                    </a:lnTo>
                    <a:lnTo>
                      <a:pt x="174" y="92"/>
                    </a:lnTo>
                    <a:lnTo>
                      <a:pt x="189" y="95"/>
                    </a:lnTo>
                    <a:lnTo>
                      <a:pt x="204" y="99"/>
                    </a:lnTo>
                    <a:lnTo>
                      <a:pt x="219" y="102"/>
                    </a:lnTo>
                    <a:lnTo>
                      <a:pt x="233" y="106"/>
                    </a:lnTo>
                    <a:lnTo>
                      <a:pt x="248" y="110"/>
                    </a:lnTo>
                    <a:lnTo>
                      <a:pt x="263" y="115"/>
                    </a:lnTo>
                    <a:lnTo>
                      <a:pt x="283" y="118"/>
                    </a:lnTo>
                    <a:lnTo>
                      <a:pt x="303" y="119"/>
                    </a:lnTo>
                    <a:lnTo>
                      <a:pt x="322" y="119"/>
                    </a:lnTo>
                    <a:lnTo>
                      <a:pt x="339" y="115"/>
                    </a:lnTo>
                    <a:lnTo>
                      <a:pt x="355" y="108"/>
                    </a:lnTo>
                    <a:lnTo>
                      <a:pt x="367" y="95"/>
                    </a:lnTo>
                    <a:lnTo>
                      <a:pt x="375" y="78"/>
                    </a:lnTo>
                    <a:lnTo>
                      <a:pt x="379" y="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2" name="Freeform 258"/>
              <p:cNvSpPr>
                <a:spLocks noChangeAspect="1"/>
              </p:cNvSpPr>
              <p:nvPr/>
            </p:nvSpPr>
            <p:spPr bwMode="auto">
              <a:xfrm rot="624494">
                <a:off x="4421" y="1621"/>
                <a:ext cx="185" cy="37"/>
              </a:xfrm>
              <a:custGeom>
                <a:avLst/>
                <a:gdLst>
                  <a:gd name="T0" fmla="*/ 304 w 339"/>
                  <a:gd name="T1" fmla="*/ 81 h 81"/>
                  <a:gd name="T2" fmla="*/ 286 w 339"/>
                  <a:gd name="T3" fmla="*/ 81 h 81"/>
                  <a:gd name="T4" fmla="*/ 267 w 339"/>
                  <a:gd name="T5" fmla="*/ 79 h 81"/>
                  <a:gd name="T6" fmla="*/ 249 w 339"/>
                  <a:gd name="T7" fmla="*/ 76 h 81"/>
                  <a:gd name="T8" fmla="*/ 231 w 339"/>
                  <a:gd name="T9" fmla="*/ 74 h 81"/>
                  <a:gd name="T10" fmla="*/ 212 w 339"/>
                  <a:gd name="T11" fmla="*/ 70 h 81"/>
                  <a:gd name="T12" fmla="*/ 194 w 339"/>
                  <a:gd name="T13" fmla="*/ 67 h 81"/>
                  <a:gd name="T14" fmla="*/ 175 w 339"/>
                  <a:gd name="T15" fmla="*/ 62 h 81"/>
                  <a:gd name="T16" fmla="*/ 157 w 339"/>
                  <a:gd name="T17" fmla="*/ 58 h 81"/>
                  <a:gd name="T18" fmla="*/ 139 w 339"/>
                  <a:gd name="T19" fmla="*/ 54 h 81"/>
                  <a:gd name="T20" fmla="*/ 121 w 339"/>
                  <a:gd name="T21" fmla="*/ 50 h 81"/>
                  <a:gd name="T22" fmla="*/ 103 w 339"/>
                  <a:gd name="T23" fmla="*/ 46 h 81"/>
                  <a:gd name="T24" fmla="*/ 84 w 339"/>
                  <a:gd name="T25" fmla="*/ 43 h 81"/>
                  <a:gd name="T26" fmla="*/ 66 w 339"/>
                  <a:gd name="T27" fmla="*/ 41 h 81"/>
                  <a:gd name="T28" fmla="*/ 48 w 339"/>
                  <a:gd name="T29" fmla="*/ 38 h 81"/>
                  <a:gd name="T30" fmla="*/ 29 w 339"/>
                  <a:gd name="T31" fmla="*/ 36 h 81"/>
                  <a:gd name="T32" fmla="*/ 11 w 339"/>
                  <a:gd name="T33" fmla="*/ 36 h 81"/>
                  <a:gd name="T34" fmla="*/ 3 w 339"/>
                  <a:gd name="T35" fmla="*/ 32 h 81"/>
                  <a:gd name="T36" fmla="*/ 0 w 339"/>
                  <a:gd name="T37" fmla="*/ 23 h 81"/>
                  <a:gd name="T38" fmla="*/ 0 w 339"/>
                  <a:gd name="T39" fmla="*/ 14 h 81"/>
                  <a:gd name="T40" fmla="*/ 0 w 339"/>
                  <a:gd name="T41" fmla="*/ 11 h 81"/>
                  <a:gd name="T42" fmla="*/ 22 w 339"/>
                  <a:gd name="T43" fmla="*/ 5 h 81"/>
                  <a:gd name="T44" fmla="*/ 43 w 339"/>
                  <a:gd name="T45" fmla="*/ 1 h 81"/>
                  <a:gd name="T46" fmla="*/ 65 w 339"/>
                  <a:gd name="T47" fmla="*/ 0 h 81"/>
                  <a:gd name="T48" fmla="*/ 86 w 339"/>
                  <a:gd name="T49" fmla="*/ 0 h 81"/>
                  <a:gd name="T50" fmla="*/ 107 w 339"/>
                  <a:gd name="T51" fmla="*/ 1 h 81"/>
                  <a:gd name="T52" fmla="*/ 128 w 339"/>
                  <a:gd name="T53" fmla="*/ 5 h 81"/>
                  <a:gd name="T54" fmla="*/ 149 w 339"/>
                  <a:gd name="T55" fmla="*/ 7 h 81"/>
                  <a:gd name="T56" fmla="*/ 170 w 339"/>
                  <a:gd name="T57" fmla="*/ 12 h 81"/>
                  <a:gd name="T58" fmla="*/ 191 w 339"/>
                  <a:gd name="T59" fmla="*/ 15 h 81"/>
                  <a:gd name="T60" fmla="*/ 212 w 339"/>
                  <a:gd name="T61" fmla="*/ 20 h 81"/>
                  <a:gd name="T62" fmla="*/ 233 w 339"/>
                  <a:gd name="T63" fmla="*/ 23 h 81"/>
                  <a:gd name="T64" fmla="*/ 254 w 339"/>
                  <a:gd name="T65" fmla="*/ 27 h 81"/>
                  <a:gd name="T66" fmla="*/ 275 w 339"/>
                  <a:gd name="T67" fmla="*/ 30 h 81"/>
                  <a:gd name="T68" fmla="*/ 296 w 339"/>
                  <a:gd name="T69" fmla="*/ 31 h 81"/>
                  <a:gd name="T70" fmla="*/ 317 w 339"/>
                  <a:gd name="T71" fmla="*/ 32 h 81"/>
                  <a:gd name="T72" fmla="*/ 339 w 339"/>
                  <a:gd name="T73" fmla="*/ 31 h 81"/>
                  <a:gd name="T74" fmla="*/ 339 w 339"/>
                  <a:gd name="T75" fmla="*/ 41 h 81"/>
                  <a:gd name="T76" fmla="*/ 336 w 339"/>
                  <a:gd name="T77" fmla="*/ 50 h 81"/>
                  <a:gd name="T78" fmla="*/ 334 w 339"/>
                  <a:gd name="T79" fmla="*/ 58 h 81"/>
                  <a:gd name="T80" fmla="*/ 331 w 339"/>
                  <a:gd name="T81" fmla="*/ 65 h 81"/>
                  <a:gd name="T82" fmla="*/ 326 w 339"/>
                  <a:gd name="T83" fmla="*/ 72 h 81"/>
                  <a:gd name="T84" fmla="*/ 320 w 339"/>
                  <a:gd name="T85" fmla="*/ 76 h 81"/>
                  <a:gd name="T86" fmla="*/ 313 w 339"/>
                  <a:gd name="T87" fmla="*/ 80 h 81"/>
                  <a:gd name="T88" fmla="*/ 304 w 339"/>
                  <a:gd name="T89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9" h="81">
                    <a:moveTo>
                      <a:pt x="304" y="81"/>
                    </a:moveTo>
                    <a:lnTo>
                      <a:pt x="286" y="81"/>
                    </a:lnTo>
                    <a:lnTo>
                      <a:pt x="267" y="79"/>
                    </a:lnTo>
                    <a:lnTo>
                      <a:pt x="249" y="76"/>
                    </a:lnTo>
                    <a:lnTo>
                      <a:pt x="231" y="74"/>
                    </a:lnTo>
                    <a:lnTo>
                      <a:pt x="212" y="70"/>
                    </a:lnTo>
                    <a:lnTo>
                      <a:pt x="194" y="67"/>
                    </a:lnTo>
                    <a:lnTo>
                      <a:pt x="175" y="62"/>
                    </a:lnTo>
                    <a:lnTo>
                      <a:pt x="157" y="58"/>
                    </a:lnTo>
                    <a:lnTo>
                      <a:pt x="139" y="54"/>
                    </a:lnTo>
                    <a:lnTo>
                      <a:pt x="121" y="50"/>
                    </a:lnTo>
                    <a:lnTo>
                      <a:pt x="103" y="46"/>
                    </a:lnTo>
                    <a:lnTo>
                      <a:pt x="84" y="43"/>
                    </a:lnTo>
                    <a:lnTo>
                      <a:pt x="66" y="41"/>
                    </a:lnTo>
                    <a:lnTo>
                      <a:pt x="48" y="38"/>
                    </a:lnTo>
                    <a:lnTo>
                      <a:pt x="29" y="36"/>
                    </a:lnTo>
                    <a:lnTo>
                      <a:pt x="11" y="36"/>
                    </a:lnTo>
                    <a:lnTo>
                      <a:pt x="3" y="32"/>
                    </a:lnTo>
                    <a:lnTo>
                      <a:pt x="0" y="23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22" y="5"/>
                    </a:lnTo>
                    <a:lnTo>
                      <a:pt x="43" y="1"/>
                    </a:lnTo>
                    <a:lnTo>
                      <a:pt x="65" y="0"/>
                    </a:lnTo>
                    <a:lnTo>
                      <a:pt x="86" y="0"/>
                    </a:lnTo>
                    <a:lnTo>
                      <a:pt x="107" y="1"/>
                    </a:lnTo>
                    <a:lnTo>
                      <a:pt x="128" y="5"/>
                    </a:lnTo>
                    <a:lnTo>
                      <a:pt x="149" y="7"/>
                    </a:lnTo>
                    <a:lnTo>
                      <a:pt x="170" y="12"/>
                    </a:lnTo>
                    <a:lnTo>
                      <a:pt x="191" y="15"/>
                    </a:lnTo>
                    <a:lnTo>
                      <a:pt x="212" y="20"/>
                    </a:lnTo>
                    <a:lnTo>
                      <a:pt x="233" y="23"/>
                    </a:lnTo>
                    <a:lnTo>
                      <a:pt x="254" y="27"/>
                    </a:lnTo>
                    <a:lnTo>
                      <a:pt x="275" y="30"/>
                    </a:lnTo>
                    <a:lnTo>
                      <a:pt x="296" y="31"/>
                    </a:lnTo>
                    <a:lnTo>
                      <a:pt x="317" y="32"/>
                    </a:lnTo>
                    <a:lnTo>
                      <a:pt x="339" y="31"/>
                    </a:lnTo>
                    <a:lnTo>
                      <a:pt x="339" y="41"/>
                    </a:lnTo>
                    <a:lnTo>
                      <a:pt x="336" y="50"/>
                    </a:lnTo>
                    <a:lnTo>
                      <a:pt x="334" y="58"/>
                    </a:lnTo>
                    <a:lnTo>
                      <a:pt x="331" y="65"/>
                    </a:lnTo>
                    <a:lnTo>
                      <a:pt x="326" y="72"/>
                    </a:lnTo>
                    <a:lnTo>
                      <a:pt x="320" y="76"/>
                    </a:lnTo>
                    <a:lnTo>
                      <a:pt x="313" y="80"/>
                    </a:lnTo>
                    <a:lnTo>
                      <a:pt x="304" y="81"/>
                    </a:lnTo>
                    <a:close/>
                  </a:path>
                </a:pathLst>
              </a:custGeom>
              <a:solidFill>
                <a:srgbClr val="C6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263" name="Group 259"/>
            <p:cNvGrpSpPr>
              <a:grpSpLocks noChangeAspect="1"/>
            </p:cNvGrpSpPr>
            <p:nvPr/>
          </p:nvGrpSpPr>
          <p:grpSpPr bwMode="auto">
            <a:xfrm rot="4406402" flipH="1">
              <a:off x="1991678" y="4438174"/>
              <a:ext cx="81438" cy="175736"/>
              <a:chOff x="2832" y="1440"/>
              <a:chExt cx="320" cy="336"/>
            </a:xfrm>
          </p:grpSpPr>
          <p:sp>
            <p:nvSpPr>
              <p:cNvPr id="264" name="Freeform 260"/>
              <p:cNvSpPr>
                <a:spLocks noChangeAspect="1"/>
              </p:cNvSpPr>
              <p:nvPr/>
            </p:nvSpPr>
            <p:spPr bwMode="auto">
              <a:xfrm>
                <a:off x="2832" y="1440"/>
                <a:ext cx="288" cy="336"/>
              </a:xfrm>
              <a:custGeom>
                <a:avLst/>
                <a:gdLst>
                  <a:gd name="T0" fmla="*/ 288 w 288"/>
                  <a:gd name="T1" fmla="*/ 0 h 336"/>
                  <a:gd name="T2" fmla="*/ 112 w 288"/>
                  <a:gd name="T3" fmla="*/ 164 h 336"/>
                  <a:gd name="T4" fmla="*/ 208 w 288"/>
                  <a:gd name="T5" fmla="*/ 144 h 336"/>
                  <a:gd name="T6" fmla="*/ 0 w 288"/>
                  <a:gd name="T7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336">
                    <a:moveTo>
                      <a:pt x="288" y="0"/>
                    </a:moveTo>
                    <a:lnTo>
                      <a:pt x="112" y="164"/>
                    </a:lnTo>
                    <a:lnTo>
                      <a:pt x="208" y="144"/>
                    </a:lnTo>
                    <a:lnTo>
                      <a:pt x="0" y="336"/>
                    </a:lnTo>
                  </a:path>
                </a:pathLst>
              </a:cu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5" name="Freeform 261"/>
              <p:cNvSpPr>
                <a:spLocks noChangeAspect="1"/>
              </p:cNvSpPr>
              <p:nvPr/>
            </p:nvSpPr>
            <p:spPr bwMode="auto">
              <a:xfrm>
                <a:off x="2832" y="1440"/>
                <a:ext cx="320" cy="336"/>
              </a:xfrm>
              <a:custGeom>
                <a:avLst/>
                <a:gdLst>
                  <a:gd name="T0" fmla="*/ 288 w 320"/>
                  <a:gd name="T1" fmla="*/ 0 h 336"/>
                  <a:gd name="T2" fmla="*/ 216 w 320"/>
                  <a:gd name="T3" fmla="*/ 108 h 336"/>
                  <a:gd name="T4" fmla="*/ 320 w 320"/>
                  <a:gd name="T5" fmla="*/ 116 h 336"/>
                  <a:gd name="T6" fmla="*/ 0 w 320"/>
                  <a:gd name="T7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0" h="336">
                    <a:moveTo>
                      <a:pt x="288" y="0"/>
                    </a:moveTo>
                    <a:lnTo>
                      <a:pt x="216" y="108"/>
                    </a:lnTo>
                    <a:lnTo>
                      <a:pt x="320" y="116"/>
                    </a:lnTo>
                    <a:lnTo>
                      <a:pt x="0" y="336"/>
                    </a:lnTo>
                  </a:path>
                </a:pathLst>
              </a:custGeom>
              <a:solidFill>
                <a:srgbClr val="FFCC00"/>
              </a:solidFill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266" name="Freeform 262"/>
            <p:cNvSpPr>
              <a:spLocks noChangeAspect="1"/>
            </p:cNvSpPr>
            <p:nvPr/>
          </p:nvSpPr>
          <p:spPr bwMode="gray">
            <a:xfrm rot="20665139" flipV="1">
              <a:off x="2090261" y="4291015"/>
              <a:ext cx="178593" cy="368618"/>
            </a:xfrm>
            <a:custGeom>
              <a:avLst/>
              <a:gdLst>
                <a:gd name="T0" fmla="*/ 144 w 144"/>
                <a:gd name="T1" fmla="*/ 0 h 480"/>
                <a:gd name="T2" fmla="*/ 0 w 144"/>
                <a:gd name="T3" fmla="*/ 240 h 480"/>
                <a:gd name="T4" fmla="*/ 144 w 144"/>
                <a:gd name="T5" fmla="*/ 144 h 480"/>
                <a:gd name="T6" fmla="*/ 0 w 144"/>
                <a:gd name="T7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480">
                  <a:moveTo>
                    <a:pt x="144" y="0"/>
                  </a:moveTo>
                  <a:lnTo>
                    <a:pt x="0" y="240"/>
                  </a:lnTo>
                  <a:lnTo>
                    <a:pt x="144" y="144"/>
                  </a:lnTo>
                  <a:lnTo>
                    <a:pt x="0" y="480"/>
                  </a:lnTo>
                </a:path>
              </a:pathLst>
            </a:custGeom>
            <a:solidFill>
              <a:srgbClr val="66FFFF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267" name="Picture 46" descr="MC900434860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565" y="4939667"/>
              <a:ext cx="710088" cy="487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8" name="Line 265"/>
            <p:cNvSpPr>
              <a:spLocks noChangeShapeType="1"/>
            </p:cNvSpPr>
            <p:nvPr/>
          </p:nvSpPr>
          <p:spPr bwMode="auto">
            <a:xfrm>
              <a:off x="2787490" y="4502470"/>
              <a:ext cx="388620" cy="39004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69" name="Group 266"/>
            <p:cNvGrpSpPr>
              <a:grpSpLocks/>
            </p:cNvGrpSpPr>
            <p:nvPr/>
          </p:nvGrpSpPr>
          <p:grpSpPr bwMode="auto">
            <a:xfrm rot="1245344">
              <a:off x="2916079" y="4568190"/>
              <a:ext cx="304323" cy="200025"/>
              <a:chOff x="2973" y="1562"/>
              <a:chExt cx="341" cy="158"/>
            </a:xfrm>
          </p:grpSpPr>
          <p:grpSp>
            <p:nvGrpSpPr>
              <p:cNvPr id="270" name="Group 267"/>
              <p:cNvGrpSpPr>
                <a:grpSpLocks/>
              </p:cNvGrpSpPr>
              <p:nvPr/>
            </p:nvGrpSpPr>
            <p:grpSpPr bwMode="auto">
              <a:xfrm>
                <a:off x="2973" y="1587"/>
                <a:ext cx="220" cy="133"/>
                <a:chOff x="2973" y="1587"/>
                <a:chExt cx="220" cy="133"/>
              </a:xfrm>
            </p:grpSpPr>
            <p:sp>
              <p:nvSpPr>
                <p:cNvPr id="283" name="Freeform 268"/>
                <p:cNvSpPr>
                  <a:spLocks/>
                </p:cNvSpPr>
                <p:nvPr/>
              </p:nvSpPr>
              <p:spPr bwMode="auto">
                <a:xfrm>
                  <a:off x="2994" y="1602"/>
                  <a:ext cx="199" cy="118"/>
                </a:xfrm>
                <a:custGeom>
                  <a:avLst/>
                  <a:gdLst>
                    <a:gd name="T0" fmla="*/ 0 w 199"/>
                    <a:gd name="T1" fmla="*/ 33 h 118"/>
                    <a:gd name="T2" fmla="*/ 33 w 199"/>
                    <a:gd name="T3" fmla="*/ 118 h 118"/>
                    <a:gd name="T4" fmla="*/ 199 w 199"/>
                    <a:gd name="T5" fmla="*/ 85 h 118"/>
                    <a:gd name="T6" fmla="*/ 166 w 199"/>
                    <a:gd name="T7" fmla="*/ 0 h 118"/>
                    <a:gd name="T8" fmla="*/ 0 w 199"/>
                    <a:gd name="T9" fmla="*/ 33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118">
                      <a:moveTo>
                        <a:pt x="0" y="33"/>
                      </a:moveTo>
                      <a:lnTo>
                        <a:pt x="33" y="118"/>
                      </a:lnTo>
                      <a:lnTo>
                        <a:pt x="199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4" name="Freeform 269"/>
                <p:cNvSpPr>
                  <a:spLocks/>
                </p:cNvSpPr>
                <p:nvPr/>
              </p:nvSpPr>
              <p:spPr bwMode="auto">
                <a:xfrm>
                  <a:off x="2973" y="1587"/>
                  <a:ext cx="198" cy="117"/>
                </a:xfrm>
                <a:custGeom>
                  <a:avLst/>
                  <a:gdLst>
                    <a:gd name="T0" fmla="*/ 0 w 198"/>
                    <a:gd name="T1" fmla="*/ 33 h 117"/>
                    <a:gd name="T2" fmla="*/ 33 w 198"/>
                    <a:gd name="T3" fmla="*/ 117 h 117"/>
                    <a:gd name="T4" fmla="*/ 198 w 198"/>
                    <a:gd name="T5" fmla="*/ 85 h 117"/>
                    <a:gd name="T6" fmla="*/ 166 w 198"/>
                    <a:gd name="T7" fmla="*/ 0 h 117"/>
                    <a:gd name="T8" fmla="*/ 0 w 198"/>
                    <a:gd name="T9" fmla="*/ 3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17">
                      <a:moveTo>
                        <a:pt x="0" y="33"/>
                      </a:moveTo>
                      <a:lnTo>
                        <a:pt x="33" y="117"/>
                      </a:lnTo>
                      <a:lnTo>
                        <a:pt x="198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5" name="Freeform 270"/>
                <p:cNvSpPr>
                  <a:spLocks/>
                </p:cNvSpPr>
                <p:nvPr/>
              </p:nvSpPr>
              <p:spPr bwMode="auto">
                <a:xfrm>
                  <a:off x="2973" y="1587"/>
                  <a:ext cx="198" cy="117"/>
                </a:xfrm>
                <a:custGeom>
                  <a:avLst/>
                  <a:gdLst>
                    <a:gd name="T0" fmla="*/ 0 w 198"/>
                    <a:gd name="T1" fmla="*/ 33 h 117"/>
                    <a:gd name="T2" fmla="*/ 33 w 198"/>
                    <a:gd name="T3" fmla="*/ 117 h 117"/>
                    <a:gd name="T4" fmla="*/ 198 w 198"/>
                    <a:gd name="T5" fmla="*/ 85 h 117"/>
                    <a:gd name="T6" fmla="*/ 166 w 198"/>
                    <a:gd name="T7" fmla="*/ 0 h 117"/>
                    <a:gd name="T8" fmla="*/ 0 w 198"/>
                    <a:gd name="T9" fmla="*/ 3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17">
                      <a:moveTo>
                        <a:pt x="0" y="33"/>
                      </a:moveTo>
                      <a:lnTo>
                        <a:pt x="33" y="117"/>
                      </a:lnTo>
                      <a:lnTo>
                        <a:pt x="198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71" name="Group 271"/>
              <p:cNvGrpSpPr>
                <a:grpSpLocks/>
              </p:cNvGrpSpPr>
              <p:nvPr/>
            </p:nvGrpSpPr>
            <p:grpSpPr bwMode="auto">
              <a:xfrm>
                <a:off x="3139" y="1562"/>
                <a:ext cx="175" cy="125"/>
                <a:chOff x="3139" y="1562"/>
                <a:chExt cx="175" cy="125"/>
              </a:xfrm>
            </p:grpSpPr>
            <p:sp>
              <p:nvSpPr>
                <p:cNvPr id="280" name="Freeform 272"/>
                <p:cNvSpPr>
                  <a:spLocks/>
                </p:cNvSpPr>
                <p:nvPr/>
              </p:nvSpPr>
              <p:spPr bwMode="auto">
                <a:xfrm>
                  <a:off x="3160" y="1578"/>
                  <a:ext cx="154" cy="109"/>
                </a:xfrm>
                <a:custGeom>
                  <a:avLst/>
                  <a:gdLst>
                    <a:gd name="T0" fmla="*/ 0 w 154"/>
                    <a:gd name="T1" fmla="*/ 24 h 109"/>
                    <a:gd name="T2" fmla="*/ 33 w 154"/>
                    <a:gd name="T3" fmla="*/ 109 h 109"/>
                    <a:gd name="T4" fmla="*/ 154 w 154"/>
                    <a:gd name="T5" fmla="*/ 84 h 109"/>
                    <a:gd name="T6" fmla="*/ 122 w 154"/>
                    <a:gd name="T7" fmla="*/ 0 h 109"/>
                    <a:gd name="T8" fmla="*/ 0 w 154"/>
                    <a:gd name="T9" fmla="*/ 24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4"/>
                      </a:moveTo>
                      <a:lnTo>
                        <a:pt x="33" y="109"/>
                      </a:lnTo>
                      <a:lnTo>
                        <a:pt x="154" y="84"/>
                      </a:lnTo>
                      <a:lnTo>
                        <a:pt x="122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1" name="Freeform 273"/>
                <p:cNvSpPr>
                  <a:spLocks/>
                </p:cNvSpPr>
                <p:nvPr/>
              </p:nvSpPr>
              <p:spPr bwMode="auto">
                <a:xfrm>
                  <a:off x="3139" y="1562"/>
                  <a:ext cx="154" cy="109"/>
                </a:xfrm>
                <a:custGeom>
                  <a:avLst/>
                  <a:gdLst>
                    <a:gd name="T0" fmla="*/ 0 w 154"/>
                    <a:gd name="T1" fmla="*/ 25 h 109"/>
                    <a:gd name="T2" fmla="*/ 32 w 154"/>
                    <a:gd name="T3" fmla="*/ 109 h 109"/>
                    <a:gd name="T4" fmla="*/ 154 w 154"/>
                    <a:gd name="T5" fmla="*/ 85 h 109"/>
                    <a:gd name="T6" fmla="*/ 121 w 154"/>
                    <a:gd name="T7" fmla="*/ 0 h 109"/>
                    <a:gd name="T8" fmla="*/ 0 w 154"/>
                    <a:gd name="T9" fmla="*/ 2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5"/>
                      </a:moveTo>
                      <a:lnTo>
                        <a:pt x="32" y="109"/>
                      </a:lnTo>
                      <a:lnTo>
                        <a:pt x="154" y="85"/>
                      </a:lnTo>
                      <a:lnTo>
                        <a:pt x="121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FF99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2" name="Freeform 274"/>
                <p:cNvSpPr>
                  <a:spLocks/>
                </p:cNvSpPr>
                <p:nvPr/>
              </p:nvSpPr>
              <p:spPr bwMode="auto">
                <a:xfrm>
                  <a:off x="3139" y="1562"/>
                  <a:ext cx="154" cy="109"/>
                </a:xfrm>
                <a:custGeom>
                  <a:avLst/>
                  <a:gdLst>
                    <a:gd name="T0" fmla="*/ 0 w 154"/>
                    <a:gd name="T1" fmla="*/ 25 h 109"/>
                    <a:gd name="T2" fmla="*/ 32 w 154"/>
                    <a:gd name="T3" fmla="*/ 109 h 109"/>
                    <a:gd name="T4" fmla="*/ 154 w 154"/>
                    <a:gd name="T5" fmla="*/ 85 h 109"/>
                    <a:gd name="T6" fmla="*/ 121 w 154"/>
                    <a:gd name="T7" fmla="*/ 0 h 109"/>
                    <a:gd name="T8" fmla="*/ 0 w 154"/>
                    <a:gd name="T9" fmla="*/ 2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5"/>
                      </a:moveTo>
                      <a:lnTo>
                        <a:pt x="32" y="109"/>
                      </a:lnTo>
                      <a:lnTo>
                        <a:pt x="154" y="85"/>
                      </a:lnTo>
                      <a:lnTo>
                        <a:pt x="121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72" name="Group 275"/>
              <p:cNvGrpSpPr>
                <a:grpSpLocks/>
              </p:cNvGrpSpPr>
              <p:nvPr/>
            </p:nvGrpSpPr>
            <p:grpSpPr bwMode="auto">
              <a:xfrm>
                <a:off x="2973" y="1587"/>
                <a:ext cx="220" cy="133"/>
                <a:chOff x="2973" y="1587"/>
                <a:chExt cx="220" cy="133"/>
              </a:xfrm>
            </p:grpSpPr>
            <p:sp>
              <p:nvSpPr>
                <p:cNvPr id="277" name="Freeform 276"/>
                <p:cNvSpPr>
                  <a:spLocks/>
                </p:cNvSpPr>
                <p:nvPr/>
              </p:nvSpPr>
              <p:spPr bwMode="auto">
                <a:xfrm>
                  <a:off x="2994" y="1602"/>
                  <a:ext cx="199" cy="118"/>
                </a:xfrm>
                <a:custGeom>
                  <a:avLst/>
                  <a:gdLst>
                    <a:gd name="T0" fmla="*/ 0 w 199"/>
                    <a:gd name="T1" fmla="*/ 33 h 118"/>
                    <a:gd name="T2" fmla="*/ 33 w 199"/>
                    <a:gd name="T3" fmla="*/ 118 h 118"/>
                    <a:gd name="T4" fmla="*/ 199 w 199"/>
                    <a:gd name="T5" fmla="*/ 85 h 118"/>
                    <a:gd name="T6" fmla="*/ 166 w 199"/>
                    <a:gd name="T7" fmla="*/ 0 h 118"/>
                    <a:gd name="T8" fmla="*/ 0 w 199"/>
                    <a:gd name="T9" fmla="*/ 33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118">
                      <a:moveTo>
                        <a:pt x="0" y="33"/>
                      </a:moveTo>
                      <a:lnTo>
                        <a:pt x="33" y="118"/>
                      </a:lnTo>
                      <a:lnTo>
                        <a:pt x="199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8" name="Freeform 277"/>
                <p:cNvSpPr>
                  <a:spLocks/>
                </p:cNvSpPr>
                <p:nvPr/>
              </p:nvSpPr>
              <p:spPr bwMode="auto">
                <a:xfrm>
                  <a:off x="2973" y="1587"/>
                  <a:ext cx="198" cy="117"/>
                </a:xfrm>
                <a:custGeom>
                  <a:avLst/>
                  <a:gdLst>
                    <a:gd name="T0" fmla="*/ 0 w 198"/>
                    <a:gd name="T1" fmla="*/ 33 h 117"/>
                    <a:gd name="T2" fmla="*/ 33 w 198"/>
                    <a:gd name="T3" fmla="*/ 117 h 117"/>
                    <a:gd name="T4" fmla="*/ 198 w 198"/>
                    <a:gd name="T5" fmla="*/ 85 h 117"/>
                    <a:gd name="T6" fmla="*/ 166 w 198"/>
                    <a:gd name="T7" fmla="*/ 0 h 117"/>
                    <a:gd name="T8" fmla="*/ 0 w 198"/>
                    <a:gd name="T9" fmla="*/ 3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17">
                      <a:moveTo>
                        <a:pt x="0" y="33"/>
                      </a:moveTo>
                      <a:lnTo>
                        <a:pt x="33" y="117"/>
                      </a:lnTo>
                      <a:lnTo>
                        <a:pt x="198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9" name="Freeform 278"/>
                <p:cNvSpPr>
                  <a:spLocks/>
                </p:cNvSpPr>
                <p:nvPr/>
              </p:nvSpPr>
              <p:spPr bwMode="auto">
                <a:xfrm>
                  <a:off x="2973" y="1587"/>
                  <a:ext cx="198" cy="117"/>
                </a:xfrm>
                <a:custGeom>
                  <a:avLst/>
                  <a:gdLst>
                    <a:gd name="T0" fmla="*/ 0 w 198"/>
                    <a:gd name="T1" fmla="*/ 33 h 117"/>
                    <a:gd name="T2" fmla="*/ 33 w 198"/>
                    <a:gd name="T3" fmla="*/ 117 h 117"/>
                    <a:gd name="T4" fmla="*/ 198 w 198"/>
                    <a:gd name="T5" fmla="*/ 85 h 117"/>
                    <a:gd name="T6" fmla="*/ 166 w 198"/>
                    <a:gd name="T7" fmla="*/ 0 h 117"/>
                    <a:gd name="T8" fmla="*/ 0 w 198"/>
                    <a:gd name="T9" fmla="*/ 3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17">
                      <a:moveTo>
                        <a:pt x="0" y="33"/>
                      </a:moveTo>
                      <a:lnTo>
                        <a:pt x="33" y="117"/>
                      </a:lnTo>
                      <a:lnTo>
                        <a:pt x="198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73" name="Group 279"/>
              <p:cNvGrpSpPr>
                <a:grpSpLocks/>
              </p:cNvGrpSpPr>
              <p:nvPr/>
            </p:nvGrpSpPr>
            <p:grpSpPr bwMode="auto">
              <a:xfrm>
                <a:off x="3139" y="1562"/>
                <a:ext cx="175" cy="125"/>
                <a:chOff x="3139" y="1562"/>
                <a:chExt cx="175" cy="125"/>
              </a:xfrm>
            </p:grpSpPr>
            <p:sp>
              <p:nvSpPr>
                <p:cNvPr id="274" name="Freeform 280"/>
                <p:cNvSpPr>
                  <a:spLocks/>
                </p:cNvSpPr>
                <p:nvPr/>
              </p:nvSpPr>
              <p:spPr bwMode="auto">
                <a:xfrm>
                  <a:off x="3160" y="1578"/>
                  <a:ext cx="154" cy="109"/>
                </a:xfrm>
                <a:custGeom>
                  <a:avLst/>
                  <a:gdLst>
                    <a:gd name="T0" fmla="*/ 0 w 154"/>
                    <a:gd name="T1" fmla="*/ 24 h 109"/>
                    <a:gd name="T2" fmla="*/ 33 w 154"/>
                    <a:gd name="T3" fmla="*/ 109 h 109"/>
                    <a:gd name="T4" fmla="*/ 154 w 154"/>
                    <a:gd name="T5" fmla="*/ 84 h 109"/>
                    <a:gd name="T6" fmla="*/ 122 w 154"/>
                    <a:gd name="T7" fmla="*/ 0 h 109"/>
                    <a:gd name="T8" fmla="*/ 0 w 154"/>
                    <a:gd name="T9" fmla="*/ 24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4"/>
                      </a:moveTo>
                      <a:lnTo>
                        <a:pt x="33" y="109"/>
                      </a:lnTo>
                      <a:lnTo>
                        <a:pt x="154" y="84"/>
                      </a:lnTo>
                      <a:lnTo>
                        <a:pt x="122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5" name="Freeform 281"/>
                <p:cNvSpPr>
                  <a:spLocks/>
                </p:cNvSpPr>
                <p:nvPr/>
              </p:nvSpPr>
              <p:spPr bwMode="auto">
                <a:xfrm>
                  <a:off x="3139" y="1562"/>
                  <a:ext cx="154" cy="109"/>
                </a:xfrm>
                <a:custGeom>
                  <a:avLst/>
                  <a:gdLst>
                    <a:gd name="T0" fmla="*/ 0 w 154"/>
                    <a:gd name="T1" fmla="*/ 25 h 109"/>
                    <a:gd name="T2" fmla="*/ 32 w 154"/>
                    <a:gd name="T3" fmla="*/ 109 h 109"/>
                    <a:gd name="T4" fmla="*/ 154 w 154"/>
                    <a:gd name="T5" fmla="*/ 85 h 109"/>
                    <a:gd name="T6" fmla="*/ 121 w 154"/>
                    <a:gd name="T7" fmla="*/ 0 h 109"/>
                    <a:gd name="T8" fmla="*/ 0 w 154"/>
                    <a:gd name="T9" fmla="*/ 2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5"/>
                      </a:moveTo>
                      <a:lnTo>
                        <a:pt x="32" y="109"/>
                      </a:lnTo>
                      <a:lnTo>
                        <a:pt x="154" y="85"/>
                      </a:lnTo>
                      <a:lnTo>
                        <a:pt x="121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FF99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6" name="Freeform 282"/>
                <p:cNvSpPr>
                  <a:spLocks/>
                </p:cNvSpPr>
                <p:nvPr/>
              </p:nvSpPr>
              <p:spPr bwMode="auto">
                <a:xfrm>
                  <a:off x="3139" y="1562"/>
                  <a:ext cx="154" cy="109"/>
                </a:xfrm>
                <a:custGeom>
                  <a:avLst/>
                  <a:gdLst>
                    <a:gd name="T0" fmla="*/ 0 w 154"/>
                    <a:gd name="T1" fmla="*/ 25 h 109"/>
                    <a:gd name="T2" fmla="*/ 32 w 154"/>
                    <a:gd name="T3" fmla="*/ 109 h 109"/>
                    <a:gd name="T4" fmla="*/ 154 w 154"/>
                    <a:gd name="T5" fmla="*/ 85 h 109"/>
                    <a:gd name="T6" fmla="*/ 121 w 154"/>
                    <a:gd name="T7" fmla="*/ 0 h 109"/>
                    <a:gd name="T8" fmla="*/ 0 w 154"/>
                    <a:gd name="T9" fmla="*/ 2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5"/>
                      </a:moveTo>
                      <a:lnTo>
                        <a:pt x="32" y="109"/>
                      </a:lnTo>
                      <a:lnTo>
                        <a:pt x="154" y="85"/>
                      </a:lnTo>
                      <a:lnTo>
                        <a:pt x="121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286" name="Text Box 14"/>
            <p:cNvSpPr txBox="1">
              <a:spLocks noChangeArrowheads="1"/>
            </p:cNvSpPr>
            <p:nvPr/>
          </p:nvSpPr>
          <p:spPr bwMode="auto">
            <a:xfrm>
              <a:off x="4065512" y="2848541"/>
              <a:ext cx="1021896" cy="385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lang="en-US" altLang="ja-JP" dirty="0">
                  <a:solidFill>
                    <a:srgbClr val="FFFF00"/>
                  </a:solidFill>
                  <a:latin typeface="+mn-ea"/>
                  <a:ea typeface="+mn-ea"/>
                </a:rPr>
                <a:t>packets</a:t>
              </a:r>
            </a:p>
          </p:txBody>
        </p:sp>
        <p:sp>
          <p:nvSpPr>
            <p:cNvPr id="287" name="Text Box 16"/>
            <p:cNvSpPr txBox="1">
              <a:spLocks noChangeArrowheads="1"/>
            </p:cNvSpPr>
            <p:nvPr/>
          </p:nvSpPr>
          <p:spPr bwMode="auto">
            <a:xfrm>
              <a:off x="4935877" y="2743214"/>
              <a:ext cx="941642" cy="385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r>
                <a:rPr lang="en-US" altLang="ja-JP" dirty="0" smtClean="0">
                  <a:solidFill>
                    <a:srgbClr val="FFFF00"/>
                  </a:solidFill>
                  <a:latin typeface="+mn-ea"/>
                  <a:ea typeface="+mn-ea"/>
                </a:rPr>
                <a:t>circuits</a:t>
              </a:r>
              <a:endParaRPr lang="en-US" altLang="ja-JP" dirty="0">
                <a:solidFill>
                  <a:srgbClr val="FFFF00"/>
                </a:solidFill>
                <a:latin typeface="+mn-ea"/>
                <a:ea typeface="+mn-ea"/>
              </a:endParaRPr>
            </a:p>
          </p:txBody>
        </p:sp>
        <p:grpSp>
          <p:nvGrpSpPr>
            <p:cNvPr id="288" name="Group 321"/>
            <p:cNvGrpSpPr>
              <a:grpSpLocks/>
            </p:cNvGrpSpPr>
            <p:nvPr/>
          </p:nvGrpSpPr>
          <p:grpSpPr bwMode="auto">
            <a:xfrm>
              <a:off x="7193755" y="4485323"/>
              <a:ext cx="1393031" cy="971550"/>
              <a:chOff x="5398" y="891"/>
              <a:chExt cx="2173" cy="1506"/>
            </a:xfrm>
          </p:grpSpPr>
          <p:pic>
            <p:nvPicPr>
              <p:cNvPr id="289" name="Picture 32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8" y="891"/>
                <a:ext cx="2173" cy="15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0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7" y="1071"/>
                <a:ext cx="1633" cy="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9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586" y="2865121"/>
              <a:ext cx="1230153" cy="711518"/>
            </a:xfrm>
            <a:prstGeom prst="rect">
              <a:avLst/>
            </a:pr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2" name="Line 326"/>
            <p:cNvSpPr>
              <a:spLocks noChangeShapeType="1"/>
            </p:cNvSpPr>
            <p:nvPr/>
          </p:nvSpPr>
          <p:spPr bwMode="auto">
            <a:xfrm flipH="1" flipV="1">
              <a:off x="5421748" y="3708083"/>
              <a:ext cx="625435" cy="128588"/>
            </a:xfrm>
            <a:prstGeom prst="line">
              <a:avLst/>
            </a:prstGeom>
            <a:noFill/>
            <a:ln w="9525">
              <a:solidFill>
                <a:srgbClr val="0070C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3" name="Line 327"/>
            <p:cNvSpPr>
              <a:spLocks noChangeShapeType="1"/>
            </p:cNvSpPr>
            <p:nvPr/>
          </p:nvSpPr>
          <p:spPr bwMode="auto">
            <a:xfrm flipH="1">
              <a:off x="5281372" y="3448052"/>
              <a:ext cx="616505" cy="128588"/>
            </a:xfrm>
            <a:prstGeom prst="line">
              <a:avLst/>
            </a:prstGeom>
            <a:noFill/>
            <a:ln w="9525">
              <a:solidFill>
                <a:srgbClr val="FF33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294" name="Picture 39" descr="MC900434845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5226" y="3788093"/>
              <a:ext cx="448627" cy="584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67" descr="MC900434845[1]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8047" y="3966688"/>
              <a:ext cx="397192" cy="51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6" name="Line 330"/>
            <p:cNvSpPr>
              <a:spLocks noChangeShapeType="1"/>
            </p:cNvSpPr>
            <p:nvPr/>
          </p:nvSpPr>
          <p:spPr bwMode="auto">
            <a:xfrm flipV="1">
              <a:off x="3629025" y="4615340"/>
              <a:ext cx="1425892" cy="71294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7" name="Line 331"/>
            <p:cNvSpPr>
              <a:spLocks noChangeShapeType="1"/>
            </p:cNvSpPr>
            <p:nvPr/>
          </p:nvSpPr>
          <p:spPr bwMode="auto">
            <a:xfrm flipH="1" flipV="1">
              <a:off x="5443536" y="4615340"/>
              <a:ext cx="518637" cy="90725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98" name="Group 332"/>
            <p:cNvGrpSpPr>
              <a:grpSpLocks/>
            </p:cNvGrpSpPr>
            <p:nvPr/>
          </p:nvGrpSpPr>
          <p:grpSpPr bwMode="auto">
            <a:xfrm rot="21060007">
              <a:off x="5637845" y="4795361"/>
              <a:ext cx="320040" cy="161449"/>
              <a:chOff x="2201" y="1521"/>
              <a:chExt cx="346" cy="154"/>
            </a:xfrm>
          </p:grpSpPr>
          <p:grpSp>
            <p:nvGrpSpPr>
              <p:cNvPr id="299" name="Group 333"/>
              <p:cNvGrpSpPr>
                <a:grpSpLocks/>
              </p:cNvGrpSpPr>
              <p:nvPr/>
            </p:nvGrpSpPr>
            <p:grpSpPr bwMode="auto">
              <a:xfrm>
                <a:off x="2201" y="1521"/>
                <a:ext cx="222" cy="132"/>
                <a:chOff x="2201" y="1521"/>
                <a:chExt cx="222" cy="132"/>
              </a:xfrm>
            </p:grpSpPr>
            <p:sp>
              <p:nvSpPr>
                <p:cNvPr id="312" name="Freeform 334"/>
                <p:cNvSpPr>
                  <a:spLocks/>
                </p:cNvSpPr>
                <p:nvPr/>
              </p:nvSpPr>
              <p:spPr bwMode="auto">
                <a:xfrm>
                  <a:off x="2222" y="1537"/>
                  <a:ext cx="201" cy="116"/>
                </a:xfrm>
                <a:custGeom>
                  <a:avLst/>
                  <a:gdLst>
                    <a:gd name="T0" fmla="*/ 30 w 201"/>
                    <a:gd name="T1" fmla="*/ 0 h 116"/>
                    <a:gd name="T2" fmla="*/ 0 w 201"/>
                    <a:gd name="T3" fmla="*/ 84 h 116"/>
                    <a:gd name="T4" fmla="*/ 171 w 201"/>
                    <a:gd name="T5" fmla="*/ 116 h 116"/>
                    <a:gd name="T6" fmla="*/ 201 w 201"/>
                    <a:gd name="T7" fmla="*/ 31 h 116"/>
                    <a:gd name="T8" fmla="*/ 30 w 201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116">
                      <a:moveTo>
                        <a:pt x="30" y="0"/>
                      </a:moveTo>
                      <a:lnTo>
                        <a:pt x="0" y="84"/>
                      </a:lnTo>
                      <a:lnTo>
                        <a:pt x="171" y="116"/>
                      </a:lnTo>
                      <a:lnTo>
                        <a:pt x="201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3" name="Freeform 335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4" name="Freeform 336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00" name="Group 337"/>
              <p:cNvGrpSpPr>
                <a:grpSpLocks/>
              </p:cNvGrpSpPr>
              <p:nvPr/>
            </p:nvGrpSpPr>
            <p:grpSpPr bwMode="auto">
              <a:xfrm>
                <a:off x="2370" y="1552"/>
                <a:ext cx="177" cy="123"/>
                <a:chOff x="2370" y="1552"/>
                <a:chExt cx="177" cy="123"/>
              </a:xfrm>
            </p:grpSpPr>
            <p:sp>
              <p:nvSpPr>
                <p:cNvPr id="309" name="Freeform 338"/>
                <p:cNvSpPr>
                  <a:spLocks/>
                </p:cNvSpPr>
                <p:nvPr/>
              </p:nvSpPr>
              <p:spPr bwMode="auto">
                <a:xfrm>
                  <a:off x="2392" y="1568"/>
                  <a:ext cx="155" cy="107"/>
                </a:xfrm>
                <a:custGeom>
                  <a:avLst/>
                  <a:gdLst>
                    <a:gd name="T0" fmla="*/ 30 w 155"/>
                    <a:gd name="T1" fmla="*/ 0 h 107"/>
                    <a:gd name="T2" fmla="*/ 0 w 155"/>
                    <a:gd name="T3" fmla="*/ 85 h 107"/>
                    <a:gd name="T4" fmla="*/ 125 w 155"/>
                    <a:gd name="T5" fmla="*/ 107 h 107"/>
                    <a:gd name="T6" fmla="*/ 155 w 155"/>
                    <a:gd name="T7" fmla="*/ 23 h 107"/>
                    <a:gd name="T8" fmla="*/ 30 w 155"/>
                    <a:gd name="T9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07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25" y="107"/>
                      </a:lnTo>
                      <a:lnTo>
                        <a:pt x="155" y="23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0" name="Freeform 339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1" name="Freeform 340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01" name="Group 341"/>
              <p:cNvGrpSpPr>
                <a:grpSpLocks/>
              </p:cNvGrpSpPr>
              <p:nvPr/>
            </p:nvGrpSpPr>
            <p:grpSpPr bwMode="auto">
              <a:xfrm>
                <a:off x="2201" y="1521"/>
                <a:ext cx="222" cy="132"/>
                <a:chOff x="2201" y="1521"/>
                <a:chExt cx="222" cy="132"/>
              </a:xfrm>
            </p:grpSpPr>
            <p:sp>
              <p:nvSpPr>
                <p:cNvPr id="306" name="Freeform 342"/>
                <p:cNvSpPr>
                  <a:spLocks/>
                </p:cNvSpPr>
                <p:nvPr/>
              </p:nvSpPr>
              <p:spPr bwMode="auto">
                <a:xfrm>
                  <a:off x="2222" y="1537"/>
                  <a:ext cx="201" cy="116"/>
                </a:xfrm>
                <a:custGeom>
                  <a:avLst/>
                  <a:gdLst>
                    <a:gd name="T0" fmla="*/ 30 w 201"/>
                    <a:gd name="T1" fmla="*/ 0 h 116"/>
                    <a:gd name="T2" fmla="*/ 0 w 201"/>
                    <a:gd name="T3" fmla="*/ 84 h 116"/>
                    <a:gd name="T4" fmla="*/ 171 w 201"/>
                    <a:gd name="T5" fmla="*/ 116 h 116"/>
                    <a:gd name="T6" fmla="*/ 201 w 201"/>
                    <a:gd name="T7" fmla="*/ 31 h 116"/>
                    <a:gd name="T8" fmla="*/ 30 w 201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116">
                      <a:moveTo>
                        <a:pt x="30" y="0"/>
                      </a:moveTo>
                      <a:lnTo>
                        <a:pt x="0" y="84"/>
                      </a:lnTo>
                      <a:lnTo>
                        <a:pt x="171" y="116"/>
                      </a:lnTo>
                      <a:lnTo>
                        <a:pt x="201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7" name="Freeform 343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8" name="Freeform 344"/>
                <p:cNvSpPr>
                  <a:spLocks/>
                </p:cNvSpPr>
                <p:nvPr/>
              </p:nvSpPr>
              <p:spPr bwMode="auto">
                <a:xfrm>
                  <a:off x="2201" y="1521"/>
                  <a:ext cx="200" cy="116"/>
                </a:xfrm>
                <a:custGeom>
                  <a:avLst/>
                  <a:gdLst>
                    <a:gd name="T0" fmla="*/ 30 w 200"/>
                    <a:gd name="T1" fmla="*/ 0 h 116"/>
                    <a:gd name="T2" fmla="*/ 0 w 200"/>
                    <a:gd name="T3" fmla="*/ 85 h 116"/>
                    <a:gd name="T4" fmla="*/ 170 w 200"/>
                    <a:gd name="T5" fmla="*/ 116 h 116"/>
                    <a:gd name="T6" fmla="*/ 200 w 200"/>
                    <a:gd name="T7" fmla="*/ 31 h 116"/>
                    <a:gd name="T8" fmla="*/ 30 w 200"/>
                    <a:gd name="T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116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70" y="116"/>
                      </a:lnTo>
                      <a:lnTo>
                        <a:pt x="200" y="31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02" name="Group 345"/>
              <p:cNvGrpSpPr>
                <a:grpSpLocks/>
              </p:cNvGrpSpPr>
              <p:nvPr/>
            </p:nvGrpSpPr>
            <p:grpSpPr bwMode="auto">
              <a:xfrm>
                <a:off x="2370" y="1552"/>
                <a:ext cx="177" cy="123"/>
                <a:chOff x="2370" y="1552"/>
                <a:chExt cx="177" cy="123"/>
              </a:xfrm>
            </p:grpSpPr>
            <p:sp>
              <p:nvSpPr>
                <p:cNvPr id="303" name="Freeform 346"/>
                <p:cNvSpPr>
                  <a:spLocks/>
                </p:cNvSpPr>
                <p:nvPr/>
              </p:nvSpPr>
              <p:spPr bwMode="auto">
                <a:xfrm>
                  <a:off x="2392" y="1568"/>
                  <a:ext cx="155" cy="107"/>
                </a:xfrm>
                <a:custGeom>
                  <a:avLst/>
                  <a:gdLst>
                    <a:gd name="T0" fmla="*/ 30 w 155"/>
                    <a:gd name="T1" fmla="*/ 0 h 107"/>
                    <a:gd name="T2" fmla="*/ 0 w 155"/>
                    <a:gd name="T3" fmla="*/ 85 h 107"/>
                    <a:gd name="T4" fmla="*/ 125 w 155"/>
                    <a:gd name="T5" fmla="*/ 107 h 107"/>
                    <a:gd name="T6" fmla="*/ 155 w 155"/>
                    <a:gd name="T7" fmla="*/ 23 h 107"/>
                    <a:gd name="T8" fmla="*/ 30 w 155"/>
                    <a:gd name="T9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5" h="107">
                      <a:moveTo>
                        <a:pt x="30" y="0"/>
                      </a:moveTo>
                      <a:lnTo>
                        <a:pt x="0" y="85"/>
                      </a:lnTo>
                      <a:lnTo>
                        <a:pt x="125" y="107"/>
                      </a:lnTo>
                      <a:lnTo>
                        <a:pt x="155" y="23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4" name="Freeform 347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5" name="Freeform 348"/>
                <p:cNvSpPr>
                  <a:spLocks/>
                </p:cNvSpPr>
                <p:nvPr/>
              </p:nvSpPr>
              <p:spPr bwMode="auto">
                <a:xfrm>
                  <a:off x="2370" y="1552"/>
                  <a:ext cx="156" cy="108"/>
                </a:xfrm>
                <a:custGeom>
                  <a:avLst/>
                  <a:gdLst>
                    <a:gd name="T0" fmla="*/ 31 w 156"/>
                    <a:gd name="T1" fmla="*/ 0 h 108"/>
                    <a:gd name="T2" fmla="*/ 0 w 156"/>
                    <a:gd name="T3" fmla="*/ 85 h 108"/>
                    <a:gd name="T4" fmla="*/ 125 w 156"/>
                    <a:gd name="T5" fmla="*/ 108 h 108"/>
                    <a:gd name="T6" fmla="*/ 156 w 156"/>
                    <a:gd name="T7" fmla="*/ 23 h 108"/>
                    <a:gd name="T8" fmla="*/ 31 w 156"/>
                    <a:gd name="T9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6" h="108">
                      <a:moveTo>
                        <a:pt x="31" y="0"/>
                      </a:moveTo>
                      <a:lnTo>
                        <a:pt x="0" y="85"/>
                      </a:lnTo>
                      <a:lnTo>
                        <a:pt x="125" y="108"/>
                      </a:lnTo>
                      <a:lnTo>
                        <a:pt x="156" y="23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315" name="Group 349"/>
            <p:cNvGrpSpPr>
              <a:grpSpLocks/>
            </p:cNvGrpSpPr>
            <p:nvPr/>
          </p:nvGrpSpPr>
          <p:grpSpPr bwMode="auto">
            <a:xfrm rot="1245344">
              <a:off x="5735000" y="5015389"/>
              <a:ext cx="304324" cy="200025"/>
              <a:chOff x="2973" y="1562"/>
              <a:chExt cx="341" cy="158"/>
            </a:xfrm>
          </p:grpSpPr>
          <p:grpSp>
            <p:nvGrpSpPr>
              <p:cNvPr id="316" name="Group 350"/>
              <p:cNvGrpSpPr>
                <a:grpSpLocks/>
              </p:cNvGrpSpPr>
              <p:nvPr/>
            </p:nvGrpSpPr>
            <p:grpSpPr bwMode="auto">
              <a:xfrm>
                <a:off x="2973" y="1587"/>
                <a:ext cx="220" cy="133"/>
                <a:chOff x="2973" y="1587"/>
                <a:chExt cx="220" cy="133"/>
              </a:xfrm>
            </p:grpSpPr>
            <p:sp>
              <p:nvSpPr>
                <p:cNvPr id="329" name="Freeform 351"/>
                <p:cNvSpPr>
                  <a:spLocks/>
                </p:cNvSpPr>
                <p:nvPr/>
              </p:nvSpPr>
              <p:spPr bwMode="auto">
                <a:xfrm>
                  <a:off x="2994" y="1602"/>
                  <a:ext cx="199" cy="118"/>
                </a:xfrm>
                <a:custGeom>
                  <a:avLst/>
                  <a:gdLst>
                    <a:gd name="T0" fmla="*/ 0 w 199"/>
                    <a:gd name="T1" fmla="*/ 33 h 118"/>
                    <a:gd name="T2" fmla="*/ 33 w 199"/>
                    <a:gd name="T3" fmla="*/ 118 h 118"/>
                    <a:gd name="T4" fmla="*/ 199 w 199"/>
                    <a:gd name="T5" fmla="*/ 85 h 118"/>
                    <a:gd name="T6" fmla="*/ 166 w 199"/>
                    <a:gd name="T7" fmla="*/ 0 h 118"/>
                    <a:gd name="T8" fmla="*/ 0 w 199"/>
                    <a:gd name="T9" fmla="*/ 33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118">
                      <a:moveTo>
                        <a:pt x="0" y="33"/>
                      </a:moveTo>
                      <a:lnTo>
                        <a:pt x="33" y="118"/>
                      </a:lnTo>
                      <a:lnTo>
                        <a:pt x="199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30" name="Freeform 352"/>
                <p:cNvSpPr>
                  <a:spLocks/>
                </p:cNvSpPr>
                <p:nvPr/>
              </p:nvSpPr>
              <p:spPr bwMode="auto">
                <a:xfrm>
                  <a:off x="2973" y="1587"/>
                  <a:ext cx="198" cy="117"/>
                </a:xfrm>
                <a:custGeom>
                  <a:avLst/>
                  <a:gdLst>
                    <a:gd name="T0" fmla="*/ 0 w 198"/>
                    <a:gd name="T1" fmla="*/ 33 h 117"/>
                    <a:gd name="T2" fmla="*/ 33 w 198"/>
                    <a:gd name="T3" fmla="*/ 117 h 117"/>
                    <a:gd name="T4" fmla="*/ 198 w 198"/>
                    <a:gd name="T5" fmla="*/ 85 h 117"/>
                    <a:gd name="T6" fmla="*/ 166 w 198"/>
                    <a:gd name="T7" fmla="*/ 0 h 117"/>
                    <a:gd name="T8" fmla="*/ 0 w 198"/>
                    <a:gd name="T9" fmla="*/ 3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17">
                      <a:moveTo>
                        <a:pt x="0" y="33"/>
                      </a:moveTo>
                      <a:lnTo>
                        <a:pt x="33" y="117"/>
                      </a:lnTo>
                      <a:lnTo>
                        <a:pt x="198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31" name="Freeform 353"/>
                <p:cNvSpPr>
                  <a:spLocks/>
                </p:cNvSpPr>
                <p:nvPr/>
              </p:nvSpPr>
              <p:spPr bwMode="auto">
                <a:xfrm>
                  <a:off x="2973" y="1587"/>
                  <a:ext cx="198" cy="117"/>
                </a:xfrm>
                <a:custGeom>
                  <a:avLst/>
                  <a:gdLst>
                    <a:gd name="T0" fmla="*/ 0 w 198"/>
                    <a:gd name="T1" fmla="*/ 33 h 117"/>
                    <a:gd name="T2" fmla="*/ 33 w 198"/>
                    <a:gd name="T3" fmla="*/ 117 h 117"/>
                    <a:gd name="T4" fmla="*/ 198 w 198"/>
                    <a:gd name="T5" fmla="*/ 85 h 117"/>
                    <a:gd name="T6" fmla="*/ 166 w 198"/>
                    <a:gd name="T7" fmla="*/ 0 h 117"/>
                    <a:gd name="T8" fmla="*/ 0 w 198"/>
                    <a:gd name="T9" fmla="*/ 3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17">
                      <a:moveTo>
                        <a:pt x="0" y="33"/>
                      </a:moveTo>
                      <a:lnTo>
                        <a:pt x="33" y="117"/>
                      </a:lnTo>
                      <a:lnTo>
                        <a:pt x="198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17" name="Group 354"/>
              <p:cNvGrpSpPr>
                <a:grpSpLocks/>
              </p:cNvGrpSpPr>
              <p:nvPr/>
            </p:nvGrpSpPr>
            <p:grpSpPr bwMode="auto">
              <a:xfrm>
                <a:off x="3139" y="1562"/>
                <a:ext cx="175" cy="125"/>
                <a:chOff x="3139" y="1562"/>
                <a:chExt cx="175" cy="125"/>
              </a:xfrm>
            </p:grpSpPr>
            <p:sp>
              <p:nvSpPr>
                <p:cNvPr id="326" name="Freeform 355"/>
                <p:cNvSpPr>
                  <a:spLocks/>
                </p:cNvSpPr>
                <p:nvPr/>
              </p:nvSpPr>
              <p:spPr bwMode="auto">
                <a:xfrm>
                  <a:off x="3160" y="1578"/>
                  <a:ext cx="154" cy="109"/>
                </a:xfrm>
                <a:custGeom>
                  <a:avLst/>
                  <a:gdLst>
                    <a:gd name="T0" fmla="*/ 0 w 154"/>
                    <a:gd name="T1" fmla="*/ 24 h 109"/>
                    <a:gd name="T2" fmla="*/ 33 w 154"/>
                    <a:gd name="T3" fmla="*/ 109 h 109"/>
                    <a:gd name="T4" fmla="*/ 154 w 154"/>
                    <a:gd name="T5" fmla="*/ 84 h 109"/>
                    <a:gd name="T6" fmla="*/ 122 w 154"/>
                    <a:gd name="T7" fmla="*/ 0 h 109"/>
                    <a:gd name="T8" fmla="*/ 0 w 154"/>
                    <a:gd name="T9" fmla="*/ 24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4"/>
                      </a:moveTo>
                      <a:lnTo>
                        <a:pt x="33" y="109"/>
                      </a:lnTo>
                      <a:lnTo>
                        <a:pt x="154" y="84"/>
                      </a:lnTo>
                      <a:lnTo>
                        <a:pt x="122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7" name="Freeform 356"/>
                <p:cNvSpPr>
                  <a:spLocks/>
                </p:cNvSpPr>
                <p:nvPr/>
              </p:nvSpPr>
              <p:spPr bwMode="auto">
                <a:xfrm>
                  <a:off x="3139" y="1562"/>
                  <a:ext cx="154" cy="109"/>
                </a:xfrm>
                <a:custGeom>
                  <a:avLst/>
                  <a:gdLst>
                    <a:gd name="T0" fmla="*/ 0 w 154"/>
                    <a:gd name="T1" fmla="*/ 25 h 109"/>
                    <a:gd name="T2" fmla="*/ 32 w 154"/>
                    <a:gd name="T3" fmla="*/ 109 h 109"/>
                    <a:gd name="T4" fmla="*/ 154 w 154"/>
                    <a:gd name="T5" fmla="*/ 85 h 109"/>
                    <a:gd name="T6" fmla="*/ 121 w 154"/>
                    <a:gd name="T7" fmla="*/ 0 h 109"/>
                    <a:gd name="T8" fmla="*/ 0 w 154"/>
                    <a:gd name="T9" fmla="*/ 2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5"/>
                      </a:moveTo>
                      <a:lnTo>
                        <a:pt x="32" y="109"/>
                      </a:lnTo>
                      <a:lnTo>
                        <a:pt x="154" y="85"/>
                      </a:lnTo>
                      <a:lnTo>
                        <a:pt x="121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FF99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8" name="Freeform 357"/>
                <p:cNvSpPr>
                  <a:spLocks/>
                </p:cNvSpPr>
                <p:nvPr/>
              </p:nvSpPr>
              <p:spPr bwMode="auto">
                <a:xfrm>
                  <a:off x="3139" y="1562"/>
                  <a:ext cx="154" cy="109"/>
                </a:xfrm>
                <a:custGeom>
                  <a:avLst/>
                  <a:gdLst>
                    <a:gd name="T0" fmla="*/ 0 w 154"/>
                    <a:gd name="T1" fmla="*/ 25 h 109"/>
                    <a:gd name="T2" fmla="*/ 32 w 154"/>
                    <a:gd name="T3" fmla="*/ 109 h 109"/>
                    <a:gd name="T4" fmla="*/ 154 w 154"/>
                    <a:gd name="T5" fmla="*/ 85 h 109"/>
                    <a:gd name="T6" fmla="*/ 121 w 154"/>
                    <a:gd name="T7" fmla="*/ 0 h 109"/>
                    <a:gd name="T8" fmla="*/ 0 w 154"/>
                    <a:gd name="T9" fmla="*/ 2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5"/>
                      </a:moveTo>
                      <a:lnTo>
                        <a:pt x="32" y="109"/>
                      </a:lnTo>
                      <a:lnTo>
                        <a:pt x="154" y="85"/>
                      </a:lnTo>
                      <a:lnTo>
                        <a:pt x="121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18" name="Group 358"/>
              <p:cNvGrpSpPr>
                <a:grpSpLocks/>
              </p:cNvGrpSpPr>
              <p:nvPr/>
            </p:nvGrpSpPr>
            <p:grpSpPr bwMode="auto">
              <a:xfrm>
                <a:off x="2973" y="1587"/>
                <a:ext cx="220" cy="133"/>
                <a:chOff x="2973" y="1587"/>
                <a:chExt cx="220" cy="133"/>
              </a:xfrm>
            </p:grpSpPr>
            <p:sp>
              <p:nvSpPr>
                <p:cNvPr id="323" name="Freeform 359"/>
                <p:cNvSpPr>
                  <a:spLocks/>
                </p:cNvSpPr>
                <p:nvPr/>
              </p:nvSpPr>
              <p:spPr bwMode="auto">
                <a:xfrm>
                  <a:off x="2994" y="1602"/>
                  <a:ext cx="199" cy="118"/>
                </a:xfrm>
                <a:custGeom>
                  <a:avLst/>
                  <a:gdLst>
                    <a:gd name="T0" fmla="*/ 0 w 199"/>
                    <a:gd name="T1" fmla="*/ 33 h 118"/>
                    <a:gd name="T2" fmla="*/ 33 w 199"/>
                    <a:gd name="T3" fmla="*/ 118 h 118"/>
                    <a:gd name="T4" fmla="*/ 199 w 199"/>
                    <a:gd name="T5" fmla="*/ 85 h 118"/>
                    <a:gd name="T6" fmla="*/ 166 w 199"/>
                    <a:gd name="T7" fmla="*/ 0 h 118"/>
                    <a:gd name="T8" fmla="*/ 0 w 199"/>
                    <a:gd name="T9" fmla="*/ 33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118">
                      <a:moveTo>
                        <a:pt x="0" y="33"/>
                      </a:moveTo>
                      <a:lnTo>
                        <a:pt x="33" y="118"/>
                      </a:lnTo>
                      <a:lnTo>
                        <a:pt x="199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4" name="Freeform 360"/>
                <p:cNvSpPr>
                  <a:spLocks/>
                </p:cNvSpPr>
                <p:nvPr/>
              </p:nvSpPr>
              <p:spPr bwMode="auto">
                <a:xfrm>
                  <a:off x="2973" y="1587"/>
                  <a:ext cx="198" cy="117"/>
                </a:xfrm>
                <a:custGeom>
                  <a:avLst/>
                  <a:gdLst>
                    <a:gd name="T0" fmla="*/ 0 w 198"/>
                    <a:gd name="T1" fmla="*/ 33 h 117"/>
                    <a:gd name="T2" fmla="*/ 33 w 198"/>
                    <a:gd name="T3" fmla="*/ 117 h 117"/>
                    <a:gd name="T4" fmla="*/ 198 w 198"/>
                    <a:gd name="T5" fmla="*/ 85 h 117"/>
                    <a:gd name="T6" fmla="*/ 166 w 198"/>
                    <a:gd name="T7" fmla="*/ 0 h 117"/>
                    <a:gd name="T8" fmla="*/ 0 w 198"/>
                    <a:gd name="T9" fmla="*/ 3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17">
                      <a:moveTo>
                        <a:pt x="0" y="33"/>
                      </a:moveTo>
                      <a:lnTo>
                        <a:pt x="33" y="117"/>
                      </a:lnTo>
                      <a:lnTo>
                        <a:pt x="198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5" name="Freeform 361"/>
                <p:cNvSpPr>
                  <a:spLocks/>
                </p:cNvSpPr>
                <p:nvPr/>
              </p:nvSpPr>
              <p:spPr bwMode="auto">
                <a:xfrm>
                  <a:off x="2973" y="1587"/>
                  <a:ext cx="198" cy="117"/>
                </a:xfrm>
                <a:custGeom>
                  <a:avLst/>
                  <a:gdLst>
                    <a:gd name="T0" fmla="*/ 0 w 198"/>
                    <a:gd name="T1" fmla="*/ 33 h 117"/>
                    <a:gd name="T2" fmla="*/ 33 w 198"/>
                    <a:gd name="T3" fmla="*/ 117 h 117"/>
                    <a:gd name="T4" fmla="*/ 198 w 198"/>
                    <a:gd name="T5" fmla="*/ 85 h 117"/>
                    <a:gd name="T6" fmla="*/ 166 w 198"/>
                    <a:gd name="T7" fmla="*/ 0 h 117"/>
                    <a:gd name="T8" fmla="*/ 0 w 198"/>
                    <a:gd name="T9" fmla="*/ 3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17">
                      <a:moveTo>
                        <a:pt x="0" y="33"/>
                      </a:moveTo>
                      <a:lnTo>
                        <a:pt x="33" y="117"/>
                      </a:lnTo>
                      <a:lnTo>
                        <a:pt x="198" y="85"/>
                      </a:lnTo>
                      <a:lnTo>
                        <a:pt x="166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19" name="Group 362"/>
              <p:cNvGrpSpPr>
                <a:grpSpLocks/>
              </p:cNvGrpSpPr>
              <p:nvPr/>
            </p:nvGrpSpPr>
            <p:grpSpPr bwMode="auto">
              <a:xfrm>
                <a:off x="3139" y="1562"/>
                <a:ext cx="175" cy="125"/>
                <a:chOff x="3139" y="1562"/>
                <a:chExt cx="175" cy="125"/>
              </a:xfrm>
            </p:grpSpPr>
            <p:sp>
              <p:nvSpPr>
                <p:cNvPr id="320" name="Freeform 363"/>
                <p:cNvSpPr>
                  <a:spLocks/>
                </p:cNvSpPr>
                <p:nvPr/>
              </p:nvSpPr>
              <p:spPr bwMode="auto">
                <a:xfrm>
                  <a:off x="3160" y="1578"/>
                  <a:ext cx="154" cy="109"/>
                </a:xfrm>
                <a:custGeom>
                  <a:avLst/>
                  <a:gdLst>
                    <a:gd name="T0" fmla="*/ 0 w 154"/>
                    <a:gd name="T1" fmla="*/ 24 h 109"/>
                    <a:gd name="T2" fmla="*/ 33 w 154"/>
                    <a:gd name="T3" fmla="*/ 109 h 109"/>
                    <a:gd name="T4" fmla="*/ 154 w 154"/>
                    <a:gd name="T5" fmla="*/ 84 h 109"/>
                    <a:gd name="T6" fmla="*/ 122 w 154"/>
                    <a:gd name="T7" fmla="*/ 0 h 109"/>
                    <a:gd name="T8" fmla="*/ 0 w 154"/>
                    <a:gd name="T9" fmla="*/ 24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4"/>
                      </a:moveTo>
                      <a:lnTo>
                        <a:pt x="33" y="109"/>
                      </a:lnTo>
                      <a:lnTo>
                        <a:pt x="154" y="84"/>
                      </a:lnTo>
                      <a:lnTo>
                        <a:pt x="122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1" name="Freeform 364"/>
                <p:cNvSpPr>
                  <a:spLocks/>
                </p:cNvSpPr>
                <p:nvPr/>
              </p:nvSpPr>
              <p:spPr bwMode="auto">
                <a:xfrm>
                  <a:off x="3139" y="1562"/>
                  <a:ext cx="154" cy="109"/>
                </a:xfrm>
                <a:custGeom>
                  <a:avLst/>
                  <a:gdLst>
                    <a:gd name="T0" fmla="*/ 0 w 154"/>
                    <a:gd name="T1" fmla="*/ 25 h 109"/>
                    <a:gd name="T2" fmla="*/ 32 w 154"/>
                    <a:gd name="T3" fmla="*/ 109 h 109"/>
                    <a:gd name="T4" fmla="*/ 154 w 154"/>
                    <a:gd name="T5" fmla="*/ 85 h 109"/>
                    <a:gd name="T6" fmla="*/ 121 w 154"/>
                    <a:gd name="T7" fmla="*/ 0 h 109"/>
                    <a:gd name="T8" fmla="*/ 0 w 154"/>
                    <a:gd name="T9" fmla="*/ 2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5"/>
                      </a:moveTo>
                      <a:lnTo>
                        <a:pt x="32" y="109"/>
                      </a:lnTo>
                      <a:lnTo>
                        <a:pt x="154" y="85"/>
                      </a:lnTo>
                      <a:lnTo>
                        <a:pt x="121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FF99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2" name="Freeform 365"/>
                <p:cNvSpPr>
                  <a:spLocks/>
                </p:cNvSpPr>
                <p:nvPr/>
              </p:nvSpPr>
              <p:spPr bwMode="auto">
                <a:xfrm>
                  <a:off x="3139" y="1562"/>
                  <a:ext cx="154" cy="109"/>
                </a:xfrm>
                <a:custGeom>
                  <a:avLst/>
                  <a:gdLst>
                    <a:gd name="T0" fmla="*/ 0 w 154"/>
                    <a:gd name="T1" fmla="*/ 25 h 109"/>
                    <a:gd name="T2" fmla="*/ 32 w 154"/>
                    <a:gd name="T3" fmla="*/ 109 h 109"/>
                    <a:gd name="T4" fmla="*/ 154 w 154"/>
                    <a:gd name="T5" fmla="*/ 85 h 109"/>
                    <a:gd name="T6" fmla="*/ 121 w 154"/>
                    <a:gd name="T7" fmla="*/ 0 h 109"/>
                    <a:gd name="T8" fmla="*/ 0 w 154"/>
                    <a:gd name="T9" fmla="*/ 25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" h="109">
                      <a:moveTo>
                        <a:pt x="0" y="25"/>
                      </a:moveTo>
                      <a:lnTo>
                        <a:pt x="32" y="109"/>
                      </a:lnTo>
                      <a:lnTo>
                        <a:pt x="154" y="85"/>
                      </a:lnTo>
                      <a:lnTo>
                        <a:pt x="121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332" name="Group 366"/>
            <p:cNvGrpSpPr>
              <a:grpSpLocks/>
            </p:cNvGrpSpPr>
            <p:nvPr/>
          </p:nvGrpSpPr>
          <p:grpSpPr bwMode="auto">
            <a:xfrm>
              <a:off x="3110388" y="4892516"/>
              <a:ext cx="518636" cy="582930"/>
              <a:chOff x="1882" y="3385"/>
              <a:chExt cx="363" cy="408"/>
            </a:xfrm>
          </p:grpSpPr>
          <p:grpSp>
            <p:nvGrpSpPr>
              <p:cNvPr id="333" name="Group 367"/>
              <p:cNvGrpSpPr>
                <a:grpSpLocks/>
              </p:cNvGrpSpPr>
              <p:nvPr/>
            </p:nvGrpSpPr>
            <p:grpSpPr bwMode="auto">
              <a:xfrm>
                <a:off x="1882" y="3542"/>
                <a:ext cx="359" cy="251"/>
                <a:chOff x="1247" y="2840"/>
                <a:chExt cx="359" cy="251"/>
              </a:xfrm>
            </p:grpSpPr>
            <p:sp>
              <p:nvSpPr>
                <p:cNvPr id="644" name="Freeform 368"/>
                <p:cNvSpPr>
                  <a:spLocks/>
                </p:cNvSpPr>
                <p:nvPr/>
              </p:nvSpPr>
              <p:spPr bwMode="auto">
                <a:xfrm>
                  <a:off x="1247" y="2840"/>
                  <a:ext cx="359" cy="251"/>
                </a:xfrm>
                <a:custGeom>
                  <a:avLst/>
                  <a:gdLst>
                    <a:gd name="T0" fmla="*/ 1113 w 2225"/>
                    <a:gd name="T1" fmla="*/ 0 h 2175"/>
                    <a:gd name="T2" fmla="*/ 0 w 2225"/>
                    <a:gd name="T3" fmla="*/ 544 h 2175"/>
                    <a:gd name="T4" fmla="*/ 0 w 2225"/>
                    <a:gd name="T5" fmla="*/ 1632 h 2175"/>
                    <a:gd name="T6" fmla="*/ 1113 w 2225"/>
                    <a:gd name="T7" fmla="*/ 2175 h 2175"/>
                    <a:gd name="T8" fmla="*/ 2225 w 2225"/>
                    <a:gd name="T9" fmla="*/ 1632 h 2175"/>
                    <a:gd name="T10" fmla="*/ 2225 w 2225"/>
                    <a:gd name="T11" fmla="*/ 544 h 2175"/>
                    <a:gd name="T12" fmla="*/ 1113 w 2225"/>
                    <a:gd name="T13" fmla="*/ 0 h 2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25" h="2175">
                      <a:moveTo>
                        <a:pt x="1113" y="0"/>
                      </a:moveTo>
                      <a:cubicBezTo>
                        <a:pt x="498" y="0"/>
                        <a:pt x="0" y="244"/>
                        <a:pt x="0" y="544"/>
                      </a:cubicBezTo>
                      <a:lnTo>
                        <a:pt x="0" y="1632"/>
                      </a:lnTo>
                      <a:cubicBezTo>
                        <a:pt x="0" y="1932"/>
                        <a:pt x="498" y="2175"/>
                        <a:pt x="1113" y="2175"/>
                      </a:cubicBezTo>
                      <a:cubicBezTo>
                        <a:pt x="1727" y="2175"/>
                        <a:pt x="2225" y="1932"/>
                        <a:pt x="2225" y="1632"/>
                      </a:cubicBezTo>
                      <a:lnTo>
                        <a:pt x="2225" y="544"/>
                      </a:lnTo>
                      <a:cubicBezTo>
                        <a:pt x="2225" y="244"/>
                        <a:pt x="1727" y="0"/>
                        <a:pt x="1113" y="0"/>
                      </a:cubicBezTo>
                      <a:close/>
                    </a:path>
                  </a:pathLst>
                </a:custGeom>
                <a:pattFill prst="dkVert">
                  <a:fgClr>
                    <a:srgbClr val="FFFF00"/>
                  </a:fgClr>
                  <a:bgClr>
                    <a:srgbClr val="FFFFFF"/>
                  </a:bgClr>
                </a:pattFill>
                <a:ln w="1270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5" name="Oval 369"/>
                <p:cNvSpPr>
                  <a:spLocks noChangeArrowheads="1"/>
                </p:cNvSpPr>
                <p:nvPr/>
              </p:nvSpPr>
              <p:spPr bwMode="auto">
                <a:xfrm>
                  <a:off x="1247" y="2840"/>
                  <a:ext cx="359" cy="125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34" name="Group 370"/>
              <p:cNvGrpSpPr>
                <a:grpSpLocks/>
              </p:cNvGrpSpPr>
              <p:nvPr/>
            </p:nvGrpSpPr>
            <p:grpSpPr bwMode="auto">
              <a:xfrm>
                <a:off x="1882" y="3385"/>
                <a:ext cx="363" cy="253"/>
                <a:chOff x="2597" y="1678"/>
                <a:chExt cx="363" cy="253"/>
              </a:xfrm>
            </p:grpSpPr>
            <p:sp>
              <p:nvSpPr>
                <p:cNvPr id="551" name="Rectangle 371"/>
                <p:cNvSpPr>
                  <a:spLocks noChangeArrowheads="1"/>
                </p:cNvSpPr>
                <p:nvPr/>
              </p:nvSpPr>
              <p:spPr bwMode="auto">
                <a:xfrm>
                  <a:off x="2597" y="1678"/>
                  <a:ext cx="5" cy="253"/>
                </a:xfrm>
                <a:prstGeom prst="rect">
                  <a:avLst/>
                </a:prstGeom>
                <a:solidFill>
                  <a:srgbClr val="FC33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2" name="Rectangle 372"/>
                <p:cNvSpPr>
                  <a:spLocks noChangeArrowheads="1"/>
                </p:cNvSpPr>
                <p:nvPr/>
              </p:nvSpPr>
              <p:spPr bwMode="auto">
                <a:xfrm>
                  <a:off x="2602" y="1678"/>
                  <a:ext cx="5" cy="253"/>
                </a:xfrm>
                <a:prstGeom prst="rect">
                  <a:avLst/>
                </a:prstGeom>
                <a:solidFill>
                  <a:srgbClr val="FC3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3" name="Rectangle 373"/>
                <p:cNvSpPr>
                  <a:spLocks noChangeArrowheads="1"/>
                </p:cNvSpPr>
                <p:nvPr/>
              </p:nvSpPr>
              <p:spPr bwMode="auto">
                <a:xfrm>
                  <a:off x="2607" y="1678"/>
                  <a:ext cx="2" cy="253"/>
                </a:xfrm>
                <a:prstGeom prst="rect">
                  <a:avLst/>
                </a:prstGeom>
                <a:solidFill>
                  <a:srgbClr val="FC38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4" name="Rectangle 374"/>
                <p:cNvSpPr>
                  <a:spLocks noChangeArrowheads="1"/>
                </p:cNvSpPr>
                <p:nvPr/>
              </p:nvSpPr>
              <p:spPr bwMode="auto">
                <a:xfrm>
                  <a:off x="2609" y="1678"/>
                  <a:ext cx="6" cy="253"/>
                </a:xfrm>
                <a:prstGeom prst="rect">
                  <a:avLst/>
                </a:prstGeom>
                <a:solidFill>
                  <a:srgbClr val="FC3A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5" name="Rectangle 375"/>
                <p:cNvSpPr>
                  <a:spLocks noChangeArrowheads="1"/>
                </p:cNvSpPr>
                <p:nvPr/>
              </p:nvSpPr>
              <p:spPr bwMode="auto">
                <a:xfrm>
                  <a:off x="2615" y="1678"/>
                  <a:ext cx="2" cy="253"/>
                </a:xfrm>
                <a:prstGeom prst="rect">
                  <a:avLst/>
                </a:prstGeom>
                <a:solidFill>
                  <a:srgbClr val="FC3C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6" name="Rectangle 376"/>
                <p:cNvSpPr>
                  <a:spLocks noChangeArrowheads="1"/>
                </p:cNvSpPr>
                <p:nvPr/>
              </p:nvSpPr>
              <p:spPr bwMode="auto">
                <a:xfrm>
                  <a:off x="2617" y="1678"/>
                  <a:ext cx="5" cy="253"/>
                </a:xfrm>
                <a:prstGeom prst="rect">
                  <a:avLst/>
                </a:prstGeom>
                <a:solidFill>
                  <a:srgbClr val="FC3E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7" name="Rectangle 377"/>
                <p:cNvSpPr>
                  <a:spLocks noChangeArrowheads="1"/>
                </p:cNvSpPr>
                <p:nvPr/>
              </p:nvSpPr>
              <p:spPr bwMode="auto">
                <a:xfrm>
                  <a:off x="2622" y="1678"/>
                  <a:ext cx="3" cy="253"/>
                </a:xfrm>
                <a:prstGeom prst="rect">
                  <a:avLst/>
                </a:prstGeom>
                <a:solidFill>
                  <a:srgbClr val="FC41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8" name="Rectangle 378"/>
                <p:cNvSpPr>
                  <a:spLocks noChangeArrowheads="1"/>
                </p:cNvSpPr>
                <p:nvPr/>
              </p:nvSpPr>
              <p:spPr bwMode="auto">
                <a:xfrm>
                  <a:off x="2625" y="1678"/>
                  <a:ext cx="5" cy="253"/>
                </a:xfrm>
                <a:prstGeom prst="rect">
                  <a:avLst/>
                </a:prstGeom>
                <a:solidFill>
                  <a:srgbClr val="FC43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9" name="Rectangle 379"/>
                <p:cNvSpPr>
                  <a:spLocks noChangeArrowheads="1"/>
                </p:cNvSpPr>
                <p:nvPr/>
              </p:nvSpPr>
              <p:spPr bwMode="auto">
                <a:xfrm>
                  <a:off x="2630" y="1678"/>
                  <a:ext cx="5" cy="253"/>
                </a:xfrm>
                <a:prstGeom prst="rect">
                  <a:avLst/>
                </a:prstGeom>
                <a:solidFill>
                  <a:srgbClr val="FC4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0" name="Rectangle 380"/>
                <p:cNvSpPr>
                  <a:spLocks noChangeArrowheads="1"/>
                </p:cNvSpPr>
                <p:nvPr/>
              </p:nvSpPr>
              <p:spPr bwMode="auto">
                <a:xfrm>
                  <a:off x="2635" y="1678"/>
                  <a:ext cx="3" cy="253"/>
                </a:xfrm>
                <a:prstGeom prst="rect">
                  <a:avLst/>
                </a:prstGeom>
                <a:solidFill>
                  <a:srgbClr val="FC49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1" name="Rectangle 381"/>
                <p:cNvSpPr>
                  <a:spLocks noChangeArrowheads="1"/>
                </p:cNvSpPr>
                <p:nvPr/>
              </p:nvSpPr>
              <p:spPr bwMode="auto">
                <a:xfrm>
                  <a:off x="2638" y="1678"/>
                  <a:ext cx="2" cy="253"/>
                </a:xfrm>
                <a:prstGeom prst="rect">
                  <a:avLst/>
                </a:prstGeom>
                <a:solidFill>
                  <a:srgbClr val="FC4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2" name="Rectangle 382"/>
                <p:cNvSpPr>
                  <a:spLocks noChangeArrowheads="1"/>
                </p:cNvSpPr>
                <p:nvPr/>
              </p:nvSpPr>
              <p:spPr bwMode="auto">
                <a:xfrm>
                  <a:off x="2640" y="1678"/>
                  <a:ext cx="3" cy="253"/>
                </a:xfrm>
                <a:prstGeom prst="rect">
                  <a:avLst/>
                </a:prstGeom>
                <a:solidFill>
                  <a:srgbClr val="FC4D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3" name="Rectangle 383"/>
                <p:cNvSpPr>
                  <a:spLocks noChangeArrowheads="1"/>
                </p:cNvSpPr>
                <p:nvPr/>
              </p:nvSpPr>
              <p:spPr bwMode="auto">
                <a:xfrm>
                  <a:off x="2643" y="1678"/>
                  <a:ext cx="3" cy="253"/>
                </a:xfrm>
                <a:prstGeom prst="rect">
                  <a:avLst/>
                </a:prstGeom>
                <a:solidFill>
                  <a:srgbClr val="FC4F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4" name="Rectangle 384"/>
                <p:cNvSpPr>
                  <a:spLocks noChangeArrowheads="1"/>
                </p:cNvSpPr>
                <p:nvPr/>
              </p:nvSpPr>
              <p:spPr bwMode="auto">
                <a:xfrm>
                  <a:off x="2646" y="1678"/>
                  <a:ext cx="5" cy="253"/>
                </a:xfrm>
                <a:prstGeom prst="rect">
                  <a:avLst/>
                </a:prstGeom>
                <a:solidFill>
                  <a:srgbClr val="FC51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5" name="Rectangle 385"/>
                <p:cNvSpPr>
                  <a:spLocks noChangeArrowheads="1"/>
                </p:cNvSpPr>
                <p:nvPr/>
              </p:nvSpPr>
              <p:spPr bwMode="auto">
                <a:xfrm>
                  <a:off x="2651" y="1678"/>
                  <a:ext cx="2" cy="253"/>
                </a:xfrm>
                <a:prstGeom prst="rect">
                  <a:avLst/>
                </a:prstGeom>
                <a:solidFill>
                  <a:srgbClr val="FC5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6" name="Rectangle 386"/>
                <p:cNvSpPr>
                  <a:spLocks noChangeArrowheads="1"/>
                </p:cNvSpPr>
                <p:nvPr/>
              </p:nvSpPr>
              <p:spPr bwMode="auto">
                <a:xfrm>
                  <a:off x="2653" y="1678"/>
                  <a:ext cx="3" cy="253"/>
                </a:xfrm>
                <a:prstGeom prst="rect">
                  <a:avLst/>
                </a:prstGeom>
                <a:solidFill>
                  <a:srgbClr val="FC5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7" name="Rectangle 387"/>
                <p:cNvSpPr>
                  <a:spLocks noChangeArrowheads="1"/>
                </p:cNvSpPr>
                <p:nvPr/>
              </p:nvSpPr>
              <p:spPr bwMode="auto">
                <a:xfrm>
                  <a:off x="2656" y="1678"/>
                  <a:ext cx="2" cy="253"/>
                </a:xfrm>
                <a:prstGeom prst="rect">
                  <a:avLst/>
                </a:prstGeom>
                <a:solidFill>
                  <a:srgbClr val="FC58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8" name="Rectangle 388"/>
                <p:cNvSpPr>
                  <a:spLocks noChangeArrowheads="1"/>
                </p:cNvSpPr>
                <p:nvPr/>
              </p:nvSpPr>
              <p:spPr bwMode="auto">
                <a:xfrm>
                  <a:off x="2658" y="1678"/>
                  <a:ext cx="3" cy="253"/>
                </a:xfrm>
                <a:prstGeom prst="rect">
                  <a:avLst/>
                </a:prstGeom>
                <a:solidFill>
                  <a:srgbClr val="FC5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9" name="Rectangle 389"/>
                <p:cNvSpPr>
                  <a:spLocks noChangeArrowheads="1"/>
                </p:cNvSpPr>
                <p:nvPr/>
              </p:nvSpPr>
              <p:spPr bwMode="auto">
                <a:xfrm>
                  <a:off x="2661" y="1678"/>
                  <a:ext cx="5" cy="253"/>
                </a:xfrm>
                <a:prstGeom prst="rect">
                  <a:avLst/>
                </a:prstGeom>
                <a:solidFill>
                  <a:srgbClr val="FC5D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0" name="Rectangle 390"/>
                <p:cNvSpPr>
                  <a:spLocks noChangeArrowheads="1"/>
                </p:cNvSpPr>
                <p:nvPr/>
              </p:nvSpPr>
              <p:spPr bwMode="auto">
                <a:xfrm>
                  <a:off x="2666" y="1678"/>
                  <a:ext cx="3" cy="253"/>
                </a:xfrm>
                <a:prstGeom prst="rect">
                  <a:avLst/>
                </a:prstGeom>
                <a:solidFill>
                  <a:srgbClr val="FC60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1" name="Rectangle 391"/>
                <p:cNvSpPr>
                  <a:spLocks noChangeArrowheads="1"/>
                </p:cNvSpPr>
                <p:nvPr/>
              </p:nvSpPr>
              <p:spPr bwMode="auto">
                <a:xfrm>
                  <a:off x="2669" y="1678"/>
                  <a:ext cx="2" cy="253"/>
                </a:xfrm>
                <a:prstGeom prst="rect">
                  <a:avLst/>
                </a:prstGeom>
                <a:solidFill>
                  <a:srgbClr val="FC62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2" name="Rectangle 392"/>
                <p:cNvSpPr>
                  <a:spLocks noChangeArrowheads="1"/>
                </p:cNvSpPr>
                <p:nvPr/>
              </p:nvSpPr>
              <p:spPr bwMode="auto">
                <a:xfrm>
                  <a:off x="2671" y="1678"/>
                  <a:ext cx="3" cy="253"/>
                </a:xfrm>
                <a:prstGeom prst="rect">
                  <a:avLst/>
                </a:prstGeom>
                <a:solidFill>
                  <a:srgbClr val="FC64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3" name="Rectangle 393"/>
                <p:cNvSpPr>
                  <a:spLocks noChangeArrowheads="1"/>
                </p:cNvSpPr>
                <p:nvPr/>
              </p:nvSpPr>
              <p:spPr bwMode="auto">
                <a:xfrm>
                  <a:off x="2674" y="1678"/>
                  <a:ext cx="2" cy="253"/>
                </a:xfrm>
                <a:prstGeom prst="rect">
                  <a:avLst/>
                </a:prstGeom>
                <a:solidFill>
                  <a:srgbClr val="FC66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4" name="Rectangle 394"/>
                <p:cNvSpPr>
                  <a:spLocks noChangeArrowheads="1"/>
                </p:cNvSpPr>
                <p:nvPr/>
              </p:nvSpPr>
              <p:spPr bwMode="auto">
                <a:xfrm>
                  <a:off x="2676" y="1678"/>
                  <a:ext cx="6" cy="253"/>
                </a:xfrm>
                <a:prstGeom prst="rect">
                  <a:avLst/>
                </a:prstGeom>
                <a:solidFill>
                  <a:srgbClr val="FC69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5" name="Rectangle 395"/>
                <p:cNvSpPr>
                  <a:spLocks noChangeArrowheads="1"/>
                </p:cNvSpPr>
                <p:nvPr/>
              </p:nvSpPr>
              <p:spPr bwMode="auto">
                <a:xfrm>
                  <a:off x="2682" y="1678"/>
                  <a:ext cx="2" cy="253"/>
                </a:xfrm>
                <a:prstGeom prst="rect">
                  <a:avLst/>
                </a:prstGeom>
                <a:solidFill>
                  <a:srgbClr val="FC6C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6" name="Rectangle 396"/>
                <p:cNvSpPr>
                  <a:spLocks noChangeArrowheads="1"/>
                </p:cNvSpPr>
                <p:nvPr/>
              </p:nvSpPr>
              <p:spPr bwMode="auto">
                <a:xfrm>
                  <a:off x="2684" y="1678"/>
                  <a:ext cx="3" cy="253"/>
                </a:xfrm>
                <a:prstGeom prst="rect">
                  <a:avLst/>
                </a:prstGeom>
                <a:solidFill>
                  <a:srgbClr val="FC6F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7" name="Rectangle 397"/>
                <p:cNvSpPr>
                  <a:spLocks noChangeArrowheads="1"/>
                </p:cNvSpPr>
                <p:nvPr/>
              </p:nvSpPr>
              <p:spPr bwMode="auto">
                <a:xfrm>
                  <a:off x="2687" y="1678"/>
                  <a:ext cx="2" cy="253"/>
                </a:xfrm>
                <a:prstGeom prst="rect">
                  <a:avLst/>
                </a:prstGeom>
                <a:solidFill>
                  <a:srgbClr val="FC71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8" name="Rectangle 398"/>
                <p:cNvSpPr>
                  <a:spLocks noChangeArrowheads="1"/>
                </p:cNvSpPr>
                <p:nvPr/>
              </p:nvSpPr>
              <p:spPr bwMode="auto">
                <a:xfrm>
                  <a:off x="2689" y="1678"/>
                  <a:ext cx="3" cy="253"/>
                </a:xfrm>
                <a:prstGeom prst="rect">
                  <a:avLst/>
                </a:prstGeom>
                <a:solidFill>
                  <a:srgbClr val="FC73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79" name="Rectangle 399"/>
                <p:cNvSpPr>
                  <a:spLocks noChangeArrowheads="1"/>
                </p:cNvSpPr>
                <p:nvPr/>
              </p:nvSpPr>
              <p:spPr bwMode="auto">
                <a:xfrm>
                  <a:off x="2692" y="1678"/>
                  <a:ext cx="3" cy="253"/>
                </a:xfrm>
                <a:prstGeom prst="rect">
                  <a:avLst/>
                </a:prstGeom>
                <a:solidFill>
                  <a:srgbClr val="FC76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0" name="Rectangle 400"/>
                <p:cNvSpPr>
                  <a:spLocks noChangeArrowheads="1"/>
                </p:cNvSpPr>
                <p:nvPr/>
              </p:nvSpPr>
              <p:spPr bwMode="auto">
                <a:xfrm>
                  <a:off x="2695" y="1678"/>
                  <a:ext cx="2" cy="253"/>
                </a:xfrm>
                <a:prstGeom prst="rect">
                  <a:avLst/>
                </a:prstGeom>
                <a:solidFill>
                  <a:srgbClr val="FC78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1" name="Rectangle 401"/>
                <p:cNvSpPr>
                  <a:spLocks noChangeArrowheads="1"/>
                </p:cNvSpPr>
                <p:nvPr/>
              </p:nvSpPr>
              <p:spPr bwMode="auto">
                <a:xfrm>
                  <a:off x="2697" y="1678"/>
                  <a:ext cx="3" cy="253"/>
                </a:xfrm>
                <a:prstGeom prst="rect">
                  <a:avLst/>
                </a:prstGeom>
                <a:solidFill>
                  <a:srgbClr val="FC7A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2" name="Rectangle 402"/>
                <p:cNvSpPr>
                  <a:spLocks noChangeArrowheads="1"/>
                </p:cNvSpPr>
                <p:nvPr/>
              </p:nvSpPr>
              <p:spPr bwMode="auto">
                <a:xfrm>
                  <a:off x="2700" y="1678"/>
                  <a:ext cx="2" cy="253"/>
                </a:xfrm>
                <a:prstGeom prst="rect">
                  <a:avLst/>
                </a:prstGeom>
                <a:solidFill>
                  <a:srgbClr val="FC7C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3" name="Rectangle 403"/>
                <p:cNvSpPr>
                  <a:spLocks noChangeArrowheads="1"/>
                </p:cNvSpPr>
                <p:nvPr/>
              </p:nvSpPr>
              <p:spPr bwMode="auto">
                <a:xfrm>
                  <a:off x="2702" y="1678"/>
                  <a:ext cx="3" cy="253"/>
                </a:xfrm>
                <a:prstGeom prst="rect">
                  <a:avLst/>
                </a:prstGeom>
                <a:solidFill>
                  <a:srgbClr val="FD7F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4" name="Rectangle 404"/>
                <p:cNvSpPr>
                  <a:spLocks noChangeArrowheads="1"/>
                </p:cNvSpPr>
                <p:nvPr/>
              </p:nvSpPr>
              <p:spPr bwMode="auto">
                <a:xfrm>
                  <a:off x="2705" y="1678"/>
                  <a:ext cx="2" cy="253"/>
                </a:xfrm>
                <a:prstGeom prst="rect">
                  <a:avLst/>
                </a:prstGeom>
                <a:solidFill>
                  <a:srgbClr val="FD81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5" name="Rectangle 405"/>
                <p:cNvSpPr>
                  <a:spLocks noChangeArrowheads="1"/>
                </p:cNvSpPr>
                <p:nvPr/>
              </p:nvSpPr>
              <p:spPr bwMode="auto">
                <a:xfrm>
                  <a:off x="2707" y="1678"/>
                  <a:ext cx="3" cy="253"/>
                </a:xfrm>
                <a:prstGeom prst="rect">
                  <a:avLst/>
                </a:prstGeom>
                <a:solidFill>
                  <a:srgbClr val="FD83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6" name="Rectangle 406"/>
                <p:cNvSpPr>
                  <a:spLocks noChangeArrowheads="1"/>
                </p:cNvSpPr>
                <p:nvPr/>
              </p:nvSpPr>
              <p:spPr bwMode="auto">
                <a:xfrm>
                  <a:off x="2710" y="1678"/>
                  <a:ext cx="3" cy="253"/>
                </a:xfrm>
                <a:prstGeom prst="rect">
                  <a:avLst/>
                </a:prstGeom>
                <a:solidFill>
                  <a:srgbClr val="FD85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7" name="Rectangle 407"/>
                <p:cNvSpPr>
                  <a:spLocks noChangeArrowheads="1"/>
                </p:cNvSpPr>
                <p:nvPr/>
              </p:nvSpPr>
              <p:spPr bwMode="auto">
                <a:xfrm>
                  <a:off x="2713" y="1678"/>
                  <a:ext cx="2" cy="253"/>
                </a:xfrm>
                <a:prstGeom prst="rect">
                  <a:avLst/>
                </a:prstGeom>
                <a:solidFill>
                  <a:srgbClr val="FD8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8" name="Rectangle 408"/>
                <p:cNvSpPr>
                  <a:spLocks noChangeArrowheads="1"/>
                </p:cNvSpPr>
                <p:nvPr/>
              </p:nvSpPr>
              <p:spPr bwMode="auto">
                <a:xfrm>
                  <a:off x="2715" y="1678"/>
                  <a:ext cx="3" cy="253"/>
                </a:xfrm>
                <a:prstGeom prst="rect">
                  <a:avLst/>
                </a:prstGeom>
                <a:solidFill>
                  <a:srgbClr val="FD89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89" name="Rectangle 409"/>
                <p:cNvSpPr>
                  <a:spLocks noChangeArrowheads="1"/>
                </p:cNvSpPr>
                <p:nvPr/>
              </p:nvSpPr>
              <p:spPr bwMode="auto">
                <a:xfrm>
                  <a:off x="2718" y="1678"/>
                  <a:ext cx="2" cy="253"/>
                </a:xfrm>
                <a:prstGeom prst="rect">
                  <a:avLst/>
                </a:prstGeom>
                <a:solidFill>
                  <a:srgbClr val="FD8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0" name="Rectangle 410"/>
                <p:cNvSpPr>
                  <a:spLocks noChangeArrowheads="1"/>
                </p:cNvSpPr>
                <p:nvPr/>
              </p:nvSpPr>
              <p:spPr bwMode="auto">
                <a:xfrm>
                  <a:off x="2720" y="1678"/>
                  <a:ext cx="3" cy="253"/>
                </a:xfrm>
                <a:prstGeom prst="rect">
                  <a:avLst/>
                </a:prstGeom>
                <a:solidFill>
                  <a:srgbClr val="FD8E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1" name="Rectangle 411"/>
                <p:cNvSpPr>
                  <a:spLocks noChangeArrowheads="1"/>
                </p:cNvSpPr>
                <p:nvPr/>
              </p:nvSpPr>
              <p:spPr bwMode="auto">
                <a:xfrm>
                  <a:off x="2723" y="1678"/>
                  <a:ext cx="2" cy="253"/>
                </a:xfrm>
                <a:prstGeom prst="rect">
                  <a:avLst/>
                </a:prstGeom>
                <a:solidFill>
                  <a:srgbClr val="FD90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2" name="Rectangle 412"/>
                <p:cNvSpPr>
                  <a:spLocks noChangeArrowheads="1"/>
                </p:cNvSpPr>
                <p:nvPr/>
              </p:nvSpPr>
              <p:spPr bwMode="auto">
                <a:xfrm>
                  <a:off x="2725" y="1678"/>
                  <a:ext cx="3" cy="253"/>
                </a:xfrm>
                <a:prstGeom prst="rect">
                  <a:avLst/>
                </a:prstGeom>
                <a:solidFill>
                  <a:srgbClr val="FD92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3" name="Rectangle 413"/>
                <p:cNvSpPr>
                  <a:spLocks noChangeArrowheads="1"/>
                </p:cNvSpPr>
                <p:nvPr/>
              </p:nvSpPr>
              <p:spPr bwMode="auto">
                <a:xfrm>
                  <a:off x="2728" y="1678"/>
                  <a:ext cx="3" cy="253"/>
                </a:xfrm>
                <a:prstGeom prst="rect">
                  <a:avLst/>
                </a:prstGeom>
                <a:solidFill>
                  <a:srgbClr val="FD95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4" name="Rectangle 414"/>
                <p:cNvSpPr>
                  <a:spLocks noChangeArrowheads="1"/>
                </p:cNvSpPr>
                <p:nvPr/>
              </p:nvSpPr>
              <p:spPr bwMode="auto">
                <a:xfrm>
                  <a:off x="2731" y="1678"/>
                  <a:ext cx="2" cy="253"/>
                </a:xfrm>
                <a:prstGeom prst="rect">
                  <a:avLst/>
                </a:prstGeom>
                <a:solidFill>
                  <a:srgbClr val="FD97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5" name="Rectangle 415"/>
                <p:cNvSpPr>
                  <a:spLocks noChangeArrowheads="1"/>
                </p:cNvSpPr>
                <p:nvPr/>
              </p:nvSpPr>
              <p:spPr bwMode="auto">
                <a:xfrm>
                  <a:off x="2733" y="1678"/>
                  <a:ext cx="3" cy="253"/>
                </a:xfrm>
                <a:prstGeom prst="rect">
                  <a:avLst/>
                </a:prstGeom>
                <a:solidFill>
                  <a:srgbClr val="FD99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6" name="Rectangle 416"/>
                <p:cNvSpPr>
                  <a:spLocks noChangeArrowheads="1"/>
                </p:cNvSpPr>
                <p:nvPr/>
              </p:nvSpPr>
              <p:spPr bwMode="auto">
                <a:xfrm>
                  <a:off x="2736" y="1678"/>
                  <a:ext cx="2" cy="253"/>
                </a:xfrm>
                <a:prstGeom prst="rect">
                  <a:avLst/>
                </a:prstGeom>
                <a:solidFill>
                  <a:srgbClr val="FD9B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7" name="Rectangle 417"/>
                <p:cNvSpPr>
                  <a:spLocks noChangeArrowheads="1"/>
                </p:cNvSpPr>
                <p:nvPr/>
              </p:nvSpPr>
              <p:spPr bwMode="auto">
                <a:xfrm>
                  <a:off x="2738" y="1678"/>
                  <a:ext cx="5" cy="253"/>
                </a:xfrm>
                <a:prstGeom prst="rect">
                  <a:avLst/>
                </a:prstGeom>
                <a:solidFill>
                  <a:srgbClr val="FD9E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8" name="Rectangle 418"/>
                <p:cNvSpPr>
                  <a:spLocks noChangeArrowheads="1"/>
                </p:cNvSpPr>
                <p:nvPr/>
              </p:nvSpPr>
              <p:spPr bwMode="auto">
                <a:xfrm>
                  <a:off x="2743" y="1678"/>
                  <a:ext cx="3" cy="253"/>
                </a:xfrm>
                <a:prstGeom prst="rect">
                  <a:avLst/>
                </a:prstGeom>
                <a:solidFill>
                  <a:srgbClr val="FDA1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99" name="Rectangle 419"/>
                <p:cNvSpPr>
                  <a:spLocks noChangeArrowheads="1"/>
                </p:cNvSpPr>
                <p:nvPr/>
              </p:nvSpPr>
              <p:spPr bwMode="auto">
                <a:xfrm>
                  <a:off x="2746" y="1678"/>
                  <a:ext cx="3" cy="253"/>
                </a:xfrm>
                <a:prstGeom prst="rect">
                  <a:avLst/>
                </a:prstGeom>
                <a:solidFill>
                  <a:srgbClr val="FDA4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0" name="Rectangle 420"/>
                <p:cNvSpPr>
                  <a:spLocks noChangeArrowheads="1"/>
                </p:cNvSpPr>
                <p:nvPr/>
              </p:nvSpPr>
              <p:spPr bwMode="auto">
                <a:xfrm>
                  <a:off x="2749" y="1678"/>
                  <a:ext cx="2" cy="253"/>
                </a:xfrm>
                <a:prstGeom prst="rect">
                  <a:avLst/>
                </a:prstGeom>
                <a:solidFill>
                  <a:srgbClr val="FDA6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1" name="Rectangle 421"/>
                <p:cNvSpPr>
                  <a:spLocks noChangeArrowheads="1"/>
                </p:cNvSpPr>
                <p:nvPr/>
              </p:nvSpPr>
              <p:spPr bwMode="auto">
                <a:xfrm>
                  <a:off x="2751" y="1678"/>
                  <a:ext cx="3" cy="253"/>
                </a:xfrm>
                <a:prstGeom prst="rect">
                  <a:avLst/>
                </a:prstGeom>
                <a:solidFill>
                  <a:srgbClr val="FDA8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2" name="Rectangle 422"/>
                <p:cNvSpPr>
                  <a:spLocks noChangeArrowheads="1"/>
                </p:cNvSpPr>
                <p:nvPr/>
              </p:nvSpPr>
              <p:spPr bwMode="auto">
                <a:xfrm>
                  <a:off x="2754" y="1678"/>
                  <a:ext cx="5" cy="253"/>
                </a:xfrm>
                <a:prstGeom prst="rect">
                  <a:avLst/>
                </a:prstGeom>
                <a:solidFill>
                  <a:srgbClr val="FDAB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3" name="Rectangle 423"/>
                <p:cNvSpPr>
                  <a:spLocks noChangeArrowheads="1"/>
                </p:cNvSpPr>
                <p:nvPr/>
              </p:nvSpPr>
              <p:spPr bwMode="auto">
                <a:xfrm>
                  <a:off x="2759" y="1678"/>
                  <a:ext cx="3" cy="253"/>
                </a:xfrm>
                <a:prstGeom prst="rect">
                  <a:avLst/>
                </a:prstGeom>
                <a:solidFill>
                  <a:srgbClr val="FDAE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4" name="Rectangle 424"/>
                <p:cNvSpPr>
                  <a:spLocks noChangeArrowheads="1"/>
                </p:cNvSpPr>
                <p:nvPr/>
              </p:nvSpPr>
              <p:spPr bwMode="auto">
                <a:xfrm>
                  <a:off x="2762" y="1678"/>
                  <a:ext cx="2" cy="253"/>
                </a:xfrm>
                <a:prstGeom prst="rect">
                  <a:avLst/>
                </a:prstGeom>
                <a:solidFill>
                  <a:srgbClr val="FDB0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" name="Rectangle 425"/>
                <p:cNvSpPr>
                  <a:spLocks noChangeArrowheads="1"/>
                </p:cNvSpPr>
                <p:nvPr/>
              </p:nvSpPr>
              <p:spPr bwMode="auto">
                <a:xfrm>
                  <a:off x="2764" y="1678"/>
                  <a:ext cx="3" cy="253"/>
                </a:xfrm>
                <a:prstGeom prst="rect">
                  <a:avLst/>
                </a:prstGeom>
                <a:solidFill>
                  <a:srgbClr val="FDB3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6" name="Rectangle 426"/>
                <p:cNvSpPr>
                  <a:spLocks noChangeArrowheads="1"/>
                </p:cNvSpPr>
                <p:nvPr/>
              </p:nvSpPr>
              <p:spPr bwMode="auto">
                <a:xfrm>
                  <a:off x="2767" y="1678"/>
                  <a:ext cx="2" cy="253"/>
                </a:xfrm>
                <a:prstGeom prst="rect">
                  <a:avLst/>
                </a:prstGeom>
                <a:solidFill>
                  <a:srgbClr val="FDB5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7" name="Rectangle 427"/>
                <p:cNvSpPr>
                  <a:spLocks noChangeArrowheads="1"/>
                </p:cNvSpPr>
                <p:nvPr/>
              </p:nvSpPr>
              <p:spPr bwMode="auto">
                <a:xfrm>
                  <a:off x="2769" y="1678"/>
                  <a:ext cx="5" cy="253"/>
                </a:xfrm>
                <a:prstGeom prst="rect">
                  <a:avLst/>
                </a:prstGeom>
                <a:solidFill>
                  <a:srgbClr val="FDB7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8" name="Rectangle 428"/>
                <p:cNvSpPr>
                  <a:spLocks noChangeArrowheads="1"/>
                </p:cNvSpPr>
                <p:nvPr/>
              </p:nvSpPr>
              <p:spPr bwMode="auto">
                <a:xfrm>
                  <a:off x="2774" y="1678"/>
                  <a:ext cx="3" cy="253"/>
                </a:xfrm>
                <a:prstGeom prst="rect">
                  <a:avLst/>
                </a:prstGeom>
                <a:solidFill>
                  <a:srgbClr val="FEBA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9" name="Rectangle 429"/>
                <p:cNvSpPr>
                  <a:spLocks noChangeArrowheads="1"/>
                </p:cNvSpPr>
                <p:nvPr/>
              </p:nvSpPr>
              <p:spPr bwMode="auto">
                <a:xfrm>
                  <a:off x="2777" y="1678"/>
                  <a:ext cx="3" cy="253"/>
                </a:xfrm>
                <a:prstGeom prst="rect">
                  <a:avLst/>
                </a:prstGeom>
                <a:solidFill>
                  <a:srgbClr val="FEBC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0" name="Rectangle 430"/>
                <p:cNvSpPr>
                  <a:spLocks noChangeArrowheads="1"/>
                </p:cNvSpPr>
                <p:nvPr/>
              </p:nvSpPr>
              <p:spPr bwMode="auto">
                <a:xfrm>
                  <a:off x="2780" y="1678"/>
                  <a:ext cx="2" cy="253"/>
                </a:xfrm>
                <a:prstGeom prst="rect">
                  <a:avLst/>
                </a:prstGeom>
                <a:solidFill>
                  <a:srgbClr val="FEBE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1" name="Rectangle 431"/>
                <p:cNvSpPr>
                  <a:spLocks noChangeArrowheads="1"/>
                </p:cNvSpPr>
                <p:nvPr/>
              </p:nvSpPr>
              <p:spPr bwMode="auto">
                <a:xfrm>
                  <a:off x="2782" y="1678"/>
                  <a:ext cx="3" cy="253"/>
                </a:xfrm>
                <a:prstGeom prst="rect">
                  <a:avLst/>
                </a:prstGeom>
                <a:solidFill>
                  <a:srgbClr val="FEC1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2" name="Rectangle 432"/>
                <p:cNvSpPr>
                  <a:spLocks noChangeArrowheads="1"/>
                </p:cNvSpPr>
                <p:nvPr/>
              </p:nvSpPr>
              <p:spPr bwMode="auto">
                <a:xfrm>
                  <a:off x="2785" y="1678"/>
                  <a:ext cx="5" cy="253"/>
                </a:xfrm>
                <a:prstGeom prst="rect">
                  <a:avLst/>
                </a:prstGeom>
                <a:solidFill>
                  <a:srgbClr val="FEC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3" name="Rectangle 433"/>
                <p:cNvSpPr>
                  <a:spLocks noChangeArrowheads="1"/>
                </p:cNvSpPr>
                <p:nvPr/>
              </p:nvSpPr>
              <p:spPr bwMode="auto">
                <a:xfrm>
                  <a:off x="2790" y="1678"/>
                  <a:ext cx="2" cy="253"/>
                </a:xfrm>
                <a:prstGeom prst="rect">
                  <a:avLst/>
                </a:prstGeom>
                <a:solidFill>
                  <a:srgbClr val="FEC6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4" name="Rectangle 434"/>
                <p:cNvSpPr>
                  <a:spLocks noChangeArrowheads="1"/>
                </p:cNvSpPr>
                <p:nvPr/>
              </p:nvSpPr>
              <p:spPr bwMode="auto">
                <a:xfrm>
                  <a:off x="2792" y="1678"/>
                  <a:ext cx="3" cy="253"/>
                </a:xfrm>
                <a:prstGeom prst="rect">
                  <a:avLst/>
                </a:prstGeom>
                <a:solidFill>
                  <a:srgbClr val="FEC8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5" name="Rectangle 435"/>
                <p:cNvSpPr>
                  <a:spLocks noChangeArrowheads="1"/>
                </p:cNvSpPr>
                <p:nvPr/>
              </p:nvSpPr>
              <p:spPr bwMode="auto">
                <a:xfrm>
                  <a:off x="2795" y="1678"/>
                  <a:ext cx="5" cy="253"/>
                </a:xfrm>
                <a:prstGeom prst="rect">
                  <a:avLst/>
                </a:prstGeom>
                <a:solidFill>
                  <a:srgbClr val="FECA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6" name="Rectangle 436"/>
                <p:cNvSpPr>
                  <a:spLocks noChangeArrowheads="1"/>
                </p:cNvSpPr>
                <p:nvPr/>
              </p:nvSpPr>
              <p:spPr bwMode="auto">
                <a:xfrm>
                  <a:off x="2800" y="1678"/>
                  <a:ext cx="3" cy="253"/>
                </a:xfrm>
                <a:prstGeom prst="rect">
                  <a:avLst/>
                </a:prstGeom>
                <a:solidFill>
                  <a:srgbClr val="FECD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7" name="Rectangle 437"/>
                <p:cNvSpPr>
                  <a:spLocks noChangeArrowheads="1"/>
                </p:cNvSpPr>
                <p:nvPr/>
              </p:nvSpPr>
              <p:spPr bwMode="auto">
                <a:xfrm>
                  <a:off x="2803" y="1678"/>
                  <a:ext cx="2" cy="253"/>
                </a:xfrm>
                <a:prstGeom prst="rect">
                  <a:avLst/>
                </a:prstGeom>
                <a:solidFill>
                  <a:srgbClr val="FECE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8" name="Rectangle 438"/>
                <p:cNvSpPr>
                  <a:spLocks noChangeArrowheads="1"/>
                </p:cNvSpPr>
                <p:nvPr/>
              </p:nvSpPr>
              <p:spPr bwMode="auto">
                <a:xfrm>
                  <a:off x="2805" y="1678"/>
                  <a:ext cx="3" cy="253"/>
                </a:xfrm>
                <a:prstGeom prst="rect">
                  <a:avLst/>
                </a:prstGeom>
                <a:solidFill>
                  <a:srgbClr val="FED0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19" name="Rectangle 439"/>
                <p:cNvSpPr>
                  <a:spLocks noChangeArrowheads="1"/>
                </p:cNvSpPr>
                <p:nvPr/>
              </p:nvSpPr>
              <p:spPr bwMode="auto">
                <a:xfrm>
                  <a:off x="2808" y="1678"/>
                  <a:ext cx="2" cy="253"/>
                </a:xfrm>
                <a:prstGeom prst="rect">
                  <a:avLst/>
                </a:prstGeom>
                <a:solidFill>
                  <a:srgbClr val="FED2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0" name="Rectangle 440"/>
                <p:cNvSpPr>
                  <a:spLocks noChangeArrowheads="1"/>
                </p:cNvSpPr>
                <p:nvPr/>
              </p:nvSpPr>
              <p:spPr bwMode="auto">
                <a:xfrm>
                  <a:off x="2810" y="1678"/>
                  <a:ext cx="6" cy="253"/>
                </a:xfrm>
                <a:prstGeom prst="rect">
                  <a:avLst/>
                </a:prstGeom>
                <a:solidFill>
                  <a:srgbClr val="FED4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1" name="Rectangle 441"/>
                <p:cNvSpPr>
                  <a:spLocks noChangeArrowheads="1"/>
                </p:cNvSpPr>
                <p:nvPr/>
              </p:nvSpPr>
              <p:spPr bwMode="auto">
                <a:xfrm>
                  <a:off x="2816" y="1678"/>
                  <a:ext cx="5" cy="253"/>
                </a:xfrm>
                <a:prstGeom prst="rect">
                  <a:avLst/>
                </a:prstGeom>
                <a:solidFill>
                  <a:srgbClr val="FED7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2" name="Rectangle 442"/>
                <p:cNvSpPr>
                  <a:spLocks noChangeArrowheads="1"/>
                </p:cNvSpPr>
                <p:nvPr/>
              </p:nvSpPr>
              <p:spPr bwMode="auto">
                <a:xfrm>
                  <a:off x="2821" y="1678"/>
                  <a:ext cx="2" cy="253"/>
                </a:xfrm>
                <a:prstGeom prst="rect">
                  <a:avLst/>
                </a:prstGeom>
                <a:solidFill>
                  <a:srgbClr val="FED9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3" name="Rectangle 443"/>
                <p:cNvSpPr>
                  <a:spLocks noChangeArrowheads="1"/>
                </p:cNvSpPr>
                <p:nvPr/>
              </p:nvSpPr>
              <p:spPr bwMode="auto">
                <a:xfrm>
                  <a:off x="2823" y="1678"/>
                  <a:ext cx="6" cy="253"/>
                </a:xfrm>
                <a:prstGeom prst="rect">
                  <a:avLst/>
                </a:prstGeom>
                <a:solidFill>
                  <a:srgbClr val="FEDB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4" name="Rectangle 444"/>
                <p:cNvSpPr>
                  <a:spLocks noChangeArrowheads="1"/>
                </p:cNvSpPr>
                <p:nvPr/>
              </p:nvSpPr>
              <p:spPr bwMode="auto">
                <a:xfrm>
                  <a:off x="2829" y="1678"/>
                  <a:ext cx="5" cy="253"/>
                </a:xfrm>
                <a:prstGeom prst="rect">
                  <a:avLst/>
                </a:prstGeom>
                <a:solidFill>
                  <a:srgbClr val="FEDE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5" name="Rectangle 445"/>
                <p:cNvSpPr>
                  <a:spLocks noChangeArrowheads="1"/>
                </p:cNvSpPr>
                <p:nvPr/>
              </p:nvSpPr>
              <p:spPr bwMode="auto">
                <a:xfrm>
                  <a:off x="2834" y="1678"/>
                  <a:ext cx="2" cy="253"/>
                </a:xfrm>
                <a:prstGeom prst="rect">
                  <a:avLst/>
                </a:prstGeom>
                <a:solidFill>
                  <a:srgbClr val="FEE0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6" name="Rectangle 446"/>
                <p:cNvSpPr>
                  <a:spLocks noChangeArrowheads="1"/>
                </p:cNvSpPr>
                <p:nvPr/>
              </p:nvSpPr>
              <p:spPr bwMode="auto">
                <a:xfrm>
                  <a:off x="2836" y="1678"/>
                  <a:ext cx="5" cy="253"/>
                </a:xfrm>
                <a:prstGeom prst="rect">
                  <a:avLst/>
                </a:prstGeom>
                <a:solidFill>
                  <a:srgbClr val="FEE2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7" name="Rectangle 447"/>
                <p:cNvSpPr>
                  <a:spLocks noChangeArrowheads="1"/>
                </p:cNvSpPr>
                <p:nvPr/>
              </p:nvSpPr>
              <p:spPr bwMode="auto">
                <a:xfrm>
                  <a:off x="2841" y="1678"/>
                  <a:ext cx="6" cy="253"/>
                </a:xfrm>
                <a:prstGeom prst="rect">
                  <a:avLst/>
                </a:prstGeom>
                <a:solidFill>
                  <a:srgbClr val="FEE4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8" name="Rectangle 448"/>
                <p:cNvSpPr>
                  <a:spLocks noChangeArrowheads="1"/>
                </p:cNvSpPr>
                <p:nvPr/>
              </p:nvSpPr>
              <p:spPr bwMode="auto">
                <a:xfrm>
                  <a:off x="2847" y="1678"/>
                  <a:ext cx="2" cy="253"/>
                </a:xfrm>
                <a:prstGeom prst="rect">
                  <a:avLst/>
                </a:prstGeom>
                <a:solidFill>
                  <a:srgbClr val="FEE6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29" name="Rectangle 449"/>
                <p:cNvSpPr>
                  <a:spLocks noChangeArrowheads="1"/>
                </p:cNvSpPr>
                <p:nvPr/>
              </p:nvSpPr>
              <p:spPr bwMode="auto">
                <a:xfrm>
                  <a:off x="2849" y="1678"/>
                  <a:ext cx="5" cy="253"/>
                </a:xfrm>
                <a:prstGeom prst="rect">
                  <a:avLst/>
                </a:prstGeom>
                <a:solidFill>
                  <a:srgbClr val="FEE8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0" name="Rectangle 450"/>
                <p:cNvSpPr>
                  <a:spLocks noChangeArrowheads="1"/>
                </p:cNvSpPr>
                <p:nvPr/>
              </p:nvSpPr>
              <p:spPr bwMode="auto">
                <a:xfrm>
                  <a:off x="2854" y="1678"/>
                  <a:ext cx="5" cy="253"/>
                </a:xfrm>
                <a:prstGeom prst="rect">
                  <a:avLst/>
                </a:prstGeom>
                <a:solidFill>
                  <a:srgbClr val="FEEA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1" name="Rectangle 451"/>
                <p:cNvSpPr>
                  <a:spLocks noChangeArrowheads="1"/>
                </p:cNvSpPr>
                <p:nvPr/>
              </p:nvSpPr>
              <p:spPr bwMode="auto">
                <a:xfrm>
                  <a:off x="2859" y="1678"/>
                  <a:ext cx="6" cy="253"/>
                </a:xfrm>
                <a:prstGeom prst="rect">
                  <a:avLst/>
                </a:prstGeom>
                <a:solidFill>
                  <a:srgbClr val="FFEB0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2" name="Rectangle 452"/>
                <p:cNvSpPr>
                  <a:spLocks noChangeArrowheads="1"/>
                </p:cNvSpPr>
                <p:nvPr/>
              </p:nvSpPr>
              <p:spPr bwMode="auto">
                <a:xfrm>
                  <a:off x="2865" y="1678"/>
                  <a:ext cx="5" cy="253"/>
                </a:xfrm>
                <a:prstGeom prst="rect">
                  <a:avLst/>
                </a:prstGeom>
                <a:solidFill>
                  <a:srgbClr val="FFED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3" name="Rectangle 453"/>
                <p:cNvSpPr>
                  <a:spLocks noChangeArrowheads="1"/>
                </p:cNvSpPr>
                <p:nvPr/>
              </p:nvSpPr>
              <p:spPr bwMode="auto">
                <a:xfrm>
                  <a:off x="2870" y="1678"/>
                  <a:ext cx="5" cy="253"/>
                </a:xfrm>
                <a:prstGeom prst="rect">
                  <a:avLst/>
                </a:prstGeom>
                <a:solidFill>
                  <a:srgbClr val="FFEF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4" name="Rectangle 454"/>
                <p:cNvSpPr>
                  <a:spLocks noChangeArrowheads="1"/>
                </p:cNvSpPr>
                <p:nvPr/>
              </p:nvSpPr>
              <p:spPr bwMode="auto">
                <a:xfrm>
                  <a:off x="2875" y="1678"/>
                  <a:ext cx="8" cy="253"/>
                </a:xfrm>
                <a:prstGeom prst="rect">
                  <a:avLst/>
                </a:prstGeom>
                <a:solidFill>
                  <a:srgbClr val="FFF1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5" name="Rectangle 455"/>
                <p:cNvSpPr>
                  <a:spLocks noChangeArrowheads="1"/>
                </p:cNvSpPr>
                <p:nvPr/>
              </p:nvSpPr>
              <p:spPr bwMode="auto">
                <a:xfrm>
                  <a:off x="2883" y="1678"/>
                  <a:ext cx="5" cy="253"/>
                </a:xfrm>
                <a:prstGeom prst="rect">
                  <a:avLst/>
                </a:prstGeom>
                <a:solidFill>
                  <a:srgbClr val="FFF3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6" name="Rectangle 456"/>
                <p:cNvSpPr>
                  <a:spLocks noChangeArrowheads="1"/>
                </p:cNvSpPr>
                <p:nvPr/>
              </p:nvSpPr>
              <p:spPr bwMode="auto">
                <a:xfrm>
                  <a:off x="2888" y="1678"/>
                  <a:ext cx="10" cy="253"/>
                </a:xfrm>
                <a:prstGeom prst="rect">
                  <a:avLst/>
                </a:prstGeom>
                <a:solidFill>
                  <a:srgbClr val="FFF5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7" name="Rectangle 457"/>
                <p:cNvSpPr>
                  <a:spLocks noChangeArrowheads="1"/>
                </p:cNvSpPr>
                <p:nvPr/>
              </p:nvSpPr>
              <p:spPr bwMode="auto">
                <a:xfrm>
                  <a:off x="2898" y="1678"/>
                  <a:ext cx="5" cy="253"/>
                </a:xfrm>
                <a:prstGeom prst="rect">
                  <a:avLst/>
                </a:prstGeom>
                <a:solidFill>
                  <a:srgbClr val="FFF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8" name="Rectangle 458"/>
                <p:cNvSpPr>
                  <a:spLocks noChangeArrowheads="1"/>
                </p:cNvSpPr>
                <p:nvPr/>
              </p:nvSpPr>
              <p:spPr bwMode="auto">
                <a:xfrm>
                  <a:off x="2903" y="1678"/>
                  <a:ext cx="5" cy="253"/>
                </a:xfrm>
                <a:prstGeom prst="rect">
                  <a:avLst/>
                </a:prstGeom>
                <a:solidFill>
                  <a:srgbClr val="FFF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39" name="Rectangle 459"/>
                <p:cNvSpPr>
                  <a:spLocks noChangeArrowheads="1"/>
                </p:cNvSpPr>
                <p:nvPr/>
              </p:nvSpPr>
              <p:spPr bwMode="auto">
                <a:xfrm>
                  <a:off x="2908" y="1678"/>
                  <a:ext cx="3" cy="253"/>
                </a:xfrm>
                <a:prstGeom prst="rect">
                  <a:avLst/>
                </a:prstGeom>
                <a:solidFill>
                  <a:srgbClr val="FFF9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0" name="Rectangle 460"/>
                <p:cNvSpPr>
                  <a:spLocks noChangeArrowheads="1"/>
                </p:cNvSpPr>
                <p:nvPr/>
              </p:nvSpPr>
              <p:spPr bwMode="auto">
                <a:xfrm>
                  <a:off x="2911" y="1678"/>
                  <a:ext cx="15" cy="253"/>
                </a:xfrm>
                <a:prstGeom prst="rect">
                  <a:avLst/>
                </a:prstGeom>
                <a:solidFill>
                  <a:srgbClr val="FFFA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1" name="Rectangle 461"/>
                <p:cNvSpPr>
                  <a:spLocks noChangeArrowheads="1"/>
                </p:cNvSpPr>
                <p:nvPr/>
              </p:nvSpPr>
              <p:spPr bwMode="auto">
                <a:xfrm>
                  <a:off x="2926" y="1678"/>
                  <a:ext cx="13" cy="253"/>
                </a:xfrm>
                <a:prstGeom prst="rect">
                  <a:avLst/>
                </a:prstGeom>
                <a:solidFill>
                  <a:srgbClr val="FFF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2" name="Rectangle 462"/>
                <p:cNvSpPr>
                  <a:spLocks noChangeArrowheads="1"/>
                </p:cNvSpPr>
                <p:nvPr/>
              </p:nvSpPr>
              <p:spPr bwMode="auto">
                <a:xfrm>
                  <a:off x="2939" y="1678"/>
                  <a:ext cx="21" cy="25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43" name="Freeform 463"/>
                <p:cNvSpPr>
                  <a:spLocks/>
                </p:cNvSpPr>
                <p:nvPr/>
              </p:nvSpPr>
              <p:spPr bwMode="auto">
                <a:xfrm>
                  <a:off x="2598" y="1678"/>
                  <a:ext cx="360" cy="251"/>
                </a:xfrm>
                <a:custGeom>
                  <a:avLst/>
                  <a:gdLst>
                    <a:gd name="T0" fmla="*/ 181 w 360"/>
                    <a:gd name="T1" fmla="*/ 0 h 251"/>
                    <a:gd name="T2" fmla="*/ 145 w 360"/>
                    <a:gd name="T3" fmla="*/ 2 h 251"/>
                    <a:gd name="T4" fmla="*/ 111 w 360"/>
                    <a:gd name="T5" fmla="*/ 6 h 251"/>
                    <a:gd name="T6" fmla="*/ 79 w 360"/>
                    <a:gd name="T7" fmla="*/ 11 h 251"/>
                    <a:gd name="T8" fmla="*/ 53 w 360"/>
                    <a:gd name="T9" fmla="*/ 18 h 251"/>
                    <a:gd name="T10" fmla="*/ 30 w 360"/>
                    <a:gd name="T11" fmla="*/ 28 h 251"/>
                    <a:gd name="T12" fmla="*/ 15 w 360"/>
                    <a:gd name="T13" fmla="*/ 38 h 251"/>
                    <a:gd name="T14" fmla="*/ 4 w 360"/>
                    <a:gd name="T15" fmla="*/ 50 h 251"/>
                    <a:gd name="T16" fmla="*/ 2 w 360"/>
                    <a:gd name="T17" fmla="*/ 57 h 251"/>
                    <a:gd name="T18" fmla="*/ 0 w 360"/>
                    <a:gd name="T19" fmla="*/ 63 h 251"/>
                    <a:gd name="T20" fmla="*/ 0 w 360"/>
                    <a:gd name="T21" fmla="*/ 188 h 251"/>
                    <a:gd name="T22" fmla="*/ 2 w 360"/>
                    <a:gd name="T23" fmla="*/ 195 h 251"/>
                    <a:gd name="T24" fmla="*/ 4 w 360"/>
                    <a:gd name="T25" fmla="*/ 201 h 251"/>
                    <a:gd name="T26" fmla="*/ 15 w 360"/>
                    <a:gd name="T27" fmla="*/ 214 h 251"/>
                    <a:gd name="T28" fmla="*/ 30 w 360"/>
                    <a:gd name="T29" fmla="*/ 224 h 251"/>
                    <a:gd name="T30" fmla="*/ 53 w 360"/>
                    <a:gd name="T31" fmla="*/ 233 h 251"/>
                    <a:gd name="T32" fmla="*/ 79 w 360"/>
                    <a:gd name="T33" fmla="*/ 241 h 251"/>
                    <a:gd name="T34" fmla="*/ 111 w 360"/>
                    <a:gd name="T35" fmla="*/ 246 h 251"/>
                    <a:gd name="T36" fmla="*/ 145 w 360"/>
                    <a:gd name="T37" fmla="*/ 250 h 251"/>
                    <a:gd name="T38" fmla="*/ 181 w 360"/>
                    <a:gd name="T39" fmla="*/ 251 h 251"/>
                    <a:gd name="T40" fmla="*/ 216 w 360"/>
                    <a:gd name="T41" fmla="*/ 250 h 251"/>
                    <a:gd name="T42" fmla="*/ 250 w 360"/>
                    <a:gd name="T43" fmla="*/ 246 h 251"/>
                    <a:gd name="T44" fmla="*/ 281 w 360"/>
                    <a:gd name="T45" fmla="*/ 241 h 251"/>
                    <a:gd name="T46" fmla="*/ 308 w 360"/>
                    <a:gd name="T47" fmla="*/ 233 h 251"/>
                    <a:gd name="T48" fmla="*/ 330 w 360"/>
                    <a:gd name="T49" fmla="*/ 224 h 251"/>
                    <a:gd name="T50" fmla="*/ 345 w 360"/>
                    <a:gd name="T51" fmla="*/ 214 h 251"/>
                    <a:gd name="T52" fmla="*/ 357 w 360"/>
                    <a:gd name="T53" fmla="*/ 201 h 251"/>
                    <a:gd name="T54" fmla="*/ 360 w 360"/>
                    <a:gd name="T55" fmla="*/ 195 h 251"/>
                    <a:gd name="T56" fmla="*/ 360 w 360"/>
                    <a:gd name="T57" fmla="*/ 188 h 251"/>
                    <a:gd name="T58" fmla="*/ 360 w 360"/>
                    <a:gd name="T59" fmla="*/ 63 h 251"/>
                    <a:gd name="T60" fmla="*/ 360 w 360"/>
                    <a:gd name="T61" fmla="*/ 57 h 251"/>
                    <a:gd name="T62" fmla="*/ 357 w 360"/>
                    <a:gd name="T63" fmla="*/ 50 h 251"/>
                    <a:gd name="T64" fmla="*/ 345 w 360"/>
                    <a:gd name="T65" fmla="*/ 38 h 251"/>
                    <a:gd name="T66" fmla="*/ 330 w 360"/>
                    <a:gd name="T67" fmla="*/ 28 h 251"/>
                    <a:gd name="T68" fmla="*/ 308 w 360"/>
                    <a:gd name="T69" fmla="*/ 18 h 251"/>
                    <a:gd name="T70" fmla="*/ 281 w 360"/>
                    <a:gd name="T71" fmla="*/ 11 h 251"/>
                    <a:gd name="T72" fmla="*/ 250 w 360"/>
                    <a:gd name="T73" fmla="*/ 6 h 251"/>
                    <a:gd name="T74" fmla="*/ 216 w 360"/>
                    <a:gd name="T75" fmla="*/ 2 h 251"/>
                    <a:gd name="T76" fmla="*/ 181 w 360"/>
                    <a:gd name="T77" fmla="*/ 0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60" h="251">
                      <a:moveTo>
                        <a:pt x="181" y="0"/>
                      </a:moveTo>
                      <a:lnTo>
                        <a:pt x="145" y="2"/>
                      </a:lnTo>
                      <a:lnTo>
                        <a:pt x="111" y="6"/>
                      </a:lnTo>
                      <a:lnTo>
                        <a:pt x="79" y="11"/>
                      </a:lnTo>
                      <a:lnTo>
                        <a:pt x="53" y="18"/>
                      </a:lnTo>
                      <a:lnTo>
                        <a:pt x="30" y="28"/>
                      </a:lnTo>
                      <a:lnTo>
                        <a:pt x="15" y="38"/>
                      </a:lnTo>
                      <a:lnTo>
                        <a:pt x="4" y="50"/>
                      </a:lnTo>
                      <a:lnTo>
                        <a:pt x="2" y="57"/>
                      </a:lnTo>
                      <a:lnTo>
                        <a:pt x="0" y="63"/>
                      </a:lnTo>
                      <a:lnTo>
                        <a:pt x="0" y="188"/>
                      </a:lnTo>
                      <a:lnTo>
                        <a:pt x="2" y="195"/>
                      </a:lnTo>
                      <a:lnTo>
                        <a:pt x="4" y="201"/>
                      </a:lnTo>
                      <a:lnTo>
                        <a:pt x="15" y="214"/>
                      </a:lnTo>
                      <a:lnTo>
                        <a:pt x="30" y="224"/>
                      </a:lnTo>
                      <a:lnTo>
                        <a:pt x="53" y="233"/>
                      </a:lnTo>
                      <a:lnTo>
                        <a:pt x="79" y="241"/>
                      </a:lnTo>
                      <a:lnTo>
                        <a:pt x="111" y="246"/>
                      </a:lnTo>
                      <a:lnTo>
                        <a:pt x="145" y="250"/>
                      </a:lnTo>
                      <a:lnTo>
                        <a:pt x="181" y="251"/>
                      </a:lnTo>
                      <a:lnTo>
                        <a:pt x="216" y="250"/>
                      </a:lnTo>
                      <a:lnTo>
                        <a:pt x="250" y="246"/>
                      </a:lnTo>
                      <a:lnTo>
                        <a:pt x="281" y="241"/>
                      </a:lnTo>
                      <a:lnTo>
                        <a:pt x="308" y="233"/>
                      </a:lnTo>
                      <a:lnTo>
                        <a:pt x="330" y="224"/>
                      </a:lnTo>
                      <a:lnTo>
                        <a:pt x="345" y="214"/>
                      </a:lnTo>
                      <a:lnTo>
                        <a:pt x="357" y="201"/>
                      </a:lnTo>
                      <a:lnTo>
                        <a:pt x="360" y="195"/>
                      </a:lnTo>
                      <a:lnTo>
                        <a:pt x="360" y="188"/>
                      </a:lnTo>
                      <a:lnTo>
                        <a:pt x="360" y="63"/>
                      </a:lnTo>
                      <a:lnTo>
                        <a:pt x="360" y="57"/>
                      </a:lnTo>
                      <a:lnTo>
                        <a:pt x="357" y="50"/>
                      </a:lnTo>
                      <a:lnTo>
                        <a:pt x="345" y="38"/>
                      </a:lnTo>
                      <a:lnTo>
                        <a:pt x="330" y="28"/>
                      </a:lnTo>
                      <a:lnTo>
                        <a:pt x="308" y="18"/>
                      </a:lnTo>
                      <a:lnTo>
                        <a:pt x="281" y="11"/>
                      </a:lnTo>
                      <a:lnTo>
                        <a:pt x="250" y="6"/>
                      </a:lnTo>
                      <a:lnTo>
                        <a:pt x="216" y="2"/>
                      </a:lnTo>
                      <a:lnTo>
                        <a:pt x="181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35" name="Group 464"/>
              <p:cNvGrpSpPr>
                <a:grpSpLocks/>
              </p:cNvGrpSpPr>
              <p:nvPr/>
            </p:nvGrpSpPr>
            <p:grpSpPr bwMode="auto">
              <a:xfrm>
                <a:off x="1882" y="3385"/>
                <a:ext cx="363" cy="129"/>
                <a:chOff x="2597" y="1678"/>
                <a:chExt cx="363" cy="129"/>
              </a:xfrm>
            </p:grpSpPr>
            <p:sp>
              <p:nvSpPr>
                <p:cNvPr id="458" name="Rectangle 465"/>
                <p:cNvSpPr>
                  <a:spLocks noChangeArrowheads="1"/>
                </p:cNvSpPr>
                <p:nvPr/>
              </p:nvSpPr>
              <p:spPr bwMode="auto">
                <a:xfrm>
                  <a:off x="2597" y="1678"/>
                  <a:ext cx="5" cy="129"/>
                </a:xfrm>
                <a:prstGeom prst="rect">
                  <a:avLst/>
                </a:prstGeom>
                <a:solidFill>
                  <a:srgbClr val="FC33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9" name="Rectangle 466"/>
                <p:cNvSpPr>
                  <a:spLocks noChangeArrowheads="1"/>
                </p:cNvSpPr>
                <p:nvPr/>
              </p:nvSpPr>
              <p:spPr bwMode="auto">
                <a:xfrm>
                  <a:off x="2602" y="1678"/>
                  <a:ext cx="5" cy="129"/>
                </a:xfrm>
                <a:prstGeom prst="rect">
                  <a:avLst/>
                </a:prstGeom>
                <a:solidFill>
                  <a:srgbClr val="FC3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0" name="Rectangle 467"/>
                <p:cNvSpPr>
                  <a:spLocks noChangeArrowheads="1"/>
                </p:cNvSpPr>
                <p:nvPr/>
              </p:nvSpPr>
              <p:spPr bwMode="auto">
                <a:xfrm>
                  <a:off x="2607" y="1678"/>
                  <a:ext cx="2" cy="129"/>
                </a:xfrm>
                <a:prstGeom prst="rect">
                  <a:avLst/>
                </a:prstGeom>
                <a:solidFill>
                  <a:srgbClr val="FC38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1" name="Rectangle 468"/>
                <p:cNvSpPr>
                  <a:spLocks noChangeArrowheads="1"/>
                </p:cNvSpPr>
                <p:nvPr/>
              </p:nvSpPr>
              <p:spPr bwMode="auto">
                <a:xfrm>
                  <a:off x="2609" y="1678"/>
                  <a:ext cx="6" cy="129"/>
                </a:xfrm>
                <a:prstGeom prst="rect">
                  <a:avLst/>
                </a:prstGeom>
                <a:solidFill>
                  <a:srgbClr val="FC3A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2" name="Rectangle 469"/>
                <p:cNvSpPr>
                  <a:spLocks noChangeArrowheads="1"/>
                </p:cNvSpPr>
                <p:nvPr/>
              </p:nvSpPr>
              <p:spPr bwMode="auto">
                <a:xfrm>
                  <a:off x="2615" y="1678"/>
                  <a:ext cx="2" cy="129"/>
                </a:xfrm>
                <a:prstGeom prst="rect">
                  <a:avLst/>
                </a:prstGeom>
                <a:solidFill>
                  <a:srgbClr val="FC3C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3" name="Rectangle 470"/>
                <p:cNvSpPr>
                  <a:spLocks noChangeArrowheads="1"/>
                </p:cNvSpPr>
                <p:nvPr/>
              </p:nvSpPr>
              <p:spPr bwMode="auto">
                <a:xfrm>
                  <a:off x="2617" y="1678"/>
                  <a:ext cx="5" cy="129"/>
                </a:xfrm>
                <a:prstGeom prst="rect">
                  <a:avLst/>
                </a:prstGeom>
                <a:solidFill>
                  <a:srgbClr val="FC3E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4" name="Rectangle 471"/>
                <p:cNvSpPr>
                  <a:spLocks noChangeArrowheads="1"/>
                </p:cNvSpPr>
                <p:nvPr/>
              </p:nvSpPr>
              <p:spPr bwMode="auto">
                <a:xfrm>
                  <a:off x="2622" y="1678"/>
                  <a:ext cx="3" cy="129"/>
                </a:xfrm>
                <a:prstGeom prst="rect">
                  <a:avLst/>
                </a:prstGeom>
                <a:solidFill>
                  <a:srgbClr val="FC41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5" name="Rectangle 472"/>
                <p:cNvSpPr>
                  <a:spLocks noChangeArrowheads="1"/>
                </p:cNvSpPr>
                <p:nvPr/>
              </p:nvSpPr>
              <p:spPr bwMode="auto">
                <a:xfrm>
                  <a:off x="2625" y="1678"/>
                  <a:ext cx="5" cy="129"/>
                </a:xfrm>
                <a:prstGeom prst="rect">
                  <a:avLst/>
                </a:prstGeom>
                <a:solidFill>
                  <a:srgbClr val="FC43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6" name="Rectangle 473"/>
                <p:cNvSpPr>
                  <a:spLocks noChangeArrowheads="1"/>
                </p:cNvSpPr>
                <p:nvPr/>
              </p:nvSpPr>
              <p:spPr bwMode="auto">
                <a:xfrm>
                  <a:off x="2630" y="1678"/>
                  <a:ext cx="5" cy="129"/>
                </a:xfrm>
                <a:prstGeom prst="rect">
                  <a:avLst/>
                </a:prstGeom>
                <a:solidFill>
                  <a:srgbClr val="FC4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7" name="Rectangle 474"/>
                <p:cNvSpPr>
                  <a:spLocks noChangeArrowheads="1"/>
                </p:cNvSpPr>
                <p:nvPr/>
              </p:nvSpPr>
              <p:spPr bwMode="auto">
                <a:xfrm>
                  <a:off x="2635" y="1678"/>
                  <a:ext cx="3" cy="129"/>
                </a:xfrm>
                <a:prstGeom prst="rect">
                  <a:avLst/>
                </a:prstGeom>
                <a:solidFill>
                  <a:srgbClr val="FC49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8" name="Rectangle 475"/>
                <p:cNvSpPr>
                  <a:spLocks noChangeArrowheads="1"/>
                </p:cNvSpPr>
                <p:nvPr/>
              </p:nvSpPr>
              <p:spPr bwMode="auto">
                <a:xfrm>
                  <a:off x="2638" y="1678"/>
                  <a:ext cx="2" cy="129"/>
                </a:xfrm>
                <a:prstGeom prst="rect">
                  <a:avLst/>
                </a:prstGeom>
                <a:solidFill>
                  <a:srgbClr val="FC4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69" name="Rectangle 476"/>
                <p:cNvSpPr>
                  <a:spLocks noChangeArrowheads="1"/>
                </p:cNvSpPr>
                <p:nvPr/>
              </p:nvSpPr>
              <p:spPr bwMode="auto">
                <a:xfrm>
                  <a:off x="2640" y="1678"/>
                  <a:ext cx="3" cy="129"/>
                </a:xfrm>
                <a:prstGeom prst="rect">
                  <a:avLst/>
                </a:prstGeom>
                <a:solidFill>
                  <a:srgbClr val="FC4D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0" name="Rectangle 477"/>
                <p:cNvSpPr>
                  <a:spLocks noChangeArrowheads="1"/>
                </p:cNvSpPr>
                <p:nvPr/>
              </p:nvSpPr>
              <p:spPr bwMode="auto">
                <a:xfrm>
                  <a:off x="2643" y="1678"/>
                  <a:ext cx="3" cy="129"/>
                </a:xfrm>
                <a:prstGeom prst="rect">
                  <a:avLst/>
                </a:prstGeom>
                <a:solidFill>
                  <a:srgbClr val="FC4F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1" name="Rectangle 478"/>
                <p:cNvSpPr>
                  <a:spLocks noChangeArrowheads="1"/>
                </p:cNvSpPr>
                <p:nvPr/>
              </p:nvSpPr>
              <p:spPr bwMode="auto">
                <a:xfrm>
                  <a:off x="2646" y="1678"/>
                  <a:ext cx="5" cy="129"/>
                </a:xfrm>
                <a:prstGeom prst="rect">
                  <a:avLst/>
                </a:prstGeom>
                <a:solidFill>
                  <a:srgbClr val="FC51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2" name="Rectangle 479"/>
                <p:cNvSpPr>
                  <a:spLocks noChangeArrowheads="1"/>
                </p:cNvSpPr>
                <p:nvPr/>
              </p:nvSpPr>
              <p:spPr bwMode="auto">
                <a:xfrm>
                  <a:off x="2651" y="1678"/>
                  <a:ext cx="2" cy="129"/>
                </a:xfrm>
                <a:prstGeom prst="rect">
                  <a:avLst/>
                </a:prstGeom>
                <a:solidFill>
                  <a:srgbClr val="FC5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3" name="Rectangle 480"/>
                <p:cNvSpPr>
                  <a:spLocks noChangeArrowheads="1"/>
                </p:cNvSpPr>
                <p:nvPr/>
              </p:nvSpPr>
              <p:spPr bwMode="auto">
                <a:xfrm>
                  <a:off x="2653" y="1678"/>
                  <a:ext cx="3" cy="129"/>
                </a:xfrm>
                <a:prstGeom prst="rect">
                  <a:avLst/>
                </a:prstGeom>
                <a:solidFill>
                  <a:srgbClr val="FC5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4" name="Rectangle 481"/>
                <p:cNvSpPr>
                  <a:spLocks noChangeArrowheads="1"/>
                </p:cNvSpPr>
                <p:nvPr/>
              </p:nvSpPr>
              <p:spPr bwMode="auto">
                <a:xfrm>
                  <a:off x="2656" y="1678"/>
                  <a:ext cx="2" cy="129"/>
                </a:xfrm>
                <a:prstGeom prst="rect">
                  <a:avLst/>
                </a:prstGeom>
                <a:solidFill>
                  <a:srgbClr val="FC58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5" name="Rectangle 482"/>
                <p:cNvSpPr>
                  <a:spLocks noChangeArrowheads="1"/>
                </p:cNvSpPr>
                <p:nvPr/>
              </p:nvSpPr>
              <p:spPr bwMode="auto">
                <a:xfrm>
                  <a:off x="2658" y="1678"/>
                  <a:ext cx="3" cy="129"/>
                </a:xfrm>
                <a:prstGeom prst="rect">
                  <a:avLst/>
                </a:prstGeom>
                <a:solidFill>
                  <a:srgbClr val="FC5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6" name="Rectangle 483"/>
                <p:cNvSpPr>
                  <a:spLocks noChangeArrowheads="1"/>
                </p:cNvSpPr>
                <p:nvPr/>
              </p:nvSpPr>
              <p:spPr bwMode="auto">
                <a:xfrm>
                  <a:off x="2661" y="1678"/>
                  <a:ext cx="5" cy="129"/>
                </a:xfrm>
                <a:prstGeom prst="rect">
                  <a:avLst/>
                </a:prstGeom>
                <a:solidFill>
                  <a:srgbClr val="FC5D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7" name="Rectangle 484"/>
                <p:cNvSpPr>
                  <a:spLocks noChangeArrowheads="1"/>
                </p:cNvSpPr>
                <p:nvPr/>
              </p:nvSpPr>
              <p:spPr bwMode="auto">
                <a:xfrm>
                  <a:off x="2666" y="1678"/>
                  <a:ext cx="3" cy="129"/>
                </a:xfrm>
                <a:prstGeom prst="rect">
                  <a:avLst/>
                </a:prstGeom>
                <a:solidFill>
                  <a:srgbClr val="FC60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8" name="Rectangle 485"/>
                <p:cNvSpPr>
                  <a:spLocks noChangeArrowheads="1"/>
                </p:cNvSpPr>
                <p:nvPr/>
              </p:nvSpPr>
              <p:spPr bwMode="auto">
                <a:xfrm>
                  <a:off x="2669" y="1678"/>
                  <a:ext cx="2" cy="129"/>
                </a:xfrm>
                <a:prstGeom prst="rect">
                  <a:avLst/>
                </a:prstGeom>
                <a:solidFill>
                  <a:srgbClr val="FC62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79" name="Rectangle 486"/>
                <p:cNvSpPr>
                  <a:spLocks noChangeArrowheads="1"/>
                </p:cNvSpPr>
                <p:nvPr/>
              </p:nvSpPr>
              <p:spPr bwMode="auto">
                <a:xfrm>
                  <a:off x="2671" y="1678"/>
                  <a:ext cx="3" cy="129"/>
                </a:xfrm>
                <a:prstGeom prst="rect">
                  <a:avLst/>
                </a:prstGeom>
                <a:solidFill>
                  <a:srgbClr val="FC64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0" name="Rectangle 487"/>
                <p:cNvSpPr>
                  <a:spLocks noChangeArrowheads="1"/>
                </p:cNvSpPr>
                <p:nvPr/>
              </p:nvSpPr>
              <p:spPr bwMode="auto">
                <a:xfrm>
                  <a:off x="2674" y="1678"/>
                  <a:ext cx="2" cy="129"/>
                </a:xfrm>
                <a:prstGeom prst="rect">
                  <a:avLst/>
                </a:prstGeom>
                <a:solidFill>
                  <a:srgbClr val="FC66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1" name="Rectangle 488"/>
                <p:cNvSpPr>
                  <a:spLocks noChangeArrowheads="1"/>
                </p:cNvSpPr>
                <p:nvPr/>
              </p:nvSpPr>
              <p:spPr bwMode="auto">
                <a:xfrm>
                  <a:off x="2676" y="1678"/>
                  <a:ext cx="6" cy="129"/>
                </a:xfrm>
                <a:prstGeom prst="rect">
                  <a:avLst/>
                </a:prstGeom>
                <a:solidFill>
                  <a:srgbClr val="FC69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2" name="Rectangle 489"/>
                <p:cNvSpPr>
                  <a:spLocks noChangeArrowheads="1"/>
                </p:cNvSpPr>
                <p:nvPr/>
              </p:nvSpPr>
              <p:spPr bwMode="auto">
                <a:xfrm>
                  <a:off x="2682" y="1678"/>
                  <a:ext cx="2" cy="129"/>
                </a:xfrm>
                <a:prstGeom prst="rect">
                  <a:avLst/>
                </a:prstGeom>
                <a:solidFill>
                  <a:srgbClr val="FC6C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3" name="Rectangle 490"/>
                <p:cNvSpPr>
                  <a:spLocks noChangeArrowheads="1"/>
                </p:cNvSpPr>
                <p:nvPr/>
              </p:nvSpPr>
              <p:spPr bwMode="auto">
                <a:xfrm>
                  <a:off x="2684" y="1678"/>
                  <a:ext cx="3" cy="129"/>
                </a:xfrm>
                <a:prstGeom prst="rect">
                  <a:avLst/>
                </a:prstGeom>
                <a:solidFill>
                  <a:srgbClr val="FC6F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4" name="Rectangle 491"/>
                <p:cNvSpPr>
                  <a:spLocks noChangeArrowheads="1"/>
                </p:cNvSpPr>
                <p:nvPr/>
              </p:nvSpPr>
              <p:spPr bwMode="auto">
                <a:xfrm>
                  <a:off x="2687" y="1678"/>
                  <a:ext cx="2" cy="129"/>
                </a:xfrm>
                <a:prstGeom prst="rect">
                  <a:avLst/>
                </a:prstGeom>
                <a:solidFill>
                  <a:srgbClr val="FC71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5" name="Rectangle 492"/>
                <p:cNvSpPr>
                  <a:spLocks noChangeArrowheads="1"/>
                </p:cNvSpPr>
                <p:nvPr/>
              </p:nvSpPr>
              <p:spPr bwMode="auto">
                <a:xfrm>
                  <a:off x="2689" y="1678"/>
                  <a:ext cx="3" cy="129"/>
                </a:xfrm>
                <a:prstGeom prst="rect">
                  <a:avLst/>
                </a:prstGeom>
                <a:solidFill>
                  <a:srgbClr val="FC73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6" name="Rectangle 493"/>
                <p:cNvSpPr>
                  <a:spLocks noChangeArrowheads="1"/>
                </p:cNvSpPr>
                <p:nvPr/>
              </p:nvSpPr>
              <p:spPr bwMode="auto">
                <a:xfrm>
                  <a:off x="2692" y="1678"/>
                  <a:ext cx="3" cy="129"/>
                </a:xfrm>
                <a:prstGeom prst="rect">
                  <a:avLst/>
                </a:prstGeom>
                <a:solidFill>
                  <a:srgbClr val="FC76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7" name="Rectangle 494"/>
                <p:cNvSpPr>
                  <a:spLocks noChangeArrowheads="1"/>
                </p:cNvSpPr>
                <p:nvPr/>
              </p:nvSpPr>
              <p:spPr bwMode="auto">
                <a:xfrm>
                  <a:off x="2695" y="1678"/>
                  <a:ext cx="2" cy="129"/>
                </a:xfrm>
                <a:prstGeom prst="rect">
                  <a:avLst/>
                </a:prstGeom>
                <a:solidFill>
                  <a:srgbClr val="FC78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8" name="Rectangle 495"/>
                <p:cNvSpPr>
                  <a:spLocks noChangeArrowheads="1"/>
                </p:cNvSpPr>
                <p:nvPr/>
              </p:nvSpPr>
              <p:spPr bwMode="auto">
                <a:xfrm>
                  <a:off x="2697" y="1678"/>
                  <a:ext cx="3" cy="129"/>
                </a:xfrm>
                <a:prstGeom prst="rect">
                  <a:avLst/>
                </a:prstGeom>
                <a:solidFill>
                  <a:srgbClr val="FC7A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89" name="Rectangle 496"/>
                <p:cNvSpPr>
                  <a:spLocks noChangeArrowheads="1"/>
                </p:cNvSpPr>
                <p:nvPr/>
              </p:nvSpPr>
              <p:spPr bwMode="auto">
                <a:xfrm>
                  <a:off x="2700" y="1678"/>
                  <a:ext cx="2" cy="129"/>
                </a:xfrm>
                <a:prstGeom prst="rect">
                  <a:avLst/>
                </a:prstGeom>
                <a:solidFill>
                  <a:srgbClr val="FC7C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0" name="Rectangle 497"/>
                <p:cNvSpPr>
                  <a:spLocks noChangeArrowheads="1"/>
                </p:cNvSpPr>
                <p:nvPr/>
              </p:nvSpPr>
              <p:spPr bwMode="auto">
                <a:xfrm>
                  <a:off x="2702" y="1678"/>
                  <a:ext cx="3" cy="129"/>
                </a:xfrm>
                <a:prstGeom prst="rect">
                  <a:avLst/>
                </a:prstGeom>
                <a:solidFill>
                  <a:srgbClr val="FD7F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1" name="Rectangle 498"/>
                <p:cNvSpPr>
                  <a:spLocks noChangeArrowheads="1"/>
                </p:cNvSpPr>
                <p:nvPr/>
              </p:nvSpPr>
              <p:spPr bwMode="auto">
                <a:xfrm>
                  <a:off x="2705" y="1678"/>
                  <a:ext cx="2" cy="129"/>
                </a:xfrm>
                <a:prstGeom prst="rect">
                  <a:avLst/>
                </a:prstGeom>
                <a:solidFill>
                  <a:srgbClr val="FD81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2" name="Rectangle 499"/>
                <p:cNvSpPr>
                  <a:spLocks noChangeArrowheads="1"/>
                </p:cNvSpPr>
                <p:nvPr/>
              </p:nvSpPr>
              <p:spPr bwMode="auto">
                <a:xfrm>
                  <a:off x="2707" y="1678"/>
                  <a:ext cx="3" cy="129"/>
                </a:xfrm>
                <a:prstGeom prst="rect">
                  <a:avLst/>
                </a:prstGeom>
                <a:solidFill>
                  <a:srgbClr val="FD83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3" name="Rectangle 500"/>
                <p:cNvSpPr>
                  <a:spLocks noChangeArrowheads="1"/>
                </p:cNvSpPr>
                <p:nvPr/>
              </p:nvSpPr>
              <p:spPr bwMode="auto">
                <a:xfrm>
                  <a:off x="2710" y="1678"/>
                  <a:ext cx="3" cy="129"/>
                </a:xfrm>
                <a:prstGeom prst="rect">
                  <a:avLst/>
                </a:prstGeom>
                <a:solidFill>
                  <a:srgbClr val="FD85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4" name="Rectangle 501"/>
                <p:cNvSpPr>
                  <a:spLocks noChangeArrowheads="1"/>
                </p:cNvSpPr>
                <p:nvPr/>
              </p:nvSpPr>
              <p:spPr bwMode="auto">
                <a:xfrm>
                  <a:off x="2713" y="1678"/>
                  <a:ext cx="2" cy="129"/>
                </a:xfrm>
                <a:prstGeom prst="rect">
                  <a:avLst/>
                </a:prstGeom>
                <a:solidFill>
                  <a:srgbClr val="FD8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5" name="Rectangle 502"/>
                <p:cNvSpPr>
                  <a:spLocks noChangeArrowheads="1"/>
                </p:cNvSpPr>
                <p:nvPr/>
              </p:nvSpPr>
              <p:spPr bwMode="auto">
                <a:xfrm>
                  <a:off x="2715" y="1678"/>
                  <a:ext cx="3" cy="129"/>
                </a:xfrm>
                <a:prstGeom prst="rect">
                  <a:avLst/>
                </a:prstGeom>
                <a:solidFill>
                  <a:srgbClr val="FD89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6" name="Rectangle 503"/>
                <p:cNvSpPr>
                  <a:spLocks noChangeArrowheads="1"/>
                </p:cNvSpPr>
                <p:nvPr/>
              </p:nvSpPr>
              <p:spPr bwMode="auto">
                <a:xfrm>
                  <a:off x="2718" y="1678"/>
                  <a:ext cx="2" cy="129"/>
                </a:xfrm>
                <a:prstGeom prst="rect">
                  <a:avLst/>
                </a:prstGeom>
                <a:solidFill>
                  <a:srgbClr val="FD8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7" name="Rectangle 504"/>
                <p:cNvSpPr>
                  <a:spLocks noChangeArrowheads="1"/>
                </p:cNvSpPr>
                <p:nvPr/>
              </p:nvSpPr>
              <p:spPr bwMode="auto">
                <a:xfrm>
                  <a:off x="2720" y="1678"/>
                  <a:ext cx="3" cy="129"/>
                </a:xfrm>
                <a:prstGeom prst="rect">
                  <a:avLst/>
                </a:prstGeom>
                <a:solidFill>
                  <a:srgbClr val="FD8E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8" name="Rectangle 505"/>
                <p:cNvSpPr>
                  <a:spLocks noChangeArrowheads="1"/>
                </p:cNvSpPr>
                <p:nvPr/>
              </p:nvSpPr>
              <p:spPr bwMode="auto">
                <a:xfrm>
                  <a:off x="2723" y="1678"/>
                  <a:ext cx="2" cy="129"/>
                </a:xfrm>
                <a:prstGeom prst="rect">
                  <a:avLst/>
                </a:prstGeom>
                <a:solidFill>
                  <a:srgbClr val="FD90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99" name="Rectangle 506"/>
                <p:cNvSpPr>
                  <a:spLocks noChangeArrowheads="1"/>
                </p:cNvSpPr>
                <p:nvPr/>
              </p:nvSpPr>
              <p:spPr bwMode="auto">
                <a:xfrm>
                  <a:off x="2725" y="1678"/>
                  <a:ext cx="3" cy="129"/>
                </a:xfrm>
                <a:prstGeom prst="rect">
                  <a:avLst/>
                </a:prstGeom>
                <a:solidFill>
                  <a:srgbClr val="FD92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0" name="Rectangle 507"/>
                <p:cNvSpPr>
                  <a:spLocks noChangeArrowheads="1"/>
                </p:cNvSpPr>
                <p:nvPr/>
              </p:nvSpPr>
              <p:spPr bwMode="auto">
                <a:xfrm>
                  <a:off x="2728" y="1678"/>
                  <a:ext cx="3" cy="129"/>
                </a:xfrm>
                <a:prstGeom prst="rect">
                  <a:avLst/>
                </a:prstGeom>
                <a:solidFill>
                  <a:srgbClr val="FD95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1" name="Rectangle 508"/>
                <p:cNvSpPr>
                  <a:spLocks noChangeArrowheads="1"/>
                </p:cNvSpPr>
                <p:nvPr/>
              </p:nvSpPr>
              <p:spPr bwMode="auto">
                <a:xfrm>
                  <a:off x="2731" y="1678"/>
                  <a:ext cx="2" cy="129"/>
                </a:xfrm>
                <a:prstGeom prst="rect">
                  <a:avLst/>
                </a:prstGeom>
                <a:solidFill>
                  <a:srgbClr val="FD97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2" name="Rectangle 509"/>
                <p:cNvSpPr>
                  <a:spLocks noChangeArrowheads="1"/>
                </p:cNvSpPr>
                <p:nvPr/>
              </p:nvSpPr>
              <p:spPr bwMode="auto">
                <a:xfrm>
                  <a:off x="2733" y="1678"/>
                  <a:ext cx="3" cy="129"/>
                </a:xfrm>
                <a:prstGeom prst="rect">
                  <a:avLst/>
                </a:prstGeom>
                <a:solidFill>
                  <a:srgbClr val="FD99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3" name="Rectangle 510"/>
                <p:cNvSpPr>
                  <a:spLocks noChangeArrowheads="1"/>
                </p:cNvSpPr>
                <p:nvPr/>
              </p:nvSpPr>
              <p:spPr bwMode="auto">
                <a:xfrm>
                  <a:off x="2736" y="1678"/>
                  <a:ext cx="2" cy="129"/>
                </a:xfrm>
                <a:prstGeom prst="rect">
                  <a:avLst/>
                </a:prstGeom>
                <a:solidFill>
                  <a:srgbClr val="FD9B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4" name="Rectangle 511"/>
                <p:cNvSpPr>
                  <a:spLocks noChangeArrowheads="1"/>
                </p:cNvSpPr>
                <p:nvPr/>
              </p:nvSpPr>
              <p:spPr bwMode="auto">
                <a:xfrm>
                  <a:off x="2738" y="1678"/>
                  <a:ext cx="5" cy="129"/>
                </a:xfrm>
                <a:prstGeom prst="rect">
                  <a:avLst/>
                </a:prstGeom>
                <a:solidFill>
                  <a:srgbClr val="FD9E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5" name="Rectangle 512"/>
                <p:cNvSpPr>
                  <a:spLocks noChangeArrowheads="1"/>
                </p:cNvSpPr>
                <p:nvPr/>
              </p:nvSpPr>
              <p:spPr bwMode="auto">
                <a:xfrm>
                  <a:off x="2743" y="1678"/>
                  <a:ext cx="3" cy="129"/>
                </a:xfrm>
                <a:prstGeom prst="rect">
                  <a:avLst/>
                </a:prstGeom>
                <a:solidFill>
                  <a:srgbClr val="FDA1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6" name="Rectangle 513"/>
                <p:cNvSpPr>
                  <a:spLocks noChangeArrowheads="1"/>
                </p:cNvSpPr>
                <p:nvPr/>
              </p:nvSpPr>
              <p:spPr bwMode="auto">
                <a:xfrm>
                  <a:off x="2746" y="1678"/>
                  <a:ext cx="3" cy="129"/>
                </a:xfrm>
                <a:prstGeom prst="rect">
                  <a:avLst/>
                </a:prstGeom>
                <a:solidFill>
                  <a:srgbClr val="FDA4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7" name="Rectangle 514"/>
                <p:cNvSpPr>
                  <a:spLocks noChangeArrowheads="1"/>
                </p:cNvSpPr>
                <p:nvPr/>
              </p:nvSpPr>
              <p:spPr bwMode="auto">
                <a:xfrm>
                  <a:off x="2749" y="1678"/>
                  <a:ext cx="2" cy="129"/>
                </a:xfrm>
                <a:prstGeom prst="rect">
                  <a:avLst/>
                </a:prstGeom>
                <a:solidFill>
                  <a:srgbClr val="FDA6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8" name="Rectangle 515"/>
                <p:cNvSpPr>
                  <a:spLocks noChangeArrowheads="1"/>
                </p:cNvSpPr>
                <p:nvPr/>
              </p:nvSpPr>
              <p:spPr bwMode="auto">
                <a:xfrm>
                  <a:off x="2751" y="1678"/>
                  <a:ext cx="3" cy="129"/>
                </a:xfrm>
                <a:prstGeom prst="rect">
                  <a:avLst/>
                </a:prstGeom>
                <a:solidFill>
                  <a:srgbClr val="FDA8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09" name="Rectangle 516"/>
                <p:cNvSpPr>
                  <a:spLocks noChangeArrowheads="1"/>
                </p:cNvSpPr>
                <p:nvPr/>
              </p:nvSpPr>
              <p:spPr bwMode="auto">
                <a:xfrm>
                  <a:off x="2754" y="1678"/>
                  <a:ext cx="5" cy="129"/>
                </a:xfrm>
                <a:prstGeom prst="rect">
                  <a:avLst/>
                </a:prstGeom>
                <a:solidFill>
                  <a:srgbClr val="FDAB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0" name="Rectangle 517"/>
                <p:cNvSpPr>
                  <a:spLocks noChangeArrowheads="1"/>
                </p:cNvSpPr>
                <p:nvPr/>
              </p:nvSpPr>
              <p:spPr bwMode="auto">
                <a:xfrm>
                  <a:off x="2759" y="1678"/>
                  <a:ext cx="3" cy="129"/>
                </a:xfrm>
                <a:prstGeom prst="rect">
                  <a:avLst/>
                </a:prstGeom>
                <a:solidFill>
                  <a:srgbClr val="FDAE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1" name="Rectangle 518"/>
                <p:cNvSpPr>
                  <a:spLocks noChangeArrowheads="1"/>
                </p:cNvSpPr>
                <p:nvPr/>
              </p:nvSpPr>
              <p:spPr bwMode="auto">
                <a:xfrm>
                  <a:off x="2762" y="1678"/>
                  <a:ext cx="2" cy="129"/>
                </a:xfrm>
                <a:prstGeom prst="rect">
                  <a:avLst/>
                </a:prstGeom>
                <a:solidFill>
                  <a:srgbClr val="FDB0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2" name="Rectangle 519"/>
                <p:cNvSpPr>
                  <a:spLocks noChangeArrowheads="1"/>
                </p:cNvSpPr>
                <p:nvPr/>
              </p:nvSpPr>
              <p:spPr bwMode="auto">
                <a:xfrm>
                  <a:off x="2764" y="1678"/>
                  <a:ext cx="3" cy="129"/>
                </a:xfrm>
                <a:prstGeom prst="rect">
                  <a:avLst/>
                </a:prstGeom>
                <a:solidFill>
                  <a:srgbClr val="FDB3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3" name="Rectangle 520"/>
                <p:cNvSpPr>
                  <a:spLocks noChangeArrowheads="1"/>
                </p:cNvSpPr>
                <p:nvPr/>
              </p:nvSpPr>
              <p:spPr bwMode="auto">
                <a:xfrm>
                  <a:off x="2767" y="1678"/>
                  <a:ext cx="2" cy="129"/>
                </a:xfrm>
                <a:prstGeom prst="rect">
                  <a:avLst/>
                </a:prstGeom>
                <a:solidFill>
                  <a:srgbClr val="FDB5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4" name="Rectangle 521"/>
                <p:cNvSpPr>
                  <a:spLocks noChangeArrowheads="1"/>
                </p:cNvSpPr>
                <p:nvPr/>
              </p:nvSpPr>
              <p:spPr bwMode="auto">
                <a:xfrm>
                  <a:off x="2769" y="1678"/>
                  <a:ext cx="5" cy="129"/>
                </a:xfrm>
                <a:prstGeom prst="rect">
                  <a:avLst/>
                </a:prstGeom>
                <a:solidFill>
                  <a:srgbClr val="FDB7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5" name="Rectangle 522"/>
                <p:cNvSpPr>
                  <a:spLocks noChangeArrowheads="1"/>
                </p:cNvSpPr>
                <p:nvPr/>
              </p:nvSpPr>
              <p:spPr bwMode="auto">
                <a:xfrm>
                  <a:off x="2774" y="1678"/>
                  <a:ext cx="3" cy="129"/>
                </a:xfrm>
                <a:prstGeom prst="rect">
                  <a:avLst/>
                </a:prstGeom>
                <a:solidFill>
                  <a:srgbClr val="FEBA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6" name="Rectangle 523"/>
                <p:cNvSpPr>
                  <a:spLocks noChangeArrowheads="1"/>
                </p:cNvSpPr>
                <p:nvPr/>
              </p:nvSpPr>
              <p:spPr bwMode="auto">
                <a:xfrm>
                  <a:off x="2777" y="1678"/>
                  <a:ext cx="3" cy="129"/>
                </a:xfrm>
                <a:prstGeom prst="rect">
                  <a:avLst/>
                </a:prstGeom>
                <a:solidFill>
                  <a:srgbClr val="FEBC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7" name="Rectangle 524"/>
                <p:cNvSpPr>
                  <a:spLocks noChangeArrowheads="1"/>
                </p:cNvSpPr>
                <p:nvPr/>
              </p:nvSpPr>
              <p:spPr bwMode="auto">
                <a:xfrm>
                  <a:off x="2780" y="1678"/>
                  <a:ext cx="2" cy="129"/>
                </a:xfrm>
                <a:prstGeom prst="rect">
                  <a:avLst/>
                </a:prstGeom>
                <a:solidFill>
                  <a:srgbClr val="FEBE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8" name="Rectangle 525"/>
                <p:cNvSpPr>
                  <a:spLocks noChangeArrowheads="1"/>
                </p:cNvSpPr>
                <p:nvPr/>
              </p:nvSpPr>
              <p:spPr bwMode="auto">
                <a:xfrm>
                  <a:off x="2782" y="1678"/>
                  <a:ext cx="3" cy="129"/>
                </a:xfrm>
                <a:prstGeom prst="rect">
                  <a:avLst/>
                </a:prstGeom>
                <a:solidFill>
                  <a:srgbClr val="FEC1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9" name="Rectangle 526"/>
                <p:cNvSpPr>
                  <a:spLocks noChangeArrowheads="1"/>
                </p:cNvSpPr>
                <p:nvPr/>
              </p:nvSpPr>
              <p:spPr bwMode="auto">
                <a:xfrm>
                  <a:off x="2785" y="1678"/>
                  <a:ext cx="5" cy="129"/>
                </a:xfrm>
                <a:prstGeom prst="rect">
                  <a:avLst/>
                </a:prstGeom>
                <a:solidFill>
                  <a:srgbClr val="FEC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0" name="Rectangle 527"/>
                <p:cNvSpPr>
                  <a:spLocks noChangeArrowheads="1"/>
                </p:cNvSpPr>
                <p:nvPr/>
              </p:nvSpPr>
              <p:spPr bwMode="auto">
                <a:xfrm>
                  <a:off x="2790" y="1678"/>
                  <a:ext cx="2" cy="129"/>
                </a:xfrm>
                <a:prstGeom prst="rect">
                  <a:avLst/>
                </a:prstGeom>
                <a:solidFill>
                  <a:srgbClr val="FEC6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1" name="Rectangle 528"/>
                <p:cNvSpPr>
                  <a:spLocks noChangeArrowheads="1"/>
                </p:cNvSpPr>
                <p:nvPr/>
              </p:nvSpPr>
              <p:spPr bwMode="auto">
                <a:xfrm>
                  <a:off x="2792" y="1678"/>
                  <a:ext cx="3" cy="129"/>
                </a:xfrm>
                <a:prstGeom prst="rect">
                  <a:avLst/>
                </a:prstGeom>
                <a:solidFill>
                  <a:srgbClr val="FEC8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2" name="Rectangle 529"/>
                <p:cNvSpPr>
                  <a:spLocks noChangeArrowheads="1"/>
                </p:cNvSpPr>
                <p:nvPr/>
              </p:nvSpPr>
              <p:spPr bwMode="auto">
                <a:xfrm>
                  <a:off x="2795" y="1678"/>
                  <a:ext cx="5" cy="129"/>
                </a:xfrm>
                <a:prstGeom prst="rect">
                  <a:avLst/>
                </a:prstGeom>
                <a:solidFill>
                  <a:srgbClr val="FECA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3" name="Rectangle 530"/>
                <p:cNvSpPr>
                  <a:spLocks noChangeArrowheads="1"/>
                </p:cNvSpPr>
                <p:nvPr/>
              </p:nvSpPr>
              <p:spPr bwMode="auto">
                <a:xfrm>
                  <a:off x="2800" y="1678"/>
                  <a:ext cx="3" cy="129"/>
                </a:xfrm>
                <a:prstGeom prst="rect">
                  <a:avLst/>
                </a:prstGeom>
                <a:solidFill>
                  <a:srgbClr val="FECD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4" name="Rectangle 531"/>
                <p:cNvSpPr>
                  <a:spLocks noChangeArrowheads="1"/>
                </p:cNvSpPr>
                <p:nvPr/>
              </p:nvSpPr>
              <p:spPr bwMode="auto">
                <a:xfrm>
                  <a:off x="2803" y="1678"/>
                  <a:ext cx="2" cy="129"/>
                </a:xfrm>
                <a:prstGeom prst="rect">
                  <a:avLst/>
                </a:prstGeom>
                <a:solidFill>
                  <a:srgbClr val="FECE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5" name="Rectangle 532"/>
                <p:cNvSpPr>
                  <a:spLocks noChangeArrowheads="1"/>
                </p:cNvSpPr>
                <p:nvPr/>
              </p:nvSpPr>
              <p:spPr bwMode="auto">
                <a:xfrm>
                  <a:off x="2805" y="1678"/>
                  <a:ext cx="3" cy="129"/>
                </a:xfrm>
                <a:prstGeom prst="rect">
                  <a:avLst/>
                </a:prstGeom>
                <a:solidFill>
                  <a:srgbClr val="FED0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6" name="Rectangle 533"/>
                <p:cNvSpPr>
                  <a:spLocks noChangeArrowheads="1"/>
                </p:cNvSpPr>
                <p:nvPr/>
              </p:nvSpPr>
              <p:spPr bwMode="auto">
                <a:xfrm>
                  <a:off x="2808" y="1678"/>
                  <a:ext cx="2" cy="129"/>
                </a:xfrm>
                <a:prstGeom prst="rect">
                  <a:avLst/>
                </a:prstGeom>
                <a:solidFill>
                  <a:srgbClr val="FED2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7" name="Rectangle 534"/>
                <p:cNvSpPr>
                  <a:spLocks noChangeArrowheads="1"/>
                </p:cNvSpPr>
                <p:nvPr/>
              </p:nvSpPr>
              <p:spPr bwMode="auto">
                <a:xfrm>
                  <a:off x="2810" y="1678"/>
                  <a:ext cx="6" cy="129"/>
                </a:xfrm>
                <a:prstGeom prst="rect">
                  <a:avLst/>
                </a:prstGeom>
                <a:solidFill>
                  <a:srgbClr val="FED4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8" name="Rectangle 535"/>
                <p:cNvSpPr>
                  <a:spLocks noChangeArrowheads="1"/>
                </p:cNvSpPr>
                <p:nvPr/>
              </p:nvSpPr>
              <p:spPr bwMode="auto">
                <a:xfrm>
                  <a:off x="2816" y="1678"/>
                  <a:ext cx="5" cy="129"/>
                </a:xfrm>
                <a:prstGeom prst="rect">
                  <a:avLst/>
                </a:prstGeom>
                <a:solidFill>
                  <a:srgbClr val="FED7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29" name="Rectangle 536"/>
                <p:cNvSpPr>
                  <a:spLocks noChangeArrowheads="1"/>
                </p:cNvSpPr>
                <p:nvPr/>
              </p:nvSpPr>
              <p:spPr bwMode="auto">
                <a:xfrm>
                  <a:off x="2821" y="1678"/>
                  <a:ext cx="2" cy="129"/>
                </a:xfrm>
                <a:prstGeom prst="rect">
                  <a:avLst/>
                </a:prstGeom>
                <a:solidFill>
                  <a:srgbClr val="FED9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0" name="Rectangle 537"/>
                <p:cNvSpPr>
                  <a:spLocks noChangeArrowheads="1"/>
                </p:cNvSpPr>
                <p:nvPr/>
              </p:nvSpPr>
              <p:spPr bwMode="auto">
                <a:xfrm>
                  <a:off x="2823" y="1678"/>
                  <a:ext cx="6" cy="129"/>
                </a:xfrm>
                <a:prstGeom prst="rect">
                  <a:avLst/>
                </a:prstGeom>
                <a:solidFill>
                  <a:srgbClr val="FEDB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1" name="Rectangle 538"/>
                <p:cNvSpPr>
                  <a:spLocks noChangeArrowheads="1"/>
                </p:cNvSpPr>
                <p:nvPr/>
              </p:nvSpPr>
              <p:spPr bwMode="auto">
                <a:xfrm>
                  <a:off x="2829" y="1678"/>
                  <a:ext cx="5" cy="129"/>
                </a:xfrm>
                <a:prstGeom prst="rect">
                  <a:avLst/>
                </a:prstGeom>
                <a:solidFill>
                  <a:srgbClr val="FEDE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2" name="Rectangle 539"/>
                <p:cNvSpPr>
                  <a:spLocks noChangeArrowheads="1"/>
                </p:cNvSpPr>
                <p:nvPr/>
              </p:nvSpPr>
              <p:spPr bwMode="auto">
                <a:xfrm>
                  <a:off x="2834" y="1678"/>
                  <a:ext cx="2" cy="129"/>
                </a:xfrm>
                <a:prstGeom prst="rect">
                  <a:avLst/>
                </a:prstGeom>
                <a:solidFill>
                  <a:srgbClr val="FEE0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3" name="Rectangle 540"/>
                <p:cNvSpPr>
                  <a:spLocks noChangeArrowheads="1"/>
                </p:cNvSpPr>
                <p:nvPr/>
              </p:nvSpPr>
              <p:spPr bwMode="auto">
                <a:xfrm>
                  <a:off x="2836" y="1678"/>
                  <a:ext cx="5" cy="129"/>
                </a:xfrm>
                <a:prstGeom prst="rect">
                  <a:avLst/>
                </a:prstGeom>
                <a:solidFill>
                  <a:srgbClr val="FEE2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4" name="Rectangle 541"/>
                <p:cNvSpPr>
                  <a:spLocks noChangeArrowheads="1"/>
                </p:cNvSpPr>
                <p:nvPr/>
              </p:nvSpPr>
              <p:spPr bwMode="auto">
                <a:xfrm>
                  <a:off x="2841" y="1678"/>
                  <a:ext cx="6" cy="129"/>
                </a:xfrm>
                <a:prstGeom prst="rect">
                  <a:avLst/>
                </a:prstGeom>
                <a:solidFill>
                  <a:srgbClr val="FEE4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5" name="Rectangle 542"/>
                <p:cNvSpPr>
                  <a:spLocks noChangeArrowheads="1"/>
                </p:cNvSpPr>
                <p:nvPr/>
              </p:nvSpPr>
              <p:spPr bwMode="auto">
                <a:xfrm>
                  <a:off x="2847" y="1678"/>
                  <a:ext cx="2" cy="129"/>
                </a:xfrm>
                <a:prstGeom prst="rect">
                  <a:avLst/>
                </a:prstGeom>
                <a:solidFill>
                  <a:srgbClr val="FEE6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6" name="Rectangle 543"/>
                <p:cNvSpPr>
                  <a:spLocks noChangeArrowheads="1"/>
                </p:cNvSpPr>
                <p:nvPr/>
              </p:nvSpPr>
              <p:spPr bwMode="auto">
                <a:xfrm>
                  <a:off x="2849" y="1678"/>
                  <a:ext cx="5" cy="129"/>
                </a:xfrm>
                <a:prstGeom prst="rect">
                  <a:avLst/>
                </a:prstGeom>
                <a:solidFill>
                  <a:srgbClr val="FEE8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7" name="Rectangle 544"/>
                <p:cNvSpPr>
                  <a:spLocks noChangeArrowheads="1"/>
                </p:cNvSpPr>
                <p:nvPr/>
              </p:nvSpPr>
              <p:spPr bwMode="auto">
                <a:xfrm>
                  <a:off x="2854" y="1678"/>
                  <a:ext cx="5" cy="129"/>
                </a:xfrm>
                <a:prstGeom prst="rect">
                  <a:avLst/>
                </a:prstGeom>
                <a:solidFill>
                  <a:srgbClr val="FEEA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8" name="Rectangle 545"/>
                <p:cNvSpPr>
                  <a:spLocks noChangeArrowheads="1"/>
                </p:cNvSpPr>
                <p:nvPr/>
              </p:nvSpPr>
              <p:spPr bwMode="auto">
                <a:xfrm>
                  <a:off x="2859" y="1678"/>
                  <a:ext cx="6" cy="129"/>
                </a:xfrm>
                <a:prstGeom prst="rect">
                  <a:avLst/>
                </a:prstGeom>
                <a:solidFill>
                  <a:srgbClr val="FFEB0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39" name="Rectangle 546"/>
                <p:cNvSpPr>
                  <a:spLocks noChangeArrowheads="1"/>
                </p:cNvSpPr>
                <p:nvPr/>
              </p:nvSpPr>
              <p:spPr bwMode="auto">
                <a:xfrm>
                  <a:off x="2865" y="1678"/>
                  <a:ext cx="5" cy="129"/>
                </a:xfrm>
                <a:prstGeom prst="rect">
                  <a:avLst/>
                </a:prstGeom>
                <a:solidFill>
                  <a:srgbClr val="FFED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0" name="Rectangle 547"/>
                <p:cNvSpPr>
                  <a:spLocks noChangeArrowheads="1"/>
                </p:cNvSpPr>
                <p:nvPr/>
              </p:nvSpPr>
              <p:spPr bwMode="auto">
                <a:xfrm>
                  <a:off x="2870" y="1678"/>
                  <a:ext cx="5" cy="129"/>
                </a:xfrm>
                <a:prstGeom prst="rect">
                  <a:avLst/>
                </a:prstGeom>
                <a:solidFill>
                  <a:srgbClr val="FFEF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1" name="Rectangle 548"/>
                <p:cNvSpPr>
                  <a:spLocks noChangeArrowheads="1"/>
                </p:cNvSpPr>
                <p:nvPr/>
              </p:nvSpPr>
              <p:spPr bwMode="auto">
                <a:xfrm>
                  <a:off x="2875" y="1678"/>
                  <a:ext cx="8" cy="129"/>
                </a:xfrm>
                <a:prstGeom prst="rect">
                  <a:avLst/>
                </a:prstGeom>
                <a:solidFill>
                  <a:srgbClr val="FFF1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2" name="Rectangle 549"/>
                <p:cNvSpPr>
                  <a:spLocks noChangeArrowheads="1"/>
                </p:cNvSpPr>
                <p:nvPr/>
              </p:nvSpPr>
              <p:spPr bwMode="auto">
                <a:xfrm>
                  <a:off x="2883" y="1678"/>
                  <a:ext cx="5" cy="129"/>
                </a:xfrm>
                <a:prstGeom prst="rect">
                  <a:avLst/>
                </a:prstGeom>
                <a:solidFill>
                  <a:srgbClr val="FFF3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3" name="Rectangle 550"/>
                <p:cNvSpPr>
                  <a:spLocks noChangeArrowheads="1"/>
                </p:cNvSpPr>
                <p:nvPr/>
              </p:nvSpPr>
              <p:spPr bwMode="auto">
                <a:xfrm>
                  <a:off x="2888" y="1678"/>
                  <a:ext cx="10" cy="129"/>
                </a:xfrm>
                <a:prstGeom prst="rect">
                  <a:avLst/>
                </a:prstGeom>
                <a:solidFill>
                  <a:srgbClr val="FFF5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4" name="Rectangle 551"/>
                <p:cNvSpPr>
                  <a:spLocks noChangeArrowheads="1"/>
                </p:cNvSpPr>
                <p:nvPr/>
              </p:nvSpPr>
              <p:spPr bwMode="auto">
                <a:xfrm>
                  <a:off x="2898" y="1678"/>
                  <a:ext cx="5" cy="129"/>
                </a:xfrm>
                <a:prstGeom prst="rect">
                  <a:avLst/>
                </a:prstGeom>
                <a:solidFill>
                  <a:srgbClr val="FFF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5" name="Rectangle 552"/>
                <p:cNvSpPr>
                  <a:spLocks noChangeArrowheads="1"/>
                </p:cNvSpPr>
                <p:nvPr/>
              </p:nvSpPr>
              <p:spPr bwMode="auto">
                <a:xfrm>
                  <a:off x="2903" y="1678"/>
                  <a:ext cx="5" cy="129"/>
                </a:xfrm>
                <a:prstGeom prst="rect">
                  <a:avLst/>
                </a:prstGeom>
                <a:solidFill>
                  <a:srgbClr val="FFF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6" name="Rectangle 553"/>
                <p:cNvSpPr>
                  <a:spLocks noChangeArrowheads="1"/>
                </p:cNvSpPr>
                <p:nvPr/>
              </p:nvSpPr>
              <p:spPr bwMode="auto">
                <a:xfrm>
                  <a:off x="2908" y="1678"/>
                  <a:ext cx="3" cy="129"/>
                </a:xfrm>
                <a:prstGeom prst="rect">
                  <a:avLst/>
                </a:prstGeom>
                <a:solidFill>
                  <a:srgbClr val="FFF9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7" name="Rectangle 554"/>
                <p:cNvSpPr>
                  <a:spLocks noChangeArrowheads="1"/>
                </p:cNvSpPr>
                <p:nvPr/>
              </p:nvSpPr>
              <p:spPr bwMode="auto">
                <a:xfrm>
                  <a:off x="2911" y="1678"/>
                  <a:ext cx="15" cy="129"/>
                </a:xfrm>
                <a:prstGeom prst="rect">
                  <a:avLst/>
                </a:prstGeom>
                <a:solidFill>
                  <a:srgbClr val="FFFA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8" name="Rectangle 555"/>
                <p:cNvSpPr>
                  <a:spLocks noChangeArrowheads="1"/>
                </p:cNvSpPr>
                <p:nvPr/>
              </p:nvSpPr>
              <p:spPr bwMode="auto">
                <a:xfrm>
                  <a:off x="2926" y="1678"/>
                  <a:ext cx="13" cy="129"/>
                </a:xfrm>
                <a:prstGeom prst="rect">
                  <a:avLst/>
                </a:prstGeom>
                <a:solidFill>
                  <a:srgbClr val="FFF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9" name="Rectangle 556"/>
                <p:cNvSpPr>
                  <a:spLocks noChangeArrowheads="1"/>
                </p:cNvSpPr>
                <p:nvPr/>
              </p:nvSpPr>
              <p:spPr bwMode="auto">
                <a:xfrm>
                  <a:off x="2939" y="1678"/>
                  <a:ext cx="21" cy="129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0" name="Freeform 557"/>
                <p:cNvSpPr>
                  <a:spLocks/>
                </p:cNvSpPr>
                <p:nvPr/>
              </p:nvSpPr>
              <p:spPr bwMode="auto">
                <a:xfrm>
                  <a:off x="2598" y="1678"/>
                  <a:ext cx="360" cy="126"/>
                </a:xfrm>
                <a:custGeom>
                  <a:avLst/>
                  <a:gdLst>
                    <a:gd name="T0" fmla="*/ 0 w 360"/>
                    <a:gd name="T1" fmla="*/ 63 h 126"/>
                    <a:gd name="T2" fmla="*/ 2 w 360"/>
                    <a:gd name="T3" fmla="*/ 70 h 126"/>
                    <a:gd name="T4" fmla="*/ 4 w 360"/>
                    <a:gd name="T5" fmla="*/ 77 h 126"/>
                    <a:gd name="T6" fmla="*/ 15 w 360"/>
                    <a:gd name="T7" fmla="*/ 88 h 126"/>
                    <a:gd name="T8" fmla="*/ 30 w 360"/>
                    <a:gd name="T9" fmla="*/ 98 h 126"/>
                    <a:gd name="T10" fmla="*/ 53 w 360"/>
                    <a:gd name="T11" fmla="*/ 108 h 126"/>
                    <a:gd name="T12" fmla="*/ 79 w 360"/>
                    <a:gd name="T13" fmla="*/ 116 h 126"/>
                    <a:gd name="T14" fmla="*/ 111 w 360"/>
                    <a:gd name="T15" fmla="*/ 121 h 126"/>
                    <a:gd name="T16" fmla="*/ 145 w 360"/>
                    <a:gd name="T17" fmla="*/ 125 h 126"/>
                    <a:gd name="T18" fmla="*/ 181 w 360"/>
                    <a:gd name="T19" fmla="*/ 126 h 126"/>
                    <a:gd name="T20" fmla="*/ 216 w 360"/>
                    <a:gd name="T21" fmla="*/ 125 h 126"/>
                    <a:gd name="T22" fmla="*/ 250 w 360"/>
                    <a:gd name="T23" fmla="*/ 121 h 126"/>
                    <a:gd name="T24" fmla="*/ 281 w 360"/>
                    <a:gd name="T25" fmla="*/ 116 h 126"/>
                    <a:gd name="T26" fmla="*/ 308 w 360"/>
                    <a:gd name="T27" fmla="*/ 108 h 126"/>
                    <a:gd name="T28" fmla="*/ 330 w 360"/>
                    <a:gd name="T29" fmla="*/ 98 h 126"/>
                    <a:gd name="T30" fmla="*/ 345 w 360"/>
                    <a:gd name="T31" fmla="*/ 88 h 126"/>
                    <a:gd name="T32" fmla="*/ 357 w 360"/>
                    <a:gd name="T33" fmla="*/ 77 h 126"/>
                    <a:gd name="T34" fmla="*/ 360 w 360"/>
                    <a:gd name="T35" fmla="*/ 70 h 126"/>
                    <a:gd name="T36" fmla="*/ 360 w 360"/>
                    <a:gd name="T37" fmla="*/ 63 h 126"/>
                    <a:gd name="T38" fmla="*/ 360 w 360"/>
                    <a:gd name="T39" fmla="*/ 57 h 126"/>
                    <a:gd name="T40" fmla="*/ 357 w 360"/>
                    <a:gd name="T41" fmla="*/ 50 h 126"/>
                    <a:gd name="T42" fmla="*/ 345 w 360"/>
                    <a:gd name="T43" fmla="*/ 39 h 126"/>
                    <a:gd name="T44" fmla="*/ 330 w 360"/>
                    <a:gd name="T45" fmla="*/ 28 h 126"/>
                    <a:gd name="T46" fmla="*/ 308 w 360"/>
                    <a:gd name="T47" fmla="*/ 18 h 126"/>
                    <a:gd name="T48" fmla="*/ 281 w 360"/>
                    <a:gd name="T49" fmla="*/ 11 h 126"/>
                    <a:gd name="T50" fmla="*/ 250 w 360"/>
                    <a:gd name="T51" fmla="*/ 6 h 126"/>
                    <a:gd name="T52" fmla="*/ 216 w 360"/>
                    <a:gd name="T53" fmla="*/ 2 h 126"/>
                    <a:gd name="T54" fmla="*/ 181 w 360"/>
                    <a:gd name="T55" fmla="*/ 0 h 126"/>
                    <a:gd name="T56" fmla="*/ 145 w 360"/>
                    <a:gd name="T57" fmla="*/ 2 h 126"/>
                    <a:gd name="T58" fmla="*/ 111 w 360"/>
                    <a:gd name="T59" fmla="*/ 6 h 126"/>
                    <a:gd name="T60" fmla="*/ 79 w 360"/>
                    <a:gd name="T61" fmla="*/ 11 h 126"/>
                    <a:gd name="T62" fmla="*/ 53 w 360"/>
                    <a:gd name="T63" fmla="*/ 18 h 126"/>
                    <a:gd name="T64" fmla="*/ 30 w 360"/>
                    <a:gd name="T65" fmla="*/ 28 h 126"/>
                    <a:gd name="T66" fmla="*/ 15 w 360"/>
                    <a:gd name="T67" fmla="*/ 39 h 126"/>
                    <a:gd name="T68" fmla="*/ 4 w 360"/>
                    <a:gd name="T69" fmla="*/ 50 h 126"/>
                    <a:gd name="T70" fmla="*/ 2 w 360"/>
                    <a:gd name="T71" fmla="*/ 57 h 126"/>
                    <a:gd name="T72" fmla="*/ 0 w 360"/>
                    <a:gd name="T73" fmla="*/ 63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60" h="126">
                      <a:moveTo>
                        <a:pt x="0" y="63"/>
                      </a:moveTo>
                      <a:lnTo>
                        <a:pt x="2" y="70"/>
                      </a:lnTo>
                      <a:lnTo>
                        <a:pt x="4" y="77"/>
                      </a:lnTo>
                      <a:lnTo>
                        <a:pt x="15" y="88"/>
                      </a:lnTo>
                      <a:lnTo>
                        <a:pt x="30" y="98"/>
                      </a:lnTo>
                      <a:lnTo>
                        <a:pt x="53" y="108"/>
                      </a:lnTo>
                      <a:lnTo>
                        <a:pt x="79" y="116"/>
                      </a:lnTo>
                      <a:lnTo>
                        <a:pt x="111" y="121"/>
                      </a:lnTo>
                      <a:lnTo>
                        <a:pt x="145" y="125"/>
                      </a:lnTo>
                      <a:lnTo>
                        <a:pt x="181" y="126"/>
                      </a:lnTo>
                      <a:lnTo>
                        <a:pt x="216" y="125"/>
                      </a:lnTo>
                      <a:lnTo>
                        <a:pt x="250" y="121"/>
                      </a:lnTo>
                      <a:lnTo>
                        <a:pt x="281" y="116"/>
                      </a:lnTo>
                      <a:lnTo>
                        <a:pt x="308" y="108"/>
                      </a:lnTo>
                      <a:lnTo>
                        <a:pt x="330" y="98"/>
                      </a:lnTo>
                      <a:lnTo>
                        <a:pt x="345" y="88"/>
                      </a:lnTo>
                      <a:lnTo>
                        <a:pt x="357" y="77"/>
                      </a:lnTo>
                      <a:lnTo>
                        <a:pt x="360" y="70"/>
                      </a:lnTo>
                      <a:lnTo>
                        <a:pt x="360" y="63"/>
                      </a:lnTo>
                      <a:lnTo>
                        <a:pt x="360" y="57"/>
                      </a:lnTo>
                      <a:lnTo>
                        <a:pt x="357" y="50"/>
                      </a:lnTo>
                      <a:lnTo>
                        <a:pt x="345" y="39"/>
                      </a:lnTo>
                      <a:lnTo>
                        <a:pt x="330" y="28"/>
                      </a:lnTo>
                      <a:lnTo>
                        <a:pt x="308" y="18"/>
                      </a:lnTo>
                      <a:lnTo>
                        <a:pt x="281" y="11"/>
                      </a:lnTo>
                      <a:lnTo>
                        <a:pt x="250" y="6"/>
                      </a:lnTo>
                      <a:lnTo>
                        <a:pt x="216" y="2"/>
                      </a:lnTo>
                      <a:lnTo>
                        <a:pt x="181" y="0"/>
                      </a:lnTo>
                      <a:lnTo>
                        <a:pt x="145" y="2"/>
                      </a:lnTo>
                      <a:lnTo>
                        <a:pt x="111" y="6"/>
                      </a:lnTo>
                      <a:lnTo>
                        <a:pt x="79" y="11"/>
                      </a:lnTo>
                      <a:lnTo>
                        <a:pt x="53" y="18"/>
                      </a:lnTo>
                      <a:lnTo>
                        <a:pt x="30" y="28"/>
                      </a:lnTo>
                      <a:lnTo>
                        <a:pt x="15" y="39"/>
                      </a:lnTo>
                      <a:lnTo>
                        <a:pt x="4" y="50"/>
                      </a:lnTo>
                      <a:lnTo>
                        <a:pt x="2" y="57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36" name="Group 558"/>
              <p:cNvGrpSpPr>
                <a:grpSpLocks/>
              </p:cNvGrpSpPr>
              <p:nvPr/>
            </p:nvGrpSpPr>
            <p:grpSpPr bwMode="auto">
              <a:xfrm>
                <a:off x="1882" y="3447"/>
                <a:ext cx="363" cy="65"/>
                <a:chOff x="2597" y="1740"/>
                <a:chExt cx="363" cy="65"/>
              </a:xfrm>
            </p:grpSpPr>
            <p:sp>
              <p:nvSpPr>
                <p:cNvPr id="365" name="Rectangle 559"/>
                <p:cNvSpPr>
                  <a:spLocks noChangeArrowheads="1"/>
                </p:cNvSpPr>
                <p:nvPr/>
              </p:nvSpPr>
              <p:spPr bwMode="auto">
                <a:xfrm>
                  <a:off x="2597" y="1740"/>
                  <a:ext cx="5" cy="65"/>
                </a:xfrm>
                <a:prstGeom prst="rect">
                  <a:avLst/>
                </a:prstGeom>
                <a:solidFill>
                  <a:srgbClr val="FC33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6" name="Rectangle 560"/>
                <p:cNvSpPr>
                  <a:spLocks noChangeArrowheads="1"/>
                </p:cNvSpPr>
                <p:nvPr/>
              </p:nvSpPr>
              <p:spPr bwMode="auto">
                <a:xfrm>
                  <a:off x="2602" y="1740"/>
                  <a:ext cx="5" cy="65"/>
                </a:xfrm>
                <a:prstGeom prst="rect">
                  <a:avLst/>
                </a:prstGeom>
                <a:solidFill>
                  <a:srgbClr val="FC3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7" name="Rectangle 561"/>
                <p:cNvSpPr>
                  <a:spLocks noChangeArrowheads="1"/>
                </p:cNvSpPr>
                <p:nvPr/>
              </p:nvSpPr>
              <p:spPr bwMode="auto">
                <a:xfrm>
                  <a:off x="2607" y="1740"/>
                  <a:ext cx="2" cy="65"/>
                </a:xfrm>
                <a:prstGeom prst="rect">
                  <a:avLst/>
                </a:prstGeom>
                <a:solidFill>
                  <a:srgbClr val="FC38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8" name="Rectangle 562"/>
                <p:cNvSpPr>
                  <a:spLocks noChangeArrowheads="1"/>
                </p:cNvSpPr>
                <p:nvPr/>
              </p:nvSpPr>
              <p:spPr bwMode="auto">
                <a:xfrm>
                  <a:off x="2609" y="1740"/>
                  <a:ext cx="6" cy="65"/>
                </a:xfrm>
                <a:prstGeom prst="rect">
                  <a:avLst/>
                </a:prstGeom>
                <a:solidFill>
                  <a:srgbClr val="FC3A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9" name="Rectangle 563"/>
                <p:cNvSpPr>
                  <a:spLocks noChangeArrowheads="1"/>
                </p:cNvSpPr>
                <p:nvPr/>
              </p:nvSpPr>
              <p:spPr bwMode="auto">
                <a:xfrm>
                  <a:off x="2615" y="1740"/>
                  <a:ext cx="2" cy="65"/>
                </a:xfrm>
                <a:prstGeom prst="rect">
                  <a:avLst/>
                </a:prstGeom>
                <a:solidFill>
                  <a:srgbClr val="FC3C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0" name="Rectangle 564"/>
                <p:cNvSpPr>
                  <a:spLocks noChangeArrowheads="1"/>
                </p:cNvSpPr>
                <p:nvPr/>
              </p:nvSpPr>
              <p:spPr bwMode="auto">
                <a:xfrm>
                  <a:off x="2617" y="1740"/>
                  <a:ext cx="5" cy="65"/>
                </a:xfrm>
                <a:prstGeom prst="rect">
                  <a:avLst/>
                </a:prstGeom>
                <a:solidFill>
                  <a:srgbClr val="FC3E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1" name="Rectangle 565"/>
                <p:cNvSpPr>
                  <a:spLocks noChangeArrowheads="1"/>
                </p:cNvSpPr>
                <p:nvPr/>
              </p:nvSpPr>
              <p:spPr bwMode="auto">
                <a:xfrm>
                  <a:off x="2622" y="1740"/>
                  <a:ext cx="3" cy="65"/>
                </a:xfrm>
                <a:prstGeom prst="rect">
                  <a:avLst/>
                </a:prstGeom>
                <a:solidFill>
                  <a:srgbClr val="FC41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2" name="Rectangle 566"/>
                <p:cNvSpPr>
                  <a:spLocks noChangeArrowheads="1"/>
                </p:cNvSpPr>
                <p:nvPr/>
              </p:nvSpPr>
              <p:spPr bwMode="auto">
                <a:xfrm>
                  <a:off x="2625" y="1740"/>
                  <a:ext cx="5" cy="65"/>
                </a:xfrm>
                <a:prstGeom prst="rect">
                  <a:avLst/>
                </a:prstGeom>
                <a:solidFill>
                  <a:srgbClr val="FC43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3" name="Rectangle 567"/>
                <p:cNvSpPr>
                  <a:spLocks noChangeArrowheads="1"/>
                </p:cNvSpPr>
                <p:nvPr/>
              </p:nvSpPr>
              <p:spPr bwMode="auto">
                <a:xfrm>
                  <a:off x="2630" y="1740"/>
                  <a:ext cx="5" cy="65"/>
                </a:xfrm>
                <a:prstGeom prst="rect">
                  <a:avLst/>
                </a:prstGeom>
                <a:solidFill>
                  <a:srgbClr val="FC4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4" name="Rectangle 568"/>
                <p:cNvSpPr>
                  <a:spLocks noChangeArrowheads="1"/>
                </p:cNvSpPr>
                <p:nvPr/>
              </p:nvSpPr>
              <p:spPr bwMode="auto">
                <a:xfrm>
                  <a:off x="2635" y="1740"/>
                  <a:ext cx="3" cy="65"/>
                </a:xfrm>
                <a:prstGeom prst="rect">
                  <a:avLst/>
                </a:prstGeom>
                <a:solidFill>
                  <a:srgbClr val="FC49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5" name="Rectangle 569"/>
                <p:cNvSpPr>
                  <a:spLocks noChangeArrowheads="1"/>
                </p:cNvSpPr>
                <p:nvPr/>
              </p:nvSpPr>
              <p:spPr bwMode="auto">
                <a:xfrm>
                  <a:off x="2638" y="1740"/>
                  <a:ext cx="2" cy="65"/>
                </a:xfrm>
                <a:prstGeom prst="rect">
                  <a:avLst/>
                </a:prstGeom>
                <a:solidFill>
                  <a:srgbClr val="FC4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6" name="Rectangle 570"/>
                <p:cNvSpPr>
                  <a:spLocks noChangeArrowheads="1"/>
                </p:cNvSpPr>
                <p:nvPr/>
              </p:nvSpPr>
              <p:spPr bwMode="auto">
                <a:xfrm>
                  <a:off x="2640" y="1740"/>
                  <a:ext cx="3" cy="65"/>
                </a:xfrm>
                <a:prstGeom prst="rect">
                  <a:avLst/>
                </a:prstGeom>
                <a:solidFill>
                  <a:srgbClr val="FC4D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7" name="Rectangle 571"/>
                <p:cNvSpPr>
                  <a:spLocks noChangeArrowheads="1"/>
                </p:cNvSpPr>
                <p:nvPr/>
              </p:nvSpPr>
              <p:spPr bwMode="auto">
                <a:xfrm>
                  <a:off x="2643" y="1740"/>
                  <a:ext cx="3" cy="65"/>
                </a:xfrm>
                <a:prstGeom prst="rect">
                  <a:avLst/>
                </a:prstGeom>
                <a:solidFill>
                  <a:srgbClr val="FC4F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8" name="Rectangle 572"/>
                <p:cNvSpPr>
                  <a:spLocks noChangeArrowheads="1"/>
                </p:cNvSpPr>
                <p:nvPr/>
              </p:nvSpPr>
              <p:spPr bwMode="auto">
                <a:xfrm>
                  <a:off x="2646" y="1740"/>
                  <a:ext cx="5" cy="65"/>
                </a:xfrm>
                <a:prstGeom prst="rect">
                  <a:avLst/>
                </a:prstGeom>
                <a:solidFill>
                  <a:srgbClr val="FC51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79" name="Rectangle 573"/>
                <p:cNvSpPr>
                  <a:spLocks noChangeArrowheads="1"/>
                </p:cNvSpPr>
                <p:nvPr/>
              </p:nvSpPr>
              <p:spPr bwMode="auto">
                <a:xfrm>
                  <a:off x="2651" y="1740"/>
                  <a:ext cx="2" cy="65"/>
                </a:xfrm>
                <a:prstGeom prst="rect">
                  <a:avLst/>
                </a:prstGeom>
                <a:solidFill>
                  <a:srgbClr val="FC5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0" name="Rectangle 574"/>
                <p:cNvSpPr>
                  <a:spLocks noChangeArrowheads="1"/>
                </p:cNvSpPr>
                <p:nvPr/>
              </p:nvSpPr>
              <p:spPr bwMode="auto">
                <a:xfrm>
                  <a:off x="2653" y="1740"/>
                  <a:ext cx="3" cy="65"/>
                </a:xfrm>
                <a:prstGeom prst="rect">
                  <a:avLst/>
                </a:prstGeom>
                <a:solidFill>
                  <a:srgbClr val="FC5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1" name="Rectangle 575"/>
                <p:cNvSpPr>
                  <a:spLocks noChangeArrowheads="1"/>
                </p:cNvSpPr>
                <p:nvPr/>
              </p:nvSpPr>
              <p:spPr bwMode="auto">
                <a:xfrm>
                  <a:off x="2656" y="1740"/>
                  <a:ext cx="2" cy="65"/>
                </a:xfrm>
                <a:prstGeom prst="rect">
                  <a:avLst/>
                </a:prstGeom>
                <a:solidFill>
                  <a:srgbClr val="FC58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2" name="Rectangle 576"/>
                <p:cNvSpPr>
                  <a:spLocks noChangeArrowheads="1"/>
                </p:cNvSpPr>
                <p:nvPr/>
              </p:nvSpPr>
              <p:spPr bwMode="auto">
                <a:xfrm>
                  <a:off x="2658" y="1740"/>
                  <a:ext cx="3" cy="65"/>
                </a:xfrm>
                <a:prstGeom prst="rect">
                  <a:avLst/>
                </a:prstGeom>
                <a:solidFill>
                  <a:srgbClr val="FC5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3" name="Rectangle 577"/>
                <p:cNvSpPr>
                  <a:spLocks noChangeArrowheads="1"/>
                </p:cNvSpPr>
                <p:nvPr/>
              </p:nvSpPr>
              <p:spPr bwMode="auto">
                <a:xfrm>
                  <a:off x="2661" y="1740"/>
                  <a:ext cx="5" cy="65"/>
                </a:xfrm>
                <a:prstGeom prst="rect">
                  <a:avLst/>
                </a:prstGeom>
                <a:solidFill>
                  <a:srgbClr val="FC5D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4" name="Rectangle 578"/>
                <p:cNvSpPr>
                  <a:spLocks noChangeArrowheads="1"/>
                </p:cNvSpPr>
                <p:nvPr/>
              </p:nvSpPr>
              <p:spPr bwMode="auto">
                <a:xfrm>
                  <a:off x="2666" y="1740"/>
                  <a:ext cx="3" cy="65"/>
                </a:xfrm>
                <a:prstGeom prst="rect">
                  <a:avLst/>
                </a:prstGeom>
                <a:solidFill>
                  <a:srgbClr val="FC60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5" name="Rectangle 579"/>
                <p:cNvSpPr>
                  <a:spLocks noChangeArrowheads="1"/>
                </p:cNvSpPr>
                <p:nvPr/>
              </p:nvSpPr>
              <p:spPr bwMode="auto">
                <a:xfrm>
                  <a:off x="2669" y="1740"/>
                  <a:ext cx="2" cy="65"/>
                </a:xfrm>
                <a:prstGeom prst="rect">
                  <a:avLst/>
                </a:prstGeom>
                <a:solidFill>
                  <a:srgbClr val="FC62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6" name="Rectangle 580"/>
                <p:cNvSpPr>
                  <a:spLocks noChangeArrowheads="1"/>
                </p:cNvSpPr>
                <p:nvPr/>
              </p:nvSpPr>
              <p:spPr bwMode="auto">
                <a:xfrm>
                  <a:off x="2671" y="1740"/>
                  <a:ext cx="3" cy="65"/>
                </a:xfrm>
                <a:prstGeom prst="rect">
                  <a:avLst/>
                </a:prstGeom>
                <a:solidFill>
                  <a:srgbClr val="FC64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7" name="Rectangle 581"/>
                <p:cNvSpPr>
                  <a:spLocks noChangeArrowheads="1"/>
                </p:cNvSpPr>
                <p:nvPr/>
              </p:nvSpPr>
              <p:spPr bwMode="auto">
                <a:xfrm>
                  <a:off x="2674" y="1740"/>
                  <a:ext cx="2" cy="65"/>
                </a:xfrm>
                <a:prstGeom prst="rect">
                  <a:avLst/>
                </a:prstGeom>
                <a:solidFill>
                  <a:srgbClr val="FC66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8" name="Rectangle 582"/>
                <p:cNvSpPr>
                  <a:spLocks noChangeArrowheads="1"/>
                </p:cNvSpPr>
                <p:nvPr/>
              </p:nvSpPr>
              <p:spPr bwMode="auto">
                <a:xfrm>
                  <a:off x="2676" y="1740"/>
                  <a:ext cx="6" cy="65"/>
                </a:xfrm>
                <a:prstGeom prst="rect">
                  <a:avLst/>
                </a:prstGeom>
                <a:solidFill>
                  <a:srgbClr val="FC69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89" name="Rectangle 583"/>
                <p:cNvSpPr>
                  <a:spLocks noChangeArrowheads="1"/>
                </p:cNvSpPr>
                <p:nvPr/>
              </p:nvSpPr>
              <p:spPr bwMode="auto">
                <a:xfrm>
                  <a:off x="2682" y="1740"/>
                  <a:ext cx="2" cy="65"/>
                </a:xfrm>
                <a:prstGeom prst="rect">
                  <a:avLst/>
                </a:prstGeom>
                <a:solidFill>
                  <a:srgbClr val="FC6C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0" name="Rectangle 584"/>
                <p:cNvSpPr>
                  <a:spLocks noChangeArrowheads="1"/>
                </p:cNvSpPr>
                <p:nvPr/>
              </p:nvSpPr>
              <p:spPr bwMode="auto">
                <a:xfrm>
                  <a:off x="2684" y="1740"/>
                  <a:ext cx="3" cy="65"/>
                </a:xfrm>
                <a:prstGeom prst="rect">
                  <a:avLst/>
                </a:prstGeom>
                <a:solidFill>
                  <a:srgbClr val="FC6F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1" name="Rectangle 585"/>
                <p:cNvSpPr>
                  <a:spLocks noChangeArrowheads="1"/>
                </p:cNvSpPr>
                <p:nvPr/>
              </p:nvSpPr>
              <p:spPr bwMode="auto">
                <a:xfrm>
                  <a:off x="2687" y="1740"/>
                  <a:ext cx="2" cy="65"/>
                </a:xfrm>
                <a:prstGeom prst="rect">
                  <a:avLst/>
                </a:prstGeom>
                <a:solidFill>
                  <a:srgbClr val="FC71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2" name="Rectangle 586"/>
                <p:cNvSpPr>
                  <a:spLocks noChangeArrowheads="1"/>
                </p:cNvSpPr>
                <p:nvPr/>
              </p:nvSpPr>
              <p:spPr bwMode="auto">
                <a:xfrm>
                  <a:off x="2689" y="1740"/>
                  <a:ext cx="3" cy="65"/>
                </a:xfrm>
                <a:prstGeom prst="rect">
                  <a:avLst/>
                </a:prstGeom>
                <a:solidFill>
                  <a:srgbClr val="FC73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3" name="Rectangle 587"/>
                <p:cNvSpPr>
                  <a:spLocks noChangeArrowheads="1"/>
                </p:cNvSpPr>
                <p:nvPr/>
              </p:nvSpPr>
              <p:spPr bwMode="auto">
                <a:xfrm>
                  <a:off x="2692" y="1740"/>
                  <a:ext cx="3" cy="65"/>
                </a:xfrm>
                <a:prstGeom prst="rect">
                  <a:avLst/>
                </a:prstGeom>
                <a:solidFill>
                  <a:srgbClr val="FC76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4" name="Rectangle 588"/>
                <p:cNvSpPr>
                  <a:spLocks noChangeArrowheads="1"/>
                </p:cNvSpPr>
                <p:nvPr/>
              </p:nvSpPr>
              <p:spPr bwMode="auto">
                <a:xfrm>
                  <a:off x="2695" y="1740"/>
                  <a:ext cx="2" cy="65"/>
                </a:xfrm>
                <a:prstGeom prst="rect">
                  <a:avLst/>
                </a:prstGeom>
                <a:solidFill>
                  <a:srgbClr val="FC78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5" name="Rectangle 589"/>
                <p:cNvSpPr>
                  <a:spLocks noChangeArrowheads="1"/>
                </p:cNvSpPr>
                <p:nvPr/>
              </p:nvSpPr>
              <p:spPr bwMode="auto">
                <a:xfrm>
                  <a:off x="2697" y="1740"/>
                  <a:ext cx="3" cy="65"/>
                </a:xfrm>
                <a:prstGeom prst="rect">
                  <a:avLst/>
                </a:prstGeom>
                <a:solidFill>
                  <a:srgbClr val="FC7A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6" name="Rectangle 590"/>
                <p:cNvSpPr>
                  <a:spLocks noChangeArrowheads="1"/>
                </p:cNvSpPr>
                <p:nvPr/>
              </p:nvSpPr>
              <p:spPr bwMode="auto">
                <a:xfrm>
                  <a:off x="2700" y="1740"/>
                  <a:ext cx="2" cy="65"/>
                </a:xfrm>
                <a:prstGeom prst="rect">
                  <a:avLst/>
                </a:prstGeom>
                <a:solidFill>
                  <a:srgbClr val="FC7C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7" name="Rectangle 591"/>
                <p:cNvSpPr>
                  <a:spLocks noChangeArrowheads="1"/>
                </p:cNvSpPr>
                <p:nvPr/>
              </p:nvSpPr>
              <p:spPr bwMode="auto">
                <a:xfrm>
                  <a:off x="2702" y="1740"/>
                  <a:ext cx="3" cy="65"/>
                </a:xfrm>
                <a:prstGeom prst="rect">
                  <a:avLst/>
                </a:prstGeom>
                <a:solidFill>
                  <a:srgbClr val="FD7F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8" name="Rectangle 592"/>
                <p:cNvSpPr>
                  <a:spLocks noChangeArrowheads="1"/>
                </p:cNvSpPr>
                <p:nvPr/>
              </p:nvSpPr>
              <p:spPr bwMode="auto">
                <a:xfrm>
                  <a:off x="2705" y="1740"/>
                  <a:ext cx="2" cy="65"/>
                </a:xfrm>
                <a:prstGeom prst="rect">
                  <a:avLst/>
                </a:prstGeom>
                <a:solidFill>
                  <a:srgbClr val="FD81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99" name="Rectangle 593"/>
                <p:cNvSpPr>
                  <a:spLocks noChangeArrowheads="1"/>
                </p:cNvSpPr>
                <p:nvPr/>
              </p:nvSpPr>
              <p:spPr bwMode="auto">
                <a:xfrm>
                  <a:off x="2707" y="1740"/>
                  <a:ext cx="3" cy="65"/>
                </a:xfrm>
                <a:prstGeom prst="rect">
                  <a:avLst/>
                </a:prstGeom>
                <a:solidFill>
                  <a:srgbClr val="FD83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0" name="Rectangle 594"/>
                <p:cNvSpPr>
                  <a:spLocks noChangeArrowheads="1"/>
                </p:cNvSpPr>
                <p:nvPr/>
              </p:nvSpPr>
              <p:spPr bwMode="auto">
                <a:xfrm>
                  <a:off x="2710" y="1740"/>
                  <a:ext cx="3" cy="65"/>
                </a:xfrm>
                <a:prstGeom prst="rect">
                  <a:avLst/>
                </a:prstGeom>
                <a:solidFill>
                  <a:srgbClr val="FD85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1" name="Rectangle 595"/>
                <p:cNvSpPr>
                  <a:spLocks noChangeArrowheads="1"/>
                </p:cNvSpPr>
                <p:nvPr/>
              </p:nvSpPr>
              <p:spPr bwMode="auto">
                <a:xfrm>
                  <a:off x="2713" y="1740"/>
                  <a:ext cx="2" cy="65"/>
                </a:xfrm>
                <a:prstGeom prst="rect">
                  <a:avLst/>
                </a:prstGeom>
                <a:solidFill>
                  <a:srgbClr val="FD8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2" name="Rectangle 596"/>
                <p:cNvSpPr>
                  <a:spLocks noChangeArrowheads="1"/>
                </p:cNvSpPr>
                <p:nvPr/>
              </p:nvSpPr>
              <p:spPr bwMode="auto">
                <a:xfrm>
                  <a:off x="2715" y="1740"/>
                  <a:ext cx="3" cy="65"/>
                </a:xfrm>
                <a:prstGeom prst="rect">
                  <a:avLst/>
                </a:prstGeom>
                <a:solidFill>
                  <a:srgbClr val="FD89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3" name="Rectangle 597"/>
                <p:cNvSpPr>
                  <a:spLocks noChangeArrowheads="1"/>
                </p:cNvSpPr>
                <p:nvPr/>
              </p:nvSpPr>
              <p:spPr bwMode="auto">
                <a:xfrm>
                  <a:off x="2718" y="1740"/>
                  <a:ext cx="2" cy="65"/>
                </a:xfrm>
                <a:prstGeom prst="rect">
                  <a:avLst/>
                </a:prstGeom>
                <a:solidFill>
                  <a:srgbClr val="FD8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4" name="Rectangle 598"/>
                <p:cNvSpPr>
                  <a:spLocks noChangeArrowheads="1"/>
                </p:cNvSpPr>
                <p:nvPr/>
              </p:nvSpPr>
              <p:spPr bwMode="auto">
                <a:xfrm>
                  <a:off x="2720" y="1740"/>
                  <a:ext cx="3" cy="65"/>
                </a:xfrm>
                <a:prstGeom prst="rect">
                  <a:avLst/>
                </a:prstGeom>
                <a:solidFill>
                  <a:srgbClr val="FD8E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5" name="Rectangle 599"/>
                <p:cNvSpPr>
                  <a:spLocks noChangeArrowheads="1"/>
                </p:cNvSpPr>
                <p:nvPr/>
              </p:nvSpPr>
              <p:spPr bwMode="auto">
                <a:xfrm>
                  <a:off x="2723" y="1740"/>
                  <a:ext cx="2" cy="65"/>
                </a:xfrm>
                <a:prstGeom prst="rect">
                  <a:avLst/>
                </a:prstGeom>
                <a:solidFill>
                  <a:srgbClr val="FD90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6" name="Rectangle 600"/>
                <p:cNvSpPr>
                  <a:spLocks noChangeArrowheads="1"/>
                </p:cNvSpPr>
                <p:nvPr/>
              </p:nvSpPr>
              <p:spPr bwMode="auto">
                <a:xfrm>
                  <a:off x="2725" y="1740"/>
                  <a:ext cx="3" cy="65"/>
                </a:xfrm>
                <a:prstGeom prst="rect">
                  <a:avLst/>
                </a:prstGeom>
                <a:solidFill>
                  <a:srgbClr val="FD92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7" name="Rectangle 601"/>
                <p:cNvSpPr>
                  <a:spLocks noChangeArrowheads="1"/>
                </p:cNvSpPr>
                <p:nvPr/>
              </p:nvSpPr>
              <p:spPr bwMode="auto">
                <a:xfrm>
                  <a:off x="2728" y="1740"/>
                  <a:ext cx="3" cy="65"/>
                </a:xfrm>
                <a:prstGeom prst="rect">
                  <a:avLst/>
                </a:prstGeom>
                <a:solidFill>
                  <a:srgbClr val="FD95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8" name="Rectangle 602"/>
                <p:cNvSpPr>
                  <a:spLocks noChangeArrowheads="1"/>
                </p:cNvSpPr>
                <p:nvPr/>
              </p:nvSpPr>
              <p:spPr bwMode="auto">
                <a:xfrm>
                  <a:off x="2731" y="1740"/>
                  <a:ext cx="2" cy="65"/>
                </a:xfrm>
                <a:prstGeom prst="rect">
                  <a:avLst/>
                </a:prstGeom>
                <a:solidFill>
                  <a:srgbClr val="FD97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09" name="Rectangle 603"/>
                <p:cNvSpPr>
                  <a:spLocks noChangeArrowheads="1"/>
                </p:cNvSpPr>
                <p:nvPr/>
              </p:nvSpPr>
              <p:spPr bwMode="auto">
                <a:xfrm>
                  <a:off x="2733" y="1740"/>
                  <a:ext cx="3" cy="65"/>
                </a:xfrm>
                <a:prstGeom prst="rect">
                  <a:avLst/>
                </a:prstGeom>
                <a:solidFill>
                  <a:srgbClr val="FD99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0" name="Rectangle 604"/>
                <p:cNvSpPr>
                  <a:spLocks noChangeArrowheads="1"/>
                </p:cNvSpPr>
                <p:nvPr/>
              </p:nvSpPr>
              <p:spPr bwMode="auto">
                <a:xfrm>
                  <a:off x="2736" y="1740"/>
                  <a:ext cx="2" cy="65"/>
                </a:xfrm>
                <a:prstGeom prst="rect">
                  <a:avLst/>
                </a:prstGeom>
                <a:solidFill>
                  <a:srgbClr val="FD9B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1" name="Rectangle 605"/>
                <p:cNvSpPr>
                  <a:spLocks noChangeArrowheads="1"/>
                </p:cNvSpPr>
                <p:nvPr/>
              </p:nvSpPr>
              <p:spPr bwMode="auto">
                <a:xfrm>
                  <a:off x="2738" y="1740"/>
                  <a:ext cx="5" cy="65"/>
                </a:xfrm>
                <a:prstGeom prst="rect">
                  <a:avLst/>
                </a:prstGeom>
                <a:solidFill>
                  <a:srgbClr val="FD9E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2" name="Rectangle 606"/>
                <p:cNvSpPr>
                  <a:spLocks noChangeArrowheads="1"/>
                </p:cNvSpPr>
                <p:nvPr/>
              </p:nvSpPr>
              <p:spPr bwMode="auto">
                <a:xfrm>
                  <a:off x="2743" y="1740"/>
                  <a:ext cx="3" cy="65"/>
                </a:xfrm>
                <a:prstGeom prst="rect">
                  <a:avLst/>
                </a:prstGeom>
                <a:solidFill>
                  <a:srgbClr val="FDA1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3" name="Rectangle 607"/>
                <p:cNvSpPr>
                  <a:spLocks noChangeArrowheads="1"/>
                </p:cNvSpPr>
                <p:nvPr/>
              </p:nvSpPr>
              <p:spPr bwMode="auto">
                <a:xfrm>
                  <a:off x="2746" y="1740"/>
                  <a:ext cx="3" cy="65"/>
                </a:xfrm>
                <a:prstGeom prst="rect">
                  <a:avLst/>
                </a:prstGeom>
                <a:solidFill>
                  <a:srgbClr val="FDA4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4" name="Rectangle 608"/>
                <p:cNvSpPr>
                  <a:spLocks noChangeArrowheads="1"/>
                </p:cNvSpPr>
                <p:nvPr/>
              </p:nvSpPr>
              <p:spPr bwMode="auto">
                <a:xfrm>
                  <a:off x="2749" y="1740"/>
                  <a:ext cx="2" cy="65"/>
                </a:xfrm>
                <a:prstGeom prst="rect">
                  <a:avLst/>
                </a:prstGeom>
                <a:solidFill>
                  <a:srgbClr val="FDA6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5" name="Rectangle 609"/>
                <p:cNvSpPr>
                  <a:spLocks noChangeArrowheads="1"/>
                </p:cNvSpPr>
                <p:nvPr/>
              </p:nvSpPr>
              <p:spPr bwMode="auto">
                <a:xfrm>
                  <a:off x="2751" y="1740"/>
                  <a:ext cx="3" cy="65"/>
                </a:xfrm>
                <a:prstGeom prst="rect">
                  <a:avLst/>
                </a:prstGeom>
                <a:solidFill>
                  <a:srgbClr val="FDA8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6" name="Rectangle 610"/>
                <p:cNvSpPr>
                  <a:spLocks noChangeArrowheads="1"/>
                </p:cNvSpPr>
                <p:nvPr/>
              </p:nvSpPr>
              <p:spPr bwMode="auto">
                <a:xfrm>
                  <a:off x="2754" y="1740"/>
                  <a:ext cx="5" cy="65"/>
                </a:xfrm>
                <a:prstGeom prst="rect">
                  <a:avLst/>
                </a:prstGeom>
                <a:solidFill>
                  <a:srgbClr val="FDAB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7" name="Rectangle 611"/>
                <p:cNvSpPr>
                  <a:spLocks noChangeArrowheads="1"/>
                </p:cNvSpPr>
                <p:nvPr/>
              </p:nvSpPr>
              <p:spPr bwMode="auto">
                <a:xfrm>
                  <a:off x="2759" y="1740"/>
                  <a:ext cx="3" cy="65"/>
                </a:xfrm>
                <a:prstGeom prst="rect">
                  <a:avLst/>
                </a:prstGeom>
                <a:solidFill>
                  <a:srgbClr val="FDAE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8" name="Rectangle 612"/>
                <p:cNvSpPr>
                  <a:spLocks noChangeArrowheads="1"/>
                </p:cNvSpPr>
                <p:nvPr/>
              </p:nvSpPr>
              <p:spPr bwMode="auto">
                <a:xfrm>
                  <a:off x="2762" y="1740"/>
                  <a:ext cx="2" cy="65"/>
                </a:xfrm>
                <a:prstGeom prst="rect">
                  <a:avLst/>
                </a:prstGeom>
                <a:solidFill>
                  <a:srgbClr val="FDB0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9" name="Rectangle 613"/>
                <p:cNvSpPr>
                  <a:spLocks noChangeArrowheads="1"/>
                </p:cNvSpPr>
                <p:nvPr/>
              </p:nvSpPr>
              <p:spPr bwMode="auto">
                <a:xfrm>
                  <a:off x="2764" y="1740"/>
                  <a:ext cx="3" cy="65"/>
                </a:xfrm>
                <a:prstGeom prst="rect">
                  <a:avLst/>
                </a:prstGeom>
                <a:solidFill>
                  <a:srgbClr val="FDB3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0" name="Rectangle 614"/>
                <p:cNvSpPr>
                  <a:spLocks noChangeArrowheads="1"/>
                </p:cNvSpPr>
                <p:nvPr/>
              </p:nvSpPr>
              <p:spPr bwMode="auto">
                <a:xfrm>
                  <a:off x="2767" y="1740"/>
                  <a:ext cx="2" cy="65"/>
                </a:xfrm>
                <a:prstGeom prst="rect">
                  <a:avLst/>
                </a:prstGeom>
                <a:solidFill>
                  <a:srgbClr val="FDB5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1" name="Rectangle 615"/>
                <p:cNvSpPr>
                  <a:spLocks noChangeArrowheads="1"/>
                </p:cNvSpPr>
                <p:nvPr/>
              </p:nvSpPr>
              <p:spPr bwMode="auto">
                <a:xfrm>
                  <a:off x="2769" y="1740"/>
                  <a:ext cx="5" cy="65"/>
                </a:xfrm>
                <a:prstGeom prst="rect">
                  <a:avLst/>
                </a:prstGeom>
                <a:solidFill>
                  <a:srgbClr val="FDB7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2" name="Rectangle 616"/>
                <p:cNvSpPr>
                  <a:spLocks noChangeArrowheads="1"/>
                </p:cNvSpPr>
                <p:nvPr/>
              </p:nvSpPr>
              <p:spPr bwMode="auto">
                <a:xfrm>
                  <a:off x="2774" y="1740"/>
                  <a:ext cx="3" cy="65"/>
                </a:xfrm>
                <a:prstGeom prst="rect">
                  <a:avLst/>
                </a:prstGeom>
                <a:solidFill>
                  <a:srgbClr val="FEBA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3" name="Rectangle 617"/>
                <p:cNvSpPr>
                  <a:spLocks noChangeArrowheads="1"/>
                </p:cNvSpPr>
                <p:nvPr/>
              </p:nvSpPr>
              <p:spPr bwMode="auto">
                <a:xfrm>
                  <a:off x="2777" y="1740"/>
                  <a:ext cx="3" cy="65"/>
                </a:xfrm>
                <a:prstGeom prst="rect">
                  <a:avLst/>
                </a:prstGeom>
                <a:solidFill>
                  <a:srgbClr val="FEBC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4" name="Rectangle 618"/>
                <p:cNvSpPr>
                  <a:spLocks noChangeArrowheads="1"/>
                </p:cNvSpPr>
                <p:nvPr/>
              </p:nvSpPr>
              <p:spPr bwMode="auto">
                <a:xfrm>
                  <a:off x="2780" y="1740"/>
                  <a:ext cx="2" cy="65"/>
                </a:xfrm>
                <a:prstGeom prst="rect">
                  <a:avLst/>
                </a:prstGeom>
                <a:solidFill>
                  <a:srgbClr val="FEBE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5" name="Rectangle 619"/>
                <p:cNvSpPr>
                  <a:spLocks noChangeArrowheads="1"/>
                </p:cNvSpPr>
                <p:nvPr/>
              </p:nvSpPr>
              <p:spPr bwMode="auto">
                <a:xfrm>
                  <a:off x="2782" y="1740"/>
                  <a:ext cx="3" cy="65"/>
                </a:xfrm>
                <a:prstGeom prst="rect">
                  <a:avLst/>
                </a:prstGeom>
                <a:solidFill>
                  <a:srgbClr val="FEC1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6" name="Rectangle 620"/>
                <p:cNvSpPr>
                  <a:spLocks noChangeArrowheads="1"/>
                </p:cNvSpPr>
                <p:nvPr/>
              </p:nvSpPr>
              <p:spPr bwMode="auto">
                <a:xfrm>
                  <a:off x="2785" y="1740"/>
                  <a:ext cx="5" cy="65"/>
                </a:xfrm>
                <a:prstGeom prst="rect">
                  <a:avLst/>
                </a:prstGeom>
                <a:solidFill>
                  <a:srgbClr val="FEC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7" name="Rectangle 621"/>
                <p:cNvSpPr>
                  <a:spLocks noChangeArrowheads="1"/>
                </p:cNvSpPr>
                <p:nvPr/>
              </p:nvSpPr>
              <p:spPr bwMode="auto">
                <a:xfrm>
                  <a:off x="2790" y="1740"/>
                  <a:ext cx="2" cy="65"/>
                </a:xfrm>
                <a:prstGeom prst="rect">
                  <a:avLst/>
                </a:prstGeom>
                <a:solidFill>
                  <a:srgbClr val="FEC6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8" name="Rectangle 622"/>
                <p:cNvSpPr>
                  <a:spLocks noChangeArrowheads="1"/>
                </p:cNvSpPr>
                <p:nvPr/>
              </p:nvSpPr>
              <p:spPr bwMode="auto">
                <a:xfrm>
                  <a:off x="2792" y="1740"/>
                  <a:ext cx="3" cy="65"/>
                </a:xfrm>
                <a:prstGeom prst="rect">
                  <a:avLst/>
                </a:prstGeom>
                <a:solidFill>
                  <a:srgbClr val="FEC8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29" name="Rectangle 623"/>
                <p:cNvSpPr>
                  <a:spLocks noChangeArrowheads="1"/>
                </p:cNvSpPr>
                <p:nvPr/>
              </p:nvSpPr>
              <p:spPr bwMode="auto">
                <a:xfrm>
                  <a:off x="2795" y="1740"/>
                  <a:ext cx="5" cy="65"/>
                </a:xfrm>
                <a:prstGeom prst="rect">
                  <a:avLst/>
                </a:prstGeom>
                <a:solidFill>
                  <a:srgbClr val="FECA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0" name="Rectangle 624"/>
                <p:cNvSpPr>
                  <a:spLocks noChangeArrowheads="1"/>
                </p:cNvSpPr>
                <p:nvPr/>
              </p:nvSpPr>
              <p:spPr bwMode="auto">
                <a:xfrm>
                  <a:off x="2800" y="1740"/>
                  <a:ext cx="3" cy="65"/>
                </a:xfrm>
                <a:prstGeom prst="rect">
                  <a:avLst/>
                </a:prstGeom>
                <a:solidFill>
                  <a:srgbClr val="FECD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1" name="Rectangle 625"/>
                <p:cNvSpPr>
                  <a:spLocks noChangeArrowheads="1"/>
                </p:cNvSpPr>
                <p:nvPr/>
              </p:nvSpPr>
              <p:spPr bwMode="auto">
                <a:xfrm>
                  <a:off x="2803" y="1740"/>
                  <a:ext cx="2" cy="65"/>
                </a:xfrm>
                <a:prstGeom prst="rect">
                  <a:avLst/>
                </a:prstGeom>
                <a:solidFill>
                  <a:srgbClr val="FECE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2" name="Rectangle 626"/>
                <p:cNvSpPr>
                  <a:spLocks noChangeArrowheads="1"/>
                </p:cNvSpPr>
                <p:nvPr/>
              </p:nvSpPr>
              <p:spPr bwMode="auto">
                <a:xfrm>
                  <a:off x="2805" y="1740"/>
                  <a:ext cx="3" cy="65"/>
                </a:xfrm>
                <a:prstGeom prst="rect">
                  <a:avLst/>
                </a:prstGeom>
                <a:solidFill>
                  <a:srgbClr val="FED0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3" name="Rectangle 627"/>
                <p:cNvSpPr>
                  <a:spLocks noChangeArrowheads="1"/>
                </p:cNvSpPr>
                <p:nvPr/>
              </p:nvSpPr>
              <p:spPr bwMode="auto">
                <a:xfrm>
                  <a:off x="2808" y="1740"/>
                  <a:ext cx="2" cy="65"/>
                </a:xfrm>
                <a:prstGeom prst="rect">
                  <a:avLst/>
                </a:prstGeom>
                <a:solidFill>
                  <a:srgbClr val="FED2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4" name="Rectangle 628"/>
                <p:cNvSpPr>
                  <a:spLocks noChangeArrowheads="1"/>
                </p:cNvSpPr>
                <p:nvPr/>
              </p:nvSpPr>
              <p:spPr bwMode="auto">
                <a:xfrm>
                  <a:off x="2810" y="1740"/>
                  <a:ext cx="6" cy="65"/>
                </a:xfrm>
                <a:prstGeom prst="rect">
                  <a:avLst/>
                </a:prstGeom>
                <a:solidFill>
                  <a:srgbClr val="FED4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5" name="Rectangle 629"/>
                <p:cNvSpPr>
                  <a:spLocks noChangeArrowheads="1"/>
                </p:cNvSpPr>
                <p:nvPr/>
              </p:nvSpPr>
              <p:spPr bwMode="auto">
                <a:xfrm>
                  <a:off x="2816" y="1740"/>
                  <a:ext cx="5" cy="65"/>
                </a:xfrm>
                <a:prstGeom prst="rect">
                  <a:avLst/>
                </a:prstGeom>
                <a:solidFill>
                  <a:srgbClr val="FED7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6" name="Rectangle 630"/>
                <p:cNvSpPr>
                  <a:spLocks noChangeArrowheads="1"/>
                </p:cNvSpPr>
                <p:nvPr/>
              </p:nvSpPr>
              <p:spPr bwMode="auto">
                <a:xfrm>
                  <a:off x="2821" y="1740"/>
                  <a:ext cx="2" cy="65"/>
                </a:xfrm>
                <a:prstGeom prst="rect">
                  <a:avLst/>
                </a:prstGeom>
                <a:solidFill>
                  <a:srgbClr val="FED9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7" name="Rectangle 631"/>
                <p:cNvSpPr>
                  <a:spLocks noChangeArrowheads="1"/>
                </p:cNvSpPr>
                <p:nvPr/>
              </p:nvSpPr>
              <p:spPr bwMode="auto">
                <a:xfrm>
                  <a:off x="2823" y="1740"/>
                  <a:ext cx="6" cy="65"/>
                </a:xfrm>
                <a:prstGeom prst="rect">
                  <a:avLst/>
                </a:prstGeom>
                <a:solidFill>
                  <a:srgbClr val="FEDB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8" name="Rectangle 632"/>
                <p:cNvSpPr>
                  <a:spLocks noChangeArrowheads="1"/>
                </p:cNvSpPr>
                <p:nvPr/>
              </p:nvSpPr>
              <p:spPr bwMode="auto">
                <a:xfrm>
                  <a:off x="2829" y="1740"/>
                  <a:ext cx="5" cy="65"/>
                </a:xfrm>
                <a:prstGeom prst="rect">
                  <a:avLst/>
                </a:prstGeom>
                <a:solidFill>
                  <a:srgbClr val="FEDE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39" name="Rectangle 633"/>
                <p:cNvSpPr>
                  <a:spLocks noChangeArrowheads="1"/>
                </p:cNvSpPr>
                <p:nvPr/>
              </p:nvSpPr>
              <p:spPr bwMode="auto">
                <a:xfrm>
                  <a:off x="2834" y="1740"/>
                  <a:ext cx="2" cy="65"/>
                </a:xfrm>
                <a:prstGeom prst="rect">
                  <a:avLst/>
                </a:prstGeom>
                <a:solidFill>
                  <a:srgbClr val="FEE0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0" name="Rectangle 634"/>
                <p:cNvSpPr>
                  <a:spLocks noChangeArrowheads="1"/>
                </p:cNvSpPr>
                <p:nvPr/>
              </p:nvSpPr>
              <p:spPr bwMode="auto">
                <a:xfrm>
                  <a:off x="2836" y="1740"/>
                  <a:ext cx="5" cy="65"/>
                </a:xfrm>
                <a:prstGeom prst="rect">
                  <a:avLst/>
                </a:prstGeom>
                <a:solidFill>
                  <a:srgbClr val="FEE2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1" name="Rectangle 635"/>
                <p:cNvSpPr>
                  <a:spLocks noChangeArrowheads="1"/>
                </p:cNvSpPr>
                <p:nvPr/>
              </p:nvSpPr>
              <p:spPr bwMode="auto">
                <a:xfrm>
                  <a:off x="2841" y="1740"/>
                  <a:ext cx="6" cy="65"/>
                </a:xfrm>
                <a:prstGeom prst="rect">
                  <a:avLst/>
                </a:prstGeom>
                <a:solidFill>
                  <a:srgbClr val="FEE4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2" name="Rectangle 636"/>
                <p:cNvSpPr>
                  <a:spLocks noChangeArrowheads="1"/>
                </p:cNvSpPr>
                <p:nvPr/>
              </p:nvSpPr>
              <p:spPr bwMode="auto">
                <a:xfrm>
                  <a:off x="2847" y="1740"/>
                  <a:ext cx="2" cy="65"/>
                </a:xfrm>
                <a:prstGeom prst="rect">
                  <a:avLst/>
                </a:prstGeom>
                <a:solidFill>
                  <a:srgbClr val="FEE6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3" name="Rectangle 637"/>
                <p:cNvSpPr>
                  <a:spLocks noChangeArrowheads="1"/>
                </p:cNvSpPr>
                <p:nvPr/>
              </p:nvSpPr>
              <p:spPr bwMode="auto">
                <a:xfrm>
                  <a:off x="2849" y="1740"/>
                  <a:ext cx="5" cy="65"/>
                </a:xfrm>
                <a:prstGeom prst="rect">
                  <a:avLst/>
                </a:prstGeom>
                <a:solidFill>
                  <a:srgbClr val="FEE8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4" name="Rectangle 638"/>
                <p:cNvSpPr>
                  <a:spLocks noChangeArrowheads="1"/>
                </p:cNvSpPr>
                <p:nvPr/>
              </p:nvSpPr>
              <p:spPr bwMode="auto">
                <a:xfrm>
                  <a:off x="2854" y="1740"/>
                  <a:ext cx="5" cy="65"/>
                </a:xfrm>
                <a:prstGeom prst="rect">
                  <a:avLst/>
                </a:prstGeom>
                <a:solidFill>
                  <a:srgbClr val="FEEA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5" name="Rectangle 639"/>
                <p:cNvSpPr>
                  <a:spLocks noChangeArrowheads="1"/>
                </p:cNvSpPr>
                <p:nvPr/>
              </p:nvSpPr>
              <p:spPr bwMode="auto">
                <a:xfrm>
                  <a:off x="2859" y="1740"/>
                  <a:ext cx="6" cy="65"/>
                </a:xfrm>
                <a:prstGeom prst="rect">
                  <a:avLst/>
                </a:prstGeom>
                <a:solidFill>
                  <a:srgbClr val="FFEB0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6" name="Rectangle 640"/>
                <p:cNvSpPr>
                  <a:spLocks noChangeArrowheads="1"/>
                </p:cNvSpPr>
                <p:nvPr/>
              </p:nvSpPr>
              <p:spPr bwMode="auto">
                <a:xfrm>
                  <a:off x="2865" y="1740"/>
                  <a:ext cx="5" cy="65"/>
                </a:xfrm>
                <a:prstGeom prst="rect">
                  <a:avLst/>
                </a:prstGeom>
                <a:solidFill>
                  <a:srgbClr val="FFED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7" name="Rectangle 641"/>
                <p:cNvSpPr>
                  <a:spLocks noChangeArrowheads="1"/>
                </p:cNvSpPr>
                <p:nvPr/>
              </p:nvSpPr>
              <p:spPr bwMode="auto">
                <a:xfrm>
                  <a:off x="2870" y="1740"/>
                  <a:ext cx="5" cy="65"/>
                </a:xfrm>
                <a:prstGeom prst="rect">
                  <a:avLst/>
                </a:prstGeom>
                <a:solidFill>
                  <a:srgbClr val="FFEF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8" name="Rectangle 642"/>
                <p:cNvSpPr>
                  <a:spLocks noChangeArrowheads="1"/>
                </p:cNvSpPr>
                <p:nvPr/>
              </p:nvSpPr>
              <p:spPr bwMode="auto">
                <a:xfrm>
                  <a:off x="2875" y="1740"/>
                  <a:ext cx="8" cy="65"/>
                </a:xfrm>
                <a:prstGeom prst="rect">
                  <a:avLst/>
                </a:prstGeom>
                <a:solidFill>
                  <a:srgbClr val="FFF1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49" name="Rectangle 643"/>
                <p:cNvSpPr>
                  <a:spLocks noChangeArrowheads="1"/>
                </p:cNvSpPr>
                <p:nvPr/>
              </p:nvSpPr>
              <p:spPr bwMode="auto">
                <a:xfrm>
                  <a:off x="2883" y="1740"/>
                  <a:ext cx="5" cy="65"/>
                </a:xfrm>
                <a:prstGeom prst="rect">
                  <a:avLst/>
                </a:prstGeom>
                <a:solidFill>
                  <a:srgbClr val="FFF3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0" name="Rectangle 644"/>
                <p:cNvSpPr>
                  <a:spLocks noChangeArrowheads="1"/>
                </p:cNvSpPr>
                <p:nvPr/>
              </p:nvSpPr>
              <p:spPr bwMode="auto">
                <a:xfrm>
                  <a:off x="2888" y="1740"/>
                  <a:ext cx="10" cy="65"/>
                </a:xfrm>
                <a:prstGeom prst="rect">
                  <a:avLst/>
                </a:prstGeom>
                <a:solidFill>
                  <a:srgbClr val="FFF5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1" name="Rectangle 645"/>
                <p:cNvSpPr>
                  <a:spLocks noChangeArrowheads="1"/>
                </p:cNvSpPr>
                <p:nvPr/>
              </p:nvSpPr>
              <p:spPr bwMode="auto">
                <a:xfrm>
                  <a:off x="2898" y="1740"/>
                  <a:ext cx="5" cy="65"/>
                </a:xfrm>
                <a:prstGeom prst="rect">
                  <a:avLst/>
                </a:prstGeom>
                <a:solidFill>
                  <a:srgbClr val="FFF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2" name="Rectangle 646"/>
                <p:cNvSpPr>
                  <a:spLocks noChangeArrowheads="1"/>
                </p:cNvSpPr>
                <p:nvPr/>
              </p:nvSpPr>
              <p:spPr bwMode="auto">
                <a:xfrm>
                  <a:off x="2903" y="1740"/>
                  <a:ext cx="5" cy="65"/>
                </a:xfrm>
                <a:prstGeom prst="rect">
                  <a:avLst/>
                </a:prstGeom>
                <a:solidFill>
                  <a:srgbClr val="FFF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3" name="Rectangle 647"/>
                <p:cNvSpPr>
                  <a:spLocks noChangeArrowheads="1"/>
                </p:cNvSpPr>
                <p:nvPr/>
              </p:nvSpPr>
              <p:spPr bwMode="auto">
                <a:xfrm>
                  <a:off x="2908" y="1740"/>
                  <a:ext cx="3" cy="65"/>
                </a:xfrm>
                <a:prstGeom prst="rect">
                  <a:avLst/>
                </a:prstGeom>
                <a:solidFill>
                  <a:srgbClr val="FFF9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4" name="Rectangle 648"/>
                <p:cNvSpPr>
                  <a:spLocks noChangeArrowheads="1"/>
                </p:cNvSpPr>
                <p:nvPr/>
              </p:nvSpPr>
              <p:spPr bwMode="auto">
                <a:xfrm>
                  <a:off x="2911" y="1740"/>
                  <a:ext cx="15" cy="65"/>
                </a:xfrm>
                <a:prstGeom prst="rect">
                  <a:avLst/>
                </a:prstGeom>
                <a:solidFill>
                  <a:srgbClr val="FFFA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5" name="Rectangle 649"/>
                <p:cNvSpPr>
                  <a:spLocks noChangeArrowheads="1"/>
                </p:cNvSpPr>
                <p:nvPr/>
              </p:nvSpPr>
              <p:spPr bwMode="auto">
                <a:xfrm>
                  <a:off x="2926" y="1740"/>
                  <a:ext cx="13" cy="65"/>
                </a:xfrm>
                <a:prstGeom prst="rect">
                  <a:avLst/>
                </a:prstGeom>
                <a:solidFill>
                  <a:srgbClr val="FFF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6" name="Rectangle 650"/>
                <p:cNvSpPr>
                  <a:spLocks noChangeArrowheads="1"/>
                </p:cNvSpPr>
                <p:nvPr/>
              </p:nvSpPr>
              <p:spPr bwMode="auto">
                <a:xfrm>
                  <a:off x="2939" y="1740"/>
                  <a:ext cx="21" cy="6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57" name="Freeform 651"/>
                <p:cNvSpPr>
                  <a:spLocks/>
                </p:cNvSpPr>
                <p:nvPr/>
              </p:nvSpPr>
              <p:spPr bwMode="auto">
                <a:xfrm>
                  <a:off x="2598" y="1742"/>
                  <a:ext cx="360" cy="62"/>
                </a:xfrm>
                <a:custGeom>
                  <a:avLst/>
                  <a:gdLst>
                    <a:gd name="T0" fmla="*/ 0 w 360"/>
                    <a:gd name="T1" fmla="*/ 0 h 62"/>
                    <a:gd name="T2" fmla="*/ 2 w 360"/>
                    <a:gd name="T3" fmla="*/ 6 h 62"/>
                    <a:gd name="T4" fmla="*/ 4 w 360"/>
                    <a:gd name="T5" fmla="*/ 13 h 62"/>
                    <a:gd name="T6" fmla="*/ 15 w 360"/>
                    <a:gd name="T7" fmla="*/ 25 h 62"/>
                    <a:gd name="T8" fmla="*/ 30 w 360"/>
                    <a:gd name="T9" fmla="*/ 35 h 62"/>
                    <a:gd name="T10" fmla="*/ 53 w 360"/>
                    <a:gd name="T11" fmla="*/ 44 h 62"/>
                    <a:gd name="T12" fmla="*/ 79 w 360"/>
                    <a:gd name="T13" fmla="*/ 52 h 62"/>
                    <a:gd name="T14" fmla="*/ 111 w 360"/>
                    <a:gd name="T15" fmla="*/ 57 h 62"/>
                    <a:gd name="T16" fmla="*/ 145 w 360"/>
                    <a:gd name="T17" fmla="*/ 61 h 62"/>
                    <a:gd name="T18" fmla="*/ 181 w 360"/>
                    <a:gd name="T19" fmla="*/ 62 h 62"/>
                    <a:gd name="T20" fmla="*/ 216 w 360"/>
                    <a:gd name="T21" fmla="*/ 61 h 62"/>
                    <a:gd name="T22" fmla="*/ 250 w 360"/>
                    <a:gd name="T23" fmla="*/ 57 h 62"/>
                    <a:gd name="T24" fmla="*/ 281 w 360"/>
                    <a:gd name="T25" fmla="*/ 52 h 62"/>
                    <a:gd name="T26" fmla="*/ 308 w 360"/>
                    <a:gd name="T27" fmla="*/ 44 h 62"/>
                    <a:gd name="T28" fmla="*/ 330 w 360"/>
                    <a:gd name="T29" fmla="*/ 35 h 62"/>
                    <a:gd name="T30" fmla="*/ 345 w 360"/>
                    <a:gd name="T31" fmla="*/ 25 h 62"/>
                    <a:gd name="T32" fmla="*/ 357 w 360"/>
                    <a:gd name="T33" fmla="*/ 13 h 62"/>
                    <a:gd name="T34" fmla="*/ 360 w 360"/>
                    <a:gd name="T35" fmla="*/ 6 h 62"/>
                    <a:gd name="T36" fmla="*/ 360 w 360"/>
                    <a:gd name="T37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60" h="62">
                      <a:moveTo>
                        <a:pt x="0" y="0"/>
                      </a:moveTo>
                      <a:lnTo>
                        <a:pt x="2" y="6"/>
                      </a:lnTo>
                      <a:lnTo>
                        <a:pt x="4" y="13"/>
                      </a:lnTo>
                      <a:lnTo>
                        <a:pt x="15" y="25"/>
                      </a:lnTo>
                      <a:lnTo>
                        <a:pt x="30" y="35"/>
                      </a:lnTo>
                      <a:lnTo>
                        <a:pt x="53" y="44"/>
                      </a:lnTo>
                      <a:lnTo>
                        <a:pt x="79" y="52"/>
                      </a:lnTo>
                      <a:lnTo>
                        <a:pt x="111" y="57"/>
                      </a:lnTo>
                      <a:lnTo>
                        <a:pt x="145" y="61"/>
                      </a:lnTo>
                      <a:lnTo>
                        <a:pt x="181" y="62"/>
                      </a:lnTo>
                      <a:lnTo>
                        <a:pt x="216" y="61"/>
                      </a:lnTo>
                      <a:lnTo>
                        <a:pt x="250" y="57"/>
                      </a:lnTo>
                      <a:lnTo>
                        <a:pt x="281" y="52"/>
                      </a:lnTo>
                      <a:lnTo>
                        <a:pt x="308" y="44"/>
                      </a:lnTo>
                      <a:lnTo>
                        <a:pt x="330" y="35"/>
                      </a:lnTo>
                      <a:lnTo>
                        <a:pt x="345" y="25"/>
                      </a:lnTo>
                      <a:lnTo>
                        <a:pt x="357" y="13"/>
                      </a:lnTo>
                      <a:lnTo>
                        <a:pt x="360" y="6"/>
                      </a:lnTo>
                      <a:lnTo>
                        <a:pt x="360" y="0"/>
                      </a:lnTo>
                    </a:path>
                  </a:pathLst>
                </a:custGeom>
                <a:noFill/>
                <a:ln w="28575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37" name="Group 652"/>
              <p:cNvGrpSpPr>
                <a:grpSpLocks/>
              </p:cNvGrpSpPr>
              <p:nvPr/>
            </p:nvGrpSpPr>
            <p:grpSpPr bwMode="auto">
              <a:xfrm>
                <a:off x="2093" y="3445"/>
                <a:ext cx="83" cy="46"/>
                <a:chOff x="2808" y="1738"/>
                <a:chExt cx="83" cy="46"/>
              </a:xfrm>
            </p:grpSpPr>
            <p:sp>
              <p:nvSpPr>
                <p:cNvPr id="363" name="Line 653"/>
                <p:cNvSpPr>
                  <a:spLocks noChangeShapeType="1"/>
                </p:cNvSpPr>
                <p:nvPr/>
              </p:nvSpPr>
              <p:spPr bwMode="auto">
                <a:xfrm>
                  <a:off x="2813" y="1757"/>
                  <a:ext cx="35" cy="1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4" name="Freeform 654"/>
                <p:cNvSpPr>
                  <a:spLocks/>
                </p:cNvSpPr>
                <p:nvPr/>
              </p:nvSpPr>
              <p:spPr bwMode="auto">
                <a:xfrm>
                  <a:off x="2808" y="1738"/>
                  <a:ext cx="83" cy="46"/>
                </a:xfrm>
                <a:custGeom>
                  <a:avLst/>
                  <a:gdLst>
                    <a:gd name="T0" fmla="*/ 0 w 83"/>
                    <a:gd name="T1" fmla="*/ 46 h 46"/>
                    <a:gd name="T2" fmla="*/ 83 w 83"/>
                    <a:gd name="T3" fmla="*/ 46 h 46"/>
                    <a:gd name="T4" fmla="*/ 34 w 83"/>
                    <a:gd name="T5" fmla="*/ 0 h 46"/>
                    <a:gd name="T6" fmla="*/ 37 w 83"/>
                    <a:gd name="T7" fmla="*/ 29 h 46"/>
                    <a:gd name="T8" fmla="*/ 0 w 83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0" y="46"/>
                      </a:moveTo>
                      <a:lnTo>
                        <a:pt x="83" y="46"/>
                      </a:lnTo>
                      <a:lnTo>
                        <a:pt x="34" y="0"/>
                      </a:lnTo>
                      <a:lnTo>
                        <a:pt x="37" y="29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38" name="Group 655"/>
              <p:cNvGrpSpPr>
                <a:grpSpLocks/>
              </p:cNvGrpSpPr>
              <p:nvPr/>
            </p:nvGrpSpPr>
            <p:grpSpPr bwMode="auto">
              <a:xfrm>
                <a:off x="1945" y="3412"/>
                <a:ext cx="85" cy="46"/>
                <a:chOff x="2660" y="1705"/>
                <a:chExt cx="85" cy="46"/>
              </a:xfrm>
            </p:grpSpPr>
            <p:sp>
              <p:nvSpPr>
                <p:cNvPr id="361" name="Line 656"/>
                <p:cNvSpPr>
                  <a:spLocks noChangeShapeType="1"/>
                </p:cNvSpPr>
                <p:nvPr/>
              </p:nvSpPr>
              <p:spPr bwMode="auto">
                <a:xfrm flipH="1" flipV="1">
                  <a:off x="2703" y="1719"/>
                  <a:ext cx="36" cy="1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2" name="Freeform 657"/>
                <p:cNvSpPr>
                  <a:spLocks/>
                </p:cNvSpPr>
                <p:nvPr/>
              </p:nvSpPr>
              <p:spPr bwMode="auto">
                <a:xfrm>
                  <a:off x="2660" y="1705"/>
                  <a:ext cx="85" cy="46"/>
                </a:xfrm>
                <a:custGeom>
                  <a:avLst/>
                  <a:gdLst>
                    <a:gd name="T0" fmla="*/ 85 w 85"/>
                    <a:gd name="T1" fmla="*/ 0 h 46"/>
                    <a:gd name="T2" fmla="*/ 0 w 85"/>
                    <a:gd name="T3" fmla="*/ 0 h 46"/>
                    <a:gd name="T4" fmla="*/ 49 w 85"/>
                    <a:gd name="T5" fmla="*/ 46 h 46"/>
                    <a:gd name="T6" fmla="*/ 47 w 85"/>
                    <a:gd name="T7" fmla="*/ 17 h 46"/>
                    <a:gd name="T8" fmla="*/ 85 w 85"/>
                    <a:gd name="T9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46">
                      <a:moveTo>
                        <a:pt x="85" y="0"/>
                      </a:moveTo>
                      <a:lnTo>
                        <a:pt x="0" y="0"/>
                      </a:lnTo>
                      <a:lnTo>
                        <a:pt x="49" y="46"/>
                      </a:lnTo>
                      <a:lnTo>
                        <a:pt x="47" y="17"/>
                      </a:lnTo>
                      <a:lnTo>
                        <a:pt x="8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39" name="Group 658"/>
              <p:cNvGrpSpPr>
                <a:grpSpLocks/>
              </p:cNvGrpSpPr>
              <p:nvPr/>
            </p:nvGrpSpPr>
            <p:grpSpPr bwMode="auto">
              <a:xfrm>
                <a:off x="1965" y="3458"/>
                <a:ext cx="86" cy="48"/>
                <a:chOff x="2680" y="1751"/>
                <a:chExt cx="86" cy="48"/>
              </a:xfrm>
            </p:grpSpPr>
            <p:sp>
              <p:nvSpPr>
                <p:cNvPr id="359" name="Line 659"/>
                <p:cNvSpPr>
                  <a:spLocks noChangeShapeType="1"/>
                </p:cNvSpPr>
                <p:nvPr/>
              </p:nvSpPr>
              <p:spPr bwMode="auto">
                <a:xfrm flipV="1">
                  <a:off x="2687" y="1765"/>
                  <a:ext cx="35" cy="1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0" name="Freeform 660"/>
                <p:cNvSpPr>
                  <a:spLocks/>
                </p:cNvSpPr>
                <p:nvPr/>
              </p:nvSpPr>
              <p:spPr bwMode="auto">
                <a:xfrm>
                  <a:off x="2680" y="1751"/>
                  <a:ext cx="86" cy="48"/>
                </a:xfrm>
                <a:custGeom>
                  <a:avLst/>
                  <a:gdLst>
                    <a:gd name="T0" fmla="*/ 36 w 86"/>
                    <a:gd name="T1" fmla="*/ 48 h 48"/>
                    <a:gd name="T2" fmla="*/ 86 w 86"/>
                    <a:gd name="T3" fmla="*/ 0 h 48"/>
                    <a:gd name="T4" fmla="*/ 0 w 86"/>
                    <a:gd name="T5" fmla="*/ 2 h 48"/>
                    <a:gd name="T6" fmla="*/ 38 w 86"/>
                    <a:gd name="T7" fmla="*/ 17 h 48"/>
                    <a:gd name="T8" fmla="*/ 36 w 86"/>
                    <a:gd name="T9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48">
                      <a:moveTo>
                        <a:pt x="36" y="48"/>
                      </a:moveTo>
                      <a:lnTo>
                        <a:pt x="86" y="0"/>
                      </a:lnTo>
                      <a:lnTo>
                        <a:pt x="0" y="2"/>
                      </a:lnTo>
                      <a:lnTo>
                        <a:pt x="38" y="17"/>
                      </a:lnTo>
                      <a:lnTo>
                        <a:pt x="36" y="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40" name="Group 661"/>
              <p:cNvGrpSpPr>
                <a:grpSpLocks/>
              </p:cNvGrpSpPr>
              <p:nvPr/>
            </p:nvGrpSpPr>
            <p:grpSpPr bwMode="auto">
              <a:xfrm>
                <a:off x="2068" y="3397"/>
                <a:ext cx="85" cy="49"/>
                <a:chOff x="2783" y="1690"/>
                <a:chExt cx="85" cy="49"/>
              </a:xfrm>
            </p:grpSpPr>
            <p:sp>
              <p:nvSpPr>
                <p:cNvPr id="357" name="Line 662"/>
                <p:cNvSpPr>
                  <a:spLocks noChangeShapeType="1"/>
                </p:cNvSpPr>
                <p:nvPr/>
              </p:nvSpPr>
              <p:spPr bwMode="auto">
                <a:xfrm flipH="1">
                  <a:off x="2826" y="1710"/>
                  <a:ext cx="41" cy="11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58" name="Freeform 663"/>
                <p:cNvSpPr>
                  <a:spLocks/>
                </p:cNvSpPr>
                <p:nvPr/>
              </p:nvSpPr>
              <p:spPr bwMode="auto">
                <a:xfrm>
                  <a:off x="2783" y="1690"/>
                  <a:ext cx="85" cy="49"/>
                </a:xfrm>
                <a:custGeom>
                  <a:avLst/>
                  <a:gdLst>
                    <a:gd name="T0" fmla="*/ 52 w 85"/>
                    <a:gd name="T1" fmla="*/ 0 h 49"/>
                    <a:gd name="T2" fmla="*/ 0 w 85"/>
                    <a:gd name="T3" fmla="*/ 47 h 49"/>
                    <a:gd name="T4" fmla="*/ 85 w 85"/>
                    <a:gd name="T5" fmla="*/ 49 h 49"/>
                    <a:gd name="T6" fmla="*/ 48 w 85"/>
                    <a:gd name="T7" fmla="*/ 31 h 49"/>
                    <a:gd name="T8" fmla="*/ 52 w 85"/>
                    <a:gd name="T9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49">
                      <a:moveTo>
                        <a:pt x="52" y="0"/>
                      </a:moveTo>
                      <a:lnTo>
                        <a:pt x="0" y="47"/>
                      </a:lnTo>
                      <a:lnTo>
                        <a:pt x="85" y="49"/>
                      </a:lnTo>
                      <a:lnTo>
                        <a:pt x="48" y="31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341" name="Line 664"/>
              <p:cNvSpPr>
                <a:spLocks noChangeShapeType="1"/>
              </p:cNvSpPr>
              <p:nvPr/>
            </p:nvSpPr>
            <p:spPr bwMode="auto">
              <a:xfrm>
                <a:off x="2098" y="3464"/>
                <a:ext cx="35" cy="1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2" name="Freeform 665"/>
              <p:cNvSpPr>
                <a:spLocks/>
              </p:cNvSpPr>
              <p:nvPr/>
            </p:nvSpPr>
            <p:spPr bwMode="auto">
              <a:xfrm>
                <a:off x="2093" y="3445"/>
                <a:ext cx="83" cy="46"/>
              </a:xfrm>
              <a:custGeom>
                <a:avLst/>
                <a:gdLst>
                  <a:gd name="T0" fmla="*/ 0 w 83"/>
                  <a:gd name="T1" fmla="*/ 46 h 46"/>
                  <a:gd name="T2" fmla="*/ 83 w 83"/>
                  <a:gd name="T3" fmla="*/ 46 h 46"/>
                  <a:gd name="T4" fmla="*/ 34 w 83"/>
                  <a:gd name="T5" fmla="*/ 0 h 46"/>
                  <a:gd name="T6" fmla="*/ 37 w 83"/>
                  <a:gd name="T7" fmla="*/ 29 h 46"/>
                  <a:gd name="T8" fmla="*/ 0 w 83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0" y="46"/>
                    </a:moveTo>
                    <a:lnTo>
                      <a:pt x="83" y="46"/>
                    </a:lnTo>
                    <a:lnTo>
                      <a:pt x="34" y="0"/>
                    </a:lnTo>
                    <a:lnTo>
                      <a:pt x="37" y="29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3" name="Line 666"/>
              <p:cNvSpPr>
                <a:spLocks noChangeShapeType="1"/>
              </p:cNvSpPr>
              <p:nvPr/>
            </p:nvSpPr>
            <p:spPr bwMode="auto">
              <a:xfrm>
                <a:off x="2098" y="3464"/>
                <a:ext cx="35" cy="1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4" name="Freeform 667"/>
              <p:cNvSpPr>
                <a:spLocks/>
              </p:cNvSpPr>
              <p:nvPr/>
            </p:nvSpPr>
            <p:spPr bwMode="auto">
              <a:xfrm>
                <a:off x="2093" y="3445"/>
                <a:ext cx="83" cy="46"/>
              </a:xfrm>
              <a:custGeom>
                <a:avLst/>
                <a:gdLst>
                  <a:gd name="T0" fmla="*/ 0 w 83"/>
                  <a:gd name="T1" fmla="*/ 46 h 46"/>
                  <a:gd name="T2" fmla="*/ 83 w 83"/>
                  <a:gd name="T3" fmla="*/ 46 h 46"/>
                  <a:gd name="T4" fmla="*/ 34 w 83"/>
                  <a:gd name="T5" fmla="*/ 0 h 46"/>
                  <a:gd name="T6" fmla="*/ 37 w 83"/>
                  <a:gd name="T7" fmla="*/ 29 h 46"/>
                  <a:gd name="T8" fmla="*/ 0 w 83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0" y="46"/>
                    </a:moveTo>
                    <a:lnTo>
                      <a:pt x="83" y="46"/>
                    </a:lnTo>
                    <a:lnTo>
                      <a:pt x="34" y="0"/>
                    </a:lnTo>
                    <a:lnTo>
                      <a:pt x="37" y="29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5" name="Line 668"/>
              <p:cNvSpPr>
                <a:spLocks noChangeShapeType="1"/>
              </p:cNvSpPr>
              <p:nvPr/>
            </p:nvSpPr>
            <p:spPr bwMode="auto">
              <a:xfrm flipH="1" flipV="1">
                <a:off x="1988" y="3426"/>
                <a:ext cx="36" cy="1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6" name="Freeform 669"/>
              <p:cNvSpPr>
                <a:spLocks/>
              </p:cNvSpPr>
              <p:nvPr/>
            </p:nvSpPr>
            <p:spPr bwMode="auto">
              <a:xfrm>
                <a:off x="1945" y="3412"/>
                <a:ext cx="85" cy="46"/>
              </a:xfrm>
              <a:custGeom>
                <a:avLst/>
                <a:gdLst>
                  <a:gd name="T0" fmla="*/ 85 w 85"/>
                  <a:gd name="T1" fmla="*/ 0 h 46"/>
                  <a:gd name="T2" fmla="*/ 0 w 85"/>
                  <a:gd name="T3" fmla="*/ 0 h 46"/>
                  <a:gd name="T4" fmla="*/ 49 w 85"/>
                  <a:gd name="T5" fmla="*/ 46 h 46"/>
                  <a:gd name="T6" fmla="*/ 47 w 85"/>
                  <a:gd name="T7" fmla="*/ 17 h 46"/>
                  <a:gd name="T8" fmla="*/ 85 w 85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46">
                    <a:moveTo>
                      <a:pt x="85" y="0"/>
                    </a:moveTo>
                    <a:lnTo>
                      <a:pt x="0" y="0"/>
                    </a:lnTo>
                    <a:lnTo>
                      <a:pt x="49" y="46"/>
                    </a:lnTo>
                    <a:lnTo>
                      <a:pt x="47" y="17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7" name="Line 670"/>
              <p:cNvSpPr>
                <a:spLocks noChangeShapeType="1"/>
              </p:cNvSpPr>
              <p:nvPr/>
            </p:nvSpPr>
            <p:spPr bwMode="auto">
              <a:xfrm flipH="1" flipV="1">
                <a:off x="1988" y="3426"/>
                <a:ext cx="36" cy="1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8" name="Freeform 671"/>
              <p:cNvSpPr>
                <a:spLocks/>
              </p:cNvSpPr>
              <p:nvPr/>
            </p:nvSpPr>
            <p:spPr bwMode="auto">
              <a:xfrm>
                <a:off x="1945" y="3412"/>
                <a:ext cx="85" cy="46"/>
              </a:xfrm>
              <a:custGeom>
                <a:avLst/>
                <a:gdLst>
                  <a:gd name="T0" fmla="*/ 85 w 85"/>
                  <a:gd name="T1" fmla="*/ 0 h 46"/>
                  <a:gd name="T2" fmla="*/ 0 w 85"/>
                  <a:gd name="T3" fmla="*/ 0 h 46"/>
                  <a:gd name="T4" fmla="*/ 49 w 85"/>
                  <a:gd name="T5" fmla="*/ 46 h 46"/>
                  <a:gd name="T6" fmla="*/ 47 w 85"/>
                  <a:gd name="T7" fmla="*/ 17 h 46"/>
                  <a:gd name="T8" fmla="*/ 85 w 85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46">
                    <a:moveTo>
                      <a:pt x="85" y="0"/>
                    </a:moveTo>
                    <a:lnTo>
                      <a:pt x="0" y="0"/>
                    </a:lnTo>
                    <a:lnTo>
                      <a:pt x="49" y="46"/>
                    </a:lnTo>
                    <a:lnTo>
                      <a:pt x="47" y="17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9" name="Line 672"/>
              <p:cNvSpPr>
                <a:spLocks noChangeShapeType="1"/>
              </p:cNvSpPr>
              <p:nvPr/>
            </p:nvSpPr>
            <p:spPr bwMode="auto">
              <a:xfrm flipV="1">
                <a:off x="1972" y="3472"/>
                <a:ext cx="35" cy="1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50" name="Freeform 673"/>
              <p:cNvSpPr>
                <a:spLocks/>
              </p:cNvSpPr>
              <p:nvPr/>
            </p:nvSpPr>
            <p:spPr bwMode="auto">
              <a:xfrm>
                <a:off x="1965" y="3458"/>
                <a:ext cx="86" cy="48"/>
              </a:xfrm>
              <a:custGeom>
                <a:avLst/>
                <a:gdLst>
                  <a:gd name="T0" fmla="*/ 36 w 86"/>
                  <a:gd name="T1" fmla="*/ 48 h 48"/>
                  <a:gd name="T2" fmla="*/ 86 w 86"/>
                  <a:gd name="T3" fmla="*/ 0 h 48"/>
                  <a:gd name="T4" fmla="*/ 0 w 86"/>
                  <a:gd name="T5" fmla="*/ 2 h 48"/>
                  <a:gd name="T6" fmla="*/ 38 w 86"/>
                  <a:gd name="T7" fmla="*/ 17 h 48"/>
                  <a:gd name="T8" fmla="*/ 36 w 86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48">
                    <a:moveTo>
                      <a:pt x="36" y="48"/>
                    </a:moveTo>
                    <a:lnTo>
                      <a:pt x="86" y="0"/>
                    </a:lnTo>
                    <a:lnTo>
                      <a:pt x="0" y="2"/>
                    </a:lnTo>
                    <a:lnTo>
                      <a:pt x="38" y="17"/>
                    </a:lnTo>
                    <a:lnTo>
                      <a:pt x="36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51" name="Line 674"/>
              <p:cNvSpPr>
                <a:spLocks noChangeShapeType="1"/>
              </p:cNvSpPr>
              <p:nvPr/>
            </p:nvSpPr>
            <p:spPr bwMode="auto">
              <a:xfrm flipV="1">
                <a:off x="1972" y="3472"/>
                <a:ext cx="35" cy="1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52" name="Freeform 675"/>
              <p:cNvSpPr>
                <a:spLocks/>
              </p:cNvSpPr>
              <p:nvPr/>
            </p:nvSpPr>
            <p:spPr bwMode="auto">
              <a:xfrm>
                <a:off x="1965" y="3458"/>
                <a:ext cx="86" cy="48"/>
              </a:xfrm>
              <a:custGeom>
                <a:avLst/>
                <a:gdLst>
                  <a:gd name="T0" fmla="*/ 36 w 86"/>
                  <a:gd name="T1" fmla="*/ 48 h 48"/>
                  <a:gd name="T2" fmla="*/ 86 w 86"/>
                  <a:gd name="T3" fmla="*/ 0 h 48"/>
                  <a:gd name="T4" fmla="*/ 0 w 86"/>
                  <a:gd name="T5" fmla="*/ 2 h 48"/>
                  <a:gd name="T6" fmla="*/ 38 w 86"/>
                  <a:gd name="T7" fmla="*/ 17 h 48"/>
                  <a:gd name="T8" fmla="*/ 36 w 86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48">
                    <a:moveTo>
                      <a:pt x="36" y="48"/>
                    </a:moveTo>
                    <a:lnTo>
                      <a:pt x="86" y="0"/>
                    </a:lnTo>
                    <a:lnTo>
                      <a:pt x="0" y="2"/>
                    </a:lnTo>
                    <a:lnTo>
                      <a:pt x="38" y="17"/>
                    </a:lnTo>
                    <a:lnTo>
                      <a:pt x="36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53" name="Line 676"/>
              <p:cNvSpPr>
                <a:spLocks noChangeShapeType="1"/>
              </p:cNvSpPr>
              <p:nvPr/>
            </p:nvSpPr>
            <p:spPr bwMode="auto">
              <a:xfrm flipH="1">
                <a:off x="2111" y="3417"/>
                <a:ext cx="41" cy="1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54" name="Freeform 677"/>
              <p:cNvSpPr>
                <a:spLocks/>
              </p:cNvSpPr>
              <p:nvPr/>
            </p:nvSpPr>
            <p:spPr bwMode="auto">
              <a:xfrm>
                <a:off x="2068" y="3397"/>
                <a:ext cx="85" cy="49"/>
              </a:xfrm>
              <a:custGeom>
                <a:avLst/>
                <a:gdLst>
                  <a:gd name="T0" fmla="*/ 52 w 85"/>
                  <a:gd name="T1" fmla="*/ 0 h 49"/>
                  <a:gd name="T2" fmla="*/ 0 w 85"/>
                  <a:gd name="T3" fmla="*/ 47 h 49"/>
                  <a:gd name="T4" fmla="*/ 85 w 85"/>
                  <a:gd name="T5" fmla="*/ 49 h 49"/>
                  <a:gd name="T6" fmla="*/ 48 w 85"/>
                  <a:gd name="T7" fmla="*/ 31 h 49"/>
                  <a:gd name="T8" fmla="*/ 52 w 85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49">
                    <a:moveTo>
                      <a:pt x="52" y="0"/>
                    </a:moveTo>
                    <a:lnTo>
                      <a:pt x="0" y="47"/>
                    </a:lnTo>
                    <a:lnTo>
                      <a:pt x="85" y="49"/>
                    </a:lnTo>
                    <a:lnTo>
                      <a:pt x="48" y="3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55" name="Line 678"/>
              <p:cNvSpPr>
                <a:spLocks noChangeShapeType="1"/>
              </p:cNvSpPr>
              <p:nvPr/>
            </p:nvSpPr>
            <p:spPr bwMode="auto">
              <a:xfrm flipH="1">
                <a:off x="2111" y="3417"/>
                <a:ext cx="41" cy="1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56" name="Freeform 679"/>
              <p:cNvSpPr>
                <a:spLocks/>
              </p:cNvSpPr>
              <p:nvPr/>
            </p:nvSpPr>
            <p:spPr bwMode="auto">
              <a:xfrm>
                <a:off x="2068" y="3397"/>
                <a:ext cx="85" cy="49"/>
              </a:xfrm>
              <a:custGeom>
                <a:avLst/>
                <a:gdLst>
                  <a:gd name="T0" fmla="*/ 52 w 85"/>
                  <a:gd name="T1" fmla="*/ 0 h 49"/>
                  <a:gd name="T2" fmla="*/ 0 w 85"/>
                  <a:gd name="T3" fmla="*/ 47 h 49"/>
                  <a:gd name="T4" fmla="*/ 85 w 85"/>
                  <a:gd name="T5" fmla="*/ 49 h 49"/>
                  <a:gd name="T6" fmla="*/ 48 w 85"/>
                  <a:gd name="T7" fmla="*/ 31 h 49"/>
                  <a:gd name="T8" fmla="*/ 52 w 85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49">
                    <a:moveTo>
                      <a:pt x="52" y="0"/>
                    </a:moveTo>
                    <a:lnTo>
                      <a:pt x="0" y="47"/>
                    </a:lnTo>
                    <a:lnTo>
                      <a:pt x="85" y="49"/>
                    </a:lnTo>
                    <a:lnTo>
                      <a:pt x="48" y="3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646" name="Group 680"/>
            <p:cNvGrpSpPr>
              <a:grpSpLocks/>
            </p:cNvGrpSpPr>
            <p:nvPr/>
          </p:nvGrpSpPr>
          <p:grpSpPr bwMode="auto">
            <a:xfrm>
              <a:off x="5054915" y="4179570"/>
              <a:ext cx="512922" cy="552926"/>
              <a:chOff x="1292" y="3838"/>
              <a:chExt cx="359" cy="387"/>
            </a:xfrm>
          </p:grpSpPr>
          <p:grpSp>
            <p:nvGrpSpPr>
              <p:cNvPr id="647" name="Group 681"/>
              <p:cNvGrpSpPr>
                <a:grpSpLocks/>
              </p:cNvGrpSpPr>
              <p:nvPr/>
            </p:nvGrpSpPr>
            <p:grpSpPr bwMode="auto">
              <a:xfrm>
                <a:off x="1292" y="3974"/>
                <a:ext cx="359" cy="251"/>
                <a:chOff x="1247" y="2840"/>
                <a:chExt cx="359" cy="251"/>
              </a:xfrm>
            </p:grpSpPr>
            <p:sp>
              <p:nvSpPr>
                <p:cNvPr id="695" name="Freeform 682"/>
                <p:cNvSpPr>
                  <a:spLocks/>
                </p:cNvSpPr>
                <p:nvPr/>
              </p:nvSpPr>
              <p:spPr bwMode="auto">
                <a:xfrm>
                  <a:off x="1247" y="2840"/>
                  <a:ext cx="359" cy="251"/>
                </a:xfrm>
                <a:custGeom>
                  <a:avLst/>
                  <a:gdLst>
                    <a:gd name="T0" fmla="*/ 1113 w 2225"/>
                    <a:gd name="T1" fmla="*/ 0 h 2175"/>
                    <a:gd name="T2" fmla="*/ 0 w 2225"/>
                    <a:gd name="T3" fmla="*/ 544 h 2175"/>
                    <a:gd name="T4" fmla="*/ 0 w 2225"/>
                    <a:gd name="T5" fmla="*/ 1632 h 2175"/>
                    <a:gd name="T6" fmla="*/ 1113 w 2225"/>
                    <a:gd name="T7" fmla="*/ 2175 h 2175"/>
                    <a:gd name="T8" fmla="*/ 2225 w 2225"/>
                    <a:gd name="T9" fmla="*/ 1632 h 2175"/>
                    <a:gd name="T10" fmla="*/ 2225 w 2225"/>
                    <a:gd name="T11" fmla="*/ 544 h 2175"/>
                    <a:gd name="T12" fmla="*/ 1113 w 2225"/>
                    <a:gd name="T13" fmla="*/ 0 h 2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25" h="2175">
                      <a:moveTo>
                        <a:pt x="1113" y="0"/>
                      </a:moveTo>
                      <a:cubicBezTo>
                        <a:pt x="498" y="0"/>
                        <a:pt x="0" y="244"/>
                        <a:pt x="0" y="544"/>
                      </a:cubicBezTo>
                      <a:lnTo>
                        <a:pt x="0" y="1632"/>
                      </a:lnTo>
                      <a:cubicBezTo>
                        <a:pt x="0" y="1932"/>
                        <a:pt x="498" y="2175"/>
                        <a:pt x="1113" y="2175"/>
                      </a:cubicBezTo>
                      <a:cubicBezTo>
                        <a:pt x="1727" y="2175"/>
                        <a:pt x="2225" y="1932"/>
                        <a:pt x="2225" y="1632"/>
                      </a:cubicBezTo>
                      <a:lnTo>
                        <a:pt x="2225" y="544"/>
                      </a:lnTo>
                      <a:cubicBezTo>
                        <a:pt x="2225" y="244"/>
                        <a:pt x="1727" y="0"/>
                        <a:pt x="1113" y="0"/>
                      </a:cubicBezTo>
                      <a:close/>
                    </a:path>
                  </a:pathLst>
                </a:custGeom>
                <a:pattFill prst="dkVert">
                  <a:fgClr>
                    <a:srgbClr val="FFFF00"/>
                  </a:fgClr>
                  <a:bgClr>
                    <a:srgbClr val="FFFFFF"/>
                  </a:bgClr>
                </a:pattFill>
                <a:ln w="1270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96" name="Oval 683"/>
                <p:cNvSpPr>
                  <a:spLocks noChangeArrowheads="1"/>
                </p:cNvSpPr>
                <p:nvPr/>
              </p:nvSpPr>
              <p:spPr bwMode="auto">
                <a:xfrm>
                  <a:off x="1247" y="2840"/>
                  <a:ext cx="359" cy="125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48" name="Group 684"/>
              <p:cNvGrpSpPr>
                <a:grpSpLocks/>
              </p:cNvGrpSpPr>
              <p:nvPr/>
            </p:nvGrpSpPr>
            <p:grpSpPr bwMode="auto">
              <a:xfrm>
                <a:off x="1292" y="3838"/>
                <a:ext cx="359" cy="251"/>
                <a:chOff x="1292" y="3838"/>
                <a:chExt cx="359" cy="251"/>
              </a:xfrm>
            </p:grpSpPr>
            <p:grpSp>
              <p:nvGrpSpPr>
                <p:cNvPr id="649" name="Group 685"/>
                <p:cNvGrpSpPr>
                  <a:grpSpLocks/>
                </p:cNvGrpSpPr>
                <p:nvPr/>
              </p:nvGrpSpPr>
              <p:grpSpPr bwMode="auto">
                <a:xfrm>
                  <a:off x="1292" y="3838"/>
                  <a:ext cx="359" cy="251"/>
                  <a:chOff x="3043" y="2054"/>
                  <a:chExt cx="359" cy="251"/>
                </a:xfrm>
              </p:grpSpPr>
              <p:sp>
                <p:nvSpPr>
                  <p:cNvPr id="693" name="Freeform 686"/>
                  <p:cNvSpPr>
                    <a:spLocks/>
                  </p:cNvSpPr>
                  <p:nvPr/>
                </p:nvSpPr>
                <p:spPr bwMode="auto">
                  <a:xfrm>
                    <a:off x="3043" y="2054"/>
                    <a:ext cx="359" cy="251"/>
                  </a:xfrm>
                  <a:custGeom>
                    <a:avLst/>
                    <a:gdLst>
                      <a:gd name="T0" fmla="*/ 180 w 359"/>
                      <a:gd name="T1" fmla="*/ 0 h 251"/>
                      <a:gd name="T2" fmla="*/ 144 w 359"/>
                      <a:gd name="T3" fmla="*/ 1 h 251"/>
                      <a:gd name="T4" fmla="*/ 110 w 359"/>
                      <a:gd name="T5" fmla="*/ 5 h 251"/>
                      <a:gd name="T6" fmla="*/ 78 w 359"/>
                      <a:gd name="T7" fmla="*/ 10 h 251"/>
                      <a:gd name="T8" fmla="*/ 52 w 359"/>
                      <a:gd name="T9" fmla="*/ 18 h 251"/>
                      <a:gd name="T10" fmla="*/ 29 w 359"/>
                      <a:gd name="T11" fmla="*/ 27 h 251"/>
                      <a:gd name="T12" fmla="*/ 15 w 359"/>
                      <a:gd name="T13" fmla="*/ 38 h 251"/>
                      <a:gd name="T14" fmla="*/ 3 w 359"/>
                      <a:gd name="T15" fmla="*/ 50 h 251"/>
                      <a:gd name="T16" fmla="*/ 1 w 359"/>
                      <a:gd name="T17" fmla="*/ 56 h 251"/>
                      <a:gd name="T18" fmla="*/ 0 w 359"/>
                      <a:gd name="T19" fmla="*/ 62 h 251"/>
                      <a:gd name="T20" fmla="*/ 0 w 359"/>
                      <a:gd name="T21" fmla="*/ 188 h 251"/>
                      <a:gd name="T22" fmla="*/ 1 w 359"/>
                      <a:gd name="T23" fmla="*/ 195 h 251"/>
                      <a:gd name="T24" fmla="*/ 3 w 359"/>
                      <a:gd name="T25" fmla="*/ 201 h 251"/>
                      <a:gd name="T26" fmla="*/ 15 w 359"/>
                      <a:gd name="T27" fmla="*/ 213 h 251"/>
                      <a:gd name="T28" fmla="*/ 29 w 359"/>
                      <a:gd name="T29" fmla="*/ 224 h 251"/>
                      <a:gd name="T30" fmla="*/ 52 w 359"/>
                      <a:gd name="T31" fmla="*/ 233 h 251"/>
                      <a:gd name="T32" fmla="*/ 78 w 359"/>
                      <a:gd name="T33" fmla="*/ 240 h 251"/>
                      <a:gd name="T34" fmla="*/ 110 w 359"/>
                      <a:gd name="T35" fmla="*/ 246 h 251"/>
                      <a:gd name="T36" fmla="*/ 144 w 359"/>
                      <a:gd name="T37" fmla="*/ 250 h 251"/>
                      <a:gd name="T38" fmla="*/ 180 w 359"/>
                      <a:gd name="T39" fmla="*/ 251 h 251"/>
                      <a:gd name="T40" fmla="*/ 215 w 359"/>
                      <a:gd name="T41" fmla="*/ 250 h 251"/>
                      <a:gd name="T42" fmla="*/ 249 w 359"/>
                      <a:gd name="T43" fmla="*/ 246 h 251"/>
                      <a:gd name="T44" fmla="*/ 281 w 359"/>
                      <a:gd name="T45" fmla="*/ 240 h 251"/>
                      <a:gd name="T46" fmla="*/ 307 w 359"/>
                      <a:gd name="T47" fmla="*/ 233 h 251"/>
                      <a:gd name="T48" fmla="*/ 330 w 359"/>
                      <a:gd name="T49" fmla="*/ 224 h 251"/>
                      <a:gd name="T50" fmla="*/ 344 w 359"/>
                      <a:gd name="T51" fmla="*/ 213 h 251"/>
                      <a:gd name="T52" fmla="*/ 356 w 359"/>
                      <a:gd name="T53" fmla="*/ 201 h 251"/>
                      <a:gd name="T54" fmla="*/ 359 w 359"/>
                      <a:gd name="T55" fmla="*/ 195 h 251"/>
                      <a:gd name="T56" fmla="*/ 359 w 359"/>
                      <a:gd name="T57" fmla="*/ 188 h 251"/>
                      <a:gd name="T58" fmla="*/ 359 w 359"/>
                      <a:gd name="T59" fmla="*/ 62 h 251"/>
                      <a:gd name="T60" fmla="*/ 359 w 359"/>
                      <a:gd name="T61" fmla="*/ 56 h 251"/>
                      <a:gd name="T62" fmla="*/ 356 w 359"/>
                      <a:gd name="T63" fmla="*/ 50 h 251"/>
                      <a:gd name="T64" fmla="*/ 344 w 359"/>
                      <a:gd name="T65" fmla="*/ 38 h 251"/>
                      <a:gd name="T66" fmla="*/ 330 w 359"/>
                      <a:gd name="T67" fmla="*/ 27 h 251"/>
                      <a:gd name="T68" fmla="*/ 307 w 359"/>
                      <a:gd name="T69" fmla="*/ 18 h 251"/>
                      <a:gd name="T70" fmla="*/ 281 w 359"/>
                      <a:gd name="T71" fmla="*/ 10 h 251"/>
                      <a:gd name="T72" fmla="*/ 249 w 359"/>
                      <a:gd name="T73" fmla="*/ 5 h 251"/>
                      <a:gd name="T74" fmla="*/ 215 w 359"/>
                      <a:gd name="T75" fmla="*/ 1 h 251"/>
                      <a:gd name="T76" fmla="*/ 180 w 359"/>
                      <a:gd name="T77" fmla="*/ 0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59" h="251">
                        <a:moveTo>
                          <a:pt x="180" y="0"/>
                        </a:moveTo>
                        <a:lnTo>
                          <a:pt x="144" y="1"/>
                        </a:lnTo>
                        <a:lnTo>
                          <a:pt x="110" y="5"/>
                        </a:lnTo>
                        <a:lnTo>
                          <a:pt x="78" y="10"/>
                        </a:lnTo>
                        <a:lnTo>
                          <a:pt x="52" y="18"/>
                        </a:lnTo>
                        <a:lnTo>
                          <a:pt x="29" y="27"/>
                        </a:lnTo>
                        <a:lnTo>
                          <a:pt x="15" y="38"/>
                        </a:lnTo>
                        <a:lnTo>
                          <a:pt x="3" y="50"/>
                        </a:lnTo>
                        <a:lnTo>
                          <a:pt x="1" y="56"/>
                        </a:lnTo>
                        <a:lnTo>
                          <a:pt x="0" y="62"/>
                        </a:lnTo>
                        <a:lnTo>
                          <a:pt x="0" y="188"/>
                        </a:lnTo>
                        <a:lnTo>
                          <a:pt x="1" y="195"/>
                        </a:lnTo>
                        <a:lnTo>
                          <a:pt x="3" y="201"/>
                        </a:lnTo>
                        <a:lnTo>
                          <a:pt x="15" y="213"/>
                        </a:lnTo>
                        <a:lnTo>
                          <a:pt x="29" y="224"/>
                        </a:lnTo>
                        <a:lnTo>
                          <a:pt x="52" y="233"/>
                        </a:lnTo>
                        <a:lnTo>
                          <a:pt x="78" y="240"/>
                        </a:lnTo>
                        <a:lnTo>
                          <a:pt x="110" y="246"/>
                        </a:lnTo>
                        <a:lnTo>
                          <a:pt x="144" y="250"/>
                        </a:lnTo>
                        <a:lnTo>
                          <a:pt x="180" y="251"/>
                        </a:lnTo>
                        <a:lnTo>
                          <a:pt x="215" y="250"/>
                        </a:lnTo>
                        <a:lnTo>
                          <a:pt x="249" y="246"/>
                        </a:lnTo>
                        <a:lnTo>
                          <a:pt x="281" y="240"/>
                        </a:lnTo>
                        <a:lnTo>
                          <a:pt x="307" y="233"/>
                        </a:lnTo>
                        <a:lnTo>
                          <a:pt x="330" y="224"/>
                        </a:lnTo>
                        <a:lnTo>
                          <a:pt x="344" y="213"/>
                        </a:lnTo>
                        <a:lnTo>
                          <a:pt x="356" y="201"/>
                        </a:lnTo>
                        <a:lnTo>
                          <a:pt x="359" y="195"/>
                        </a:lnTo>
                        <a:lnTo>
                          <a:pt x="359" y="188"/>
                        </a:lnTo>
                        <a:lnTo>
                          <a:pt x="359" y="62"/>
                        </a:lnTo>
                        <a:lnTo>
                          <a:pt x="359" y="56"/>
                        </a:lnTo>
                        <a:lnTo>
                          <a:pt x="356" y="50"/>
                        </a:lnTo>
                        <a:lnTo>
                          <a:pt x="344" y="38"/>
                        </a:lnTo>
                        <a:lnTo>
                          <a:pt x="330" y="27"/>
                        </a:lnTo>
                        <a:lnTo>
                          <a:pt x="307" y="18"/>
                        </a:lnTo>
                        <a:lnTo>
                          <a:pt x="281" y="10"/>
                        </a:lnTo>
                        <a:lnTo>
                          <a:pt x="249" y="5"/>
                        </a:lnTo>
                        <a:lnTo>
                          <a:pt x="215" y="1"/>
                        </a:lnTo>
                        <a:lnTo>
                          <a:pt x="180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94" name="Freeform 687"/>
                  <p:cNvSpPr>
                    <a:spLocks/>
                  </p:cNvSpPr>
                  <p:nvPr/>
                </p:nvSpPr>
                <p:spPr bwMode="auto">
                  <a:xfrm>
                    <a:off x="3043" y="2054"/>
                    <a:ext cx="359" cy="251"/>
                  </a:xfrm>
                  <a:custGeom>
                    <a:avLst/>
                    <a:gdLst>
                      <a:gd name="T0" fmla="*/ 180 w 359"/>
                      <a:gd name="T1" fmla="*/ 0 h 251"/>
                      <a:gd name="T2" fmla="*/ 144 w 359"/>
                      <a:gd name="T3" fmla="*/ 1 h 251"/>
                      <a:gd name="T4" fmla="*/ 110 w 359"/>
                      <a:gd name="T5" fmla="*/ 5 h 251"/>
                      <a:gd name="T6" fmla="*/ 78 w 359"/>
                      <a:gd name="T7" fmla="*/ 10 h 251"/>
                      <a:gd name="T8" fmla="*/ 52 w 359"/>
                      <a:gd name="T9" fmla="*/ 18 h 251"/>
                      <a:gd name="T10" fmla="*/ 29 w 359"/>
                      <a:gd name="T11" fmla="*/ 27 h 251"/>
                      <a:gd name="T12" fmla="*/ 15 w 359"/>
                      <a:gd name="T13" fmla="*/ 38 h 251"/>
                      <a:gd name="T14" fmla="*/ 3 w 359"/>
                      <a:gd name="T15" fmla="*/ 50 h 251"/>
                      <a:gd name="T16" fmla="*/ 1 w 359"/>
                      <a:gd name="T17" fmla="*/ 56 h 251"/>
                      <a:gd name="T18" fmla="*/ 0 w 359"/>
                      <a:gd name="T19" fmla="*/ 62 h 251"/>
                      <a:gd name="T20" fmla="*/ 0 w 359"/>
                      <a:gd name="T21" fmla="*/ 188 h 251"/>
                      <a:gd name="T22" fmla="*/ 1 w 359"/>
                      <a:gd name="T23" fmla="*/ 195 h 251"/>
                      <a:gd name="T24" fmla="*/ 3 w 359"/>
                      <a:gd name="T25" fmla="*/ 201 h 251"/>
                      <a:gd name="T26" fmla="*/ 15 w 359"/>
                      <a:gd name="T27" fmla="*/ 213 h 251"/>
                      <a:gd name="T28" fmla="*/ 29 w 359"/>
                      <a:gd name="T29" fmla="*/ 224 h 251"/>
                      <a:gd name="T30" fmla="*/ 52 w 359"/>
                      <a:gd name="T31" fmla="*/ 233 h 251"/>
                      <a:gd name="T32" fmla="*/ 78 w 359"/>
                      <a:gd name="T33" fmla="*/ 240 h 251"/>
                      <a:gd name="T34" fmla="*/ 110 w 359"/>
                      <a:gd name="T35" fmla="*/ 246 h 251"/>
                      <a:gd name="T36" fmla="*/ 144 w 359"/>
                      <a:gd name="T37" fmla="*/ 250 h 251"/>
                      <a:gd name="T38" fmla="*/ 180 w 359"/>
                      <a:gd name="T39" fmla="*/ 251 h 251"/>
                      <a:gd name="T40" fmla="*/ 215 w 359"/>
                      <a:gd name="T41" fmla="*/ 250 h 251"/>
                      <a:gd name="T42" fmla="*/ 249 w 359"/>
                      <a:gd name="T43" fmla="*/ 246 h 251"/>
                      <a:gd name="T44" fmla="*/ 281 w 359"/>
                      <a:gd name="T45" fmla="*/ 240 h 251"/>
                      <a:gd name="T46" fmla="*/ 307 w 359"/>
                      <a:gd name="T47" fmla="*/ 233 h 251"/>
                      <a:gd name="T48" fmla="*/ 330 w 359"/>
                      <a:gd name="T49" fmla="*/ 224 h 251"/>
                      <a:gd name="T50" fmla="*/ 344 w 359"/>
                      <a:gd name="T51" fmla="*/ 213 h 251"/>
                      <a:gd name="T52" fmla="*/ 356 w 359"/>
                      <a:gd name="T53" fmla="*/ 201 h 251"/>
                      <a:gd name="T54" fmla="*/ 359 w 359"/>
                      <a:gd name="T55" fmla="*/ 195 h 251"/>
                      <a:gd name="T56" fmla="*/ 359 w 359"/>
                      <a:gd name="T57" fmla="*/ 188 h 251"/>
                      <a:gd name="T58" fmla="*/ 359 w 359"/>
                      <a:gd name="T59" fmla="*/ 62 h 251"/>
                      <a:gd name="T60" fmla="*/ 359 w 359"/>
                      <a:gd name="T61" fmla="*/ 56 h 251"/>
                      <a:gd name="T62" fmla="*/ 356 w 359"/>
                      <a:gd name="T63" fmla="*/ 50 h 251"/>
                      <a:gd name="T64" fmla="*/ 344 w 359"/>
                      <a:gd name="T65" fmla="*/ 38 h 251"/>
                      <a:gd name="T66" fmla="*/ 330 w 359"/>
                      <a:gd name="T67" fmla="*/ 27 h 251"/>
                      <a:gd name="T68" fmla="*/ 307 w 359"/>
                      <a:gd name="T69" fmla="*/ 18 h 251"/>
                      <a:gd name="T70" fmla="*/ 281 w 359"/>
                      <a:gd name="T71" fmla="*/ 10 h 251"/>
                      <a:gd name="T72" fmla="*/ 249 w 359"/>
                      <a:gd name="T73" fmla="*/ 5 h 251"/>
                      <a:gd name="T74" fmla="*/ 215 w 359"/>
                      <a:gd name="T75" fmla="*/ 1 h 251"/>
                      <a:gd name="T76" fmla="*/ 180 w 359"/>
                      <a:gd name="T77" fmla="*/ 0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59" h="251">
                        <a:moveTo>
                          <a:pt x="180" y="0"/>
                        </a:moveTo>
                        <a:lnTo>
                          <a:pt x="144" y="1"/>
                        </a:lnTo>
                        <a:lnTo>
                          <a:pt x="110" y="5"/>
                        </a:lnTo>
                        <a:lnTo>
                          <a:pt x="78" y="10"/>
                        </a:lnTo>
                        <a:lnTo>
                          <a:pt x="52" y="18"/>
                        </a:lnTo>
                        <a:lnTo>
                          <a:pt x="29" y="27"/>
                        </a:lnTo>
                        <a:lnTo>
                          <a:pt x="15" y="38"/>
                        </a:lnTo>
                        <a:lnTo>
                          <a:pt x="3" y="50"/>
                        </a:lnTo>
                        <a:lnTo>
                          <a:pt x="1" y="56"/>
                        </a:lnTo>
                        <a:lnTo>
                          <a:pt x="0" y="62"/>
                        </a:lnTo>
                        <a:lnTo>
                          <a:pt x="0" y="188"/>
                        </a:lnTo>
                        <a:lnTo>
                          <a:pt x="1" y="195"/>
                        </a:lnTo>
                        <a:lnTo>
                          <a:pt x="3" y="201"/>
                        </a:lnTo>
                        <a:lnTo>
                          <a:pt x="15" y="213"/>
                        </a:lnTo>
                        <a:lnTo>
                          <a:pt x="29" y="224"/>
                        </a:lnTo>
                        <a:lnTo>
                          <a:pt x="52" y="233"/>
                        </a:lnTo>
                        <a:lnTo>
                          <a:pt x="78" y="240"/>
                        </a:lnTo>
                        <a:lnTo>
                          <a:pt x="110" y="246"/>
                        </a:lnTo>
                        <a:lnTo>
                          <a:pt x="144" y="250"/>
                        </a:lnTo>
                        <a:lnTo>
                          <a:pt x="180" y="251"/>
                        </a:lnTo>
                        <a:lnTo>
                          <a:pt x="215" y="250"/>
                        </a:lnTo>
                        <a:lnTo>
                          <a:pt x="249" y="246"/>
                        </a:lnTo>
                        <a:lnTo>
                          <a:pt x="281" y="240"/>
                        </a:lnTo>
                        <a:lnTo>
                          <a:pt x="307" y="233"/>
                        </a:lnTo>
                        <a:lnTo>
                          <a:pt x="330" y="224"/>
                        </a:lnTo>
                        <a:lnTo>
                          <a:pt x="344" y="213"/>
                        </a:lnTo>
                        <a:lnTo>
                          <a:pt x="356" y="201"/>
                        </a:lnTo>
                        <a:lnTo>
                          <a:pt x="359" y="195"/>
                        </a:lnTo>
                        <a:lnTo>
                          <a:pt x="359" y="188"/>
                        </a:lnTo>
                        <a:lnTo>
                          <a:pt x="359" y="62"/>
                        </a:lnTo>
                        <a:lnTo>
                          <a:pt x="359" y="56"/>
                        </a:lnTo>
                        <a:lnTo>
                          <a:pt x="356" y="50"/>
                        </a:lnTo>
                        <a:lnTo>
                          <a:pt x="344" y="38"/>
                        </a:lnTo>
                        <a:lnTo>
                          <a:pt x="330" y="27"/>
                        </a:lnTo>
                        <a:lnTo>
                          <a:pt x="307" y="18"/>
                        </a:lnTo>
                        <a:lnTo>
                          <a:pt x="281" y="10"/>
                        </a:lnTo>
                        <a:lnTo>
                          <a:pt x="249" y="5"/>
                        </a:lnTo>
                        <a:lnTo>
                          <a:pt x="215" y="1"/>
                        </a:lnTo>
                        <a:lnTo>
                          <a:pt x="180" y="0"/>
                        </a:lnTo>
                        <a:close/>
                      </a:path>
                    </a:pathLst>
                  </a:custGeom>
                  <a:noFill/>
                  <a:ln w="2857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650" name="Group 688"/>
                <p:cNvGrpSpPr>
                  <a:grpSpLocks/>
                </p:cNvGrpSpPr>
                <p:nvPr/>
              </p:nvGrpSpPr>
              <p:grpSpPr bwMode="auto">
                <a:xfrm>
                  <a:off x="1292" y="3838"/>
                  <a:ext cx="359" cy="126"/>
                  <a:chOff x="3043" y="2054"/>
                  <a:chExt cx="359" cy="126"/>
                </a:xfrm>
              </p:grpSpPr>
              <p:sp>
                <p:nvSpPr>
                  <p:cNvPr id="691" name="Freeform 689"/>
                  <p:cNvSpPr>
                    <a:spLocks/>
                  </p:cNvSpPr>
                  <p:nvPr/>
                </p:nvSpPr>
                <p:spPr bwMode="auto">
                  <a:xfrm>
                    <a:off x="3043" y="2054"/>
                    <a:ext cx="359" cy="126"/>
                  </a:xfrm>
                  <a:custGeom>
                    <a:avLst/>
                    <a:gdLst>
                      <a:gd name="T0" fmla="*/ 0 w 359"/>
                      <a:gd name="T1" fmla="*/ 63 h 126"/>
                      <a:gd name="T2" fmla="*/ 1 w 359"/>
                      <a:gd name="T3" fmla="*/ 69 h 126"/>
                      <a:gd name="T4" fmla="*/ 3 w 359"/>
                      <a:gd name="T5" fmla="*/ 76 h 126"/>
                      <a:gd name="T6" fmla="*/ 15 w 359"/>
                      <a:gd name="T7" fmla="*/ 88 h 126"/>
                      <a:gd name="T8" fmla="*/ 29 w 359"/>
                      <a:gd name="T9" fmla="*/ 98 h 126"/>
                      <a:gd name="T10" fmla="*/ 52 w 359"/>
                      <a:gd name="T11" fmla="*/ 107 h 126"/>
                      <a:gd name="T12" fmla="*/ 78 w 359"/>
                      <a:gd name="T13" fmla="*/ 115 h 126"/>
                      <a:gd name="T14" fmla="*/ 110 w 359"/>
                      <a:gd name="T15" fmla="*/ 121 h 126"/>
                      <a:gd name="T16" fmla="*/ 144 w 359"/>
                      <a:gd name="T17" fmla="*/ 124 h 126"/>
                      <a:gd name="T18" fmla="*/ 180 w 359"/>
                      <a:gd name="T19" fmla="*/ 126 h 126"/>
                      <a:gd name="T20" fmla="*/ 215 w 359"/>
                      <a:gd name="T21" fmla="*/ 124 h 126"/>
                      <a:gd name="T22" fmla="*/ 249 w 359"/>
                      <a:gd name="T23" fmla="*/ 121 h 126"/>
                      <a:gd name="T24" fmla="*/ 281 w 359"/>
                      <a:gd name="T25" fmla="*/ 115 h 126"/>
                      <a:gd name="T26" fmla="*/ 307 w 359"/>
                      <a:gd name="T27" fmla="*/ 107 h 126"/>
                      <a:gd name="T28" fmla="*/ 330 w 359"/>
                      <a:gd name="T29" fmla="*/ 98 h 126"/>
                      <a:gd name="T30" fmla="*/ 344 w 359"/>
                      <a:gd name="T31" fmla="*/ 88 h 126"/>
                      <a:gd name="T32" fmla="*/ 356 w 359"/>
                      <a:gd name="T33" fmla="*/ 76 h 126"/>
                      <a:gd name="T34" fmla="*/ 359 w 359"/>
                      <a:gd name="T35" fmla="*/ 69 h 126"/>
                      <a:gd name="T36" fmla="*/ 359 w 359"/>
                      <a:gd name="T37" fmla="*/ 63 h 126"/>
                      <a:gd name="T38" fmla="*/ 359 w 359"/>
                      <a:gd name="T39" fmla="*/ 56 h 126"/>
                      <a:gd name="T40" fmla="*/ 356 w 359"/>
                      <a:gd name="T41" fmla="*/ 50 h 126"/>
                      <a:gd name="T42" fmla="*/ 344 w 359"/>
                      <a:gd name="T43" fmla="*/ 38 h 126"/>
                      <a:gd name="T44" fmla="*/ 330 w 359"/>
                      <a:gd name="T45" fmla="*/ 27 h 126"/>
                      <a:gd name="T46" fmla="*/ 307 w 359"/>
                      <a:gd name="T47" fmla="*/ 18 h 126"/>
                      <a:gd name="T48" fmla="*/ 281 w 359"/>
                      <a:gd name="T49" fmla="*/ 10 h 126"/>
                      <a:gd name="T50" fmla="*/ 249 w 359"/>
                      <a:gd name="T51" fmla="*/ 5 h 126"/>
                      <a:gd name="T52" fmla="*/ 215 w 359"/>
                      <a:gd name="T53" fmla="*/ 1 h 126"/>
                      <a:gd name="T54" fmla="*/ 180 w 359"/>
                      <a:gd name="T55" fmla="*/ 0 h 126"/>
                      <a:gd name="T56" fmla="*/ 144 w 359"/>
                      <a:gd name="T57" fmla="*/ 1 h 126"/>
                      <a:gd name="T58" fmla="*/ 110 w 359"/>
                      <a:gd name="T59" fmla="*/ 5 h 126"/>
                      <a:gd name="T60" fmla="*/ 78 w 359"/>
                      <a:gd name="T61" fmla="*/ 10 h 126"/>
                      <a:gd name="T62" fmla="*/ 52 w 359"/>
                      <a:gd name="T63" fmla="*/ 18 h 126"/>
                      <a:gd name="T64" fmla="*/ 29 w 359"/>
                      <a:gd name="T65" fmla="*/ 27 h 126"/>
                      <a:gd name="T66" fmla="*/ 15 w 359"/>
                      <a:gd name="T67" fmla="*/ 38 h 126"/>
                      <a:gd name="T68" fmla="*/ 3 w 359"/>
                      <a:gd name="T69" fmla="*/ 50 h 126"/>
                      <a:gd name="T70" fmla="*/ 1 w 359"/>
                      <a:gd name="T71" fmla="*/ 56 h 126"/>
                      <a:gd name="T72" fmla="*/ 0 w 359"/>
                      <a:gd name="T73" fmla="*/ 63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359" h="126">
                        <a:moveTo>
                          <a:pt x="0" y="63"/>
                        </a:moveTo>
                        <a:lnTo>
                          <a:pt x="1" y="69"/>
                        </a:lnTo>
                        <a:lnTo>
                          <a:pt x="3" y="76"/>
                        </a:lnTo>
                        <a:lnTo>
                          <a:pt x="15" y="88"/>
                        </a:lnTo>
                        <a:lnTo>
                          <a:pt x="29" y="98"/>
                        </a:lnTo>
                        <a:lnTo>
                          <a:pt x="52" y="107"/>
                        </a:lnTo>
                        <a:lnTo>
                          <a:pt x="78" y="115"/>
                        </a:lnTo>
                        <a:lnTo>
                          <a:pt x="110" y="121"/>
                        </a:lnTo>
                        <a:lnTo>
                          <a:pt x="144" y="124"/>
                        </a:lnTo>
                        <a:lnTo>
                          <a:pt x="180" y="126"/>
                        </a:lnTo>
                        <a:lnTo>
                          <a:pt x="215" y="124"/>
                        </a:lnTo>
                        <a:lnTo>
                          <a:pt x="249" y="121"/>
                        </a:lnTo>
                        <a:lnTo>
                          <a:pt x="281" y="115"/>
                        </a:lnTo>
                        <a:lnTo>
                          <a:pt x="307" y="107"/>
                        </a:lnTo>
                        <a:lnTo>
                          <a:pt x="330" y="98"/>
                        </a:lnTo>
                        <a:lnTo>
                          <a:pt x="344" y="88"/>
                        </a:lnTo>
                        <a:lnTo>
                          <a:pt x="356" y="76"/>
                        </a:lnTo>
                        <a:lnTo>
                          <a:pt x="359" y="69"/>
                        </a:lnTo>
                        <a:lnTo>
                          <a:pt x="359" y="63"/>
                        </a:lnTo>
                        <a:lnTo>
                          <a:pt x="359" y="56"/>
                        </a:lnTo>
                        <a:lnTo>
                          <a:pt x="356" y="50"/>
                        </a:lnTo>
                        <a:lnTo>
                          <a:pt x="344" y="38"/>
                        </a:lnTo>
                        <a:lnTo>
                          <a:pt x="330" y="27"/>
                        </a:lnTo>
                        <a:lnTo>
                          <a:pt x="307" y="18"/>
                        </a:lnTo>
                        <a:lnTo>
                          <a:pt x="281" y="10"/>
                        </a:lnTo>
                        <a:lnTo>
                          <a:pt x="249" y="5"/>
                        </a:lnTo>
                        <a:lnTo>
                          <a:pt x="215" y="1"/>
                        </a:lnTo>
                        <a:lnTo>
                          <a:pt x="180" y="0"/>
                        </a:lnTo>
                        <a:lnTo>
                          <a:pt x="144" y="1"/>
                        </a:lnTo>
                        <a:lnTo>
                          <a:pt x="110" y="5"/>
                        </a:lnTo>
                        <a:lnTo>
                          <a:pt x="78" y="10"/>
                        </a:lnTo>
                        <a:lnTo>
                          <a:pt x="52" y="18"/>
                        </a:lnTo>
                        <a:lnTo>
                          <a:pt x="29" y="27"/>
                        </a:lnTo>
                        <a:lnTo>
                          <a:pt x="15" y="38"/>
                        </a:lnTo>
                        <a:lnTo>
                          <a:pt x="3" y="50"/>
                        </a:lnTo>
                        <a:lnTo>
                          <a:pt x="1" y="56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92" name="Freeform 690"/>
                  <p:cNvSpPr>
                    <a:spLocks/>
                  </p:cNvSpPr>
                  <p:nvPr/>
                </p:nvSpPr>
                <p:spPr bwMode="auto">
                  <a:xfrm>
                    <a:off x="3043" y="2054"/>
                    <a:ext cx="359" cy="126"/>
                  </a:xfrm>
                  <a:custGeom>
                    <a:avLst/>
                    <a:gdLst>
                      <a:gd name="T0" fmla="*/ 0 w 359"/>
                      <a:gd name="T1" fmla="*/ 63 h 126"/>
                      <a:gd name="T2" fmla="*/ 1 w 359"/>
                      <a:gd name="T3" fmla="*/ 69 h 126"/>
                      <a:gd name="T4" fmla="*/ 3 w 359"/>
                      <a:gd name="T5" fmla="*/ 76 h 126"/>
                      <a:gd name="T6" fmla="*/ 15 w 359"/>
                      <a:gd name="T7" fmla="*/ 88 h 126"/>
                      <a:gd name="T8" fmla="*/ 29 w 359"/>
                      <a:gd name="T9" fmla="*/ 98 h 126"/>
                      <a:gd name="T10" fmla="*/ 52 w 359"/>
                      <a:gd name="T11" fmla="*/ 107 h 126"/>
                      <a:gd name="T12" fmla="*/ 78 w 359"/>
                      <a:gd name="T13" fmla="*/ 115 h 126"/>
                      <a:gd name="T14" fmla="*/ 110 w 359"/>
                      <a:gd name="T15" fmla="*/ 121 h 126"/>
                      <a:gd name="T16" fmla="*/ 144 w 359"/>
                      <a:gd name="T17" fmla="*/ 124 h 126"/>
                      <a:gd name="T18" fmla="*/ 180 w 359"/>
                      <a:gd name="T19" fmla="*/ 126 h 126"/>
                      <a:gd name="T20" fmla="*/ 215 w 359"/>
                      <a:gd name="T21" fmla="*/ 124 h 126"/>
                      <a:gd name="T22" fmla="*/ 249 w 359"/>
                      <a:gd name="T23" fmla="*/ 121 h 126"/>
                      <a:gd name="T24" fmla="*/ 281 w 359"/>
                      <a:gd name="T25" fmla="*/ 115 h 126"/>
                      <a:gd name="T26" fmla="*/ 307 w 359"/>
                      <a:gd name="T27" fmla="*/ 107 h 126"/>
                      <a:gd name="T28" fmla="*/ 330 w 359"/>
                      <a:gd name="T29" fmla="*/ 98 h 126"/>
                      <a:gd name="T30" fmla="*/ 344 w 359"/>
                      <a:gd name="T31" fmla="*/ 88 h 126"/>
                      <a:gd name="T32" fmla="*/ 356 w 359"/>
                      <a:gd name="T33" fmla="*/ 76 h 126"/>
                      <a:gd name="T34" fmla="*/ 359 w 359"/>
                      <a:gd name="T35" fmla="*/ 69 h 126"/>
                      <a:gd name="T36" fmla="*/ 359 w 359"/>
                      <a:gd name="T37" fmla="*/ 63 h 126"/>
                      <a:gd name="T38" fmla="*/ 359 w 359"/>
                      <a:gd name="T39" fmla="*/ 56 h 126"/>
                      <a:gd name="T40" fmla="*/ 356 w 359"/>
                      <a:gd name="T41" fmla="*/ 50 h 126"/>
                      <a:gd name="T42" fmla="*/ 344 w 359"/>
                      <a:gd name="T43" fmla="*/ 38 h 126"/>
                      <a:gd name="T44" fmla="*/ 330 w 359"/>
                      <a:gd name="T45" fmla="*/ 27 h 126"/>
                      <a:gd name="T46" fmla="*/ 307 w 359"/>
                      <a:gd name="T47" fmla="*/ 18 h 126"/>
                      <a:gd name="T48" fmla="*/ 281 w 359"/>
                      <a:gd name="T49" fmla="*/ 10 h 126"/>
                      <a:gd name="T50" fmla="*/ 249 w 359"/>
                      <a:gd name="T51" fmla="*/ 5 h 126"/>
                      <a:gd name="T52" fmla="*/ 215 w 359"/>
                      <a:gd name="T53" fmla="*/ 1 h 126"/>
                      <a:gd name="T54" fmla="*/ 180 w 359"/>
                      <a:gd name="T55" fmla="*/ 0 h 126"/>
                      <a:gd name="T56" fmla="*/ 144 w 359"/>
                      <a:gd name="T57" fmla="*/ 1 h 126"/>
                      <a:gd name="T58" fmla="*/ 110 w 359"/>
                      <a:gd name="T59" fmla="*/ 5 h 126"/>
                      <a:gd name="T60" fmla="*/ 78 w 359"/>
                      <a:gd name="T61" fmla="*/ 10 h 126"/>
                      <a:gd name="T62" fmla="*/ 52 w 359"/>
                      <a:gd name="T63" fmla="*/ 18 h 126"/>
                      <a:gd name="T64" fmla="*/ 29 w 359"/>
                      <a:gd name="T65" fmla="*/ 27 h 126"/>
                      <a:gd name="T66" fmla="*/ 15 w 359"/>
                      <a:gd name="T67" fmla="*/ 38 h 126"/>
                      <a:gd name="T68" fmla="*/ 3 w 359"/>
                      <a:gd name="T69" fmla="*/ 50 h 126"/>
                      <a:gd name="T70" fmla="*/ 1 w 359"/>
                      <a:gd name="T71" fmla="*/ 56 h 126"/>
                      <a:gd name="T72" fmla="*/ 0 w 359"/>
                      <a:gd name="T73" fmla="*/ 63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359" h="126">
                        <a:moveTo>
                          <a:pt x="0" y="63"/>
                        </a:moveTo>
                        <a:lnTo>
                          <a:pt x="1" y="69"/>
                        </a:lnTo>
                        <a:lnTo>
                          <a:pt x="3" y="76"/>
                        </a:lnTo>
                        <a:lnTo>
                          <a:pt x="15" y="88"/>
                        </a:lnTo>
                        <a:lnTo>
                          <a:pt x="29" y="98"/>
                        </a:lnTo>
                        <a:lnTo>
                          <a:pt x="52" y="107"/>
                        </a:lnTo>
                        <a:lnTo>
                          <a:pt x="78" y="115"/>
                        </a:lnTo>
                        <a:lnTo>
                          <a:pt x="110" y="121"/>
                        </a:lnTo>
                        <a:lnTo>
                          <a:pt x="144" y="124"/>
                        </a:lnTo>
                        <a:lnTo>
                          <a:pt x="180" y="126"/>
                        </a:lnTo>
                        <a:lnTo>
                          <a:pt x="215" y="124"/>
                        </a:lnTo>
                        <a:lnTo>
                          <a:pt x="249" y="121"/>
                        </a:lnTo>
                        <a:lnTo>
                          <a:pt x="281" y="115"/>
                        </a:lnTo>
                        <a:lnTo>
                          <a:pt x="307" y="107"/>
                        </a:lnTo>
                        <a:lnTo>
                          <a:pt x="330" y="98"/>
                        </a:lnTo>
                        <a:lnTo>
                          <a:pt x="344" y="88"/>
                        </a:lnTo>
                        <a:lnTo>
                          <a:pt x="356" y="76"/>
                        </a:lnTo>
                        <a:lnTo>
                          <a:pt x="359" y="69"/>
                        </a:lnTo>
                        <a:lnTo>
                          <a:pt x="359" y="63"/>
                        </a:lnTo>
                        <a:lnTo>
                          <a:pt x="359" y="56"/>
                        </a:lnTo>
                        <a:lnTo>
                          <a:pt x="356" y="50"/>
                        </a:lnTo>
                        <a:lnTo>
                          <a:pt x="344" y="38"/>
                        </a:lnTo>
                        <a:lnTo>
                          <a:pt x="330" y="27"/>
                        </a:lnTo>
                        <a:lnTo>
                          <a:pt x="307" y="18"/>
                        </a:lnTo>
                        <a:lnTo>
                          <a:pt x="281" y="10"/>
                        </a:lnTo>
                        <a:lnTo>
                          <a:pt x="249" y="5"/>
                        </a:lnTo>
                        <a:lnTo>
                          <a:pt x="215" y="1"/>
                        </a:lnTo>
                        <a:lnTo>
                          <a:pt x="180" y="0"/>
                        </a:lnTo>
                        <a:lnTo>
                          <a:pt x="144" y="1"/>
                        </a:lnTo>
                        <a:lnTo>
                          <a:pt x="110" y="5"/>
                        </a:lnTo>
                        <a:lnTo>
                          <a:pt x="78" y="10"/>
                        </a:lnTo>
                        <a:lnTo>
                          <a:pt x="52" y="18"/>
                        </a:lnTo>
                        <a:lnTo>
                          <a:pt x="29" y="27"/>
                        </a:lnTo>
                        <a:lnTo>
                          <a:pt x="15" y="38"/>
                        </a:lnTo>
                        <a:lnTo>
                          <a:pt x="3" y="50"/>
                        </a:lnTo>
                        <a:lnTo>
                          <a:pt x="1" y="56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651" name="Group 691"/>
                <p:cNvGrpSpPr>
                  <a:grpSpLocks/>
                </p:cNvGrpSpPr>
                <p:nvPr/>
              </p:nvGrpSpPr>
              <p:grpSpPr bwMode="auto">
                <a:xfrm>
                  <a:off x="1292" y="3901"/>
                  <a:ext cx="359" cy="63"/>
                  <a:chOff x="3043" y="2117"/>
                  <a:chExt cx="359" cy="63"/>
                </a:xfrm>
              </p:grpSpPr>
              <p:sp>
                <p:nvSpPr>
                  <p:cNvPr id="689" name="Freeform 692"/>
                  <p:cNvSpPr>
                    <a:spLocks/>
                  </p:cNvSpPr>
                  <p:nvPr/>
                </p:nvSpPr>
                <p:spPr bwMode="auto">
                  <a:xfrm>
                    <a:off x="3043" y="2117"/>
                    <a:ext cx="359" cy="63"/>
                  </a:xfrm>
                  <a:custGeom>
                    <a:avLst/>
                    <a:gdLst>
                      <a:gd name="T0" fmla="*/ 0 w 359"/>
                      <a:gd name="T1" fmla="*/ 0 h 63"/>
                      <a:gd name="T2" fmla="*/ 1 w 359"/>
                      <a:gd name="T3" fmla="*/ 7 h 63"/>
                      <a:gd name="T4" fmla="*/ 3 w 359"/>
                      <a:gd name="T5" fmla="*/ 14 h 63"/>
                      <a:gd name="T6" fmla="*/ 15 w 359"/>
                      <a:gd name="T7" fmla="*/ 25 h 63"/>
                      <a:gd name="T8" fmla="*/ 29 w 359"/>
                      <a:gd name="T9" fmla="*/ 35 h 63"/>
                      <a:gd name="T10" fmla="*/ 52 w 359"/>
                      <a:gd name="T11" fmla="*/ 45 h 63"/>
                      <a:gd name="T12" fmla="*/ 78 w 359"/>
                      <a:gd name="T13" fmla="*/ 52 h 63"/>
                      <a:gd name="T14" fmla="*/ 110 w 359"/>
                      <a:gd name="T15" fmla="*/ 58 h 63"/>
                      <a:gd name="T16" fmla="*/ 144 w 359"/>
                      <a:gd name="T17" fmla="*/ 61 h 63"/>
                      <a:gd name="T18" fmla="*/ 180 w 359"/>
                      <a:gd name="T19" fmla="*/ 63 h 63"/>
                      <a:gd name="T20" fmla="*/ 215 w 359"/>
                      <a:gd name="T21" fmla="*/ 61 h 63"/>
                      <a:gd name="T22" fmla="*/ 249 w 359"/>
                      <a:gd name="T23" fmla="*/ 58 h 63"/>
                      <a:gd name="T24" fmla="*/ 281 w 359"/>
                      <a:gd name="T25" fmla="*/ 52 h 63"/>
                      <a:gd name="T26" fmla="*/ 307 w 359"/>
                      <a:gd name="T27" fmla="*/ 45 h 63"/>
                      <a:gd name="T28" fmla="*/ 330 w 359"/>
                      <a:gd name="T29" fmla="*/ 35 h 63"/>
                      <a:gd name="T30" fmla="*/ 344 w 359"/>
                      <a:gd name="T31" fmla="*/ 25 h 63"/>
                      <a:gd name="T32" fmla="*/ 356 w 359"/>
                      <a:gd name="T33" fmla="*/ 14 h 63"/>
                      <a:gd name="T34" fmla="*/ 359 w 359"/>
                      <a:gd name="T35" fmla="*/ 7 h 63"/>
                      <a:gd name="T36" fmla="*/ 359 w 359"/>
                      <a:gd name="T37" fmla="*/ 0 h 63"/>
                      <a:gd name="T38" fmla="*/ 0 w 359"/>
                      <a:gd name="T39" fmla="*/ 0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59" h="63">
                        <a:moveTo>
                          <a:pt x="0" y="0"/>
                        </a:moveTo>
                        <a:lnTo>
                          <a:pt x="1" y="7"/>
                        </a:lnTo>
                        <a:lnTo>
                          <a:pt x="3" y="14"/>
                        </a:lnTo>
                        <a:lnTo>
                          <a:pt x="15" y="25"/>
                        </a:lnTo>
                        <a:lnTo>
                          <a:pt x="29" y="35"/>
                        </a:lnTo>
                        <a:lnTo>
                          <a:pt x="52" y="45"/>
                        </a:lnTo>
                        <a:lnTo>
                          <a:pt x="78" y="52"/>
                        </a:lnTo>
                        <a:lnTo>
                          <a:pt x="110" y="58"/>
                        </a:lnTo>
                        <a:lnTo>
                          <a:pt x="144" y="61"/>
                        </a:lnTo>
                        <a:lnTo>
                          <a:pt x="180" y="63"/>
                        </a:lnTo>
                        <a:lnTo>
                          <a:pt x="215" y="61"/>
                        </a:lnTo>
                        <a:lnTo>
                          <a:pt x="249" y="58"/>
                        </a:lnTo>
                        <a:lnTo>
                          <a:pt x="281" y="52"/>
                        </a:lnTo>
                        <a:lnTo>
                          <a:pt x="307" y="45"/>
                        </a:lnTo>
                        <a:lnTo>
                          <a:pt x="330" y="35"/>
                        </a:lnTo>
                        <a:lnTo>
                          <a:pt x="344" y="25"/>
                        </a:lnTo>
                        <a:lnTo>
                          <a:pt x="356" y="14"/>
                        </a:lnTo>
                        <a:lnTo>
                          <a:pt x="359" y="7"/>
                        </a:lnTo>
                        <a:lnTo>
                          <a:pt x="35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90" name="Freeform 693"/>
                  <p:cNvSpPr>
                    <a:spLocks/>
                  </p:cNvSpPr>
                  <p:nvPr/>
                </p:nvSpPr>
                <p:spPr bwMode="auto">
                  <a:xfrm>
                    <a:off x="3043" y="2117"/>
                    <a:ext cx="359" cy="63"/>
                  </a:xfrm>
                  <a:custGeom>
                    <a:avLst/>
                    <a:gdLst>
                      <a:gd name="T0" fmla="*/ 0 w 359"/>
                      <a:gd name="T1" fmla="*/ 0 h 63"/>
                      <a:gd name="T2" fmla="*/ 1 w 359"/>
                      <a:gd name="T3" fmla="*/ 7 h 63"/>
                      <a:gd name="T4" fmla="*/ 3 w 359"/>
                      <a:gd name="T5" fmla="*/ 14 h 63"/>
                      <a:gd name="T6" fmla="*/ 15 w 359"/>
                      <a:gd name="T7" fmla="*/ 25 h 63"/>
                      <a:gd name="T8" fmla="*/ 29 w 359"/>
                      <a:gd name="T9" fmla="*/ 35 h 63"/>
                      <a:gd name="T10" fmla="*/ 52 w 359"/>
                      <a:gd name="T11" fmla="*/ 45 h 63"/>
                      <a:gd name="T12" fmla="*/ 78 w 359"/>
                      <a:gd name="T13" fmla="*/ 52 h 63"/>
                      <a:gd name="T14" fmla="*/ 110 w 359"/>
                      <a:gd name="T15" fmla="*/ 58 h 63"/>
                      <a:gd name="T16" fmla="*/ 144 w 359"/>
                      <a:gd name="T17" fmla="*/ 61 h 63"/>
                      <a:gd name="T18" fmla="*/ 180 w 359"/>
                      <a:gd name="T19" fmla="*/ 63 h 63"/>
                      <a:gd name="T20" fmla="*/ 215 w 359"/>
                      <a:gd name="T21" fmla="*/ 61 h 63"/>
                      <a:gd name="T22" fmla="*/ 249 w 359"/>
                      <a:gd name="T23" fmla="*/ 58 h 63"/>
                      <a:gd name="T24" fmla="*/ 281 w 359"/>
                      <a:gd name="T25" fmla="*/ 52 h 63"/>
                      <a:gd name="T26" fmla="*/ 307 w 359"/>
                      <a:gd name="T27" fmla="*/ 45 h 63"/>
                      <a:gd name="T28" fmla="*/ 330 w 359"/>
                      <a:gd name="T29" fmla="*/ 35 h 63"/>
                      <a:gd name="T30" fmla="*/ 344 w 359"/>
                      <a:gd name="T31" fmla="*/ 25 h 63"/>
                      <a:gd name="T32" fmla="*/ 356 w 359"/>
                      <a:gd name="T33" fmla="*/ 14 h 63"/>
                      <a:gd name="T34" fmla="*/ 359 w 359"/>
                      <a:gd name="T35" fmla="*/ 7 h 63"/>
                      <a:gd name="T36" fmla="*/ 359 w 359"/>
                      <a:gd name="T37" fmla="*/ 0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59" h="63">
                        <a:moveTo>
                          <a:pt x="0" y="0"/>
                        </a:moveTo>
                        <a:lnTo>
                          <a:pt x="1" y="7"/>
                        </a:lnTo>
                        <a:lnTo>
                          <a:pt x="3" y="14"/>
                        </a:lnTo>
                        <a:lnTo>
                          <a:pt x="15" y="25"/>
                        </a:lnTo>
                        <a:lnTo>
                          <a:pt x="29" y="35"/>
                        </a:lnTo>
                        <a:lnTo>
                          <a:pt x="52" y="45"/>
                        </a:lnTo>
                        <a:lnTo>
                          <a:pt x="78" y="52"/>
                        </a:lnTo>
                        <a:lnTo>
                          <a:pt x="110" y="58"/>
                        </a:lnTo>
                        <a:lnTo>
                          <a:pt x="144" y="61"/>
                        </a:lnTo>
                        <a:lnTo>
                          <a:pt x="180" y="63"/>
                        </a:lnTo>
                        <a:lnTo>
                          <a:pt x="215" y="61"/>
                        </a:lnTo>
                        <a:lnTo>
                          <a:pt x="249" y="58"/>
                        </a:lnTo>
                        <a:lnTo>
                          <a:pt x="281" y="52"/>
                        </a:lnTo>
                        <a:lnTo>
                          <a:pt x="307" y="45"/>
                        </a:lnTo>
                        <a:lnTo>
                          <a:pt x="330" y="35"/>
                        </a:lnTo>
                        <a:lnTo>
                          <a:pt x="344" y="25"/>
                        </a:lnTo>
                        <a:lnTo>
                          <a:pt x="356" y="14"/>
                        </a:lnTo>
                        <a:lnTo>
                          <a:pt x="359" y="7"/>
                        </a:lnTo>
                        <a:lnTo>
                          <a:pt x="359" y="0"/>
                        </a:lnTo>
                      </a:path>
                    </a:pathLst>
                  </a:custGeom>
                  <a:noFill/>
                  <a:ln w="28575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652" name="Group 694"/>
                <p:cNvGrpSpPr>
                  <a:grpSpLocks/>
                </p:cNvGrpSpPr>
                <p:nvPr/>
              </p:nvGrpSpPr>
              <p:grpSpPr bwMode="auto">
                <a:xfrm>
                  <a:off x="1501" y="3897"/>
                  <a:ext cx="83" cy="46"/>
                  <a:chOff x="3252" y="2113"/>
                  <a:chExt cx="83" cy="46"/>
                </a:xfrm>
              </p:grpSpPr>
              <p:sp>
                <p:nvSpPr>
                  <p:cNvPr id="687" name="Line 695"/>
                  <p:cNvSpPr>
                    <a:spLocks noChangeShapeType="1"/>
                  </p:cNvSpPr>
                  <p:nvPr/>
                </p:nvSpPr>
                <p:spPr bwMode="auto">
                  <a:xfrm>
                    <a:off x="3257" y="2132"/>
                    <a:ext cx="35" cy="1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88" name="Freeform 696"/>
                  <p:cNvSpPr>
                    <a:spLocks/>
                  </p:cNvSpPr>
                  <p:nvPr/>
                </p:nvSpPr>
                <p:spPr bwMode="auto">
                  <a:xfrm>
                    <a:off x="3252" y="2113"/>
                    <a:ext cx="83" cy="46"/>
                  </a:xfrm>
                  <a:custGeom>
                    <a:avLst/>
                    <a:gdLst>
                      <a:gd name="T0" fmla="*/ 0 w 83"/>
                      <a:gd name="T1" fmla="*/ 46 h 46"/>
                      <a:gd name="T2" fmla="*/ 83 w 83"/>
                      <a:gd name="T3" fmla="*/ 46 h 46"/>
                      <a:gd name="T4" fmla="*/ 35 w 83"/>
                      <a:gd name="T5" fmla="*/ 0 h 46"/>
                      <a:gd name="T6" fmla="*/ 37 w 83"/>
                      <a:gd name="T7" fmla="*/ 30 h 46"/>
                      <a:gd name="T8" fmla="*/ 0 w 83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0" y="46"/>
                        </a:moveTo>
                        <a:lnTo>
                          <a:pt x="83" y="46"/>
                        </a:lnTo>
                        <a:lnTo>
                          <a:pt x="35" y="0"/>
                        </a:lnTo>
                        <a:lnTo>
                          <a:pt x="37" y="30"/>
                        </a:lnTo>
                        <a:lnTo>
                          <a:pt x="0" y="4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653" name="Group 697"/>
                <p:cNvGrpSpPr>
                  <a:grpSpLocks/>
                </p:cNvGrpSpPr>
                <p:nvPr/>
              </p:nvGrpSpPr>
              <p:grpSpPr bwMode="auto">
                <a:xfrm>
                  <a:off x="1355" y="3864"/>
                  <a:ext cx="83" cy="47"/>
                  <a:chOff x="3106" y="2080"/>
                  <a:chExt cx="83" cy="47"/>
                </a:xfrm>
              </p:grpSpPr>
              <p:sp>
                <p:nvSpPr>
                  <p:cNvPr id="685" name="Line 69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149" y="2095"/>
                    <a:ext cx="35" cy="1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86" name="Freeform 699"/>
                  <p:cNvSpPr>
                    <a:spLocks/>
                  </p:cNvSpPr>
                  <p:nvPr/>
                </p:nvSpPr>
                <p:spPr bwMode="auto">
                  <a:xfrm>
                    <a:off x="3106" y="2080"/>
                    <a:ext cx="83" cy="47"/>
                  </a:xfrm>
                  <a:custGeom>
                    <a:avLst/>
                    <a:gdLst>
                      <a:gd name="T0" fmla="*/ 83 w 83"/>
                      <a:gd name="T1" fmla="*/ 0 h 47"/>
                      <a:gd name="T2" fmla="*/ 0 w 83"/>
                      <a:gd name="T3" fmla="*/ 0 h 47"/>
                      <a:gd name="T4" fmla="*/ 47 w 83"/>
                      <a:gd name="T5" fmla="*/ 47 h 47"/>
                      <a:gd name="T6" fmla="*/ 46 w 83"/>
                      <a:gd name="T7" fmla="*/ 17 h 47"/>
                      <a:gd name="T8" fmla="*/ 83 w 83"/>
                      <a:gd name="T9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7">
                        <a:moveTo>
                          <a:pt x="83" y="0"/>
                        </a:moveTo>
                        <a:lnTo>
                          <a:pt x="0" y="0"/>
                        </a:lnTo>
                        <a:lnTo>
                          <a:pt x="47" y="47"/>
                        </a:lnTo>
                        <a:lnTo>
                          <a:pt x="46" y="17"/>
                        </a:lnTo>
                        <a:lnTo>
                          <a:pt x="8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654" name="Group 700"/>
                <p:cNvGrpSpPr>
                  <a:grpSpLocks/>
                </p:cNvGrpSpPr>
                <p:nvPr/>
              </p:nvGrpSpPr>
              <p:grpSpPr bwMode="auto">
                <a:xfrm>
                  <a:off x="1374" y="3911"/>
                  <a:ext cx="85" cy="48"/>
                  <a:chOff x="3125" y="2127"/>
                  <a:chExt cx="85" cy="48"/>
                </a:xfrm>
              </p:grpSpPr>
              <p:sp>
                <p:nvSpPr>
                  <p:cNvPr id="683" name="Line 7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31" y="2141"/>
                    <a:ext cx="35" cy="1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84" name="Freeform 702"/>
                  <p:cNvSpPr>
                    <a:spLocks/>
                  </p:cNvSpPr>
                  <p:nvPr/>
                </p:nvSpPr>
                <p:spPr bwMode="auto">
                  <a:xfrm>
                    <a:off x="3125" y="2127"/>
                    <a:ext cx="85" cy="48"/>
                  </a:xfrm>
                  <a:custGeom>
                    <a:avLst/>
                    <a:gdLst>
                      <a:gd name="T0" fmla="*/ 36 w 85"/>
                      <a:gd name="T1" fmla="*/ 48 h 48"/>
                      <a:gd name="T2" fmla="*/ 85 w 85"/>
                      <a:gd name="T3" fmla="*/ 0 h 48"/>
                      <a:gd name="T4" fmla="*/ 0 w 85"/>
                      <a:gd name="T5" fmla="*/ 1 h 48"/>
                      <a:gd name="T6" fmla="*/ 38 w 85"/>
                      <a:gd name="T7" fmla="*/ 17 h 48"/>
                      <a:gd name="T8" fmla="*/ 36 w 85"/>
                      <a:gd name="T9" fmla="*/ 48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48">
                        <a:moveTo>
                          <a:pt x="36" y="48"/>
                        </a:moveTo>
                        <a:lnTo>
                          <a:pt x="85" y="0"/>
                        </a:lnTo>
                        <a:lnTo>
                          <a:pt x="0" y="1"/>
                        </a:lnTo>
                        <a:lnTo>
                          <a:pt x="38" y="17"/>
                        </a:lnTo>
                        <a:lnTo>
                          <a:pt x="36" y="4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655" name="Group 703"/>
                <p:cNvGrpSpPr>
                  <a:grpSpLocks/>
                </p:cNvGrpSpPr>
                <p:nvPr/>
              </p:nvGrpSpPr>
              <p:grpSpPr bwMode="auto">
                <a:xfrm>
                  <a:off x="1477" y="3850"/>
                  <a:ext cx="84" cy="48"/>
                  <a:chOff x="3228" y="2066"/>
                  <a:chExt cx="84" cy="48"/>
                </a:xfrm>
              </p:grpSpPr>
              <p:sp>
                <p:nvSpPr>
                  <p:cNvPr id="681" name="Line 7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71" y="2085"/>
                    <a:ext cx="40" cy="1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82" name="Freeform 705"/>
                  <p:cNvSpPr>
                    <a:spLocks/>
                  </p:cNvSpPr>
                  <p:nvPr/>
                </p:nvSpPr>
                <p:spPr bwMode="auto">
                  <a:xfrm>
                    <a:off x="3228" y="2066"/>
                    <a:ext cx="84" cy="48"/>
                  </a:xfrm>
                  <a:custGeom>
                    <a:avLst/>
                    <a:gdLst>
                      <a:gd name="T0" fmla="*/ 51 w 84"/>
                      <a:gd name="T1" fmla="*/ 0 h 48"/>
                      <a:gd name="T2" fmla="*/ 0 w 84"/>
                      <a:gd name="T3" fmla="*/ 47 h 48"/>
                      <a:gd name="T4" fmla="*/ 84 w 84"/>
                      <a:gd name="T5" fmla="*/ 48 h 48"/>
                      <a:gd name="T6" fmla="*/ 47 w 84"/>
                      <a:gd name="T7" fmla="*/ 31 h 48"/>
                      <a:gd name="T8" fmla="*/ 51 w 84"/>
                      <a:gd name="T9" fmla="*/ 0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8">
                        <a:moveTo>
                          <a:pt x="51" y="0"/>
                        </a:moveTo>
                        <a:lnTo>
                          <a:pt x="0" y="47"/>
                        </a:lnTo>
                        <a:lnTo>
                          <a:pt x="84" y="48"/>
                        </a:lnTo>
                        <a:lnTo>
                          <a:pt x="47" y="31"/>
                        </a:lnTo>
                        <a:lnTo>
                          <a:pt x="51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656" name="Group 706"/>
                <p:cNvGrpSpPr>
                  <a:grpSpLocks/>
                </p:cNvGrpSpPr>
                <p:nvPr/>
              </p:nvGrpSpPr>
              <p:grpSpPr bwMode="auto">
                <a:xfrm>
                  <a:off x="1292" y="3838"/>
                  <a:ext cx="359" cy="251"/>
                  <a:chOff x="3043" y="2054"/>
                  <a:chExt cx="359" cy="251"/>
                </a:xfrm>
              </p:grpSpPr>
              <p:sp>
                <p:nvSpPr>
                  <p:cNvPr id="679" name="Freeform 707"/>
                  <p:cNvSpPr>
                    <a:spLocks/>
                  </p:cNvSpPr>
                  <p:nvPr/>
                </p:nvSpPr>
                <p:spPr bwMode="auto">
                  <a:xfrm>
                    <a:off x="3043" y="2054"/>
                    <a:ext cx="359" cy="251"/>
                  </a:xfrm>
                  <a:custGeom>
                    <a:avLst/>
                    <a:gdLst>
                      <a:gd name="T0" fmla="*/ 180 w 359"/>
                      <a:gd name="T1" fmla="*/ 0 h 251"/>
                      <a:gd name="T2" fmla="*/ 144 w 359"/>
                      <a:gd name="T3" fmla="*/ 1 h 251"/>
                      <a:gd name="T4" fmla="*/ 110 w 359"/>
                      <a:gd name="T5" fmla="*/ 5 h 251"/>
                      <a:gd name="T6" fmla="*/ 78 w 359"/>
                      <a:gd name="T7" fmla="*/ 10 h 251"/>
                      <a:gd name="T8" fmla="*/ 52 w 359"/>
                      <a:gd name="T9" fmla="*/ 18 h 251"/>
                      <a:gd name="T10" fmla="*/ 29 w 359"/>
                      <a:gd name="T11" fmla="*/ 27 h 251"/>
                      <a:gd name="T12" fmla="*/ 15 w 359"/>
                      <a:gd name="T13" fmla="*/ 38 h 251"/>
                      <a:gd name="T14" fmla="*/ 3 w 359"/>
                      <a:gd name="T15" fmla="*/ 50 h 251"/>
                      <a:gd name="T16" fmla="*/ 1 w 359"/>
                      <a:gd name="T17" fmla="*/ 56 h 251"/>
                      <a:gd name="T18" fmla="*/ 0 w 359"/>
                      <a:gd name="T19" fmla="*/ 62 h 251"/>
                      <a:gd name="T20" fmla="*/ 0 w 359"/>
                      <a:gd name="T21" fmla="*/ 188 h 251"/>
                      <a:gd name="T22" fmla="*/ 1 w 359"/>
                      <a:gd name="T23" fmla="*/ 195 h 251"/>
                      <a:gd name="T24" fmla="*/ 3 w 359"/>
                      <a:gd name="T25" fmla="*/ 201 h 251"/>
                      <a:gd name="T26" fmla="*/ 15 w 359"/>
                      <a:gd name="T27" fmla="*/ 213 h 251"/>
                      <a:gd name="T28" fmla="*/ 29 w 359"/>
                      <a:gd name="T29" fmla="*/ 224 h 251"/>
                      <a:gd name="T30" fmla="*/ 52 w 359"/>
                      <a:gd name="T31" fmla="*/ 233 h 251"/>
                      <a:gd name="T32" fmla="*/ 78 w 359"/>
                      <a:gd name="T33" fmla="*/ 240 h 251"/>
                      <a:gd name="T34" fmla="*/ 110 w 359"/>
                      <a:gd name="T35" fmla="*/ 246 h 251"/>
                      <a:gd name="T36" fmla="*/ 144 w 359"/>
                      <a:gd name="T37" fmla="*/ 250 h 251"/>
                      <a:gd name="T38" fmla="*/ 180 w 359"/>
                      <a:gd name="T39" fmla="*/ 251 h 251"/>
                      <a:gd name="T40" fmla="*/ 215 w 359"/>
                      <a:gd name="T41" fmla="*/ 250 h 251"/>
                      <a:gd name="T42" fmla="*/ 249 w 359"/>
                      <a:gd name="T43" fmla="*/ 246 h 251"/>
                      <a:gd name="T44" fmla="*/ 281 w 359"/>
                      <a:gd name="T45" fmla="*/ 240 h 251"/>
                      <a:gd name="T46" fmla="*/ 307 w 359"/>
                      <a:gd name="T47" fmla="*/ 233 h 251"/>
                      <a:gd name="T48" fmla="*/ 330 w 359"/>
                      <a:gd name="T49" fmla="*/ 224 h 251"/>
                      <a:gd name="T50" fmla="*/ 344 w 359"/>
                      <a:gd name="T51" fmla="*/ 213 h 251"/>
                      <a:gd name="T52" fmla="*/ 356 w 359"/>
                      <a:gd name="T53" fmla="*/ 201 h 251"/>
                      <a:gd name="T54" fmla="*/ 359 w 359"/>
                      <a:gd name="T55" fmla="*/ 195 h 251"/>
                      <a:gd name="T56" fmla="*/ 359 w 359"/>
                      <a:gd name="T57" fmla="*/ 188 h 251"/>
                      <a:gd name="T58" fmla="*/ 359 w 359"/>
                      <a:gd name="T59" fmla="*/ 62 h 251"/>
                      <a:gd name="T60" fmla="*/ 359 w 359"/>
                      <a:gd name="T61" fmla="*/ 56 h 251"/>
                      <a:gd name="T62" fmla="*/ 356 w 359"/>
                      <a:gd name="T63" fmla="*/ 50 h 251"/>
                      <a:gd name="T64" fmla="*/ 344 w 359"/>
                      <a:gd name="T65" fmla="*/ 38 h 251"/>
                      <a:gd name="T66" fmla="*/ 330 w 359"/>
                      <a:gd name="T67" fmla="*/ 27 h 251"/>
                      <a:gd name="T68" fmla="*/ 307 w 359"/>
                      <a:gd name="T69" fmla="*/ 18 h 251"/>
                      <a:gd name="T70" fmla="*/ 281 w 359"/>
                      <a:gd name="T71" fmla="*/ 10 h 251"/>
                      <a:gd name="T72" fmla="*/ 249 w 359"/>
                      <a:gd name="T73" fmla="*/ 5 h 251"/>
                      <a:gd name="T74" fmla="*/ 215 w 359"/>
                      <a:gd name="T75" fmla="*/ 1 h 251"/>
                      <a:gd name="T76" fmla="*/ 180 w 359"/>
                      <a:gd name="T77" fmla="*/ 0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59" h="251">
                        <a:moveTo>
                          <a:pt x="180" y="0"/>
                        </a:moveTo>
                        <a:lnTo>
                          <a:pt x="144" y="1"/>
                        </a:lnTo>
                        <a:lnTo>
                          <a:pt x="110" y="5"/>
                        </a:lnTo>
                        <a:lnTo>
                          <a:pt x="78" y="10"/>
                        </a:lnTo>
                        <a:lnTo>
                          <a:pt x="52" y="18"/>
                        </a:lnTo>
                        <a:lnTo>
                          <a:pt x="29" y="27"/>
                        </a:lnTo>
                        <a:lnTo>
                          <a:pt x="15" y="38"/>
                        </a:lnTo>
                        <a:lnTo>
                          <a:pt x="3" y="50"/>
                        </a:lnTo>
                        <a:lnTo>
                          <a:pt x="1" y="56"/>
                        </a:lnTo>
                        <a:lnTo>
                          <a:pt x="0" y="62"/>
                        </a:lnTo>
                        <a:lnTo>
                          <a:pt x="0" y="188"/>
                        </a:lnTo>
                        <a:lnTo>
                          <a:pt x="1" y="195"/>
                        </a:lnTo>
                        <a:lnTo>
                          <a:pt x="3" y="201"/>
                        </a:lnTo>
                        <a:lnTo>
                          <a:pt x="15" y="213"/>
                        </a:lnTo>
                        <a:lnTo>
                          <a:pt x="29" y="224"/>
                        </a:lnTo>
                        <a:lnTo>
                          <a:pt x="52" y="233"/>
                        </a:lnTo>
                        <a:lnTo>
                          <a:pt x="78" y="240"/>
                        </a:lnTo>
                        <a:lnTo>
                          <a:pt x="110" y="246"/>
                        </a:lnTo>
                        <a:lnTo>
                          <a:pt x="144" y="250"/>
                        </a:lnTo>
                        <a:lnTo>
                          <a:pt x="180" y="251"/>
                        </a:lnTo>
                        <a:lnTo>
                          <a:pt x="215" y="250"/>
                        </a:lnTo>
                        <a:lnTo>
                          <a:pt x="249" y="246"/>
                        </a:lnTo>
                        <a:lnTo>
                          <a:pt x="281" y="240"/>
                        </a:lnTo>
                        <a:lnTo>
                          <a:pt x="307" y="233"/>
                        </a:lnTo>
                        <a:lnTo>
                          <a:pt x="330" y="224"/>
                        </a:lnTo>
                        <a:lnTo>
                          <a:pt x="344" y="213"/>
                        </a:lnTo>
                        <a:lnTo>
                          <a:pt x="356" y="201"/>
                        </a:lnTo>
                        <a:lnTo>
                          <a:pt x="359" y="195"/>
                        </a:lnTo>
                        <a:lnTo>
                          <a:pt x="359" y="188"/>
                        </a:lnTo>
                        <a:lnTo>
                          <a:pt x="359" y="62"/>
                        </a:lnTo>
                        <a:lnTo>
                          <a:pt x="359" y="56"/>
                        </a:lnTo>
                        <a:lnTo>
                          <a:pt x="356" y="50"/>
                        </a:lnTo>
                        <a:lnTo>
                          <a:pt x="344" y="38"/>
                        </a:lnTo>
                        <a:lnTo>
                          <a:pt x="330" y="27"/>
                        </a:lnTo>
                        <a:lnTo>
                          <a:pt x="307" y="18"/>
                        </a:lnTo>
                        <a:lnTo>
                          <a:pt x="281" y="10"/>
                        </a:lnTo>
                        <a:lnTo>
                          <a:pt x="249" y="5"/>
                        </a:lnTo>
                        <a:lnTo>
                          <a:pt x="215" y="1"/>
                        </a:lnTo>
                        <a:lnTo>
                          <a:pt x="180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80" name="Freeform 708"/>
                  <p:cNvSpPr>
                    <a:spLocks/>
                  </p:cNvSpPr>
                  <p:nvPr/>
                </p:nvSpPr>
                <p:spPr bwMode="auto">
                  <a:xfrm>
                    <a:off x="3043" y="2054"/>
                    <a:ext cx="359" cy="251"/>
                  </a:xfrm>
                  <a:custGeom>
                    <a:avLst/>
                    <a:gdLst>
                      <a:gd name="T0" fmla="*/ 180 w 359"/>
                      <a:gd name="T1" fmla="*/ 0 h 251"/>
                      <a:gd name="T2" fmla="*/ 144 w 359"/>
                      <a:gd name="T3" fmla="*/ 1 h 251"/>
                      <a:gd name="T4" fmla="*/ 110 w 359"/>
                      <a:gd name="T5" fmla="*/ 5 h 251"/>
                      <a:gd name="T6" fmla="*/ 78 w 359"/>
                      <a:gd name="T7" fmla="*/ 10 h 251"/>
                      <a:gd name="T8" fmla="*/ 52 w 359"/>
                      <a:gd name="T9" fmla="*/ 18 h 251"/>
                      <a:gd name="T10" fmla="*/ 29 w 359"/>
                      <a:gd name="T11" fmla="*/ 27 h 251"/>
                      <a:gd name="T12" fmla="*/ 15 w 359"/>
                      <a:gd name="T13" fmla="*/ 38 h 251"/>
                      <a:gd name="T14" fmla="*/ 3 w 359"/>
                      <a:gd name="T15" fmla="*/ 50 h 251"/>
                      <a:gd name="T16" fmla="*/ 1 w 359"/>
                      <a:gd name="T17" fmla="*/ 56 h 251"/>
                      <a:gd name="T18" fmla="*/ 0 w 359"/>
                      <a:gd name="T19" fmla="*/ 62 h 251"/>
                      <a:gd name="T20" fmla="*/ 0 w 359"/>
                      <a:gd name="T21" fmla="*/ 188 h 251"/>
                      <a:gd name="T22" fmla="*/ 1 w 359"/>
                      <a:gd name="T23" fmla="*/ 195 h 251"/>
                      <a:gd name="T24" fmla="*/ 3 w 359"/>
                      <a:gd name="T25" fmla="*/ 201 h 251"/>
                      <a:gd name="T26" fmla="*/ 15 w 359"/>
                      <a:gd name="T27" fmla="*/ 213 h 251"/>
                      <a:gd name="T28" fmla="*/ 29 w 359"/>
                      <a:gd name="T29" fmla="*/ 224 h 251"/>
                      <a:gd name="T30" fmla="*/ 52 w 359"/>
                      <a:gd name="T31" fmla="*/ 233 h 251"/>
                      <a:gd name="T32" fmla="*/ 78 w 359"/>
                      <a:gd name="T33" fmla="*/ 240 h 251"/>
                      <a:gd name="T34" fmla="*/ 110 w 359"/>
                      <a:gd name="T35" fmla="*/ 246 h 251"/>
                      <a:gd name="T36" fmla="*/ 144 w 359"/>
                      <a:gd name="T37" fmla="*/ 250 h 251"/>
                      <a:gd name="T38" fmla="*/ 180 w 359"/>
                      <a:gd name="T39" fmla="*/ 251 h 251"/>
                      <a:gd name="T40" fmla="*/ 215 w 359"/>
                      <a:gd name="T41" fmla="*/ 250 h 251"/>
                      <a:gd name="T42" fmla="*/ 249 w 359"/>
                      <a:gd name="T43" fmla="*/ 246 h 251"/>
                      <a:gd name="T44" fmla="*/ 281 w 359"/>
                      <a:gd name="T45" fmla="*/ 240 h 251"/>
                      <a:gd name="T46" fmla="*/ 307 w 359"/>
                      <a:gd name="T47" fmla="*/ 233 h 251"/>
                      <a:gd name="T48" fmla="*/ 330 w 359"/>
                      <a:gd name="T49" fmla="*/ 224 h 251"/>
                      <a:gd name="T50" fmla="*/ 344 w 359"/>
                      <a:gd name="T51" fmla="*/ 213 h 251"/>
                      <a:gd name="T52" fmla="*/ 356 w 359"/>
                      <a:gd name="T53" fmla="*/ 201 h 251"/>
                      <a:gd name="T54" fmla="*/ 359 w 359"/>
                      <a:gd name="T55" fmla="*/ 195 h 251"/>
                      <a:gd name="T56" fmla="*/ 359 w 359"/>
                      <a:gd name="T57" fmla="*/ 188 h 251"/>
                      <a:gd name="T58" fmla="*/ 359 w 359"/>
                      <a:gd name="T59" fmla="*/ 62 h 251"/>
                      <a:gd name="T60" fmla="*/ 359 w 359"/>
                      <a:gd name="T61" fmla="*/ 56 h 251"/>
                      <a:gd name="T62" fmla="*/ 356 w 359"/>
                      <a:gd name="T63" fmla="*/ 50 h 251"/>
                      <a:gd name="T64" fmla="*/ 344 w 359"/>
                      <a:gd name="T65" fmla="*/ 38 h 251"/>
                      <a:gd name="T66" fmla="*/ 330 w 359"/>
                      <a:gd name="T67" fmla="*/ 27 h 251"/>
                      <a:gd name="T68" fmla="*/ 307 w 359"/>
                      <a:gd name="T69" fmla="*/ 18 h 251"/>
                      <a:gd name="T70" fmla="*/ 281 w 359"/>
                      <a:gd name="T71" fmla="*/ 10 h 251"/>
                      <a:gd name="T72" fmla="*/ 249 w 359"/>
                      <a:gd name="T73" fmla="*/ 5 h 251"/>
                      <a:gd name="T74" fmla="*/ 215 w 359"/>
                      <a:gd name="T75" fmla="*/ 1 h 251"/>
                      <a:gd name="T76" fmla="*/ 180 w 359"/>
                      <a:gd name="T77" fmla="*/ 0 h 2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59" h="251">
                        <a:moveTo>
                          <a:pt x="180" y="0"/>
                        </a:moveTo>
                        <a:lnTo>
                          <a:pt x="144" y="1"/>
                        </a:lnTo>
                        <a:lnTo>
                          <a:pt x="110" y="5"/>
                        </a:lnTo>
                        <a:lnTo>
                          <a:pt x="78" y="10"/>
                        </a:lnTo>
                        <a:lnTo>
                          <a:pt x="52" y="18"/>
                        </a:lnTo>
                        <a:lnTo>
                          <a:pt x="29" y="27"/>
                        </a:lnTo>
                        <a:lnTo>
                          <a:pt x="15" y="38"/>
                        </a:lnTo>
                        <a:lnTo>
                          <a:pt x="3" y="50"/>
                        </a:lnTo>
                        <a:lnTo>
                          <a:pt x="1" y="56"/>
                        </a:lnTo>
                        <a:lnTo>
                          <a:pt x="0" y="62"/>
                        </a:lnTo>
                        <a:lnTo>
                          <a:pt x="0" y="188"/>
                        </a:lnTo>
                        <a:lnTo>
                          <a:pt x="1" y="195"/>
                        </a:lnTo>
                        <a:lnTo>
                          <a:pt x="3" y="201"/>
                        </a:lnTo>
                        <a:lnTo>
                          <a:pt x="15" y="213"/>
                        </a:lnTo>
                        <a:lnTo>
                          <a:pt x="29" y="224"/>
                        </a:lnTo>
                        <a:lnTo>
                          <a:pt x="52" y="233"/>
                        </a:lnTo>
                        <a:lnTo>
                          <a:pt x="78" y="240"/>
                        </a:lnTo>
                        <a:lnTo>
                          <a:pt x="110" y="246"/>
                        </a:lnTo>
                        <a:lnTo>
                          <a:pt x="144" y="250"/>
                        </a:lnTo>
                        <a:lnTo>
                          <a:pt x="180" y="251"/>
                        </a:lnTo>
                        <a:lnTo>
                          <a:pt x="215" y="250"/>
                        </a:lnTo>
                        <a:lnTo>
                          <a:pt x="249" y="246"/>
                        </a:lnTo>
                        <a:lnTo>
                          <a:pt x="281" y="240"/>
                        </a:lnTo>
                        <a:lnTo>
                          <a:pt x="307" y="233"/>
                        </a:lnTo>
                        <a:lnTo>
                          <a:pt x="330" y="224"/>
                        </a:lnTo>
                        <a:lnTo>
                          <a:pt x="344" y="213"/>
                        </a:lnTo>
                        <a:lnTo>
                          <a:pt x="356" y="201"/>
                        </a:lnTo>
                        <a:lnTo>
                          <a:pt x="359" y="195"/>
                        </a:lnTo>
                        <a:lnTo>
                          <a:pt x="359" y="188"/>
                        </a:lnTo>
                        <a:lnTo>
                          <a:pt x="359" y="62"/>
                        </a:lnTo>
                        <a:lnTo>
                          <a:pt x="359" y="56"/>
                        </a:lnTo>
                        <a:lnTo>
                          <a:pt x="356" y="50"/>
                        </a:lnTo>
                        <a:lnTo>
                          <a:pt x="344" y="38"/>
                        </a:lnTo>
                        <a:lnTo>
                          <a:pt x="330" y="27"/>
                        </a:lnTo>
                        <a:lnTo>
                          <a:pt x="307" y="18"/>
                        </a:lnTo>
                        <a:lnTo>
                          <a:pt x="281" y="10"/>
                        </a:lnTo>
                        <a:lnTo>
                          <a:pt x="249" y="5"/>
                        </a:lnTo>
                        <a:lnTo>
                          <a:pt x="215" y="1"/>
                        </a:lnTo>
                        <a:lnTo>
                          <a:pt x="180" y="0"/>
                        </a:lnTo>
                        <a:close/>
                      </a:path>
                    </a:pathLst>
                  </a:custGeom>
                  <a:noFill/>
                  <a:ln w="2857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657" name="Group 709"/>
                <p:cNvGrpSpPr>
                  <a:grpSpLocks/>
                </p:cNvGrpSpPr>
                <p:nvPr/>
              </p:nvGrpSpPr>
              <p:grpSpPr bwMode="auto">
                <a:xfrm>
                  <a:off x="1292" y="3838"/>
                  <a:ext cx="359" cy="126"/>
                  <a:chOff x="3043" y="2054"/>
                  <a:chExt cx="359" cy="126"/>
                </a:xfrm>
              </p:grpSpPr>
              <p:sp>
                <p:nvSpPr>
                  <p:cNvPr id="677" name="Freeform 710"/>
                  <p:cNvSpPr>
                    <a:spLocks/>
                  </p:cNvSpPr>
                  <p:nvPr/>
                </p:nvSpPr>
                <p:spPr bwMode="auto">
                  <a:xfrm>
                    <a:off x="3043" y="2054"/>
                    <a:ext cx="359" cy="126"/>
                  </a:xfrm>
                  <a:custGeom>
                    <a:avLst/>
                    <a:gdLst>
                      <a:gd name="T0" fmla="*/ 0 w 359"/>
                      <a:gd name="T1" fmla="*/ 63 h 126"/>
                      <a:gd name="T2" fmla="*/ 1 w 359"/>
                      <a:gd name="T3" fmla="*/ 69 h 126"/>
                      <a:gd name="T4" fmla="*/ 3 w 359"/>
                      <a:gd name="T5" fmla="*/ 76 h 126"/>
                      <a:gd name="T6" fmla="*/ 15 w 359"/>
                      <a:gd name="T7" fmla="*/ 88 h 126"/>
                      <a:gd name="T8" fmla="*/ 29 w 359"/>
                      <a:gd name="T9" fmla="*/ 98 h 126"/>
                      <a:gd name="T10" fmla="*/ 52 w 359"/>
                      <a:gd name="T11" fmla="*/ 107 h 126"/>
                      <a:gd name="T12" fmla="*/ 78 w 359"/>
                      <a:gd name="T13" fmla="*/ 115 h 126"/>
                      <a:gd name="T14" fmla="*/ 110 w 359"/>
                      <a:gd name="T15" fmla="*/ 121 h 126"/>
                      <a:gd name="T16" fmla="*/ 144 w 359"/>
                      <a:gd name="T17" fmla="*/ 124 h 126"/>
                      <a:gd name="T18" fmla="*/ 180 w 359"/>
                      <a:gd name="T19" fmla="*/ 126 h 126"/>
                      <a:gd name="T20" fmla="*/ 215 w 359"/>
                      <a:gd name="T21" fmla="*/ 124 h 126"/>
                      <a:gd name="T22" fmla="*/ 249 w 359"/>
                      <a:gd name="T23" fmla="*/ 121 h 126"/>
                      <a:gd name="T24" fmla="*/ 281 w 359"/>
                      <a:gd name="T25" fmla="*/ 115 h 126"/>
                      <a:gd name="T26" fmla="*/ 307 w 359"/>
                      <a:gd name="T27" fmla="*/ 107 h 126"/>
                      <a:gd name="T28" fmla="*/ 330 w 359"/>
                      <a:gd name="T29" fmla="*/ 98 h 126"/>
                      <a:gd name="T30" fmla="*/ 344 w 359"/>
                      <a:gd name="T31" fmla="*/ 88 h 126"/>
                      <a:gd name="T32" fmla="*/ 356 w 359"/>
                      <a:gd name="T33" fmla="*/ 76 h 126"/>
                      <a:gd name="T34" fmla="*/ 359 w 359"/>
                      <a:gd name="T35" fmla="*/ 69 h 126"/>
                      <a:gd name="T36" fmla="*/ 359 w 359"/>
                      <a:gd name="T37" fmla="*/ 63 h 126"/>
                      <a:gd name="T38" fmla="*/ 359 w 359"/>
                      <a:gd name="T39" fmla="*/ 56 h 126"/>
                      <a:gd name="T40" fmla="*/ 356 w 359"/>
                      <a:gd name="T41" fmla="*/ 50 h 126"/>
                      <a:gd name="T42" fmla="*/ 344 w 359"/>
                      <a:gd name="T43" fmla="*/ 38 h 126"/>
                      <a:gd name="T44" fmla="*/ 330 w 359"/>
                      <a:gd name="T45" fmla="*/ 27 h 126"/>
                      <a:gd name="T46" fmla="*/ 307 w 359"/>
                      <a:gd name="T47" fmla="*/ 18 h 126"/>
                      <a:gd name="T48" fmla="*/ 281 w 359"/>
                      <a:gd name="T49" fmla="*/ 10 h 126"/>
                      <a:gd name="T50" fmla="*/ 249 w 359"/>
                      <a:gd name="T51" fmla="*/ 5 h 126"/>
                      <a:gd name="T52" fmla="*/ 215 w 359"/>
                      <a:gd name="T53" fmla="*/ 1 h 126"/>
                      <a:gd name="T54" fmla="*/ 180 w 359"/>
                      <a:gd name="T55" fmla="*/ 0 h 126"/>
                      <a:gd name="T56" fmla="*/ 144 w 359"/>
                      <a:gd name="T57" fmla="*/ 1 h 126"/>
                      <a:gd name="T58" fmla="*/ 110 w 359"/>
                      <a:gd name="T59" fmla="*/ 5 h 126"/>
                      <a:gd name="T60" fmla="*/ 78 w 359"/>
                      <a:gd name="T61" fmla="*/ 10 h 126"/>
                      <a:gd name="T62" fmla="*/ 52 w 359"/>
                      <a:gd name="T63" fmla="*/ 18 h 126"/>
                      <a:gd name="T64" fmla="*/ 29 w 359"/>
                      <a:gd name="T65" fmla="*/ 27 h 126"/>
                      <a:gd name="T66" fmla="*/ 15 w 359"/>
                      <a:gd name="T67" fmla="*/ 38 h 126"/>
                      <a:gd name="T68" fmla="*/ 3 w 359"/>
                      <a:gd name="T69" fmla="*/ 50 h 126"/>
                      <a:gd name="T70" fmla="*/ 1 w 359"/>
                      <a:gd name="T71" fmla="*/ 56 h 126"/>
                      <a:gd name="T72" fmla="*/ 0 w 359"/>
                      <a:gd name="T73" fmla="*/ 63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359" h="126">
                        <a:moveTo>
                          <a:pt x="0" y="63"/>
                        </a:moveTo>
                        <a:lnTo>
                          <a:pt x="1" y="69"/>
                        </a:lnTo>
                        <a:lnTo>
                          <a:pt x="3" y="76"/>
                        </a:lnTo>
                        <a:lnTo>
                          <a:pt x="15" y="88"/>
                        </a:lnTo>
                        <a:lnTo>
                          <a:pt x="29" y="98"/>
                        </a:lnTo>
                        <a:lnTo>
                          <a:pt x="52" y="107"/>
                        </a:lnTo>
                        <a:lnTo>
                          <a:pt x="78" y="115"/>
                        </a:lnTo>
                        <a:lnTo>
                          <a:pt x="110" y="121"/>
                        </a:lnTo>
                        <a:lnTo>
                          <a:pt x="144" y="124"/>
                        </a:lnTo>
                        <a:lnTo>
                          <a:pt x="180" y="126"/>
                        </a:lnTo>
                        <a:lnTo>
                          <a:pt x="215" y="124"/>
                        </a:lnTo>
                        <a:lnTo>
                          <a:pt x="249" y="121"/>
                        </a:lnTo>
                        <a:lnTo>
                          <a:pt x="281" y="115"/>
                        </a:lnTo>
                        <a:lnTo>
                          <a:pt x="307" y="107"/>
                        </a:lnTo>
                        <a:lnTo>
                          <a:pt x="330" y="98"/>
                        </a:lnTo>
                        <a:lnTo>
                          <a:pt x="344" y="88"/>
                        </a:lnTo>
                        <a:lnTo>
                          <a:pt x="356" y="76"/>
                        </a:lnTo>
                        <a:lnTo>
                          <a:pt x="359" y="69"/>
                        </a:lnTo>
                        <a:lnTo>
                          <a:pt x="359" y="63"/>
                        </a:lnTo>
                        <a:lnTo>
                          <a:pt x="359" y="56"/>
                        </a:lnTo>
                        <a:lnTo>
                          <a:pt x="356" y="50"/>
                        </a:lnTo>
                        <a:lnTo>
                          <a:pt x="344" y="38"/>
                        </a:lnTo>
                        <a:lnTo>
                          <a:pt x="330" y="27"/>
                        </a:lnTo>
                        <a:lnTo>
                          <a:pt x="307" y="18"/>
                        </a:lnTo>
                        <a:lnTo>
                          <a:pt x="281" y="10"/>
                        </a:lnTo>
                        <a:lnTo>
                          <a:pt x="249" y="5"/>
                        </a:lnTo>
                        <a:lnTo>
                          <a:pt x="215" y="1"/>
                        </a:lnTo>
                        <a:lnTo>
                          <a:pt x="180" y="0"/>
                        </a:lnTo>
                        <a:lnTo>
                          <a:pt x="144" y="1"/>
                        </a:lnTo>
                        <a:lnTo>
                          <a:pt x="110" y="5"/>
                        </a:lnTo>
                        <a:lnTo>
                          <a:pt x="78" y="10"/>
                        </a:lnTo>
                        <a:lnTo>
                          <a:pt x="52" y="18"/>
                        </a:lnTo>
                        <a:lnTo>
                          <a:pt x="29" y="27"/>
                        </a:lnTo>
                        <a:lnTo>
                          <a:pt x="15" y="38"/>
                        </a:lnTo>
                        <a:lnTo>
                          <a:pt x="3" y="50"/>
                        </a:lnTo>
                        <a:lnTo>
                          <a:pt x="1" y="56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78" name="Freeform 711"/>
                  <p:cNvSpPr>
                    <a:spLocks/>
                  </p:cNvSpPr>
                  <p:nvPr/>
                </p:nvSpPr>
                <p:spPr bwMode="auto">
                  <a:xfrm>
                    <a:off x="3043" y="2054"/>
                    <a:ext cx="359" cy="126"/>
                  </a:xfrm>
                  <a:custGeom>
                    <a:avLst/>
                    <a:gdLst>
                      <a:gd name="T0" fmla="*/ 0 w 359"/>
                      <a:gd name="T1" fmla="*/ 63 h 126"/>
                      <a:gd name="T2" fmla="*/ 1 w 359"/>
                      <a:gd name="T3" fmla="*/ 69 h 126"/>
                      <a:gd name="T4" fmla="*/ 3 w 359"/>
                      <a:gd name="T5" fmla="*/ 76 h 126"/>
                      <a:gd name="T6" fmla="*/ 15 w 359"/>
                      <a:gd name="T7" fmla="*/ 88 h 126"/>
                      <a:gd name="T8" fmla="*/ 29 w 359"/>
                      <a:gd name="T9" fmla="*/ 98 h 126"/>
                      <a:gd name="T10" fmla="*/ 52 w 359"/>
                      <a:gd name="T11" fmla="*/ 107 h 126"/>
                      <a:gd name="T12" fmla="*/ 78 w 359"/>
                      <a:gd name="T13" fmla="*/ 115 h 126"/>
                      <a:gd name="T14" fmla="*/ 110 w 359"/>
                      <a:gd name="T15" fmla="*/ 121 h 126"/>
                      <a:gd name="T16" fmla="*/ 144 w 359"/>
                      <a:gd name="T17" fmla="*/ 124 h 126"/>
                      <a:gd name="T18" fmla="*/ 180 w 359"/>
                      <a:gd name="T19" fmla="*/ 126 h 126"/>
                      <a:gd name="T20" fmla="*/ 215 w 359"/>
                      <a:gd name="T21" fmla="*/ 124 h 126"/>
                      <a:gd name="T22" fmla="*/ 249 w 359"/>
                      <a:gd name="T23" fmla="*/ 121 h 126"/>
                      <a:gd name="T24" fmla="*/ 281 w 359"/>
                      <a:gd name="T25" fmla="*/ 115 h 126"/>
                      <a:gd name="T26" fmla="*/ 307 w 359"/>
                      <a:gd name="T27" fmla="*/ 107 h 126"/>
                      <a:gd name="T28" fmla="*/ 330 w 359"/>
                      <a:gd name="T29" fmla="*/ 98 h 126"/>
                      <a:gd name="T30" fmla="*/ 344 w 359"/>
                      <a:gd name="T31" fmla="*/ 88 h 126"/>
                      <a:gd name="T32" fmla="*/ 356 w 359"/>
                      <a:gd name="T33" fmla="*/ 76 h 126"/>
                      <a:gd name="T34" fmla="*/ 359 w 359"/>
                      <a:gd name="T35" fmla="*/ 69 h 126"/>
                      <a:gd name="T36" fmla="*/ 359 w 359"/>
                      <a:gd name="T37" fmla="*/ 63 h 126"/>
                      <a:gd name="T38" fmla="*/ 359 w 359"/>
                      <a:gd name="T39" fmla="*/ 56 h 126"/>
                      <a:gd name="T40" fmla="*/ 356 w 359"/>
                      <a:gd name="T41" fmla="*/ 50 h 126"/>
                      <a:gd name="T42" fmla="*/ 344 w 359"/>
                      <a:gd name="T43" fmla="*/ 38 h 126"/>
                      <a:gd name="T44" fmla="*/ 330 w 359"/>
                      <a:gd name="T45" fmla="*/ 27 h 126"/>
                      <a:gd name="T46" fmla="*/ 307 w 359"/>
                      <a:gd name="T47" fmla="*/ 18 h 126"/>
                      <a:gd name="T48" fmla="*/ 281 w 359"/>
                      <a:gd name="T49" fmla="*/ 10 h 126"/>
                      <a:gd name="T50" fmla="*/ 249 w 359"/>
                      <a:gd name="T51" fmla="*/ 5 h 126"/>
                      <a:gd name="T52" fmla="*/ 215 w 359"/>
                      <a:gd name="T53" fmla="*/ 1 h 126"/>
                      <a:gd name="T54" fmla="*/ 180 w 359"/>
                      <a:gd name="T55" fmla="*/ 0 h 126"/>
                      <a:gd name="T56" fmla="*/ 144 w 359"/>
                      <a:gd name="T57" fmla="*/ 1 h 126"/>
                      <a:gd name="T58" fmla="*/ 110 w 359"/>
                      <a:gd name="T59" fmla="*/ 5 h 126"/>
                      <a:gd name="T60" fmla="*/ 78 w 359"/>
                      <a:gd name="T61" fmla="*/ 10 h 126"/>
                      <a:gd name="T62" fmla="*/ 52 w 359"/>
                      <a:gd name="T63" fmla="*/ 18 h 126"/>
                      <a:gd name="T64" fmla="*/ 29 w 359"/>
                      <a:gd name="T65" fmla="*/ 27 h 126"/>
                      <a:gd name="T66" fmla="*/ 15 w 359"/>
                      <a:gd name="T67" fmla="*/ 38 h 126"/>
                      <a:gd name="T68" fmla="*/ 3 w 359"/>
                      <a:gd name="T69" fmla="*/ 50 h 126"/>
                      <a:gd name="T70" fmla="*/ 1 w 359"/>
                      <a:gd name="T71" fmla="*/ 56 h 126"/>
                      <a:gd name="T72" fmla="*/ 0 w 359"/>
                      <a:gd name="T73" fmla="*/ 63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359" h="126">
                        <a:moveTo>
                          <a:pt x="0" y="63"/>
                        </a:moveTo>
                        <a:lnTo>
                          <a:pt x="1" y="69"/>
                        </a:lnTo>
                        <a:lnTo>
                          <a:pt x="3" y="76"/>
                        </a:lnTo>
                        <a:lnTo>
                          <a:pt x="15" y="88"/>
                        </a:lnTo>
                        <a:lnTo>
                          <a:pt x="29" y="98"/>
                        </a:lnTo>
                        <a:lnTo>
                          <a:pt x="52" y="107"/>
                        </a:lnTo>
                        <a:lnTo>
                          <a:pt x="78" y="115"/>
                        </a:lnTo>
                        <a:lnTo>
                          <a:pt x="110" y="121"/>
                        </a:lnTo>
                        <a:lnTo>
                          <a:pt x="144" y="124"/>
                        </a:lnTo>
                        <a:lnTo>
                          <a:pt x="180" y="126"/>
                        </a:lnTo>
                        <a:lnTo>
                          <a:pt x="215" y="124"/>
                        </a:lnTo>
                        <a:lnTo>
                          <a:pt x="249" y="121"/>
                        </a:lnTo>
                        <a:lnTo>
                          <a:pt x="281" y="115"/>
                        </a:lnTo>
                        <a:lnTo>
                          <a:pt x="307" y="107"/>
                        </a:lnTo>
                        <a:lnTo>
                          <a:pt x="330" y="98"/>
                        </a:lnTo>
                        <a:lnTo>
                          <a:pt x="344" y="88"/>
                        </a:lnTo>
                        <a:lnTo>
                          <a:pt x="356" y="76"/>
                        </a:lnTo>
                        <a:lnTo>
                          <a:pt x="359" y="69"/>
                        </a:lnTo>
                        <a:lnTo>
                          <a:pt x="359" y="63"/>
                        </a:lnTo>
                        <a:lnTo>
                          <a:pt x="359" y="56"/>
                        </a:lnTo>
                        <a:lnTo>
                          <a:pt x="356" y="50"/>
                        </a:lnTo>
                        <a:lnTo>
                          <a:pt x="344" y="38"/>
                        </a:lnTo>
                        <a:lnTo>
                          <a:pt x="330" y="27"/>
                        </a:lnTo>
                        <a:lnTo>
                          <a:pt x="307" y="18"/>
                        </a:lnTo>
                        <a:lnTo>
                          <a:pt x="281" y="10"/>
                        </a:lnTo>
                        <a:lnTo>
                          <a:pt x="249" y="5"/>
                        </a:lnTo>
                        <a:lnTo>
                          <a:pt x="215" y="1"/>
                        </a:lnTo>
                        <a:lnTo>
                          <a:pt x="180" y="0"/>
                        </a:lnTo>
                        <a:lnTo>
                          <a:pt x="144" y="1"/>
                        </a:lnTo>
                        <a:lnTo>
                          <a:pt x="110" y="5"/>
                        </a:lnTo>
                        <a:lnTo>
                          <a:pt x="78" y="10"/>
                        </a:lnTo>
                        <a:lnTo>
                          <a:pt x="52" y="18"/>
                        </a:lnTo>
                        <a:lnTo>
                          <a:pt x="29" y="27"/>
                        </a:lnTo>
                        <a:lnTo>
                          <a:pt x="15" y="38"/>
                        </a:lnTo>
                        <a:lnTo>
                          <a:pt x="3" y="50"/>
                        </a:lnTo>
                        <a:lnTo>
                          <a:pt x="1" y="56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658" name="Group 712"/>
                <p:cNvGrpSpPr>
                  <a:grpSpLocks/>
                </p:cNvGrpSpPr>
                <p:nvPr/>
              </p:nvGrpSpPr>
              <p:grpSpPr bwMode="auto">
                <a:xfrm>
                  <a:off x="1292" y="3901"/>
                  <a:ext cx="359" cy="63"/>
                  <a:chOff x="3043" y="2117"/>
                  <a:chExt cx="359" cy="63"/>
                </a:xfrm>
              </p:grpSpPr>
              <p:sp>
                <p:nvSpPr>
                  <p:cNvPr id="675" name="Freeform 713"/>
                  <p:cNvSpPr>
                    <a:spLocks/>
                  </p:cNvSpPr>
                  <p:nvPr/>
                </p:nvSpPr>
                <p:spPr bwMode="auto">
                  <a:xfrm>
                    <a:off x="3043" y="2117"/>
                    <a:ext cx="359" cy="63"/>
                  </a:xfrm>
                  <a:custGeom>
                    <a:avLst/>
                    <a:gdLst>
                      <a:gd name="T0" fmla="*/ 0 w 359"/>
                      <a:gd name="T1" fmla="*/ 0 h 63"/>
                      <a:gd name="T2" fmla="*/ 1 w 359"/>
                      <a:gd name="T3" fmla="*/ 7 h 63"/>
                      <a:gd name="T4" fmla="*/ 3 w 359"/>
                      <a:gd name="T5" fmla="*/ 14 h 63"/>
                      <a:gd name="T6" fmla="*/ 15 w 359"/>
                      <a:gd name="T7" fmla="*/ 25 h 63"/>
                      <a:gd name="T8" fmla="*/ 29 w 359"/>
                      <a:gd name="T9" fmla="*/ 35 h 63"/>
                      <a:gd name="T10" fmla="*/ 52 w 359"/>
                      <a:gd name="T11" fmla="*/ 45 h 63"/>
                      <a:gd name="T12" fmla="*/ 78 w 359"/>
                      <a:gd name="T13" fmla="*/ 52 h 63"/>
                      <a:gd name="T14" fmla="*/ 110 w 359"/>
                      <a:gd name="T15" fmla="*/ 58 h 63"/>
                      <a:gd name="T16" fmla="*/ 144 w 359"/>
                      <a:gd name="T17" fmla="*/ 61 h 63"/>
                      <a:gd name="T18" fmla="*/ 180 w 359"/>
                      <a:gd name="T19" fmla="*/ 63 h 63"/>
                      <a:gd name="T20" fmla="*/ 215 w 359"/>
                      <a:gd name="T21" fmla="*/ 61 h 63"/>
                      <a:gd name="T22" fmla="*/ 249 w 359"/>
                      <a:gd name="T23" fmla="*/ 58 h 63"/>
                      <a:gd name="T24" fmla="*/ 281 w 359"/>
                      <a:gd name="T25" fmla="*/ 52 h 63"/>
                      <a:gd name="T26" fmla="*/ 307 w 359"/>
                      <a:gd name="T27" fmla="*/ 45 h 63"/>
                      <a:gd name="T28" fmla="*/ 330 w 359"/>
                      <a:gd name="T29" fmla="*/ 35 h 63"/>
                      <a:gd name="T30" fmla="*/ 344 w 359"/>
                      <a:gd name="T31" fmla="*/ 25 h 63"/>
                      <a:gd name="T32" fmla="*/ 356 w 359"/>
                      <a:gd name="T33" fmla="*/ 14 h 63"/>
                      <a:gd name="T34" fmla="*/ 359 w 359"/>
                      <a:gd name="T35" fmla="*/ 7 h 63"/>
                      <a:gd name="T36" fmla="*/ 359 w 359"/>
                      <a:gd name="T37" fmla="*/ 0 h 63"/>
                      <a:gd name="T38" fmla="*/ 0 w 359"/>
                      <a:gd name="T39" fmla="*/ 0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59" h="63">
                        <a:moveTo>
                          <a:pt x="0" y="0"/>
                        </a:moveTo>
                        <a:lnTo>
                          <a:pt x="1" y="7"/>
                        </a:lnTo>
                        <a:lnTo>
                          <a:pt x="3" y="14"/>
                        </a:lnTo>
                        <a:lnTo>
                          <a:pt x="15" y="25"/>
                        </a:lnTo>
                        <a:lnTo>
                          <a:pt x="29" y="35"/>
                        </a:lnTo>
                        <a:lnTo>
                          <a:pt x="52" y="45"/>
                        </a:lnTo>
                        <a:lnTo>
                          <a:pt x="78" y="52"/>
                        </a:lnTo>
                        <a:lnTo>
                          <a:pt x="110" y="58"/>
                        </a:lnTo>
                        <a:lnTo>
                          <a:pt x="144" y="61"/>
                        </a:lnTo>
                        <a:lnTo>
                          <a:pt x="180" y="63"/>
                        </a:lnTo>
                        <a:lnTo>
                          <a:pt x="215" y="61"/>
                        </a:lnTo>
                        <a:lnTo>
                          <a:pt x="249" y="58"/>
                        </a:lnTo>
                        <a:lnTo>
                          <a:pt x="281" y="52"/>
                        </a:lnTo>
                        <a:lnTo>
                          <a:pt x="307" y="45"/>
                        </a:lnTo>
                        <a:lnTo>
                          <a:pt x="330" y="35"/>
                        </a:lnTo>
                        <a:lnTo>
                          <a:pt x="344" y="25"/>
                        </a:lnTo>
                        <a:lnTo>
                          <a:pt x="356" y="14"/>
                        </a:lnTo>
                        <a:lnTo>
                          <a:pt x="359" y="7"/>
                        </a:lnTo>
                        <a:lnTo>
                          <a:pt x="35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76" name="Freeform 714"/>
                  <p:cNvSpPr>
                    <a:spLocks/>
                  </p:cNvSpPr>
                  <p:nvPr/>
                </p:nvSpPr>
                <p:spPr bwMode="auto">
                  <a:xfrm>
                    <a:off x="3043" y="2117"/>
                    <a:ext cx="359" cy="63"/>
                  </a:xfrm>
                  <a:custGeom>
                    <a:avLst/>
                    <a:gdLst>
                      <a:gd name="T0" fmla="*/ 0 w 359"/>
                      <a:gd name="T1" fmla="*/ 0 h 63"/>
                      <a:gd name="T2" fmla="*/ 1 w 359"/>
                      <a:gd name="T3" fmla="*/ 7 h 63"/>
                      <a:gd name="T4" fmla="*/ 3 w 359"/>
                      <a:gd name="T5" fmla="*/ 14 h 63"/>
                      <a:gd name="T6" fmla="*/ 15 w 359"/>
                      <a:gd name="T7" fmla="*/ 25 h 63"/>
                      <a:gd name="T8" fmla="*/ 29 w 359"/>
                      <a:gd name="T9" fmla="*/ 35 h 63"/>
                      <a:gd name="T10" fmla="*/ 52 w 359"/>
                      <a:gd name="T11" fmla="*/ 45 h 63"/>
                      <a:gd name="T12" fmla="*/ 78 w 359"/>
                      <a:gd name="T13" fmla="*/ 52 h 63"/>
                      <a:gd name="T14" fmla="*/ 110 w 359"/>
                      <a:gd name="T15" fmla="*/ 58 h 63"/>
                      <a:gd name="T16" fmla="*/ 144 w 359"/>
                      <a:gd name="T17" fmla="*/ 61 h 63"/>
                      <a:gd name="T18" fmla="*/ 180 w 359"/>
                      <a:gd name="T19" fmla="*/ 63 h 63"/>
                      <a:gd name="T20" fmla="*/ 215 w 359"/>
                      <a:gd name="T21" fmla="*/ 61 h 63"/>
                      <a:gd name="T22" fmla="*/ 249 w 359"/>
                      <a:gd name="T23" fmla="*/ 58 h 63"/>
                      <a:gd name="T24" fmla="*/ 281 w 359"/>
                      <a:gd name="T25" fmla="*/ 52 h 63"/>
                      <a:gd name="T26" fmla="*/ 307 w 359"/>
                      <a:gd name="T27" fmla="*/ 45 h 63"/>
                      <a:gd name="T28" fmla="*/ 330 w 359"/>
                      <a:gd name="T29" fmla="*/ 35 h 63"/>
                      <a:gd name="T30" fmla="*/ 344 w 359"/>
                      <a:gd name="T31" fmla="*/ 25 h 63"/>
                      <a:gd name="T32" fmla="*/ 356 w 359"/>
                      <a:gd name="T33" fmla="*/ 14 h 63"/>
                      <a:gd name="T34" fmla="*/ 359 w 359"/>
                      <a:gd name="T35" fmla="*/ 7 h 63"/>
                      <a:gd name="T36" fmla="*/ 359 w 359"/>
                      <a:gd name="T37" fmla="*/ 0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59" h="63">
                        <a:moveTo>
                          <a:pt x="0" y="0"/>
                        </a:moveTo>
                        <a:lnTo>
                          <a:pt x="1" y="7"/>
                        </a:lnTo>
                        <a:lnTo>
                          <a:pt x="3" y="14"/>
                        </a:lnTo>
                        <a:lnTo>
                          <a:pt x="15" y="25"/>
                        </a:lnTo>
                        <a:lnTo>
                          <a:pt x="29" y="35"/>
                        </a:lnTo>
                        <a:lnTo>
                          <a:pt x="52" y="45"/>
                        </a:lnTo>
                        <a:lnTo>
                          <a:pt x="78" y="52"/>
                        </a:lnTo>
                        <a:lnTo>
                          <a:pt x="110" y="58"/>
                        </a:lnTo>
                        <a:lnTo>
                          <a:pt x="144" y="61"/>
                        </a:lnTo>
                        <a:lnTo>
                          <a:pt x="180" y="63"/>
                        </a:lnTo>
                        <a:lnTo>
                          <a:pt x="215" y="61"/>
                        </a:lnTo>
                        <a:lnTo>
                          <a:pt x="249" y="58"/>
                        </a:lnTo>
                        <a:lnTo>
                          <a:pt x="281" y="52"/>
                        </a:lnTo>
                        <a:lnTo>
                          <a:pt x="307" y="45"/>
                        </a:lnTo>
                        <a:lnTo>
                          <a:pt x="330" y="35"/>
                        </a:lnTo>
                        <a:lnTo>
                          <a:pt x="344" y="25"/>
                        </a:lnTo>
                        <a:lnTo>
                          <a:pt x="356" y="14"/>
                        </a:lnTo>
                        <a:lnTo>
                          <a:pt x="359" y="7"/>
                        </a:lnTo>
                        <a:lnTo>
                          <a:pt x="359" y="0"/>
                        </a:lnTo>
                      </a:path>
                    </a:pathLst>
                  </a:custGeom>
                  <a:noFill/>
                  <a:ln w="28575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659" name="Line 715"/>
                <p:cNvSpPr>
                  <a:spLocks noChangeShapeType="1"/>
                </p:cNvSpPr>
                <p:nvPr/>
              </p:nvSpPr>
              <p:spPr bwMode="auto">
                <a:xfrm>
                  <a:off x="1506" y="3916"/>
                  <a:ext cx="35" cy="1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0" name="Freeform 716"/>
                <p:cNvSpPr>
                  <a:spLocks/>
                </p:cNvSpPr>
                <p:nvPr/>
              </p:nvSpPr>
              <p:spPr bwMode="auto">
                <a:xfrm>
                  <a:off x="1501" y="3897"/>
                  <a:ext cx="83" cy="46"/>
                </a:xfrm>
                <a:custGeom>
                  <a:avLst/>
                  <a:gdLst>
                    <a:gd name="T0" fmla="*/ 0 w 83"/>
                    <a:gd name="T1" fmla="*/ 46 h 46"/>
                    <a:gd name="T2" fmla="*/ 83 w 83"/>
                    <a:gd name="T3" fmla="*/ 46 h 46"/>
                    <a:gd name="T4" fmla="*/ 35 w 83"/>
                    <a:gd name="T5" fmla="*/ 0 h 46"/>
                    <a:gd name="T6" fmla="*/ 37 w 83"/>
                    <a:gd name="T7" fmla="*/ 30 h 46"/>
                    <a:gd name="T8" fmla="*/ 0 w 83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0" y="46"/>
                      </a:moveTo>
                      <a:lnTo>
                        <a:pt x="83" y="46"/>
                      </a:lnTo>
                      <a:lnTo>
                        <a:pt x="35" y="0"/>
                      </a:lnTo>
                      <a:lnTo>
                        <a:pt x="37" y="3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1" name="Line 717"/>
                <p:cNvSpPr>
                  <a:spLocks noChangeShapeType="1"/>
                </p:cNvSpPr>
                <p:nvPr/>
              </p:nvSpPr>
              <p:spPr bwMode="auto">
                <a:xfrm>
                  <a:off x="1506" y="3916"/>
                  <a:ext cx="35" cy="1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2" name="Freeform 718"/>
                <p:cNvSpPr>
                  <a:spLocks/>
                </p:cNvSpPr>
                <p:nvPr/>
              </p:nvSpPr>
              <p:spPr bwMode="auto">
                <a:xfrm>
                  <a:off x="1501" y="3897"/>
                  <a:ext cx="83" cy="46"/>
                </a:xfrm>
                <a:custGeom>
                  <a:avLst/>
                  <a:gdLst>
                    <a:gd name="T0" fmla="*/ 0 w 83"/>
                    <a:gd name="T1" fmla="*/ 46 h 46"/>
                    <a:gd name="T2" fmla="*/ 83 w 83"/>
                    <a:gd name="T3" fmla="*/ 46 h 46"/>
                    <a:gd name="T4" fmla="*/ 35 w 83"/>
                    <a:gd name="T5" fmla="*/ 0 h 46"/>
                    <a:gd name="T6" fmla="*/ 37 w 83"/>
                    <a:gd name="T7" fmla="*/ 30 h 46"/>
                    <a:gd name="T8" fmla="*/ 0 w 83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0" y="46"/>
                      </a:moveTo>
                      <a:lnTo>
                        <a:pt x="83" y="46"/>
                      </a:lnTo>
                      <a:lnTo>
                        <a:pt x="35" y="0"/>
                      </a:lnTo>
                      <a:lnTo>
                        <a:pt x="37" y="3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3" name="Line 719"/>
                <p:cNvSpPr>
                  <a:spLocks noChangeShapeType="1"/>
                </p:cNvSpPr>
                <p:nvPr/>
              </p:nvSpPr>
              <p:spPr bwMode="auto">
                <a:xfrm flipH="1" flipV="1">
                  <a:off x="1398" y="3879"/>
                  <a:ext cx="35" cy="1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4" name="Freeform 720"/>
                <p:cNvSpPr>
                  <a:spLocks/>
                </p:cNvSpPr>
                <p:nvPr/>
              </p:nvSpPr>
              <p:spPr bwMode="auto">
                <a:xfrm>
                  <a:off x="1355" y="3864"/>
                  <a:ext cx="83" cy="47"/>
                </a:xfrm>
                <a:custGeom>
                  <a:avLst/>
                  <a:gdLst>
                    <a:gd name="T0" fmla="*/ 83 w 83"/>
                    <a:gd name="T1" fmla="*/ 0 h 47"/>
                    <a:gd name="T2" fmla="*/ 0 w 83"/>
                    <a:gd name="T3" fmla="*/ 0 h 47"/>
                    <a:gd name="T4" fmla="*/ 47 w 83"/>
                    <a:gd name="T5" fmla="*/ 47 h 47"/>
                    <a:gd name="T6" fmla="*/ 46 w 83"/>
                    <a:gd name="T7" fmla="*/ 17 h 47"/>
                    <a:gd name="T8" fmla="*/ 83 w 83"/>
                    <a:gd name="T9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7">
                      <a:moveTo>
                        <a:pt x="83" y="0"/>
                      </a:moveTo>
                      <a:lnTo>
                        <a:pt x="0" y="0"/>
                      </a:lnTo>
                      <a:lnTo>
                        <a:pt x="47" y="47"/>
                      </a:lnTo>
                      <a:lnTo>
                        <a:pt x="46" y="17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5" name="Line 721"/>
                <p:cNvSpPr>
                  <a:spLocks noChangeShapeType="1"/>
                </p:cNvSpPr>
                <p:nvPr/>
              </p:nvSpPr>
              <p:spPr bwMode="auto">
                <a:xfrm flipH="1" flipV="1">
                  <a:off x="1398" y="3879"/>
                  <a:ext cx="35" cy="1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6" name="Freeform 722"/>
                <p:cNvSpPr>
                  <a:spLocks/>
                </p:cNvSpPr>
                <p:nvPr/>
              </p:nvSpPr>
              <p:spPr bwMode="auto">
                <a:xfrm>
                  <a:off x="1355" y="3864"/>
                  <a:ext cx="83" cy="47"/>
                </a:xfrm>
                <a:custGeom>
                  <a:avLst/>
                  <a:gdLst>
                    <a:gd name="T0" fmla="*/ 83 w 83"/>
                    <a:gd name="T1" fmla="*/ 0 h 47"/>
                    <a:gd name="T2" fmla="*/ 0 w 83"/>
                    <a:gd name="T3" fmla="*/ 0 h 47"/>
                    <a:gd name="T4" fmla="*/ 47 w 83"/>
                    <a:gd name="T5" fmla="*/ 47 h 47"/>
                    <a:gd name="T6" fmla="*/ 46 w 83"/>
                    <a:gd name="T7" fmla="*/ 17 h 47"/>
                    <a:gd name="T8" fmla="*/ 83 w 83"/>
                    <a:gd name="T9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7">
                      <a:moveTo>
                        <a:pt x="83" y="0"/>
                      </a:moveTo>
                      <a:lnTo>
                        <a:pt x="0" y="0"/>
                      </a:lnTo>
                      <a:lnTo>
                        <a:pt x="47" y="47"/>
                      </a:lnTo>
                      <a:lnTo>
                        <a:pt x="46" y="17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7" name="Line 723"/>
                <p:cNvSpPr>
                  <a:spLocks noChangeShapeType="1"/>
                </p:cNvSpPr>
                <p:nvPr/>
              </p:nvSpPr>
              <p:spPr bwMode="auto">
                <a:xfrm flipV="1">
                  <a:off x="1380" y="3925"/>
                  <a:ext cx="35" cy="1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8" name="Freeform 724"/>
                <p:cNvSpPr>
                  <a:spLocks/>
                </p:cNvSpPr>
                <p:nvPr/>
              </p:nvSpPr>
              <p:spPr bwMode="auto">
                <a:xfrm>
                  <a:off x="1374" y="3911"/>
                  <a:ext cx="85" cy="48"/>
                </a:xfrm>
                <a:custGeom>
                  <a:avLst/>
                  <a:gdLst>
                    <a:gd name="T0" fmla="*/ 36 w 85"/>
                    <a:gd name="T1" fmla="*/ 48 h 48"/>
                    <a:gd name="T2" fmla="*/ 85 w 85"/>
                    <a:gd name="T3" fmla="*/ 0 h 48"/>
                    <a:gd name="T4" fmla="*/ 0 w 85"/>
                    <a:gd name="T5" fmla="*/ 1 h 48"/>
                    <a:gd name="T6" fmla="*/ 38 w 85"/>
                    <a:gd name="T7" fmla="*/ 17 h 48"/>
                    <a:gd name="T8" fmla="*/ 36 w 85"/>
                    <a:gd name="T9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48">
                      <a:moveTo>
                        <a:pt x="36" y="48"/>
                      </a:moveTo>
                      <a:lnTo>
                        <a:pt x="85" y="0"/>
                      </a:lnTo>
                      <a:lnTo>
                        <a:pt x="0" y="1"/>
                      </a:lnTo>
                      <a:lnTo>
                        <a:pt x="38" y="17"/>
                      </a:lnTo>
                      <a:lnTo>
                        <a:pt x="36" y="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69" name="Line 725"/>
                <p:cNvSpPr>
                  <a:spLocks noChangeShapeType="1"/>
                </p:cNvSpPr>
                <p:nvPr/>
              </p:nvSpPr>
              <p:spPr bwMode="auto">
                <a:xfrm flipV="1">
                  <a:off x="1380" y="3925"/>
                  <a:ext cx="35" cy="1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0" name="Freeform 726"/>
                <p:cNvSpPr>
                  <a:spLocks/>
                </p:cNvSpPr>
                <p:nvPr/>
              </p:nvSpPr>
              <p:spPr bwMode="auto">
                <a:xfrm>
                  <a:off x="1374" y="3911"/>
                  <a:ext cx="85" cy="48"/>
                </a:xfrm>
                <a:custGeom>
                  <a:avLst/>
                  <a:gdLst>
                    <a:gd name="T0" fmla="*/ 36 w 85"/>
                    <a:gd name="T1" fmla="*/ 48 h 48"/>
                    <a:gd name="T2" fmla="*/ 85 w 85"/>
                    <a:gd name="T3" fmla="*/ 0 h 48"/>
                    <a:gd name="T4" fmla="*/ 0 w 85"/>
                    <a:gd name="T5" fmla="*/ 1 h 48"/>
                    <a:gd name="T6" fmla="*/ 38 w 85"/>
                    <a:gd name="T7" fmla="*/ 17 h 48"/>
                    <a:gd name="T8" fmla="*/ 36 w 85"/>
                    <a:gd name="T9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48">
                      <a:moveTo>
                        <a:pt x="36" y="48"/>
                      </a:moveTo>
                      <a:lnTo>
                        <a:pt x="85" y="0"/>
                      </a:lnTo>
                      <a:lnTo>
                        <a:pt x="0" y="1"/>
                      </a:lnTo>
                      <a:lnTo>
                        <a:pt x="38" y="17"/>
                      </a:lnTo>
                      <a:lnTo>
                        <a:pt x="36" y="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1" name="Line 727"/>
                <p:cNvSpPr>
                  <a:spLocks noChangeShapeType="1"/>
                </p:cNvSpPr>
                <p:nvPr/>
              </p:nvSpPr>
              <p:spPr bwMode="auto">
                <a:xfrm flipH="1">
                  <a:off x="1520" y="3869"/>
                  <a:ext cx="40" cy="1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2" name="Freeform 728"/>
                <p:cNvSpPr>
                  <a:spLocks/>
                </p:cNvSpPr>
                <p:nvPr/>
              </p:nvSpPr>
              <p:spPr bwMode="auto">
                <a:xfrm>
                  <a:off x="1477" y="3850"/>
                  <a:ext cx="84" cy="48"/>
                </a:xfrm>
                <a:custGeom>
                  <a:avLst/>
                  <a:gdLst>
                    <a:gd name="T0" fmla="*/ 51 w 84"/>
                    <a:gd name="T1" fmla="*/ 0 h 48"/>
                    <a:gd name="T2" fmla="*/ 0 w 84"/>
                    <a:gd name="T3" fmla="*/ 47 h 48"/>
                    <a:gd name="T4" fmla="*/ 84 w 84"/>
                    <a:gd name="T5" fmla="*/ 48 h 48"/>
                    <a:gd name="T6" fmla="*/ 47 w 84"/>
                    <a:gd name="T7" fmla="*/ 31 h 48"/>
                    <a:gd name="T8" fmla="*/ 51 w 84"/>
                    <a:gd name="T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8">
                      <a:moveTo>
                        <a:pt x="51" y="0"/>
                      </a:moveTo>
                      <a:lnTo>
                        <a:pt x="0" y="47"/>
                      </a:lnTo>
                      <a:lnTo>
                        <a:pt x="84" y="48"/>
                      </a:lnTo>
                      <a:lnTo>
                        <a:pt x="47" y="31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3" name="Line 729"/>
                <p:cNvSpPr>
                  <a:spLocks noChangeShapeType="1"/>
                </p:cNvSpPr>
                <p:nvPr/>
              </p:nvSpPr>
              <p:spPr bwMode="auto">
                <a:xfrm flipH="1">
                  <a:off x="1520" y="3869"/>
                  <a:ext cx="40" cy="1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74" name="Freeform 730"/>
                <p:cNvSpPr>
                  <a:spLocks/>
                </p:cNvSpPr>
                <p:nvPr/>
              </p:nvSpPr>
              <p:spPr bwMode="auto">
                <a:xfrm>
                  <a:off x="1477" y="3850"/>
                  <a:ext cx="84" cy="48"/>
                </a:xfrm>
                <a:custGeom>
                  <a:avLst/>
                  <a:gdLst>
                    <a:gd name="T0" fmla="*/ 51 w 84"/>
                    <a:gd name="T1" fmla="*/ 0 h 48"/>
                    <a:gd name="T2" fmla="*/ 0 w 84"/>
                    <a:gd name="T3" fmla="*/ 47 h 48"/>
                    <a:gd name="T4" fmla="*/ 84 w 84"/>
                    <a:gd name="T5" fmla="*/ 48 h 48"/>
                    <a:gd name="T6" fmla="*/ 47 w 84"/>
                    <a:gd name="T7" fmla="*/ 31 h 48"/>
                    <a:gd name="T8" fmla="*/ 51 w 84"/>
                    <a:gd name="T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8">
                      <a:moveTo>
                        <a:pt x="51" y="0"/>
                      </a:moveTo>
                      <a:lnTo>
                        <a:pt x="0" y="47"/>
                      </a:lnTo>
                      <a:lnTo>
                        <a:pt x="84" y="48"/>
                      </a:lnTo>
                      <a:lnTo>
                        <a:pt x="47" y="31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697" name="Group 731"/>
            <p:cNvGrpSpPr>
              <a:grpSpLocks/>
            </p:cNvGrpSpPr>
            <p:nvPr/>
          </p:nvGrpSpPr>
          <p:grpSpPr bwMode="auto">
            <a:xfrm>
              <a:off x="5897879" y="5281138"/>
              <a:ext cx="518637" cy="552927"/>
              <a:chOff x="3878" y="3612"/>
              <a:chExt cx="363" cy="387"/>
            </a:xfrm>
          </p:grpSpPr>
          <p:grpSp>
            <p:nvGrpSpPr>
              <p:cNvPr id="698" name="Group 732"/>
              <p:cNvGrpSpPr>
                <a:grpSpLocks/>
              </p:cNvGrpSpPr>
              <p:nvPr/>
            </p:nvGrpSpPr>
            <p:grpSpPr bwMode="auto">
              <a:xfrm>
                <a:off x="3878" y="3748"/>
                <a:ext cx="359" cy="251"/>
                <a:chOff x="1247" y="2840"/>
                <a:chExt cx="359" cy="251"/>
              </a:xfrm>
            </p:grpSpPr>
            <p:sp>
              <p:nvSpPr>
                <p:cNvPr id="1297" name="Freeform 733"/>
                <p:cNvSpPr>
                  <a:spLocks/>
                </p:cNvSpPr>
                <p:nvPr/>
              </p:nvSpPr>
              <p:spPr bwMode="auto">
                <a:xfrm>
                  <a:off x="1247" y="2840"/>
                  <a:ext cx="359" cy="251"/>
                </a:xfrm>
                <a:custGeom>
                  <a:avLst/>
                  <a:gdLst>
                    <a:gd name="T0" fmla="*/ 1113 w 2225"/>
                    <a:gd name="T1" fmla="*/ 0 h 2175"/>
                    <a:gd name="T2" fmla="*/ 0 w 2225"/>
                    <a:gd name="T3" fmla="*/ 544 h 2175"/>
                    <a:gd name="T4" fmla="*/ 0 w 2225"/>
                    <a:gd name="T5" fmla="*/ 1632 h 2175"/>
                    <a:gd name="T6" fmla="*/ 1113 w 2225"/>
                    <a:gd name="T7" fmla="*/ 2175 h 2175"/>
                    <a:gd name="T8" fmla="*/ 2225 w 2225"/>
                    <a:gd name="T9" fmla="*/ 1632 h 2175"/>
                    <a:gd name="T10" fmla="*/ 2225 w 2225"/>
                    <a:gd name="T11" fmla="*/ 544 h 2175"/>
                    <a:gd name="T12" fmla="*/ 1113 w 2225"/>
                    <a:gd name="T13" fmla="*/ 0 h 2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25" h="2175">
                      <a:moveTo>
                        <a:pt x="1113" y="0"/>
                      </a:moveTo>
                      <a:cubicBezTo>
                        <a:pt x="498" y="0"/>
                        <a:pt x="0" y="244"/>
                        <a:pt x="0" y="544"/>
                      </a:cubicBezTo>
                      <a:lnTo>
                        <a:pt x="0" y="1632"/>
                      </a:lnTo>
                      <a:cubicBezTo>
                        <a:pt x="0" y="1932"/>
                        <a:pt x="498" y="2175"/>
                        <a:pt x="1113" y="2175"/>
                      </a:cubicBezTo>
                      <a:cubicBezTo>
                        <a:pt x="1727" y="2175"/>
                        <a:pt x="2225" y="1932"/>
                        <a:pt x="2225" y="1632"/>
                      </a:cubicBezTo>
                      <a:lnTo>
                        <a:pt x="2225" y="544"/>
                      </a:lnTo>
                      <a:cubicBezTo>
                        <a:pt x="2225" y="244"/>
                        <a:pt x="1727" y="0"/>
                        <a:pt x="1113" y="0"/>
                      </a:cubicBezTo>
                      <a:close/>
                    </a:path>
                  </a:pathLst>
                </a:custGeom>
                <a:pattFill prst="dkVert">
                  <a:fgClr>
                    <a:srgbClr val="FFFF00"/>
                  </a:fgClr>
                  <a:bgClr>
                    <a:srgbClr val="FFFFFF"/>
                  </a:bgClr>
                </a:pattFill>
                <a:ln w="1270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8" name="Oval 734"/>
                <p:cNvSpPr>
                  <a:spLocks noChangeArrowheads="1"/>
                </p:cNvSpPr>
                <p:nvPr/>
              </p:nvSpPr>
              <p:spPr bwMode="auto">
                <a:xfrm>
                  <a:off x="1247" y="2840"/>
                  <a:ext cx="359" cy="125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699" name="Group 735"/>
              <p:cNvGrpSpPr>
                <a:grpSpLocks/>
              </p:cNvGrpSpPr>
              <p:nvPr/>
            </p:nvGrpSpPr>
            <p:grpSpPr bwMode="auto">
              <a:xfrm>
                <a:off x="3878" y="3612"/>
                <a:ext cx="363" cy="254"/>
                <a:chOff x="3679" y="1936"/>
                <a:chExt cx="363" cy="254"/>
              </a:xfrm>
            </p:grpSpPr>
            <p:sp>
              <p:nvSpPr>
                <p:cNvPr id="1203" name="Rectangle 736"/>
                <p:cNvSpPr>
                  <a:spLocks noChangeArrowheads="1"/>
                </p:cNvSpPr>
                <p:nvPr/>
              </p:nvSpPr>
              <p:spPr bwMode="auto">
                <a:xfrm>
                  <a:off x="3679" y="1936"/>
                  <a:ext cx="21" cy="25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4" name="Rectangle 737"/>
                <p:cNvSpPr>
                  <a:spLocks noChangeArrowheads="1"/>
                </p:cNvSpPr>
                <p:nvPr/>
              </p:nvSpPr>
              <p:spPr bwMode="auto">
                <a:xfrm>
                  <a:off x="3700" y="1936"/>
                  <a:ext cx="10" cy="254"/>
                </a:xfrm>
                <a:prstGeom prst="rect">
                  <a:avLst/>
                </a:prstGeom>
                <a:solidFill>
                  <a:srgbClr val="FFF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5" name="Rectangle 738"/>
                <p:cNvSpPr>
                  <a:spLocks noChangeArrowheads="1"/>
                </p:cNvSpPr>
                <p:nvPr/>
              </p:nvSpPr>
              <p:spPr bwMode="auto">
                <a:xfrm>
                  <a:off x="3710" y="1936"/>
                  <a:ext cx="15" cy="254"/>
                </a:xfrm>
                <a:prstGeom prst="rect">
                  <a:avLst/>
                </a:prstGeom>
                <a:solidFill>
                  <a:srgbClr val="FFF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6" name="Rectangle 739"/>
                <p:cNvSpPr>
                  <a:spLocks noChangeArrowheads="1"/>
                </p:cNvSpPr>
                <p:nvPr/>
              </p:nvSpPr>
              <p:spPr bwMode="auto">
                <a:xfrm>
                  <a:off x="3725" y="1936"/>
                  <a:ext cx="3" cy="254"/>
                </a:xfrm>
                <a:prstGeom prst="rect">
                  <a:avLst/>
                </a:prstGeom>
                <a:solidFill>
                  <a:srgbClr val="FFF9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7" name="Rectangle 740"/>
                <p:cNvSpPr>
                  <a:spLocks noChangeArrowheads="1"/>
                </p:cNvSpPr>
                <p:nvPr/>
              </p:nvSpPr>
              <p:spPr bwMode="auto">
                <a:xfrm>
                  <a:off x="3728" y="1936"/>
                  <a:ext cx="8" cy="254"/>
                </a:xfrm>
                <a:prstGeom prst="rect">
                  <a:avLst/>
                </a:prstGeom>
                <a:solidFill>
                  <a:srgbClr val="FFF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8" name="Rectangle 741"/>
                <p:cNvSpPr>
                  <a:spLocks noChangeArrowheads="1"/>
                </p:cNvSpPr>
                <p:nvPr/>
              </p:nvSpPr>
              <p:spPr bwMode="auto">
                <a:xfrm>
                  <a:off x="3736" y="1936"/>
                  <a:ext cx="7" cy="254"/>
                </a:xfrm>
                <a:prstGeom prst="rect">
                  <a:avLst/>
                </a:prstGeom>
                <a:solidFill>
                  <a:srgbClr val="FFF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9" name="Rectangle 742"/>
                <p:cNvSpPr>
                  <a:spLocks noChangeArrowheads="1"/>
                </p:cNvSpPr>
                <p:nvPr/>
              </p:nvSpPr>
              <p:spPr bwMode="auto">
                <a:xfrm>
                  <a:off x="3743" y="1936"/>
                  <a:ext cx="8" cy="254"/>
                </a:xfrm>
                <a:prstGeom prst="rect">
                  <a:avLst/>
                </a:prstGeom>
                <a:solidFill>
                  <a:srgbClr val="FFF5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0" name="Rectangle 743"/>
                <p:cNvSpPr>
                  <a:spLocks noChangeArrowheads="1"/>
                </p:cNvSpPr>
                <p:nvPr/>
              </p:nvSpPr>
              <p:spPr bwMode="auto">
                <a:xfrm>
                  <a:off x="3751" y="1936"/>
                  <a:ext cx="8" cy="254"/>
                </a:xfrm>
                <a:prstGeom prst="rect">
                  <a:avLst/>
                </a:prstGeom>
                <a:solidFill>
                  <a:srgbClr val="FFF3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1" name="Rectangle 744"/>
                <p:cNvSpPr>
                  <a:spLocks noChangeArrowheads="1"/>
                </p:cNvSpPr>
                <p:nvPr/>
              </p:nvSpPr>
              <p:spPr bwMode="auto">
                <a:xfrm>
                  <a:off x="3759" y="1936"/>
                  <a:ext cx="5" cy="254"/>
                </a:xfrm>
                <a:prstGeom prst="rect">
                  <a:avLst/>
                </a:prstGeom>
                <a:solidFill>
                  <a:srgbClr val="FFF1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2" name="Rectangle 745"/>
                <p:cNvSpPr>
                  <a:spLocks noChangeArrowheads="1"/>
                </p:cNvSpPr>
                <p:nvPr/>
              </p:nvSpPr>
              <p:spPr bwMode="auto">
                <a:xfrm>
                  <a:off x="3764" y="1936"/>
                  <a:ext cx="5" cy="254"/>
                </a:xfrm>
                <a:prstGeom prst="rect">
                  <a:avLst/>
                </a:prstGeom>
                <a:solidFill>
                  <a:srgbClr val="FFEF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3" name="Rectangle 746"/>
                <p:cNvSpPr>
                  <a:spLocks noChangeArrowheads="1"/>
                </p:cNvSpPr>
                <p:nvPr/>
              </p:nvSpPr>
              <p:spPr bwMode="auto">
                <a:xfrm>
                  <a:off x="3769" y="1936"/>
                  <a:ext cx="8" cy="254"/>
                </a:xfrm>
                <a:prstGeom prst="rect">
                  <a:avLst/>
                </a:prstGeom>
                <a:solidFill>
                  <a:srgbClr val="FFED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4" name="Rectangle 747"/>
                <p:cNvSpPr>
                  <a:spLocks noChangeArrowheads="1"/>
                </p:cNvSpPr>
                <p:nvPr/>
              </p:nvSpPr>
              <p:spPr bwMode="auto">
                <a:xfrm>
                  <a:off x="3777" y="1936"/>
                  <a:ext cx="5" cy="254"/>
                </a:xfrm>
                <a:prstGeom prst="rect">
                  <a:avLst/>
                </a:prstGeom>
                <a:solidFill>
                  <a:srgbClr val="FEEB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5" name="Rectangle 748"/>
                <p:cNvSpPr>
                  <a:spLocks noChangeArrowheads="1"/>
                </p:cNvSpPr>
                <p:nvPr/>
              </p:nvSpPr>
              <p:spPr bwMode="auto">
                <a:xfrm>
                  <a:off x="3782" y="1936"/>
                  <a:ext cx="5" cy="254"/>
                </a:xfrm>
                <a:prstGeom prst="rect">
                  <a:avLst/>
                </a:prstGeom>
                <a:solidFill>
                  <a:srgbClr val="FEE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6" name="Rectangle 749"/>
                <p:cNvSpPr>
                  <a:spLocks noChangeArrowheads="1"/>
                </p:cNvSpPr>
                <p:nvPr/>
              </p:nvSpPr>
              <p:spPr bwMode="auto">
                <a:xfrm>
                  <a:off x="3787" y="1936"/>
                  <a:ext cx="5" cy="254"/>
                </a:xfrm>
                <a:prstGeom prst="rect">
                  <a:avLst/>
                </a:prstGeom>
                <a:solidFill>
                  <a:srgbClr val="FEE6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7" name="Rectangle 750"/>
                <p:cNvSpPr>
                  <a:spLocks noChangeArrowheads="1"/>
                </p:cNvSpPr>
                <p:nvPr/>
              </p:nvSpPr>
              <p:spPr bwMode="auto">
                <a:xfrm>
                  <a:off x="3792" y="1936"/>
                  <a:ext cx="6" cy="254"/>
                </a:xfrm>
                <a:prstGeom prst="rect">
                  <a:avLst/>
                </a:prstGeom>
                <a:solidFill>
                  <a:srgbClr val="FEE4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8" name="Rectangle 751"/>
                <p:cNvSpPr>
                  <a:spLocks noChangeArrowheads="1"/>
                </p:cNvSpPr>
                <p:nvPr/>
              </p:nvSpPr>
              <p:spPr bwMode="auto">
                <a:xfrm>
                  <a:off x="3798" y="1936"/>
                  <a:ext cx="5" cy="254"/>
                </a:xfrm>
                <a:prstGeom prst="rect">
                  <a:avLst/>
                </a:prstGeom>
                <a:solidFill>
                  <a:srgbClr val="FEE2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9" name="Rectangle 752"/>
                <p:cNvSpPr>
                  <a:spLocks noChangeArrowheads="1"/>
                </p:cNvSpPr>
                <p:nvPr/>
              </p:nvSpPr>
              <p:spPr bwMode="auto">
                <a:xfrm>
                  <a:off x="3803" y="1936"/>
                  <a:ext cx="5" cy="254"/>
                </a:xfrm>
                <a:prstGeom prst="rect">
                  <a:avLst/>
                </a:prstGeom>
                <a:solidFill>
                  <a:srgbClr val="FEDF1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0" name="Rectangle 753"/>
                <p:cNvSpPr>
                  <a:spLocks noChangeArrowheads="1"/>
                </p:cNvSpPr>
                <p:nvPr/>
              </p:nvSpPr>
              <p:spPr bwMode="auto">
                <a:xfrm>
                  <a:off x="3808" y="1936"/>
                  <a:ext cx="5" cy="254"/>
                </a:xfrm>
                <a:prstGeom prst="rect">
                  <a:avLst/>
                </a:prstGeom>
                <a:solidFill>
                  <a:srgbClr val="FEDC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1" name="Rectangle 754"/>
                <p:cNvSpPr>
                  <a:spLocks noChangeArrowheads="1"/>
                </p:cNvSpPr>
                <p:nvPr/>
              </p:nvSpPr>
              <p:spPr bwMode="auto">
                <a:xfrm>
                  <a:off x="3813" y="1936"/>
                  <a:ext cx="3" cy="254"/>
                </a:xfrm>
                <a:prstGeom prst="rect">
                  <a:avLst/>
                </a:prstGeom>
                <a:solidFill>
                  <a:srgbClr val="FEDA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2" name="Rectangle 755"/>
                <p:cNvSpPr>
                  <a:spLocks noChangeArrowheads="1"/>
                </p:cNvSpPr>
                <p:nvPr/>
              </p:nvSpPr>
              <p:spPr bwMode="auto">
                <a:xfrm>
                  <a:off x="3816" y="1936"/>
                  <a:ext cx="5" cy="254"/>
                </a:xfrm>
                <a:prstGeom prst="rect">
                  <a:avLst/>
                </a:prstGeom>
                <a:solidFill>
                  <a:srgbClr val="FED8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3" name="Rectangle 756"/>
                <p:cNvSpPr>
                  <a:spLocks noChangeArrowheads="1"/>
                </p:cNvSpPr>
                <p:nvPr/>
              </p:nvSpPr>
              <p:spPr bwMode="auto">
                <a:xfrm>
                  <a:off x="3821" y="1936"/>
                  <a:ext cx="2" cy="254"/>
                </a:xfrm>
                <a:prstGeom prst="rect">
                  <a:avLst/>
                </a:prstGeom>
                <a:solidFill>
                  <a:srgbClr val="FED6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4" name="Rectangle 757"/>
                <p:cNvSpPr>
                  <a:spLocks noChangeArrowheads="1"/>
                </p:cNvSpPr>
                <p:nvPr/>
              </p:nvSpPr>
              <p:spPr bwMode="auto">
                <a:xfrm>
                  <a:off x="3823" y="1936"/>
                  <a:ext cx="3" cy="254"/>
                </a:xfrm>
                <a:prstGeom prst="rect">
                  <a:avLst/>
                </a:prstGeom>
                <a:solidFill>
                  <a:srgbClr val="FED4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5" name="Rectangle 758"/>
                <p:cNvSpPr>
                  <a:spLocks noChangeArrowheads="1"/>
                </p:cNvSpPr>
                <p:nvPr/>
              </p:nvSpPr>
              <p:spPr bwMode="auto">
                <a:xfrm>
                  <a:off x="3826" y="1936"/>
                  <a:ext cx="5" cy="254"/>
                </a:xfrm>
                <a:prstGeom prst="rect">
                  <a:avLst/>
                </a:prstGeom>
                <a:solidFill>
                  <a:srgbClr val="FED2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6" name="Rectangle 759"/>
                <p:cNvSpPr>
                  <a:spLocks noChangeArrowheads="1"/>
                </p:cNvSpPr>
                <p:nvPr/>
              </p:nvSpPr>
              <p:spPr bwMode="auto">
                <a:xfrm>
                  <a:off x="3831" y="1936"/>
                  <a:ext cx="3" cy="254"/>
                </a:xfrm>
                <a:prstGeom prst="rect">
                  <a:avLst/>
                </a:prstGeom>
                <a:solidFill>
                  <a:srgbClr val="FECF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7" name="Rectangle 760"/>
                <p:cNvSpPr>
                  <a:spLocks noChangeArrowheads="1"/>
                </p:cNvSpPr>
                <p:nvPr/>
              </p:nvSpPr>
              <p:spPr bwMode="auto">
                <a:xfrm>
                  <a:off x="3834" y="1936"/>
                  <a:ext cx="2" cy="254"/>
                </a:xfrm>
                <a:prstGeom prst="rect">
                  <a:avLst/>
                </a:prstGeom>
                <a:solidFill>
                  <a:srgbClr val="FECD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8" name="Rectangle 761"/>
                <p:cNvSpPr>
                  <a:spLocks noChangeArrowheads="1"/>
                </p:cNvSpPr>
                <p:nvPr/>
              </p:nvSpPr>
              <p:spPr bwMode="auto">
                <a:xfrm>
                  <a:off x="3836" y="1936"/>
                  <a:ext cx="5" cy="254"/>
                </a:xfrm>
                <a:prstGeom prst="rect">
                  <a:avLst/>
                </a:prstGeom>
                <a:solidFill>
                  <a:srgbClr val="FECB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9" name="Rectangle 762"/>
                <p:cNvSpPr>
                  <a:spLocks noChangeArrowheads="1"/>
                </p:cNvSpPr>
                <p:nvPr/>
              </p:nvSpPr>
              <p:spPr bwMode="auto">
                <a:xfrm>
                  <a:off x="3841" y="1936"/>
                  <a:ext cx="6" cy="254"/>
                </a:xfrm>
                <a:prstGeom prst="rect">
                  <a:avLst/>
                </a:prstGeom>
                <a:solidFill>
                  <a:srgbClr val="FEC8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0" name="Rectangle 763"/>
                <p:cNvSpPr>
                  <a:spLocks noChangeArrowheads="1"/>
                </p:cNvSpPr>
                <p:nvPr/>
              </p:nvSpPr>
              <p:spPr bwMode="auto">
                <a:xfrm>
                  <a:off x="3847" y="1936"/>
                  <a:ext cx="2" cy="254"/>
                </a:xfrm>
                <a:prstGeom prst="rect">
                  <a:avLst/>
                </a:prstGeom>
                <a:solidFill>
                  <a:srgbClr val="FEC5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1" name="Rectangle 764"/>
                <p:cNvSpPr>
                  <a:spLocks noChangeArrowheads="1"/>
                </p:cNvSpPr>
                <p:nvPr/>
              </p:nvSpPr>
              <p:spPr bwMode="auto">
                <a:xfrm>
                  <a:off x="3849" y="1936"/>
                  <a:ext cx="3" cy="254"/>
                </a:xfrm>
                <a:prstGeom prst="rect">
                  <a:avLst/>
                </a:prstGeom>
                <a:solidFill>
                  <a:srgbClr val="FEC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2" name="Rectangle 765"/>
                <p:cNvSpPr>
                  <a:spLocks noChangeArrowheads="1"/>
                </p:cNvSpPr>
                <p:nvPr/>
              </p:nvSpPr>
              <p:spPr bwMode="auto">
                <a:xfrm>
                  <a:off x="3852" y="1936"/>
                  <a:ext cx="2" cy="254"/>
                </a:xfrm>
                <a:prstGeom prst="rect">
                  <a:avLst/>
                </a:prstGeom>
                <a:solidFill>
                  <a:srgbClr val="FEC1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3" name="Rectangle 766"/>
                <p:cNvSpPr>
                  <a:spLocks noChangeArrowheads="1"/>
                </p:cNvSpPr>
                <p:nvPr/>
              </p:nvSpPr>
              <p:spPr bwMode="auto">
                <a:xfrm>
                  <a:off x="3854" y="1936"/>
                  <a:ext cx="3" cy="254"/>
                </a:xfrm>
                <a:prstGeom prst="rect">
                  <a:avLst/>
                </a:prstGeom>
                <a:solidFill>
                  <a:srgbClr val="FEBF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4" name="Rectangle 767"/>
                <p:cNvSpPr>
                  <a:spLocks noChangeArrowheads="1"/>
                </p:cNvSpPr>
                <p:nvPr/>
              </p:nvSpPr>
              <p:spPr bwMode="auto">
                <a:xfrm>
                  <a:off x="3857" y="1936"/>
                  <a:ext cx="5" cy="254"/>
                </a:xfrm>
                <a:prstGeom prst="rect">
                  <a:avLst/>
                </a:prstGeom>
                <a:solidFill>
                  <a:srgbClr val="FEBC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5" name="Rectangle 768"/>
                <p:cNvSpPr>
                  <a:spLocks noChangeArrowheads="1"/>
                </p:cNvSpPr>
                <p:nvPr/>
              </p:nvSpPr>
              <p:spPr bwMode="auto">
                <a:xfrm>
                  <a:off x="3862" y="1936"/>
                  <a:ext cx="3" cy="254"/>
                </a:xfrm>
                <a:prstGeom prst="rect">
                  <a:avLst/>
                </a:prstGeom>
                <a:solidFill>
                  <a:srgbClr val="FDB9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6" name="Rectangle 769"/>
                <p:cNvSpPr>
                  <a:spLocks noChangeArrowheads="1"/>
                </p:cNvSpPr>
                <p:nvPr/>
              </p:nvSpPr>
              <p:spPr bwMode="auto">
                <a:xfrm>
                  <a:off x="3865" y="1936"/>
                  <a:ext cx="2" cy="254"/>
                </a:xfrm>
                <a:prstGeom prst="rect">
                  <a:avLst/>
                </a:prstGeom>
                <a:solidFill>
                  <a:srgbClr val="FDB7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7" name="Rectangle 770"/>
                <p:cNvSpPr>
                  <a:spLocks noChangeArrowheads="1"/>
                </p:cNvSpPr>
                <p:nvPr/>
              </p:nvSpPr>
              <p:spPr bwMode="auto">
                <a:xfrm>
                  <a:off x="3867" y="1936"/>
                  <a:ext cx="3" cy="254"/>
                </a:xfrm>
                <a:prstGeom prst="rect">
                  <a:avLst/>
                </a:prstGeom>
                <a:solidFill>
                  <a:srgbClr val="FDB5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8" name="Rectangle 771"/>
                <p:cNvSpPr>
                  <a:spLocks noChangeArrowheads="1"/>
                </p:cNvSpPr>
                <p:nvPr/>
              </p:nvSpPr>
              <p:spPr bwMode="auto">
                <a:xfrm>
                  <a:off x="3870" y="1936"/>
                  <a:ext cx="2" cy="254"/>
                </a:xfrm>
                <a:prstGeom prst="rect">
                  <a:avLst/>
                </a:prstGeom>
                <a:solidFill>
                  <a:srgbClr val="FDB3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9" name="Rectangle 772"/>
                <p:cNvSpPr>
                  <a:spLocks noChangeArrowheads="1"/>
                </p:cNvSpPr>
                <p:nvPr/>
              </p:nvSpPr>
              <p:spPr bwMode="auto">
                <a:xfrm>
                  <a:off x="3872" y="1936"/>
                  <a:ext cx="3" cy="254"/>
                </a:xfrm>
                <a:prstGeom prst="rect">
                  <a:avLst/>
                </a:prstGeom>
                <a:solidFill>
                  <a:srgbClr val="FDB1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0" name="Rectangle 773"/>
                <p:cNvSpPr>
                  <a:spLocks noChangeArrowheads="1"/>
                </p:cNvSpPr>
                <p:nvPr/>
              </p:nvSpPr>
              <p:spPr bwMode="auto">
                <a:xfrm>
                  <a:off x="3875" y="1936"/>
                  <a:ext cx="2" cy="254"/>
                </a:xfrm>
                <a:prstGeom prst="rect">
                  <a:avLst/>
                </a:prstGeom>
                <a:solidFill>
                  <a:srgbClr val="FDAF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1" name="Rectangle 774"/>
                <p:cNvSpPr>
                  <a:spLocks noChangeArrowheads="1"/>
                </p:cNvSpPr>
                <p:nvPr/>
              </p:nvSpPr>
              <p:spPr bwMode="auto">
                <a:xfrm>
                  <a:off x="3877" y="1936"/>
                  <a:ext cx="3" cy="254"/>
                </a:xfrm>
                <a:prstGeom prst="rect">
                  <a:avLst/>
                </a:prstGeom>
                <a:solidFill>
                  <a:srgbClr val="FDAD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2" name="Rectangle 775"/>
                <p:cNvSpPr>
                  <a:spLocks noChangeArrowheads="1"/>
                </p:cNvSpPr>
                <p:nvPr/>
              </p:nvSpPr>
              <p:spPr bwMode="auto">
                <a:xfrm>
                  <a:off x="3880" y="1936"/>
                  <a:ext cx="3" cy="254"/>
                </a:xfrm>
                <a:prstGeom prst="rect">
                  <a:avLst/>
                </a:prstGeom>
                <a:solidFill>
                  <a:srgbClr val="FDAB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3" name="Rectangle 776"/>
                <p:cNvSpPr>
                  <a:spLocks noChangeArrowheads="1"/>
                </p:cNvSpPr>
                <p:nvPr/>
              </p:nvSpPr>
              <p:spPr bwMode="auto">
                <a:xfrm>
                  <a:off x="3883" y="1936"/>
                  <a:ext cx="2" cy="254"/>
                </a:xfrm>
                <a:prstGeom prst="rect">
                  <a:avLst/>
                </a:prstGeom>
                <a:solidFill>
                  <a:srgbClr val="FDA9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4" name="Rectangle 777"/>
                <p:cNvSpPr>
                  <a:spLocks noChangeArrowheads="1"/>
                </p:cNvSpPr>
                <p:nvPr/>
              </p:nvSpPr>
              <p:spPr bwMode="auto">
                <a:xfrm>
                  <a:off x="3885" y="1936"/>
                  <a:ext cx="3" cy="254"/>
                </a:xfrm>
                <a:prstGeom prst="rect">
                  <a:avLst/>
                </a:prstGeom>
                <a:solidFill>
                  <a:srgbClr val="FDA6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5" name="Rectangle 778"/>
                <p:cNvSpPr>
                  <a:spLocks noChangeArrowheads="1"/>
                </p:cNvSpPr>
                <p:nvPr/>
              </p:nvSpPr>
              <p:spPr bwMode="auto">
                <a:xfrm>
                  <a:off x="3888" y="1936"/>
                  <a:ext cx="2" cy="254"/>
                </a:xfrm>
                <a:prstGeom prst="rect">
                  <a:avLst/>
                </a:prstGeom>
                <a:solidFill>
                  <a:srgbClr val="FDA4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6" name="Rectangle 779"/>
                <p:cNvSpPr>
                  <a:spLocks noChangeArrowheads="1"/>
                </p:cNvSpPr>
                <p:nvPr/>
              </p:nvSpPr>
              <p:spPr bwMode="auto">
                <a:xfrm>
                  <a:off x="3890" y="1936"/>
                  <a:ext cx="3" cy="254"/>
                </a:xfrm>
                <a:prstGeom prst="rect">
                  <a:avLst/>
                </a:prstGeom>
                <a:solidFill>
                  <a:srgbClr val="FDA2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7" name="Rectangle 780"/>
                <p:cNvSpPr>
                  <a:spLocks noChangeArrowheads="1"/>
                </p:cNvSpPr>
                <p:nvPr/>
              </p:nvSpPr>
              <p:spPr bwMode="auto">
                <a:xfrm>
                  <a:off x="3893" y="1936"/>
                  <a:ext cx="3" cy="254"/>
                </a:xfrm>
                <a:prstGeom prst="rect">
                  <a:avLst/>
                </a:prstGeom>
                <a:solidFill>
                  <a:srgbClr val="FDA0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8" name="Rectangle 781"/>
                <p:cNvSpPr>
                  <a:spLocks noChangeArrowheads="1"/>
                </p:cNvSpPr>
                <p:nvPr/>
              </p:nvSpPr>
              <p:spPr bwMode="auto">
                <a:xfrm>
                  <a:off x="3896" y="1936"/>
                  <a:ext cx="2" cy="254"/>
                </a:xfrm>
                <a:prstGeom prst="rect">
                  <a:avLst/>
                </a:prstGeom>
                <a:solidFill>
                  <a:srgbClr val="FD9E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9" name="Rectangle 782"/>
                <p:cNvSpPr>
                  <a:spLocks noChangeArrowheads="1"/>
                </p:cNvSpPr>
                <p:nvPr/>
              </p:nvSpPr>
              <p:spPr bwMode="auto">
                <a:xfrm>
                  <a:off x="3898" y="1936"/>
                  <a:ext cx="3" cy="254"/>
                </a:xfrm>
                <a:prstGeom prst="rect">
                  <a:avLst/>
                </a:prstGeom>
                <a:solidFill>
                  <a:srgbClr val="FD9C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0" name="Rectangle 783"/>
                <p:cNvSpPr>
                  <a:spLocks noChangeArrowheads="1"/>
                </p:cNvSpPr>
                <p:nvPr/>
              </p:nvSpPr>
              <p:spPr bwMode="auto">
                <a:xfrm>
                  <a:off x="3901" y="1936"/>
                  <a:ext cx="2" cy="254"/>
                </a:xfrm>
                <a:prstGeom prst="rect">
                  <a:avLst/>
                </a:prstGeom>
                <a:solidFill>
                  <a:srgbClr val="FD99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1" name="Rectangle 784"/>
                <p:cNvSpPr>
                  <a:spLocks noChangeArrowheads="1"/>
                </p:cNvSpPr>
                <p:nvPr/>
              </p:nvSpPr>
              <p:spPr bwMode="auto">
                <a:xfrm>
                  <a:off x="3903" y="1936"/>
                  <a:ext cx="3" cy="254"/>
                </a:xfrm>
                <a:prstGeom prst="rect">
                  <a:avLst/>
                </a:prstGeom>
                <a:solidFill>
                  <a:srgbClr val="FD97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2" name="Rectangle 785"/>
                <p:cNvSpPr>
                  <a:spLocks noChangeArrowheads="1"/>
                </p:cNvSpPr>
                <p:nvPr/>
              </p:nvSpPr>
              <p:spPr bwMode="auto">
                <a:xfrm>
                  <a:off x="3906" y="1936"/>
                  <a:ext cx="2" cy="254"/>
                </a:xfrm>
                <a:prstGeom prst="rect">
                  <a:avLst/>
                </a:prstGeom>
                <a:solidFill>
                  <a:srgbClr val="FD95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3" name="Rectangle 786"/>
                <p:cNvSpPr>
                  <a:spLocks noChangeArrowheads="1"/>
                </p:cNvSpPr>
                <p:nvPr/>
              </p:nvSpPr>
              <p:spPr bwMode="auto">
                <a:xfrm>
                  <a:off x="3908" y="1936"/>
                  <a:ext cx="3" cy="254"/>
                </a:xfrm>
                <a:prstGeom prst="rect">
                  <a:avLst/>
                </a:prstGeom>
                <a:solidFill>
                  <a:srgbClr val="FD93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4" name="Rectangle 787"/>
                <p:cNvSpPr>
                  <a:spLocks noChangeArrowheads="1"/>
                </p:cNvSpPr>
                <p:nvPr/>
              </p:nvSpPr>
              <p:spPr bwMode="auto">
                <a:xfrm>
                  <a:off x="3911" y="1936"/>
                  <a:ext cx="3" cy="254"/>
                </a:xfrm>
                <a:prstGeom prst="rect">
                  <a:avLst/>
                </a:prstGeom>
                <a:solidFill>
                  <a:srgbClr val="FD90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5" name="Rectangle 788"/>
                <p:cNvSpPr>
                  <a:spLocks noChangeArrowheads="1"/>
                </p:cNvSpPr>
                <p:nvPr/>
              </p:nvSpPr>
              <p:spPr bwMode="auto">
                <a:xfrm>
                  <a:off x="3914" y="1936"/>
                  <a:ext cx="2" cy="254"/>
                </a:xfrm>
                <a:prstGeom prst="rect">
                  <a:avLst/>
                </a:prstGeom>
                <a:solidFill>
                  <a:srgbClr val="FD8E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6" name="Rectangle 789"/>
                <p:cNvSpPr>
                  <a:spLocks noChangeArrowheads="1"/>
                </p:cNvSpPr>
                <p:nvPr/>
              </p:nvSpPr>
              <p:spPr bwMode="auto">
                <a:xfrm>
                  <a:off x="3916" y="1936"/>
                  <a:ext cx="3" cy="254"/>
                </a:xfrm>
                <a:prstGeom prst="rect">
                  <a:avLst/>
                </a:prstGeom>
                <a:solidFill>
                  <a:srgbClr val="FD8C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7" name="Rectangle 790"/>
                <p:cNvSpPr>
                  <a:spLocks noChangeArrowheads="1"/>
                </p:cNvSpPr>
                <p:nvPr/>
              </p:nvSpPr>
              <p:spPr bwMode="auto">
                <a:xfrm>
                  <a:off x="3919" y="1936"/>
                  <a:ext cx="2" cy="254"/>
                </a:xfrm>
                <a:prstGeom prst="rect">
                  <a:avLst/>
                </a:prstGeom>
                <a:solidFill>
                  <a:srgbClr val="FD89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8" name="Rectangle 791"/>
                <p:cNvSpPr>
                  <a:spLocks noChangeArrowheads="1"/>
                </p:cNvSpPr>
                <p:nvPr/>
              </p:nvSpPr>
              <p:spPr bwMode="auto">
                <a:xfrm>
                  <a:off x="3921" y="1936"/>
                  <a:ext cx="3" cy="254"/>
                </a:xfrm>
                <a:prstGeom prst="rect">
                  <a:avLst/>
                </a:prstGeom>
                <a:solidFill>
                  <a:srgbClr val="FD8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9" name="Rectangle 792"/>
                <p:cNvSpPr>
                  <a:spLocks noChangeArrowheads="1"/>
                </p:cNvSpPr>
                <p:nvPr/>
              </p:nvSpPr>
              <p:spPr bwMode="auto">
                <a:xfrm>
                  <a:off x="3924" y="1936"/>
                  <a:ext cx="2" cy="254"/>
                </a:xfrm>
                <a:prstGeom prst="rect">
                  <a:avLst/>
                </a:prstGeom>
                <a:solidFill>
                  <a:srgbClr val="FD85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0" name="Rectangle 793"/>
                <p:cNvSpPr>
                  <a:spLocks noChangeArrowheads="1"/>
                </p:cNvSpPr>
                <p:nvPr/>
              </p:nvSpPr>
              <p:spPr bwMode="auto">
                <a:xfrm>
                  <a:off x="3926" y="1936"/>
                  <a:ext cx="3" cy="254"/>
                </a:xfrm>
                <a:prstGeom prst="rect">
                  <a:avLst/>
                </a:prstGeom>
                <a:solidFill>
                  <a:srgbClr val="FD83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1" name="Rectangle 794"/>
                <p:cNvSpPr>
                  <a:spLocks noChangeArrowheads="1"/>
                </p:cNvSpPr>
                <p:nvPr/>
              </p:nvSpPr>
              <p:spPr bwMode="auto">
                <a:xfrm>
                  <a:off x="3929" y="1936"/>
                  <a:ext cx="3" cy="254"/>
                </a:xfrm>
                <a:prstGeom prst="rect">
                  <a:avLst/>
                </a:prstGeom>
                <a:solidFill>
                  <a:srgbClr val="FD81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2" name="Rectangle 795"/>
                <p:cNvSpPr>
                  <a:spLocks noChangeArrowheads="1"/>
                </p:cNvSpPr>
                <p:nvPr/>
              </p:nvSpPr>
              <p:spPr bwMode="auto">
                <a:xfrm>
                  <a:off x="3932" y="1936"/>
                  <a:ext cx="2" cy="254"/>
                </a:xfrm>
                <a:prstGeom prst="rect">
                  <a:avLst/>
                </a:prstGeom>
                <a:solidFill>
                  <a:srgbClr val="FD7F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3" name="Rectangle 796"/>
                <p:cNvSpPr>
                  <a:spLocks noChangeArrowheads="1"/>
                </p:cNvSpPr>
                <p:nvPr/>
              </p:nvSpPr>
              <p:spPr bwMode="auto">
                <a:xfrm>
                  <a:off x="3934" y="1936"/>
                  <a:ext cx="3" cy="254"/>
                </a:xfrm>
                <a:prstGeom prst="rect">
                  <a:avLst/>
                </a:prstGeom>
                <a:solidFill>
                  <a:srgbClr val="FC7D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4" name="Rectangle 797"/>
                <p:cNvSpPr>
                  <a:spLocks noChangeArrowheads="1"/>
                </p:cNvSpPr>
                <p:nvPr/>
              </p:nvSpPr>
              <p:spPr bwMode="auto">
                <a:xfrm>
                  <a:off x="3937" y="1936"/>
                  <a:ext cx="2" cy="254"/>
                </a:xfrm>
                <a:prstGeom prst="rect">
                  <a:avLst/>
                </a:prstGeom>
                <a:solidFill>
                  <a:srgbClr val="FC7A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5" name="Rectangle 798"/>
                <p:cNvSpPr>
                  <a:spLocks noChangeArrowheads="1"/>
                </p:cNvSpPr>
                <p:nvPr/>
              </p:nvSpPr>
              <p:spPr bwMode="auto">
                <a:xfrm>
                  <a:off x="3939" y="1936"/>
                  <a:ext cx="3" cy="254"/>
                </a:xfrm>
                <a:prstGeom prst="rect">
                  <a:avLst/>
                </a:prstGeom>
                <a:solidFill>
                  <a:srgbClr val="FC78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6" name="Rectangle 799"/>
                <p:cNvSpPr>
                  <a:spLocks noChangeArrowheads="1"/>
                </p:cNvSpPr>
                <p:nvPr/>
              </p:nvSpPr>
              <p:spPr bwMode="auto">
                <a:xfrm>
                  <a:off x="3942" y="1936"/>
                  <a:ext cx="2" cy="254"/>
                </a:xfrm>
                <a:prstGeom prst="rect">
                  <a:avLst/>
                </a:prstGeom>
                <a:solidFill>
                  <a:srgbClr val="FC76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7" name="Rectangle 800"/>
                <p:cNvSpPr>
                  <a:spLocks noChangeArrowheads="1"/>
                </p:cNvSpPr>
                <p:nvPr/>
              </p:nvSpPr>
              <p:spPr bwMode="auto">
                <a:xfrm>
                  <a:off x="3944" y="1936"/>
                  <a:ext cx="3" cy="254"/>
                </a:xfrm>
                <a:prstGeom prst="rect">
                  <a:avLst/>
                </a:prstGeom>
                <a:solidFill>
                  <a:srgbClr val="FC74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8" name="Rectangle 801"/>
                <p:cNvSpPr>
                  <a:spLocks noChangeArrowheads="1"/>
                </p:cNvSpPr>
                <p:nvPr/>
              </p:nvSpPr>
              <p:spPr bwMode="auto">
                <a:xfrm>
                  <a:off x="3947" y="1936"/>
                  <a:ext cx="3" cy="254"/>
                </a:xfrm>
                <a:prstGeom prst="rect">
                  <a:avLst/>
                </a:prstGeom>
                <a:solidFill>
                  <a:srgbClr val="FC71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9" name="Rectangle 802"/>
                <p:cNvSpPr>
                  <a:spLocks noChangeArrowheads="1"/>
                </p:cNvSpPr>
                <p:nvPr/>
              </p:nvSpPr>
              <p:spPr bwMode="auto">
                <a:xfrm>
                  <a:off x="3950" y="1936"/>
                  <a:ext cx="2" cy="254"/>
                </a:xfrm>
                <a:prstGeom prst="rect">
                  <a:avLst/>
                </a:prstGeom>
                <a:solidFill>
                  <a:srgbClr val="FC6F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0" name="Rectangle 803"/>
                <p:cNvSpPr>
                  <a:spLocks noChangeArrowheads="1"/>
                </p:cNvSpPr>
                <p:nvPr/>
              </p:nvSpPr>
              <p:spPr bwMode="auto">
                <a:xfrm>
                  <a:off x="3952" y="1936"/>
                  <a:ext cx="3" cy="254"/>
                </a:xfrm>
                <a:prstGeom prst="rect">
                  <a:avLst/>
                </a:prstGeom>
                <a:solidFill>
                  <a:srgbClr val="FC6D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1" name="Rectangle 804"/>
                <p:cNvSpPr>
                  <a:spLocks noChangeArrowheads="1"/>
                </p:cNvSpPr>
                <p:nvPr/>
              </p:nvSpPr>
              <p:spPr bwMode="auto">
                <a:xfrm>
                  <a:off x="3955" y="1936"/>
                  <a:ext cx="2" cy="254"/>
                </a:xfrm>
                <a:prstGeom prst="rect">
                  <a:avLst/>
                </a:prstGeom>
                <a:solidFill>
                  <a:srgbClr val="FC6B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2" name="Rectangle 805"/>
                <p:cNvSpPr>
                  <a:spLocks noChangeArrowheads="1"/>
                </p:cNvSpPr>
                <p:nvPr/>
              </p:nvSpPr>
              <p:spPr bwMode="auto">
                <a:xfrm>
                  <a:off x="3957" y="1936"/>
                  <a:ext cx="3" cy="254"/>
                </a:xfrm>
                <a:prstGeom prst="rect">
                  <a:avLst/>
                </a:prstGeom>
                <a:solidFill>
                  <a:srgbClr val="FC69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3" name="Rectangle 806"/>
                <p:cNvSpPr>
                  <a:spLocks noChangeArrowheads="1"/>
                </p:cNvSpPr>
                <p:nvPr/>
              </p:nvSpPr>
              <p:spPr bwMode="auto">
                <a:xfrm>
                  <a:off x="3960" y="1936"/>
                  <a:ext cx="3" cy="254"/>
                </a:xfrm>
                <a:prstGeom prst="rect">
                  <a:avLst/>
                </a:prstGeom>
                <a:solidFill>
                  <a:srgbClr val="FC67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4" name="Rectangle 807"/>
                <p:cNvSpPr>
                  <a:spLocks noChangeArrowheads="1"/>
                </p:cNvSpPr>
                <p:nvPr/>
              </p:nvSpPr>
              <p:spPr bwMode="auto">
                <a:xfrm>
                  <a:off x="3963" y="1936"/>
                  <a:ext cx="2" cy="254"/>
                </a:xfrm>
                <a:prstGeom prst="rect">
                  <a:avLst/>
                </a:prstGeom>
                <a:solidFill>
                  <a:srgbClr val="FC64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5" name="Rectangle 808"/>
                <p:cNvSpPr>
                  <a:spLocks noChangeArrowheads="1"/>
                </p:cNvSpPr>
                <p:nvPr/>
              </p:nvSpPr>
              <p:spPr bwMode="auto">
                <a:xfrm>
                  <a:off x="3965" y="1936"/>
                  <a:ext cx="3" cy="254"/>
                </a:xfrm>
                <a:prstGeom prst="rect">
                  <a:avLst/>
                </a:prstGeom>
                <a:solidFill>
                  <a:srgbClr val="FC62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6" name="Rectangle 809"/>
                <p:cNvSpPr>
                  <a:spLocks noChangeArrowheads="1"/>
                </p:cNvSpPr>
                <p:nvPr/>
              </p:nvSpPr>
              <p:spPr bwMode="auto">
                <a:xfrm>
                  <a:off x="3968" y="1936"/>
                  <a:ext cx="5" cy="254"/>
                </a:xfrm>
                <a:prstGeom prst="rect">
                  <a:avLst/>
                </a:prstGeom>
                <a:solidFill>
                  <a:srgbClr val="FC60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7" name="Rectangle 810"/>
                <p:cNvSpPr>
                  <a:spLocks noChangeArrowheads="1"/>
                </p:cNvSpPr>
                <p:nvPr/>
              </p:nvSpPr>
              <p:spPr bwMode="auto">
                <a:xfrm>
                  <a:off x="3973" y="1936"/>
                  <a:ext cx="2" cy="254"/>
                </a:xfrm>
                <a:prstGeom prst="rect">
                  <a:avLst/>
                </a:prstGeom>
                <a:solidFill>
                  <a:srgbClr val="FC5D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8" name="Rectangle 811"/>
                <p:cNvSpPr>
                  <a:spLocks noChangeArrowheads="1"/>
                </p:cNvSpPr>
                <p:nvPr/>
              </p:nvSpPr>
              <p:spPr bwMode="auto">
                <a:xfrm>
                  <a:off x="3975" y="1936"/>
                  <a:ext cx="3" cy="254"/>
                </a:xfrm>
                <a:prstGeom prst="rect">
                  <a:avLst/>
                </a:prstGeom>
                <a:solidFill>
                  <a:srgbClr val="FC5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79" name="Rectangle 812"/>
                <p:cNvSpPr>
                  <a:spLocks noChangeArrowheads="1"/>
                </p:cNvSpPr>
                <p:nvPr/>
              </p:nvSpPr>
              <p:spPr bwMode="auto">
                <a:xfrm>
                  <a:off x="3978" y="1936"/>
                  <a:ext cx="3" cy="254"/>
                </a:xfrm>
                <a:prstGeom prst="rect">
                  <a:avLst/>
                </a:prstGeom>
                <a:solidFill>
                  <a:srgbClr val="FC59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0" name="Rectangle 813"/>
                <p:cNvSpPr>
                  <a:spLocks noChangeArrowheads="1"/>
                </p:cNvSpPr>
                <p:nvPr/>
              </p:nvSpPr>
              <p:spPr bwMode="auto">
                <a:xfrm>
                  <a:off x="3981" y="1936"/>
                  <a:ext cx="2" cy="254"/>
                </a:xfrm>
                <a:prstGeom prst="rect">
                  <a:avLst/>
                </a:prstGeom>
                <a:solidFill>
                  <a:srgbClr val="FC5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1" name="Rectangle 814"/>
                <p:cNvSpPr>
                  <a:spLocks noChangeArrowheads="1"/>
                </p:cNvSpPr>
                <p:nvPr/>
              </p:nvSpPr>
              <p:spPr bwMode="auto">
                <a:xfrm>
                  <a:off x="3983" y="1936"/>
                  <a:ext cx="5" cy="254"/>
                </a:xfrm>
                <a:prstGeom prst="rect">
                  <a:avLst/>
                </a:prstGeom>
                <a:solidFill>
                  <a:srgbClr val="FC5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2" name="Rectangle 815"/>
                <p:cNvSpPr>
                  <a:spLocks noChangeArrowheads="1"/>
                </p:cNvSpPr>
                <p:nvPr/>
              </p:nvSpPr>
              <p:spPr bwMode="auto">
                <a:xfrm>
                  <a:off x="3988" y="1936"/>
                  <a:ext cx="3" cy="254"/>
                </a:xfrm>
                <a:prstGeom prst="rect">
                  <a:avLst/>
                </a:prstGeom>
                <a:solidFill>
                  <a:srgbClr val="FC51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3" name="Rectangle 816"/>
                <p:cNvSpPr>
                  <a:spLocks noChangeArrowheads="1"/>
                </p:cNvSpPr>
                <p:nvPr/>
              </p:nvSpPr>
              <p:spPr bwMode="auto">
                <a:xfrm>
                  <a:off x="3991" y="1936"/>
                  <a:ext cx="2" cy="254"/>
                </a:xfrm>
                <a:prstGeom prst="rect">
                  <a:avLst/>
                </a:prstGeom>
                <a:solidFill>
                  <a:srgbClr val="FC4F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4" name="Rectangle 817"/>
                <p:cNvSpPr>
                  <a:spLocks noChangeArrowheads="1"/>
                </p:cNvSpPr>
                <p:nvPr/>
              </p:nvSpPr>
              <p:spPr bwMode="auto">
                <a:xfrm>
                  <a:off x="3993" y="1936"/>
                  <a:ext cx="3" cy="254"/>
                </a:xfrm>
                <a:prstGeom prst="rect">
                  <a:avLst/>
                </a:prstGeom>
                <a:solidFill>
                  <a:srgbClr val="FC4D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5" name="Rectangle 818"/>
                <p:cNvSpPr>
                  <a:spLocks noChangeArrowheads="1"/>
                </p:cNvSpPr>
                <p:nvPr/>
              </p:nvSpPr>
              <p:spPr bwMode="auto">
                <a:xfrm>
                  <a:off x="3996" y="1936"/>
                  <a:ext cx="3" cy="254"/>
                </a:xfrm>
                <a:prstGeom prst="rect">
                  <a:avLst/>
                </a:prstGeom>
                <a:solidFill>
                  <a:srgbClr val="FC4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6" name="Rectangle 819"/>
                <p:cNvSpPr>
                  <a:spLocks noChangeArrowheads="1"/>
                </p:cNvSpPr>
                <p:nvPr/>
              </p:nvSpPr>
              <p:spPr bwMode="auto">
                <a:xfrm>
                  <a:off x="3999" y="1936"/>
                  <a:ext cx="5" cy="254"/>
                </a:xfrm>
                <a:prstGeom prst="rect">
                  <a:avLst/>
                </a:prstGeom>
                <a:solidFill>
                  <a:srgbClr val="FC49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7" name="Rectangle 820"/>
                <p:cNvSpPr>
                  <a:spLocks noChangeArrowheads="1"/>
                </p:cNvSpPr>
                <p:nvPr/>
              </p:nvSpPr>
              <p:spPr bwMode="auto">
                <a:xfrm>
                  <a:off x="4004" y="1936"/>
                  <a:ext cx="2" cy="254"/>
                </a:xfrm>
                <a:prstGeom prst="rect">
                  <a:avLst/>
                </a:prstGeom>
                <a:solidFill>
                  <a:srgbClr val="FC4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8" name="Rectangle 821"/>
                <p:cNvSpPr>
                  <a:spLocks noChangeArrowheads="1"/>
                </p:cNvSpPr>
                <p:nvPr/>
              </p:nvSpPr>
              <p:spPr bwMode="auto">
                <a:xfrm>
                  <a:off x="4006" y="1936"/>
                  <a:ext cx="5" cy="254"/>
                </a:xfrm>
                <a:prstGeom prst="rect">
                  <a:avLst/>
                </a:prstGeom>
                <a:solidFill>
                  <a:srgbClr val="FC4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9" name="Rectangle 822"/>
                <p:cNvSpPr>
                  <a:spLocks noChangeArrowheads="1"/>
                </p:cNvSpPr>
                <p:nvPr/>
              </p:nvSpPr>
              <p:spPr bwMode="auto">
                <a:xfrm>
                  <a:off x="4011" y="1936"/>
                  <a:ext cx="3" cy="254"/>
                </a:xfrm>
                <a:prstGeom prst="rect">
                  <a:avLst/>
                </a:prstGeom>
                <a:solidFill>
                  <a:srgbClr val="FC41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0" name="Rectangle 823"/>
                <p:cNvSpPr>
                  <a:spLocks noChangeArrowheads="1"/>
                </p:cNvSpPr>
                <p:nvPr/>
              </p:nvSpPr>
              <p:spPr bwMode="auto">
                <a:xfrm>
                  <a:off x="4014" y="1936"/>
                  <a:ext cx="5" cy="254"/>
                </a:xfrm>
                <a:prstGeom prst="rect">
                  <a:avLst/>
                </a:prstGeom>
                <a:solidFill>
                  <a:srgbClr val="FC3F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1" name="Rectangle 824"/>
                <p:cNvSpPr>
                  <a:spLocks noChangeArrowheads="1"/>
                </p:cNvSpPr>
                <p:nvPr/>
              </p:nvSpPr>
              <p:spPr bwMode="auto">
                <a:xfrm>
                  <a:off x="4019" y="1936"/>
                  <a:ext cx="3" cy="254"/>
                </a:xfrm>
                <a:prstGeom prst="rect">
                  <a:avLst/>
                </a:prstGeom>
                <a:solidFill>
                  <a:srgbClr val="FC3D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2" name="Rectangle 825"/>
                <p:cNvSpPr>
                  <a:spLocks noChangeArrowheads="1"/>
                </p:cNvSpPr>
                <p:nvPr/>
              </p:nvSpPr>
              <p:spPr bwMode="auto">
                <a:xfrm>
                  <a:off x="4022" y="1936"/>
                  <a:ext cx="5" cy="254"/>
                </a:xfrm>
                <a:prstGeom prst="rect">
                  <a:avLst/>
                </a:prstGeom>
                <a:solidFill>
                  <a:srgbClr val="FC3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3" name="Rectangle 826"/>
                <p:cNvSpPr>
                  <a:spLocks noChangeArrowheads="1"/>
                </p:cNvSpPr>
                <p:nvPr/>
              </p:nvSpPr>
              <p:spPr bwMode="auto">
                <a:xfrm>
                  <a:off x="4027" y="1936"/>
                  <a:ext cx="5" cy="254"/>
                </a:xfrm>
                <a:prstGeom prst="rect">
                  <a:avLst/>
                </a:prstGeom>
                <a:solidFill>
                  <a:srgbClr val="FC38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4" name="Rectangle 827"/>
                <p:cNvSpPr>
                  <a:spLocks noChangeArrowheads="1"/>
                </p:cNvSpPr>
                <p:nvPr/>
              </p:nvSpPr>
              <p:spPr bwMode="auto">
                <a:xfrm>
                  <a:off x="4032" y="1936"/>
                  <a:ext cx="3" cy="254"/>
                </a:xfrm>
                <a:prstGeom prst="rect">
                  <a:avLst/>
                </a:prstGeom>
                <a:solidFill>
                  <a:srgbClr val="FC3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5" name="Rectangle 828"/>
                <p:cNvSpPr>
                  <a:spLocks noChangeArrowheads="1"/>
                </p:cNvSpPr>
                <p:nvPr/>
              </p:nvSpPr>
              <p:spPr bwMode="auto">
                <a:xfrm>
                  <a:off x="4035" y="1936"/>
                  <a:ext cx="7" cy="254"/>
                </a:xfrm>
                <a:prstGeom prst="rect">
                  <a:avLst/>
                </a:prstGeom>
                <a:solidFill>
                  <a:srgbClr val="FC3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6" name="Freeform 829"/>
                <p:cNvSpPr>
                  <a:spLocks/>
                </p:cNvSpPr>
                <p:nvPr/>
              </p:nvSpPr>
              <p:spPr bwMode="auto">
                <a:xfrm>
                  <a:off x="3679" y="1937"/>
                  <a:ext cx="360" cy="251"/>
                </a:xfrm>
                <a:custGeom>
                  <a:avLst/>
                  <a:gdLst>
                    <a:gd name="T0" fmla="*/ 180 w 360"/>
                    <a:gd name="T1" fmla="*/ 0 h 251"/>
                    <a:gd name="T2" fmla="*/ 144 w 360"/>
                    <a:gd name="T3" fmla="*/ 2 h 251"/>
                    <a:gd name="T4" fmla="*/ 110 w 360"/>
                    <a:gd name="T5" fmla="*/ 5 h 251"/>
                    <a:gd name="T6" fmla="*/ 79 w 360"/>
                    <a:gd name="T7" fmla="*/ 11 h 251"/>
                    <a:gd name="T8" fmla="*/ 53 w 360"/>
                    <a:gd name="T9" fmla="*/ 18 h 251"/>
                    <a:gd name="T10" fmla="*/ 30 w 360"/>
                    <a:gd name="T11" fmla="*/ 27 h 251"/>
                    <a:gd name="T12" fmla="*/ 15 w 360"/>
                    <a:gd name="T13" fmla="*/ 38 h 251"/>
                    <a:gd name="T14" fmla="*/ 4 w 360"/>
                    <a:gd name="T15" fmla="*/ 50 h 251"/>
                    <a:gd name="T16" fmla="*/ 2 w 360"/>
                    <a:gd name="T17" fmla="*/ 57 h 251"/>
                    <a:gd name="T18" fmla="*/ 0 w 360"/>
                    <a:gd name="T19" fmla="*/ 63 h 251"/>
                    <a:gd name="T20" fmla="*/ 0 w 360"/>
                    <a:gd name="T21" fmla="*/ 188 h 251"/>
                    <a:gd name="T22" fmla="*/ 2 w 360"/>
                    <a:gd name="T23" fmla="*/ 195 h 251"/>
                    <a:gd name="T24" fmla="*/ 4 w 360"/>
                    <a:gd name="T25" fmla="*/ 201 h 251"/>
                    <a:gd name="T26" fmla="*/ 15 w 360"/>
                    <a:gd name="T27" fmla="*/ 213 h 251"/>
                    <a:gd name="T28" fmla="*/ 30 w 360"/>
                    <a:gd name="T29" fmla="*/ 224 h 251"/>
                    <a:gd name="T30" fmla="*/ 53 w 360"/>
                    <a:gd name="T31" fmla="*/ 233 h 251"/>
                    <a:gd name="T32" fmla="*/ 79 w 360"/>
                    <a:gd name="T33" fmla="*/ 241 h 251"/>
                    <a:gd name="T34" fmla="*/ 110 w 360"/>
                    <a:gd name="T35" fmla="*/ 246 h 251"/>
                    <a:gd name="T36" fmla="*/ 144 w 360"/>
                    <a:gd name="T37" fmla="*/ 250 h 251"/>
                    <a:gd name="T38" fmla="*/ 180 w 360"/>
                    <a:gd name="T39" fmla="*/ 251 h 251"/>
                    <a:gd name="T40" fmla="*/ 215 w 360"/>
                    <a:gd name="T41" fmla="*/ 250 h 251"/>
                    <a:gd name="T42" fmla="*/ 249 w 360"/>
                    <a:gd name="T43" fmla="*/ 246 h 251"/>
                    <a:gd name="T44" fmla="*/ 281 w 360"/>
                    <a:gd name="T45" fmla="*/ 241 h 251"/>
                    <a:gd name="T46" fmla="*/ 307 w 360"/>
                    <a:gd name="T47" fmla="*/ 233 h 251"/>
                    <a:gd name="T48" fmla="*/ 330 w 360"/>
                    <a:gd name="T49" fmla="*/ 224 h 251"/>
                    <a:gd name="T50" fmla="*/ 345 w 360"/>
                    <a:gd name="T51" fmla="*/ 213 h 251"/>
                    <a:gd name="T52" fmla="*/ 356 w 360"/>
                    <a:gd name="T53" fmla="*/ 201 h 251"/>
                    <a:gd name="T54" fmla="*/ 360 w 360"/>
                    <a:gd name="T55" fmla="*/ 195 h 251"/>
                    <a:gd name="T56" fmla="*/ 360 w 360"/>
                    <a:gd name="T57" fmla="*/ 188 h 251"/>
                    <a:gd name="T58" fmla="*/ 360 w 360"/>
                    <a:gd name="T59" fmla="*/ 63 h 251"/>
                    <a:gd name="T60" fmla="*/ 360 w 360"/>
                    <a:gd name="T61" fmla="*/ 57 h 251"/>
                    <a:gd name="T62" fmla="*/ 356 w 360"/>
                    <a:gd name="T63" fmla="*/ 50 h 251"/>
                    <a:gd name="T64" fmla="*/ 345 w 360"/>
                    <a:gd name="T65" fmla="*/ 38 h 251"/>
                    <a:gd name="T66" fmla="*/ 330 w 360"/>
                    <a:gd name="T67" fmla="*/ 27 h 251"/>
                    <a:gd name="T68" fmla="*/ 307 w 360"/>
                    <a:gd name="T69" fmla="*/ 18 h 251"/>
                    <a:gd name="T70" fmla="*/ 281 w 360"/>
                    <a:gd name="T71" fmla="*/ 11 h 251"/>
                    <a:gd name="T72" fmla="*/ 249 w 360"/>
                    <a:gd name="T73" fmla="*/ 5 h 251"/>
                    <a:gd name="T74" fmla="*/ 215 w 360"/>
                    <a:gd name="T75" fmla="*/ 2 h 251"/>
                    <a:gd name="T76" fmla="*/ 180 w 360"/>
                    <a:gd name="T77" fmla="*/ 0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60" h="251">
                      <a:moveTo>
                        <a:pt x="180" y="0"/>
                      </a:moveTo>
                      <a:lnTo>
                        <a:pt x="144" y="2"/>
                      </a:lnTo>
                      <a:lnTo>
                        <a:pt x="110" y="5"/>
                      </a:lnTo>
                      <a:lnTo>
                        <a:pt x="79" y="11"/>
                      </a:lnTo>
                      <a:lnTo>
                        <a:pt x="53" y="18"/>
                      </a:lnTo>
                      <a:lnTo>
                        <a:pt x="30" y="27"/>
                      </a:lnTo>
                      <a:lnTo>
                        <a:pt x="15" y="38"/>
                      </a:lnTo>
                      <a:lnTo>
                        <a:pt x="4" y="50"/>
                      </a:lnTo>
                      <a:lnTo>
                        <a:pt x="2" y="57"/>
                      </a:lnTo>
                      <a:lnTo>
                        <a:pt x="0" y="63"/>
                      </a:lnTo>
                      <a:lnTo>
                        <a:pt x="0" y="188"/>
                      </a:lnTo>
                      <a:lnTo>
                        <a:pt x="2" y="195"/>
                      </a:lnTo>
                      <a:lnTo>
                        <a:pt x="4" y="201"/>
                      </a:lnTo>
                      <a:lnTo>
                        <a:pt x="15" y="213"/>
                      </a:lnTo>
                      <a:lnTo>
                        <a:pt x="30" y="224"/>
                      </a:lnTo>
                      <a:lnTo>
                        <a:pt x="53" y="233"/>
                      </a:lnTo>
                      <a:lnTo>
                        <a:pt x="79" y="241"/>
                      </a:lnTo>
                      <a:lnTo>
                        <a:pt x="110" y="246"/>
                      </a:lnTo>
                      <a:lnTo>
                        <a:pt x="144" y="250"/>
                      </a:lnTo>
                      <a:lnTo>
                        <a:pt x="180" y="251"/>
                      </a:lnTo>
                      <a:lnTo>
                        <a:pt x="215" y="250"/>
                      </a:lnTo>
                      <a:lnTo>
                        <a:pt x="249" y="246"/>
                      </a:lnTo>
                      <a:lnTo>
                        <a:pt x="281" y="241"/>
                      </a:lnTo>
                      <a:lnTo>
                        <a:pt x="307" y="233"/>
                      </a:lnTo>
                      <a:lnTo>
                        <a:pt x="330" y="224"/>
                      </a:lnTo>
                      <a:lnTo>
                        <a:pt x="345" y="213"/>
                      </a:lnTo>
                      <a:lnTo>
                        <a:pt x="356" y="201"/>
                      </a:lnTo>
                      <a:lnTo>
                        <a:pt x="360" y="195"/>
                      </a:lnTo>
                      <a:lnTo>
                        <a:pt x="360" y="188"/>
                      </a:lnTo>
                      <a:lnTo>
                        <a:pt x="360" y="63"/>
                      </a:lnTo>
                      <a:lnTo>
                        <a:pt x="360" y="57"/>
                      </a:lnTo>
                      <a:lnTo>
                        <a:pt x="356" y="50"/>
                      </a:lnTo>
                      <a:lnTo>
                        <a:pt x="345" y="38"/>
                      </a:lnTo>
                      <a:lnTo>
                        <a:pt x="330" y="27"/>
                      </a:lnTo>
                      <a:lnTo>
                        <a:pt x="307" y="18"/>
                      </a:lnTo>
                      <a:lnTo>
                        <a:pt x="281" y="11"/>
                      </a:lnTo>
                      <a:lnTo>
                        <a:pt x="249" y="5"/>
                      </a:lnTo>
                      <a:lnTo>
                        <a:pt x="215" y="2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00" name="Group 830"/>
              <p:cNvGrpSpPr>
                <a:grpSpLocks/>
              </p:cNvGrpSpPr>
              <p:nvPr/>
            </p:nvGrpSpPr>
            <p:grpSpPr bwMode="auto">
              <a:xfrm>
                <a:off x="3878" y="3612"/>
                <a:ext cx="363" cy="130"/>
                <a:chOff x="3679" y="1936"/>
                <a:chExt cx="363" cy="130"/>
              </a:xfrm>
            </p:grpSpPr>
            <p:sp>
              <p:nvSpPr>
                <p:cNvPr id="1109" name="Rectangle 831"/>
                <p:cNvSpPr>
                  <a:spLocks noChangeArrowheads="1"/>
                </p:cNvSpPr>
                <p:nvPr/>
              </p:nvSpPr>
              <p:spPr bwMode="auto">
                <a:xfrm>
                  <a:off x="3679" y="1936"/>
                  <a:ext cx="21" cy="13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0" name="Rectangle 832"/>
                <p:cNvSpPr>
                  <a:spLocks noChangeArrowheads="1"/>
                </p:cNvSpPr>
                <p:nvPr/>
              </p:nvSpPr>
              <p:spPr bwMode="auto">
                <a:xfrm>
                  <a:off x="3700" y="1936"/>
                  <a:ext cx="10" cy="130"/>
                </a:xfrm>
                <a:prstGeom prst="rect">
                  <a:avLst/>
                </a:prstGeom>
                <a:solidFill>
                  <a:srgbClr val="FFF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1" name="Rectangle 833"/>
                <p:cNvSpPr>
                  <a:spLocks noChangeArrowheads="1"/>
                </p:cNvSpPr>
                <p:nvPr/>
              </p:nvSpPr>
              <p:spPr bwMode="auto">
                <a:xfrm>
                  <a:off x="3710" y="1936"/>
                  <a:ext cx="15" cy="130"/>
                </a:xfrm>
                <a:prstGeom prst="rect">
                  <a:avLst/>
                </a:prstGeom>
                <a:solidFill>
                  <a:srgbClr val="FFF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2" name="Rectangle 834"/>
                <p:cNvSpPr>
                  <a:spLocks noChangeArrowheads="1"/>
                </p:cNvSpPr>
                <p:nvPr/>
              </p:nvSpPr>
              <p:spPr bwMode="auto">
                <a:xfrm>
                  <a:off x="3725" y="1936"/>
                  <a:ext cx="3" cy="130"/>
                </a:xfrm>
                <a:prstGeom prst="rect">
                  <a:avLst/>
                </a:prstGeom>
                <a:solidFill>
                  <a:srgbClr val="FFF9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3" name="Rectangle 835"/>
                <p:cNvSpPr>
                  <a:spLocks noChangeArrowheads="1"/>
                </p:cNvSpPr>
                <p:nvPr/>
              </p:nvSpPr>
              <p:spPr bwMode="auto">
                <a:xfrm>
                  <a:off x="3728" y="1936"/>
                  <a:ext cx="8" cy="130"/>
                </a:xfrm>
                <a:prstGeom prst="rect">
                  <a:avLst/>
                </a:prstGeom>
                <a:solidFill>
                  <a:srgbClr val="FFF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4" name="Rectangle 836"/>
                <p:cNvSpPr>
                  <a:spLocks noChangeArrowheads="1"/>
                </p:cNvSpPr>
                <p:nvPr/>
              </p:nvSpPr>
              <p:spPr bwMode="auto">
                <a:xfrm>
                  <a:off x="3736" y="1936"/>
                  <a:ext cx="7" cy="130"/>
                </a:xfrm>
                <a:prstGeom prst="rect">
                  <a:avLst/>
                </a:prstGeom>
                <a:solidFill>
                  <a:srgbClr val="FFF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5" name="Rectangle 837"/>
                <p:cNvSpPr>
                  <a:spLocks noChangeArrowheads="1"/>
                </p:cNvSpPr>
                <p:nvPr/>
              </p:nvSpPr>
              <p:spPr bwMode="auto">
                <a:xfrm>
                  <a:off x="3743" y="1936"/>
                  <a:ext cx="8" cy="130"/>
                </a:xfrm>
                <a:prstGeom prst="rect">
                  <a:avLst/>
                </a:prstGeom>
                <a:solidFill>
                  <a:srgbClr val="FFF5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6" name="Rectangle 838"/>
                <p:cNvSpPr>
                  <a:spLocks noChangeArrowheads="1"/>
                </p:cNvSpPr>
                <p:nvPr/>
              </p:nvSpPr>
              <p:spPr bwMode="auto">
                <a:xfrm>
                  <a:off x="3751" y="1936"/>
                  <a:ext cx="8" cy="130"/>
                </a:xfrm>
                <a:prstGeom prst="rect">
                  <a:avLst/>
                </a:prstGeom>
                <a:solidFill>
                  <a:srgbClr val="FFF3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7" name="Rectangle 839"/>
                <p:cNvSpPr>
                  <a:spLocks noChangeArrowheads="1"/>
                </p:cNvSpPr>
                <p:nvPr/>
              </p:nvSpPr>
              <p:spPr bwMode="auto">
                <a:xfrm>
                  <a:off x="3759" y="1936"/>
                  <a:ext cx="5" cy="130"/>
                </a:xfrm>
                <a:prstGeom prst="rect">
                  <a:avLst/>
                </a:prstGeom>
                <a:solidFill>
                  <a:srgbClr val="FFF1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8" name="Rectangle 840"/>
                <p:cNvSpPr>
                  <a:spLocks noChangeArrowheads="1"/>
                </p:cNvSpPr>
                <p:nvPr/>
              </p:nvSpPr>
              <p:spPr bwMode="auto">
                <a:xfrm>
                  <a:off x="3764" y="1936"/>
                  <a:ext cx="5" cy="130"/>
                </a:xfrm>
                <a:prstGeom prst="rect">
                  <a:avLst/>
                </a:prstGeom>
                <a:solidFill>
                  <a:srgbClr val="FFEF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19" name="Rectangle 841"/>
                <p:cNvSpPr>
                  <a:spLocks noChangeArrowheads="1"/>
                </p:cNvSpPr>
                <p:nvPr/>
              </p:nvSpPr>
              <p:spPr bwMode="auto">
                <a:xfrm>
                  <a:off x="3769" y="1936"/>
                  <a:ext cx="8" cy="130"/>
                </a:xfrm>
                <a:prstGeom prst="rect">
                  <a:avLst/>
                </a:prstGeom>
                <a:solidFill>
                  <a:srgbClr val="FFED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20" name="Rectangle 842"/>
                <p:cNvSpPr>
                  <a:spLocks noChangeArrowheads="1"/>
                </p:cNvSpPr>
                <p:nvPr/>
              </p:nvSpPr>
              <p:spPr bwMode="auto">
                <a:xfrm>
                  <a:off x="3777" y="1936"/>
                  <a:ext cx="5" cy="130"/>
                </a:xfrm>
                <a:prstGeom prst="rect">
                  <a:avLst/>
                </a:prstGeom>
                <a:solidFill>
                  <a:srgbClr val="FEEB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21" name="Rectangle 843"/>
                <p:cNvSpPr>
                  <a:spLocks noChangeArrowheads="1"/>
                </p:cNvSpPr>
                <p:nvPr/>
              </p:nvSpPr>
              <p:spPr bwMode="auto">
                <a:xfrm>
                  <a:off x="3782" y="1936"/>
                  <a:ext cx="5" cy="130"/>
                </a:xfrm>
                <a:prstGeom prst="rect">
                  <a:avLst/>
                </a:prstGeom>
                <a:solidFill>
                  <a:srgbClr val="FEE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22" name="Rectangle 844"/>
                <p:cNvSpPr>
                  <a:spLocks noChangeArrowheads="1"/>
                </p:cNvSpPr>
                <p:nvPr/>
              </p:nvSpPr>
              <p:spPr bwMode="auto">
                <a:xfrm>
                  <a:off x="3787" y="1936"/>
                  <a:ext cx="5" cy="130"/>
                </a:xfrm>
                <a:prstGeom prst="rect">
                  <a:avLst/>
                </a:prstGeom>
                <a:solidFill>
                  <a:srgbClr val="FEE6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23" name="Rectangle 845"/>
                <p:cNvSpPr>
                  <a:spLocks noChangeArrowheads="1"/>
                </p:cNvSpPr>
                <p:nvPr/>
              </p:nvSpPr>
              <p:spPr bwMode="auto">
                <a:xfrm>
                  <a:off x="3792" y="1936"/>
                  <a:ext cx="6" cy="130"/>
                </a:xfrm>
                <a:prstGeom prst="rect">
                  <a:avLst/>
                </a:prstGeom>
                <a:solidFill>
                  <a:srgbClr val="FEE4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24" name="Rectangle 846"/>
                <p:cNvSpPr>
                  <a:spLocks noChangeArrowheads="1"/>
                </p:cNvSpPr>
                <p:nvPr/>
              </p:nvSpPr>
              <p:spPr bwMode="auto">
                <a:xfrm>
                  <a:off x="3798" y="1936"/>
                  <a:ext cx="5" cy="130"/>
                </a:xfrm>
                <a:prstGeom prst="rect">
                  <a:avLst/>
                </a:prstGeom>
                <a:solidFill>
                  <a:srgbClr val="FEE2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25" name="Rectangle 847"/>
                <p:cNvSpPr>
                  <a:spLocks noChangeArrowheads="1"/>
                </p:cNvSpPr>
                <p:nvPr/>
              </p:nvSpPr>
              <p:spPr bwMode="auto">
                <a:xfrm>
                  <a:off x="3803" y="1936"/>
                  <a:ext cx="5" cy="130"/>
                </a:xfrm>
                <a:prstGeom prst="rect">
                  <a:avLst/>
                </a:prstGeom>
                <a:solidFill>
                  <a:srgbClr val="FEDF1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26" name="Rectangle 848"/>
                <p:cNvSpPr>
                  <a:spLocks noChangeArrowheads="1"/>
                </p:cNvSpPr>
                <p:nvPr/>
              </p:nvSpPr>
              <p:spPr bwMode="auto">
                <a:xfrm>
                  <a:off x="3808" y="1936"/>
                  <a:ext cx="5" cy="130"/>
                </a:xfrm>
                <a:prstGeom prst="rect">
                  <a:avLst/>
                </a:prstGeom>
                <a:solidFill>
                  <a:srgbClr val="FEDC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27" name="Rectangle 849"/>
                <p:cNvSpPr>
                  <a:spLocks noChangeArrowheads="1"/>
                </p:cNvSpPr>
                <p:nvPr/>
              </p:nvSpPr>
              <p:spPr bwMode="auto">
                <a:xfrm>
                  <a:off x="3813" y="1936"/>
                  <a:ext cx="3" cy="130"/>
                </a:xfrm>
                <a:prstGeom prst="rect">
                  <a:avLst/>
                </a:prstGeom>
                <a:solidFill>
                  <a:srgbClr val="FEDA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28" name="Rectangle 850"/>
                <p:cNvSpPr>
                  <a:spLocks noChangeArrowheads="1"/>
                </p:cNvSpPr>
                <p:nvPr/>
              </p:nvSpPr>
              <p:spPr bwMode="auto">
                <a:xfrm>
                  <a:off x="3816" y="1936"/>
                  <a:ext cx="5" cy="130"/>
                </a:xfrm>
                <a:prstGeom prst="rect">
                  <a:avLst/>
                </a:prstGeom>
                <a:solidFill>
                  <a:srgbClr val="FED8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29" name="Rectangle 851"/>
                <p:cNvSpPr>
                  <a:spLocks noChangeArrowheads="1"/>
                </p:cNvSpPr>
                <p:nvPr/>
              </p:nvSpPr>
              <p:spPr bwMode="auto">
                <a:xfrm>
                  <a:off x="3821" y="1936"/>
                  <a:ext cx="2" cy="130"/>
                </a:xfrm>
                <a:prstGeom prst="rect">
                  <a:avLst/>
                </a:prstGeom>
                <a:solidFill>
                  <a:srgbClr val="FED6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0" name="Rectangle 852"/>
                <p:cNvSpPr>
                  <a:spLocks noChangeArrowheads="1"/>
                </p:cNvSpPr>
                <p:nvPr/>
              </p:nvSpPr>
              <p:spPr bwMode="auto">
                <a:xfrm>
                  <a:off x="3823" y="1936"/>
                  <a:ext cx="3" cy="130"/>
                </a:xfrm>
                <a:prstGeom prst="rect">
                  <a:avLst/>
                </a:prstGeom>
                <a:solidFill>
                  <a:srgbClr val="FED4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1" name="Rectangle 853"/>
                <p:cNvSpPr>
                  <a:spLocks noChangeArrowheads="1"/>
                </p:cNvSpPr>
                <p:nvPr/>
              </p:nvSpPr>
              <p:spPr bwMode="auto">
                <a:xfrm>
                  <a:off x="3826" y="1936"/>
                  <a:ext cx="5" cy="130"/>
                </a:xfrm>
                <a:prstGeom prst="rect">
                  <a:avLst/>
                </a:prstGeom>
                <a:solidFill>
                  <a:srgbClr val="FED2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2" name="Rectangle 854"/>
                <p:cNvSpPr>
                  <a:spLocks noChangeArrowheads="1"/>
                </p:cNvSpPr>
                <p:nvPr/>
              </p:nvSpPr>
              <p:spPr bwMode="auto">
                <a:xfrm>
                  <a:off x="3831" y="1936"/>
                  <a:ext cx="3" cy="130"/>
                </a:xfrm>
                <a:prstGeom prst="rect">
                  <a:avLst/>
                </a:prstGeom>
                <a:solidFill>
                  <a:srgbClr val="FECF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3" name="Rectangle 855"/>
                <p:cNvSpPr>
                  <a:spLocks noChangeArrowheads="1"/>
                </p:cNvSpPr>
                <p:nvPr/>
              </p:nvSpPr>
              <p:spPr bwMode="auto">
                <a:xfrm>
                  <a:off x="3834" y="1936"/>
                  <a:ext cx="2" cy="130"/>
                </a:xfrm>
                <a:prstGeom prst="rect">
                  <a:avLst/>
                </a:prstGeom>
                <a:solidFill>
                  <a:srgbClr val="FECD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4" name="Rectangle 856"/>
                <p:cNvSpPr>
                  <a:spLocks noChangeArrowheads="1"/>
                </p:cNvSpPr>
                <p:nvPr/>
              </p:nvSpPr>
              <p:spPr bwMode="auto">
                <a:xfrm>
                  <a:off x="3836" y="1936"/>
                  <a:ext cx="5" cy="130"/>
                </a:xfrm>
                <a:prstGeom prst="rect">
                  <a:avLst/>
                </a:prstGeom>
                <a:solidFill>
                  <a:srgbClr val="FECB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5" name="Rectangle 857"/>
                <p:cNvSpPr>
                  <a:spLocks noChangeArrowheads="1"/>
                </p:cNvSpPr>
                <p:nvPr/>
              </p:nvSpPr>
              <p:spPr bwMode="auto">
                <a:xfrm>
                  <a:off x="3841" y="1936"/>
                  <a:ext cx="6" cy="130"/>
                </a:xfrm>
                <a:prstGeom prst="rect">
                  <a:avLst/>
                </a:prstGeom>
                <a:solidFill>
                  <a:srgbClr val="FEC8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6" name="Rectangle 858"/>
                <p:cNvSpPr>
                  <a:spLocks noChangeArrowheads="1"/>
                </p:cNvSpPr>
                <p:nvPr/>
              </p:nvSpPr>
              <p:spPr bwMode="auto">
                <a:xfrm>
                  <a:off x="3847" y="1936"/>
                  <a:ext cx="2" cy="130"/>
                </a:xfrm>
                <a:prstGeom prst="rect">
                  <a:avLst/>
                </a:prstGeom>
                <a:solidFill>
                  <a:srgbClr val="FEC5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7" name="Rectangle 859"/>
                <p:cNvSpPr>
                  <a:spLocks noChangeArrowheads="1"/>
                </p:cNvSpPr>
                <p:nvPr/>
              </p:nvSpPr>
              <p:spPr bwMode="auto">
                <a:xfrm>
                  <a:off x="3849" y="1936"/>
                  <a:ext cx="3" cy="130"/>
                </a:xfrm>
                <a:prstGeom prst="rect">
                  <a:avLst/>
                </a:prstGeom>
                <a:solidFill>
                  <a:srgbClr val="FEC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8" name="Rectangle 860"/>
                <p:cNvSpPr>
                  <a:spLocks noChangeArrowheads="1"/>
                </p:cNvSpPr>
                <p:nvPr/>
              </p:nvSpPr>
              <p:spPr bwMode="auto">
                <a:xfrm>
                  <a:off x="3852" y="1936"/>
                  <a:ext cx="2" cy="130"/>
                </a:xfrm>
                <a:prstGeom prst="rect">
                  <a:avLst/>
                </a:prstGeom>
                <a:solidFill>
                  <a:srgbClr val="FEC1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39" name="Rectangle 861"/>
                <p:cNvSpPr>
                  <a:spLocks noChangeArrowheads="1"/>
                </p:cNvSpPr>
                <p:nvPr/>
              </p:nvSpPr>
              <p:spPr bwMode="auto">
                <a:xfrm>
                  <a:off x="3854" y="1936"/>
                  <a:ext cx="3" cy="130"/>
                </a:xfrm>
                <a:prstGeom prst="rect">
                  <a:avLst/>
                </a:prstGeom>
                <a:solidFill>
                  <a:srgbClr val="FEBF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0" name="Rectangle 862"/>
                <p:cNvSpPr>
                  <a:spLocks noChangeArrowheads="1"/>
                </p:cNvSpPr>
                <p:nvPr/>
              </p:nvSpPr>
              <p:spPr bwMode="auto">
                <a:xfrm>
                  <a:off x="3857" y="1936"/>
                  <a:ext cx="5" cy="130"/>
                </a:xfrm>
                <a:prstGeom prst="rect">
                  <a:avLst/>
                </a:prstGeom>
                <a:solidFill>
                  <a:srgbClr val="FEBC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1" name="Rectangle 863"/>
                <p:cNvSpPr>
                  <a:spLocks noChangeArrowheads="1"/>
                </p:cNvSpPr>
                <p:nvPr/>
              </p:nvSpPr>
              <p:spPr bwMode="auto">
                <a:xfrm>
                  <a:off x="3862" y="1936"/>
                  <a:ext cx="3" cy="130"/>
                </a:xfrm>
                <a:prstGeom prst="rect">
                  <a:avLst/>
                </a:prstGeom>
                <a:solidFill>
                  <a:srgbClr val="FDB9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2" name="Rectangle 864"/>
                <p:cNvSpPr>
                  <a:spLocks noChangeArrowheads="1"/>
                </p:cNvSpPr>
                <p:nvPr/>
              </p:nvSpPr>
              <p:spPr bwMode="auto">
                <a:xfrm>
                  <a:off x="3865" y="1936"/>
                  <a:ext cx="2" cy="130"/>
                </a:xfrm>
                <a:prstGeom prst="rect">
                  <a:avLst/>
                </a:prstGeom>
                <a:solidFill>
                  <a:srgbClr val="FDB7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3" name="Rectangle 865"/>
                <p:cNvSpPr>
                  <a:spLocks noChangeArrowheads="1"/>
                </p:cNvSpPr>
                <p:nvPr/>
              </p:nvSpPr>
              <p:spPr bwMode="auto">
                <a:xfrm>
                  <a:off x="3867" y="1936"/>
                  <a:ext cx="3" cy="130"/>
                </a:xfrm>
                <a:prstGeom prst="rect">
                  <a:avLst/>
                </a:prstGeom>
                <a:solidFill>
                  <a:srgbClr val="FDB5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4" name="Rectangle 866"/>
                <p:cNvSpPr>
                  <a:spLocks noChangeArrowheads="1"/>
                </p:cNvSpPr>
                <p:nvPr/>
              </p:nvSpPr>
              <p:spPr bwMode="auto">
                <a:xfrm>
                  <a:off x="3870" y="1936"/>
                  <a:ext cx="2" cy="130"/>
                </a:xfrm>
                <a:prstGeom prst="rect">
                  <a:avLst/>
                </a:prstGeom>
                <a:solidFill>
                  <a:srgbClr val="FDB3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5" name="Rectangle 867"/>
                <p:cNvSpPr>
                  <a:spLocks noChangeArrowheads="1"/>
                </p:cNvSpPr>
                <p:nvPr/>
              </p:nvSpPr>
              <p:spPr bwMode="auto">
                <a:xfrm>
                  <a:off x="3872" y="1936"/>
                  <a:ext cx="3" cy="130"/>
                </a:xfrm>
                <a:prstGeom prst="rect">
                  <a:avLst/>
                </a:prstGeom>
                <a:solidFill>
                  <a:srgbClr val="FDB1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6" name="Rectangle 868"/>
                <p:cNvSpPr>
                  <a:spLocks noChangeArrowheads="1"/>
                </p:cNvSpPr>
                <p:nvPr/>
              </p:nvSpPr>
              <p:spPr bwMode="auto">
                <a:xfrm>
                  <a:off x="3875" y="1936"/>
                  <a:ext cx="2" cy="130"/>
                </a:xfrm>
                <a:prstGeom prst="rect">
                  <a:avLst/>
                </a:prstGeom>
                <a:solidFill>
                  <a:srgbClr val="FDAF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7" name="Rectangle 869"/>
                <p:cNvSpPr>
                  <a:spLocks noChangeArrowheads="1"/>
                </p:cNvSpPr>
                <p:nvPr/>
              </p:nvSpPr>
              <p:spPr bwMode="auto">
                <a:xfrm>
                  <a:off x="3877" y="1936"/>
                  <a:ext cx="3" cy="130"/>
                </a:xfrm>
                <a:prstGeom prst="rect">
                  <a:avLst/>
                </a:prstGeom>
                <a:solidFill>
                  <a:srgbClr val="FDAD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8" name="Rectangle 870"/>
                <p:cNvSpPr>
                  <a:spLocks noChangeArrowheads="1"/>
                </p:cNvSpPr>
                <p:nvPr/>
              </p:nvSpPr>
              <p:spPr bwMode="auto">
                <a:xfrm>
                  <a:off x="3880" y="1936"/>
                  <a:ext cx="3" cy="130"/>
                </a:xfrm>
                <a:prstGeom prst="rect">
                  <a:avLst/>
                </a:prstGeom>
                <a:solidFill>
                  <a:srgbClr val="FDAB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49" name="Rectangle 871"/>
                <p:cNvSpPr>
                  <a:spLocks noChangeArrowheads="1"/>
                </p:cNvSpPr>
                <p:nvPr/>
              </p:nvSpPr>
              <p:spPr bwMode="auto">
                <a:xfrm>
                  <a:off x="3883" y="1936"/>
                  <a:ext cx="2" cy="130"/>
                </a:xfrm>
                <a:prstGeom prst="rect">
                  <a:avLst/>
                </a:prstGeom>
                <a:solidFill>
                  <a:srgbClr val="FDA9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0" name="Rectangle 872"/>
                <p:cNvSpPr>
                  <a:spLocks noChangeArrowheads="1"/>
                </p:cNvSpPr>
                <p:nvPr/>
              </p:nvSpPr>
              <p:spPr bwMode="auto">
                <a:xfrm>
                  <a:off x="3885" y="1936"/>
                  <a:ext cx="3" cy="130"/>
                </a:xfrm>
                <a:prstGeom prst="rect">
                  <a:avLst/>
                </a:prstGeom>
                <a:solidFill>
                  <a:srgbClr val="FDA6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1" name="Rectangle 873"/>
                <p:cNvSpPr>
                  <a:spLocks noChangeArrowheads="1"/>
                </p:cNvSpPr>
                <p:nvPr/>
              </p:nvSpPr>
              <p:spPr bwMode="auto">
                <a:xfrm>
                  <a:off x="3888" y="1936"/>
                  <a:ext cx="2" cy="130"/>
                </a:xfrm>
                <a:prstGeom prst="rect">
                  <a:avLst/>
                </a:prstGeom>
                <a:solidFill>
                  <a:srgbClr val="FDA4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2" name="Rectangle 874"/>
                <p:cNvSpPr>
                  <a:spLocks noChangeArrowheads="1"/>
                </p:cNvSpPr>
                <p:nvPr/>
              </p:nvSpPr>
              <p:spPr bwMode="auto">
                <a:xfrm>
                  <a:off x="3890" y="1936"/>
                  <a:ext cx="3" cy="130"/>
                </a:xfrm>
                <a:prstGeom prst="rect">
                  <a:avLst/>
                </a:prstGeom>
                <a:solidFill>
                  <a:srgbClr val="FDA2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3" name="Rectangle 875"/>
                <p:cNvSpPr>
                  <a:spLocks noChangeArrowheads="1"/>
                </p:cNvSpPr>
                <p:nvPr/>
              </p:nvSpPr>
              <p:spPr bwMode="auto">
                <a:xfrm>
                  <a:off x="3893" y="1936"/>
                  <a:ext cx="3" cy="130"/>
                </a:xfrm>
                <a:prstGeom prst="rect">
                  <a:avLst/>
                </a:prstGeom>
                <a:solidFill>
                  <a:srgbClr val="FDA0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4" name="Rectangle 876"/>
                <p:cNvSpPr>
                  <a:spLocks noChangeArrowheads="1"/>
                </p:cNvSpPr>
                <p:nvPr/>
              </p:nvSpPr>
              <p:spPr bwMode="auto">
                <a:xfrm>
                  <a:off x="3896" y="1936"/>
                  <a:ext cx="2" cy="130"/>
                </a:xfrm>
                <a:prstGeom prst="rect">
                  <a:avLst/>
                </a:prstGeom>
                <a:solidFill>
                  <a:srgbClr val="FD9E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5" name="Rectangle 877"/>
                <p:cNvSpPr>
                  <a:spLocks noChangeArrowheads="1"/>
                </p:cNvSpPr>
                <p:nvPr/>
              </p:nvSpPr>
              <p:spPr bwMode="auto">
                <a:xfrm>
                  <a:off x="3898" y="1936"/>
                  <a:ext cx="3" cy="130"/>
                </a:xfrm>
                <a:prstGeom prst="rect">
                  <a:avLst/>
                </a:prstGeom>
                <a:solidFill>
                  <a:srgbClr val="FD9C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6" name="Rectangle 878"/>
                <p:cNvSpPr>
                  <a:spLocks noChangeArrowheads="1"/>
                </p:cNvSpPr>
                <p:nvPr/>
              </p:nvSpPr>
              <p:spPr bwMode="auto">
                <a:xfrm>
                  <a:off x="3901" y="1936"/>
                  <a:ext cx="2" cy="130"/>
                </a:xfrm>
                <a:prstGeom prst="rect">
                  <a:avLst/>
                </a:prstGeom>
                <a:solidFill>
                  <a:srgbClr val="FD99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7" name="Rectangle 879"/>
                <p:cNvSpPr>
                  <a:spLocks noChangeArrowheads="1"/>
                </p:cNvSpPr>
                <p:nvPr/>
              </p:nvSpPr>
              <p:spPr bwMode="auto">
                <a:xfrm>
                  <a:off x="3903" y="1936"/>
                  <a:ext cx="3" cy="130"/>
                </a:xfrm>
                <a:prstGeom prst="rect">
                  <a:avLst/>
                </a:prstGeom>
                <a:solidFill>
                  <a:srgbClr val="FD97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8" name="Rectangle 880"/>
                <p:cNvSpPr>
                  <a:spLocks noChangeArrowheads="1"/>
                </p:cNvSpPr>
                <p:nvPr/>
              </p:nvSpPr>
              <p:spPr bwMode="auto">
                <a:xfrm>
                  <a:off x="3906" y="1936"/>
                  <a:ext cx="2" cy="130"/>
                </a:xfrm>
                <a:prstGeom prst="rect">
                  <a:avLst/>
                </a:prstGeom>
                <a:solidFill>
                  <a:srgbClr val="FD95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59" name="Rectangle 881"/>
                <p:cNvSpPr>
                  <a:spLocks noChangeArrowheads="1"/>
                </p:cNvSpPr>
                <p:nvPr/>
              </p:nvSpPr>
              <p:spPr bwMode="auto">
                <a:xfrm>
                  <a:off x="3908" y="1936"/>
                  <a:ext cx="3" cy="130"/>
                </a:xfrm>
                <a:prstGeom prst="rect">
                  <a:avLst/>
                </a:prstGeom>
                <a:solidFill>
                  <a:srgbClr val="FD93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0" name="Rectangle 882"/>
                <p:cNvSpPr>
                  <a:spLocks noChangeArrowheads="1"/>
                </p:cNvSpPr>
                <p:nvPr/>
              </p:nvSpPr>
              <p:spPr bwMode="auto">
                <a:xfrm>
                  <a:off x="3911" y="1936"/>
                  <a:ext cx="3" cy="130"/>
                </a:xfrm>
                <a:prstGeom prst="rect">
                  <a:avLst/>
                </a:prstGeom>
                <a:solidFill>
                  <a:srgbClr val="FD90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1" name="Rectangle 883"/>
                <p:cNvSpPr>
                  <a:spLocks noChangeArrowheads="1"/>
                </p:cNvSpPr>
                <p:nvPr/>
              </p:nvSpPr>
              <p:spPr bwMode="auto">
                <a:xfrm>
                  <a:off x="3914" y="1936"/>
                  <a:ext cx="2" cy="130"/>
                </a:xfrm>
                <a:prstGeom prst="rect">
                  <a:avLst/>
                </a:prstGeom>
                <a:solidFill>
                  <a:srgbClr val="FD8E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2" name="Rectangle 884"/>
                <p:cNvSpPr>
                  <a:spLocks noChangeArrowheads="1"/>
                </p:cNvSpPr>
                <p:nvPr/>
              </p:nvSpPr>
              <p:spPr bwMode="auto">
                <a:xfrm>
                  <a:off x="3916" y="1936"/>
                  <a:ext cx="3" cy="130"/>
                </a:xfrm>
                <a:prstGeom prst="rect">
                  <a:avLst/>
                </a:prstGeom>
                <a:solidFill>
                  <a:srgbClr val="FD8C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3" name="Rectangle 885"/>
                <p:cNvSpPr>
                  <a:spLocks noChangeArrowheads="1"/>
                </p:cNvSpPr>
                <p:nvPr/>
              </p:nvSpPr>
              <p:spPr bwMode="auto">
                <a:xfrm>
                  <a:off x="3919" y="1936"/>
                  <a:ext cx="2" cy="130"/>
                </a:xfrm>
                <a:prstGeom prst="rect">
                  <a:avLst/>
                </a:prstGeom>
                <a:solidFill>
                  <a:srgbClr val="FD89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4" name="Rectangle 886"/>
                <p:cNvSpPr>
                  <a:spLocks noChangeArrowheads="1"/>
                </p:cNvSpPr>
                <p:nvPr/>
              </p:nvSpPr>
              <p:spPr bwMode="auto">
                <a:xfrm>
                  <a:off x="3921" y="1936"/>
                  <a:ext cx="3" cy="130"/>
                </a:xfrm>
                <a:prstGeom prst="rect">
                  <a:avLst/>
                </a:prstGeom>
                <a:solidFill>
                  <a:srgbClr val="FD8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5" name="Rectangle 887"/>
                <p:cNvSpPr>
                  <a:spLocks noChangeArrowheads="1"/>
                </p:cNvSpPr>
                <p:nvPr/>
              </p:nvSpPr>
              <p:spPr bwMode="auto">
                <a:xfrm>
                  <a:off x="3924" y="1936"/>
                  <a:ext cx="2" cy="130"/>
                </a:xfrm>
                <a:prstGeom prst="rect">
                  <a:avLst/>
                </a:prstGeom>
                <a:solidFill>
                  <a:srgbClr val="FD85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6" name="Rectangle 888"/>
                <p:cNvSpPr>
                  <a:spLocks noChangeArrowheads="1"/>
                </p:cNvSpPr>
                <p:nvPr/>
              </p:nvSpPr>
              <p:spPr bwMode="auto">
                <a:xfrm>
                  <a:off x="3926" y="1936"/>
                  <a:ext cx="3" cy="130"/>
                </a:xfrm>
                <a:prstGeom prst="rect">
                  <a:avLst/>
                </a:prstGeom>
                <a:solidFill>
                  <a:srgbClr val="FD83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7" name="Rectangle 889"/>
                <p:cNvSpPr>
                  <a:spLocks noChangeArrowheads="1"/>
                </p:cNvSpPr>
                <p:nvPr/>
              </p:nvSpPr>
              <p:spPr bwMode="auto">
                <a:xfrm>
                  <a:off x="3929" y="1936"/>
                  <a:ext cx="3" cy="130"/>
                </a:xfrm>
                <a:prstGeom prst="rect">
                  <a:avLst/>
                </a:prstGeom>
                <a:solidFill>
                  <a:srgbClr val="FD81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8" name="Rectangle 890"/>
                <p:cNvSpPr>
                  <a:spLocks noChangeArrowheads="1"/>
                </p:cNvSpPr>
                <p:nvPr/>
              </p:nvSpPr>
              <p:spPr bwMode="auto">
                <a:xfrm>
                  <a:off x="3932" y="1936"/>
                  <a:ext cx="2" cy="130"/>
                </a:xfrm>
                <a:prstGeom prst="rect">
                  <a:avLst/>
                </a:prstGeom>
                <a:solidFill>
                  <a:srgbClr val="FD7F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69" name="Rectangle 891"/>
                <p:cNvSpPr>
                  <a:spLocks noChangeArrowheads="1"/>
                </p:cNvSpPr>
                <p:nvPr/>
              </p:nvSpPr>
              <p:spPr bwMode="auto">
                <a:xfrm>
                  <a:off x="3934" y="1936"/>
                  <a:ext cx="3" cy="130"/>
                </a:xfrm>
                <a:prstGeom prst="rect">
                  <a:avLst/>
                </a:prstGeom>
                <a:solidFill>
                  <a:srgbClr val="FC7D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0" name="Rectangle 892"/>
                <p:cNvSpPr>
                  <a:spLocks noChangeArrowheads="1"/>
                </p:cNvSpPr>
                <p:nvPr/>
              </p:nvSpPr>
              <p:spPr bwMode="auto">
                <a:xfrm>
                  <a:off x="3937" y="1936"/>
                  <a:ext cx="2" cy="130"/>
                </a:xfrm>
                <a:prstGeom prst="rect">
                  <a:avLst/>
                </a:prstGeom>
                <a:solidFill>
                  <a:srgbClr val="FC7A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1" name="Rectangle 893"/>
                <p:cNvSpPr>
                  <a:spLocks noChangeArrowheads="1"/>
                </p:cNvSpPr>
                <p:nvPr/>
              </p:nvSpPr>
              <p:spPr bwMode="auto">
                <a:xfrm>
                  <a:off x="3939" y="1936"/>
                  <a:ext cx="3" cy="130"/>
                </a:xfrm>
                <a:prstGeom prst="rect">
                  <a:avLst/>
                </a:prstGeom>
                <a:solidFill>
                  <a:srgbClr val="FC78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2" name="Rectangle 894"/>
                <p:cNvSpPr>
                  <a:spLocks noChangeArrowheads="1"/>
                </p:cNvSpPr>
                <p:nvPr/>
              </p:nvSpPr>
              <p:spPr bwMode="auto">
                <a:xfrm>
                  <a:off x="3942" y="1936"/>
                  <a:ext cx="2" cy="130"/>
                </a:xfrm>
                <a:prstGeom prst="rect">
                  <a:avLst/>
                </a:prstGeom>
                <a:solidFill>
                  <a:srgbClr val="FC76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3" name="Rectangle 895"/>
                <p:cNvSpPr>
                  <a:spLocks noChangeArrowheads="1"/>
                </p:cNvSpPr>
                <p:nvPr/>
              </p:nvSpPr>
              <p:spPr bwMode="auto">
                <a:xfrm>
                  <a:off x="3944" y="1936"/>
                  <a:ext cx="3" cy="130"/>
                </a:xfrm>
                <a:prstGeom prst="rect">
                  <a:avLst/>
                </a:prstGeom>
                <a:solidFill>
                  <a:srgbClr val="FC74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4" name="Rectangle 896"/>
                <p:cNvSpPr>
                  <a:spLocks noChangeArrowheads="1"/>
                </p:cNvSpPr>
                <p:nvPr/>
              </p:nvSpPr>
              <p:spPr bwMode="auto">
                <a:xfrm>
                  <a:off x="3947" y="1936"/>
                  <a:ext cx="3" cy="130"/>
                </a:xfrm>
                <a:prstGeom prst="rect">
                  <a:avLst/>
                </a:prstGeom>
                <a:solidFill>
                  <a:srgbClr val="FC71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5" name="Rectangle 897"/>
                <p:cNvSpPr>
                  <a:spLocks noChangeArrowheads="1"/>
                </p:cNvSpPr>
                <p:nvPr/>
              </p:nvSpPr>
              <p:spPr bwMode="auto">
                <a:xfrm>
                  <a:off x="3950" y="1936"/>
                  <a:ext cx="2" cy="130"/>
                </a:xfrm>
                <a:prstGeom prst="rect">
                  <a:avLst/>
                </a:prstGeom>
                <a:solidFill>
                  <a:srgbClr val="FC6F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6" name="Rectangle 898"/>
                <p:cNvSpPr>
                  <a:spLocks noChangeArrowheads="1"/>
                </p:cNvSpPr>
                <p:nvPr/>
              </p:nvSpPr>
              <p:spPr bwMode="auto">
                <a:xfrm>
                  <a:off x="3952" y="1936"/>
                  <a:ext cx="3" cy="130"/>
                </a:xfrm>
                <a:prstGeom prst="rect">
                  <a:avLst/>
                </a:prstGeom>
                <a:solidFill>
                  <a:srgbClr val="FC6D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7" name="Rectangle 899"/>
                <p:cNvSpPr>
                  <a:spLocks noChangeArrowheads="1"/>
                </p:cNvSpPr>
                <p:nvPr/>
              </p:nvSpPr>
              <p:spPr bwMode="auto">
                <a:xfrm>
                  <a:off x="3955" y="1936"/>
                  <a:ext cx="2" cy="130"/>
                </a:xfrm>
                <a:prstGeom prst="rect">
                  <a:avLst/>
                </a:prstGeom>
                <a:solidFill>
                  <a:srgbClr val="FC6B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8" name="Rectangle 900"/>
                <p:cNvSpPr>
                  <a:spLocks noChangeArrowheads="1"/>
                </p:cNvSpPr>
                <p:nvPr/>
              </p:nvSpPr>
              <p:spPr bwMode="auto">
                <a:xfrm>
                  <a:off x="3957" y="1936"/>
                  <a:ext cx="3" cy="130"/>
                </a:xfrm>
                <a:prstGeom prst="rect">
                  <a:avLst/>
                </a:prstGeom>
                <a:solidFill>
                  <a:srgbClr val="FC69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79" name="Rectangle 901"/>
                <p:cNvSpPr>
                  <a:spLocks noChangeArrowheads="1"/>
                </p:cNvSpPr>
                <p:nvPr/>
              </p:nvSpPr>
              <p:spPr bwMode="auto">
                <a:xfrm>
                  <a:off x="3960" y="1936"/>
                  <a:ext cx="3" cy="130"/>
                </a:xfrm>
                <a:prstGeom prst="rect">
                  <a:avLst/>
                </a:prstGeom>
                <a:solidFill>
                  <a:srgbClr val="FC67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80" name="Rectangle 902"/>
                <p:cNvSpPr>
                  <a:spLocks noChangeArrowheads="1"/>
                </p:cNvSpPr>
                <p:nvPr/>
              </p:nvSpPr>
              <p:spPr bwMode="auto">
                <a:xfrm>
                  <a:off x="3963" y="1936"/>
                  <a:ext cx="2" cy="130"/>
                </a:xfrm>
                <a:prstGeom prst="rect">
                  <a:avLst/>
                </a:prstGeom>
                <a:solidFill>
                  <a:srgbClr val="FC64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81" name="Rectangle 903"/>
                <p:cNvSpPr>
                  <a:spLocks noChangeArrowheads="1"/>
                </p:cNvSpPr>
                <p:nvPr/>
              </p:nvSpPr>
              <p:spPr bwMode="auto">
                <a:xfrm>
                  <a:off x="3965" y="1936"/>
                  <a:ext cx="3" cy="130"/>
                </a:xfrm>
                <a:prstGeom prst="rect">
                  <a:avLst/>
                </a:prstGeom>
                <a:solidFill>
                  <a:srgbClr val="FC62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82" name="Rectangle 904"/>
                <p:cNvSpPr>
                  <a:spLocks noChangeArrowheads="1"/>
                </p:cNvSpPr>
                <p:nvPr/>
              </p:nvSpPr>
              <p:spPr bwMode="auto">
                <a:xfrm>
                  <a:off x="3968" y="1936"/>
                  <a:ext cx="5" cy="130"/>
                </a:xfrm>
                <a:prstGeom prst="rect">
                  <a:avLst/>
                </a:prstGeom>
                <a:solidFill>
                  <a:srgbClr val="FC60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83" name="Rectangle 905"/>
                <p:cNvSpPr>
                  <a:spLocks noChangeArrowheads="1"/>
                </p:cNvSpPr>
                <p:nvPr/>
              </p:nvSpPr>
              <p:spPr bwMode="auto">
                <a:xfrm>
                  <a:off x="3973" y="1936"/>
                  <a:ext cx="2" cy="130"/>
                </a:xfrm>
                <a:prstGeom prst="rect">
                  <a:avLst/>
                </a:prstGeom>
                <a:solidFill>
                  <a:srgbClr val="FC5D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84" name="Rectangle 906"/>
                <p:cNvSpPr>
                  <a:spLocks noChangeArrowheads="1"/>
                </p:cNvSpPr>
                <p:nvPr/>
              </p:nvSpPr>
              <p:spPr bwMode="auto">
                <a:xfrm>
                  <a:off x="3975" y="1936"/>
                  <a:ext cx="3" cy="130"/>
                </a:xfrm>
                <a:prstGeom prst="rect">
                  <a:avLst/>
                </a:prstGeom>
                <a:solidFill>
                  <a:srgbClr val="FC5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85" name="Rectangle 907"/>
                <p:cNvSpPr>
                  <a:spLocks noChangeArrowheads="1"/>
                </p:cNvSpPr>
                <p:nvPr/>
              </p:nvSpPr>
              <p:spPr bwMode="auto">
                <a:xfrm>
                  <a:off x="3978" y="1936"/>
                  <a:ext cx="3" cy="130"/>
                </a:xfrm>
                <a:prstGeom prst="rect">
                  <a:avLst/>
                </a:prstGeom>
                <a:solidFill>
                  <a:srgbClr val="FC59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86" name="Rectangle 908"/>
                <p:cNvSpPr>
                  <a:spLocks noChangeArrowheads="1"/>
                </p:cNvSpPr>
                <p:nvPr/>
              </p:nvSpPr>
              <p:spPr bwMode="auto">
                <a:xfrm>
                  <a:off x="3981" y="1936"/>
                  <a:ext cx="2" cy="130"/>
                </a:xfrm>
                <a:prstGeom prst="rect">
                  <a:avLst/>
                </a:prstGeom>
                <a:solidFill>
                  <a:srgbClr val="FC5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87" name="Rectangle 909"/>
                <p:cNvSpPr>
                  <a:spLocks noChangeArrowheads="1"/>
                </p:cNvSpPr>
                <p:nvPr/>
              </p:nvSpPr>
              <p:spPr bwMode="auto">
                <a:xfrm>
                  <a:off x="3983" y="1936"/>
                  <a:ext cx="5" cy="130"/>
                </a:xfrm>
                <a:prstGeom prst="rect">
                  <a:avLst/>
                </a:prstGeom>
                <a:solidFill>
                  <a:srgbClr val="FC5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88" name="Rectangle 910"/>
                <p:cNvSpPr>
                  <a:spLocks noChangeArrowheads="1"/>
                </p:cNvSpPr>
                <p:nvPr/>
              </p:nvSpPr>
              <p:spPr bwMode="auto">
                <a:xfrm>
                  <a:off x="3988" y="1936"/>
                  <a:ext cx="3" cy="130"/>
                </a:xfrm>
                <a:prstGeom prst="rect">
                  <a:avLst/>
                </a:prstGeom>
                <a:solidFill>
                  <a:srgbClr val="FC51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89" name="Rectangle 911"/>
                <p:cNvSpPr>
                  <a:spLocks noChangeArrowheads="1"/>
                </p:cNvSpPr>
                <p:nvPr/>
              </p:nvSpPr>
              <p:spPr bwMode="auto">
                <a:xfrm>
                  <a:off x="3991" y="1936"/>
                  <a:ext cx="2" cy="130"/>
                </a:xfrm>
                <a:prstGeom prst="rect">
                  <a:avLst/>
                </a:prstGeom>
                <a:solidFill>
                  <a:srgbClr val="FC4F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0" name="Rectangle 912"/>
                <p:cNvSpPr>
                  <a:spLocks noChangeArrowheads="1"/>
                </p:cNvSpPr>
                <p:nvPr/>
              </p:nvSpPr>
              <p:spPr bwMode="auto">
                <a:xfrm>
                  <a:off x="3993" y="1936"/>
                  <a:ext cx="3" cy="130"/>
                </a:xfrm>
                <a:prstGeom prst="rect">
                  <a:avLst/>
                </a:prstGeom>
                <a:solidFill>
                  <a:srgbClr val="FC4D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1" name="Rectangle 913"/>
                <p:cNvSpPr>
                  <a:spLocks noChangeArrowheads="1"/>
                </p:cNvSpPr>
                <p:nvPr/>
              </p:nvSpPr>
              <p:spPr bwMode="auto">
                <a:xfrm>
                  <a:off x="3996" y="1936"/>
                  <a:ext cx="3" cy="130"/>
                </a:xfrm>
                <a:prstGeom prst="rect">
                  <a:avLst/>
                </a:prstGeom>
                <a:solidFill>
                  <a:srgbClr val="FC4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2" name="Rectangle 914"/>
                <p:cNvSpPr>
                  <a:spLocks noChangeArrowheads="1"/>
                </p:cNvSpPr>
                <p:nvPr/>
              </p:nvSpPr>
              <p:spPr bwMode="auto">
                <a:xfrm>
                  <a:off x="3999" y="1936"/>
                  <a:ext cx="5" cy="130"/>
                </a:xfrm>
                <a:prstGeom prst="rect">
                  <a:avLst/>
                </a:prstGeom>
                <a:solidFill>
                  <a:srgbClr val="FC49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3" name="Rectangle 915"/>
                <p:cNvSpPr>
                  <a:spLocks noChangeArrowheads="1"/>
                </p:cNvSpPr>
                <p:nvPr/>
              </p:nvSpPr>
              <p:spPr bwMode="auto">
                <a:xfrm>
                  <a:off x="4004" y="1936"/>
                  <a:ext cx="2" cy="130"/>
                </a:xfrm>
                <a:prstGeom prst="rect">
                  <a:avLst/>
                </a:prstGeom>
                <a:solidFill>
                  <a:srgbClr val="FC4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4" name="Rectangle 916"/>
                <p:cNvSpPr>
                  <a:spLocks noChangeArrowheads="1"/>
                </p:cNvSpPr>
                <p:nvPr/>
              </p:nvSpPr>
              <p:spPr bwMode="auto">
                <a:xfrm>
                  <a:off x="4006" y="1936"/>
                  <a:ext cx="5" cy="130"/>
                </a:xfrm>
                <a:prstGeom prst="rect">
                  <a:avLst/>
                </a:prstGeom>
                <a:solidFill>
                  <a:srgbClr val="FC4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5" name="Rectangle 917"/>
                <p:cNvSpPr>
                  <a:spLocks noChangeArrowheads="1"/>
                </p:cNvSpPr>
                <p:nvPr/>
              </p:nvSpPr>
              <p:spPr bwMode="auto">
                <a:xfrm>
                  <a:off x="4011" y="1936"/>
                  <a:ext cx="3" cy="130"/>
                </a:xfrm>
                <a:prstGeom prst="rect">
                  <a:avLst/>
                </a:prstGeom>
                <a:solidFill>
                  <a:srgbClr val="FC41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6" name="Rectangle 918"/>
                <p:cNvSpPr>
                  <a:spLocks noChangeArrowheads="1"/>
                </p:cNvSpPr>
                <p:nvPr/>
              </p:nvSpPr>
              <p:spPr bwMode="auto">
                <a:xfrm>
                  <a:off x="4014" y="1936"/>
                  <a:ext cx="5" cy="130"/>
                </a:xfrm>
                <a:prstGeom prst="rect">
                  <a:avLst/>
                </a:prstGeom>
                <a:solidFill>
                  <a:srgbClr val="FC3F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7" name="Rectangle 919"/>
                <p:cNvSpPr>
                  <a:spLocks noChangeArrowheads="1"/>
                </p:cNvSpPr>
                <p:nvPr/>
              </p:nvSpPr>
              <p:spPr bwMode="auto">
                <a:xfrm>
                  <a:off x="4019" y="1936"/>
                  <a:ext cx="3" cy="130"/>
                </a:xfrm>
                <a:prstGeom prst="rect">
                  <a:avLst/>
                </a:prstGeom>
                <a:solidFill>
                  <a:srgbClr val="FC3D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8" name="Rectangle 920"/>
                <p:cNvSpPr>
                  <a:spLocks noChangeArrowheads="1"/>
                </p:cNvSpPr>
                <p:nvPr/>
              </p:nvSpPr>
              <p:spPr bwMode="auto">
                <a:xfrm>
                  <a:off x="4022" y="1936"/>
                  <a:ext cx="5" cy="130"/>
                </a:xfrm>
                <a:prstGeom prst="rect">
                  <a:avLst/>
                </a:prstGeom>
                <a:solidFill>
                  <a:srgbClr val="FC3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99" name="Rectangle 921"/>
                <p:cNvSpPr>
                  <a:spLocks noChangeArrowheads="1"/>
                </p:cNvSpPr>
                <p:nvPr/>
              </p:nvSpPr>
              <p:spPr bwMode="auto">
                <a:xfrm>
                  <a:off x="4027" y="1936"/>
                  <a:ext cx="5" cy="130"/>
                </a:xfrm>
                <a:prstGeom prst="rect">
                  <a:avLst/>
                </a:prstGeom>
                <a:solidFill>
                  <a:srgbClr val="FC38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0" name="Rectangle 922"/>
                <p:cNvSpPr>
                  <a:spLocks noChangeArrowheads="1"/>
                </p:cNvSpPr>
                <p:nvPr/>
              </p:nvSpPr>
              <p:spPr bwMode="auto">
                <a:xfrm>
                  <a:off x="4032" y="1936"/>
                  <a:ext cx="3" cy="130"/>
                </a:xfrm>
                <a:prstGeom prst="rect">
                  <a:avLst/>
                </a:prstGeom>
                <a:solidFill>
                  <a:srgbClr val="FC3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1" name="Rectangle 923"/>
                <p:cNvSpPr>
                  <a:spLocks noChangeArrowheads="1"/>
                </p:cNvSpPr>
                <p:nvPr/>
              </p:nvSpPr>
              <p:spPr bwMode="auto">
                <a:xfrm>
                  <a:off x="4035" y="1936"/>
                  <a:ext cx="7" cy="130"/>
                </a:xfrm>
                <a:prstGeom prst="rect">
                  <a:avLst/>
                </a:prstGeom>
                <a:solidFill>
                  <a:srgbClr val="FC3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02" name="Freeform 924"/>
                <p:cNvSpPr>
                  <a:spLocks/>
                </p:cNvSpPr>
                <p:nvPr/>
              </p:nvSpPr>
              <p:spPr bwMode="auto">
                <a:xfrm>
                  <a:off x="3679" y="1937"/>
                  <a:ext cx="360" cy="126"/>
                </a:xfrm>
                <a:custGeom>
                  <a:avLst/>
                  <a:gdLst>
                    <a:gd name="T0" fmla="*/ 0 w 360"/>
                    <a:gd name="T1" fmla="*/ 63 h 126"/>
                    <a:gd name="T2" fmla="*/ 2 w 360"/>
                    <a:gd name="T3" fmla="*/ 70 h 126"/>
                    <a:gd name="T4" fmla="*/ 4 w 360"/>
                    <a:gd name="T5" fmla="*/ 77 h 126"/>
                    <a:gd name="T6" fmla="*/ 15 w 360"/>
                    <a:gd name="T7" fmla="*/ 88 h 126"/>
                    <a:gd name="T8" fmla="*/ 30 w 360"/>
                    <a:gd name="T9" fmla="*/ 99 h 126"/>
                    <a:gd name="T10" fmla="*/ 53 w 360"/>
                    <a:gd name="T11" fmla="*/ 108 h 126"/>
                    <a:gd name="T12" fmla="*/ 79 w 360"/>
                    <a:gd name="T13" fmla="*/ 116 h 126"/>
                    <a:gd name="T14" fmla="*/ 110 w 360"/>
                    <a:gd name="T15" fmla="*/ 121 h 126"/>
                    <a:gd name="T16" fmla="*/ 144 w 360"/>
                    <a:gd name="T17" fmla="*/ 125 h 126"/>
                    <a:gd name="T18" fmla="*/ 180 w 360"/>
                    <a:gd name="T19" fmla="*/ 126 h 126"/>
                    <a:gd name="T20" fmla="*/ 215 w 360"/>
                    <a:gd name="T21" fmla="*/ 125 h 126"/>
                    <a:gd name="T22" fmla="*/ 249 w 360"/>
                    <a:gd name="T23" fmla="*/ 121 h 126"/>
                    <a:gd name="T24" fmla="*/ 281 w 360"/>
                    <a:gd name="T25" fmla="*/ 116 h 126"/>
                    <a:gd name="T26" fmla="*/ 307 w 360"/>
                    <a:gd name="T27" fmla="*/ 108 h 126"/>
                    <a:gd name="T28" fmla="*/ 330 w 360"/>
                    <a:gd name="T29" fmla="*/ 99 h 126"/>
                    <a:gd name="T30" fmla="*/ 345 w 360"/>
                    <a:gd name="T31" fmla="*/ 88 h 126"/>
                    <a:gd name="T32" fmla="*/ 356 w 360"/>
                    <a:gd name="T33" fmla="*/ 77 h 126"/>
                    <a:gd name="T34" fmla="*/ 360 w 360"/>
                    <a:gd name="T35" fmla="*/ 70 h 126"/>
                    <a:gd name="T36" fmla="*/ 360 w 360"/>
                    <a:gd name="T37" fmla="*/ 63 h 126"/>
                    <a:gd name="T38" fmla="*/ 360 w 360"/>
                    <a:gd name="T39" fmla="*/ 57 h 126"/>
                    <a:gd name="T40" fmla="*/ 356 w 360"/>
                    <a:gd name="T41" fmla="*/ 50 h 126"/>
                    <a:gd name="T42" fmla="*/ 345 w 360"/>
                    <a:gd name="T43" fmla="*/ 39 h 126"/>
                    <a:gd name="T44" fmla="*/ 330 w 360"/>
                    <a:gd name="T45" fmla="*/ 28 h 126"/>
                    <a:gd name="T46" fmla="*/ 307 w 360"/>
                    <a:gd name="T47" fmla="*/ 18 h 126"/>
                    <a:gd name="T48" fmla="*/ 281 w 360"/>
                    <a:gd name="T49" fmla="*/ 11 h 126"/>
                    <a:gd name="T50" fmla="*/ 249 w 360"/>
                    <a:gd name="T51" fmla="*/ 5 h 126"/>
                    <a:gd name="T52" fmla="*/ 215 w 360"/>
                    <a:gd name="T53" fmla="*/ 2 h 126"/>
                    <a:gd name="T54" fmla="*/ 180 w 360"/>
                    <a:gd name="T55" fmla="*/ 0 h 126"/>
                    <a:gd name="T56" fmla="*/ 144 w 360"/>
                    <a:gd name="T57" fmla="*/ 2 h 126"/>
                    <a:gd name="T58" fmla="*/ 110 w 360"/>
                    <a:gd name="T59" fmla="*/ 5 h 126"/>
                    <a:gd name="T60" fmla="*/ 79 w 360"/>
                    <a:gd name="T61" fmla="*/ 11 h 126"/>
                    <a:gd name="T62" fmla="*/ 53 w 360"/>
                    <a:gd name="T63" fmla="*/ 18 h 126"/>
                    <a:gd name="T64" fmla="*/ 30 w 360"/>
                    <a:gd name="T65" fmla="*/ 28 h 126"/>
                    <a:gd name="T66" fmla="*/ 15 w 360"/>
                    <a:gd name="T67" fmla="*/ 39 h 126"/>
                    <a:gd name="T68" fmla="*/ 4 w 360"/>
                    <a:gd name="T69" fmla="*/ 50 h 126"/>
                    <a:gd name="T70" fmla="*/ 2 w 360"/>
                    <a:gd name="T71" fmla="*/ 57 h 126"/>
                    <a:gd name="T72" fmla="*/ 0 w 360"/>
                    <a:gd name="T73" fmla="*/ 63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60" h="126">
                      <a:moveTo>
                        <a:pt x="0" y="63"/>
                      </a:moveTo>
                      <a:lnTo>
                        <a:pt x="2" y="70"/>
                      </a:lnTo>
                      <a:lnTo>
                        <a:pt x="4" y="77"/>
                      </a:lnTo>
                      <a:lnTo>
                        <a:pt x="15" y="88"/>
                      </a:lnTo>
                      <a:lnTo>
                        <a:pt x="30" y="99"/>
                      </a:lnTo>
                      <a:lnTo>
                        <a:pt x="53" y="108"/>
                      </a:lnTo>
                      <a:lnTo>
                        <a:pt x="79" y="116"/>
                      </a:lnTo>
                      <a:lnTo>
                        <a:pt x="110" y="121"/>
                      </a:lnTo>
                      <a:lnTo>
                        <a:pt x="144" y="125"/>
                      </a:lnTo>
                      <a:lnTo>
                        <a:pt x="180" y="126"/>
                      </a:lnTo>
                      <a:lnTo>
                        <a:pt x="215" y="125"/>
                      </a:lnTo>
                      <a:lnTo>
                        <a:pt x="249" y="121"/>
                      </a:lnTo>
                      <a:lnTo>
                        <a:pt x="281" y="116"/>
                      </a:lnTo>
                      <a:lnTo>
                        <a:pt x="307" y="108"/>
                      </a:lnTo>
                      <a:lnTo>
                        <a:pt x="330" y="99"/>
                      </a:lnTo>
                      <a:lnTo>
                        <a:pt x="345" y="88"/>
                      </a:lnTo>
                      <a:lnTo>
                        <a:pt x="356" y="77"/>
                      </a:lnTo>
                      <a:lnTo>
                        <a:pt x="360" y="70"/>
                      </a:lnTo>
                      <a:lnTo>
                        <a:pt x="360" y="63"/>
                      </a:lnTo>
                      <a:lnTo>
                        <a:pt x="360" y="57"/>
                      </a:lnTo>
                      <a:lnTo>
                        <a:pt x="356" y="50"/>
                      </a:lnTo>
                      <a:lnTo>
                        <a:pt x="345" y="39"/>
                      </a:lnTo>
                      <a:lnTo>
                        <a:pt x="330" y="28"/>
                      </a:lnTo>
                      <a:lnTo>
                        <a:pt x="307" y="18"/>
                      </a:lnTo>
                      <a:lnTo>
                        <a:pt x="281" y="11"/>
                      </a:lnTo>
                      <a:lnTo>
                        <a:pt x="249" y="5"/>
                      </a:lnTo>
                      <a:lnTo>
                        <a:pt x="215" y="2"/>
                      </a:lnTo>
                      <a:lnTo>
                        <a:pt x="180" y="0"/>
                      </a:lnTo>
                      <a:lnTo>
                        <a:pt x="144" y="2"/>
                      </a:lnTo>
                      <a:lnTo>
                        <a:pt x="110" y="5"/>
                      </a:lnTo>
                      <a:lnTo>
                        <a:pt x="79" y="11"/>
                      </a:lnTo>
                      <a:lnTo>
                        <a:pt x="53" y="18"/>
                      </a:lnTo>
                      <a:lnTo>
                        <a:pt x="30" y="28"/>
                      </a:lnTo>
                      <a:lnTo>
                        <a:pt x="15" y="39"/>
                      </a:lnTo>
                      <a:lnTo>
                        <a:pt x="4" y="50"/>
                      </a:lnTo>
                      <a:lnTo>
                        <a:pt x="2" y="57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01" name="Group 925"/>
              <p:cNvGrpSpPr>
                <a:grpSpLocks/>
              </p:cNvGrpSpPr>
              <p:nvPr/>
            </p:nvGrpSpPr>
            <p:grpSpPr bwMode="auto">
              <a:xfrm>
                <a:off x="3878" y="3675"/>
                <a:ext cx="363" cy="65"/>
                <a:chOff x="3679" y="1999"/>
                <a:chExt cx="363" cy="65"/>
              </a:xfrm>
            </p:grpSpPr>
            <p:sp>
              <p:nvSpPr>
                <p:cNvPr id="1015" name="Rectangle 926"/>
                <p:cNvSpPr>
                  <a:spLocks noChangeArrowheads="1"/>
                </p:cNvSpPr>
                <p:nvPr/>
              </p:nvSpPr>
              <p:spPr bwMode="auto">
                <a:xfrm>
                  <a:off x="3679" y="1999"/>
                  <a:ext cx="21" cy="6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6" name="Rectangle 927"/>
                <p:cNvSpPr>
                  <a:spLocks noChangeArrowheads="1"/>
                </p:cNvSpPr>
                <p:nvPr/>
              </p:nvSpPr>
              <p:spPr bwMode="auto">
                <a:xfrm>
                  <a:off x="3700" y="1999"/>
                  <a:ext cx="10" cy="65"/>
                </a:xfrm>
                <a:prstGeom prst="rect">
                  <a:avLst/>
                </a:prstGeom>
                <a:solidFill>
                  <a:srgbClr val="FFF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7" name="Rectangle 928"/>
                <p:cNvSpPr>
                  <a:spLocks noChangeArrowheads="1"/>
                </p:cNvSpPr>
                <p:nvPr/>
              </p:nvSpPr>
              <p:spPr bwMode="auto">
                <a:xfrm>
                  <a:off x="3710" y="1999"/>
                  <a:ext cx="15" cy="65"/>
                </a:xfrm>
                <a:prstGeom prst="rect">
                  <a:avLst/>
                </a:prstGeom>
                <a:solidFill>
                  <a:srgbClr val="FFF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8" name="Rectangle 929"/>
                <p:cNvSpPr>
                  <a:spLocks noChangeArrowheads="1"/>
                </p:cNvSpPr>
                <p:nvPr/>
              </p:nvSpPr>
              <p:spPr bwMode="auto">
                <a:xfrm>
                  <a:off x="3725" y="1999"/>
                  <a:ext cx="3" cy="65"/>
                </a:xfrm>
                <a:prstGeom prst="rect">
                  <a:avLst/>
                </a:prstGeom>
                <a:solidFill>
                  <a:srgbClr val="FFF9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9" name="Rectangle 930"/>
                <p:cNvSpPr>
                  <a:spLocks noChangeArrowheads="1"/>
                </p:cNvSpPr>
                <p:nvPr/>
              </p:nvSpPr>
              <p:spPr bwMode="auto">
                <a:xfrm>
                  <a:off x="3728" y="1999"/>
                  <a:ext cx="8" cy="65"/>
                </a:xfrm>
                <a:prstGeom prst="rect">
                  <a:avLst/>
                </a:prstGeom>
                <a:solidFill>
                  <a:srgbClr val="FFF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0" name="Rectangle 931"/>
                <p:cNvSpPr>
                  <a:spLocks noChangeArrowheads="1"/>
                </p:cNvSpPr>
                <p:nvPr/>
              </p:nvSpPr>
              <p:spPr bwMode="auto">
                <a:xfrm>
                  <a:off x="3736" y="1999"/>
                  <a:ext cx="7" cy="65"/>
                </a:xfrm>
                <a:prstGeom prst="rect">
                  <a:avLst/>
                </a:prstGeom>
                <a:solidFill>
                  <a:srgbClr val="FFF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1" name="Rectangle 932"/>
                <p:cNvSpPr>
                  <a:spLocks noChangeArrowheads="1"/>
                </p:cNvSpPr>
                <p:nvPr/>
              </p:nvSpPr>
              <p:spPr bwMode="auto">
                <a:xfrm>
                  <a:off x="3743" y="1999"/>
                  <a:ext cx="8" cy="65"/>
                </a:xfrm>
                <a:prstGeom prst="rect">
                  <a:avLst/>
                </a:prstGeom>
                <a:solidFill>
                  <a:srgbClr val="FFF5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2" name="Rectangle 933"/>
                <p:cNvSpPr>
                  <a:spLocks noChangeArrowheads="1"/>
                </p:cNvSpPr>
                <p:nvPr/>
              </p:nvSpPr>
              <p:spPr bwMode="auto">
                <a:xfrm>
                  <a:off x="3751" y="1999"/>
                  <a:ext cx="8" cy="65"/>
                </a:xfrm>
                <a:prstGeom prst="rect">
                  <a:avLst/>
                </a:prstGeom>
                <a:solidFill>
                  <a:srgbClr val="FFF3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3" name="Rectangle 934"/>
                <p:cNvSpPr>
                  <a:spLocks noChangeArrowheads="1"/>
                </p:cNvSpPr>
                <p:nvPr/>
              </p:nvSpPr>
              <p:spPr bwMode="auto">
                <a:xfrm>
                  <a:off x="3759" y="1999"/>
                  <a:ext cx="5" cy="65"/>
                </a:xfrm>
                <a:prstGeom prst="rect">
                  <a:avLst/>
                </a:prstGeom>
                <a:solidFill>
                  <a:srgbClr val="FFF1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4" name="Rectangle 935"/>
                <p:cNvSpPr>
                  <a:spLocks noChangeArrowheads="1"/>
                </p:cNvSpPr>
                <p:nvPr/>
              </p:nvSpPr>
              <p:spPr bwMode="auto">
                <a:xfrm>
                  <a:off x="3764" y="1999"/>
                  <a:ext cx="5" cy="65"/>
                </a:xfrm>
                <a:prstGeom prst="rect">
                  <a:avLst/>
                </a:prstGeom>
                <a:solidFill>
                  <a:srgbClr val="FFEF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5" name="Rectangle 936"/>
                <p:cNvSpPr>
                  <a:spLocks noChangeArrowheads="1"/>
                </p:cNvSpPr>
                <p:nvPr/>
              </p:nvSpPr>
              <p:spPr bwMode="auto">
                <a:xfrm>
                  <a:off x="3769" y="1999"/>
                  <a:ext cx="8" cy="65"/>
                </a:xfrm>
                <a:prstGeom prst="rect">
                  <a:avLst/>
                </a:prstGeom>
                <a:solidFill>
                  <a:srgbClr val="FFED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6" name="Rectangle 937"/>
                <p:cNvSpPr>
                  <a:spLocks noChangeArrowheads="1"/>
                </p:cNvSpPr>
                <p:nvPr/>
              </p:nvSpPr>
              <p:spPr bwMode="auto">
                <a:xfrm>
                  <a:off x="3777" y="1999"/>
                  <a:ext cx="5" cy="65"/>
                </a:xfrm>
                <a:prstGeom prst="rect">
                  <a:avLst/>
                </a:prstGeom>
                <a:solidFill>
                  <a:srgbClr val="FEEB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7" name="Rectangle 938"/>
                <p:cNvSpPr>
                  <a:spLocks noChangeArrowheads="1"/>
                </p:cNvSpPr>
                <p:nvPr/>
              </p:nvSpPr>
              <p:spPr bwMode="auto">
                <a:xfrm>
                  <a:off x="3782" y="1999"/>
                  <a:ext cx="5" cy="65"/>
                </a:xfrm>
                <a:prstGeom prst="rect">
                  <a:avLst/>
                </a:prstGeom>
                <a:solidFill>
                  <a:srgbClr val="FEE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8" name="Rectangle 939"/>
                <p:cNvSpPr>
                  <a:spLocks noChangeArrowheads="1"/>
                </p:cNvSpPr>
                <p:nvPr/>
              </p:nvSpPr>
              <p:spPr bwMode="auto">
                <a:xfrm>
                  <a:off x="3787" y="1999"/>
                  <a:ext cx="5" cy="65"/>
                </a:xfrm>
                <a:prstGeom prst="rect">
                  <a:avLst/>
                </a:prstGeom>
                <a:solidFill>
                  <a:srgbClr val="FEE6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29" name="Rectangle 940"/>
                <p:cNvSpPr>
                  <a:spLocks noChangeArrowheads="1"/>
                </p:cNvSpPr>
                <p:nvPr/>
              </p:nvSpPr>
              <p:spPr bwMode="auto">
                <a:xfrm>
                  <a:off x="3792" y="1999"/>
                  <a:ext cx="6" cy="65"/>
                </a:xfrm>
                <a:prstGeom prst="rect">
                  <a:avLst/>
                </a:prstGeom>
                <a:solidFill>
                  <a:srgbClr val="FEE4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0" name="Rectangle 941"/>
                <p:cNvSpPr>
                  <a:spLocks noChangeArrowheads="1"/>
                </p:cNvSpPr>
                <p:nvPr/>
              </p:nvSpPr>
              <p:spPr bwMode="auto">
                <a:xfrm>
                  <a:off x="3798" y="1999"/>
                  <a:ext cx="5" cy="65"/>
                </a:xfrm>
                <a:prstGeom prst="rect">
                  <a:avLst/>
                </a:prstGeom>
                <a:solidFill>
                  <a:srgbClr val="FEE2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1" name="Rectangle 942"/>
                <p:cNvSpPr>
                  <a:spLocks noChangeArrowheads="1"/>
                </p:cNvSpPr>
                <p:nvPr/>
              </p:nvSpPr>
              <p:spPr bwMode="auto">
                <a:xfrm>
                  <a:off x="3803" y="1999"/>
                  <a:ext cx="5" cy="65"/>
                </a:xfrm>
                <a:prstGeom prst="rect">
                  <a:avLst/>
                </a:prstGeom>
                <a:solidFill>
                  <a:srgbClr val="FEDF1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2" name="Rectangle 943"/>
                <p:cNvSpPr>
                  <a:spLocks noChangeArrowheads="1"/>
                </p:cNvSpPr>
                <p:nvPr/>
              </p:nvSpPr>
              <p:spPr bwMode="auto">
                <a:xfrm>
                  <a:off x="3808" y="1999"/>
                  <a:ext cx="5" cy="65"/>
                </a:xfrm>
                <a:prstGeom prst="rect">
                  <a:avLst/>
                </a:prstGeom>
                <a:solidFill>
                  <a:srgbClr val="FEDC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3" name="Rectangle 944"/>
                <p:cNvSpPr>
                  <a:spLocks noChangeArrowheads="1"/>
                </p:cNvSpPr>
                <p:nvPr/>
              </p:nvSpPr>
              <p:spPr bwMode="auto">
                <a:xfrm>
                  <a:off x="3813" y="1999"/>
                  <a:ext cx="3" cy="65"/>
                </a:xfrm>
                <a:prstGeom prst="rect">
                  <a:avLst/>
                </a:prstGeom>
                <a:solidFill>
                  <a:srgbClr val="FEDA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4" name="Rectangle 945"/>
                <p:cNvSpPr>
                  <a:spLocks noChangeArrowheads="1"/>
                </p:cNvSpPr>
                <p:nvPr/>
              </p:nvSpPr>
              <p:spPr bwMode="auto">
                <a:xfrm>
                  <a:off x="3816" y="1999"/>
                  <a:ext cx="5" cy="65"/>
                </a:xfrm>
                <a:prstGeom prst="rect">
                  <a:avLst/>
                </a:prstGeom>
                <a:solidFill>
                  <a:srgbClr val="FED8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5" name="Rectangle 946"/>
                <p:cNvSpPr>
                  <a:spLocks noChangeArrowheads="1"/>
                </p:cNvSpPr>
                <p:nvPr/>
              </p:nvSpPr>
              <p:spPr bwMode="auto">
                <a:xfrm>
                  <a:off x="3821" y="1999"/>
                  <a:ext cx="2" cy="65"/>
                </a:xfrm>
                <a:prstGeom prst="rect">
                  <a:avLst/>
                </a:prstGeom>
                <a:solidFill>
                  <a:srgbClr val="FED6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6" name="Rectangle 947"/>
                <p:cNvSpPr>
                  <a:spLocks noChangeArrowheads="1"/>
                </p:cNvSpPr>
                <p:nvPr/>
              </p:nvSpPr>
              <p:spPr bwMode="auto">
                <a:xfrm>
                  <a:off x="3823" y="1999"/>
                  <a:ext cx="3" cy="65"/>
                </a:xfrm>
                <a:prstGeom prst="rect">
                  <a:avLst/>
                </a:prstGeom>
                <a:solidFill>
                  <a:srgbClr val="FED4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7" name="Rectangle 948"/>
                <p:cNvSpPr>
                  <a:spLocks noChangeArrowheads="1"/>
                </p:cNvSpPr>
                <p:nvPr/>
              </p:nvSpPr>
              <p:spPr bwMode="auto">
                <a:xfrm>
                  <a:off x="3826" y="1999"/>
                  <a:ext cx="5" cy="65"/>
                </a:xfrm>
                <a:prstGeom prst="rect">
                  <a:avLst/>
                </a:prstGeom>
                <a:solidFill>
                  <a:srgbClr val="FED2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8" name="Rectangle 949"/>
                <p:cNvSpPr>
                  <a:spLocks noChangeArrowheads="1"/>
                </p:cNvSpPr>
                <p:nvPr/>
              </p:nvSpPr>
              <p:spPr bwMode="auto">
                <a:xfrm>
                  <a:off x="3831" y="1999"/>
                  <a:ext cx="3" cy="65"/>
                </a:xfrm>
                <a:prstGeom prst="rect">
                  <a:avLst/>
                </a:prstGeom>
                <a:solidFill>
                  <a:srgbClr val="FECF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39" name="Rectangle 950"/>
                <p:cNvSpPr>
                  <a:spLocks noChangeArrowheads="1"/>
                </p:cNvSpPr>
                <p:nvPr/>
              </p:nvSpPr>
              <p:spPr bwMode="auto">
                <a:xfrm>
                  <a:off x="3834" y="1999"/>
                  <a:ext cx="2" cy="65"/>
                </a:xfrm>
                <a:prstGeom prst="rect">
                  <a:avLst/>
                </a:prstGeom>
                <a:solidFill>
                  <a:srgbClr val="FECD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0" name="Rectangle 951"/>
                <p:cNvSpPr>
                  <a:spLocks noChangeArrowheads="1"/>
                </p:cNvSpPr>
                <p:nvPr/>
              </p:nvSpPr>
              <p:spPr bwMode="auto">
                <a:xfrm>
                  <a:off x="3836" y="1999"/>
                  <a:ext cx="5" cy="65"/>
                </a:xfrm>
                <a:prstGeom prst="rect">
                  <a:avLst/>
                </a:prstGeom>
                <a:solidFill>
                  <a:srgbClr val="FECB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1" name="Rectangle 952"/>
                <p:cNvSpPr>
                  <a:spLocks noChangeArrowheads="1"/>
                </p:cNvSpPr>
                <p:nvPr/>
              </p:nvSpPr>
              <p:spPr bwMode="auto">
                <a:xfrm>
                  <a:off x="3841" y="1999"/>
                  <a:ext cx="6" cy="65"/>
                </a:xfrm>
                <a:prstGeom prst="rect">
                  <a:avLst/>
                </a:prstGeom>
                <a:solidFill>
                  <a:srgbClr val="FEC8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2" name="Rectangle 953"/>
                <p:cNvSpPr>
                  <a:spLocks noChangeArrowheads="1"/>
                </p:cNvSpPr>
                <p:nvPr/>
              </p:nvSpPr>
              <p:spPr bwMode="auto">
                <a:xfrm>
                  <a:off x="3847" y="1999"/>
                  <a:ext cx="2" cy="65"/>
                </a:xfrm>
                <a:prstGeom prst="rect">
                  <a:avLst/>
                </a:prstGeom>
                <a:solidFill>
                  <a:srgbClr val="FEC5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3" name="Rectangle 954"/>
                <p:cNvSpPr>
                  <a:spLocks noChangeArrowheads="1"/>
                </p:cNvSpPr>
                <p:nvPr/>
              </p:nvSpPr>
              <p:spPr bwMode="auto">
                <a:xfrm>
                  <a:off x="3849" y="1999"/>
                  <a:ext cx="3" cy="65"/>
                </a:xfrm>
                <a:prstGeom prst="rect">
                  <a:avLst/>
                </a:prstGeom>
                <a:solidFill>
                  <a:srgbClr val="FEC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4" name="Rectangle 955"/>
                <p:cNvSpPr>
                  <a:spLocks noChangeArrowheads="1"/>
                </p:cNvSpPr>
                <p:nvPr/>
              </p:nvSpPr>
              <p:spPr bwMode="auto">
                <a:xfrm>
                  <a:off x="3852" y="1999"/>
                  <a:ext cx="2" cy="65"/>
                </a:xfrm>
                <a:prstGeom prst="rect">
                  <a:avLst/>
                </a:prstGeom>
                <a:solidFill>
                  <a:srgbClr val="FEC1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5" name="Rectangle 956"/>
                <p:cNvSpPr>
                  <a:spLocks noChangeArrowheads="1"/>
                </p:cNvSpPr>
                <p:nvPr/>
              </p:nvSpPr>
              <p:spPr bwMode="auto">
                <a:xfrm>
                  <a:off x="3854" y="1999"/>
                  <a:ext cx="3" cy="65"/>
                </a:xfrm>
                <a:prstGeom prst="rect">
                  <a:avLst/>
                </a:prstGeom>
                <a:solidFill>
                  <a:srgbClr val="FEBF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6" name="Rectangle 957"/>
                <p:cNvSpPr>
                  <a:spLocks noChangeArrowheads="1"/>
                </p:cNvSpPr>
                <p:nvPr/>
              </p:nvSpPr>
              <p:spPr bwMode="auto">
                <a:xfrm>
                  <a:off x="3857" y="1999"/>
                  <a:ext cx="5" cy="65"/>
                </a:xfrm>
                <a:prstGeom prst="rect">
                  <a:avLst/>
                </a:prstGeom>
                <a:solidFill>
                  <a:srgbClr val="FEBC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7" name="Rectangle 958"/>
                <p:cNvSpPr>
                  <a:spLocks noChangeArrowheads="1"/>
                </p:cNvSpPr>
                <p:nvPr/>
              </p:nvSpPr>
              <p:spPr bwMode="auto">
                <a:xfrm>
                  <a:off x="3862" y="1999"/>
                  <a:ext cx="3" cy="65"/>
                </a:xfrm>
                <a:prstGeom prst="rect">
                  <a:avLst/>
                </a:prstGeom>
                <a:solidFill>
                  <a:srgbClr val="FDB9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8" name="Rectangle 959"/>
                <p:cNvSpPr>
                  <a:spLocks noChangeArrowheads="1"/>
                </p:cNvSpPr>
                <p:nvPr/>
              </p:nvSpPr>
              <p:spPr bwMode="auto">
                <a:xfrm>
                  <a:off x="3865" y="1999"/>
                  <a:ext cx="2" cy="65"/>
                </a:xfrm>
                <a:prstGeom prst="rect">
                  <a:avLst/>
                </a:prstGeom>
                <a:solidFill>
                  <a:srgbClr val="FDB7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49" name="Rectangle 960"/>
                <p:cNvSpPr>
                  <a:spLocks noChangeArrowheads="1"/>
                </p:cNvSpPr>
                <p:nvPr/>
              </p:nvSpPr>
              <p:spPr bwMode="auto">
                <a:xfrm>
                  <a:off x="3867" y="1999"/>
                  <a:ext cx="3" cy="65"/>
                </a:xfrm>
                <a:prstGeom prst="rect">
                  <a:avLst/>
                </a:prstGeom>
                <a:solidFill>
                  <a:srgbClr val="FDB5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0" name="Rectangle 961"/>
                <p:cNvSpPr>
                  <a:spLocks noChangeArrowheads="1"/>
                </p:cNvSpPr>
                <p:nvPr/>
              </p:nvSpPr>
              <p:spPr bwMode="auto">
                <a:xfrm>
                  <a:off x="3870" y="1999"/>
                  <a:ext cx="2" cy="65"/>
                </a:xfrm>
                <a:prstGeom prst="rect">
                  <a:avLst/>
                </a:prstGeom>
                <a:solidFill>
                  <a:srgbClr val="FDB3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1" name="Rectangle 962"/>
                <p:cNvSpPr>
                  <a:spLocks noChangeArrowheads="1"/>
                </p:cNvSpPr>
                <p:nvPr/>
              </p:nvSpPr>
              <p:spPr bwMode="auto">
                <a:xfrm>
                  <a:off x="3872" y="1999"/>
                  <a:ext cx="3" cy="65"/>
                </a:xfrm>
                <a:prstGeom prst="rect">
                  <a:avLst/>
                </a:prstGeom>
                <a:solidFill>
                  <a:srgbClr val="FDB1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2" name="Rectangle 963"/>
                <p:cNvSpPr>
                  <a:spLocks noChangeArrowheads="1"/>
                </p:cNvSpPr>
                <p:nvPr/>
              </p:nvSpPr>
              <p:spPr bwMode="auto">
                <a:xfrm>
                  <a:off x="3875" y="1999"/>
                  <a:ext cx="2" cy="65"/>
                </a:xfrm>
                <a:prstGeom prst="rect">
                  <a:avLst/>
                </a:prstGeom>
                <a:solidFill>
                  <a:srgbClr val="FDAF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3" name="Rectangle 964"/>
                <p:cNvSpPr>
                  <a:spLocks noChangeArrowheads="1"/>
                </p:cNvSpPr>
                <p:nvPr/>
              </p:nvSpPr>
              <p:spPr bwMode="auto">
                <a:xfrm>
                  <a:off x="3877" y="1999"/>
                  <a:ext cx="3" cy="65"/>
                </a:xfrm>
                <a:prstGeom prst="rect">
                  <a:avLst/>
                </a:prstGeom>
                <a:solidFill>
                  <a:srgbClr val="FDAD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4" name="Rectangle 965"/>
                <p:cNvSpPr>
                  <a:spLocks noChangeArrowheads="1"/>
                </p:cNvSpPr>
                <p:nvPr/>
              </p:nvSpPr>
              <p:spPr bwMode="auto">
                <a:xfrm>
                  <a:off x="3880" y="1999"/>
                  <a:ext cx="3" cy="65"/>
                </a:xfrm>
                <a:prstGeom prst="rect">
                  <a:avLst/>
                </a:prstGeom>
                <a:solidFill>
                  <a:srgbClr val="FDAB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5" name="Rectangle 966"/>
                <p:cNvSpPr>
                  <a:spLocks noChangeArrowheads="1"/>
                </p:cNvSpPr>
                <p:nvPr/>
              </p:nvSpPr>
              <p:spPr bwMode="auto">
                <a:xfrm>
                  <a:off x="3883" y="1999"/>
                  <a:ext cx="2" cy="65"/>
                </a:xfrm>
                <a:prstGeom prst="rect">
                  <a:avLst/>
                </a:prstGeom>
                <a:solidFill>
                  <a:srgbClr val="FDA9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6" name="Rectangle 967"/>
                <p:cNvSpPr>
                  <a:spLocks noChangeArrowheads="1"/>
                </p:cNvSpPr>
                <p:nvPr/>
              </p:nvSpPr>
              <p:spPr bwMode="auto">
                <a:xfrm>
                  <a:off x="3885" y="1999"/>
                  <a:ext cx="3" cy="65"/>
                </a:xfrm>
                <a:prstGeom prst="rect">
                  <a:avLst/>
                </a:prstGeom>
                <a:solidFill>
                  <a:srgbClr val="FDA6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7" name="Rectangle 968"/>
                <p:cNvSpPr>
                  <a:spLocks noChangeArrowheads="1"/>
                </p:cNvSpPr>
                <p:nvPr/>
              </p:nvSpPr>
              <p:spPr bwMode="auto">
                <a:xfrm>
                  <a:off x="3888" y="1999"/>
                  <a:ext cx="2" cy="65"/>
                </a:xfrm>
                <a:prstGeom prst="rect">
                  <a:avLst/>
                </a:prstGeom>
                <a:solidFill>
                  <a:srgbClr val="FDA4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8" name="Rectangle 969"/>
                <p:cNvSpPr>
                  <a:spLocks noChangeArrowheads="1"/>
                </p:cNvSpPr>
                <p:nvPr/>
              </p:nvSpPr>
              <p:spPr bwMode="auto">
                <a:xfrm>
                  <a:off x="3890" y="1999"/>
                  <a:ext cx="3" cy="65"/>
                </a:xfrm>
                <a:prstGeom prst="rect">
                  <a:avLst/>
                </a:prstGeom>
                <a:solidFill>
                  <a:srgbClr val="FDA2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59" name="Rectangle 970"/>
                <p:cNvSpPr>
                  <a:spLocks noChangeArrowheads="1"/>
                </p:cNvSpPr>
                <p:nvPr/>
              </p:nvSpPr>
              <p:spPr bwMode="auto">
                <a:xfrm>
                  <a:off x="3893" y="1999"/>
                  <a:ext cx="3" cy="65"/>
                </a:xfrm>
                <a:prstGeom prst="rect">
                  <a:avLst/>
                </a:prstGeom>
                <a:solidFill>
                  <a:srgbClr val="FDA0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0" name="Rectangle 971"/>
                <p:cNvSpPr>
                  <a:spLocks noChangeArrowheads="1"/>
                </p:cNvSpPr>
                <p:nvPr/>
              </p:nvSpPr>
              <p:spPr bwMode="auto">
                <a:xfrm>
                  <a:off x="3896" y="1999"/>
                  <a:ext cx="2" cy="65"/>
                </a:xfrm>
                <a:prstGeom prst="rect">
                  <a:avLst/>
                </a:prstGeom>
                <a:solidFill>
                  <a:srgbClr val="FD9E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1" name="Rectangle 972"/>
                <p:cNvSpPr>
                  <a:spLocks noChangeArrowheads="1"/>
                </p:cNvSpPr>
                <p:nvPr/>
              </p:nvSpPr>
              <p:spPr bwMode="auto">
                <a:xfrm>
                  <a:off x="3898" y="1999"/>
                  <a:ext cx="3" cy="65"/>
                </a:xfrm>
                <a:prstGeom prst="rect">
                  <a:avLst/>
                </a:prstGeom>
                <a:solidFill>
                  <a:srgbClr val="FD9C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2" name="Rectangle 973"/>
                <p:cNvSpPr>
                  <a:spLocks noChangeArrowheads="1"/>
                </p:cNvSpPr>
                <p:nvPr/>
              </p:nvSpPr>
              <p:spPr bwMode="auto">
                <a:xfrm>
                  <a:off x="3901" y="1999"/>
                  <a:ext cx="2" cy="65"/>
                </a:xfrm>
                <a:prstGeom prst="rect">
                  <a:avLst/>
                </a:prstGeom>
                <a:solidFill>
                  <a:srgbClr val="FD99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3" name="Rectangle 974"/>
                <p:cNvSpPr>
                  <a:spLocks noChangeArrowheads="1"/>
                </p:cNvSpPr>
                <p:nvPr/>
              </p:nvSpPr>
              <p:spPr bwMode="auto">
                <a:xfrm>
                  <a:off x="3903" y="1999"/>
                  <a:ext cx="3" cy="65"/>
                </a:xfrm>
                <a:prstGeom prst="rect">
                  <a:avLst/>
                </a:prstGeom>
                <a:solidFill>
                  <a:srgbClr val="FD97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4" name="Rectangle 975"/>
                <p:cNvSpPr>
                  <a:spLocks noChangeArrowheads="1"/>
                </p:cNvSpPr>
                <p:nvPr/>
              </p:nvSpPr>
              <p:spPr bwMode="auto">
                <a:xfrm>
                  <a:off x="3906" y="1999"/>
                  <a:ext cx="2" cy="65"/>
                </a:xfrm>
                <a:prstGeom prst="rect">
                  <a:avLst/>
                </a:prstGeom>
                <a:solidFill>
                  <a:srgbClr val="FD95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5" name="Rectangle 976"/>
                <p:cNvSpPr>
                  <a:spLocks noChangeArrowheads="1"/>
                </p:cNvSpPr>
                <p:nvPr/>
              </p:nvSpPr>
              <p:spPr bwMode="auto">
                <a:xfrm>
                  <a:off x="3908" y="1999"/>
                  <a:ext cx="3" cy="65"/>
                </a:xfrm>
                <a:prstGeom prst="rect">
                  <a:avLst/>
                </a:prstGeom>
                <a:solidFill>
                  <a:srgbClr val="FD93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6" name="Rectangle 977"/>
                <p:cNvSpPr>
                  <a:spLocks noChangeArrowheads="1"/>
                </p:cNvSpPr>
                <p:nvPr/>
              </p:nvSpPr>
              <p:spPr bwMode="auto">
                <a:xfrm>
                  <a:off x="3911" y="1999"/>
                  <a:ext cx="3" cy="65"/>
                </a:xfrm>
                <a:prstGeom prst="rect">
                  <a:avLst/>
                </a:prstGeom>
                <a:solidFill>
                  <a:srgbClr val="FD90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7" name="Rectangle 978"/>
                <p:cNvSpPr>
                  <a:spLocks noChangeArrowheads="1"/>
                </p:cNvSpPr>
                <p:nvPr/>
              </p:nvSpPr>
              <p:spPr bwMode="auto">
                <a:xfrm>
                  <a:off x="3914" y="1999"/>
                  <a:ext cx="2" cy="65"/>
                </a:xfrm>
                <a:prstGeom prst="rect">
                  <a:avLst/>
                </a:prstGeom>
                <a:solidFill>
                  <a:srgbClr val="FD8E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8" name="Rectangle 979"/>
                <p:cNvSpPr>
                  <a:spLocks noChangeArrowheads="1"/>
                </p:cNvSpPr>
                <p:nvPr/>
              </p:nvSpPr>
              <p:spPr bwMode="auto">
                <a:xfrm>
                  <a:off x="3916" y="1999"/>
                  <a:ext cx="3" cy="65"/>
                </a:xfrm>
                <a:prstGeom prst="rect">
                  <a:avLst/>
                </a:prstGeom>
                <a:solidFill>
                  <a:srgbClr val="FD8C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69" name="Rectangle 980"/>
                <p:cNvSpPr>
                  <a:spLocks noChangeArrowheads="1"/>
                </p:cNvSpPr>
                <p:nvPr/>
              </p:nvSpPr>
              <p:spPr bwMode="auto">
                <a:xfrm>
                  <a:off x="3919" y="1999"/>
                  <a:ext cx="2" cy="65"/>
                </a:xfrm>
                <a:prstGeom prst="rect">
                  <a:avLst/>
                </a:prstGeom>
                <a:solidFill>
                  <a:srgbClr val="FD89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0" name="Rectangle 981"/>
                <p:cNvSpPr>
                  <a:spLocks noChangeArrowheads="1"/>
                </p:cNvSpPr>
                <p:nvPr/>
              </p:nvSpPr>
              <p:spPr bwMode="auto">
                <a:xfrm>
                  <a:off x="3921" y="1999"/>
                  <a:ext cx="3" cy="65"/>
                </a:xfrm>
                <a:prstGeom prst="rect">
                  <a:avLst/>
                </a:prstGeom>
                <a:solidFill>
                  <a:srgbClr val="FD8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1" name="Rectangle 982"/>
                <p:cNvSpPr>
                  <a:spLocks noChangeArrowheads="1"/>
                </p:cNvSpPr>
                <p:nvPr/>
              </p:nvSpPr>
              <p:spPr bwMode="auto">
                <a:xfrm>
                  <a:off x="3924" y="1999"/>
                  <a:ext cx="2" cy="65"/>
                </a:xfrm>
                <a:prstGeom prst="rect">
                  <a:avLst/>
                </a:prstGeom>
                <a:solidFill>
                  <a:srgbClr val="FD85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2" name="Rectangle 983"/>
                <p:cNvSpPr>
                  <a:spLocks noChangeArrowheads="1"/>
                </p:cNvSpPr>
                <p:nvPr/>
              </p:nvSpPr>
              <p:spPr bwMode="auto">
                <a:xfrm>
                  <a:off x="3926" y="1999"/>
                  <a:ext cx="3" cy="65"/>
                </a:xfrm>
                <a:prstGeom prst="rect">
                  <a:avLst/>
                </a:prstGeom>
                <a:solidFill>
                  <a:srgbClr val="FD83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3" name="Rectangle 984"/>
                <p:cNvSpPr>
                  <a:spLocks noChangeArrowheads="1"/>
                </p:cNvSpPr>
                <p:nvPr/>
              </p:nvSpPr>
              <p:spPr bwMode="auto">
                <a:xfrm>
                  <a:off x="3929" y="1999"/>
                  <a:ext cx="3" cy="65"/>
                </a:xfrm>
                <a:prstGeom prst="rect">
                  <a:avLst/>
                </a:prstGeom>
                <a:solidFill>
                  <a:srgbClr val="FD81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4" name="Rectangle 985"/>
                <p:cNvSpPr>
                  <a:spLocks noChangeArrowheads="1"/>
                </p:cNvSpPr>
                <p:nvPr/>
              </p:nvSpPr>
              <p:spPr bwMode="auto">
                <a:xfrm>
                  <a:off x="3932" y="1999"/>
                  <a:ext cx="2" cy="65"/>
                </a:xfrm>
                <a:prstGeom prst="rect">
                  <a:avLst/>
                </a:prstGeom>
                <a:solidFill>
                  <a:srgbClr val="FD7F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5" name="Rectangle 986"/>
                <p:cNvSpPr>
                  <a:spLocks noChangeArrowheads="1"/>
                </p:cNvSpPr>
                <p:nvPr/>
              </p:nvSpPr>
              <p:spPr bwMode="auto">
                <a:xfrm>
                  <a:off x="3934" y="1999"/>
                  <a:ext cx="3" cy="65"/>
                </a:xfrm>
                <a:prstGeom prst="rect">
                  <a:avLst/>
                </a:prstGeom>
                <a:solidFill>
                  <a:srgbClr val="FC7D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6" name="Rectangle 987"/>
                <p:cNvSpPr>
                  <a:spLocks noChangeArrowheads="1"/>
                </p:cNvSpPr>
                <p:nvPr/>
              </p:nvSpPr>
              <p:spPr bwMode="auto">
                <a:xfrm>
                  <a:off x="3937" y="1999"/>
                  <a:ext cx="2" cy="65"/>
                </a:xfrm>
                <a:prstGeom prst="rect">
                  <a:avLst/>
                </a:prstGeom>
                <a:solidFill>
                  <a:srgbClr val="FC7A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7" name="Rectangle 988"/>
                <p:cNvSpPr>
                  <a:spLocks noChangeArrowheads="1"/>
                </p:cNvSpPr>
                <p:nvPr/>
              </p:nvSpPr>
              <p:spPr bwMode="auto">
                <a:xfrm>
                  <a:off x="3939" y="1999"/>
                  <a:ext cx="3" cy="65"/>
                </a:xfrm>
                <a:prstGeom prst="rect">
                  <a:avLst/>
                </a:prstGeom>
                <a:solidFill>
                  <a:srgbClr val="FC78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8" name="Rectangle 989"/>
                <p:cNvSpPr>
                  <a:spLocks noChangeArrowheads="1"/>
                </p:cNvSpPr>
                <p:nvPr/>
              </p:nvSpPr>
              <p:spPr bwMode="auto">
                <a:xfrm>
                  <a:off x="3942" y="1999"/>
                  <a:ext cx="2" cy="65"/>
                </a:xfrm>
                <a:prstGeom prst="rect">
                  <a:avLst/>
                </a:prstGeom>
                <a:solidFill>
                  <a:srgbClr val="FC76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79" name="Rectangle 990"/>
                <p:cNvSpPr>
                  <a:spLocks noChangeArrowheads="1"/>
                </p:cNvSpPr>
                <p:nvPr/>
              </p:nvSpPr>
              <p:spPr bwMode="auto">
                <a:xfrm>
                  <a:off x="3944" y="1999"/>
                  <a:ext cx="3" cy="65"/>
                </a:xfrm>
                <a:prstGeom prst="rect">
                  <a:avLst/>
                </a:prstGeom>
                <a:solidFill>
                  <a:srgbClr val="FC74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0" name="Rectangle 991"/>
                <p:cNvSpPr>
                  <a:spLocks noChangeArrowheads="1"/>
                </p:cNvSpPr>
                <p:nvPr/>
              </p:nvSpPr>
              <p:spPr bwMode="auto">
                <a:xfrm>
                  <a:off x="3947" y="1999"/>
                  <a:ext cx="3" cy="65"/>
                </a:xfrm>
                <a:prstGeom prst="rect">
                  <a:avLst/>
                </a:prstGeom>
                <a:solidFill>
                  <a:srgbClr val="FC71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1" name="Rectangle 992"/>
                <p:cNvSpPr>
                  <a:spLocks noChangeArrowheads="1"/>
                </p:cNvSpPr>
                <p:nvPr/>
              </p:nvSpPr>
              <p:spPr bwMode="auto">
                <a:xfrm>
                  <a:off x="3950" y="1999"/>
                  <a:ext cx="2" cy="65"/>
                </a:xfrm>
                <a:prstGeom prst="rect">
                  <a:avLst/>
                </a:prstGeom>
                <a:solidFill>
                  <a:srgbClr val="FC6F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2" name="Rectangle 993"/>
                <p:cNvSpPr>
                  <a:spLocks noChangeArrowheads="1"/>
                </p:cNvSpPr>
                <p:nvPr/>
              </p:nvSpPr>
              <p:spPr bwMode="auto">
                <a:xfrm>
                  <a:off x="3952" y="1999"/>
                  <a:ext cx="3" cy="65"/>
                </a:xfrm>
                <a:prstGeom prst="rect">
                  <a:avLst/>
                </a:prstGeom>
                <a:solidFill>
                  <a:srgbClr val="FC6D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3" name="Rectangle 994"/>
                <p:cNvSpPr>
                  <a:spLocks noChangeArrowheads="1"/>
                </p:cNvSpPr>
                <p:nvPr/>
              </p:nvSpPr>
              <p:spPr bwMode="auto">
                <a:xfrm>
                  <a:off x="3955" y="1999"/>
                  <a:ext cx="2" cy="65"/>
                </a:xfrm>
                <a:prstGeom prst="rect">
                  <a:avLst/>
                </a:prstGeom>
                <a:solidFill>
                  <a:srgbClr val="FC6B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4" name="Rectangle 995"/>
                <p:cNvSpPr>
                  <a:spLocks noChangeArrowheads="1"/>
                </p:cNvSpPr>
                <p:nvPr/>
              </p:nvSpPr>
              <p:spPr bwMode="auto">
                <a:xfrm>
                  <a:off x="3957" y="1999"/>
                  <a:ext cx="3" cy="65"/>
                </a:xfrm>
                <a:prstGeom prst="rect">
                  <a:avLst/>
                </a:prstGeom>
                <a:solidFill>
                  <a:srgbClr val="FC69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5" name="Rectangle 996"/>
                <p:cNvSpPr>
                  <a:spLocks noChangeArrowheads="1"/>
                </p:cNvSpPr>
                <p:nvPr/>
              </p:nvSpPr>
              <p:spPr bwMode="auto">
                <a:xfrm>
                  <a:off x="3960" y="1999"/>
                  <a:ext cx="3" cy="65"/>
                </a:xfrm>
                <a:prstGeom prst="rect">
                  <a:avLst/>
                </a:prstGeom>
                <a:solidFill>
                  <a:srgbClr val="FC67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6" name="Rectangle 997"/>
                <p:cNvSpPr>
                  <a:spLocks noChangeArrowheads="1"/>
                </p:cNvSpPr>
                <p:nvPr/>
              </p:nvSpPr>
              <p:spPr bwMode="auto">
                <a:xfrm>
                  <a:off x="3963" y="1999"/>
                  <a:ext cx="2" cy="65"/>
                </a:xfrm>
                <a:prstGeom prst="rect">
                  <a:avLst/>
                </a:prstGeom>
                <a:solidFill>
                  <a:srgbClr val="FC64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7" name="Rectangle 998"/>
                <p:cNvSpPr>
                  <a:spLocks noChangeArrowheads="1"/>
                </p:cNvSpPr>
                <p:nvPr/>
              </p:nvSpPr>
              <p:spPr bwMode="auto">
                <a:xfrm>
                  <a:off x="3965" y="1999"/>
                  <a:ext cx="3" cy="65"/>
                </a:xfrm>
                <a:prstGeom prst="rect">
                  <a:avLst/>
                </a:prstGeom>
                <a:solidFill>
                  <a:srgbClr val="FC62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8" name="Rectangle 999"/>
                <p:cNvSpPr>
                  <a:spLocks noChangeArrowheads="1"/>
                </p:cNvSpPr>
                <p:nvPr/>
              </p:nvSpPr>
              <p:spPr bwMode="auto">
                <a:xfrm>
                  <a:off x="3968" y="1999"/>
                  <a:ext cx="5" cy="65"/>
                </a:xfrm>
                <a:prstGeom prst="rect">
                  <a:avLst/>
                </a:prstGeom>
                <a:solidFill>
                  <a:srgbClr val="FC60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89" name="Rectangle 1000"/>
                <p:cNvSpPr>
                  <a:spLocks noChangeArrowheads="1"/>
                </p:cNvSpPr>
                <p:nvPr/>
              </p:nvSpPr>
              <p:spPr bwMode="auto">
                <a:xfrm>
                  <a:off x="3973" y="1999"/>
                  <a:ext cx="2" cy="65"/>
                </a:xfrm>
                <a:prstGeom prst="rect">
                  <a:avLst/>
                </a:prstGeom>
                <a:solidFill>
                  <a:srgbClr val="FC5D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0" name="Rectangle 1001"/>
                <p:cNvSpPr>
                  <a:spLocks noChangeArrowheads="1"/>
                </p:cNvSpPr>
                <p:nvPr/>
              </p:nvSpPr>
              <p:spPr bwMode="auto">
                <a:xfrm>
                  <a:off x="3975" y="1999"/>
                  <a:ext cx="3" cy="65"/>
                </a:xfrm>
                <a:prstGeom prst="rect">
                  <a:avLst/>
                </a:prstGeom>
                <a:solidFill>
                  <a:srgbClr val="FC5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1" name="Rectangle 1002"/>
                <p:cNvSpPr>
                  <a:spLocks noChangeArrowheads="1"/>
                </p:cNvSpPr>
                <p:nvPr/>
              </p:nvSpPr>
              <p:spPr bwMode="auto">
                <a:xfrm>
                  <a:off x="3978" y="1999"/>
                  <a:ext cx="3" cy="65"/>
                </a:xfrm>
                <a:prstGeom prst="rect">
                  <a:avLst/>
                </a:prstGeom>
                <a:solidFill>
                  <a:srgbClr val="FC59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2" name="Rectangle 1003"/>
                <p:cNvSpPr>
                  <a:spLocks noChangeArrowheads="1"/>
                </p:cNvSpPr>
                <p:nvPr/>
              </p:nvSpPr>
              <p:spPr bwMode="auto">
                <a:xfrm>
                  <a:off x="3981" y="1999"/>
                  <a:ext cx="2" cy="65"/>
                </a:xfrm>
                <a:prstGeom prst="rect">
                  <a:avLst/>
                </a:prstGeom>
                <a:solidFill>
                  <a:srgbClr val="FC5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3" name="Rectangle 1004"/>
                <p:cNvSpPr>
                  <a:spLocks noChangeArrowheads="1"/>
                </p:cNvSpPr>
                <p:nvPr/>
              </p:nvSpPr>
              <p:spPr bwMode="auto">
                <a:xfrm>
                  <a:off x="3983" y="1999"/>
                  <a:ext cx="5" cy="65"/>
                </a:xfrm>
                <a:prstGeom prst="rect">
                  <a:avLst/>
                </a:prstGeom>
                <a:solidFill>
                  <a:srgbClr val="FC5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4" name="Rectangle 1005"/>
                <p:cNvSpPr>
                  <a:spLocks noChangeArrowheads="1"/>
                </p:cNvSpPr>
                <p:nvPr/>
              </p:nvSpPr>
              <p:spPr bwMode="auto">
                <a:xfrm>
                  <a:off x="3988" y="1999"/>
                  <a:ext cx="3" cy="65"/>
                </a:xfrm>
                <a:prstGeom prst="rect">
                  <a:avLst/>
                </a:prstGeom>
                <a:solidFill>
                  <a:srgbClr val="FC51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5" name="Rectangle 1006"/>
                <p:cNvSpPr>
                  <a:spLocks noChangeArrowheads="1"/>
                </p:cNvSpPr>
                <p:nvPr/>
              </p:nvSpPr>
              <p:spPr bwMode="auto">
                <a:xfrm>
                  <a:off x="3991" y="1999"/>
                  <a:ext cx="2" cy="65"/>
                </a:xfrm>
                <a:prstGeom prst="rect">
                  <a:avLst/>
                </a:prstGeom>
                <a:solidFill>
                  <a:srgbClr val="FC4F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6" name="Rectangle 1007"/>
                <p:cNvSpPr>
                  <a:spLocks noChangeArrowheads="1"/>
                </p:cNvSpPr>
                <p:nvPr/>
              </p:nvSpPr>
              <p:spPr bwMode="auto">
                <a:xfrm>
                  <a:off x="3993" y="1999"/>
                  <a:ext cx="3" cy="65"/>
                </a:xfrm>
                <a:prstGeom prst="rect">
                  <a:avLst/>
                </a:prstGeom>
                <a:solidFill>
                  <a:srgbClr val="FC4D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7" name="Rectangle 1008"/>
                <p:cNvSpPr>
                  <a:spLocks noChangeArrowheads="1"/>
                </p:cNvSpPr>
                <p:nvPr/>
              </p:nvSpPr>
              <p:spPr bwMode="auto">
                <a:xfrm>
                  <a:off x="3996" y="1999"/>
                  <a:ext cx="3" cy="65"/>
                </a:xfrm>
                <a:prstGeom prst="rect">
                  <a:avLst/>
                </a:prstGeom>
                <a:solidFill>
                  <a:srgbClr val="FC4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8" name="Rectangle 1009"/>
                <p:cNvSpPr>
                  <a:spLocks noChangeArrowheads="1"/>
                </p:cNvSpPr>
                <p:nvPr/>
              </p:nvSpPr>
              <p:spPr bwMode="auto">
                <a:xfrm>
                  <a:off x="3999" y="1999"/>
                  <a:ext cx="5" cy="65"/>
                </a:xfrm>
                <a:prstGeom prst="rect">
                  <a:avLst/>
                </a:prstGeom>
                <a:solidFill>
                  <a:srgbClr val="FC49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99" name="Rectangle 1010"/>
                <p:cNvSpPr>
                  <a:spLocks noChangeArrowheads="1"/>
                </p:cNvSpPr>
                <p:nvPr/>
              </p:nvSpPr>
              <p:spPr bwMode="auto">
                <a:xfrm>
                  <a:off x="4004" y="1999"/>
                  <a:ext cx="2" cy="65"/>
                </a:xfrm>
                <a:prstGeom prst="rect">
                  <a:avLst/>
                </a:prstGeom>
                <a:solidFill>
                  <a:srgbClr val="FC4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0" name="Rectangle 1011"/>
                <p:cNvSpPr>
                  <a:spLocks noChangeArrowheads="1"/>
                </p:cNvSpPr>
                <p:nvPr/>
              </p:nvSpPr>
              <p:spPr bwMode="auto">
                <a:xfrm>
                  <a:off x="4006" y="1999"/>
                  <a:ext cx="5" cy="65"/>
                </a:xfrm>
                <a:prstGeom prst="rect">
                  <a:avLst/>
                </a:prstGeom>
                <a:solidFill>
                  <a:srgbClr val="FC4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1" name="Rectangle 1012"/>
                <p:cNvSpPr>
                  <a:spLocks noChangeArrowheads="1"/>
                </p:cNvSpPr>
                <p:nvPr/>
              </p:nvSpPr>
              <p:spPr bwMode="auto">
                <a:xfrm>
                  <a:off x="4011" y="1999"/>
                  <a:ext cx="3" cy="65"/>
                </a:xfrm>
                <a:prstGeom prst="rect">
                  <a:avLst/>
                </a:prstGeom>
                <a:solidFill>
                  <a:srgbClr val="FC41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2" name="Rectangle 1013"/>
                <p:cNvSpPr>
                  <a:spLocks noChangeArrowheads="1"/>
                </p:cNvSpPr>
                <p:nvPr/>
              </p:nvSpPr>
              <p:spPr bwMode="auto">
                <a:xfrm>
                  <a:off x="4014" y="1999"/>
                  <a:ext cx="5" cy="65"/>
                </a:xfrm>
                <a:prstGeom prst="rect">
                  <a:avLst/>
                </a:prstGeom>
                <a:solidFill>
                  <a:srgbClr val="FC3F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3" name="Rectangle 1014"/>
                <p:cNvSpPr>
                  <a:spLocks noChangeArrowheads="1"/>
                </p:cNvSpPr>
                <p:nvPr/>
              </p:nvSpPr>
              <p:spPr bwMode="auto">
                <a:xfrm>
                  <a:off x="4019" y="1999"/>
                  <a:ext cx="3" cy="65"/>
                </a:xfrm>
                <a:prstGeom prst="rect">
                  <a:avLst/>
                </a:prstGeom>
                <a:solidFill>
                  <a:srgbClr val="FC3D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4" name="Rectangle 1015"/>
                <p:cNvSpPr>
                  <a:spLocks noChangeArrowheads="1"/>
                </p:cNvSpPr>
                <p:nvPr/>
              </p:nvSpPr>
              <p:spPr bwMode="auto">
                <a:xfrm>
                  <a:off x="4022" y="1999"/>
                  <a:ext cx="5" cy="65"/>
                </a:xfrm>
                <a:prstGeom prst="rect">
                  <a:avLst/>
                </a:prstGeom>
                <a:solidFill>
                  <a:srgbClr val="FC3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5" name="Rectangle 1016"/>
                <p:cNvSpPr>
                  <a:spLocks noChangeArrowheads="1"/>
                </p:cNvSpPr>
                <p:nvPr/>
              </p:nvSpPr>
              <p:spPr bwMode="auto">
                <a:xfrm>
                  <a:off x="4027" y="1999"/>
                  <a:ext cx="5" cy="65"/>
                </a:xfrm>
                <a:prstGeom prst="rect">
                  <a:avLst/>
                </a:prstGeom>
                <a:solidFill>
                  <a:srgbClr val="FC38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6" name="Rectangle 1017"/>
                <p:cNvSpPr>
                  <a:spLocks noChangeArrowheads="1"/>
                </p:cNvSpPr>
                <p:nvPr/>
              </p:nvSpPr>
              <p:spPr bwMode="auto">
                <a:xfrm>
                  <a:off x="4032" y="1999"/>
                  <a:ext cx="3" cy="65"/>
                </a:xfrm>
                <a:prstGeom prst="rect">
                  <a:avLst/>
                </a:prstGeom>
                <a:solidFill>
                  <a:srgbClr val="FC3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7" name="Rectangle 1018"/>
                <p:cNvSpPr>
                  <a:spLocks noChangeArrowheads="1"/>
                </p:cNvSpPr>
                <p:nvPr/>
              </p:nvSpPr>
              <p:spPr bwMode="auto">
                <a:xfrm>
                  <a:off x="4035" y="1999"/>
                  <a:ext cx="7" cy="65"/>
                </a:xfrm>
                <a:prstGeom prst="rect">
                  <a:avLst/>
                </a:prstGeom>
                <a:solidFill>
                  <a:srgbClr val="FC3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08" name="Freeform 1019"/>
                <p:cNvSpPr>
                  <a:spLocks/>
                </p:cNvSpPr>
                <p:nvPr/>
              </p:nvSpPr>
              <p:spPr bwMode="auto">
                <a:xfrm>
                  <a:off x="3679" y="2001"/>
                  <a:ext cx="360" cy="62"/>
                </a:xfrm>
                <a:custGeom>
                  <a:avLst/>
                  <a:gdLst>
                    <a:gd name="T0" fmla="*/ 0 w 360"/>
                    <a:gd name="T1" fmla="*/ 0 h 62"/>
                    <a:gd name="T2" fmla="*/ 2 w 360"/>
                    <a:gd name="T3" fmla="*/ 6 h 62"/>
                    <a:gd name="T4" fmla="*/ 4 w 360"/>
                    <a:gd name="T5" fmla="*/ 13 h 62"/>
                    <a:gd name="T6" fmla="*/ 15 w 360"/>
                    <a:gd name="T7" fmla="*/ 24 h 62"/>
                    <a:gd name="T8" fmla="*/ 30 w 360"/>
                    <a:gd name="T9" fmla="*/ 35 h 62"/>
                    <a:gd name="T10" fmla="*/ 53 w 360"/>
                    <a:gd name="T11" fmla="*/ 44 h 62"/>
                    <a:gd name="T12" fmla="*/ 79 w 360"/>
                    <a:gd name="T13" fmla="*/ 52 h 62"/>
                    <a:gd name="T14" fmla="*/ 110 w 360"/>
                    <a:gd name="T15" fmla="*/ 57 h 62"/>
                    <a:gd name="T16" fmla="*/ 144 w 360"/>
                    <a:gd name="T17" fmla="*/ 61 h 62"/>
                    <a:gd name="T18" fmla="*/ 180 w 360"/>
                    <a:gd name="T19" fmla="*/ 62 h 62"/>
                    <a:gd name="T20" fmla="*/ 215 w 360"/>
                    <a:gd name="T21" fmla="*/ 61 h 62"/>
                    <a:gd name="T22" fmla="*/ 249 w 360"/>
                    <a:gd name="T23" fmla="*/ 57 h 62"/>
                    <a:gd name="T24" fmla="*/ 281 w 360"/>
                    <a:gd name="T25" fmla="*/ 52 h 62"/>
                    <a:gd name="T26" fmla="*/ 307 w 360"/>
                    <a:gd name="T27" fmla="*/ 44 h 62"/>
                    <a:gd name="T28" fmla="*/ 330 w 360"/>
                    <a:gd name="T29" fmla="*/ 35 h 62"/>
                    <a:gd name="T30" fmla="*/ 345 w 360"/>
                    <a:gd name="T31" fmla="*/ 24 h 62"/>
                    <a:gd name="T32" fmla="*/ 356 w 360"/>
                    <a:gd name="T33" fmla="*/ 13 h 62"/>
                    <a:gd name="T34" fmla="*/ 360 w 360"/>
                    <a:gd name="T35" fmla="*/ 6 h 62"/>
                    <a:gd name="T36" fmla="*/ 360 w 360"/>
                    <a:gd name="T37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60" h="62">
                      <a:moveTo>
                        <a:pt x="0" y="0"/>
                      </a:moveTo>
                      <a:lnTo>
                        <a:pt x="2" y="6"/>
                      </a:lnTo>
                      <a:lnTo>
                        <a:pt x="4" y="13"/>
                      </a:lnTo>
                      <a:lnTo>
                        <a:pt x="15" y="24"/>
                      </a:lnTo>
                      <a:lnTo>
                        <a:pt x="30" y="35"/>
                      </a:lnTo>
                      <a:lnTo>
                        <a:pt x="53" y="44"/>
                      </a:lnTo>
                      <a:lnTo>
                        <a:pt x="79" y="52"/>
                      </a:lnTo>
                      <a:lnTo>
                        <a:pt x="110" y="57"/>
                      </a:lnTo>
                      <a:lnTo>
                        <a:pt x="144" y="61"/>
                      </a:lnTo>
                      <a:lnTo>
                        <a:pt x="180" y="62"/>
                      </a:lnTo>
                      <a:lnTo>
                        <a:pt x="215" y="61"/>
                      </a:lnTo>
                      <a:lnTo>
                        <a:pt x="249" y="57"/>
                      </a:lnTo>
                      <a:lnTo>
                        <a:pt x="281" y="52"/>
                      </a:lnTo>
                      <a:lnTo>
                        <a:pt x="307" y="44"/>
                      </a:lnTo>
                      <a:lnTo>
                        <a:pt x="330" y="35"/>
                      </a:lnTo>
                      <a:lnTo>
                        <a:pt x="345" y="24"/>
                      </a:lnTo>
                      <a:lnTo>
                        <a:pt x="356" y="13"/>
                      </a:lnTo>
                      <a:lnTo>
                        <a:pt x="360" y="6"/>
                      </a:lnTo>
                      <a:lnTo>
                        <a:pt x="360" y="0"/>
                      </a:lnTo>
                    </a:path>
                  </a:pathLst>
                </a:custGeom>
                <a:noFill/>
                <a:ln w="28575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02" name="Group 1020"/>
              <p:cNvGrpSpPr>
                <a:grpSpLocks/>
              </p:cNvGrpSpPr>
              <p:nvPr/>
            </p:nvGrpSpPr>
            <p:grpSpPr bwMode="auto">
              <a:xfrm>
                <a:off x="4087" y="3673"/>
                <a:ext cx="84" cy="46"/>
                <a:chOff x="3888" y="1997"/>
                <a:chExt cx="84" cy="46"/>
              </a:xfrm>
            </p:grpSpPr>
            <p:sp>
              <p:nvSpPr>
                <p:cNvPr id="1013" name="Line 1021"/>
                <p:cNvSpPr>
                  <a:spLocks noChangeShapeType="1"/>
                </p:cNvSpPr>
                <p:nvPr/>
              </p:nvSpPr>
              <p:spPr bwMode="auto">
                <a:xfrm>
                  <a:off x="3894" y="2016"/>
                  <a:ext cx="35" cy="1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4" name="Freeform 1022"/>
                <p:cNvSpPr>
                  <a:spLocks/>
                </p:cNvSpPr>
                <p:nvPr/>
              </p:nvSpPr>
              <p:spPr bwMode="auto">
                <a:xfrm>
                  <a:off x="3888" y="1997"/>
                  <a:ext cx="84" cy="46"/>
                </a:xfrm>
                <a:custGeom>
                  <a:avLst/>
                  <a:gdLst>
                    <a:gd name="T0" fmla="*/ 0 w 84"/>
                    <a:gd name="T1" fmla="*/ 46 h 46"/>
                    <a:gd name="T2" fmla="*/ 84 w 84"/>
                    <a:gd name="T3" fmla="*/ 46 h 46"/>
                    <a:gd name="T4" fmla="*/ 35 w 84"/>
                    <a:gd name="T5" fmla="*/ 0 h 46"/>
                    <a:gd name="T6" fmla="*/ 37 w 84"/>
                    <a:gd name="T7" fmla="*/ 29 h 46"/>
                    <a:gd name="T8" fmla="*/ 0 w 84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6">
                      <a:moveTo>
                        <a:pt x="0" y="46"/>
                      </a:moveTo>
                      <a:lnTo>
                        <a:pt x="84" y="46"/>
                      </a:lnTo>
                      <a:lnTo>
                        <a:pt x="35" y="0"/>
                      </a:lnTo>
                      <a:lnTo>
                        <a:pt x="37" y="29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03" name="Group 1023"/>
              <p:cNvGrpSpPr>
                <a:grpSpLocks/>
              </p:cNvGrpSpPr>
              <p:nvPr/>
            </p:nvGrpSpPr>
            <p:grpSpPr bwMode="auto">
              <a:xfrm>
                <a:off x="3941" y="3640"/>
                <a:ext cx="83" cy="46"/>
                <a:chOff x="3742" y="1964"/>
                <a:chExt cx="83" cy="46"/>
              </a:xfrm>
            </p:grpSpPr>
            <p:sp>
              <p:nvSpPr>
                <p:cNvPr id="1011" name="Line 1024"/>
                <p:cNvSpPr>
                  <a:spLocks noChangeShapeType="1"/>
                </p:cNvSpPr>
                <p:nvPr/>
              </p:nvSpPr>
              <p:spPr bwMode="auto">
                <a:xfrm flipH="1" flipV="1">
                  <a:off x="3785" y="1978"/>
                  <a:ext cx="35" cy="1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2" name="Freeform 1025"/>
                <p:cNvSpPr>
                  <a:spLocks/>
                </p:cNvSpPr>
                <p:nvPr/>
              </p:nvSpPr>
              <p:spPr bwMode="auto">
                <a:xfrm>
                  <a:off x="3742" y="1964"/>
                  <a:ext cx="83" cy="46"/>
                </a:xfrm>
                <a:custGeom>
                  <a:avLst/>
                  <a:gdLst>
                    <a:gd name="T0" fmla="*/ 83 w 83"/>
                    <a:gd name="T1" fmla="*/ 0 h 46"/>
                    <a:gd name="T2" fmla="*/ 0 w 83"/>
                    <a:gd name="T3" fmla="*/ 0 h 46"/>
                    <a:gd name="T4" fmla="*/ 48 w 83"/>
                    <a:gd name="T5" fmla="*/ 46 h 46"/>
                    <a:gd name="T6" fmla="*/ 46 w 83"/>
                    <a:gd name="T7" fmla="*/ 17 h 46"/>
                    <a:gd name="T8" fmla="*/ 83 w 83"/>
                    <a:gd name="T9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83" y="0"/>
                      </a:moveTo>
                      <a:lnTo>
                        <a:pt x="0" y="0"/>
                      </a:lnTo>
                      <a:lnTo>
                        <a:pt x="48" y="46"/>
                      </a:lnTo>
                      <a:lnTo>
                        <a:pt x="46" y="17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04" name="Group 1026"/>
              <p:cNvGrpSpPr>
                <a:grpSpLocks/>
              </p:cNvGrpSpPr>
              <p:nvPr/>
            </p:nvGrpSpPr>
            <p:grpSpPr bwMode="auto">
              <a:xfrm>
                <a:off x="3960" y="3686"/>
                <a:ext cx="86" cy="48"/>
                <a:chOff x="3761" y="2010"/>
                <a:chExt cx="86" cy="48"/>
              </a:xfrm>
            </p:grpSpPr>
            <p:sp>
              <p:nvSpPr>
                <p:cNvPr id="1009" name="Line 1027"/>
                <p:cNvSpPr>
                  <a:spLocks noChangeShapeType="1"/>
                </p:cNvSpPr>
                <p:nvPr/>
              </p:nvSpPr>
              <p:spPr bwMode="auto">
                <a:xfrm flipV="1">
                  <a:off x="3768" y="2025"/>
                  <a:ext cx="34" cy="1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10" name="Freeform 1028"/>
                <p:cNvSpPr>
                  <a:spLocks/>
                </p:cNvSpPr>
                <p:nvPr/>
              </p:nvSpPr>
              <p:spPr bwMode="auto">
                <a:xfrm>
                  <a:off x="3761" y="2010"/>
                  <a:ext cx="86" cy="48"/>
                </a:xfrm>
                <a:custGeom>
                  <a:avLst/>
                  <a:gdLst>
                    <a:gd name="T0" fmla="*/ 36 w 86"/>
                    <a:gd name="T1" fmla="*/ 48 h 48"/>
                    <a:gd name="T2" fmla="*/ 86 w 86"/>
                    <a:gd name="T3" fmla="*/ 0 h 48"/>
                    <a:gd name="T4" fmla="*/ 0 w 86"/>
                    <a:gd name="T5" fmla="*/ 2 h 48"/>
                    <a:gd name="T6" fmla="*/ 38 w 86"/>
                    <a:gd name="T7" fmla="*/ 17 h 48"/>
                    <a:gd name="T8" fmla="*/ 36 w 86"/>
                    <a:gd name="T9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48">
                      <a:moveTo>
                        <a:pt x="36" y="48"/>
                      </a:moveTo>
                      <a:lnTo>
                        <a:pt x="86" y="0"/>
                      </a:lnTo>
                      <a:lnTo>
                        <a:pt x="0" y="2"/>
                      </a:lnTo>
                      <a:lnTo>
                        <a:pt x="38" y="17"/>
                      </a:lnTo>
                      <a:lnTo>
                        <a:pt x="36" y="4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05" name="Group 1029"/>
              <p:cNvGrpSpPr>
                <a:grpSpLocks/>
              </p:cNvGrpSpPr>
              <p:nvPr/>
            </p:nvGrpSpPr>
            <p:grpSpPr bwMode="auto">
              <a:xfrm>
                <a:off x="4063" y="3626"/>
                <a:ext cx="85" cy="48"/>
                <a:chOff x="3864" y="1950"/>
                <a:chExt cx="85" cy="48"/>
              </a:xfrm>
            </p:grpSpPr>
            <p:sp>
              <p:nvSpPr>
                <p:cNvPr id="1007" name="Line 1030"/>
                <p:cNvSpPr>
                  <a:spLocks noChangeShapeType="1"/>
                </p:cNvSpPr>
                <p:nvPr/>
              </p:nvSpPr>
              <p:spPr bwMode="auto">
                <a:xfrm flipH="1">
                  <a:off x="3907" y="1969"/>
                  <a:ext cx="40" cy="11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8" name="Freeform 1031"/>
                <p:cNvSpPr>
                  <a:spLocks/>
                </p:cNvSpPr>
                <p:nvPr/>
              </p:nvSpPr>
              <p:spPr bwMode="auto">
                <a:xfrm>
                  <a:off x="3864" y="1950"/>
                  <a:ext cx="85" cy="48"/>
                </a:xfrm>
                <a:custGeom>
                  <a:avLst/>
                  <a:gdLst>
                    <a:gd name="T0" fmla="*/ 51 w 85"/>
                    <a:gd name="T1" fmla="*/ 0 h 48"/>
                    <a:gd name="T2" fmla="*/ 0 w 85"/>
                    <a:gd name="T3" fmla="*/ 47 h 48"/>
                    <a:gd name="T4" fmla="*/ 85 w 85"/>
                    <a:gd name="T5" fmla="*/ 48 h 48"/>
                    <a:gd name="T6" fmla="*/ 48 w 85"/>
                    <a:gd name="T7" fmla="*/ 31 h 48"/>
                    <a:gd name="T8" fmla="*/ 51 w 85"/>
                    <a:gd name="T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48">
                      <a:moveTo>
                        <a:pt x="51" y="0"/>
                      </a:moveTo>
                      <a:lnTo>
                        <a:pt x="0" y="47"/>
                      </a:lnTo>
                      <a:lnTo>
                        <a:pt x="85" y="48"/>
                      </a:lnTo>
                      <a:lnTo>
                        <a:pt x="48" y="31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06" name="Group 1032"/>
              <p:cNvGrpSpPr>
                <a:grpSpLocks/>
              </p:cNvGrpSpPr>
              <p:nvPr/>
            </p:nvGrpSpPr>
            <p:grpSpPr bwMode="auto">
              <a:xfrm>
                <a:off x="3878" y="3612"/>
                <a:ext cx="363" cy="254"/>
                <a:chOff x="3679" y="1936"/>
                <a:chExt cx="363" cy="254"/>
              </a:xfrm>
            </p:grpSpPr>
            <p:sp>
              <p:nvSpPr>
                <p:cNvPr id="913" name="Rectangle 1033"/>
                <p:cNvSpPr>
                  <a:spLocks noChangeArrowheads="1"/>
                </p:cNvSpPr>
                <p:nvPr/>
              </p:nvSpPr>
              <p:spPr bwMode="auto">
                <a:xfrm>
                  <a:off x="3679" y="1936"/>
                  <a:ext cx="21" cy="25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4" name="Rectangle 1034"/>
                <p:cNvSpPr>
                  <a:spLocks noChangeArrowheads="1"/>
                </p:cNvSpPr>
                <p:nvPr/>
              </p:nvSpPr>
              <p:spPr bwMode="auto">
                <a:xfrm>
                  <a:off x="3700" y="1936"/>
                  <a:ext cx="10" cy="254"/>
                </a:xfrm>
                <a:prstGeom prst="rect">
                  <a:avLst/>
                </a:prstGeom>
                <a:solidFill>
                  <a:srgbClr val="FFF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5" name="Rectangle 1035"/>
                <p:cNvSpPr>
                  <a:spLocks noChangeArrowheads="1"/>
                </p:cNvSpPr>
                <p:nvPr/>
              </p:nvSpPr>
              <p:spPr bwMode="auto">
                <a:xfrm>
                  <a:off x="3710" y="1936"/>
                  <a:ext cx="15" cy="254"/>
                </a:xfrm>
                <a:prstGeom prst="rect">
                  <a:avLst/>
                </a:prstGeom>
                <a:solidFill>
                  <a:srgbClr val="FFF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6" name="Rectangle 1036"/>
                <p:cNvSpPr>
                  <a:spLocks noChangeArrowheads="1"/>
                </p:cNvSpPr>
                <p:nvPr/>
              </p:nvSpPr>
              <p:spPr bwMode="auto">
                <a:xfrm>
                  <a:off x="3725" y="1936"/>
                  <a:ext cx="3" cy="254"/>
                </a:xfrm>
                <a:prstGeom prst="rect">
                  <a:avLst/>
                </a:prstGeom>
                <a:solidFill>
                  <a:srgbClr val="FFF9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7" name="Rectangle 1037"/>
                <p:cNvSpPr>
                  <a:spLocks noChangeArrowheads="1"/>
                </p:cNvSpPr>
                <p:nvPr/>
              </p:nvSpPr>
              <p:spPr bwMode="auto">
                <a:xfrm>
                  <a:off x="3728" y="1936"/>
                  <a:ext cx="8" cy="254"/>
                </a:xfrm>
                <a:prstGeom prst="rect">
                  <a:avLst/>
                </a:prstGeom>
                <a:solidFill>
                  <a:srgbClr val="FFF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8" name="Rectangle 1038"/>
                <p:cNvSpPr>
                  <a:spLocks noChangeArrowheads="1"/>
                </p:cNvSpPr>
                <p:nvPr/>
              </p:nvSpPr>
              <p:spPr bwMode="auto">
                <a:xfrm>
                  <a:off x="3736" y="1936"/>
                  <a:ext cx="7" cy="254"/>
                </a:xfrm>
                <a:prstGeom prst="rect">
                  <a:avLst/>
                </a:prstGeom>
                <a:solidFill>
                  <a:srgbClr val="FFF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9" name="Rectangle 1039"/>
                <p:cNvSpPr>
                  <a:spLocks noChangeArrowheads="1"/>
                </p:cNvSpPr>
                <p:nvPr/>
              </p:nvSpPr>
              <p:spPr bwMode="auto">
                <a:xfrm>
                  <a:off x="3743" y="1936"/>
                  <a:ext cx="8" cy="254"/>
                </a:xfrm>
                <a:prstGeom prst="rect">
                  <a:avLst/>
                </a:prstGeom>
                <a:solidFill>
                  <a:srgbClr val="FFF5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0" name="Rectangle 1040"/>
                <p:cNvSpPr>
                  <a:spLocks noChangeArrowheads="1"/>
                </p:cNvSpPr>
                <p:nvPr/>
              </p:nvSpPr>
              <p:spPr bwMode="auto">
                <a:xfrm>
                  <a:off x="3751" y="1936"/>
                  <a:ext cx="8" cy="254"/>
                </a:xfrm>
                <a:prstGeom prst="rect">
                  <a:avLst/>
                </a:prstGeom>
                <a:solidFill>
                  <a:srgbClr val="FFF3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1" name="Rectangle 1041"/>
                <p:cNvSpPr>
                  <a:spLocks noChangeArrowheads="1"/>
                </p:cNvSpPr>
                <p:nvPr/>
              </p:nvSpPr>
              <p:spPr bwMode="auto">
                <a:xfrm>
                  <a:off x="3759" y="1936"/>
                  <a:ext cx="5" cy="254"/>
                </a:xfrm>
                <a:prstGeom prst="rect">
                  <a:avLst/>
                </a:prstGeom>
                <a:solidFill>
                  <a:srgbClr val="FFF1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2" name="Rectangle 1042"/>
                <p:cNvSpPr>
                  <a:spLocks noChangeArrowheads="1"/>
                </p:cNvSpPr>
                <p:nvPr/>
              </p:nvSpPr>
              <p:spPr bwMode="auto">
                <a:xfrm>
                  <a:off x="3764" y="1936"/>
                  <a:ext cx="5" cy="254"/>
                </a:xfrm>
                <a:prstGeom prst="rect">
                  <a:avLst/>
                </a:prstGeom>
                <a:solidFill>
                  <a:srgbClr val="FFEF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3" name="Rectangle 1043"/>
                <p:cNvSpPr>
                  <a:spLocks noChangeArrowheads="1"/>
                </p:cNvSpPr>
                <p:nvPr/>
              </p:nvSpPr>
              <p:spPr bwMode="auto">
                <a:xfrm>
                  <a:off x="3769" y="1936"/>
                  <a:ext cx="8" cy="254"/>
                </a:xfrm>
                <a:prstGeom prst="rect">
                  <a:avLst/>
                </a:prstGeom>
                <a:solidFill>
                  <a:srgbClr val="FFED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4" name="Rectangle 1044"/>
                <p:cNvSpPr>
                  <a:spLocks noChangeArrowheads="1"/>
                </p:cNvSpPr>
                <p:nvPr/>
              </p:nvSpPr>
              <p:spPr bwMode="auto">
                <a:xfrm>
                  <a:off x="3777" y="1936"/>
                  <a:ext cx="5" cy="254"/>
                </a:xfrm>
                <a:prstGeom prst="rect">
                  <a:avLst/>
                </a:prstGeom>
                <a:solidFill>
                  <a:srgbClr val="FEEB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5" name="Rectangle 1045"/>
                <p:cNvSpPr>
                  <a:spLocks noChangeArrowheads="1"/>
                </p:cNvSpPr>
                <p:nvPr/>
              </p:nvSpPr>
              <p:spPr bwMode="auto">
                <a:xfrm>
                  <a:off x="3782" y="1936"/>
                  <a:ext cx="5" cy="254"/>
                </a:xfrm>
                <a:prstGeom prst="rect">
                  <a:avLst/>
                </a:prstGeom>
                <a:solidFill>
                  <a:srgbClr val="FEE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6" name="Rectangle 1046"/>
                <p:cNvSpPr>
                  <a:spLocks noChangeArrowheads="1"/>
                </p:cNvSpPr>
                <p:nvPr/>
              </p:nvSpPr>
              <p:spPr bwMode="auto">
                <a:xfrm>
                  <a:off x="3787" y="1936"/>
                  <a:ext cx="5" cy="254"/>
                </a:xfrm>
                <a:prstGeom prst="rect">
                  <a:avLst/>
                </a:prstGeom>
                <a:solidFill>
                  <a:srgbClr val="FEE6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7" name="Rectangle 1047"/>
                <p:cNvSpPr>
                  <a:spLocks noChangeArrowheads="1"/>
                </p:cNvSpPr>
                <p:nvPr/>
              </p:nvSpPr>
              <p:spPr bwMode="auto">
                <a:xfrm>
                  <a:off x="3792" y="1936"/>
                  <a:ext cx="6" cy="254"/>
                </a:xfrm>
                <a:prstGeom prst="rect">
                  <a:avLst/>
                </a:prstGeom>
                <a:solidFill>
                  <a:srgbClr val="FEE4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8" name="Rectangle 1048"/>
                <p:cNvSpPr>
                  <a:spLocks noChangeArrowheads="1"/>
                </p:cNvSpPr>
                <p:nvPr/>
              </p:nvSpPr>
              <p:spPr bwMode="auto">
                <a:xfrm>
                  <a:off x="3798" y="1936"/>
                  <a:ext cx="5" cy="254"/>
                </a:xfrm>
                <a:prstGeom prst="rect">
                  <a:avLst/>
                </a:prstGeom>
                <a:solidFill>
                  <a:srgbClr val="FEE2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9" name="Rectangle 1049"/>
                <p:cNvSpPr>
                  <a:spLocks noChangeArrowheads="1"/>
                </p:cNvSpPr>
                <p:nvPr/>
              </p:nvSpPr>
              <p:spPr bwMode="auto">
                <a:xfrm>
                  <a:off x="3803" y="1936"/>
                  <a:ext cx="5" cy="254"/>
                </a:xfrm>
                <a:prstGeom prst="rect">
                  <a:avLst/>
                </a:prstGeom>
                <a:solidFill>
                  <a:srgbClr val="FEDF1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0" name="Rectangle 1050"/>
                <p:cNvSpPr>
                  <a:spLocks noChangeArrowheads="1"/>
                </p:cNvSpPr>
                <p:nvPr/>
              </p:nvSpPr>
              <p:spPr bwMode="auto">
                <a:xfrm>
                  <a:off x="3808" y="1936"/>
                  <a:ext cx="5" cy="254"/>
                </a:xfrm>
                <a:prstGeom prst="rect">
                  <a:avLst/>
                </a:prstGeom>
                <a:solidFill>
                  <a:srgbClr val="FEDC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1" name="Rectangle 1051"/>
                <p:cNvSpPr>
                  <a:spLocks noChangeArrowheads="1"/>
                </p:cNvSpPr>
                <p:nvPr/>
              </p:nvSpPr>
              <p:spPr bwMode="auto">
                <a:xfrm>
                  <a:off x="3813" y="1936"/>
                  <a:ext cx="3" cy="254"/>
                </a:xfrm>
                <a:prstGeom prst="rect">
                  <a:avLst/>
                </a:prstGeom>
                <a:solidFill>
                  <a:srgbClr val="FEDA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2" name="Rectangle 1052"/>
                <p:cNvSpPr>
                  <a:spLocks noChangeArrowheads="1"/>
                </p:cNvSpPr>
                <p:nvPr/>
              </p:nvSpPr>
              <p:spPr bwMode="auto">
                <a:xfrm>
                  <a:off x="3816" y="1936"/>
                  <a:ext cx="5" cy="254"/>
                </a:xfrm>
                <a:prstGeom prst="rect">
                  <a:avLst/>
                </a:prstGeom>
                <a:solidFill>
                  <a:srgbClr val="FED8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3" name="Rectangle 1053"/>
                <p:cNvSpPr>
                  <a:spLocks noChangeArrowheads="1"/>
                </p:cNvSpPr>
                <p:nvPr/>
              </p:nvSpPr>
              <p:spPr bwMode="auto">
                <a:xfrm>
                  <a:off x="3821" y="1936"/>
                  <a:ext cx="2" cy="254"/>
                </a:xfrm>
                <a:prstGeom prst="rect">
                  <a:avLst/>
                </a:prstGeom>
                <a:solidFill>
                  <a:srgbClr val="FED6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4" name="Rectangle 1054"/>
                <p:cNvSpPr>
                  <a:spLocks noChangeArrowheads="1"/>
                </p:cNvSpPr>
                <p:nvPr/>
              </p:nvSpPr>
              <p:spPr bwMode="auto">
                <a:xfrm>
                  <a:off x="3823" y="1936"/>
                  <a:ext cx="3" cy="254"/>
                </a:xfrm>
                <a:prstGeom prst="rect">
                  <a:avLst/>
                </a:prstGeom>
                <a:solidFill>
                  <a:srgbClr val="FED4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5" name="Rectangle 1055"/>
                <p:cNvSpPr>
                  <a:spLocks noChangeArrowheads="1"/>
                </p:cNvSpPr>
                <p:nvPr/>
              </p:nvSpPr>
              <p:spPr bwMode="auto">
                <a:xfrm>
                  <a:off x="3826" y="1936"/>
                  <a:ext cx="5" cy="254"/>
                </a:xfrm>
                <a:prstGeom prst="rect">
                  <a:avLst/>
                </a:prstGeom>
                <a:solidFill>
                  <a:srgbClr val="FED2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6" name="Rectangle 1056"/>
                <p:cNvSpPr>
                  <a:spLocks noChangeArrowheads="1"/>
                </p:cNvSpPr>
                <p:nvPr/>
              </p:nvSpPr>
              <p:spPr bwMode="auto">
                <a:xfrm>
                  <a:off x="3831" y="1936"/>
                  <a:ext cx="3" cy="254"/>
                </a:xfrm>
                <a:prstGeom prst="rect">
                  <a:avLst/>
                </a:prstGeom>
                <a:solidFill>
                  <a:srgbClr val="FECF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7" name="Rectangle 1057"/>
                <p:cNvSpPr>
                  <a:spLocks noChangeArrowheads="1"/>
                </p:cNvSpPr>
                <p:nvPr/>
              </p:nvSpPr>
              <p:spPr bwMode="auto">
                <a:xfrm>
                  <a:off x="3834" y="1936"/>
                  <a:ext cx="2" cy="254"/>
                </a:xfrm>
                <a:prstGeom prst="rect">
                  <a:avLst/>
                </a:prstGeom>
                <a:solidFill>
                  <a:srgbClr val="FECD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8" name="Rectangle 1058"/>
                <p:cNvSpPr>
                  <a:spLocks noChangeArrowheads="1"/>
                </p:cNvSpPr>
                <p:nvPr/>
              </p:nvSpPr>
              <p:spPr bwMode="auto">
                <a:xfrm>
                  <a:off x="3836" y="1936"/>
                  <a:ext cx="5" cy="254"/>
                </a:xfrm>
                <a:prstGeom prst="rect">
                  <a:avLst/>
                </a:prstGeom>
                <a:solidFill>
                  <a:srgbClr val="FECB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39" name="Rectangle 1059"/>
                <p:cNvSpPr>
                  <a:spLocks noChangeArrowheads="1"/>
                </p:cNvSpPr>
                <p:nvPr/>
              </p:nvSpPr>
              <p:spPr bwMode="auto">
                <a:xfrm>
                  <a:off x="3841" y="1936"/>
                  <a:ext cx="6" cy="254"/>
                </a:xfrm>
                <a:prstGeom prst="rect">
                  <a:avLst/>
                </a:prstGeom>
                <a:solidFill>
                  <a:srgbClr val="FEC8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0" name="Rectangle 1060"/>
                <p:cNvSpPr>
                  <a:spLocks noChangeArrowheads="1"/>
                </p:cNvSpPr>
                <p:nvPr/>
              </p:nvSpPr>
              <p:spPr bwMode="auto">
                <a:xfrm>
                  <a:off x="3847" y="1936"/>
                  <a:ext cx="2" cy="254"/>
                </a:xfrm>
                <a:prstGeom prst="rect">
                  <a:avLst/>
                </a:prstGeom>
                <a:solidFill>
                  <a:srgbClr val="FEC5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1" name="Rectangle 1061"/>
                <p:cNvSpPr>
                  <a:spLocks noChangeArrowheads="1"/>
                </p:cNvSpPr>
                <p:nvPr/>
              </p:nvSpPr>
              <p:spPr bwMode="auto">
                <a:xfrm>
                  <a:off x="3849" y="1936"/>
                  <a:ext cx="3" cy="254"/>
                </a:xfrm>
                <a:prstGeom prst="rect">
                  <a:avLst/>
                </a:prstGeom>
                <a:solidFill>
                  <a:srgbClr val="FEC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2" name="Rectangle 1062"/>
                <p:cNvSpPr>
                  <a:spLocks noChangeArrowheads="1"/>
                </p:cNvSpPr>
                <p:nvPr/>
              </p:nvSpPr>
              <p:spPr bwMode="auto">
                <a:xfrm>
                  <a:off x="3852" y="1936"/>
                  <a:ext cx="2" cy="254"/>
                </a:xfrm>
                <a:prstGeom prst="rect">
                  <a:avLst/>
                </a:prstGeom>
                <a:solidFill>
                  <a:srgbClr val="FEC1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3" name="Rectangle 1063"/>
                <p:cNvSpPr>
                  <a:spLocks noChangeArrowheads="1"/>
                </p:cNvSpPr>
                <p:nvPr/>
              </p:nvSpPr>
              <p:spPr bwMode="auto">
                <a:xfrm>
                  <a:off x="3854" y="1936"/>
                  <a:ext cx="3" cy="254"/>
                </a:xfrm>
                <a:prstGeom prst="rect">
                  <a:avLst/>
                </a:prstGeom>
                <a:solidFill>
                  <a:srgbClr val="FEBF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4" name="Rectangle 1064"/>
                <p:cNvSpPr>
                  <a:spLocks noChangeArrowheads="1"/>
                </p:cNvSpPr>
                <p:nvPr/>
              </p:nvSpPr>
              <p:spPr bwMode="auto">
                <a:xfrm>
                  <a:off x="3857" y="1936"/>
                  <a:ext cx="5" cy="254"/>
                </a:xfrm>
                <a:prstGeom prst="rect">
                  <a:avLst/>
                </a:prstGeom>
                <a:solidFill>
                  <a:srgbClr val="FEBC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5" name="Rectangle 1065"/>
                <p:cNvSpPr>
                  <a:spLocks noChangeArrowheads="1"/>
                </p:cNvSpPr>
                <p:nvPr/>
              </p:nvSpPr>
              <p:spPr bwMode="auto">
                <a:xfrm>
                  <a:off x="3862" y="1936"/>
                  <a:ext cx="3" cy="254"/>
                </a:xfrm>
                <a:prstGeom prst="rect">
                  <a:avLst/>
                </a:prstGeom>
                <a:solidFill>
                  <a:srgbClr val="FDB9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6" name="Rectangle 1066"/>
                <p:cNvSpPr>
                  <a:spLocks noChangeArrowheads="1"/>
                </p:cNvSpPr>
                <p:nvPr/>
              </p:nvSpPr>
              <p:spPr bwMode="auto">
                <a:xfrm>
                  <a:off x="3865" y="1936"/>
                  <a:ext cx="2" cy="254"/>
                </a:xfrm>
                <a:prstGeom prst="rect">
                  <a:avLst/>
                </a:prstGeom>
                <a:solidFill>
                  <a:srgbClr val="FDB7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7" name="Rectangle 1067"/>
                <p:cNvSpPr>
                  <a:spLocks noChangeArrowheads="1"/>
                </p:cNvSpPr>
                <p:nvPr/>
              </p:nvSpPr>
              <p:spPr bwMode="auto">
                <a:xfrm>
                  <a:off x="3867" y="1936"/>
                  <a:ext cx="3" cy="254"/>
                </a:xfrm>
                <a:prstGeom prst="rect">
                  <a:avLst/>
                </a:prstGeom>
                <a:solidFill>
                  <a:srgbClr val="FDB5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8" name="Rectangle 1068"/>
                <p:cNvSpPr>
                  <a:spLocks noChangeArrowheads="1"/>
                </p:cNvSpPr>
                <p:nvPr/>
              </p:nvSpPr>
              <p:spPr bwMode="auto">
                <a:xfrm>
                  <a:off x="3870" y="1936"/>
                  <a:ext cx="2" cy="254"/>
                </a:xfrm>
                <a:prstGeom prst="rect">
                  <a:avLst/>
                </a:prstGeom>
                <a:solidFill>
                  <a:srgbClr val="FDB3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49" name="Rectangle 1069"/>
                <p:cNvSpPr>
                  <a:spLocks noChangeArrowheads="1"/>
                </p:cNvSpPr>
                <p:nvPr/>
              </p:nvSpPr>
              <p:spPr bwMode="auto">
                <a:xfrm>
                  <a:off x="3872" y="1936"/>
                  <a:ext cx="3" cy="254"/>
                </a:xfrm>
                <a:prstGeom prst="rect">
                  <a:avLst/>
                </a:prstGeom>
                <a:solidFill>
                  <a:srgbClr val="FDB1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0" name="Rectangle 1070"/>
                <p:cNvSpPr>
                  <a:spLocks noChangeArrowheads="1"/>
                </p:cNvSpPr>
                <p:nvPr/>
              </p:nvSpPr>
              <p:spPr bwMode="auto">
                <a:xfrm>
                  <a:off x="3875" y="1936"/>
                  <a:ext cx="2" cy="254"/>
                </a:xfrm>
                <a:prstGeom prst="rect">
                  <a:avLst/>
                </a:prstGeom>
                <a:solidFill>
                  <a:srgbClr val="FDAF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1" name="Rectangle 1071"/>
                <p:cNvSpPr>
                  <a:spLocks noChangeArrowheads="1"/>
                </p:cNvSpPr>
                <p:nvPr/>
              </p:nvSpPr>
              <p:spPr bwMode="auto">
                <a:xfrm>
                  <a:off x="3877" y="1936"/>
                  <a:ext cx="3" cy="254"/>
                </a:xfrm>
                <a:prstGeom prst="rect">
                  <a:avLst/>
                </a:prstGeom>
                <a:solidFill>
                  <a:srgbClr val="FDAD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2" name="Rectangle 1072"/>
                <p:cNvSpPr>
                  <a:spLocks noChangeArrowheads="1"/>
                </p:cNvSpPr>
                <p:nvPr/>
              </p:nvSpPr>
              <p:spPr bwMode="auto">
                <a:xfrm>
                  <a:off x="3880" y="1936"/>
                  <a:ext cx="3" cy="254"/>
                </a:xfrm>
                <a:prstGeom prst="rect">
                  <a:avLst/>
                </a:prstGeom>
                <a:solidFill>
                  <a:srgbClr val="FDAB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3" name="Rectangle 1073"/>
                <p:cNvSpPr>
                  <a:spLocks noChangeArrowheads="1"/>
                </p:cNvSpPr>
                <p:nvPr/>
              </p:nvSpPr>
              <p:spPr bwMode="auto">
                <a:xfrm>
                  <a:off x="3883" y="1936"/>
                  <a:ext cx="2" cy="254"/>
                </a:xfrm>
                <a:prstGeom prst="rect">
                  <a:avLst/>
                </a:prstGeom>
                <a:solidFill>
                  <a:srgbClr val="FDA9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4" name="Rectangle 1074"/>
                <p:cNvSpPr>
                  <a:spLocks noChangeArrowheads="1"/>
                </p:cNvSpPr>
                <p:nvPr/>
              </p:nvSpPr>
              <p:spPr bwMode="auto">
                <a:xfrm>
                  <a:off x="3885" y="1936"/>
                  <a:ext cx="3" cy="254"/>
                </a:xfrm>
                <a:prstGeom prst="rect">
                  <a:avLst/>
                </a:prstGeom>
                <a:solidFill>
                  <a:srgbClr val="FDA6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5" name="Rectangle 1075"/>
                <p:cNvSpPr>
                  <a:spLocks noChangeArrowheads="1"/>
                </p:cNvSpPr>
                <p:nvPr/>
              </p:nvSpPr>
              <p:spPr bwMode="auto">
                <a:xfrm>
                  <a:off x="3888" y="1936"/>
                  <a:ext cx="2" cy="254"/>
                </a:xfrm>
                <a:prstGeom prst="rect">
                  <a:avLst/>
                </a:prstGeom>
                <a:solidFill>
                  <a:srgbClr val="FDA4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6" name="Rectangle 1076"/>
                <p:cNvSpPr>
                  <a:spLocks noChangeArrowheads="1"/>
                </p:cNvSpPr>
                <p:nvPr/>
              </p:nvSpPr>
              <p:spPr bwMode="auto">
                <a:xfrm>
                  <a:off x="3890" y="1936"/>
                  <a:ext cx="3" cy="254"/>
                </a:xfrm>
                <a:prstGeom prst="rect">
                  <a:avLst/>
                </a:prstGeom>
                <a:solidFill>
                  <a:srgbClr val="FDA2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7" name="Rectangle 1077"/>
                <p:cNvSpPr>
                  <a:spLocks noChangeArrowheads="1"/>
                </p:cNvSpPr>
                <p:nvPr/>
              </p:nvSpPr>
              <p:spPr bwMode="auto">
                <a:xfrm>
                  <a:off x="3893" y="1936"/>
                  <a:ext cx="3" cy="254"/>
                </a:xfrm>
                <a:prstGeom prst="rect">
                  <a:avLst/>
                </a:prstGeom>
                <a:solidFill>
                  <a:srgbClr val="FDA0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8" name="Rectangle 1078"/>
                <p:cNvSpPr>
                  <a:spLocks noChangeArrowheads="1"/>
                </p:cNvSpPr>
                <p:nvPr/>
              </p:nvSpPr>
              <p:spPr bwMode="auto">
                <a:xfrm>
                  <a:off x="3896" y="1936"/>
                  <a:ext cx="2" cy="254"/>
                </a:xfrm>
                <a:prstGeom prst="rect">
                  <a:avLst/>
                </a:prstGeom>
                <a:solidFill>
                  <a:srgbClr val="FD9E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59" name="Rectangle 1079"/>
                <p:cNvSpPr>
                  <a:spLocks noChangeArrowheads="1"/>
                </p:cNvSpPr>
                <p:nvPr/>
              </p:nvSpPr>
              <p:spPr bwMode="auto">
                <a:xfrm>
                  <a:off x="3898" y="1936"/>
                  <a:ext cx="3" cy="254"/>
                </a:xfrm>
                <a:prstGeom prst="rect">
                  <a:avLst/>
                </a:prstGeom>
                <a:solidFill>
                  <a:srgbClr val="FD9C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0" name="Rectangle 1080"/>
                <p:cNvSpPr>
                  <a:spLocks noChangeArrowheads="1"/>
                </p:cNvSpPr>
                <p:nvPr/>
              </p:nvSpPr>
              <p:spPr bwMode="auto">
                <a:xfrm>
                  <a:off x="3901" y="1936"/>
                  <a:ext cx="2" cy="254"/>
                </a:xfrm>
                <a:prstGeom prst="rect">
                  <a:avLst/>
                </a:prstGeom>
                <a:solidFill>
                  <a:srgbClr val="FD99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1" name="Rectangle 1081"/>
                <p:cNvSpPr>
                  <a:spLocks noChangeArrowheads="1"/>
                </p:cNvSpPr>
                <p:nvPr/>
              </p:nvSpPr>
              <p:spPr bwMode="auto">
                <a:xfrm>
                  <a:off x="3903" y="1936"/>
                  <a:ext cx="3" cy="254"/>
                </a:xfrm>
                <a:prstGeom prst="rect">
                  <a:avLst/>
                </a:prstGeom>
                <a:solidFill>
                  <a:srgbClr val="FD97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2" name="Rectangle 1082"/>
                <p:cNvSpPr>
                  <a:spLocks noChangeArrowheads="1"/>
                </p:cNvSpPr>
                <p:nvPr/>
              </p:nvSpPr>
              <p:spPr bwMode="auto">
                <a:xfrm>
                  <a:off x="3906" y="1936"/>
                  <a:ext cx="2" cy="254"/>
                </a:xfrm>
                <a:prstGeom prst="rect">
                  <a:avLst/>
                </a:prstGeom>
                <a:solidFill>
                  <a:srgbClr val="FD95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3" name="Rectangle 1083"/>
                <p:cNvSpPr>
                  <a:spLocks noChangeArrowheads="1"/>
                </p:cNvSpPr>
                <p:nvPr/>
              </p:nvSpPr>
              <p:spPr bwMode="auto">
                <a:xfrm>
                  <a:off x="3908" y="1936"/>
                  <a:ext cx="3" cy="254"/>
                </a:xfrm>
                <a:prstGeom prst="rect">
                  <a:avLst/>
                </a:prstGeom>
                <a:solidFill>
                  <a:srgbClr val="FD93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4" name="Rectangle 1084"/>
                <p:cNvSpPr>
                  <a:spLocks noChangeArrowheads="1"/>
                </p:cNvSpPr>
                <p:nvPr/>
              </p:nvSpPr>
              <p:spPr bwMode="auto">
                <a:xfrm>
                  <a:off x="3911" y="1936"/>
                  <a:ext cx="3" cy="254"/>
                </a:xfrm>
                <a:prstGeom prst="rect">
                  <a:avLst/>
                </a:prstGeom>
                <a:solidFill>
                  <a:srgbClr val="FD90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5" name="Rectangle 1085"/>
                <p:cNvSpPr>
                  <a:spLocks noChangeArrowheads="1"/>
                </p:cNvSpPr>
                <p:nvPr/>
              </p:nvSpPr>
              <p:spPr bwMode="auto">
                <a:xfrm>
                  <a:off x="3914" y="1936"/>
                  <a:ext cx="2" cy="254"/>
                </a:xfrm>
                <a:prstGeom prst="rect">
                  <a:avLst/>
                </a:prstGeom>
                <a:solidFill>
                  <a:srgbClr val="FD8E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6" name="Rectangle 1086"/>
                <p:cNvSpPr>
                  <a:spLocks noChangeArrowheads="1"/>
                </p:cNvSpPr>
                <p:nvPr/>
              </p:nvSpPr>
              <p:spPr bwMode="auto">
                <a:xfrm>
                  <a:off x="3916" y="1936"/>
                  <a:ext cx="3" cy="254"/>
                </a:xfrm>
                <a:prstGeom prst="rect">
                  <a:avLst/>
                </a:prstGeom>
                <a:solidFill>
                  <a:srgbClr val="FD8C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7" name="Rectangle 1087"/>
                <p:cNvSpPr>
                  <a:spLocks noChangeArrowheads="1"/>
                </p:cNvSpPr>
                <p:nvPr/>
              </p:nvSpPr>
              <p:spPr bwMode="auto">
                <a:xfrm>
                  <a:off x="3919" y="1936"/>
                  <a:ext cx="2" cy="254"/>
                </a:xfrm>
                <a:prstGeom prst="rect">
                  <a:avLst/>
                </a:prstGeom>
                <a:solidFill>
                  <a:srgbClr val="FD89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8" name="Rectangle 1088"/>
                <p:cNvSpPr>
                  <a:spLocks noChangeArrowheads="1"/>
                </p:cNvSpPr>
                <p:nvPr/>
              </p:nvSpPr>
              <p:spPr bwMode="auto">
                <a:xfrm>
                  <a:off x="3921" y="1936"/>
                  <a:ext cx="3" cy="254"/>
                </a:xfrm>
                <a:prstGeom prst="rect">
                  <a:avLst/>
                </a:prstGeom>
                <a:solidFill>
                  <a:srgbClr val="FD8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69" name="Rectangle 1089"/>
                <p:cNvSpPr>
                  <a:spLocks noChangeArrowheads="1"/>
                </p:cNvSpPr>
                <p:nvPr/>
              </p:nvSpPr>
              <p:spPr bwMode="auto">
                <a:xfrm>
                  <a:off x="3924" y="1936"/>
                  <a:ext cx="2" cy="254"/>
                </a:xfrm>
                <a:prstGeom prst="rect">
                  <a:avLst/>
                </a:prstGeom>
                <a:solidFill>
                  <a:srgbClr val="FD85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0" name="Rectangle 1090"/>
                <p:cNvSpPr>
                  <a:spLocks noChangeArrowheads="1"/>
                </p:cNvSpPr>
                <p:nvPr/>
              </p:nvSpPr>
              <p:spPr bwMode="auto">
                <a:xfrm>
                  <a:off x="3926" y="1936"/>
                  <a:ext cx="3" cy="254"/>
                </a:xfrm>
                <a:prstGeom prst="rect">
                  <a:avLst/>
                </a:prstGeom>
                <a:solidFill>
                  <a:srgbClr val="FD83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1" name="Rectangle 1091"/>
                <p:cNvSpPr>
                  <a:spLocks noChangeArrowheads="1"/>
                </p:cNvSpPr>
                <p:nvPr/>
              </p:nvSpPr>
              <p:spPr bwMode="auto">
                <a:xfrm>
                  <a:off x="3929" y="1936"/>
                  <a:ext cx="3" cy="254"/>
                </a:xfrm>
                <a:prstGeom prst="rect">
                  <a:avLst/>
                </a:prstGeom>
                <a:solidFill>
                  <a:srgbClr val="FD81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2" name="Rectangle 1092"/>
                <p:cNvSpPr>
                  <a:spLocks noChangeArrowheads="1"/>
                </p:cNvSpPr>
                <p:nvPr/>
              </p:nvSpPr>
              <p:spPr bwMode="auto">
                <a:xfrm>
                  <a:off x="3932" y="1936"/>
                  <a:ext cx="2" cy="254"/>
                </a:xfrm>
                <a:prstGeom prst="rect">
                  <a:avLst/>
                </a:prstGeom>
                <a:solidFill>
                  <a:srgbClr val="FD7F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3" name="Rectangle 1093"/>
                <p:cNvSpPr>
                  <a:spLocks noChangeArrowheads="1"/>
                </p:cNvSpPr>
                <p:nvPr/>
              </p:nvSpPr>
              <p:spPr bwMode="auto">
                <a:xfrm>
                  <a:off x="3934" y="1936"/>
                  <a:ext cx="3" cy="254"/>
                </a:xfrm>
                <a:prstGeom prst="rect">
                  <a:avLst/>
                </a:prstGeom>
                <a:solidFill>
                  <a:srgbClr val="FC7D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4" name="Rectangle 1094"/>
                <p:cNvSpPr>
                  <a:spLocks noChangeArrowheads="1"/>
                </p:cNvSpPr>
                <p:nvPr/>
              </p:nvSpPr>
              <p:spPr bwMode="auto">
                <a:xfrm>
                  <a:off x="3937" y="1936"/>
                  <a:ext cx="2" cy="254"/>
                </a:xfrm>
                <a:prstGeom prst="rect">
                  <a:avLst/>
                </a:prstGeom>
                <a:solidFill>
                  <a:srgbClr val="FC7A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5" name="Rectangle 1095"/>
                <p:cNvSpPr>
                  <a:spLocks noChangeArrowheads="1"/>
                </p:cNvSpPr>
                <p:nvPr/>
              </p:nvSpPr>
              <p:spPr bwMode="auto">
                <a:xfrm>
                  <a:off x="3939" y="1936"/>
                  <a:ext cx="3" cy="254"/>
                </a:xfrm>
                <a:prstGeom prst="rect">
                  <a:avLst/>
                </a:prstGeom>
                <a:solidFill>
                  <a:srgbClr val="FC78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6" name="Rectangle 1096"/>
                <p:cNvSpPr>
                  <a:spLocks noChangeArrowheads="1"/>
                </p:cNvSpPr>
                <p:nvPr/>
              </p:nvSpPr>
              <p:spPr bwMode="auto">
                <a:xfrm>
                  <a:off x="3942" y="1936"/>
                  <a:ext cx="2" cy="254"/>
                </a:xfrm>
                <a:prstGeom prst="rect">
                  <a:avLst/>
                </a:prstGeom>
                <a:solidFill>
                  <a:srgbClr val="FC76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7" name="Rectangle 1097"/>
                <p:cNvSpPr>
                  <a:spLocks noChangeArrowheads="1"/>
                </p:cNvSpPr>
                <p:nvPr/>
              </p:nvSpPr>
              <p:spPr bwMode="auto">
                <a:xfrm>
                  <a:off x="3944" y="1936"/>
                  <a:ext cx="3" cy="254"/>
                </a:xfrm>
                <a:prstGeom prst="rect">
                  <a:avLst/>
                </a:prstGeom>
                <a:solidFill>
                  <a:srgbClr val="FC74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8" name="Rectangle 1098"/>
                <p:cNvSpPr>
                  <a:spLocks noChangeArrowheads="1"/>
                </p:cNvSpPr>
                <p:nvPr/>
              </p:nvSpPr>
              <p:spPr bwMode="auto">
                <a:xfrm>
                  <a:off x="3947" y="1936"/>
                  <a:ext cx="3" cy="254"/>
                </a:xfrm>
                <a:prstGeom prst="rect">
                  <a:avLst/>
                </a:prstGeom>
                <a:solidFill>
                  <a:srgbClr val="FC71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79" name="Rectangle 1099"/>
                <p:cNvSpPr>
                  <a:spLocks noChangeArrowheads="1"/>
                </p:cNvSpPr>
                <p:nvPr/>
              </p:nvSpPr>
              <p:spPr bwMode="auto">
                <a:xfrm>
                  <a:off x="3950" y="1936"/>
                  <a:ext cx="2" cy="254"/>
                </a:xfrm>
                <a:prstGeom prst="rect">
                  <a:avLst/>
                </a:prstGeom>
                <a:solidFill>
                  <a:srgbClr val="FC6F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0" name="Rectangle 1100"/>
                <p:cNvSpPr>
                  <a:spLocks noChangeArrowheads="1"/>
                </p:cNvSpPr>
                <p:nvPr/>
              </p:nvSpPr>
              <p:spPr bwMode="auto">
                <a:xfrm>
                  <a:off x="3952" y="1936"/>
                  <a:ext cx="3" cy="254"/>
                </a:xfrm>
                <a:prstGeom prst="rect">
                  <a:avLst/>
                </a:prstGeom>
                <a:solidFill>
                  <a:srgbClr val="FC6D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1" name="Rectangle 1101"/>
                <p:cNvSpPr>
                  <a:spLocks noChangeArrowheads="1"/>
                </p:cNvSpPr>
                <p:nvPr/>
              </p:nvSpPr>
              <p:spPr bwMode="auto">
                <a:xfrm>
                  <a:off x="3955" y="1936"/>
                  <a:ext cx="2" cy="254"/>
                </a:xfrm>
                <a:prstGeom prst="rect">
                  <a:avLst/>
                </a:prstGeom>
                <a:solidFill>
                  <a:srgbClr val="FC6B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2" name="Rectangle 1102"/>
                <p:cNvSpPr>
                  <a:spLocks noChangeArrowheads="1"/>
                </p:cNvSpPr>
                <p:nvPr/>
              </p:nvSpPr>
              <p:spPr bwMode="auto">
                <a:xfrm>
                  <a:off x="3957" y="1936"/>
                  <a:ext cx="3" cy="254"/>
                </a:xfrm>
                <a:prstGeom prst="rect">
                  <a:avLst/>
                </a:prstGeom>
                <a:solidFill>
                  <a:srgbClr val="FC69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3" name="Rectangle 1103"/>
                <p:cNvSpPr>
                  <a:spLocks noChangeArrowheads="1"/>
                </p:cNvSpPr>
                <p:nvPr/>
              </p:nvSpPr>
              <p:spPr bwMode="auto">
                <a:xfrm>
                  <a:off x="3960" y="1936"/>
                  <a:ext cx="3" cy="254"/>
                </a:xfrm>
                <a:prstGeom prst="rect">
                  <a:avLst/>
                </a:prstGeom>
                <a:solidFill>
                  <a:srgbClr val="FC67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4" name="Rectangle 1104"/>
                <p:cNvSpPr>
                  <a:spLocks noChangeArrowheads="1"/>
                </p:cNvSpPr>
                <p:nvPr/>
              </p:nvSpPr>
              <p:spPr bwMode="auto">
                <a:xfrm>
                  <a:off x="3963" y="1936"/>
                  <a:ext cx="2" cy="254"/>
                </a:xfrm>
                <a:prstGeom prst="rect">
                  <a:avLst/>
                </a:prstGeom>
                <a:solidFill>
                  <a:srgbClr val="FC64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5" name="Rectangle 1105"/>
                <p:cNvSpPr>
                  <a:spLocks noChangeArrowheads="1"/>
                </p:cNvSpPr>
                <p:nvPr/>
              </p:nvSpPr>
              <p:spPr bwMode="auto">
                <a:xfrm>
                  <a:off x="3965" y="1936"/>
                  <a:ext cx="3" cy="254"/>
                </a:xfrm>
                <a:prstGeom prst="rect">
                  <a:avLst/>
                </a:prstGeom>
                <a:solidFill>
                  <a:srgbClr val="FC62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6" name="Rectangle 1106"/>
                <p:cNvSpPr>
                  <a:spLocks noChangeArrowheads="1"/>
                </p:cNvSpPr>
                <p:nvPr/>
              </p:nvSpPr>
              <p:spPr bwMode="auto">
                <a:xfrm>
                  <a:off x="3968" y="1936"/>
                  <a:ext cx="5" cy="254"/>
                </a:xfrm>
                <a:prstGeom prst="rect">
                  <a:avLst/>
                </a:prstGeom>
                <a:solidFill>
                  <a:srgbClr val="FC60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7" name="Rectangle 1107"/>
                <p:cNvSpPr>
                  <a:spLocks noChangeArrowheads="1"/>
                </p:cNvSpPr>
                <p:nvPr/>
              </p:nvSpPr>
              <p:spPr bwMode="auto">
                <a:xfrm>
                  <a:off x="3973" y="1936"/>
                  <a:ext cx="2" cy="254"/>
                </a:xfrm>
                <a:prstGeom prst="rect">
                  <a:avLst/>
                </a:prstGeom>
                <a:solidFill>
                  <a:srgbClr val="FC5D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8" name="Rectangle 1108"/>
                <p:cNvSpPr>
                  <a:spLocks noChangeArrowheads="1"/>
                </p:cNvSpPr>
                <p:nvPr/>
              </p:nvSpPr>
              <p:spPr bwMode="auto">
                <a:xfrm>
                  <a:off x="3975" y="1936"/>
                  <a:ext cx="3" cy="254"/>
                </a:xfrm>
                <a:prstGeom prst="rect">
                  <a:avLst/>
                </a:prstGeom>
                <a:solidFill>
                  <a:srgbClr val="FC5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89" name="Rectangle 1109"/>
                <p:cNvSpPr>
                  <a:spLocks noChangeArrowheads="1"/>
                </p:cNvSpPr>
                <p:nvPr/>
              </p:nvSpPr>
              <p:spPr bwMode="auto">
                <a:xfrm>
                  <a:off x="3978" y="1936"/>
                  <a:ext cx="3" cy="254"/>
                </a:xfrm>
                <a:prstGeom prst="rect">
                  <a:avLst/>
                </a:prstGeom>
                <a:solidFill>
                  <a:srgbClr val="FC59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0" name="Rectangle 1110"/>
                <p:cNvSpPr>
                  <a:spLocks noChangeArrowheads="1"/>
                </p:cNvSpPr>
                <p:nvPr/>
              </p:nvSpPr>
              <p:spPr bwMode="auto">
                <a:xfrm>
                  <a:off x="3981" y="1936"/>
                  <a:ext cx="2" cy="254"/>
                </a:xfrm>
                <a:prstGeom prst="rect">
                  <a:avLst/>
                </a:prstGeom>
                <a:solidFill>
                  <a:srgbClr val="FC5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1" name="Rectangle 1111"/>
                <p:cNvSpPr>
                  <a:spLocks noChangeArrowheads="1"/>
                </p:cNvSpPr>
                <p:nvPr/>
              </p:nvSpPr>
              <p:spPr bwMode="auto">
                <a:xfrm>
                  <a:off x="3983" y="1936"/>
                  <a:ext cx="5" cy="254"/>
                </a:xfrm>
                <a:prstGeom prst="rect">
                  <a:avLst/>
                </a:prstGeom>
                <a:solidFill>
                  <a:srgbClr val="FC5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2" name="Rectangle 1112"/>
                <p:cNvSpPr>
                  <a:spLocks noChangeArrowheads="1"/>
                </p:cNvSpPr>
                <p:nvPr/>
              </p:nvSpPr>
              <p:spPr bwMode="auto">
                <a:xfrm>
                  <a:off x="3988" y="1936"/>
                  <a:ext cx="3" cy="254"/>
                </a:xfrm>
                <a:prstGeom prst="rect">
                  <a:avLst/>
                </a:prstGeom>
                <a:solidFill>
                  <a:srgbClr val="FC51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3" name="Rectangle 1113"/>
                <p:cNvSpPr>
                  <a:spLocks noChangeArrowheads="1"/>
                </p:cNvSpPr>
                <p:nvPr/>
              </p:nvSpPr>
              <p:spPr bwMode="auto">
                <a:xfrm>
                  <a:off x="3991" y="1936"/>
                  <a:ext cx="2" cy="254"/>
                </a:xfrm>
                <a:prstGeom prst="rect">
                  <a:avLst/>
                </a:prstGeom>
                <a:solidFill>
                  <a:srgbClr val="FC4F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4" name="Rectangle 1114"/>
                <p:cNvSpPr>
                  <a:spLocks noChangeArrowheads="1"/>
                </p:cNvSpPr>
                <p:nvPr/>
              </p:nvSpPr>
              <p:spPr bwMode="auto">
                <a:xfrm>
                  <a:off x="3993" y="1936"/>
                  <a:ext cx="3" cy="254"/>
                </a:xfrm>
                <a:prstGeom prst="rect">
                  <a:avLst/>
                </a:prstGeom>
                <a:solidFill>
                  <a:srgbClr val="FC4D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5" name="Rectangle 1115"/>
                <p:cNvSpPr>
                  <a:spLocks noChangeArrowheads="1"/>
                </p:cNvSpPr>
                <p:nvPr/>
              </p:nvSpPr>
              <p:spPr bwMode="auto">
                <a:xfrm>
                  <a:off x="3996" y="1936"/>
                  <a:ext cx="3" cy="254"/>
                </a:xfrm>
                <a:prstGeom prst="rect">
                  <a:avLst/>
                </a:prstGeom>
                <a:solidFill>
                  <a:srgbClr val="FC4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6" name="Rectangle 1116"/>
                <p:cNvSpPr>
                  <a:spLocks noChangeArrowheads="1"/>
                </p:cNvSpPr>
                <p:nvPr/>
              </p:nvSpPr>
              <p:spPr bwMode="auto">
                <a:xfrm>
                  <a:off x="3999" y="1936"/>
                  <a:ext cx="5" cy="254"/>
                </a:xfrm>
                <a:prstGeom prst="rect">
                  <a:avLst/>
                </a:prstGeom>
                <a:solidFill>
                  <a:srgbClr val="FC49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7" name="Rectangle 1117"/>
                <p:cNvSpPr>
                  <a:spLocks noChangeArrowheads="1"/>
                </p:cNvSpPr>
                <p:nvPr/>
              </p:nvSpPr>
              <p:spPr bwMode="auto">
                <a:xfrm>
                  <a:off x="4004" y="1936"/>
                  <a:ext cx="2" cy="254"/>
                </a:xfrm>
                <a:prstGeom prst="rect">
                  <a:avLst/>
                </a:prstGeom>
                <a:solidFill>
                  <a:srgbClr val="FC4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8" name="Rectangle 1118"/>
                <p:cNvSpPr>
                  <a:spLocks noChangeArrowheads="1"/>
                </p:cNvSpPr>
                <p:nvPr/>
              </p:nvSpPr>
              <p:spPr bwMode="auto">
                <a:xfrm>
                  <a:off x="4006" y="1936"/>
                  <a:ext cx="5" cy="254"/>
                </a:xfrm>
                <a:prstGeom prst="rect">
                  <a:avLst/>
                </a:prstGeom>
                <a:solidFill>
                  <a:srgbClr val="FC4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99" name="Rectangle 1119"/>
                <p:cNvSpPr>
                  <a:spLocks noChangeArrowheads="1"/>
                </p:cNvSpPr>
                <p:nvPr/>
              </p:nvSpPr>
              <p:spPr bwMode="auto">
                <a:xfrm>
                  <a:off x="4011" y="1936"/>
                  <a:ext cx="3" cy="254"/>
                </a:xfrm>
                <a:prstGeom prst="rect">
                  <a:avLst/>
                </a:prstGeom>
                <a:solidFill>
                  <a:srgbClr val="FC41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0" name="Rectangle 1120"/>
                <p:cNvSpPr>
                  <a:spLocks noChangeArrowheads="1"/>
                </p:cNvSpPr>
                <p:nvPr/>
              </p:nvSpPr>
              <p:spPr bwMode="auto">
                <a:xfrm>
                  <a:off x="4014" y="1936"/>
                  <a:ext cx="5" cy="254"/>
                </a:xfrm>
                <a:prstGeom prst="rect">
                  <a:avLst/>
                </a:prstGeom>
                <a:solidFill>
                  <a:srgbClr val="FC3F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1" name="Rectangle 1121"/>
                <p:cNvSpPr>
                  <a:spLocks noChangeArrowheads="1"/>
                </p:cNvSpPr>
                <p:nvPr/>
              </p:nvSpPr>
              <p:spPr bwMode="auto">
                <a:xfrm>
                  <a:off x="4019" y="1936"/>
                  <a:ext cx="3" cy="254"/>
                </a:xfrm>
                <a:prstGeom prst="rect">
                  <a:avLst/>
                </a:prstGeom>
                <a:solidFill>
                  <a:srgbClr val="FC3D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2" name="Rectangle 1122"/>
                <p:cNvSpPr>
                  <a:spLocks noChangeArrowheads="1"/>
                </p:cNvSpPr>
                <p:nvPr/>
              </p:nvSpPr>
              <p:spPr bwMode="auto">
                <a:xfrm>
                  <a:off x="4022" y="1936"/>
                  <a:ext cx="5" cy="254"/>
                </a:xfrm>
                <a:prstGeom prst="rect">
                  <a:avLst/>
                </a:prstGeom>
                <a:solidFill>
                  <a:srgbClr val="FC3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3" name="Rectangle 1123"/>
                <p:cNvSpPr>
                  <a:spLocks noChangeArrowheads="1"/>
                </p:cNvSpPr>
                <p:nvPr/>
              </p:nvSpPr>
              <p:spPr bwMode="auto">
                <a:xfrm>
                  <a:off x="4027" y="1936"/>
                  <a:ext cx="5" cy="254"/>
                </a:xfrm>
                <a:prstGeom prst="rect">
                  <a:avLst/>
                </a:prstGeom>
                <a:solidFill>
                  <a:srgbClr val="FC38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4" name="Rectangle 1124"/>
                <p:cNvSpPr>
                  <a:spLocks noChangeArrowheads="1"/>
                </p:cNvSpPr>
                <p:nvPr/>
              </p:nvSpPr>
              <p:spPr bwMode="auto">
                <a:xfrm>
                  <a:off x="4032" y="1936"/>
                  <a:ext cx="3" cy="254"/>
                </a:xfrm>
                <a:prstGeom prst="rect">
                  <a:avLst/>
                </a:prstGeom>
                <a:solidFill>
                  <a:srgbClr val="FC3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5" name="Rectangle 1125"/>
                <p:cNvSpPr>
                  <a:spLocks noChangeArrowheads="1"/>
                </p:cNvSpPr>
                <p:nvPr/>
              </p:nvSpPr>
              <p:spPr bwMode="auto">
                <a:xfrm>
                  <a:off x="4035" y="1936"/>
                  <a:ext cx="7" cy="254"/>
                </a:xfrm>
                <a:prstGeom prst="rect">
                  <a:avLst/>
                </a:prstGeom>
                <a:solidFill>
                  <a:srgbClr val="FC3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06" name="Freeform 1126"/>
                <p:cNvSpPr>
                  <a:spLocks/>
                </p:cNvSpPr>
                <p:nvPr/>
              </p:nvSpPr>
              <p:spPr bwMode="auto">
                <a:xfrm>
                  <a:off x="3679" y="1937"/>
                  <a:ext cx="360" cy="251"/>
                </a:xfrm>
                <a:custGeom>
                  <a:avLst/>
                  <a:gdLst>
                    <a:gd name="T0" fmla="*/ 180 w 360"/>
                    <a:gd name="T1" fmla="*/ 0 h 251"/>
                    <a:gd name="T2" fmla="*/ 144 w 360"/>
                    <a:gd name="T3" fmla="*/ 2 h 251"/>
                    <a:gd name="T4" fmla="*/ 110 w 360"/>
                    <a:gd name="T5" fmla="*/ 5 h 251"/>
                    <a:gd name="T6" fmla="*/ 79 w 360"/>
                    <a:gd name="T7" fmla="*/ 11 h 251"/>
                    <a:gd name="T8" fmla="*/ 53 w 360"/>
                    <a:gd name="T9" fmla="*/ 18 h 251"/>
                    <a:gd name="T10" fmla="*/ 30 w 360"/>
                    <a:gd name="T11" fmla="*/ 27 h 251"/>
                    <a:gd name="T12" fmla="*/ 15 w 360"/>
                    <a:gd name="T13" fmla="*/ 38 h 251"/>
                    <a:gd name="T14" fmla="*/ 4 w 360"/>
                    <a:gd name="T15" fmla="*/ 50 h 251"/>
                    <a:gd name="T16" fmla="*/ 2 w 360"/>
                    <a:gd name="T17" fmla="*/ 57 h 251"/>
                    <a:gd name="T18" fmla="*/ 0 w 360"/>
                    <a:gd name="T19" fmla="*/ 63 h 251"/>
                    <a:gd name="T20" fmla="*/ 0 w 360"/>
                    <a:gd name="T21" fmla="*/ 188 h 251"/>
                    <a:gd name="T22" fmla="*/ 2 w 360"/>
                    <a:gd name="T23" fmla="*/ 195 h 251"/>
                    <a:gd name="T24" fmla="*/ 4 w 360"/>
                    <a:gd name="T25" fmla="*/ 201 h 251"/>
                    <a:gd name="T26" fmla="*/ 15 w 360"/>
                    <a:gd name="T27" fmla="*/ 213 h 251"/>
                    <a:gd name="T28" fmla="*/ 30 w 360"/>
                    <a:gd name="T29" fmla="*/ 224 h 251"/>
                    <a:gd name="T30" fmla="*/ 53 w 360"/>
                    <a:gd name="T31" fmla="*/ 233 h 251"/>
                    <a:gd name="T32" fmla="*/ 79 w 360"/>
                    <a:gd name="T33" fmla="*/ 241 h 251"/>
                    <a:gd name="T34" fmla="*/ 110 w 360"/>
                    <a:gd name="T35" fmla="*/ 246 h 251"/>
                    <a:gd name="T36" fmla="*/ 144 w 360"/>
                    <a:gd name="T37" fmla="*/ 250 h 251"/>
                    <a:gd name="T38" fmla="*/ 180 w 360"/>
                    <a:gd name="T39" fmla="*/ 251 h 251"/>
                    <a:gd name="T40" fmla="*/ 215 w 360"/>
                    <a:gd name="T41" fmla="*/ 250 h 251"/>
                    <a:gd name="T42" fmla="*/ 249 w 360"/>
                    <a:gd name="T43" fmla="*/ 246 h 251"/>
                    <a:gd name="T44" fmla="*/ 281 w 360"/>
                    <a:gd name="T45" fmla="*/ 241 h 251"/>
                    <a:gd name="T46" fmla="*/ 307 w 360"/>
                    <a:gd name="T47" fmla="*/ 233 h 251"/>
                    <a:gd name="T48" fmla="*/ 330 w 360"/>
                    <a:gd name="T49" fmla="*/ 224 h 251"/>
                    <a:gd name="T50" fmla="*/ 345 w 360"/>
                    <a:gd name="T51" fmla="*/ 213 h 251"/>
                    <a:gd name="T52" fmla="*/ 356 w 360"/>
                    <a:gd name="T53" fmla="*/ 201 h 251"/>
                    <a:gd name="T54" fmla="*/ 360 w 360"/>
                    <a:gd name="T55" fmla="*/ 195 h 251"/>
                    <a:gd name="T56" fmla="*/ 360 w 360"/>
                    <a:gd name="T57" fmla="*/ 188 h 251"/>
                    <a:gd name="T58" fmla="*/ 360 w 360"/>
                    <a:gd name="T59" fmla="*/ 63 h 251"/>
                    <a:gd name="T60" fmla="*/ 360 w 360"/>
                    <a:gd name="T61" fmla="*/ 57 h 251"/>
                    <a:gd name="T62" fmla="*/ 356 w 360"/>
                    <a:gd name="T63" fmla="*/ 50 h 251"/>
                    <a:gd name="T64" fmla="*/ 345 w 360"/>
                    <a:gd name="T65" fmla="*/ 38 h 251"/>
                    <a:gd name="T66" fmla="*/ 330 w 360"/>
                    <a:gd name="T67" fmla="*/ 27 h 251"/>
                    <a:gd name="T68" fmla="*/ 307 w 360"/>
                    <a:gd name="T69" fmla="*/ 18 h 251"/>
                    <a:gd name="T70" fmla="*/ 281 w 360"/>
                    <a:gd name="T71" fmla="*/ 11 h 251"/>
                    <a:gd name="T72" fmla="*/ 249 w 360"/>
                    <a:gd name="T73" fmla="*/ 5 h 251"/>
                    <a:gd name="T74" fmla="*/ 215 w 360"/>
                    <a:gd name="T75" fmla="*/ 2 h 251"/>
                    <a:gd name="T76" fmla="*/ 180 w 360"/>
                    <a:gd name="T77" fmla="*/ 0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60" h="251">
                      <a:moveTo>
                        <a:pt x="180" y="0"/>
                      </a:moveTo>
                      <a:lnTo>
                        <a:pt x="144" y="2"/>
                      </a:lnTo>
                      <a:lnTo>
                        <a:pt x="110" y="5"/>
                      </a:lnTo>
                      <a:lnTo>
                        <a:pt x="79" y="11"/>
                      </a:lnTo>
                      <a:lnTo>
                        <a:pt x="53" y="18"/>
                      </a:lnTo>
                      <a:lnTo>
                        <a:pt x="30" y="27"/>
                      </a:lnTo>
                      <a:lnTo>
                        <a:pt x="15" y="38"/>
                      </a:lnTo>
                      <a:lnTo>
                        <a:pt x="4" y="50"/>
                      </a:lnTo>
                      <a:lnTo>
                        <a:pt x="2" y="57"/>
                      </a:lnTo>
                      <a:lnTo>
                        <a:pt x="0" y="63"/>
                      </a:lnTo>
                      <a:lnTo>
                        <a:pt x="0" y="188"/>
                      </a:lnTo>
                      <a:lnTo>
                        <a:pt x="2" y="195"/>
                      </a:lnTo>
                      <a:lnTo>
                        <a:pt x="4" y="201"/>
                      </a:lnTo>
                      <a:lnTo>
                        <a:pt x="15" y="213"/>
                      </a:lnTo>
                      <a:lnTo>
                        <a:pt x="30" y="224"/>
                      </a:lnTo>
                      <a:lnTo>
                        <a:pt x="53" y="233"/>
                      </a:lnTo>
                      <a:lnTo>
                        <a:pt x="79" y="241"/>
                      </a:lnTo>
                      <a:lnTo>
                        <a:pt x="110" y="246"/>
                      </a:lnTo>
                      <a:lnTo>
                        <a:pt x="144" y="250"/>
                      </a:lnTo>
                      <a:lnTo>
                        <a:pt x="180" y="251"/>
                      </a:lnTo>
                      <a:lnTo>
                        <a:pt x="215" y="250"/>
                      </a:lnTo>
                      <a:lnTo>
                        <a:pt x="249" y="246"/>
                      </a:lnTo>
                      <a:lnTo>
                        <a:pt x="281" y="241"/>
                      </a:lnTo>
                      <a:lnTo>
                        <a:pt x="307" y="233"/>
                      </a:lnTo>
                      <a:lnTo>
                        <a:pt x="330" y="224"/>
                      </a:lnTo>
                      <a:lnTo>
                        <a:pt x="345" y="213"/>
                      </a:lnTo>
                      <a:lnTo>
                        <a:pt x="356" y="201"/>
                      </a:lnTo>
                      <a:lnTo>
                        <a:pt x="360" y="195"/>
                      </a:lnTo>
                      <a:lnTo>
                        <a:pt x="360" y="188"/>
                      </a:lnTo>
                      <a:lnTo>
                        <a:pt x="360" y="63"/>
                      </a:lnTo>
                      <a:lnTo>
                        <a:pt x="360" y="57"/>
                      </a:lnTo>
                      <a:lnTo>
                        <a:pt x="356" y="50"/>
                      </a:lnTo>
                      <a:lnTo>
                        <a:pt x="345" y="38"/>
                      </a:lnTo>
                      <a:lnTo>
                        <a:pt x="330" y="27"/>
                      </a:lnTo>
                      <a:lnTo>
                        <a:pt x="307" y="18"/>
                      </a:lnTo>
                      <a:lnTo>
                        <a:pt x="281" y="11"/>
                      </a:lnTo>
                      <a:lnTo>
                        <a:pt x="249" y="5"/>
                      </a:lnTo>
                      <a:lnTo>
                        <a:pt x="215" y="2"/>
                      </a:lnTo>
                      <a:lnTo>
                        <a:pt x="180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07" name="Group 1127"/>
              <p:cNvGrpSpPr>
                <a:grpSpLocks/>
              </p:cNvGrpSpPr>
              <p:nvPr/>
            </p:nvGrpSpPr>
            <p:grpSpPr bwMode="auto">
              <a:xfrm>
                <a:off x="3878" y="3612"/>
                <a:ext cx="363" cy="130"/>
                <a:chOff x="3679" y="1936"/>
                <a:chExt cx="363" cy="130"/>
              </a:xfrm>
            </p:grpSpPr>
            <p:sp>
              <p:nvSpPr>
                <p:cNvPr id="819" name="Rectangle 1128"/>
                <p:cNvSpPr>
                  <a:spLocks noChangeArrowheads="1"/>
                </p:cNvSpPr>
                <p:nvPr/>
              </p:nvSpPr>
              <p:spPr bwMode="auto">
                <a:xfrm>
                  <a:off x="3679" y="1936"/>
                  <a:ext cx="21" cy="13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0" name="Rectangle 1129"/>
                <p:cNvSpPr>
                  <a:spLocks noChangeArrowheads="1"/>
                </p:cNvSpPr>
                <p:nvPr/>
              </p:nvSpPr>
              <p:spPr bwMode="auto">
                <a:xfrm>
                  <a:off x="3700" y="1936"/>
                  <a:ext cx="10" cy="130"/>
                </a:xfrm>
                <a:prstGeom prst="rect">
                  <a:avLst/>
                </a:prstGeom>
                <a:solidFill>
                  <a:srgbClr val="FFF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1" name="Rectangle 1130"/>
                <p:cNvSpPr>
                  <a:spLocks noChangeArrowheads="1"/>
                </p:cNvSpPr>
                <p:nvPr/>
              </p:nvSpPr>
              <p:spPr bwMode="auto">
                <a:xfrm>
                  <a:off x="3710" y="1936"/>
                  <a:ext cx="15" cy="130"/>
                </a:xfrm>
                <a:prstGeom prst="rect">
                  <a:avLst/>
                </a:prstGeom>
                <a:solidFill>
                  <a:srgbClr val="FFF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2" name="Rectangle 1131"/>
                <p:cNvSpPr>
                  <a:spLocks noChangeArrowheads="1"/>
                </p:cNvSpPr>
                <p:nvPr/>
              </p:nvSpPr>
              <p:spPr bwMode="auto">
                <a:xfrm>
                  <a:off x="3725" y="1936"/>
                  <a:ext cx="3" cy="130"/>
                </a:xfrm>
                <a:prstGeom prst="rect">
                  <a:avLst/>
                </a:prstGeom>
                <a:solidFill>
                  <a:srgbClr val="FFF9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3" name="Rectangle 1132"/>
                <p:cNvSpPr>
                  <a:spLocks noChangeArrowheads="1"/>
                </p:cNvSpPr>
                <p:nvPr/>
              </p:nvSpPr>
              <p:spPr bwMode="auto">
                <a:xfrm>
                  <a:off x="3728" y="1936"/>
                  <a:ext cx="8" cy="130"/>
                </a:xfrm>
                <a:prstGeom prst="rect">
                  <a:avLst/>
                </a:prstGeom>
                <a:solidFill>
                  <a:srgbClr val="FFF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4" name="Rectangle 1133"/>
                <p:cNvSpPr>
                  <a:spLocks noChangeArrowheads="1"/>
                </p:cNvSpPr>
                <p:nvPr/>
              </p:nvSpPr>
              <p:spPr bwMode="auto">
                <a:xfrm>
                  <a:off x="3736" y="1936"/>
                  <a:ext cx="7" cy="130"/>
                </a:xfrm>
                <a:prstGeom prst="rect">
                  <a:avLst/>
                </a:prstGeom>
                <a:solidFill>
                  <a:srgbClr val="FFF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5" name="Rectangle 1134"/>
                <p:cNvSpPr>
                  <a:spLocks noChangeArrowheads="1"/>
                </p:cNvSpPr>
                <p:nvPr/>
              </p:nvSpPr>
              <p:spPr bwMode="auto">
                <a:xfrm>
                  <a:off x="3743" y="1936"/>
                  <a:ext cx="8" cy="130"/>
                </a:xfrm>
                <a:prstGeom prst="rect">
                  <a:avLst/>
                </a:prstGeom>
                <a:solidFill>
                  <a:srgbClr val="FFF5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6" name="Rectangle 1135"/>
                <p:cNvSpPr>
                  <a:spLocks noChangeArrowheads="1"/>
                </p:cNvSpPr>
                <p:nvPr/>
              </p:nvSpPr>
              <p:spPr bwMode="auto">
                <a:xfrm>
                  <a:off x="3751" y="1936"/>
                  <a:ext cx="8" cy="130"/>
                </a:xfrm>
                <a:prstGeom prst="rect">
                  <a:avLst/>
                </a:prstGeom>
                <a:solidFill>
                  <a:srgbClr val="FFF3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7" name="Rectangle 1136"/>
                <p:cNvSpPr>
                  <a:spLocks noChangeArrowheads="1"/>
                </p:cNvSpPr>
                <p:nvPr/>
              </p:nvSpPr>
              <p:spPr bwMode="auto">
                <a:xfrm>
                  <a:off x="3759" y="1936"/>
                  <a:ext cx="5" cy="130"/>
                </a:xfrm>
                <a:prstGeom prst="rect">
                  <a:avLst/>
                </a:prstGeom>
                <a:solidFill>
                  <a:srgbClr val="FFF1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8" name="Rectangle 1137"/>
                <p:cNvSpPr>
                  <a:spLocks noChangeArrowheads="1"/>
                </p:cNvSpPr>
                <p:nvPr/>
              </p:nvSpPr>
              <p:spPr bwMode="auto">
                <a:xfrm>
                  <a:off x="3764" y="1936"/>
                  <a:ext cx="5" cy="130"/>
                </a:xfrm>
                <a:prstGeom prst="rect">
                  <a:avLst/>
                </a:prstGeom>
                <a:solidFill>
                  <a:srgbClr val="FFEF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29" name="Rectangle 1138"/>
                <p:cNvSpPr>
                  <a:spLocks noChangeArrowheads="1"/>
                </p:cNvSpPr>
                <p:nvPr/>
              </p:nvSpPr>
              <p:spPr bwMode="auto">
                <a:xfrm>
                  <a:off x="3769" y="1936"/>
                  <a:ext cx="8" cy="130"/>
                </a:xfrm>
                <a:prstGeom prst="rect">
                  <a:avLst/>
                </a:prstGeom>
                <a:solidFill>
                  <a:srgbClr val="FFED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0" name="Rectangle 1139"/>
                <p:cNvSpPr>
                  <a:spLocks noChangeArrowheads="1"/>
                </p:cNvSpPr>
                <p:nvPr/>
              </p:nvSpPr>
              <p:spPr bwMode="auto">
                <a:xfrm>
                  <a:off x="3777" y="1936"/>
                  <a:ext cx="5" cy="130"/>
                </a:xfrm>
                <a:prstGeom prst="rect">
                  <a:avLst/>
                </a:prstGeom>
                <a:solidFill>
                  <a:srgbClr val="FEEB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1" name="Rectangle 1140"/>
                <p:cNvSpPr>
                  <a:spLocks noChangeArrowheads="1"/>
                </p:cNvSpPr>
                <p:nvPr/>
              </p:nvSpPr>
              <p:spPr bwMode="auto">
                <a:xfrm>
                  <a:off x="3782" y="1936"/>
                  <a:ext cx="5" cy="130"/>
                </a:xfrm>
                <a:prstGeom prst="rect">
                  <a:avLst/>
                </a:prstGeom>
                <a:solidFill>
                  <a:srgbClr val="FEE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2" name="Rectangle 1141"/>
                <p:cNvSpPr>
                  <a:spLocks noChangeArrowheads="1"/>
                </p:cNvSpPr>
                <p:nvPr/>
              </p:nvSpPr>
              <p:spPr bwMode="auto">
                <a:xfrm>
                  <a:off x="3787" y="1936"/>
                  <a:ext cx="5" cy="130"/>
                </a:xfrm>
                <a:prstGeom prst="rect">
                  <a:avLst/>
                </a:prstGeom>
                <a:solidFill>
                  <a:srgbClr val="FEE6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3" name="Rectangle 1142"/>
                <p:cNvSpPr>
                  <a:spLocks noChangeArrowheads="1"/>
                </p:cNvSpPr>
                <p:nvPr/>
              </p:nvSpPr>
              <p:spPr bwMode="auto">
                <a:xfrm>
                  <a:off x="3792" y="1936"/>
                  <a:ext cx="6" cy="130"/>
                </a:xfrm>
                <a:prstGeom prst="rect">
                  <a:avLst/>
                </a:prstGeom>
                <a:solidFill>
                  <a:srgbClr val="FEE4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4" name="Rectangle 1143"/>
                <p:cNvSpPr>
                  <a:spLocks noChangeArrowheads="1"/>
                </p:cNvSpPr>
                <p:nvPr/>
              </p:nvSpPr>
              <p:spPr bwMode="auto">
                <a:xfrm>
                  <a:off x="3798" y="1936"/>
                  <a:ext cx="5" cy="130"/>
                </a:xfrm>
                <a:prstGeom prst="rect">
                  <a:avLst/>
                </a:prstGeom>
                <a:solidFill>
                  <a:srgbClr val="FEE2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5" name="Rectangle 1144"/>
                <p:cNvSpPr>
                  <a:spLocks noChangeArrowheads="1"/>
                </p:cNvSpPr>
                <p:nvPr/>
              </p:nvSpPr>
              <p:spPr bwMode="auto">
                <a:xfrm>
                  <a:off x="3803" y="1936"/>
                  <a:ext cx="5" cy="130"/>
                </a:xfrm>
                <a:prstGeom prst="rect">
                  <a:avLst/>
                </a:prstGeom>
                <a:solidFill>
                  <a:srgbClr val="FEDF1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6" name="Rectangle 1145"/>
                <p:cNvSpPr>
                  <a:spLocks noChangeArrowheads="1"/>
                </p:cNvSpPr>
                <p:nvPr/>
              </p:nvSpPr>
              <p:spPr bwMode="auto">
                <a:xfrm>
                  <a:off x="3808" y="1936"/>
                  <a:ext cx="5" cy="130"/>
                </a:xfrm>
                <a:prstGeom prst="rect">
                  <a:avLst/>
                </a:prstGeom>
                <a:solidFill>
                  <a:srgbClr val="FEDC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7" name="Rectangle 1146"/>
                <p:cNvSpPr>
                  <a:spLocks noChangeArrowheads="1"/>
                </p:cNvSpPr>
                <p:nvPr/>
              </p:nvSpPr>
              <p:spPr bwMode="auto">
                <a:xfrm>
                  <a:off x="3813" y="1936"/>
                  <a:ext cx="3" cy="130"/>
                </a:xfrm>
                <a:prstGeom prst="rect">
                  <a:avLst/>
                </a:prstGeom>
                <a:solidFill>
                  <a:srgbClr val="FEDA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8" name="Rectangle 1147"/>
                <p:cNvSpPr>
                  <a:spLocks noChangeArrowheads="1"/>
                </p:cNvSpPr>
                <p:nvPr/>
              </p:nvSpPr>
              <p:spPr bwMode="auto">
                <a:xfrm>
                  <a:off x="3816" y="1936"/>
                  <a:ext cx="5" cy="130"/>
                </a:xfrm>
                <a:prstGeom prst="rect">
                  <a:avLst/>
                </a:prstGeom>
                <a:solidFill>
                  <a:srgbClr val="FED8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39" name="Rectangle 1148"/>
                <p:cNvSpPr>
                  <a:spLocks noChangeArrowheads="1"/>
                </p:cNvSpPr>
                <p:nvPr/>
              </p:nvSpPr>
              <p:spPr bwMode="auto">
                <a:xfrm>
                  <a:off x="3821" y="1936"/>
                  <a:ext cx="2" cy="130"/>
                </a:xfrm>
                <a:prstGeom prst="rect">
                  <a:avLst/>
                </a:prstGeom>
                <a:solidFill>
                  <a:srgbClr val="FED6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0" name="Rectangle 1149"/>
                <p:cNvSpPr>
                  <a:spLocks noChangeArrowheads="1"/>
                </p:cNvSpPr>
                <p:nvPr/>
              </p:nvSpPr>
              <p:spPr bwMode="auto">
                <a:xfrm>
                  <a:off x="3823" y="1936"/>
                  <a:ext cx="3" cy="130"/>
                </a:xfrm>
                <a:prstGeom prst="rect">
                  <a:avLst/>
                </a:prstGeom>
                <a:solidFill>
                  <a:srgbClr val="FED4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1" name="Rectangle 1150"/>
                <p:cNvSpPr>
                  <a:spLocks noChangeArrowheads="1"/>
                </p:cNvSpPr>
                <p:nvPr/>
              </p:nvSpPr>
              <p:spPr bwMode="auto">
                <a:xfrm>
                  <a:off x="3826" y="1936"/>
                  <a:ext cx="5" cy="130"/>
                </a:xfrm>
                <a:prstGeom prst="rect">
                  <a:avLst/>
                </a:prstGeom>
                <a:solidFill>
                  <a:srgbClr val="FED2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2" name="Rectangle 1151"/>
                <p:cNvSpPr>
                  <a:spLocks noChangeArrowheads="1"/>
                </p:cNvSpPr>
                <p:nvPr/>
              </p:nvSpPr>
              <p:spPr bwMode="auto">
                <a:xfrm>
                  <a:off x="3831" y="1936"/>
                  <a:ext cx="3" cy="130"/>
                </a:xfrm>
                <a:prstGeom prst="rect">
                  <a:avLst/>
                </a:prstGeom>
                <a:solidFill>
                  <a:srgbClr val="FECF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3" name="Rectangle 1152"/>
                <p:cNvSpPr>
                  <a:spLocks noChangeArrowheads="1"/>
                </p:cNvSpPr>
                <p:nvPr/>
              </p:nvSpPr>
              <p:spPr bwMode="auto">
                <a:xfrm>
                  <a:off x="3834" y="1936"/>
                  <a:ext cx="2" cy="130"/>
                </a:xfrm>
                <a:prstGeom prst="rect">
                  <a:avLst/>
                </a:prstGeom>
                <a:solidFill>
                  <a:srgbClr val="FECD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4" name="Rectangle 1153"/>
                <p:cNvSpPr>
                  <a:spLocks noChangeArrowheads="1"/>
                </p:cNvSpPr>
                <p:nvPr/>
              </p:nvSpPr>
              <p:spPr bwMode="auto">
                <a:xfrm>
                  <a:off x="3836" y="1936"/>
                  <a:ext cx="5" cy="130"/>
                </a:xfrm>
                <a:prstGeom prst="rect">
                  <a:avLst/>
                </a:prstGeom>
                <a:solidFill>
                  <a:srgbClr val="FECB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5" name="Rectangle 1154"/>
                <p:cNvSpPr>
                  <a:spLocks noChangeArrowheads="1"/>
                </p:cNvSpPr>
                <p:nvPr/>
              </p:nvSpPr>
              <p:spPr bwMode="auto">
                <a:xfrm>
                  <a:off x="3841" y="1936"/>
                  <a:ext cx="6" cy="130"/>
                </a:xfrm>
                <a:prstGeom prst="rect">
                  <a:avLst/>
                </a:prstGeom>
                <a:solidFill>
                  <a:srgbClr val="FEC8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6" name="Rectangle 1155"/>
                <p:cNvSpPr>
                  <a:spLocks noChangeArrowheads="1"/>
                </p:cNvSpPr>
                <p:nvPr/>
              </p:nvSpPr>
              <p:spPr bwMode="auto">
                <a:xfrm>
                  <a:off x="3847" y="1936"/>
                  <a:ext cx="2" cy="130"/>
                </a:xfrm>
                <a:prstGeom prst="rect">
                  <a:avLst/>
                </a:prstGeom>
                <a:solidFill>
                  <a:srgbClr val="FEC5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7" name="Rectangle 1156"/>
                <p:cNvSpPr>
                  <a:spLocks noChangeArrowheads="1"/>
                </p:cNvSpPr>
                <p:nvPr/>
              </p:nvSpPr>
              <p:spPr bwMode="auto">
                <a:xfrm>
                  <a:off x="3849" y="1936"/>
                  <a:ext cx="3" cy="130"/>
                </a:xfrm>
                <a:prstGeom prst="rect">
                  <a:avLst/>
                </a:prstGeom>
                <a:solidFill>
                  <a:srgbClr val="FEC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8" name="Rectangle 1157"/>
                <p:cNvSpPr>
                  <a:spLocks noChangeArrowheads="1"/>
                </p:cNvSpPr>
                <p:nvPr/>
              </p:nvSpPr>
              <p:spPr bwMode="auto">
                <a:xfrm>
                  <a:off x="3852" y="1936"/>
                  <a:ext cx="2" cy="130"/>
                </a:xfrm>
                <a:prstGeom prst="rect">
                  <a:avLst/>
                </a:prstGeom>
                <a:solidFill>
                  <a:srgbClr val="FEC1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49" name="Rectangle 1158"/>
                <p:cNvSpPr>
                  <a:spLocks noChangeArrowheads="1"/>
                </p:cNvSpPr>
                <p:nvPr/>
              </p:nvSpPr>
              <p:spPr bwMode="auto">
                <a:xfrm>
                  <a:off x="3854" y="1936"/>
                  <a:ext cx="3" cy="130"/>
                </a:xfrm>
                <a:prstGeom prst="rect">
                  <a:avLst/>
                </a:prstGeom>
                <a:solidFill>
                  <a:srgbClr val="FEBF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0" name="Rectangle 1159"/>
                <p:cNvSpPr>
                  <a:spLocks noChangeArrowheads="1"/>
                </p:cNvSpPr>
                <p:nvPr/>
              </p:nvSpPr>
              <p:spPr bwMode="auto">
                <a:xfrm>
                  <a:off x="3857" y="1936"/>
                  <a:ext cx="5" cy="130"/>
                </a:xfrm>
                <a:prstGeom prst="rect">
                  <a:avLst/>
                </a:prstGeom>
                <a:solidFill>
                  <a:srgbClr val="FEBC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1" name="Rectangle 1160"/>
                <p:cNvSpPr>
                  <a:spLocks noChangeArrowheads="1"/>
                </p:cNvSpPr>
                <p:nvPr/>
              </p:nvSpPr>
              <p:spPr bwMode="auto">
                <a:xfrm>
                  <a:off x="3862" y="1936"/>
                  <a:ext cx="3" cy="130"/>
                </a:xfrm>
                <a:prstGeom prst="rect">
                  <a:avLst/>
                </a:prstGeom>
                <a:solidFill>
                  <a:srgbClr val="FDB9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2" name="Rectangle 1161"/>
                <p:cNvSpPr>
                  <a:spLocks noChangeArrowheads="1"/>
                </p:cNvSpPr>
                <p:nvPr/>
              </p:nvSpPr>
              <p:spPr bwMode="auto">
                <a:xfrm>
                  <a:off x="3865" y="1936"/>
                  <a:ext cx="2" cy="130"/>
                </a:xfrm>
                <a:prstGeom prst="rect">
                  <a:avLst/>
                </a:prstGeom>
                <a:solidFill>
                  <a:srgbClr val="FDB7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3" name="Rectangle 1162"/>
                <p:cNvSpPr>
                  <a:spLocks noChangeArrowheads="1"/>
                </p:cNvSpPr>
                <p:nvPr/>
              </p:nvSpPr>
              <p:spPr bwMode="auto">
                <a:xfrm>
                  <a:off x="3867" y="1936"/>
                  <a:ext cx="3" cy="130"/>
                </a:xfrm>
                <a:prstGeom prst="rect">
                  <a:avLst/>
                </a:prstGeom>
                <a:solidFill>
                  <a:srgbClr val="FDB5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4" name="Rectangle 1163"/>
                <p:cNvSpPr>
                  <a:spLocks noChangeArrowheads="1"/>
                </p:cNvSpPr>
                <p:nvPr/>
              </p:nvSpPr>
              <p:spPr bwMode="auto">
                <a:xfrm>
                  <a:off x="3870" y="1936"/>
                  <a:ext cx="2" cy="130"/>
                </a:xfrm>
                <a:prstGeom prst="rect">
                  <a:avLst/>
                </a:prstGeom>
                <a:solidFill>
                  <a:srgbClr val="FDB3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5" name="Rectangle 1164"/>
                <p:cNvSpPr>
                  <a:spLocks noChangeArrowheads="1"/>
                </p:cNvSpPr>
                <p:nvPr/>
              </p:nvSpPr>
              <p:spPr bwMode="auto">
                <a:xfrm>
                  <a:off x="3872" y="1936"/>
                  <a:ext cx="3" cy="130"/>
                </a:xfrm>
                <a:prstGeom prst="rect">
                  <a:avLst/>
                </a:prstGeom>
                <a:solidFill>
                  <a:srgbClr val="FDB1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6" name="Rectangle 1165"/>
                <p:cNvSpPr>
                  <a:spLocks noChangeArrowheads="1"/>
                </p:cNvSpPr>
                <p:nvPr/>
              </p:nvSpPr>
              <p:spPr bwMode="auto">
                <a:xfrm>
                  <a:off x="3875" y="1936"/>
                  <a:ext cx="2" cy="130"/>
                </a:xfrm>
                <a:prstGeom prst="rect">
                  <a:avLst/>
                </a:prstGeom>
                <a:solidFill>
                  <a:srgbClr val="FDAF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7" name="Rectangle 1166"/>
                <p:cNvSpPr>
                  <a:spLocks noChangeArrowheads="1"/>
                </p:cNvSpPr>
                <p:nvPr/>
              </p:nvSpPr>
              <p:spPr bwMode="auto">
                <a:xfrm>
                  <a:off x="3877" y="1936"/>
                  <a:ext cx="3" cy="130"/>
                </a:xfrm>
                <a:prstGeom prst="rect">
                  <a:avLst/>
                </a:prstGeom>
                <a:solidFill>
                  <a:srgbClr val="FDAD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8" name="Rectangle 1167"/>
                <p:cNvSpPr>
                  <a:spLocks noChangeArrowheads="1"/>
                </p:cNvSpPr>
                <p:nvPr/>
              </p:nvSpPr>
              <p:spPr bwMode="auto">
                <a:xfrm>
                  <a:off x="3880" y="1936"/>
                  <a:ext cx="3" cy="130"/>
                </a:xfrm>
                <a:prstGeom prst="rect">
                  <a:avLst/>
                </a:prstGeom>
                <a:solidFill>
                  <a:srgbClr val="FDAB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59" name="Rectangle 1168"/>
                <p:cNvSpPr>
                  <a:spLocks noChangeArrowheads="1"/>
                </p:cNvSpPr>
                <p:nvPr/>
              </p:nvSpPr>
              <p:spPr bwMode="auto">
                <a:xfrm>
                  <a:off x="3883" y="1936"/>
                  <a:ext cx="2" cy="130"/>
                </a:xfrm>
                <a:prstGeom prst="rect">
                  <a:avLst/>
                </a:prstGeom>
                <a:solidFill>
                  <a:srgbClr val="FDA9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0" name="Rectangle 1169"/>
                <p:cNvSpPr>
                  <a:spLocks noChangeArrowheads="1"/>
                </p:cNvSpPr>
                <p:nvPr/>
              </p:nvSpPr>
              <p:spPr bwMode="auto">
                <a:xfrm>
                  <a:off x="3885" y="1936"/>
                  <a:ext cx="3" cy="130"/>
                </a:xfrm>
                <a:prstGeom prst="rect">
                  <a:avLst/>
                </a:prstGeom>
                <a:solidFill>
                  <a:srgbClr val="FDA6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1" name="Rectangle 1170"/>
                <p:cNvSpPr>
                  <a:spLocks noChangeArrowheads="1"/>
                </p:cNvSpPr>
                <p:nvPr/>
              </p:nvSpPr>
              <p:spPr bwMode="auto">
                <a:xfrm>
                  <a:off x="3888" y="1936"/>
                  <a:ext cx="2" cy="130"/>
                </a:xfrm>
                <a:prstGeom prst="rect">
                  <a:avLst/>
                </a:prstGeom>
                <a:solidFill>
                  <a:srgbClr val="FDA4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2" name="Rectangle 1171"/>
                <p:cNvSpPr>
                  <a:spLocks noChangeArrowheads="1"/>
                </p:cNvSpPr>
                <p:nvPr/>
              </p:nvSpPr>
              <p:spPr bwMode="auto">
                <a:xfrm>
                  <a:off x="3890" y="1936"/>
                  <a:ext cx="3" cy="130"/>
                </a:xfrm>
                <a:prstGeom prst="rect">
                  <a:avLst/>
                </a:prstGeom>
                <a:solidFill>
                  <a:srgbClr val="FDA2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3" name="Rectangle 1172"/>
                <p:cNvSpPr>
                  <a:spLocks noChangeArrowheads="1"/>
                </p:cNvSpPr>
                <p:nvPr/>
              </p:nvSpPr>
              <p:spPr bwMode="auto">
                <a:xfrm>
                  <a:off x="3893" y="1936"/>
                  <a:ext cx="3" cy="130"/>
                </a:xfrm>
                <a:prstGeom prst="rect">
                  <a:avLst/>
                </a:prstGeom>
                <a:solidFill>
                  <a:srgbClr val="FDA0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4" name="Rectangle 1173"/>
                <p:cNvSpPr>
                  <a:spLocks noChangeArrowheads="1"/>
                </p:cNvSpPr>
                <p:nvPr/>
              </p:nvSpPr>
              <p:spPr bwMode="auto">
                <a:xfrm>
                  <a:off x="3896" y="1936"/>
                  <a:ext cx="2" cy="130"/>
                </a:xfrm>
                <a:prstGeom prst="rect">
                  <a:avLst/>
                </a:prstGeom>
                <a:solidFill>
                  <a:srgbClr val="FD9E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5" name="Rectangle 1174"/>
                <p:cNvSpPr>
                  <a:spLocks noChangeArrowheads="1"/>
                </p:cNvSpPr>
                <p:nvPr/>
              </p:nvSpPr>
              <p:spPr bwMode="auto">
                <a:xfrm>
                  <a:off x="3898" y="1936"/>
                  <a:ext cx="3" cy="130"/>
                </a:xfrm>
                <a:prstGeom prst="rect">
                  <a:avLst/>
                </a:prstGeom>
                <a:solidFill>
                  <a:srgbClr val="FD9C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6" name="Rectangle 1175"/>
                <p:cNvSpPr>
                  <a:spLocks noChangeArrowheads="1"/>
                </p:cNvSpPr>
                <p:nvPr/>
              </p:nvSpPr>
              <p:spPr bwMode="auto">
                <a:xfrm>
                  <a:off x="3901" y="1936"/>
                  <a:ext cx="2" cy="130"/>
                </a:xfrm>
                <a:prstGeom prst="rect">
                  <a:avLst/>
                </a:prstGeom>
                <a:solidFill>
                  <a:srgbClr val="FD99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7" name="Rectangle 1176"/>
                <p:cNvSpPr>
                  <a:spLocks noChangeArrowheads="1"/>
                </p:cNvSpPr>
                <p:nvPr/>
              </p:nvSpPr>
              <p:spPr bwMode="auto">
                <a:xfrm>
                  <a:off x="3903" y="1936"/>
                  <a:ext cx="3" cy="130"/>
                </a:xfrm>
                <a:prstGeom prst="rect">
                  <a:avLst/>
                </a:prstGeom>
                <a:solidFill>
                  <a:srgbClr val="FD97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8" name="Rectangle 1177"/>
                <p:cNvSpPr>
                  <a:spLocks noChangeArrowheads="1"/>
                </p:cNvSpPr>
                <p:nvPr/>
              </p:nvSpPr>
              <p:spPr bwMode="auto">
                <a:xfrm>
                  <a:off x="3906" y="1936"/>
                  <a:ext cx="2" cy="130"/>
                </a:xfrm>
                <a:prstGeom prst="rect">
                  <a:avLst/>
                </a:prstGeom>
                <a:solidFill>
                  <a:srgbClr val="FD95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69" name="Rectangle 1178"/>
                <p:cNvSpPr>
                  <a:spLocks noChangeArrowheads="1"/>
                </p:cNvSpPr>
                <p:nvPr/>
              </p:nvSpPr>
              <p:spPr bwMode="auto">
                <a:xfrm>
                  <a:off x="3908" y="1936"/>
                  <a:ext cx="3" cy="130"/>
                </a:xfrm>
                <a:prstGeom prst="rect">
                  <a:avLst/>
                </a:prstGeom>
                <a:solidFill>
                  <a:srgbClr val="FD93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0" name="Rectangle 1179"/>
                <p:cNvSpPr>
                  <a:spLocks noChangeArrowheads="1"/>
                </p:cNvSpPr>
                <p:nvPr/>
              </p:nvSpPr>
              <p:spPr bwMode="auto">
                <a:xfrm>
                  <a:off x="3911" y="1936"/>
                  <a:ext cx="3" cy="130"/>
                </a:xfrm>
                <a:prstGeom prst="rect">
                  <a:avLst/>
                </a:prstGeom>
                <a:solidFill>
                  <a:srgbClr val="FD90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1" name="Rectangle 1180"/>
                <p:cNvSpPr>
                  <a:spLocks noChangeArrowheads="1"/>
                </p:cNvSpPr>
                <p:nvPr/>
              </p:nvSpPr>
              <p:spPr bwMode="auto">
                <a:xfrm>
                  <a:off x="3914" y="1936"/>
                  <a:ext cx="2" cy="130"/>
                </a:xfrm>
                <a:prstGeom prst="rect">
                  <a:avLst/>
                </a:prstGeom>
                <a:solidFill>
                  <a:srgbClr val="FD8E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2" name="Rectangle 1181"/>
                <p:cNvSpPr>
                  <a:spLocks noChangeArrowheads="1"/>
                </p:cNvSpPr>
                <p:nvPr/>
              </p:nvSpPr>
              <p:spPr bwMode="auto">
                <a:xfrm>
                  <a:off x="3916" y="1936"/>
                  <a:ext cx="3" cy="130"/>
                </a:xfrm>
                <a:prstGeom prst="rect">
                  <a:avLst/>
                </a:prstGeom>
                <a:solidFill>
                  <a:srgbClr val="FD8C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3" name="Rectangle 1182"/>
                <p:cNvSpPr>
                  <a:spLocks noChangeArrowheads="1"/>
                </p:cNvSpPr>
                <p:nvPr/>
              </p:nvSpPr>
              <p:spPr bwMode="auto">
                <a:xfrm>
                  <a:off x="3919" y="1936"/>
                  <a:ext cx="2" cy="130"/>
                </a:xfrm>
                <a:prstGeom prst="rect">
                  <a:avLst/>
                </a:prstGeom>
                <a:solidFill>
                  <a:srgbClr val="FD89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4" name="Rectangle 1183"/>
                <p:cNvSpPr>
                  <a:spLocks noChangeArrowheads="1"/>
                </p:cNvSpPr>
                <p:nvPr/>
              </p:nvSpPr>
              <p:spPr bwMode="auto">
                <a:xfrm>
                  <a:off x="3921" y="1936"/>
                  <a:ext cx="3" cy="130"/>
                </a:xfrm>
                <a:prstGeom prst="rect">
                  <a:avLst/>
                </a:prstGeom>
                <a:solidFill>
                  <a:srgbClr val="FD8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5" name="Rectangle 1184"/>
                <p:cNvSpPr>
                  <a:spLocks noChangeArrowheads="1"/>
                </p:cNvSpPr>
                <p:nvPr/>
              </p:nvSpPr>
              <p:spPr bwMode="auto">
                <a:xfrm>
                  <a:off x="3924" y="1936"/>
                  <a:ext cx="2" cy="130"/>
                </a:xfrm>
                <a:prstGeom prst="rect">
                  <a:avLst/>
                </a:prstGeom>
                <a:solidFill>
                  <a:srgbClr val="FD85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6" name="Rectangle 1185"/>
                <p:cNvSpPr>
                  <a:spLocks noChangeArrowheads="1"/>
                </p:cNvSpPr>
                <p:nvPr/>
              </p:nvSpPr>
              <p:spPr bwMode="auto">
                <a:xfrm>
                  <a:off x="3926" y="1936"/>
                  <a:ext cx="3" cy="130"/>
                </a:xfrm>
                <a:prstGeom prst="rect">
                  <a:avLst/>
                </a:prstGeom>
                <a:solidFill>
                  <a:srgbClr val="FD83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7" name="Rectangle 1186"/>
                <p:cNvSpPr>
                  <a:spLocks noChangeArrowheads="1"/>
                </p:cNvSpPr>
                <p:nvPr/>
              </p:nvSpPr>
              <p:spPr bwMode="auto">
                <a:xfrm>
                  <a:off x="3929" y="1936"/>
                  <a:ext cx="3" cy="130"/>
                </a:xfrm>
                <a:prstGeom prst="rect">
                  <a:avLst/>
                </a:prstGeom>
                <a:solidFill>
                  <a:srgbClr val="FD81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8" name="Rectangle 1187"/>
                <p:cNvSpPr>
                  <a:spLocks noChangeArrowheads="1"/>
                </p:cNvSpPr>
                <p:nvPr/>
              </p:nvSpPr>
              <p:spPr bwMode="auto">
                <a:xfrm>
                  <a:off x="3932" y="1936"/>
                  <a:ext cx="2" cy="130"/>
                </a:xfrm>
                <a:prstGeom prst="rect">
                  <a:avLst/>
                </a:prstGeom>
                <a:solidFill>
                  <a:srgbClr val="FD7F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79" name="Rectangle 1188"/>
                <p:cNvSpPr>
                  <a:spLocks noChangeArrowheads="1"/>
                </p:cNvSpPr>
                <p:nvPr/>
              </p:nvSpPr>
              <p:spPr bwMode="auto">
                <a:xfrm>
                  <a:off x="3934" y="1936"/>
                  <a:ext cx="3" cy="130"/>
                </a:xfrm>
                <a:prstGeom prst="rect">
                  <a:avLst/>
                </a:prstGeom>
                <a:solidFill>
                  <a:srgbClr val="FC7D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0" name="Rectangle 1189"/>
                <p:cNvSpPr>
                  <a:spLocks noChangeArrowheads="1"/>
                </p:cNvSpPr>
                <p:nvPr/>
              </p:nvSpPr>
              <p:spPr bwMode="auto">
                <a:xfrm>
                  <a:off x="3937" y="1936"/>
                  <a:ext cx="2" cy="130"/>
                </a:xfrm>
                <a:prstGeom prst="rect">
                  <a:avLst/>
                </a:prstGeom>
                <a:solidFill>
                  <a:srgbClr val="FC7A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1" name="Rectangle 1190"/>
                <p:cNvSpPr>
                  <a:spLocks noChangeArrowheads="1"/>
                </p:cNvSpPr>
                <p:nvPr/>
              </p:nvSpPr>
              <p:spPr bwMode="auto">
                <a:xfrm>
                  <a:off x="3939" y="1936"/>
                  <a:ext cx="3" cy="130"/>
                </a:xfrm>
                <a:prstGeom prst="rect">
                  <a:avLst/>
                </a:prstGeom>
                <a:solidFill>
                  <a:srgbClr val="FC78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2" name="Rectangle 1191"/>
                <p:cNvSpPr>
                  <a:spLocks noChangeArrowheads="1"/>
                </p:cNvSpPr>
                <p:nvPr/>
              </p:nvSpPr>
              <p:spPr bwMode="auto">
                <a:xfrm>
                  <a:off x="3942" y="1936"/>
                  <a:ext cx="2" cy="130"/>
                </a:xfrm>
                <a:prstGeom prst="rect">
                  <a:avLst/>
                </a:prstGeom>
                <a:solidFill>
                  <a:srgbClr val="FC76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3" name="Rectangle 1192"/>
                <p:cNvSpPr>
                  <a:spLocks noChangeArrowheads="1"/>
                </p:cNvSpPr>
                <p:nvPr/>
              </p:nvSpPr>
              <p:spPr bwMode="auto">
                <a:xfrm>
                  <a:off x="3944" y="1936"/>
                  <a:ext cx="3" cy="130"/>
                </a:xfrm>
                <a:prstGeom prst="rect">
                  <a:avLst/>
                </a:prstGeom>
                <a:solidFill>
                  <a:srgbClr val="FC74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4" name="Rectangle 1193"/>
                <p:cNvSpPr>
                  <a:spLocks noChangeArrowheads="1"/>
                </p:cNvSpPr>
                <p:nvPr/>
              </p:nvSpPr>
              <p:spPr bwMode="auto">
                <a:xfrm>
                  <a:off x="3947" y="1936"/>
                  <a:ext cx="3" cy="130"/>
                </a:xfrm>
                <a:prstGeom prst="rect">
                  <a:avLst/>
                </a:prstGeom>
                <a:solidFill>
                  <a:srgbClr val="FC71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5" name="Rectangle 1194"/>
                <p:cNvSpPr>
                  <a:spLocks noChangeArrowheads="1"/>
                </p:cNvSpPr>
                <p:nvPr/>
              </p:nvSpPr>
              <p:spPr bwMode="auto">
                <a:xfrm>
                  <a:off x="3950" y="1936"/>
                  <a:ext cx="2" cy="130"/>
                </a:xfrm>
                <a:prstGeom prst="rect">
                  <a:avLst/>
                </a:prstGeom>
                <a:solidFill>
                  <a:srgbClr val="FC6F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6" name="Rectangle 1195"/>
                <p:cNvSpPr>
                  <a:spLocks noChangeArrowheads="1"/>
                </p:cNvSpPr>
                <p:nvPr/>
              </p:nvSpPr>
              <p:spPr bwMode="auto">
                <a:xfrm>
                  <a:off x="3952" y="1936"/>
                  <a:ext cx="3" cy="130"/>
                </a:xfrm>
                <a:prstGeom prst="rect">
                  <a:avLst/>
                </a:prstGeom>
                <a:solidFill>
                  <a:srgbClr val="FC6D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7" name="Rectangle 1196"/>
                <p:cNvSpPr>
                  <a:spLocks noChangeArrowheads="1"/>
                </p:cNvSpPr>
                <p:nvPr/>
              </p:nvSpPr>
              <p:spPr bwMode="auto">
                <a:xfrm>
                  <a:off x="3955" y="1936"/>
                  <a:ext cx="2" cy="130"/>
                </a:xfrm>
                <a:prstGeom prst="rect">
                  <a:avLst/>
                </a:prstGeom>
                <a:solidFill>
                  <a:srgbClr val="FC6B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8" name="Rectangle 1197"/>
                <p:cNvSpPr>
                  <a:spLocks noChangeArrowheads="1"/>
                </p:cNvSpPr>
                <p:nvPr/>
              </p:nvSpPr>
              <p:spPr bwMode="auto">
                <a:xfrm>
                  <a:off x="3957" y="1936"/>
                  <a:ext cx="3" cy="130"/>
                </a:xfrm>
                <a:prstGeom prst="rect">
                  <a:avLst/>
                </a:prstGeom>
                <a:solidFill>
                  <a:srgbClr val="FC69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89" name="Rectangle 1198"/>
                <p:cNvSpPr>
                  <a:spLocks noChangeArrowheads="1"/>
                </p:cNvSpPr>
                <p:nvPr/>
              </p:nvSpPr>
              <p:spPr bwMode="auto">
                <a:xfrm>
                  <a:off x="3960" y="1936"/>
                  <a:ext cx="3" cy="130"/>
                </a:xfrm>
                <a:prstGeom prst="rect">
                  <a:avLst/>
                </a:prstGeom>
                <a:solidFill>
                  <a:srgbClr val="FC67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0" name="Rectangle 1199"/>
                <p:cNvSpPr>
                  <a:spLocks noChangeArrowheads="1"/>
                </p:cNvSpPr>
                <p:nvPr/>
              </p:nvSpPr>
              <p:spPr bwMode="auto">
                <a:xfrm>
                  <a:off x="3963" y="1936"/>
                  <a:ext cx="2" cy="130"/>
                </a:xfrm>
                <a:prstGeom prst="rect">
                  <a:avLst/>
                </a:prstGeom>
                <a:solidFill>
                  <a:srgbClr val="FC64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1" name="Rectangle 1200"/>
                <p:cNvSpPr>
                  <a:spLocks noChangeArrowheads="1"/>
                </p:cNvSpPr>
                <p:nvPr/>
              </p:nvSpPr>
              <p:spPr bwMode="auto">
                <a:xfrm>
                  <a:off x="3965" y="1936"/>
                  <a:ext cx="3" cy="130"/>
                </a:xfrm>
                <a:prstGeom prst="rect">
                  <a:avLst/>
                </a:prstGeom>
                <a:solidFill>
                  <a:srgbClr val="FC62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2" name="Rectangle 1201"/>
                <p:cNvSpPr>
                  <a:spLocks noChangeArrowheads="1"/>
                </p:cNvSpPr>
                <p:nvPr/>
              </p:nvSpPr>
              <p:spPr bwMode="auto">
                <a:xfrm>
                  <a:off x="3968" y="1936"/>
                  <a:ext cx="5" cy="130"/>
                </a:xfrm>
                <a:prstGeom prst="rect">
                  <a:avLst/>
                </a:prstGeom>
                <a:solidFill>
                  <a:srgbClr val="FC60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3" name="Rectangle 1202"/>
                <p:cNvSpPr>
                  <a:spLocks noChangeArrowheads="1"/>
                </p:cNvSpPr>
                <p:nvPr/>
              </p:nvSpPr>
              <p:spPr bwMode="auto">
                <a:xfrm>
                  <a:off x="3973" y="1936"/>
                  <a:ext cx="2" cy="130"/>
                </a:xfrm>
                <a:prstGeom prst="rect">
                  <a:avLst/>
                </a:prstGeom>
                <a:solidFill>
                  <a:srgbClr val="FC5D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4" name="Rectangle 1203"/>
                <p:cNvSpPr>
                  <a:spLocks noChangeArrowheads="1"/>
                </p:cNvSpPr>
                <p:nvPr/>
              </p:nvSpPr>
              <p:spPr bwMode="auto">
                <a:xfrm>
                  <a:off x="3975" y="1936"/>
                  <a:ext cx="3" cy="130"/>
                </a:xfrm>
                <a:prstGeom prst="rect">
                  <a:avLst/>
                </a:prstGeom>
                <a:solidFill>
                  <a:srgbClr val="FC5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5" name="Rectangle 1204"/>
                <p:cNvSpPr>
                  <a:spLocks noChangeArrowheads="1"/>
                </p:cNvSpPr>
                <p:nvPr/>
              </p:nvSpPr>
              <p:spPr bwMode="auto">
                <a:xfrm>
                  <a:off x="3978" y="1936"/>
                  <a:ext cx="3" cy="130"/>
                </a:xfrm>
                <a:prstGeom prst="rect">
                  <a:avLst/>
                </a:prstGeom>
                <a:solidFill>
                  <a:srgbClr val="FC59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6" name="Rectangle 1205"/>
                <p:cNvSpPr>
                  <a:spLocks noChangeArrowheads="1"/>
                </p:cNvSpPr>
                <p:nvPr/>
              </p:nvSpPr>
              <p:spPr bwMode="auto">
                <a:xfrm>
                  <a:off x="3981" y="1936"/>
                  <a:ext cx="2" cy="130"/>
                </a:xfrm>
                <a:prstGeom prst="rect">
                  <a:avLst/>
                </a:prstGeom>
                <a:solidFill>
                  <a:srgbClr val="FC5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7" name="Rectangle 1206"/>
                <p:cNvSpPr>
                  <a:spLocks noChangeArrowheads="1"/>
                </p:cNvSpPr>
                <p:nvPr/>
              </p:nvSpPr>
              <p:spPr bwMode="auto">
                <a:xfrm>
                  <a:off x="3983" y="1936"/>
                  <a:ext cx="5" cy="130"/>
                </a:xfrm>
                <a:prstGeom prst="rect">
                  <a:avLst/>
                </a:prstGeom>
                <a:solidFill>
                  <a:srgbClr val="FC5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8" name="Rectangle 1207"/>
                <p:cNvSpPr>
                  <a:spLocks noChangeArrowheads="1"/>
                </p:cNvSpPr>
                <p:nvPr/>
              </p:nvSpPr>
              <p:spPr bwMode="auto">
                <a:xfrm>
                  <a:off x="3988" y="1936"/>
                  <a:ext cx="3" cy="130"/>
                </a:xfrm>
                <a:prstGeom prst="rect">
                  <a:avLst/>
                </a:prstGeom>
                <a:solidFill>
                  <a:srgbClr val="FC51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99" name="Rectangle 1208"/>
                <p:cNvSpPr>
                  <a:spLocks noChangeArrowheads="1"/>
                </p:cNvSpPr>
                <p:nvPr/>
              </p:nvSpPr>
              <p:spPr bwMode="auto">
                <a:xfrm>
                  <a:off x="3991" y="1936"/>
                  <a:ext cx="2" cy="130"/>
                </a:xfrm>
                <a:prstGeom prst="rect">
                  <a:avLst/>
                </a:prstGeom>
                <a:solidFill>
                  <a:srgbClr val="FC4F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0" name="Rectangle 1209"/>
                <p:cNvSpPr>
                  <a:spLocks noChangeArrowheads="1"/>
                </p:cNvSpPr>
                <p:nvPr/>
              </p:nvSpPr>
              <p:spPr bwMode="auto">
                <a:xfrm>
                  <a:off x="3993" y="1936"/>
                  <a:ext cx="3" cy="130"/>
                </a:xfrm>
                <a:prstGeom prst="rect">
                  <a:avLst/>
                </a:prstGeom>
                <a:solidFill>
                  <a:srgbClr val="FC4D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1" name="Rectangle 1210"/>
                <p:cNvSpPr>
                  <a:spLocks noChangeArrowheads="1"/>
                </p:cNvSpPr>
                <p:nvPr/>
              </p:nvSpPr>
              <p:spPr bwMode="auto">
                <a:xfrm>
                  <a:off x="3996" y="1936"/>
                  <a:ext cx="3" cy="130"/>
                </a:xfrm>
                <a:prstGeom prst="rect">
                  <a:avLst/>
                </a:prstGeom>
                <a:solidFill>
                  <a:srgbClr val="FC4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2" name="Rectangle 1211"/>
                <p:cNvSpPr>
                  <a:spLocks noChangeArrowheads="1"/>
                </p:cNvSpPr>
                <p:nvPr/>
              </p:nvSpPr>
              <p:spPr bwMode="auto">
                <a:xfrm>
                  <a:off x="3999" y="1936"/>
                  <a:ext cx="5" cy="130"/>
                </a:xfrm>
                <a:prstGeom prst="rect">
                  <a:avLst/>
                </a:prstGeom>
                <a:solidFill>
                  <a:srgbClr val="FC49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3" name="Rectangle 1212"/>
                <p:cNvSpPr>
                  <a:spLocks noChangeArrowheads="1"/>
                </p:cNvSpPr>
                <p:nvPr/>
              </p:nvSpPr>
              <p:spPr bwMode="auto">
                <a:xfrm>
                  <a:off x="4004" y="1936"/>
                  <a:ext cx="2" cy="130"/>
                </a:xfrm>
                <a:prstGeom prst="rect">
                  <a:avLst/>
                </a:prstGeom>
                <a:solidFill>
                  <a:srgbClr val="FC4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4" name="Rectangle 1213"/>
                <p:cNvSpPr>
                  <a:spLocks noChangeArrowheads="1"/>
                </p:cNvSpPr>
                <p:nvPr/>
              </p:nvSpPr>
              <p:spPr bwMode="auto">
                <a:xfrm>
                  <a:off x="4006" y="1936"/>
                  <a:ext cx="5" cy="130"/>
                </a:xfrm>
                <a:prstGeom prst="rect">
                  <a:avLst/>
                </a:prstGeom>
                <a:solidFill>
                  <a:srgbClr val="FC4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5" name="Rectangle 1214"/>
                <p:cNvSpPr>
                  <a:spLocks noChangeArrowheads="1"/>
                </p:cNvSpPr>
                <p:nvPr/>
              </p:nvSpPr>
              <p:spPr bwMode="auto">
                <a:xfrm>
                  <a:off x="4011" y="1936"/>
                  <a:ext cx="3" cy="130"/>
                </a:xfrm>
                <a:prstGeom prst="rect">
                  <a:avLst/>
                </a:prstGeom>
                <a:solidFill>
                  <a:srgbClr val="FC41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6" name="Rectangle 1215"/>
                <p:cNvSpPr>
                  <a:spLocks noChangeArrowheads="1"/>
                </p:cNvSpPr>
                <p:nvPr/>
              </p:nvSpPr>
              <p:spPr bwMode="auto">
                <a:xfrm>
                  <a:off x="4014" y="1936"/>
                  <a:ext cx="5" cy="130"/>
                </a:xfrm>
                <a:prstGeom prst="rect">
                  <a:avLst/>
                </a:prstGeom>
                <a:solidFill>
                  <a:srgbClr val="FC3F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7" name="Rectangle 1216"/>
                <p:cNvSpPr>
                  <a:spLocks noChangeArrowheads="1"/>
                </p:cNvSpPr>
                <p:nvPr/>
              </p:nvSpPr>
              <p:spPr bwMode="auto">
                <a:xfrm>
                  <a:off x="4019" y="1936"/>
                  <a:ext cx="3" cy="130"/>
                </a:xfrm>
                <a:prstGeom prst="rect">
                  <a:avLst/>
                </a:prstGeom>
                <a:solidFill>
                  <a:srgbClr val="FC3D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8" name="Rectangle 1217"/>
                <p:cNvSpPr>
                  <a:spLocks noChangeArrowheads="1"/>
                </p:cNvSpPr>
                <p:nvPr/>
              </p:nvSpPr>
              <p:spPr bwMode="auto">
                <a:xfrm>
                  <a:off x="4022" y="1936"/>
                  <a:ext cx="5" cy="130"/>
                </a:xfrm>
                <a:prstGeom prst="rect">
                  <a:avLst/>
                </a:prstGeom>
                <a:solidFill>
                  <a:srgbClr val="FC3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09" name="Rectangle 1218"/>
                <p:cNvSpPr>
                  <a:spLocks noChangeArrowheads="1"/>
                </p:cNvSpPr>
                <p:nvPr/>
              </p:nvSpPr>
              <p:spPr bwMode="auto">
                <a:xfrm>
                  <a:off x="4027" y="1936"/>
                  <a:ext cx="5" cy="130"/>
                </a:xfrm>
                <a:prstGeom prst="rect">
                  <a:avLst/>
                </a:prstGeom>
                <a:solidFill>
                  <a:srgbClr val="FC38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0" name="Rectangle 1219"/>
                <p:cNvSpPr>
                  <a:spLocks noChangeArrowheads="1"/>
                </p:cNvSpPr>
                <p:nvPr/>
              </p:nvSpPr>
              <p:spPr bwMode="auto">
                <a:xfrm>
                  <a:off x="4032" y="1936"/>
                  <a:ext cx="3" cy="130"/>
                </a:xfrm>
                <a:prstGeom prst="rect">
                  <a:avLst/>
                </a:prstGeom>
                <a:solidFill>
                  <a:srgbClr val="FC3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1" name="Rectangle 1220"/>
                <p:cNvSpPr>
                  <a:spLocks noChangeArrowheads="1"/>
                </p:cNvSpPr>
                <p:nvPr/>
              </p:nvSpPr>
              <p:spPr bwMode="auto">
                <a:xfrm>
                  <a:off x="4035" y="1936"/>
                  <a:ext cx="7" cy="130"/>
                </a:xfrm>
                <a:prstGeom prst="rect">
                  <a:avLst/>
                </a:prstGeom>
                <a:solidFill>
                  <a:srgbClr val="FC3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12" name="Freeform 1221"/>
                <p:cNvSpPr>
                  <a:spLocks/>
                </p:cNvSpPr>
                <p:nvPr/>
              </p:nvSpPr>
              <p:spPr bwMode="auto">
                <a:xfrm>
                  <a:off x="3679" y="1937"/>
                  <a:ext cx="360" cy="126"/>
                </a:xfrm>
                <a:custGeom>
                  <a:avLst/>
                  <a:gdLst>
                    <a:gd name="T0" fmla="*/ 0 w 360"/>
                    <a:gd name="T1" fmla="*/ 63 h 126"/>
                    <a:gd name="T2" fmla="*/ 2 w 360"/>
                    <a:gd name="T3" fmla="*/ 70 h 126"/>
                    <a:gd name="T4" fmla="*/ 4 w 360"/>
                    <a:gd name="T5" fmla="*/ 77 h 126"/>
                    <a:gd name="T6" fmla="*/ 15 w 360"/>
                    <a:gd name="T7" fmla="*/ 88 h 126"/>
                    <a:gd name="T8" fmla="*/ 30 w 360"/>
                    <a:gd name="T9" fmla="*/ 99 h 126"/>
                    <a:gd name="T10" fmla="*/ 53 w 360"/>
                    <a:gd name="T11" fmla="*/ 108 h 126"/>
                    <a:gd name="T12" fmla="*/ 79 w 360"/>
                    <a:gd name="T13" fmla="*/ 116 h 126"/>
                    <a:gd name="T14" fmla="*/ 110 w 360"/>
                    <a:gd name="T15" fmla="*/ 121 h 126"/>
                    <a:gd name="T16" fmla="*/ 144 w 360"/>
                    <a:gd name="T17" fmla="*/ 125 h 126"/>
                    <a:gd name="T18" fmla="*/ 180 w 360"/>
                    <a:gd name="T19" fmla="*/ 126 h 126"/>
                    <a:gd name="T20" fmla="*/ 215 w 360"/>
                    <a:gd name="T21" fmla="*/ 125 h 126"/>
                    <a:gd name="T22" fmla="*/ 249 w 360"/>
                    <a:gd name="T23" fmla="*/ 121 h 126"/>
                    <a:gd name="T24" fmla="*/ 281 w 360"/>
                    <a:gd name="T25" fmla="*/ 116 h 126"/>
                    <a:gd name="T26" fmla="*/ 307 w 360"/>
                    <a:gd name="T27" fmla="*/ 108 h 126"/>
                    <a:gd name="T28" fmla="*/ 330 w 360"/>
                    <a:gd name="T29" fmla="*/ 99 h 126"/>
                    <a:gd name="T30" fmla="*/ 345 w 360"/>
                    <a:gd name="T31" fmla="*/ 88 h 126"/>
                    <a:gd name="T32" fmla="*/ 356 w 360"/>
                    <a:gd name="T33" fmla="*/ 77 h 126"/>
                    <a:gd name="T34" fmla="*/ 360 w 360"/>
                    <a:gd name="T35" fmla="*/ 70 h 126"/>
                    <a:gd name="T36" fmla="*/ 360 w 360"/>
                    <a:gd name="T37" fmla="*/ 63 h 126"/>
                    <a:gd name="T38" fmla="*/ 360 w 360"/>
                    <a:gd name="T39" fmla="*/ 57 h 126"/>
                    <a:gd name="T40" fmla="*/ 356 w 360"/>
                    <a:gd name="T41" fmla="*/ 50 h 126"/>
                    <a:gd name="T42" fmla="*/ 345 w 360"/>
                    <a:gd name="T43" fmla="*/ 39 h 126"/>
                    <a:gd name="T44" fmla="*/ 330 w 360"/>
                    <a:gd name="T45" fmla="*/ 28 h 126"/>
                    <a:gd name="T46" fmla="*/ 307 w 360"/>
                    <a:gd name="T47" fmla="*/ 18 h 126"/>
                    <a:gd name="T48" fmla="*/ 281 w 360"/>
                    <a:gd name="T49" fmla="*/ 11 h 126"/>
                    <a:gd name="T50" fmla="*/ 249 w 360"/>
                    <a:gd name="T51" fmla="*/ 5 h 126"/>
                    <a:gd name="T52" fmla="*/ 215 w 360"/>
                    <a:gd name="T53" fmla="*/ 2 h 126"/>
                    <a:gd name="T54" fmla="*/ 180 w 360"/>
                    <a:gd name="T55" fmla="*/ 0 h 126"/>
                    <a:gd name="T56" fmla="*/ 144 w 360"/>
                    <a:gd name="T57" fmla="*/ 2 h 126"/>
                    <a:gd name="T58" fmla="*/ 110 w 360"/>
                    <a:gd name="T59" fmla="*/ 5 h 126"/>
                    <a:gd name="T60" fmla="*/ 79 w 360"/>
                    <a:gd name="T61" fmla="*/ 11 h 126"/>
                    <a:gd name="T62" fmla="*/ 53 w 360"/>
                    <a:gd name="T63" fmla="*/ 18 h 126"/>
                    <a:gd name="T64" fmla="*/ 30 w 360"/>
                    <a:gd name="T65" fmla="*/ 28 h 126"/>
                    <a:gd name="T66" fmla="*/ 15 w 360"/>
                    <a:gd name="T67" fmla="*/ 39 h 126"/>
                    <a:gd name="T68" fmla="*/ 4 w 360"/>
                    <a:gd name="T69" fmla="*/ 50 h 126"/>
                    <a:gd name="T70" fmla="*/ 2 w 360"/>
                    <a:gd name="T71" fmla="*/ 57 h 126"/>
                    <a:gd name="T72" fmla="*/ 0 w 360"/>
                    <a:gd name="T73" fmla="*/ 63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60" h="126">
                      <a:moveTo>
                        <a:pt x="0" y="63"/>
                      </a:moveTo>
                      <a:lnTo>
                        <a:pt x="2" y="70"/>
                      </a:lnTo>
                      <a:lnTo>
                        <a:pt x="4" y="77"/>
                      </a:lnTo>
                      <a:lnTo>
                        <a:pt x="15" y="88"/>
                      </a:lnTo>
                      <a:lnTo>
                        <a:pt x="30" y="99"/>
                      </a:lnTo>
                      <a:lnTo>
                        <a:pt x="53" y="108"/>
                      </a:lnTo>
                      <a:lnTo>
                        <a:pt x="79" y="116"/>
                      </a:lnTo>
                      <a:lnTo>
                        <a:pt x="110" y="121"/>
                      </a:lnTo>
                      <a:lnTo>
                        <a:pt x="144" y="125"/>
                      </a:lnTo>
                      <a:lnTo>
                        <a:pt x="180" y="126"/>
                      </a:lnTo>
                      <a:lnTo>
                        <a:pt x="215" y="125"/>
                      </a:lnTo>
                      <a:lnTo>
                        <a:pt x="249" y="121"/>
                      </a:lnTo>
                      <a:lnTo>
                        <a:pt x="281" y="116"/>
                      </a:lnTo>
                      <a:lnTo>
                        <a:pt x="307" y="108"/>
                      </a:lnTo>
                      <a:lnTo>
                        <a:pt x="330" y="99"/>
                      </a:lnTo>
                      <a:lnTo>
                        <a:pt x="345" y="88"/>
                      </a:lnTo>
                      <a:lnTo>
                        <a:pt x="356" y="77"/>
                      </a:lnTo>
                      <a:lnTo>
                        <a:pt x="360" y="70"/>
                      </a:lnTo>
                      <a:lnTo>
                        <a:pt x="360" y="63"/>
                      </a:lnTo>
                      <a:lnTo>
                        <a:pt x="360" y="57"/>
                      </a:lnTo>
                      <a:lnTo>
                        <a:pt x="356" y="50"/>
                      </a:lnTo>
                      <a:lnTo>
                        <a:pt x="345" y="39"/>
                      </a:lnTo>
                      <a:lnTo>
                        <a:pt x="330" y="28"/>
                      </a:lnTo>
                      <a:lnTo>
                        <a:pt x="307" y="18"/>
                      </a:lnTo>
                      <a:lnTo>
                        <a:pt x="281" y="11"/>
                      </a:lnTo>
                      <a:lnTo>
                        <a:pt x="249" y="5"/>
                      </a:lnTo>
                      <a:lnTo>
                        <a:pt x="215" y="2"/>
                      </a:lnTo>
                      <a:lnTo>
                        <a:pt x="180" y="0"/>
                      </a:lnTo>
                      <a:lnTo>
                        <a:pt x="144" y="2"/>
                      </a:lnTo>
                      <a:lnTo>
                        <a:pt x="110" y="5"/>
                      </a:lnTo>
                      <a:lnTo>
                        <a:pt x="79" y="11"/>
                      </a:lnTo>
                      <a:lnTo>
                        <a:pt x="53" y="18"/>
                      </a:lnTo>
                      <a:lnTo>
                        <a:pt x="30" y="28"/>
                      </a:lnTo>
                      <a:lnTo>
                        <a:pt x="15" y="39"/>
                      </a:lnTo>
                      <a:lnTo>
                        <a:pt x="4" y="50"/>
                      </a:lnTo>
                      <a:lnTo>
                        <a:pt x="2" y="57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08" name="Group 1222"/>
              <p:cNvGrpSpPr>
                <a:grpSpLocks/>
              </p:cNvGrpSpPr>
              <p:nvPr/>
            </p:nvGrpSpPr>
            <p:grpSpPr bwMode="auto">
              <a:xfrm>
                <a:off x="3878" y="3675"/>
                <a:ext cx="363" cy="65"/>
                <a:chOff x="3679" y="1999"/>
                <a:chExt cx="363" cy="65"/>
              </a:xfrm>
            </p:grpSpPr>
            <p:sp>
              <p:nvSpPr>
                <p:cNvPr id="725" name="Rectangle 1223"/>
                <p:cNvSpPr>
                  <a:spLocks noChangeArrowheads="1"/>
                </p:cNvSpPr>
                <p:nvPr/>
              </p:nvSpPr>
              <p:spPr bwMode="auto">
                <a:xfrm>
                  <a:off x="3679" y="1999"/>
                  <a:ext cx="21" cy="6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6" name="Rectangle 1224"/>
                <p:cNvSpPr>
                  <a:spLocks noChangeArrowheads="1"/>
                </p:cNvSpPr>
                <p:nvPr/>
              </p:nvSpPr>
              <p:spPr bwMode="auto">
                <a:xfrm>
                  <a:off x="3700" y="1999"/>
                  <a:ext cx="10" cy="65"/>
                </a:xfrm>
                <a:prstGeom prst="rect">
                  <a:avLst/>
                </a:prstGeom>
                <a:solidFill>
                  <a:srgbClr val="FFF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7" name="Rectangle 1225"/>
                <p:cNvSpPr>
                  <a:spLocks noChangeArrowheads="1"/>
                </p:cNvSpPr>
                <p:nvPr/>
              </p:nvSpPr>
              <p:spPr bwMode="auto">
                <a:xfrm>
                  <a:off x="3710" y="1999"/>
                  <a:ext cx="15" cy="65"/>
                </a:xfrm>
                <a:prstGeom prst="rect">
                  <a:avLst/>
                </a:prstGeom>
                <a:solidFill>
                  <a:srgbClr val="FFF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8" name="Rectangle 1226"/>
                <p:cNvSpPr>
                  <a:spLocks noChangeArrowheads="1"/>
                </p:cNvSpPr>
                <p:nvPr/>
              </p:nvSpPr>
              <p:spPr bwMode="auto">
                <a:xfrm>
                  <a:off x="3725" y="1999"/>
                  <a:ext cx="3" cy="65"/>
                </a:xfrm>
                <a:prstGeom prst="rect">
                  <a:avLst/>
                </a:prstGeom>
                <a:solidFill>
                  <a:srgbClr val="FFF90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29" name="Rectangle 1227"/>
                <p:cNvSpPr>
                  <a:spLocks noChangeArrowheads="1"/>
                </p:cNvSpPr>
                <p:nvPr/>
              </p:nvSpPr>
              <p:spPr bwMode="auto">
                <a:xfrm>
                  <a:off x="3728" y="1999"/>
                  <a:ext cx="8" cy="65"/>
                </a:xfrm>
                <a:prstGeom prst="rect">
                  <a:avLst/>
                </a:prstGeom>
                <a:solidFill>
                  <a:srgbClr val="FFF9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0" name="Rectangle 1228"/>
                <p:cNvSpPr>
                  <a:spLocks noChangeArrowheads="1"/>
                </p:cNvSpPr>
                <p:nvPr/>
              </p:nvSpPr>
              <p:spPr bwMode="auto">
                <a:xfrm>
                  <a:off x="3736" y="1999"/>
                  <a:ext cx="7" cy="65"/>
                </a:xfrm>
                <a:prstGeom prst="rect">
                  <a:avLst/>
                </a:prstGeom>
                <a:solidFill>
                  <a:srgbClr val="FFF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1" name="Rectangle 1229"/>
                <p:cNvSpPr>
                  <a:spLocks noChangeArrowheads="1"/>
                </p:cNvSpPr>
                <p:nvPr/>
              </p:nvSpPr>
              <p:spPr bwMode="auto">
                <a:xfrm>
                  <a:off x="3743" y="1999"/>
                  <a:ext cx="8" cy="65"/>
                </a:xfrm>
                <a:prstGeom prst="rect">
                  <a:avLst/>
                </a:prstGeom>
                <a:solidFill>
                  <a:srgbClr val="FFF5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2" name="Rectangle 1230"/>
                <p:cNvSpPr>
                  <a:spLocks noChangeArrowheads="1"/>
                </p:cNvSpPr>
                <p:nvPr/>
              </p:nvSpPr>
              <p:spPr bwMode="auto">
                <a:xfrm>
                  <a:off x="3751" y="1999"/>
                  <a:ext cx="8" cy="65"/>
                </a:xfrm>
                <a:prstGeom prst="rect">
                  <a:avLst/>
                </a:prstGeom>
                <a:solidFill>
                  <a:srgbClr val="FFF3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3" name="Rectangle 1231"/>
                <p:cNvSpPr>
                  <a:spLocks noChangeArrowheads="1"/>
                </p:cNvSpPr>
                <p:nvPr/>
              </p:nvSpPr>
              <p:spPr bwMode="auto">
                <a:xfrm>
                  <a:off x="3759" y="1999"/>
                  <a:ext cx="5" cy="65"/>
                </a:xfrm>
                <a:prstGeom prst="rect">
                  <a:avLst/>
                </a:prstGeom>
                <a:solidFill>
                  <a:srgbClr val="FFF1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4" name="Rectangle 1232"/>
                <p:cNvSpPr>
                  <a:spLocks noChangeArrowheads="1"/>
                </p:cNvSpPr>
                <p:nvPr/>
              </p:nvSpPr>
              <p:spPr bwMode="auto">
                <a:xfrm>
                  <a:off x="3764" y="1999"/>
                  <a:ext cx="5" cy="65"/>
                </a:xfrm>
                <a:prstGeom prst="rect">
                  <a:avLst/>
                </a:prstGeom>
                <a:solidFill>
                  <a:srgbClr val="FFEF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5" name="Rectangle 1233"/>
                <p:cNvSpPr>
                  <a:spLocks noChangeArrowheads="1"/>
                </p:cNvSpPr>
                <p:nvPr/>
              </p:nvSpPr>
              <p:spPr bwMode="auto">
                <a:xfrm>
                  <a:off x="3769" y="1999"/>
                  <a:ext cx="8" cy="65"/>
                </a:xfrm>
                <a:prstGeom prst="rect">
                  <a:avLst/>
                </a:prstGeom>
                <a:solidFill>
                  <a:srgbClr val="FFED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6" name="Rectangle 1234"/>
                <p:cNvSpPr>
                  <a:spLocks noChangeArrowheads="1"/>
                </p:cNvSpPr>
                <p:nvPr/>
              </p:nvSpPr>
              <p:spPr bwMode="auto">
                <a:xfrm>
                  <a:off x="3777" y="1999"/>
                  <a:ext cx="5" cy="65"/>
                </a:xfrm>
                <a:prstGeom prst="rect">
                  <a:avLst/>
                </a:prstGeom>
                <a:solidFill>
                  <a:srgbClr val="FEEB0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7" name="Rectangle 1235"/>
                <p:cNvSpPr>
                  <a:spLocks noChangeArrowheads="1"/>
                </p:cNvSpPr>
                <p:nvPr/>
              </p:nvSpPr>
              <p:spPr bwMode="auto">
                <a:xfrm>
                  <a:off x="3782" y="1999"/>
                  <a:ext cx="5" cy="65"/>
                </a:xfrm>
                <a:prstGeom prst="rect">
                  <a:avLst/>
                </a:prstGeom>
                <a:solidFill>
                  <a:srgbClr val="FEE9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8" name="Rectangle 1236"/>
                <p:cNvSpPr>
                  <a:spLocks noChangeArrowheads="1"/>
                </p:cNvSpPr>
                <p:nvPr/>
              </p:nvSpPr>
              <p:spPr bwMode="auto">
                <a:xfrm>
                  <a:off x="3787" y="1999"/>
                  <a:ext cx="5" cy="65"/>
                </a:xfrm>
                <a:prstGeom prst="rect">
                  <a:avLst/>
                </a:prstGeom>
                <a:solidFill>
                  <a:srgbClr val="FEE6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39" name="Rectangle 1237"/>
                <p:cNvSpPr>
                  <a:spLocks noChangeArrowheads="1"/>
                </p:cNvSpPr>
                <p:nvPr/>
              </p:nvSpPr>
              <p:spPr bwMode="auto">
                <a:xfrm>
                  <a:off x="3792" y="1999"/>
                  <a:ext cx="6" cy="65"/>
                </a:xfrm>
                <a:prstGeom prst="rect">
                  <a:avLst/>
                </a:prstGeom>
                <a:solidFill>
                  <a:srgbClr val="FEE4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0" name="Rectangle 1238"/>
                <p:cNvSpPr>
                  <a:spLocks noChangeArrowheads="1"/>
                </p:cNvSpPr>
                <p:nvPr/>
              </p:nvSpPr>
              <p:spPr bwMode="auto">
                <a:xfrm>
                  <a:off x="3798" y="1999"/>
                  <a:ext cx="5" cy="65"/>
                </a:xfrm>
                <a:prstGeom prst="rect">
                  <a:avLst/>
                </a:prstGeom>
                <a:solidFill>
                  <a:srgbClr val="FEE2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1" name="Rectangle 1239"/>
                <p:cNvSpPr>
                  <a:spLocks noChangeArrowheads="1"/>
                </p:cNvSpPr>
                <p:nvPr/>
              </p:nvSpPr>
              <p:spPr bwMode="auto">
                <a:xfrm>
                  <a:off x="3803" y="1999"/>
                  <a:ext cx="5" cy="65"/>
                </a:xfrm>
                <a:prstGeom prst="rect">
                  <a:avLst/>
                </a:prstGeom>
                <a:solidFill>
                  <a:srgbClr val="FEDF1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2" name="Rectangle 1240"/>
                <p:cNvSpPr>
                  <a:spLocks noChangeArrowheads="1"/>
                </p:cNvSpPr>
                <p:nvPr/>
              </p:nvSpPr>
              <p:spPr bwMode="auto">
                <a:xfrm>
                  <a:off x="3808" y="1999"/>
                  <a:ext cx="5" cy="65"/>
                </a:xfrm>
                <a:prstGeom prst="rect">
                  <a:avLst/>
                </a:prstGeom>
                <a:solidFill>
                  <a:srgbClr val="FEDC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3" name="Rectangle 1241"/>
                <p:cNvSpPr>
                  <a:spLocks noChangeArrowheads="1"/>
                </p:cNvSpPr>
                <p:nvPr/>
              </p:nvSpPr>
              <p:spPr bwMode="auto">
                <a:xfrm>
                  <a:off x="3813" y="1999"/>
                  <a:ext cx="3" cy="65"/>
                </a:xfrm>
                <a:prstGeom prst="rect">
                  <a:avLst/>
                </a:prstGeom>
                <a:solidFill>
                  <a:srgbClr val="FEDA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4" name="Rectangle 1242"/>
                <p:cNvSpPr>
                  <a:spLocks noChangeArrowheads="1"/>
                </p:cNvSpPr>
                <p:nvPr/>
              </p:nvSpPr>
              <p:spPr bwMode="auto">
                <a:xfrm>
                  <a:off x="3816" y="1999"/>
                  <a:ext cx="5" cy="65"/>
                </a:xfrm>
                <a:prstGeom prst="rect">
                  <a:avLst/>
                </a:prstGeom>
                <a:solidFill>
                  <a:srgbClr val="FED8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5" name="Rectangle 1243"/>
                <p:cNvSpPr>
                  <a:spLocks noChangeArrowheads="1"/>
                </p:cNvSpPr>
                <p:nvPr/>
              </p:nvSpPr>
              <p:spPr bwMode="auto">
                <a:xfrm>
                  <a:off x="3821" y="1999"/>
                  <a:ext cx="2" cy="65"/>
                </a:xfrm>
                <a:prstGeom prst="rect">
                  <a:avLst/>
                </a:prstGeom>
                <a:solidFill>
                  <a:srgbClr val="FED6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6" name="Rectangle 1244"/>
                <p:cNvSpPr>
                  <a:spLocks noChangeArrowheads="1"/>
                </p:cNvSpPr>
                <p:nvPr/>
              </p:nvSpPr>
              <p:spPr bwMode="auto">
                <a:xfrm>
                  <a:off x="3823" y="1999"/>
                  <a:ext cx="3" cy="65"/>
                </a:xfrm>
                <a:prstGeom prst="rect">
                  <a:avLst/>
                </a:prstGeom>
                <a:solidFill>
                  <a:srgbClr val="FED4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7" name="Rectangle 1245"/>
                <p:cNvSpPr>
                  <a:spLocks noChangeArrowheads="1"/>
                </p:cNvSpPr>
                <p:nvPr/>
              </p:nvSpPr>
              <p:spPr bwMode="auto">
                <a:xfrm>
                  <a:off x="3826" y="1999"/>
                  <a:ext cx="5" cy="65"/>
                </a:xfrm>
                <a:prstGeom prst="rect">
                  <a:avLst/>
                </a:prstGeom>
                <a:solidFill>
                  <a:srgbClr val="FED2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8" name="Rectangle 1246"/>
                <p:cNvSpPr>
                  <a:spLocks noChangeArrowheads="1"/>
                </p:cNvSpPr>
                <p:nvPr/>
              </p:nvSpPr>
              <p:spPr bwMode="auto">
                <a:xfrm>
                  <a:off x="3831" y="1999"/>
                  <a:ext cx="3" cy="65"/>
                </a:xfrm>
                <a:prstGeom prst="rect">
                  <a:avLst/>
                </a:prstGeom>
                <a:solidFill>
                  <a:srgbClr val="FECF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49" name="Rectangle 1247"/>
                <p:cNvSpPr>
                  <a:spLocks noChangeArrowheads="1"/>
                </p:cNvSpPr>
                <p:nvPr/>
              </p:nvSpPr>
              <p:spPr bwMode="auto">
                <a:xfrm>
                  <a:off x="3834" y="1999"/>
                  <a:ext cx="2" cy="65"/>
                </a:xfrm>
                <a:prstGeom prst="rect">
                  <a:avLst/>
                </a:prstGeom>
                <a:solidFill>
                  <a:srgbClr val="FECD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0" name="Rectangle 1248"/>
                <p:cNvSpPr>
                  <a:spLocks noChangeArrowheads="1"/>
                </p:cNvSpPr>
                <p:nvPr/>
              </p:nvSpPr>
              <p:spPr bwMode="auto">
                <a:xfrm>
                  <a:off x="3836" y="1999"/>
                  <a:ext cx="5" cy="65"/>
                </a:xfrm>
                <a:prstGeom prst="rect">
                  <a:avLst/>
                </a:prstGeom>
                <a:solidFill>
                  <a:srgbClr val="FECB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1" name="Rectangle 1249"/>
                <p:cNvSpPr>
                  <a:spLocks noChangeArrowheads="1"/>
                </p:cNvSpPr>
                <p:nvPr/>
              </p:nvSpPr>
              <p:spPr bwMode="auto">
                <a:xfrm>
                  <a:off x="3841" y="1999"/>
                  <a:ext cx="6" cy="65"/>
                </a:xfrm>
                <a:prstGeom prst="rect">
                  <a:avLst/>
                </a:prstGeom>
                <a:solidFill>
                  <a:srgbClr val="FEC8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2" name="Rectangle 1250"/>
                <p:cNvSpPr>
                  <a:spLocks noChangeArrowheads="1"/>
                </p:cNvSpPr>
                <p:nvPr/>
              </p:nvSpPr>
              <p:spPr bwMode="auto">
                <a:xfrm>
                  <a:off x="3847" y="1999"/>
                  <a:ext cx="2" cy="65"/>
                </a:xfrm>
                <a:prstGeom prst="rect">
                  <a:avLst/>
                </a:prstGeom>
                <a:solidFill>
                  <a:srgbClr val="FEC5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3" name="Rectangle 1251"/>
                <p:cNvSpPr>
                  <a:spLocks noChangeArrowheads="1"/>
                </p:cNvSpPr>
                <p:nvPr/>
              </p:nvSpPr>
              <p:spPr bwMode="auto">
                <a:xfrm>
                  <a:off x="3849" y="1999"/>
                  <a:ext cx="3" cy="65"/>
                </a:xfrm>
                <a:prstGeom prst="rect">
                  <a:avLst/>
                </a:prstGeom>
                <a:solidFill>
                  <a:srgbClr val="FEC3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4" name="Rectangle 1252"/>
                <p:cNvSpPr>
                  <a:spLocks noChangeArrowheads="1"/>
                </p:cNvSpPr>
                <p:nvPr/>
              </p:nvSpPr>
              <p:spPr bwMode="auto">
                <a:xfrm>
                  <a:off x="3852" y="1999"/>
                  <a:ext cx="2" cy="65"/>
                </a:xfrm>
                <a:prstGeom prst="rect">
                  <a:avLst/>
                </a:prstGeom>
                <a:solidFill>
                  <a:srgbClr val="FEC1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5" name="Rectangle 1253"/>
                <p:cNvSpPr>
                  <a:spLocks noChangeArrowheads="1"/>
                </p:cNvSpPr>
                <p:nvPr/>
              </p:nvSpPr>
              <p:spPr bwMode="auto">
                <a:xfrm>
                  <a:off x="3854" y="1999"/>
                  <a:ext cx="3" cy="65"/>
                </a:xfrm>
                <a:prstGeom prst="rect">
                  <a:avLst/>
                </a:prstGeom>
                <a:solidFill>
                  <a:srgbClr val="FEBF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6" name="Rectangle 1254"/>
                <p:cNvSpPr>
                  <a:spLocks noChangeArrowheads="1"/>
                </p:cNvSpPr>
                <p:nvPr/>
              </p:nvSpPr>
              <p:spPr bwMode="auto">
                <a:xfrm>
                  <a:off x="3857" y="1999"/>
                  <a:ext cx="5" cy="65"/>
                </a:xfrm>
                <a:prstGeom prst="rect">
                  <a:avLst/>
                </a:prstGeom>
                <a:solidFill>
                  <a:srgbClr val="FEBC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7" name="Rectangle 1255"/>
                <p:cNvSpPr>
                  <a:spLocks noChangeArrowheads="1"/>
                </p:cNvSpPr>
                <p:nvPr/>
              </p:nvSpPr>
              <p:spPr bwMode="auto">
                <a:xfrm>
                  <a:off x="3862" y="1999"/>
                  <a:ext cx="3" cy="65"/>
                </a:xfrm>
                <a:prstGeom prst="rect">
                  <a:avLst/>
                </a:prstGeom>
                <a:solidFill>
                  <a:srgbClr val="FDB9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8" name="Rectangle 1256"/>
                <p:cNvSpPr>
                  <a:spLocks noChangeArrowheads="1"/>
                </p:cNvSpPr>
                <p:nvPr/>
              </p:nvSpPr>
              <p:spPr bwMode="auto">
                <a:xfrm>
                  <a:off x="3865" y="1999"/>
                  <a:ext cx="2" cy="65"/>
                </a:xfrm>
                <a:prstGeom prst="rect">
                  <a:avLst/>
                </a:prstGeom>
                <a:solidFill>
                  <a:srgbClr val="FDB7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59" name="Rectangle 1257"/>
                <p:cNvSpPr>
                  <a:spLocks noChangeArrowheads="1"/>
                </p:cNvSpPr>
                <p:nvPr/>
              </p:nvSpPr>
              <p:spPr bwMode="auto">
                <a:xfrm>
                  <a:off x="3867" y="1999"/>
                  <a:ext cx="3" cy="65"/>
                </a:xfrm>
                <a:prstGeom prst="rect">
                  <a:avLst/>
                </a:prstGeom>
                <a:solidFill>
                  <a:srgbClr val="FDB5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0" name="Rectangle 1258"/>
                <p:cNvSpPr>
                  <a:spLocks noChangeArrowheads="1"/>
                </p:cNvSpPr>
                <p:nvPr/>
              </p:nvSpPr>
              <p:spPr bwMode="auto">
                <a:xfrm>
                  <a:off x="3870" y="1999"/>
                  <a:ext cx="2" cy="65"/>
                </a:xfrm>
                <a:prstGeom prst="rect">
                  <a:avLst/>
                </a:prstGeom>
                <a:solidFill>
                  <a:srgbClr val="FDB3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1" name="Rectangle 1259"/>
                <p:cNvSpPr>
                  <a:spLocks noChangeArrowheads="1"/>
                </p:cNvSpPr>
                <p:nvPr/>
              </p:nvSpPr>
              <p:spPr bwMode="auto">
                <a:xfrm>
                  <a:off x="3872" y="1999"/>
                  <a:ext cx="3" cy="65"/>
                </a:xfrm>
                <a:prstGeom prst="rect">
                  <a:avLst/>
                </a:prstGeom>
                <a:solidFill>
                  <a:srgbClr val="FDB1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2" name="Rectangle 1260"/>
                <p:cNvSpPr>
                  <a:spLocks noChangeArrowheads="1"/>
                </p:cNvSpPr>
                <p:nvPr/>
              </p:nvSpPr>
              <p:spPr bwMode="auto">
                <a:xfrm>
                  <a:off x="3875" y="1999"/>
                  <a:ext cx="2" cy="65"/>
                </a:xfrm>
                <a:prstGeom prst="rect">
                  <a:avLst/>
                </a:prstGeom>
                <a:solidFill>
                  <a:srgbClr val="FDAF1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3" name="Rectangle 1261"/>
                <p:cNvSpPr>
                  <a:spLocks noChangeArrowheads="1"/>
                </p:cNvSpPr>
                <p:nvPr/>
              </p:nvSpPr>
              <p:spPr bwMode="auto">
                <a:xfrm>
                  <a:off x="3877" y="1999"/>
                  <a:ext cx="3" cy="65"/>
                </a:xfrm>
                <a:prstGeom prst="rect">
                  <a:avLst/>
                </a:prstGeom>
                <a:solidFill>
                  <a:srgbClr val="FDAD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4" name="Rectangle 1262"/>
                <p:cNvSpPr>
                  <a:spLocks noChangeArrowheads="1"/>
                </p:cNvSpPr>
                <p:nvPr/>
              </p:nvSpPr>
              <p:spPr bwMode="auto">
                <a:xfrm>
                  <a:off x="3880" y="1999"/>
                  <a:ext cx="3" cy="65"/>
                </a:xfrm>
                <a:prstGeom prst="rect">
                  <a:avLst/>
                </a:prstGeom>
                <a:solidFill>
                  <a:srgbClr val="FDAB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5" name="Rectangle 1263"/>
                <p:cNvSpPr>
                  <a:spLocks noChangeArrowheads="1"/>
                </p:cNvSpPr>
                <p:nvPr/>
              </p:nvSpPr>
              <p:spPr bwMode="auto">
                <a:xfrm>
                  <a:off x="3883" y="1999"/>
                  <a:ext cx="2" cy="65"/>
                </a:xfrm>
                <a:prstGeom prst="rect">
                  <a:avLst/>
                </a:prstGeom>
                <a:solidFill>
                  <a:srgbClr val="FDA9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6" name="Rectangle 1264"/>
                <p:cNvSpPr>
                  <a:spLocks noChangeArrowheads="1"/>
                </p:cNvSpPr>
                <p:nvPr/>
              </p:nvSpPr>
              <p:spPr bwMode="auto">
                <a:xfrm>
                  <a:off x="3885" y="1999"/>
                  <a:ext cx="3" cy="65"/>
                </a:xfrm>
                <a:prstGeom prst="rect">
                  <a:avLst/>
                </a:prstGeom>
                <a:solidFill>
                  <a:srgbClr val="FDA6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7" name="Rectangle 1265"/>
                <p:cNvSpPr>
                  <a:spLocks noChangeArrowheads="1"/>
                </p:cNvSpPr>
                <p:nvPr/>
              </p:nvSpPr>
              <p:spPr bwMode="auto">
                <a:xfrm>
                  <a:off x="3888" y="1999"/>
                  <a:ext cx="2" cy="65"/>
                </a:xfrm>
                <a:prstGeom prst="rect">
                  <a:avLst/>
                </a:prstGeom>
                <a:solidFill>
                  <a:srgbClr val="FDA4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8" name="Rectangle 1266"/>
                <p:cNvSpPr>
                  <a:spLocks noChangeArrowheads="1"/>
                </p:cNvSpPr>
                <p:nvPr/>
              </p:nvSpPr>
              <p:spPr bwMode="auto">
                <a:xfrm>
                  <a:off x="3890" y="1999"/>
                  <a:ext cx="3" cy="65"/>
                </a:xfrm>
                <a:prstGeom prst="rect">
                  <a:avLst/>
                </a:prstGeom>
                <a:solidFill>
                  <a:srgbClr val="FDA2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69" name="Rectangle 1267"/>
                <p:cNvSpPr>
                  <a:spLocks noChangeArrowheads="1"/>
                </p:cNvSpPr>
                <p:nvPr/>
              </p:nvSpPr>
              <p:spPr bwMode="auto">
                <a:xfrm>
                  <a:off x="3893" y="1999"/>
                  <a:ext cx="3" cy="65"/>
                </a:xfrm>
                <a:prstGeom prst="rect">
                  <a:avLst/>
                </a:prstGeom>
                <a:solidFill>
                  <a:srgbClr val="FDA0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0" name="Rectangle 1268"/>
                <p:cNvSpPr>
                  <a:spLocks noChangeArrowheads="1"/>
                </p:cNvSpPr>
                <p:nvPr/>
              </p:nvSpPr>
              <p:spPr bwMode="auto">
                <a:xfrm>
                  <a:off x="3896" y="1999"/>
                  <a:ext cx="2" cy="65"/>
                </a:xfrm>
                <a:prstGeom prst="rect">
                  <a:avLst/>
                </a:prstGeom>
                <a:solidFill>
                  <a:srgbClr val="FD9E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1" name="Rectangle 1269"/>
                <p:cNvSpPr>
                  <a:spLocks noChangeArrowheads="1"/>
                </p:cNvSpPr>
                <p:nvPr/>
              </p:nvSpPr>
              <p:spPr bwMode="auto">
                <a:xfrm>
                  <a:off x="3898" y="1999"/>
                  <a:ext cx="3" cy="65"/>
                </a:xfrm>
                <a:prstGeom prst="rect">
                  <a:avLst/>
                </a:prstGeom>
                <a:solidFill>
                  <a:srgbClr val="FD9C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2" name="Rectangle 1270"/>
                <p:cNvSpPr>
                  <a:spLocks noChangeArrowheads="1"/>
                </p:cNvSpPr>
                <p:nvPr/>
              </p:nvSpPr>
              <p:spPr bwMode="auto">
                <a:xfrm>
                  <a:off x="3901" y="1999"/>
                  <a:ext cx="2" cy="65"/>
                </a:xfrm>
                <a:prstGeom prst="rect">
                  <a:avLst/>
                </a:prstGeom>
                <a:solidFill>
                  <a:srgbClr val="FD99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3" name="Rectangle 1271"/>
                <p:cNvSpPr>
                  <a:spLocks noChangeArrowheads="1"/>
                </p:cNvSpPr>
                <p:nvPr/>
              </p:nvSpPr>
              <p:spPr bwMode="auto">
                <a:xfrm>
                  <a:off x="3903" y="1999"/>
                  <a:ext cx="3" cy="65"/>
                </a:xfrm>
                <a:prstGeom prst="rect">
                  <a:avLst/>
                </a:prstGeom>
                <a:solidFill>
                  <a:srgbClr val="FD97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4" name="Rectangle 1272"/>
                <p:cNvSpPr>
                  <a:spLocks noChangeArrowheads="1"/>
                </p:cNvSpPr>
                <p:nvPr/>
              </p:nvSpPr>
              <p:spPr bwMode="auto">
                <a:xfrm>
                  <a:off x="3906" y="1999"/>
                  <a:ext cx="2" cy="65"/>
                </a:xfrm>
                <a:prstGeom prst="rect">
                  <a:avLst/>
                </a:prstGeom>
                <a:solidFill>
                  <a:srgbClr val="FD95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5" name="Rectangle 1273"/>
                <p:cNvSpPr>
                  <a:spLocks noChangeArrowheads="1"/>
                </p:cNvSpPr>
                <p:nvPr/>
              </p:nvSpPr>
              <p:spPr bwMode="auto">
                <a:xfrm>
                  <a:off x="3908" y="1999"/>
                  <a:ext cx="3" cy="65"/>
                </a:xfrm>
                <a:prstGeom prst="rect">
                  <a:avLst/>
                </a:prstGeom>
                <a:solidFill>
                  <a:srgbClr val="FD93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6" name="Rectangle 1274"/>
                <p:cNvSpPr>
                  <a:spLocks noChangeArrowheads="1"/>
                </p:cNvSpPr>
                <p:nvPr/>
              </p:nvSpPr>
              <p:spPr bwMode="auto">
                <a:xfrm>
                  <a:off x="3911" y="1999"/>
                  <a:ext cx="3" cy="65"/>
                </a:xfrm>
                <a:prstGeom prst="rect">
                  <a:avLst/>
                </a:prstGeom>
                <a:solidFill>
                  <a:srgbClr val="FD90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7" name="Rectangle 1275"/>
                <p:cNvSpPr>
                  <a:spLocks noChangeArrowheads="1"/>
                </p:cNvSpPr>
                <p:nvPr/>
              </p:nvSpPr>
              <p:spPr bwMode="auto">
                <a:xfrm>
                  <a:off x="3914" y="1999"/>
                  <a:ext cx="2" cy="65"/>
                </a:xfrm>
                <a:prstGeom prst="rect">
                  <a:avLst/>
                </a:prstGeom>
                <a:solidFill>
                  <a:srgbClr val="FD8E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8" name="Rectangle 1276"/>
                <p:cNvSpPr>
                  <a:spLocks noChangeArrowheads="1"/>
                </p:cNvSpPr>
                <p:nvPr/>
              </p:nvSpPr>
              <p:spPr bwMode="auto">
                <a:xfrm>
                  <a:off x="3916" y="1999"/>
                  <a:ext cx="3" cy="65"/>
                </a:xfrm>
                <a:prstGeom prst="rect">
                  <a:avLst/>
                </a:prstGeom>
                <a:solidFill>
                  <a:srgbClr val="FD8C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79" name="Rectangle 1277"/>
                <p:cNvSpPr>
                  <a:spLocks noChangeArrowheads="1"/>
                </p:cNvSpPr>
                <p:nvPr/>
              </p:nvSpPr>
              <p:spPr bwMode="auto">
                <a:xfrm>
                  <a:off x="3919" y="1999"/>
                  <a:ext cx="2" cy="65"/>
                </a:xfrm>
                <a:prstGeom prst="rect">
                  <a:avLst/>
                </a:prstGeom>
                <a:solidFill>
                  <a:srgbClr val="FD89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0" name="Rectangle 1278"/>
                <p:cNvSpPr>
                  <a:spLocks noChangeArrowheads="1"/>
                </p:cNvSpPr>
                <p:nvPr/>
              </p:nvSpPr>
              <p:spPr bwMode="auto">
                <a:xfrm>
                  <a:off x="3921" y="1999"/>
                  <a:ext cx="3" cy="65"/>
                </a:xfrm>
                <a:prstGeom prst="rect">
                  <a:avLst/>
                </a:prstGeom>
                <a:solidFill>
                  <a:srgbClr val="FD87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1" name="Rectangle 1279"/>
                <p:cNvSpPr>
                  <a:spLocks noChangeArrowheads="1"/>
                </p:cNvSpPr>
                <p:nvPr/>
              </p:nvSpPr>
              <p:spPr bwMode="auto">
                <a:xfrm>
                  <a:off x="3924" y="1999"/>
                  <a:ext cx="2" cy="65"/>
                </a:xfrm>
                <a:prstGeom prst="rect">
                  <a:avLst/>
                </a:prstGeom>
                <a:solidFill>
                  <a:srgbClr val="FD85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2" name="Rectangle 1280"/>
                <p:cNvSpPr>
                  <a:spLocks noChangeArrowheads="1"/>
                </p:cNvSpPr>
                <p:nvPr/>
              </p:nvSpPr>
              <p:spPr bwMode="auto">
                <a:xfrm>
                  <a:off x="3926" y="1999"/>
                  <a:ext cx="3" cy="65"/>
                </a:xfrm>
                <a:prstGeom prst="rect">
                  <a:avLst/>
                </a:prstGeom>
                <a:solidFill>
                  <a:srgbClr val="FD83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3" name="Rectangle 1281"/>
                <p:cNvSpPr>
                  <a:spLocks noChangeArrowheads="1"/>
                </p:cNvSpPr>
                <p:nvPr/>
              </p:nvSpPr>
              <p:spPr bwMode="auto">
                <a:xfrm>
                  <a:off x="3929" y="1999"/>
                  <a:ext cx="3" cy="65"/>
                </a:xfrm>
                <a:prstGeom prst="rect">
                  <a:avLst/>
                </a:prstGeom>
                <a:solidFill>
                  <a:srgbClr val="FD81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4" name="Rectangle 1282"/>
                <p:cNvSpPr>
                  <a:spLocks noChangeArrowheads="1"/>
                </p:cNvSpPr>
                <p:nvPr/>
              </p:nvSpPr>
              <p:spPr bwMode="auto">
                <a:xfrm>
                  <a:off x="3932" y="1999"/>
                  <a:ext cx="2" cy="65"/>
                </a:xfrm>
                <a:prstGeom prst="rect">
                  <a:avLst/>
                </a:prstGeom>
                <a:solidFill>
                  <a:srgbClr val="FD7F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5" name="Rectangle 1283"/>
                <p:cNvSpPr>
                  <a:spLocks noChangeArrowheads="1"/>
                </p:cNvSpPr>
                <p:nvPr/>
              </p:nvSpPr>
              <p:spPr bwMode="auto">
                <a:xfrm>
                  <a:off x="3934" y="1999"/>
                  <a:ext cx="3" cy="65"/>
                </a:xfrm>
                <a:prstGeom prst="rect">
                  <a:avLst/>
                </a:prstGeom>
                <a:solidFill>
                  <a:srgbClr val="FC7D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6" name="Rectangle 1284"/>
                <p:cNvSpPr>
                  <a:spLocks noChangeArrowheads="1"/>
                </p:cNvSpPr>
                <p:nvPr/>
              </p:nvSpPr>
              <p:spPr bwMode="auto">
                <a:xfrm>
                  <a:off x="3937" y="1999"/>
                  <a:ext cx="2" cy="65"/>
                </a:xfrm>
                <a:prstGeom prst="rect">
                  <a:avLst/>
                </a:prstGeom>
                <a:solidFill>
                  <a:srgbClr val="FC7A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7" name="Rectangle 1285"/>
                <p:cNvSpPr>
                  <a:spLocks noChangeArrowheads="1"/>
                </p:cNvSpPr>
                <p:nvPr/>
              </p:nvSpPr>
              <p:spPr bwMode="auto">
                <a:xfrm>
                  <a:off x="3939" y="1999"/>
                  <a:ext cx="3" cy="65"/>
                </a:xfrm>
                <a:prstGeom prst="rect">
                  <a:avLst/>
                </a:prstGeom>
                <a:solidFill>
                  <a:srgbClr val="FC78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8" name="Rectangle 1286"/>
                <p:cNvSpPr>
                  <a:spLocks noChangeArrowheads="1"/>
                </p:cNvSpPr>
                <p:nvPr/>
              </p:nvSpPr>
              <p:spPr bwMode="auto">
                <a:xfrm>
                  <a:off x="3942" y="1999"/>
                  <a:ext cx="2" cy="65"/>
                </a:xfrm>
                <a:prstGeom prst="rect">
                  <a:avLst/>
                </a:prstGeom>
                <a:solidFill>
                  <a:srgbClr val="FC76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89" name="Rectangle 1287"/>
                <p:cNvSpPr>
                  <a:spLocks noChangeArrowheads="1"/>
                </p:cNvSpPr>
                <p:nvPr/>
              </p:nvSpPr>
              <p:spPr bwMode="auto">
                <a:xfrm>
                  <a:off x="3944" y="1999"/>
                  <a:ext cx="3" cy="65"/>
                </a:xfrm>
                <a:prstGeom prst="rect">
                  <a:avLst/>
                </a:prstGeom>
                <a:solidFill>
                  <a:srgbClr val="FC74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0" name="Rectangle 1288"/>
                <p:cNvSpPr>
                  <a:spLocks noChangeArrowheads="1"/>
                </p:cNvSpPr>
                <p:nvPr/>
              </p:nvSpPr>
              <p:spPr bwMode="auto">
                <a:xfrm>
                  <a:off x="3947" y="1999"/>
                  <a:ext cx="3" cy="65"/>
                </a:xfrm>
                <a:prstGeom prst="rect">
                  <a:avLst/>
                </a:prstGeom>
                <a:solidFill>
                  <a:srgbClr val="FC71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1" name="Rectangle 1289"/>
                <p:cNvSpPr>
                  <a:spLocks noChangeArrowheads="1"/>
                </p:cNvSpPr>
                <p:nvPr/>
              </p:nvSpPr>
              <p:spPr bwMode="auto">
                <a:xfrm>
                  <a:off x="3950" y="1999"/>
                  <a:ext cx="2" cy="65"/>
                </a:xfrm>
                <a:prstGeom prst="rect">
                  <a:avLst/>
                </a:prstGeom>
                <a:solidFill>
                  <a:srgbClr val="FC6F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2" name="Rectangle 1290"/>
                <p:cNvSpPr>
                  <a:spLocks noChangeArrowheads="1"/>
                </p:cNvSpPr>
                <p:nvPr/>
              </p:nvSpPr>
              <p:spPr bwMode="auto">
                <a:xfrm>
                  <a:off x="3952" y="1999"/>
                  <a:ext cx="3" cy="65"/>
                </a:xfrm>
                <a:prstGeom prst="rect">
                  <a:avLst/>
                </a:prstGeom>
                <a:solidFill>
                  <a:srgbClr val="FC6D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3" name="Rectangle 1291"/>
                <p:cNvSpPr>
                  <a:spLocks noChangeArrowheads="1"/>
                </p:cNvSpPr>
                <p:nvPr/>
              </p:nvSpPr>
              <p:spPr bwMode="auto">
                <a:xfrm>
                  <a:off x="3955" y="1999"/>
                  <a:ext cx="2" cy="65"/>
                </a:xfrm>
                <a:prstGeom prst="rect">
                  <a:avLst/>
                </a:prstGeom>
                <a:solidFill>
                  <a:srgbClr val="FC6B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4" name="Rectangle 1292"/>
                <p:cNvSpPr>
                  <a:spLocks noChangeArrowheads="1"/>
                </p:cNvSpPr>
                <p:nvPr/>
              </p:nvSpPr>
              <p:spPr bwMode="auto">
                <a:xfrm>
                  <a:off x="3957" y="1999"/>
                  <a:ext cx="3" cy="65"/>
                </a:xfrm>
                <a:prstGeom prst="rect">
                  <a:avLst/>
                </a:prstGeom>
                <a:solidFill>
                  <a:srgbClr val="FC69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5" name="Rectangle 1293"/>
                <p:cNvSpPr>
                  <a:spLocks noChangeArrowheads="1"/>
                </p:cNvSpPr>
                <p:nvPr/>
              </p:nvSpPr>
              <p:spPr bwMode="auto">
                <a:xfrm>
                  <a:off x="3960" y="1999"/>
                  <a:ext cx="3" cy="65"/>
                </a:xfrm>
                <a:prstGeom prst="rect">
                  <a:avLst/>
                </a:prstGeom>
                <a:solidFill>
                  <a:srgbClr val="FC67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6" name="Rectangle 1294"/>
                <p:cNvSpPr>
                  <a:spLocks noChangeArrowheads="1"/>
                </p:cNvSpPr>
                <p:nvPr/>
              </p:nvSpPr>
              <p:spPr bwMode="auto">
                <a:xfrm>
                  <a:off x="3963" y="1999"/>
                  <a:ext cx="2" cy="65"/>
                </a:xfrm>
                <a:prstGeom prst="rect">
                  <a:avLst/>
                </a:prstGeom>
                <a:solidFill>
                  <a:srgbClr val="FC64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7" name="Rectangle 1295"/>
                <p:cNvSpPr>
                  <a:spLocks noChangeArrowheads="1"/>
                </p:cNvSpPr>
                <p:nvPr/>
              </p:nvSpPr>
              <p:spPr bwMode="auto">
                <a:xfrm>
                  <a:off x="3965" y="1999"/>
                  <a:ext cx="3" cy="65"/>
                </a:xfrm>
                <a:prstGeom prst="rect">
                  <a:avLst/>
                </a:prstGeom>
                <a:solidFill>
                  <a:srgbClr val="FC62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8" name="Rectangle 1296"/>
                <p:cNvSpPr>
                  <a:spLocks noChangeArrowheads="1"/>
                </p:cNvSpPr>
                <p:nvPr/>
              </p:nvSpPr>
              <p:spPr bwMode="auto">
                <a:xfrm>
                  <a:off x="3968" y="1999"/>
                  <a:ext cx="5" cy="65"/>
                </a:xfrm>
                <a:prstGeom prst="rect">
                  <a:avLst/>
                </a:prstGeom>
                <a:solidFill>
                  <a:srgbClr val="FC60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99" name="Rectangle 1297"/>
                <p:cNvSpPr>
                  <a:spLocks noChangeArrowheads="1"/>
                </p:cNvSpPr>
                <p:nvPr/>
              </p:nvSpPr>
              <p:spPr bwMode="auto">
                <a:xfrm>
                  <a:off x="3973" y="1999"/>
                  <a:ext cx="2" cy="65"/>
                </a:xfrm>
                <a:prstGeom prst="rect">
                  <a:avLst/>
                </a:prstGeom>
                <a:solidFill>
                  <a:srgbClr val="FC5D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0" name="Rectangle 1298"/>
                <p:cNvSpPr>
                  <a:spLocks noChangeArrowheads="1"/>
                </p:cNvSpPr>
                <p:nvPr/>
              </p:nvSpPr>
              <p:spPr bwMode="auto">
                <a:xfrm>
                  <a:off x="3975" y="1999"/>
                  <a:ext cx="3" cy="65"/>
                </a:xfrm>
                <a:prstGeom prst="rect">
                  <a:avLst/>
                </a:prstGeom>
                <a:solidFill>
                  <a:srgbClr val="FC5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1" name="Rectangle 1299"/>
                <p:cNvSpPr>
                  <a:spLocks noChangeArrowheads="1"/>
                </p:cNvSpPr>
                <p:nvPr/>
              </p:nvSpPr>
              <p:spPr bwMode="auto">
                <a:xfrm>
                  <a:off x="3978" y="1999"/>
                  <a:ext cx="3" cy="65"/>
                </a:xfrm>
                <a:prstGeom prst="rect">
                  <a:avLst/>
                </a:prstGeom>
                <a:solidFill>
                  <a:srgbClr val="FC59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2" name="Rectangle 1300"/>
                <p:cNvSpPr>
                  <a:spLocks noChangeArrowheads="1"/>
                </p:cNvSpPr>
                <p:nvPr/>
              </p:nvSpPr>
              <p:spPr bwMode="auto">
                <a:xfrm>
                  <a:off x="3981" y="1999"/>
                  <a:ext cx="2" cy="65"/>
                </a:xfrm>
                <a:prstGeom prst="rect">
                  <a:avLst/>
                </a:prstGeom>
                <a:solidFill>
                  <a:srgbClr val="FC5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3" name="Rectangle 1301"/>
                <p:cNvSpPr>
                  <a:spLocks noChangeArrowheads="1"/>
                </p:cNvSpPr>
                <p:nvPr/>
              </p:nvSpPr>
              <p:spPr bwMode="auto">
                <a:xfrm>
                  <a:off x="3983" y="1999"/>
                  <a:ext cx="5" cy="65"/>
                </a:xfrm>
                <a:prstGeom prst="rect">
                  <a:avLst/>
                </a:prstGeom>
                <a:solidFill>
                  <a:srgbClr val="FC5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4" name="Rectangle 1302"/>
                <p:cNvSpPr>
                  <a:spLocks noChangeArrowheads="1"/>
                </p:cNvSpPr>
                <p:nvPr/>
              </p:nvSpPr>
              <p:spPr bwMode="auto">
                <a:xfrm>
                  <a:off x="3988" y="1999"/>
                  <a:ext cx="3" cy="65"/>
                </a:xfrm>
                <a:prstGeom prst="rect">
                  <a:avLst/>
                </a:prstGeom>
                <a:solidFill>
                  <a:srgbClr val="FC51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5" name="Rectangle 1303"/>
                <p:cNvSpPr>
                  <a:spLocks noChangeArrowheads="1"/>
                </p:cNvSpPr>
                <p:nvPr/>
              </p:nvSpPr>
              <p:spPr bwMode="auto">
                <a:xfrm>
                  <a:off x="3991" y="1999"/>
                  <a:ext cx="2" cy="65"/>
                </a:xfrm>
                <a:prstGeom prst="rect">
                  <a:avLst/>
                </a:prstGeom>
                <a:solidFill>
                  <a:srgbClr val="FC4F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6" name="Rectangle 1304"/>
                <p:cNvSpPr>
                  <a:spLocks noChangeArrowheads="1"/>
                </p:cNvSpPr>
                <p:nvPr/>
              </p:nvSpPr>
              <p:spPr bwMode="auto">
                <a:xfrm>
                  <a:off x="3993" y="1999"/>
                  <a:ext cx="3" cy="65"/>
                </a:xfrm>
                <a:prstGeom prst="rect">
                  <a:avLst/>
                </a:prstGeom>
                <a:solidFill>
                  <a:srgbClr val="FC4D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7" name="Rectangle 1305"/>
                <p:cNvSpPr>
                  <a:spLocks noChangeArrowheads="1"/>
                </p:cNvSpPr>
                <p:nvPr/>
              </p:nvSpPr>
              <p:spPr bwMode="auto">
                <a:xfrm>
                  <a:off x="3996" y="1999"/>
                  <a:ext cx="3" cy="65"/>
                </a:xfrm>
                <a:prstGeom prst="rect">
                  <a:avLst/>
                </a:prstGeom>
                <a:solidFill>
                  <a:srgbClr val="FC4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8" name="Rectangle 1306"/>
                <p:cNvSpPr>
                  <a:spLocks noChangeArrowheads="1"/>
                </p:cNvSpPr>
                <p:nvPr/>
              </p:nvSpPr>
              <p:spPr bwMode="auto">
                <a:xfrm>
                  <a:off x="3999" y="1999"/>
                  <a:ext cx="5" cy="65"/>
                </a:xfrm>
                <a:prstGeom prst="rect">
                  <a:avLst/>
                </a:prstGeom>
                <a:solidFill>
                  <a:srgbClr val="FC49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09" name="Rectangle 1307"/>
                <p:cNvSpPr>
                  <a:spLocks noChangeArrowheads="1"/>
                </p:cNvSpPr>
                <p:nvPr/>
              </p:nvSpPr>
              <p:spPr bwMode="auto">
                <a:xfrm>
                  <a:off x="4004" y="1999"/>
                  <a:ext cx="2" cy="65"/>
                </a:xfrm>
                <a:prstGeom prst="rect">
                  <a:avLst/>
                </a:prstGeom>
                <a:solidFill>
                  <a:srgbClr val="FC4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0" name="Rectangle 1308"/>
                <p:cNvSpPr>
                  <a:spLocks noChangeArrowheads="1"/>
                </p:cNvSpPr>
                <p:nvPr/>
              </p:nvSpPr>
              <p:spPr bwMode="auto">
                <a:xfrm>
                  <a:off x="4006" y="1999"/>
                  <a:ext cx="5" cy="65"/>
                </a:xfrm>
                <a:prstGeom prst="rect">
                  <a:avLst/>
                </a:prstGeom>
                <a:solidFill>
                  <a:srgbClr val="FC4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1" name="Rectangle 1309"/>
                <p:cNvSpPr>
                  <a:spLocks noChangeArrowheads="1"/>
                </p:cNvSpPr>
                <p:nvPr/>
              </p:nvSpPr>
              <p:spPr bwMode="auto">
                <a:xfrm>
                  <a:off x="4011" y="1999"/>
                  <a:ext cx="3" cy="65"/>
                </a:xfrm>
                <a:prstGeom prst="rect">
                  <a:avLst/>
                </a:prstGeom>
                <a:solidFill>
                  <a:srgbClr val="FC41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2" name="Rectangle 1310"/>
                <p:cNvSpPr>
                  <a:spLocks noChangeArrowheads="1"/>
                </p:cNvSpPr>
                <p:nvPr/>
              </p:nvSpPr>
              <p:spPr bwMode="auto">
                <a:xfrm>
                  <a:off x="4014" y="1999"/>
                  <a:ext cx="5" cy="65"/>
                </a:xfrm>
                <a:prstGeom prst="rect">
                  <a:avLst/>
                </a:prstGeom>
                <a:solidFill>
                  <a:srgbClr val="FC3F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3" name="Rectangle 1311"/>
                <p:cNvSpPr>
                  <a:spLocks noChangeArrowheads="1"/>
                </p:cNvSpPr>
                <p:nvPr/>
              </p:nvSpPr>
              <p:spPr bwMode="auto">
                <a:xfrm>
                  <a:off x="4019" y="1999"/>
                  <a:ext cx="3" cy="65"/>
                </a:xfrm>
                <a:prstGeom prst="rect">
                  <a:avLst/>
                </a:prstGeom>
                <a:solidFill>
                  <a:srgbClr val="FC3D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4" name="Rectangle 1312"/>
                <p:cNvSpPr>
                  <a:spLocks noChangeArrowheads="1"/>
                </p:cNvSpPr>
                <p:nvPr/>
              </p:nvSpPr>
              <p:spPr bwMode="auto">
                <a:xfrm>
                  <a:off x="4022" y="1999"/>
                  <a:ext cx="5" cy="65"/>
                </a:xfrm>
                <a:prstGeom prst="rect">
                  <a:avLst/>
                </a:prstGeom>
                <a:solidFill>
                  <a:srgbClr val="FC3B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5" name="Rectangle 1313"/>
                <p:cNvSpPr>
                  <a:spLocks noChangeArrowheads="1"/>
                </p:cNvSpPr>
                <p:nvPr/>
              </p:nvSpPr>
              <p:spPr bwMode="auto">
                <a:xfrm>
                  <a:off x="4027" y="1999"/>
                  <a:ext cx="5" cy="65"/>
                </a:xfrm>
                <a:prstGeom prst="rect">
                  <a:avLst/>
                </a:prstGeom>
                <a:solidFill>
                  <a:srgbClr val="FC38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6" name="Rectangle 1314"/>
                <p:cNvSpPr>
                  <a:spLocks noChangeArrowheads="1"/>
                </p:cNvSpPr>
                <p:nvPr/>
              </p:nvSpPr>
              <p:spPr bwMode="auto">
                <a:xfrm>
                  <a:off x="4032" y="1999"/>
                  <a:ext cx="3" cy="65"/>
                </a:xfrm>
                <a:prstGeom prst="rect">
                  <a:avLst/>
                </a:prstGeom>
                <a:solidFill>
                  <a:srgbClr val="FC36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7" name="Rectangle 1315"/>
                <p:cNvSpPr>
                  <a:spLocks noChangeArrowheads="1"/>
                </p:cNvSpPr>
                <p:nvPr/>
              </p:nvSpPr>
              <p:spPr bwMode="auto">
                <a:xfrm>
                  <a:off x="4035" y="1999"/>
                  <a:ext cx="7" cy="65"/>
                </a:xfrm>
                <a:prstGeom prst="rect">
                  <a:avLst/>
                </a:prstGeom>
                <a:solidFill>
                  <a:srgbClr val="FC34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18" name="Freeform 1316"/>
                <p:cNvSpPr>
                  <a:spLocks/>
                </p:cNvSpPr>
                <p:nvPr/>
              </p:nvSpPr>
              <p:spPr bwMode="auto">
                <a:xfrm>
                  <a:off x="3679" y="2001"/>
                  <a:ext cx="360" cy="62"/>
                </a:xfrm>
                <a:custGeom>
                  <a:avLst/>
                  <a:gdLst>
                    <a:gd name="T0" fmla="*/ 0 w 360"/>
                    <a:gd name="T1" fmla="*/ 0 h 62"/>
                    <a:gd name="T2" fmla="*/ 2 w 360"/>
                    <a:gd name="T3" fmla="*/ 6 h 62"/>
                    <a:gd name="T4" fmla="*/ 4 w 360"/>
                    <a:gd name="T5" fmla="*/ 13 h 62"/>
                    <a:gd name="T6" fmla="*/ 15 w 360"/>
                    <a:gd name="T7" fmla="*/ 24 h 62"/>
                    <a:gd name="T8" fmla="*/ 30 w 360"/>
                    <a:gd name="T9" fmla="*/ 35 h 62"/>
                    <a:gd name="T10" fmla="*/ 53 w 360"/>
                    <a:gd name="T11" fmla="*/ 44 h 62"/>
                    <a:gd name="T12" fmla="*/ 79 w 360"/>
                    <a:gd name="T13" fmla="*/ 52 h 62"/>
                    <a:gd name="T14" fmla="*/ 110 w 360"/>
                    <a:gd name="T15" fmla="*/ 57 h 62"/>
                    <a:gd name="T16" fmla="*/ 144 w 360"/>
                    <a:gd name="T17" fmla="*/ 61 h 62"/>
                    <a:gd name="T18" fmla="*/ 180 w 360"/>
                    <a:gd name="T19" fmla="*/ 62 h 62"/>
                    <a:gd name="T20" fmla="*/ 215 w 360"/>
                    <a:gd name="T21" fmla="*/ 61 h 62"/>
                    <a:gd name="T22" fmla="*/ 249 w 360"/>
                    <a:gd name="T23" fmla="*/ 57 h 62"/>
                    <a:gd name="T24" fmla="*/ 281 w 360"/>
                    <a:gd name="T25" fmla="*/ 52 h 62"/>
                    <a:gd name="T26" fmla="*/ 307 w 360"/>
                    <a:gd name="T27" fmla="*/ 44 h 62"/>
                    <a:gd name="T28" fmla="*/ 330 w 360"/>
                    <a:gd name="T29" fmla="*/ 35 h 62"/>
                    <a:gd name="T30" fmla="*/ 345 w 360"/>
                    <a:gd name="T31" fmla="*/ 24 h 62"/>
                    <a:gd name="T32" fmla="*/ 356 w 360"/>
                    <a:gd name="T33" fmla="*/ 13 h 62"/>
                    <a:gd name="T34" fmla="*/ 360 w 360"/>
                    <a:gd name="T35" fmla="*/ 6 h 62"/>
                    <a:gd name="T36" fmla="*/ 360 w 360"/>
                    <a:gd name="T37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60" h="62">
                      <a:moveTo>
                        <a:pt x="0" y="0"/>
                      </a:moveTo>
                      <a:lnTo>
                        <a:pt x="2" y="6"/>
                      </a:lnTo>
                      <a:lnTo>
                        <a:pt x="4" y="13"/>
                      </a:lnTo>
                      <a:lnTo>
                        <a:pt x="15" y="24"/>
                      </a:lnTo>
                      <a:lnTo>
                        <a:pt x="30" y="35"/>
                      </a:lnTo>
                      <a:lnTo>
                        <a:pt x="53" y="44"/>
                      </a:lnTo>
                      <a:lnTo>
                        <a:pt x="79" y="52"/>
                      </a:lnTo>
                      <a:lnTo>
                        <a:pt x="110" y="57"/>
                      </a:lnTo>
                      <a:lnTo>
                        <a:pt x="144" y="61"/>
                      </a:lnTo>
                      <a:lnTo>
                        <a:pt x="180" y="62"/>
                      </a:lnTo>
                      <a:lnTo>
                        <a:pt x="215" y="61"/>
                      </a:lnTo>
                      <a:lnTo>
                        <a:pt x="249" y="57"/>
                      </a:lnTo>
                      <a:lnTo>
                        <a:pt x="281" y="52"/>
                      </a:lnTo>
                      <a:lnTo>
                        <a:pt x="307" y="44"/>
                      </a:lnTo>
                      <a:lnTo>
                        <a:pt x="330" y="35"/>
                      </a:lnTo>
                      <a:lnTo>
                        <a:pt x="345" y="24"/>
                      </a:lnTo>
                      <a:lnTo>
                        <a:pt x="356" y="13"/>
                      </a:lnTo>
                      <a:lnTo>
                        <a:pt x="360" y="6"/>
                      </a:lnTo>
                      <a:lnTo>
                        <a:pt x="360" y="0"/>
                      </a:lnTo>
                    </a:path>
                  </a:pathLst>
                </a:custGeom>
                <a:noFill/>
                <a:ln w="28575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709" name="Line 1317"/>
              <p:cNvSpPr>
                <a:spLocks noChangeShapeType="1"/>
              </p:cNvSpPr>
              <p:nvPr/>
            </p:nvSpPr>
            <p:spPr bwMode="auto">
              <a:xfrm>
                <a:off x="4093" y="3692"/>
                <a:ext cx="35" cy="1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0" name="Freeform 1318"/>
              <p:cNvSpPr>
                <a:spLocks/>
              </p:cNvSpPr>
              <p:nvPr/>
            </p:nvSpPr>
            <p:spPr bwMode="auto">
              <a:xfrm>
                <a:off x="4087" y="3673"/>
                <a:ext cx="84" cy="46"/>
              </a:xfrm>
              <a:custGeom>
                <a:avLst/>
                <a:gdLst>
                  <a:gd name="T0" fmla="*/ 0 w 84"/>
                  <a:gd name="T1" fmla="*/ 46 h 46"/>
                  <a:gd name="T2" fmla="*/ 84 w 84"/>
                  <a:gd name="T3" fmla="*/ 46 h 46"/>
                  <a:gd name="T4" fmla="*/ 35 w 84"/>
                  <a:gd name="T5" fmla="*/ 0 h 46"/>
                  <a:gd name="T6" fmla="*/ 37 w 84"/>
                  <a:gd name="T7" fmla="*/ 29 h 46"/>
                  <a:gd name="T8" fmla="*/ 0 w 8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6">
                    <a:moveTo>
                      <a:pt x="0" y="46"/>
                    </a:moveTo>
                    <a:lnTo>
                      <a:pt x="84" y="46"/>
                    </a:lnTo>
                    <a:lnTo>
                      <a:pt x="35" y="0"/>
                    </a:lnTo>
                    <a:lnTo>
                      <a:pt x="37" y="29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1" name="Line 1319"/>
              <p:cNvSpPr>
                <a:spLocks noChangeShapeType="1"/>
              </p:cNvSpPr>
              <p:nvPr/>
            </p:nvSpPr>
            <p:spPr bwMode="auto">
              <a:xfrm>
                <a:off x="4093" y="3692"/>
                <a:ext cx="35" cy="1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2" name="Freeform 1320"/>
              <p:cNvSpPr>
                <a:spLocks/>
              </p:cNvSpPr>
              <p:nvPr/>
            </p:nvSpPr>
            <p:spPr bwMode="auto">
              <a:xfrm>
                <a:off x="4087" y="3673"/>
                <a:ext cx="84" cy="46"/>
              </a:xfrm>
              <a:custGeom>
                <a:avLst/>
                <a:gdLst>
                  <a:gd name="T0" fmla="*/ 0 w 84"/>
                  <a:gd name="T1" fmla="*/ 46 h 46"/>
                  <a:gd name="T2" fmla="*/ 84 w 84"/>
                  <a:gd name="T3" fmla="*/ 46 h 46"/>
                  <a:gd name="T4" fmla="*/ 35 w 84"/>
                  <a:gd name="T5" fmla="*/ 0 h 46"/>
                  <a:gd name="T6" fmla="*/ 37 w 84"/>
                  <a:gd name="T7" fmla="*/ 29 h 46"/>
                  <a:gd name="T8" fmla="*/ 0 w 8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6">
                    <a:moveTo>
                      <a:pt x="0" y="46"/>
                    </a:moveTo>
                    <a:lnTo>
                      <a:pt x="84" y="46"/>
                    </a:lnTo>
                    <a:lnTo>
                      <a:pt x="35" y="0"/>
                    </a:lnTo>
                    <a:lnTo>
                      <a:pt x="37" y="29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3" name="Line 1321"/>
              <p:cNvSpPr>
                <a:spLocks noChangeShapeType="1"/>
              </p:cNvSpPr>
              <p:nvPr/>
            </p:nvSpPr>
            <p:spPr bwMode="auto">
              <a:xfrm flipH="1" flipV="1">
                <a:off x="3984" y="3654"/>
                <a:ext cx="35" cy="1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4" name="Freeform 1322"/>
              <p:cNvSpPr>
                <a:spLocks/>
              </p:cNvSpPr>
              <p:nvPr/>
            </p:nvSpPr>
            <p:spPr bwMode="auto">
              <a:xfrm>
                <a:off x="3941" y="3640"/>
                <a:ext cx="83" cy="46"/>
              </a:xfrm>
              <a:custGeom>
                <a:avLst/>
                <a:gdLst>
                  <a:gd name="T0" fmla="*/ 83 w 83"/>
                  <a:gd name="T1" fmla="*/ 0 h 46"/>
                  <a:gd name="T2" fmla="*/ 0 w 83"/>
                  <a:gd name="T3" fmla="*/ 0 h 46"/>
                  <a:gd name="T4" fmla="*/ 48 w 83"/>
                  <a:gd name="T5" fmla="*/ 46 h 46"/>
                  <a:gd name="T6" fmla="*/ 46 w 83"/>
                  <a:gd name="T7" fmla="*/ 17 h 46"/>
                  <a:gd name="T8" fmla="*/ 83 w 83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83" y="0"/>
                    </a:moveTo>
                    <a:lnTo>
                      <a:pt x="0" y="0"/>
                    </a:lnTo>
                    <a:lnTo>
                      <a:pt x="48" y="46"/>
                    </a:lnTo>
                    <a:lnTo>
                      <a:pt x="46" y="17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5" name="Line 1323"/>
              <p:cNvSpPr>
                <a:spLocks noChangeShapeType="1"/>
              </p:cNvSpPr>
              <p:nvPr/>
            </p:nvSpPr>
            <p:spPr bwMode="auto">
              <a:xfrm flipH="1" flipV="1">
                <a:off x="3984" y="3654"/>
                <a:ext cx="35" cy="1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6" name="Freeform 1324"/>
              <p:cNvSpPr>
                <a:spLocks/>
              </p:cNvSpPr>
              <p:nvPr/>
            </p:nvSpPr>
            <p:spPr bwMode="auto">
              <a:xfrm>
                <a:off x="3941" y="3640"/>
                <a:ext cx="83" cy="46"/>
              </a:xfrm>
              <a:custGeom>
                <a:avLst/>
                <a:gdLst>
                  <a:gd name="T0" fmla="*/ 83 w 83"/>
                  <a:gd name="T1" fmla="*/ 0 h 46"/>
                  <a:gd name="T2" fmla="*/ 0 w 83"/>
                  <a:gd name="T3" fmla="*/ 0 h 46"/>
                  <a:gd name="T4" fmla="*/ 48 w 83"/>
                  <a:gd name="T5" fmla="*/ 46 h 46"/>
                  <a:gd name="T6" fmla="*/ 46 w 83"/>
                  <a:gd name="T7" fmla="*/ 17 h 46"/>
                  <a:gd name="T8" fmla="*/ 83 w 83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83" y="0"/>
                    </a:moveTo>
                    <a:lnTo>
                      <a:pt x="0" y="0"/>
                    </a:lnTo>
                    <a:lnTo>
                      <a:pt x="48" y="46"/>
                    </a:lnTo>
                    <a:lnTo>
                      <a:pt x="46" y="17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7" name="Line 1325"/>
              <p:cNvSpPr>
                <a:spLocks noChangeShapeType="1"/>
              </p:cNvSpPr>
              <p:nvPr/>
            </p:nvSpPr>
            <p:spPr bwMode="auto">
              <a:xfrm flipV="1">
                <a:off x="3967" y="3701"/>
                <a:ext cx="34" cy="1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8" name="Freeform 1326"/>
              <p:cNvSpPr>
                <a:spLocks/>
              </p:cNvSpPr>
              <p:nvPr/>
            </p:nvSpPr>
            <p:spPr bwMode="auto">
              <a:xfrm>
                <a:off x="3960" y="3686"/>
                <a:ext cx="86" cy="48"/>
              </a:xfrm>
              <a:custGeom>
                <a:avLst/>
                <a:gdLst>
                  <a:gd name="T0" fmla="*/ 36 w 86"/>
                  <a:gd name="T1" fmla="*/ 48 h 48"/>
                  <a:gd name="T2" fmla="*/ 86 w 86"/>
                  <a:gd name="T3" fmla="*/ 0 h 48"/>
                  <a:gd name="T4" fmla="*/ 0 w 86"/>
                  <a:gd name="T5" fmla="*/ 2 h 48"/>
                  <a:gd name="T6" fmla="*/ 38 w 86"/>
                  <a:gd name="T7" fmla="*/ 17 h 48"/>
                  <a:gd name="T8" fmla="*/ 36 w 86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48">
                    <a:moveTo>
                      <a:pt x="36" y="48"/>
                    </a:moveTo>
                    <a:lnTo>
                      <a:pt x="86" y="0"/>
                    </a:lnTo>
                    <a:lnTo>
                      <a:pt x="0" y="2"/>
                    </a:lnTo>
                    <a:lnTo>
                      <a:pt x="38" y="17"/>
                    </a:lnTo>
                    <a:lnTo>
                      <a:pt x="36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9" name="Line 1327"/>
              <p:cNvSpPr>
                <a:spLocks noChangeShapeType="1"/>
              </p:cNvSpPr>
              <p:nvPr/>
            </p:nvSpPr>
            <p:spPr bwMode="auto">
              <a:xfrm flipV="1">
                <a:off x="3967" y="3701"/>
                <a:ext cx="34" cy="1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20" name="Freeform 1328"/>
              <p:cNvSpPr>
                <a:spLocks/>
              </p:cNvSpPr>
              <p:nvPr/>
            </p:nvSpPr>
            <p:spPr bwMode="auto">
              <a:xfrm>
                <a:off x="3960" y="3686"/>
                <a:ext cx="86" cy="48"/>
              </a:xfrm>
              <a:custGeom>
                <a:avLst/>
                <a:gdLst>
                  <a:gd name="T0" fmla="*/ 36 w 86"/>
                  <a:gd name="T1" fmla="*/ 48 h 48"/>
                  <a:gd name="T2" fmla="*/ 86 w 86"/>
                  <a:gd name="T3" fmla="*/ 0 h 48"/>
                  <a:gd name="T4" fmla="*/ 0 w 86"/>
                  <a:gd name="T5" fmla="*/ 2 h 48"/>
                  <a:gd name="T6" fmla="*/ 38 w 86"/>
                  <a:gd name="T7" fmla="*/ 17 h 48"/>
                  <a:gd name="T8" fmla="*/ 36 w 86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48">
                    <a:moveTo>
                      <a:pt x="36" y="48"/>
                    </a:moveTo>
                    <a:lnTo>
                      <a:pt x="86" y="0"/>
                    </a:lnTo>
                    <a:lnTo>
                      <a:pt x="0" y="2"/>
                    </a:lnTo>
                    <a:lnTo>
                      <a:pt x="38" y="17"/>
                    </a:lnTo>
                    <a:lnTo>
                      <a:pt x="36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21" name="Line 1329"/>
              <p:cNvSpPr>
                <a:spLocks noChangeShapeType="1"/>
              </p:cNvSpPr>
              <p:nvPr/>
            </p:nvSpPr>
            <p:spPr bwMode="auto">
              <a:xfrm flipH="1">
                <a:off x="4106" y="3645"/>
                <a:ext cx="40" cy="1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22" name="Freeform 1330"/>
              <p:cNvSpPr>
                <a:spLocks/>
              </p:cNvSpPr>
              <p:nvPr/>
            </p:nvSpPr>
            <p:spPr bwMode="auto">
              <a:xfrm>
                <a:off x="4063" y="3626"/>
                <a:ext cx="85" cy="48"/>
              </a:xfrm>
              <a:custGeom>
                <a:avLst/>
                <a:gdLst>
                  <a:gd name="T0" fmla="*/ 51 w 85"/>
                  <a:gd name="T1" fmla="*/ 0 h 48"/>
                  <a:gd name="T2" fmla="*/ 0 w 85"/>
                  <a:gd name="T3" fmla="*/ 47 h 48"/>
                  <a:gd name="T4" fmla="*/ 85 w 85"/>
                  <a:gd name="T5" fmla="*/ 48 h 48"/>
                  <a:gd name="T6" fmla="*/ 48 w 85"/>
                  <a:gd name="T7" fmla="*/ 31 h 48"/>
                  <a:gd name="T8" fmla="*/ 51 w 85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48">
                    <a:moveTo>
                      <a:pt x="51" y="0"/>
                    </a:moveTo>
                    <a:lnTo>
                      <a:pt x="0" y="47"/>
                    </a:lnTo>
                    <a:lnTo>
                      <a:pt x="85" y="48"/>
                    </a:lnTo>
                    <a:lnTo>
                      <a:pt x="48" y="3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23" name="Line 1331"/>
              <p:cNvSpPr>
                <a:spLocks noChangeShapeType="1"/>
              </p:cNvSpPr>
              <p:nvPr/>
            </p:nvSpPr>
            <p:spPr bwMode="auto">
              <a:xfrm flipH="1">
                <a:off x="4106" y="3645"/>
                <a:ext cx="40" cy="1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24" name="Freeform 1332"/>
              <p:cNvSpPr>
                <a:spLocks/>
              </p:cNvSpPr>
              <p:nvPr/>
            </p:nvSpPr>
            <p:spPr bwMode="auto">
              <a:xfrm>
                <a:off x="4063" y="3626"/>
                <a:ext cx="85" cy="48"/>
              </a:xfrm>
              <a:custGeom>
                <a:avLst/>
                <a:gdLst>
                  <a:gd name="T0" fmla="*/ 51 w 85"/>
                  <a:gd name="T1" fmla="*/ 0 h 48"/>
                  <a:gd name="T2" fmla="*/ 0 w 85"/>
                  <a:gd name="T3" fmla="*/ 47 h 48"/>
                  <a:gd name="T4" fmla="*/ 85 w 85"/>
                  <a:gd name="T5" fmla="*/ 48 h 48"/>
                  <a:gd name="T6" fmla="*/ 48 w 85"/>
                  <a:gd name="T7" fmla="*/ 31 h 48"/>
                  <a:gd name="T8" fmla="*/ 51 w 85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48">
                    <a:moveTo>
                      <a:pt x="51" y="0"/>
                    </a:moveTo>
                    <a:lnTo>
                      <a:pt x="0" y="47"/>
                    </a:lnTo>
                    <a:lnTo>
                      <a:pt x="85" y="48"/>
                    </a:lnTo>
                    <a:lnTo>
                      <a:pt x="48" y="3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299" name="Freeform 1333"/>
            <p:cNvSpPr>
              <a:spLocks/>
            </p:cNvSpPr>
            <p:nvPr/>
          </p:nvSpPr>
          <p:spPr bwMode="auto">
            <a:xfrm>
              <a:off x="1814512" y="4632485"/>
              <a:ext cx="5443537" cy="1145858"/>
            </a:xfrm>
            <a:custGeom>
              <a:avLst/>
              <a:gdLst>
                <a:gd name="T0" fmla="*/ 0 w 3810"/>
                <a:gd name="T1" fmla="*/ 416 h 802"/>
                <a:gd name="T2" fmla="*/ 635 w 3810"/>
                <a:gd name="T3" fmla="*/ 507 h 802"/>
                <a:gd name="T4" fmla="*/ 998 w 3810"/>
                <a:gd name="T5" fmla="*/ 507 h 802"/>
                <a:gd name="T6" fmla="*/ 1497 w 3810"/>
                <a:gd name="T7" fmla="*/ 326 h 802"/>
                <a:gd name="T8" fmla="*/ 2087 w 3810"/>
                <a:gd name="T9" fmla="*/ 53 h 802"/>
                <a:gd name="T10" fmla="*/ 2268 w 3810"/>
                <a:gd name="T11" fmla="*/ 8 h 802"/>
                <a:gd name="T12" fmla="*/ 2450 w 3810"/>
                <a:gd name="T13" fmla="*/ 53 h 802"/>
                <a:gd name="T14" fmla="*/ 2676 w 3810"/>
                <a:gd name="T15" fmla="*/ 326 h 802"/>
                <a:gd name="T16" fmla="*/ 2813 w 3810"/>
                <a:gd name="T17" fmla="*/ 598 h 802"/>
                <a:gd name="T18" fmla="*/ 2994 w 3810"/>
                <a:gd name="T19" fmla="*/ 734 h 802"/>
                <a:gd name="T20" fmla="*/ 3175 w 3810"/>
                <a:gd name="T21" fmla="*/ 734 h 802"/>
                <a:gd name="T22" fmla="*/ 3810 w 3810"/>
                <a:gd name="T23" fmla="*/ 326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10" h="802">
                  <a:moveTo>
                    <a:pt x="0" y="416"/>
                  </a:moveTo>
                  <a:cubicBezTo>
                    <a:pt x="234" y="454"/>
                    <a:pt x="469" y="492"/>
                    <a:pt x="635" y="507"/>
                  </a:cubicBezTo>
                  <a:cubicBezTo>
                    <a:pt x="801" y="522"/>
                    <a:pt x="855" y="537"/>
                    <a:pt x="998" y="507"/>
                  </a:cubicBezTo>
                  <a:cubicBezTo>
                    <a:pt x="1141" y="477"/>
                    <a:pt x="1316" y="402"/>
                    <a:pt x="1497" y="326"/>
                  </a:cubicBezTo>
                  <a:cubicBezTo>
                    <a:pt x="1678" y="250"/>
                    <a:pt x="1959" y="106"/>
                    <a:pt x="2087" y="53"/>
                  </a:cubicBezTo>
                  <a:cubicBezTo>
                    <a:pt x="2215" y="0"/>
                    <a:pt x="2208" y="8"/>
                    <a:pt x="2268" y="8"/>
                  </a:cubicBezTo>
                  <a:cubicBezTo>
                    <a:pt x="2328" y="8"/>
                    <a:pt x="2382" y="0"/>
                    <a:pt x="2450" y="53"/>
                  </a:cubicBezTo>
                  <a:cubicBezTo>
                    <a:pt x="2518" y="106"/>
                    <a:pt x="2616" y="235"/>
                    <a:pt x="2676" y="326"/>
                  </a:cubicBezTo>
                  <a:cubicBezTo>
                    <a:pt x="2736" y="417"/>
                    <a:pt x="2760" y="530"/>
                    <a:pt x="2813" y="598"/>
                  </a:cubicBezTo>
                  <a:cubicBezTo>
                    <a:pt x="2866" y="666"/>
                    <a:pt x="2934" y="711"/>
                    <a:pt x="2994" y="734"/>
                  </a:cubicBezTo>
                  <a:cubicBezTo>
                    <a:pt x="3054" y="757"/>
                    <a:pt x="3039" y="802"/>
                    <a:pt x="3175" y="734"/>
                  </a:cubicBezTo>
                  <a:cubicBezTo>
                    <a:pt x="3311" y="666"/>
                    <a:pt x="3560" y="496"/>
                    <a:pt x="3810" y="326"/>
                  </a:cubicBezTo>
                </a:path>
              </a:pathLst>
            </a:custGeom>
            <a:noFill/>
            <a:ln w="38100" cmpd="sng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00" name="Freeform 1334"/>
            <p:cNvSpPr>
              <a:spLocks/>
            </p:cNvSpPr>
            <p:nvPr/>
          </p:nvSpPr>
          <p:spPr bwMode="auto">
            <a:xfrm>
              <a:off x="1620202" y="4686778"/>
              <a:ext cx="5767863" cy="1112997"/>
            </a:xfrm>
            <a:custGeom>
              <a:avLst/>
              <a:gdLst>
                <a:gd name="T0" fmla="*/ 0 w 4037"/>
                <a:gd name="T1" fmla="*/ 688 h 779"/>
                <a:gd name="T2" fmla="*/ 590 w 4037"/>
                <a:gd name="T3" fmla="*/ 688 h 779"/>
                <a:gd name="T4" fmla="*/ 1225 w 4037"/>
                <a:gd name="T5" fmla="*/ 506 h 779"/>
                <a:gd name="T6" fmla="*/ 2041 w 4037"/>
                <a:gd name="T7" fmla="*/ 144 h 779"/>
                <a:gd name="T8" fmla="*/ 2450 w 4037"/>
                <a:gd name="T9" fmla="*/ 7 h 779"/>
                <a:gd name="T10" fmla="*/ 2676 w 4037"/>
                <a:gd name="T11" fmla="*/ 189 h 779"/>
                <a:gd name="T12" fmla="*/ 2903 w 4037"/>
                <a:gd name="T13" fmla="*/ 552 h 779"/>
                <a:gd name="T14" fmla="*/ 3085 w 4037"/>
                <a:gd name="T15" fmla="*/ 733 h 779"/>
                <a:gd name="T16" fmla="*/ 4037 w 4037"/>
                <a:gd name="T17" fmla="*/ 779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37" h="779">
                  <a:moveTo>
                    <a:pt x="0" y="688"/>
                  </a:moveTo>
                  <a:cubicBezTo>
                    <a:pt x="193" y="703"/>
                    <a:pt x="386" y="718"/>
                    <a:pt x="590" y="688"/>
                  </a:cubicBezTo>
                  <a:cubicBezTo>
                    <a:pt x="794" y="658"/>
                    <a:pt x="983" y="597"/>
                    <a:pt x="1225" y="506"/>
                  </a:cubicBezTo>
                  <a:cubicBezTo>
                    <a:pt x="1467" y="415"/>
                    <a:pt x="1837" y="227"/>
                    <a:pt x="2041" y="144"/>
                  </a:cubicBezTo>
                  <a:cubicBezTo>
                    <a:pt x="2245" y="61"/>
                    <a:pt x="2344" y="0"/>
                    <a:pt x="2450" y="7"/>
                  </a:cubicBezTo>
                  <a:cubicBezTo>
                    <a:pt x="2556" y="14"/>
                    <a:pt x="2600" y="98"/>
                    <a:pt x="2676" y="189"/>
                  </a:cubicBezTo>
                  <a:cubicBezTo>
                    <a:pt x="2752" y="280"/>
                    <a:pt x="2835" y="461"/>
                    <a:pt x="2903" y="552"/>
                  </a:cubicBezTo>
                  <a:cubicBezTo>
                    <a:pt x="2971" y="643"/>
                    <a:pt x="2896" y="695"/>
                    <a:pt x="3085" y="733"/>
                  </a:cubicBezTo>
                  <a:cubicBezTo>
                    <a:pt x="3274" y="771"/>
                    <a:pt x="3655" y="775"/>
                    <a:pt x="4037" y="779"/>
                  </a:cubicBezTo>
                </a:path>
              </a:pathLst>
            </a:custGeom>
            <a:noFill/>
            <a:ln w="38100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301" name="Group 1336"/>
            <p:cNvGrpSpPr>
              <a:grpSpLocks/>
            </p:cNvGrpSpPr>
            <p:nvPr/>
          </p:nvGrpSpPr>
          <p:grpSpPr bwMode="auto">
            <a:xfrm>
              <a:off x="2333149" y="5846924"/>
              <a:ext cx="1534866" cy="579631"/>
              <a:chOff x="-1560" y="3341"/>
              <a:chExt cx="1295" cy="527"/>
            </a:xfrm>
          </p:grpSpPr>
          <p:pic>
            <p:nvPicPr>
              <p:cNvPr id="1302" name="Picture 1337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lum bright="-32000" contrast="6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60" y="3367"/>
                <a:ext cx="210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303" name="Group 1338"/>
              <p:cNvGrpSpPr>
                <a:grpSpLocks noChangeAspect="1"/>
              </p:cNvGrpSpPr>
              <p:nvPr/>
            </p:nvGrpSpPr>
            <p:grpSpPr bwMode="auto">
              <a:xfrm rot="-1446724">
                <a:off x="-1308" y="3341"/>
                <a:ext cx="143" cy="237"/>
                <a:chOff x="4347" y="1025"/>
                <a:chExt cx="680" cy="871"/>
              </a:xfrm>
            </p:grpSpPr>
            <p:sp>
              <p:nvSpPr>
                <p:cNvPr id="1316" name="Freeform 1339"/>
                <p:cNvSpPr>
                  <a:spLocks noChangeAspect="1"/>
                </p:cNvSpPr>
                <p:nvPr/>
              </p:nvSpPr>
              <p:spPr bwMode="auto">
                <a:xfrm rot="624494">
                  <a:off x="4347" y="1213"/>
                  <a:ext cx="543" cy="676"/>
                </a:xfrm>
                <a:custGeom>
                  <a:avLst/>
                  <a:gdLst>
                    <a:gd name="T0" fmla="*/ 972 w 996"/>
                    <a:gd name="T1" fmla="*/ 3 h 1459"/>
                    <a:gd name="T2" fmla="*/ 982 w 996"/>
                    <a:gd name="T3" fmla="*/ 21 h 1459"/>
                    <a:gd name="T4" fmla="*/ 994 w 996"/>
                    <a:gd name="T5" fmla="*/ 54 h 1459"/>
                    <a:gd name="T6" fmla="*/ 995 w 996"/>
                    <a:gd name="T7" fmla="*/ 99 h 1459"/>
                    <a:gd name="T8" fmla="*/ 987 w 996"/>
                    <a:gd name="T9" fmla="*/ 136 h 1459"/>
                    <a:gd name="T10" fmla="*/ 962 w 996"/>
                    <a:gd name="T11" fmla="*/ 223 h 1459"/>
                    <a:gd name="T12" fmla="*/ 918 w 996"/>
                    <a:gd name="T13" fmla="*/ 374 h 1459"/>
                    <a:gd name="T14" fmla="*/ 860 w 996"/>
                    <a:gd name="T15" fmla="*/ 564 h 1459"/>
                    <a:gd name="T16" fmla="*/ 796 w 996"/>
                    <a:gd name="T17" fmla="*/ 772 h 1459"/>
                    <a:gd name="T18" fmla="*/ 729 w 996"/>
                    <a:gd name="T19" fmla="*/ 974 h 1459"/>
                    <a:gd name="T20" fmla="*/ 667 w 996"/>
                    <a:gd name="T21" fmla="*/ 1145 h 1459"/>
                    <a:gd name="T22" fmla="*/ 614 w 996"/>
                    <a:gd name="T23" fmla="*/ 1264 h 1459"/>
                    <a:gd name="T24" fmla="*/ 588 w 996"/>
                    <a:gd name="T25" fmla="*/ 1341 h 1459"/>
                    <a:gd name="T26" fmla="*/ 584 w 996"/>
                    <a:gd name="T27" fmla="*/ 1346 h 1459"/>
                    <a:gd name="T28" fmla="*/ 570 w 996"/>
                    <a:gd name="T29" fmla="*/ 1359 h 1459"/>
                    <a:gd name="T30" fmla="*/ 548 w 996"/>
                    <a:gd name="T31" fmla="*/ 1377 h 1459"/>
                    <a:gd name="T32" fmla="*/ 518 w 996"/>
                    <a:gd name="T33" fmla="*/ 1398 h 1459"/>
                    <a:gd name="T34" fmla="*/ 481 w 996"/>
                    <a:gd name="T35" fmla="*/ 1419 h 1459"/>
                    <a:gd name="T36" fmla="*/ 439 w 996"/>
                    <a:gd name="T37" fmla="*/ 1438 h 1459"/>
                    <a:gd name="T38" fmla="*/ 392 w 996"/>
                    <a:gd name="T39" fmla="*/ 1452 h 1459"/>
                    <a:gd name="T40" fmla="*/ 340 w 996"/>
                    <a:gd name="T41" fmla="*/ 1459 h 1459"/>
                    <a:gd name="T42" fmla="*/ 320 w 996"/>
                    <a:gd name="T43" fmla="*/ 1459 h 1459"/>
                    <a:gd name="T44" fmla="*/ 301 w 996"/>
                    <a:gd name="T45" fmla="*/ 1458 h 1459"/>
                    <a:gd name="T46" fmla="*/ 280 w 996"/>
                    <a:gd name="T47" fmla="*/ 1455 h 1459"/>
                    <a:gd name="T48" fmla="*/ 259 w 996"/>
                    <a:gd name="T49" fmla="*/ 1451 h 1459"/>
                    <a:gd name="T50" fmla="*/ 249 w 996"/>
                    <a:gd name="T51" fmla="*/ 1450 h 1459"/>
                    <a:gd name="T52" fmla="*/ 223 w 996"/>
                    <a:gd name="T53" fmla="*/ 1444 h 1459"/>
                    <a:gd name="T54" fmla="*/ 186 w 996"/>
                    <a:gd name="T55" fmla="*/ 1434 h 1459"/>
                    <a:gd name="T56" fmla="*/ 141 w 996"/>
                    <a:gd name="T57" fmla="*/ 1417 h 1459"/>
                    <a:gd name="T58" fmla="*/ 96 w 996"/>
                    <a:gd name="T59" fmla="*/ 1393 h 1459"/>
                    <a:gd name="T60" fmla="*/ 53 w 996"/>
                    <a:gd name="T61" fmla="*/ 1360 h 1459"/>
                    <a:gd name="T62" fmla="*/ 20 w 996"/>
                    <a:gd name="T63" fmla="*/ 1316 h 1459"/>
                    <a:gd name="T64" fmla="*/ 0 w 996"/>
                    <a:gd name="T65" fmla="*/ 1261 h 1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996" h="1459">
                      <a:moveTo>
                        <a:pt x="971" y="0"/>
                      </a:moveTo>
                      <a:lnTo>
                        <a:pt x="972" y="3"/>
                      </a:lnTo>
                      <a:lnTo>
                        <a:pt x="976" y="10"/>
                      </a:lnTo>
                      <a:lnTo>
                        <a:pt x="982" y="21"/>
                      </a:lnTo>
                      <a:lnTo>
                        <a:pt x="988" y="36"/>
                      </a:lnTo>
                      <a:lnTo>
                        <a:pt x="994" y="54"/>
                      </a:lnTo>
                      <a:lnTo>
                        <a:pt x="996" y="76"/>
                      </a:lnTo>
                      <a:lnTo>
                        <a:pt x="995" y="99"/>
                      </a:lnTo>
                      <a:lnTo>
                        <a:pt x="990" y="125"/>
                      </a:lnTo>
                      <a:lnTo>
                        <a:pt x="987" y="136"/>
                      </a:lnTo>
                      <a:lnTo>
                        <a:pt x="977" y="171"/>
                      </a:lnTo>
                      <a:lnTo>
                        <a:pt x="962" y="223"/>
                      </a:lnTo>
                      <a:lnTo>
                        <a:pt x="942" y="292"/>
                      </a:lnTo>
                      <a:lnTo>
                        <a:pt x="918" y="374"/>
                      </a:lnTo>
                      <a:lnTo>
                        <a:pt x="891" y="465"/>
                      </a:lnTo>
                      <a:lnTo>
                        <a:pt x="860" y="564"/>
                      </a:lnTo>
                      <a:lnTo>
                        <a:pt x="829" y="667"/>
                      </a:lnTo>
                      <a:lnTo>
                        <a:pt x="796" y="772"/>
                      </a:lnTo>
                      <a:lnTo>
                        <a:pt x="762" y="875"/>
                      </a:lnTo>
                      <a:lnTo>
                        <a:pt x="729" y="974"/>
                      </a:lnTo>
                      <a:lnTo>
                        <a:pt x="697" y="1065"/>
                      </a:lnTo>
                      <a:lnTo>
                        <a:pt x="667" y="1145"/>
                      </a:lnTo>
                      <a:lnTo>
                        <a:pt x="639" y="1213"/>
                      </a:lnTo>
                      <a:lnTo>
                        <a:pt x="614" y="1264"/>
                      </a:lnTo>
                      <a:lnTo>
                        <a:pt x="593" y="1296"/>
                      </a:lnTo>
                      <a:lnTo>
                        <a:pt x="588" y="1341"/>
                      </a:lnTo>
                      <a:lnTo>
                        <a:pt x="587" y="1342"/>
                      </a:lnTo>
                      <a:lnTo>
                        <a:pt x="584" y="1346"/>
                      </a:lnTo>
                      <a:lnTo>
                        <a:pt x="578" y="1352"/>
                      </a:lnTo>
                      <a:lnTo>
                        <a:pt x="570" y="1359"/>
                      </a:lnTo>
                      <a:lnTo>
                        <a:pt x="560" y="1367"/>
                      </a:lnTo>
                      <a:lnTo>
                        <a:pt x="548" y="1377"/>
                      </a:lnTo>
                      <a:lnTo>
                        <a:pt x="534" y="1387"/>
                      </a:lnTo>
                      <a:lnTo>
                        <a:pt x="518" y="1398"/>
                      </a:lnTo>
                      <a:lnTo>
                        <a:pt x="501" y="1408"/>
                      </a:lnTo>
                      <a:lnTo>
                        <a:pt x="481" y="1419"/>
                      </a:lnTo>
                      <a:lnTo>
                        <a:pt x="461" y="1429"/>
                      </a:lnTo>
                      <a:lnTo>
                        <a:pt x="439" y="1438"/>
                      </a:lnTo>
                      <a:lnTo>
                        <a:pt x="416" y="1445"/>
                      </a:lnTo>
                      <a:lnTo>
                        <a:pt x="392" y="1452"/>
                      </a:lnTo>
                      <a:lnTo>
                        <a:pt x="366" y="1457"/>
                      </a:lnTo>
                      <a:lnTo>
                        <a:pt x="340" y="1459"/>
                      </a:lnTo>
                      <a:lnTo>
                        <a:pt x="331" y="1459"/>
                      </a:lnTo>
                      <a:lnTo>
                        <a:pt x="320" y="1459"/>
                      </a:lnTo>
                      <a:lnTo>
                        <a:pt x="311" y="1459"/>
                      </a:lnTo>
                      <a:lnTo>
                        <a:pt x="301" y="1458"/>
                      </a:lnTo>
                      <a:lnTo>
                        <a:pt x="290" y="1457"/>
                      </a:lnTo>
                      <a:lnTo>
                        <a:pt x="280" y="1455"/>
                      </a:lnTo>
                      <a:lnTo>
                        <a:pt x="270" y="1453"/>
                      </a:lnTo>
                      <a:lnTo>
                        <a:pt x="259" y="1451"/>
                      </a:lnTo>
                      <a:lnTo>
                        <a:pt x="257" y="1451"/>
                      </a:lnTo>
                      <a:lnTo>
                        <a:pt x="249" y="1450"/>
                      </a:lnTo>
                      <a:lnTo>
                        <a:pt x="237" y="1447"/>
                      </a:lnTo>
                      <a:lnTo>
                        <a:pt x="223" y="1444"/>
                      </a:lnTo>
                      <a:lnTo>
                        <a:pt x="205" y="1440"/>
                      </a:lnTo>
                      <a:lnTo>
                        <a:pt x="186" y="1434"/>
                      </a:lnTo>
                      <a:lnTo>
                        <a:pt x="164" y="1427"/>
                      </a:lnTo>
                      <a:lnTo>
                        <a:pt x="141" y="1417"/>
                      </a:lnTo>
                      <a:lnTo>
                        <a:pt x="118" y="1406"/>
                      </a:lnTo>
                      <a:lnTo>
                        <a:pt x="96" y="1393"/>
                      </a:lnTo>
                      <a:lnTo>
                        <a:pt x="74" y="1378"/>
                      </a:lnTo>
                      <a:lnTo>
                        <a:pt x="53" y="1360"/>
                      </a:lnTo>
                      <a:lnTo>
                        <a:pt x="35" y="1339"/>
                      </a:lnTo>
                      <a:lnTo>
                        <a:pt x="20" y="1316"/>
                      </a:lnTo>
                      <a:lnTo>
                        <a:pt x="8" y="1289"/>
                      </a:lnTo>
                      <a:lnTo>
                        <a:pt x="0" y="1261"/>
                      </a:lnTo>
                      <a:lnTo>
                        <a:pt x="971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17" name="Freeform 1340"/>
                <p:cNvSpPr>
                  <a:spLocks noChangeAspect="1"/>
                </p:cNvSpPr>
                <p:nvPr/>
              </p:nvSpPr>
              <p:spPr bwMode="auto">
                <a:xfrm rot="624494">
                  <a:off x="4353" y="1025"/>
                  <a:ext cx="628" cy="871"/>
                </a:xfrm>
                <a:custGeom>
                  <a:avLst/>
                  <a:gdLst>
                    <a:gd name="T0" fmla="*/ 1008 w 1147"/>
                    <a:gd name="T1" fmla="*/ 607 h 1881"/>
                    <a:gd name="T2" fmla="*/ 1024 w 1147"/>
                    <a:gd name="T3" fmla="*/ 469 h 1881"/>
                    <a:gd name="T4" fmla="*/ 1051 w 1147"/>
                    <a:gd name="T5" fmla="*/ 300 h 1881"/>
                    <a:gd name="T6" fmla="*/ 1125 w 1147"/>
                    <a:gd name="T7" fmla="*/ 117 h 1881"/>
                    <a:gd name="T8" fmla="*/ 1146 w 1147"/>
                    <a:gd name="T9" fmla="*/ 33 h 1881"/>
                    <a:gd name="T10" fmla="*/ 1123 w 1147"/>
                    <a:gd name="T11" fmla="*/ 4 h 1881"/>
                    <a:gd name="T12" fmla="*/ 1089 w 1147"/>
                    <a:gd name="T13" fmla="*/ 5 h 1881"/>
                    <a:gd name="T14" fmla="*/ 1011 w 1147"/>
                    <a:gd name="T15" fmla="*/ 141 h 1881"/>
                    <a:gd name="T16" fmla="*/ 933 w 1147"/>
                    <a:gd name="T17" fmla="*/ 321 h 1881"/>
                    <a:gd name="T18" fmla="*/ 856 w 1147"/>
                    <a:gd name="T19" fmla="*/ 360 h 1881"/>
                    <a:gd name="T20" fmla="*/ 783 w 1147"/>
                    <a:gd name="T21" fmla="*/ 353 h 1881"/>
                    <a:gd name="T22" fmla="*/ 711 w 1147"/>
                    <a:gd name="T23" fmla="*/ 344 h 1881"/>
                    <a:gd name="T24" fmla="*/ 640 w 1147"/>
                    <a:gd name="T25" fmla="*/ 330 h 1881"/>
                    <a:gd name="T26" fmla="*/ 561 w 1147"/>
                    <a:gd name="T27" fmla="*/ 319 h 1881"/>
                    <a:gd name="T28" fmla="*/ 495 w 1147"/>
                    <a:gd name="T29" fmla="*/ 353 h 1881"/>
                    <a:gd name="T30" fmla="*/ 356 w 1147"/>
                    <a:gd name="T31" fmla="*/ 583 h 1881"/>
                    <a:gd name="T32" fmla="*/ 230 w 1147"/>
                    <a:gd name="T33" fmla="*/ 876 h 1881"/>
                    <a:gd name="T34" fmla="*/ 129 w 1147"/>
                    <a:gd name="T35" fmla="*/ 1177 h 1881"/>
                    <a:gd name="T36" fmla="*/ 31 w 1147"/>
                    <a:gd name="T37" fmla="*/ 1480 h 1881"/>
                    <a:gd name="T38" fmla="*/ 1 w 1147"/>
                    <a:gd name="T39" fmla="*/ 1616 h 1881"/>
                    <a:gd name="T40" fmla="*/ 21 w 1147"/>
                    <a:gd name="T41" fmla="*/ 1688 h 1881"/>
                    <a:gd name="T42" fmla="*/ 59 w 1147"/>
                    <a:gd name="T43" fmla="*/ 1746 h 1881"/>
                    <a:gd name="T44" fmla="*/ 116 w 1147"/>
                    <a:gd name="T45" fmla="*/ 1792 h 1881"/>
                    <a:gd name="T46" fmla="*/ 185 w 1147"/>
                    <a:gd name="T47" fmla="*/ 1819 h 1881"/>
                    <a:gd name="T48" fmla="*/ 260 w 1147"/>
                    <a:gd name="T49" fmla="*/ 1831 h 1881"/>
                    <a:gd name="T50" fmla="*/ 339 w 1147"/>
                    <a:gd name="T51" fmla="*/ 1828 h 1881"/>
                    <a:gd name="T52" fmla="*/ 414 w 1147"/>
                    <a:gd name="T53" fmla="*/ 1810 h 1881"/>
                    <a:gd name="T54" fmla="*/ 493 w 1147"/>
                    <a:gd name="T55" fmla="*/ 1763 h 1881"/>
                    <a:gd name="T56" fmla="*/ 553 w 1147"/>
                    <a:gd name="T57" fmla="*/ 1679 h 1881"/>
                    <a:gd name="T58" fmla="*/ 638 w 1147"/>
                    <a:gd name="T59" fmla="*/ 1423 h 1881"/>
                    <a:gd name="T60" fmla="*/ 749 w 1147"/>
                    <a:gd name="T61" fmla="*/ 1116 h 1881"/>
                    <a:gd name="T62" fmla="*/ 861 w 1147"/>
                    <a:gd name="T63" fmla="*/ 809 h 1881"/>
                    <a:gd name="T64" fmla="*/ 965 w 1147"/>
                    <a:gd name="T65" fmla="*/ 501 h 1881"/>
                    <a:gd name="T66" fmla="*/ 1013 w 1147"/>
                    <a:gd name="T67" fmla="*/ 518 h 1881"/>
                    <a:gd name="T68" fmla="*/ 942 w 1147"/>
                    <a:gd name="T69" fmla="*/ 773 h 1881"/>
                    <a:gd name="T70" fmla="*/ 848 w 1147"/>
                    <a:gd name="T71" fmla="*/ 1067 h 1881"/>
                    <a:gd name="T72" fmla="*/ 747 w 1147"/>
                    <a:gd name="T73" fmla="*/ 1357 h 1881"/>
                    <a:gd name="T74" fmla="*/ 640 w 1147"/>
                    <a:gd name="T75" fmla="*/ 1648 h 1881"/>
                    <a:gd name="T76" fmla="*/ 584 w 1147"/>
                    <a:gd name="T77" fmla="*/ 1771 h 1881"/>
                    <a:gd name="T78" fmla="*/ 533 w 1147"/>
                    <a:gd name="T79" fmla="*/ 1821 h 1881"/>
                    <a:gd name="T80" fmla="*/ 467 w 1147"/>
                    <a:gd name="T81" fmla="*/ 1852 h 1881"/>
                    <a:gd name="T82" fmla="*/ 392 w 1147"/>
                    <a:gd name="T83" fmla="*/ 1866 h 1881"/>
                    <a:gd name="T84" fmla="*/ 323 w 1147"/>
                    <a:gd name="T85" fmla="*/ 1867 h 1881"/>
                    <a:gd name="T86" fmla="*/ 257 w 1147"/>
                    <a:gd name="T87" fmla="*/ 1858 h 1881"/>
                    <a:gd name="T88" fmla="*/ 183 w 1147"/>
                    <a:gd name="T89" fmla="*/ 1838 h 1881"/>
                    <a:gd name="T90" fmla="*/ 110 w 1147"/>
                    <a:gd name="T91" fmla="*/ 1808 h 1881"/>
                    <a:gd name="T92" fmla="*/ 144 w 1147"/>
                    <a:gd name="T93" fmla="*/ 1833 h 1881"/>
                    <a:gd name="T94" fmla="*/ 216 w 1147"/>
                    <a:gd name="T95" fmla="*/ 1863 h 1881"/>
                    <a:gd name="T96" fmla="*/ 274 w 1147"/>
                    <a:gd name="T97" fmla="*/ 1877 h 1881"/>
                    <a:gd name="T98" fmla="*/ 325 w 1147"/>
                    <a:gd name="T99" fmla="*/ 1881 h 1881"/>
                    <a:gd name="T100" fmla="*/ 399 w 1147"/>
                    <a:gd name="T101" fmla="*/ 1876 h 1881"/>
                    <a:gd name="T102" fmla="*/ 476 w 1147"/>
                    <a:gd name="T103" fmla="*/ 1856 h 1881"/>
                    <a:gd name="T104" fmla="*/ 548 w 1147"/>
                    <a:gd name="T105" fmla="*/ 1824 h 1881"/>
                    <a:gd name="T106" fmla="*/ 612 w 1147"/>
                    <a:gd name="T107" fmla="*/ 1778 h 1881"/>
                    <a:gd name="T108" fmla="*/ 689 w 1147"/>
                    <a:gd name="T109" fmla="*/ 1566 h 1881"/>
                    <a:gd name="T110" fmla="*/ 773 w 1147"/>
                    <a:gd name="T111" fmla="*/ 1302 h 1881"/>
                    <a:gd name="T112" fmla="*/ 862 w 1147"/>
                    <a:gd name="T113" fmla="*/ 1038 h 1881"/>
                    <a:gd name="T114" fmla="*/ 955 w 1147"/>
                    <a:gd name="T115" fmla="*/ 775 h 18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147" h="1881">
                      <a:moveTo>
                        <a:pt x="979" y="708"/>
                      </a:moveTo>
                      <a:lnTo>
                        <a:pt x="991" y="674"/>
                      </a:lnTo>
                      <a:lnTo>
                        <a:pt x="1000" y="641"/>
                      </a:lnTo>
                      <a:lnTo>
                        <a:pt x="1008" y="607"/>
                      </a:lnTo>
                      <a:lnTo>
                        <a:pt x="1014" y="573"/>
                      </a:lnTo>
                      <a:lnTo>
                        <a:pt x="1018" y="538"/>
                      </a:lnTo>
                      <a:lnTo>
                        <a:pt x="1022" y="504"/>
                      </a:lnTo>
                      <a:lnTo>
                        <a:pt x="1024" y="469"/>
                      </a:lnTo>
                      <a:lnTo>
                        <a:pt x="1024" y="435"/>
                      </a:lnTo>
                      <a:lnTo>
                        <a:pt x="1028" y="390"/>
                      </a:lnTo>
                      <a:lnTo>
                        <a:pt x="1037" y="345"/>
                      </a:lnTo>
                      <a:lnTo>
                        <a:pt x="1051" y="300"/>
                      </a:lnTo>
                      <a:lnTo>
                        <a:pt x="1067" y="254"/>
                      </a:lnTo>
                      <a:lnTo>
                        <a:pt x="1086" y="209"/>
                      </a:lnTo>
                      <a:lnTo>
                        <a:pt x="1106" y="163"/>
                      </a:lnTo>
                      <a:lnTo>
                        <a:pt x="1125" y="117"/>
                      </a:lnTo>
                      <a:lnTo>
                        <a:pt x="1144" y="71"/>
                      </a:lnTo>
                      <a:lnTo>
                        <a:pt x="1146" y="59"/>
                      </a:lnTo>
                      <a:lnTo>
                        <a:pt x="1147" y="45"/>
                      </a:lnTo>
                      <a:lnTo>
                        <a:pt x="1146" y="33"/>
                      </a:lnTo>
                      <a:lnTo>
                        <a:pt x="1144" y="21"/>
                      </a:lnTo>
                      <a:lnTo>
                        <a:pt x="1139" y="14"/>
                      </a:lnTo>
                      <a:lnTo>
                        <a:pt x="1131" y="8"/>
                      </a:lnTo>
                      <a:lnTo>
                        <a:pt x="1123" y="4"/>
                      </a:lnTo>
                      <a:lnTo>
                        <a:pt x="1114" y="0"/>
                      </a:lnTo>
                      <a:lnTo>
                        <a:pt x="1105" y="0"/>
                      </a:lnTo>
                      <a:lnTo>
                        <a:pt x="1097" y="1"/>
                      </a:lnTo>
                      <a:lnTo>
                        <a:pt x="1089" y="5"/>
                      </a:lnTo>
                      <a:lnTo>
                        <a:pt x="1084" y="11"/>
                      </a:lnTo>
                      <a:lnTo>
                        <a:pt x="1056" y="52"/>
                      </a:lnTo>
                      <a:lnTo>
                        <a:pt x="1032" y="96"/>
                      </a:lnTo>
                      <a:lnTo>
                        <a:pt x="1011" y="141"/>
                      </a:lnTo>
                      <a:lnTo>
                        <a:pt x="992" y="186"/>
                      </a:lnTo>
                      <a:lnTo>
                        <a:pt x="972" y="231"/>
                      </a:lnTo>
                      <a:lnTo>
                        <a:pt x="954" y="277"/>
                      </a:lnTo>
                      <a:lnTo>
                        <a:pt x="933" y="321"/>
                      </a:lnTo>
                      <a:lnTo>
                        <a:pt x="910" y="364"/>
                      </a:lnTo>
                      <a:lnTo>
                        <a:pt x="892" y="363"/>
                      </a:lnTo>
                      <a:lnTo>
                        <a:pt x="874" y="361"/>
                      </a:lnTo>
                      <a:lnTo>
                        <a:pt x="856" y="360"/>
                      </a:lnTo>
                      <a:lnTo>
                        <a:pt x="838" y="357"/>
                      </a:lnTo>
                      <a:lnTo>
                        <a:pt x="820" y="356"/>
                      </a:lnTo>
                      <a:lnTo>
                        <a:pt x="802" y="354"/>
                      </a:lnTo>
                      <a:lnTo>
                        <a:pt x="783" y="353"/>
                      </a:lnTo>
                      <a:lnTo>
                        <a:pt x="765" y="351"/>
                      </a:lnTo>
                      <a:lnTo>
                        <a:pt x="748" y="348"/>
                      </a:lnTo>
                      <a:lnTo>
                        <a:pt x="729" y="346"/>
                      </a:lnTo>
                      <a:lnTo>
                        <a:pt x="711" y="344"/>
                      </a:lnTo>
                      <a:lnTo>
                        <a:pt x="694" y="340"/>
                      </a:lnTo>
                      <a:lnTo>
                        <a:pt x="675" y="337"/>
                      </a:lnTo>
                      <a:lnTo>
                        <a:pt x="658" y="333"/>
                      </a:lnTo>
                      <a:lnTo>
                        <a:pt x="640" y="330"/>
                      </a:lnTo>
                      <a:lnTo>
                        <a:pt x="622" y="325"/>
                      </a:lnTo>
                      <a:lnTo>
                        <a:pt x="602" y="321"/>
                      </a:lnTo>
                      <a:lnTo>
                        <a:pt x="581" y="318"/>
                      </a:lnTo>
                      <a:lnTo>
                        <a:pt x="561" y="319"/>
                      </a:lnTo>
                      <a:lnTo>
                        <a:pt x="543" y="323"/>
                      </a:lnTo>
                      <a:lnTo>
                        <a:pt x="524" y="330"/>
                      </a:lnTo>
                      <a:lnTo>
                        <a:pt x="508" y="340"/>
                      </a:lnTo>
                      <a:lnTo>
                        <a:pt x="495" y="353"/>
                      </a:lnTo>
                      <a:lnTo>
                        <a:pt x="482" y="370"/>
                      </a:lnTo>
                      <a:lnTo>
                        <a:pt x="436" y="440"/>
                      </a:lnTo>
                      <a:lnTo>
                        <a:pt x="394" y="512"/>
                      </a:lnTo>
                      <a:lnTo>
                        <a:pt x="356" y="583"/>
                      </a:lnTo>
                      <a:lnTo>
                        <a:pt x="321" y="656"/>
                      </a:lnTo>
                      <a:lnTo>
                        <a:pt x="289" y="728"/>
                      </a:lnTo>
                      <a:lnTo>
                        <a:pt x="257" y="802"/>
                      </a:lnTo>
                      <a:lnTo>
                        <a:pt x="230" y="876"/>
                      </a:lnTo>
                      <a:lnTo>
                        <a:pt x="202" y="951"/>
                      </a:lnTo>
                      <a:lnTo>
                        <a:pt x="177" y="1026"/>
                      </a:lnTo>
                      <a:lnTo>
                        <a:pt x="153" y="1101"/>
                      </a:lnTo>
                      <a:lnTo>
                        <a:pt x="129" y="1177"/>
                      </a:lnTo>
                      <a:lnTo>
                        <a:pt x="104" y="1253"/>
                      </a:lnTo>
                      <a:lnTo>
                        <a:pt x="80" y="1328"/>
                      </a:lnTo>
                      <a:lnTo>
                        <a:pt x="56" y="1404"/>
                      </a:lnTo>
                      <a:lnTo>
                        <a:pt x="31" y="1480"/>
                      </a:lnTo>
                      <a:lnTo>
                        <a:pt x="4" y="1556"/>
                      </a:lnTo>
                      <a:lnTo>
                        <a:pt x="1" y="1575"/>
                      </a:lnTo>
                      <a:lnTo>
                        <a:pt x="0" y="1595"/>
                      </a:lnTo>
                      <a:lnTo>
                        <a:pt x="1" y="1616"/>
                      </a:lnTo>
                      <a:lnTo>
                        <a:pt x="4" y="1636"/>
                      </a:lnTo>
                      <a:lnTo>
                        <a:pt x="9" y="1656"/>
                      </a:lnTo>
                      <a:lnTo>
                        <a:pt x="15" y="1673"/>
                      </a:lnTo>
                      <a:lnTo>
                        <a:pt x="21" y="1688"/>
                      </a:lnTo>
                      <a:lnTo>
                        <a:pt x="28" y="1700"/>
                      </a:lnTo>
                      <a:lnTo>
                        <a:pt x="38" y="1716"/>
                      </a:lnTo>
                      <a:lnTo>
                        <a:pt x="48" y="1732"/>
                      </a:lnTo>
                      <a:lnTo>
                        <a:pt x="59" y="1746"/>
                      </a:lnTo>
                      <a:lnTo>
                        <a:pt x="72" y="1760"/>
                      </a:lnTo>
                      <a:lnTo>
                        <a:pt x="86" y="1771"/>
                      </a:lnTo>
                      <a:lnTo>
                        <a:pt x="101" y="1781"/>
                      </a:lnTo>
                      <a:lnTo>
                        <a:pt x="116" y="1792"/>
                      </a:lnTo>
                      <a:lnTo>
                        <a:pt x="132" y="1800"/>
                      </a:lnTo>
                      <a:lnTo>
                        <a:pt x="149" y="1808"/>
                      </a:lnTo>
                      <a:lnTo>
                        <a:pt x="167" y="1814"/>
                      </a:lnTo>
                      <a:lnTo>
                        <a:pt x="185" y="1819"/>
                      </a:lnTo>
                      <a:lnTo>
                        <a:pt x="203" y="1824"/>
                      </a:lnTo>
                      <a:lnTo>
                        <a:pt x="222" y="1828"/>
                      </a:lnTo>
                      <a:lnTo>
                        <a:pt x="241" y="1830"/>
                      </a:lnTo>
                      <a:lnTo>
                        <a:pt x="260" y="1831"/>
                      </a:lnTo>
                      <a:lnTo>
                        <a:pt x="279" y="1832"/>
                      </a:lnTo>
                      <a:lnTo>
                        <a:pt x="300" y="1832"/>
                      </a:lnTo>
                      <a:lnTo>
                        <a:pt x="320" y="1830"/>
                      </a:lnTo>
                      <a:lnTo>
                        <a:pt x="339" y="1828"/>
                      </a:lnTo>
                      <a:lnTo>
                        <a:pt x="359" y="1824"/>
                      </a:lnTo>
                      <a:lnTo>
                        <a:pt x="377" y="1821"/>
                      </a:lnTo>
                      <a:lnTo>
                        <a:pt x="397" y="1816"/>
                      </a:lnTo>
                      <a:lnTo>
                        <a:pt x="414" y="1810"/>
                      </a:lnTo>
                      <a:lnTo>
                        <a:pt x="431" y="1803"/>
                      </a:lnTo>
                      <a:lnTo>
                        <a:pt x="453" y="1792"/>
                      </a:lnTo>
                      <a:lnTo>
                        <a:pt x="474" y="1779"/>
                      </a:lnTo>
                      <a:lnTo>
                        <a:pt x="493" y="1763"/>
                      </a:lnTo>
                      <a:lnTo>
                        <a:pt x="512" y="1745"/>
                      </a:lnTo>
                      <a:lnTo>
                        <a:pt x="528" y="1724"/>
                      </a:lnTo>
                      <a:lnTo>
                        <a:pt x="542" y="1702"/>
                      </a:lnTo>
                      <a:lnTo>
                        <a:pt x="553" y="1679"/>
                      </a:lnTo>
                      <a:lnTo>
                        <a:pt x="562" y="1655"/>
                      </a:lnTo>
                      <a:lnTo>
                        <a:pt x="587" y="1578"/>
                      </a:lnTo>
                      <a:lnTo>
                        <a:pt x="612" y="1500"/>
                      </a:lnTo>
                      <a:lnTo>
                        <a:pt x="638" y="1423"/>
                      </a:lnTo>
                      <a:lnTo>
                        <a:pt x="666" y="1346"/>
                      </a:lnTo>
                      <a:lnTo>
                        <a:pt x="693" y="1270"/>
                      </a:lnTo>
                      <a:lnTo>
                        <a:pt x="721" y="1193"/>
                      </a:lnTo>
                      <a:lnTo>
                        <a:pt x="749" y="1116"/>
                      </a:lnTo>
                      <a:lnTo>
                        <a:pt x="778" y="1040"/>
                      </a:lnTo>
                      <a:lnTo>
                        <a:pt x="805" y="963"/>
                      </a:lnTo>
                      <a:lnTo>
                        <a:pt x="833" y="886"/>
                      </a:lnTo>
                      <a:lnTo>
                        <a:pt x="861" y="809"/>
                      </a:lnTo>
                      <a:lnTo>
                        <a:pt x="888" y="733"/>
                      </a:lnTo>
                      <a:lnTo>
                        <a:pt x="915" y="656"/>
                      </a:lnTo>
                      <a:lnTo>
                        <a:pt x="941" y="579"/>
                      </a:lnTo>
                      <a:lnTo>
                        <a:pt x="965" y="501"/>
                      </a:lnTo>
                      <a:lnTo>
                        <a:pt x="990" y="424"/>
                      </a:lnTo>
                      <a:lnTo>
                        <a:pt x="1000" y="455"/>
                      </a:lnTo>
                      <a:lnTo>
                        <a:pt x="1009" y="487"/>
                      </a:lnTo>
                      <a:lnTo>
                        <a:pt x="1013" y="518"/>
                      </a:lnTo>
                      <a:lnTo>
                        <a:pt x="1009" y="549"/>
                      </a:lnTo>
                      <a:lnTo>
                        <a:pt x="987" y="624"/>
                      </a:lnTo>
                      <a:lnTo>
                        <a:pt x="965" y="698"/>
                      </a:lnTo>
                      <a:lnTo>
                        <a:pt x="942" y="773"/>
                      </a:lnTo>
                      <a:lnTo>
                        <a:pt x="919" y="847"/>
                      </a:lnTo>
                      <a:lnTo>
                        <a:pt x="896" y="921"/>
                      </a:lnTo>
                      <a:lnTo>
                        <a:pt x="872" y="993"/>
                      </a:lnTo>
                      <a:lnTo>
                        <a:pt x="848" y="1067"/>
                      </a:lnTo>
                      <a:lnTo>
                        <a:pt x="824" y="1140"/>
                      </a:lnTo>
                      <a:lnTo>
                        <a:pt x="798" y="1212"/>
                      </a:lnTo>
                      <a:lnTo>
                        <a:pt x="773" y="1285"/>
                      </a:lnTo>
                      <a:lnTo>
                        <a:pt x="747" y="1357"/>
                      </a:lnTo>
                      <a:lnTo>
                        <a:pt x="720" y="1430"/>
                      </a:lnTo>
                      <a:lnTo>
                        <a:pt x="694" y="1503"/>
                      </a:lnTo>
                      <a:lnTo>
                        <a:pt x="667" y="1575"/>
                      </a:lnTo>
                      <a:lnTo>
                        <a:pt x="640" y="1648"/>
                      </a:lnTo>
                      <a:lnTo>
                        <a:pt x="612" y="1720"/>
                      </a:lnTo>
                      <a:lnTo>
                        <a:pt x="604" y="1739"/>
                      </a:lnTo>
                      <a:lnTo>
                        <a:pt x="595" y="1756"/>
                      </a:lnTo>
                      <a:lnTo>
                        <a:pt x="584" y="1771"/>
                      </a:lnTo>
                      <a:lnTo>
                        <a:pt x="573" y="1786"/>
                      </a:lnTo>
                      <a:lnTo>
                        <a:pt x="560" y="1799"/>
                      </a:lnTo>
                      <a:lnTo>
                        <a:pt x="546" y="1810"/>
                      </a:lnTo>
                      <a:lnTo>
                        <a:pt x="533" y="1821"/>
                      </a:lnTo>
                      <a:lnTo>
                        <a:pt x="516" y="1830"/>
                      </a:lnTo>
                      <a:lnTo>
                        <a:pt x="500" y="1839"/>
                      </a:lnTo>
                      <a:lnTo>
                        <a:pt x="484" y="1846"/>
                      </a:lnTo>
                      <a:lnTo>
                        <a:pt x="467" y="1852"/>
                      </a:lnTo>
                      <a:lnTo>
                        <a:pt x="449" y="1856"/>
                      </a:lnTo>
                      <a:lnTo>
                        <a:pt x="430" y="1861"/>
                      </a:lnTo>
                      <a:lnTo>
                        <a:pt x="412" y="1863"/>
                      </a:lnTo>
                      <a:lnTo>
                        <a:pt x="392" y="1866"/>
                      </a:lnTo>
                      <a:lnTo>
                        <a:pt x="373" y="1867"/>
                      </a:lnTo>
                      <a:lnTo>
                        <a:pt x="356" y="1867"/>
                      </a:lnTo>
                      <a:lnTo>
                        <a:pt x="339" y="1867"/>
                      </a:lnTo>
                      <a:lnTo>
                        <a:pt x="323" y="1867"/>
                      </a:lnTo>
                      <a:lnTo>
                        <a:pt x="307" y="1866"/>
                      </a:lnTo>
                      <a:lnTo>
                        <a:pt x="290" y="1863"/>
                      </a:lnTo>
                      <a:lnTo>
                        <a:pt x="274" y="1861"/>
                      </a:lnTo>
                      <a:lnTo>
                        <a:pt x="257" y="1858"/>
                      </a:lnTo>
                      <a:lnTo>
                        <a:pt x="241" y="1854"/>
                      </a:lnTo>
                      <a:lnTo>
                        <a:pt x="222" y="1849"/>
                      </a:lnTo>
                      <a:lnTo>
                        <a:pt x="202" y="1844"/>
                      </a:lnTo>
                      <a:lnTo>
                        <a:pt x="183" y="1838"/>
                      </a:lnTo>
                      <a:lnTo>
                        <a:pt x="164" y="1831"/>
                      </a:lnTo>
                      <a:lnTo>
                        <a:pt x="146" y="1824"/>
                      </a:lnTo>
                      <a:lnTo>
                        <a:pt x="127" y="1816"/>
                      </a:lnTo>
                      <a:lnTo>
                        <a:pt x="110" y="1808"/>
                      </a:lnTo>
                      <a:lnTo>
                        <a:pt x="94" y="1800"/>
                      </a:lnTo>
                      <a:lnTo>
                        <a:pt x="110" y="1811"/>
                      </a:lnTo>
                      <a:lnTo>
                        <a:pt x="126" y="1823"/>
                      </a:lnTo>
                      <a:lnTo>
                        <a:pt x="144" y="1833"/>
                      </a:lnTo>
                      <a:lnTo>
                        <a:pt x="161" y="1843"/>
                      </a:lnTo>
                      <a:lnTo>
                        <a:pt x="179" y="1851"/>
                      </a:lnTo>
                      <a:lnTo>
                        <a:pt x="196" y="1858"/>
                      </a:lnTo>
                      <a:lnTo>
                        <a:pt x="216" y="1863"/>
                      </a:lnTo>
                      <a:lnTo>
                        <a:pt x="234" y="1869"/>
                      </a:lnTo>
                      <a:lnTo>
                        <a:pt x="247" y="1871"/>
                      </a:lnTo>
                      <a:lnTo>
                        <a:pt x="261" y="1875"/>
                      </a:lnTo>
                      <a:lnTo>
                        <a:pt x="274" y="1877"/>
                      </a:lnTo>
                      <a:lnTo>
                        <a:pt x="286" y="1878"/>
                      </a:lnTo>
                      <a:lnTo>
                        <a:pt x="299" y="1879"/>
                      </a:lnTo>
                      <a:lnTo>
                        <a:pt x="313" y="1881"/>
                      </a:lnTo>
                      <a:lnTo>
                        <a:pt x="325" y="1881"/>
                      </a:lnTo>
                      <a:lnTo>
                        <a:pt x="339" y="1881"/>
                      </a:lnTo>
                      <a:lnTo>
                        <a:pt x="359" y="1879"/>
                      </a:lnTo>
                      <a:lnTo>
                        <a:pt x="378" y="1878"/>
                      </a:lnTo>
                      <a:lnTo>
                        <a:pt x="399" y="1876"/>
                      </a:lnTo>
                      <a:lnTo>
                        <a:pt x="419" y="1872"/>
                      </a:lnTo>
                      <a:lnTo>
                        <a:pt x="437" y="1868"/>
                      </a:lnTo>
                      <a:lnTo>
                        <a:pt x="457" y="1863"/>
                      </a:lnTo>
                      <a:lnTo>
                        <a:pt x="476" y="1856"/>
                      </a:lnTo>
                      <a:lnTo>
                        <a:pt x="495" y="1849"/>
                      </a:lnTo>
                      <a:lnTo>
                        <a:pt x="513" y="1843"/>
                      </a:lnTo>
                      <a:lnTo>
                        <a:pt x="530" y="1833"/>
                      </a:lnTo>
                      <a:lnTo>
                        <a:pt x="548" y="1824"/>
                      </a:lnTo>
                      <a:lnTo>
                        <a:pt x="565" y="1814"/>
                      </a:lnTo>
                      <a:lnTo>
                        <a:pt x="581" y="1803"/>
                      </a:lnTo>
                      <a:lnTo>
                        <a:pt x="597" y="1791"/>
                      </a:lnTo>
                      <a:lnTo>
                        <a:pt x="612" y="1778"/>
                      </a:lnTo>
                      <a:lnTo>
                        <a:pt x="627" y="1765"/>
                      </a:lnTo>
                      <a:lnTo>
                        <a:pt x="648" y="1699"/>
                      </a:lnTo>
                      <a:lnTo>
                        <a:pt x="668" y="1633"/>
                      </a:lnTo>
                      <a:lnTo>
                        <a:pt x="689" y="1566"/>
                      </a:lnTo>
                      <a:lnTo>
                        <a:pt x="710" y="1500"/>
                      </a:lnTo>
                      <a:lnTo>
                        <a:pt x="731" y="1434"/>
                      </a:lnTo>
                      <a:lnTo>
                        <a:pt x="752" y="1368"/>
                      </a:lnTo>
                      <a:lnTo>
                        <a:pt x="773" y="1302"/>
                      </a:lnTo>
                      <a:lnTo>
                        <a:pt x="795" y="1237"/>
                      </a:lnTo>
                      <a:lnTo>
                        <a:pt x="817" y="1170"/>
                      </a:lnTo>
                      <a:lnTo>
                        <a:pt x="840" y="1104"/>
                      </a:lnTo>
                      <a:lnTo>
                        <a:pt x="862" y="1038"/>
                      </a:lnTo>
                      <a:lnTo>
                        <a:pt x="885" y="973"/>
                      </a:lnTo>
                      <a:lnTo>
                        <a:pt x="908" y="906"/>
                      </a:lnTo>
                      <a:lnTo>
                        <a:pt x="932" y="840"/>
                      </a:lnTo>
                      <a:lnTo>
                        <a:pt x="955" y="775"/>
                      </a:lnTo>
                      <a:lnTo>
                        <a:pt x="979" y="7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18" name="Freeform 1341"/>
                <p:cNvSpPr>
                  <a:spLocks noChangeAspect="1"/>
                </p:cNvSpPr>
                <p:nvPr/>
              </p:nvSpPr>
              <p:spPr bwMode="auto">
                <a:xfrm rot="624494">
                  <a:off x="4357" y="1174"/>
                  <a:ext cx="518" cy="682"/>
                </a:xfrm>
                <a:custGeom>
                  <a:avLst/>
                  <a:gdLst>
                    <a:gd name="T0" fmla="*/ 601 w 948"/>
                    <a:gd name="T1" fmla="*/ 1049 h 1469"/>
                    <a:gd name="T2" fmla="*/ 584 w 948"/>
                    <a:gd name="T3" fmla="*/ 1102 h 1469"/>
                    <a:gd name="T4" fmla="*/ 569 w 948"/>
                    <a:gd name="T5" fmla="*/ 1155 h 1469"/>
                    <a:gd name="T6" fmla="*/ 553 w 948"/>
                    <a:gd name="T7" fmla="*/ 1208 h 1469"/>
                    <a:gd name="T8" fmla="*/ 534 w 948"/>
                    <a:gd name="T9" fmla="*/ 1260 h 1469"/>
                    <a:gd name="T10" fmla="*/ 511 w 948"/>
                    <a:gd name="T11" fmla="*/ 1308 h 1469"/>
                    <a:gd name="T12" fmla="*/ 481 w 948"/>
                    <a:gd name="T13" fmla="*/ 1353 h 1469"/>
                    <a:gd name="T14" fmla="*/ 443 w 948"/>
                    <a:gd name="T15" fmla="*/ 1395 h 1469"/>
                    <a:gd name="T16" fmla="*/ 400 w 948"/>
                    <a:gd name="T17" fmla="*/ 1428 h 1469"/>
                    <a:gd name="T18" fmla="*/ 359 w 948"/>
                    <a:gd name="T19" fmla="*/ 1450 h 1469"/>
                    <a:gd name="T20" fmla="*/ 321 w 948"/>
                    <a:gd name="T21" fmla="*/ 1464 h 1469"/>
                    <a:gd name="T22" fmla="*/ 283 w 948"/>
                    <a:gd name="T23" fmla="*/ 1468 h 1469"/>
                    <a:gd name="T24" fmla="*/ 247 w 948"/>
                    <a:gd name="T25" fmla="*/ 1468 h 1469"/>
                    <a:gd name="T26" fmla="*/ 212 w 948"/>
                    <a:gd name="T27" fmla="*/ 1461 h 1469"/>
                    <a:gd name="T28" fmla="*/ 176 w 948"/>
                    <a:gd name="T29" fmla="*/ 1452 h 1469"/>
                    <a:gd name="T30" fmla="*/ 142 w 948"/>
                    <a:gd name="T31" fmla="*/ 1439 h 1469"/>
                    <a:gd name="T32" fmla="*/ 99 w 948"/>
                    <a:gd name="T33" fmla="*/ 1420 h 1469"/>
                    <a:gd name="T34" fmla="*/ 52 w 948"/>
                    <a:gd name="T35" fmla="*/ 1384 h 1469"/>
                    <a:gd name="T36" fmla="*/ 16 w 948"/>
                    <a:gd name="T37" fmla="*/ 1338 h 1469"/>
                    <a:gd name="T38" fmla="*/ 0 w 948"/>
                    <a:gd name="T39" fmla="*/ 1286 h 1469"/>
                    <a:gd name="T40" fmla="*/ 19 w 948"/>
                    <a:gd name="T41" fmla="*/ 1180 h 1469"/>
                    <a:gd name="T42" fmla="*/ 57 w 948"/>
                    <a:gd name="T43" fmla="*/ 1028 h 1469"/>
                    <a:gd name="T44" fmla="*/ 99 w 948"/>
                    <a:gd name="T45" fmla="*/ 878 h 1469"/>
                    <a:gd name="T46" fmla="*/ 149 w 948"/>
                    <a:gd name="T47" fmla="*/ 732 h 1469"/>
                    <a:gd name="T48" fmla="*/ 202 w 948"/>
                    <a:gd name="T49" fmla="*/ 588 h 1469"/>
                    <a:gd name="T50" fmla="*/ 260 w 948"/>
                    <a:gd name="T51" fmla="*/ 446 h 1469"/>
                    <a:gd name="T52" fmla="*/ 324 w 948"/>
                    <a:gd name="T53" fmla="*/ 305 h 1469"/>
                    <a:gd name="T54" fmla="*/ 390 w 948"/>
                    <a:gd name="T55" fmla="*/ 163 h 1469"/>
                    <a:gd name="T56" fmla="*/ 431 w 948"/>
                    <a:gd name="T57" fmla="*/ 81 h 1469"/>
                    <a:gd name="T58" fmla="*/ 442 w 948"/>
                    <a:gd name="T59" fmla="*/ 60 h 1469"/>
                    <a:gd name="T60" fmla="*/ 458 w 948"/>
                    <a:gd name="T61" fmla="*/ 42 h 1469"/>
                    <a:gd name="T62" fmla="*/ 476 w 948"/>
                    <a:gd name="T63" fmla="*/ 26 h 1469"/>
                    <a:gd name="T64" fmla="*/ 493 w 948"/>
                    <a:gd name="T65" fmla="*/ 11 h 1469"/>
                    <a:gd name="T66" fmla="*/ 511 w 948"/>
                    <a:gd name="T67" fmla="*/ 3 h 1469"/>
                    <a:gd name="T68" fmla="*/ 531 w 948"/>
                    <a:gd name="T69" fmla="*/ 0 h 1469"/>
                    <a:gd name="T70" fmla="*/ 550 w 948"/>
                    <a:gd name="T71" fmla="*/ 2 h 1469"/>
                    <a:gd name="T72" fmla="*/ 584 w 948"/>
                    <a:gd name="T73" fmla="*/ 5 h 1469"/>
                    <a:gd name="T74" fmla="*/ 632 w 948"/>
                    <a:gd name="T75" fmla="*/ 11 h 1469"/>
                    <a:gd name="T76" fmla="*/ 681 w 948"/>
                    <a:gd name="T77" fmla="*/ 17 h 1469"/>
                    <a:gd name="T78" fmla="*/ 729 w 948"/>
                    <a:gd name="T79" fmla="*/ 22 h 1469"/>
                    <a:gd name="T80" fmla="*/ 777 w 948"/>
                    <a:gd name="T81" fmla="*/ 29 h 1469"/>
                    <a:gd name="T82" fmla="*/ 826 w 948"/>
                    <a:gd name="T83" fmla="*/ 36 h 1469"/>
                    <a:gd name="T84" fmla="*/ 875 w 948"/>
                    <a:gd name="T85" fmla="*/ 45 h 1469"/>
                    <a:gd name="T86" fmla="*/ 923 w 948"/>
                    <a:gd name="T87" fmla="*/ 57 h 1469"/>
                    <a:gd name="T88" fmla="*/ 929 w 948"/>
                    <a:gd name="T89" fmla="*/ 123 h 1469"/>
                    <a:gd name="T90" fmla="*/ 890 w 948"/>
                    <a:gd name="T91" fmla="*/ 244 h 1469"/>
                    <a:gd name="T92" fmla="*/ 850 w 948"/>
                    <a:gd name="T93" fmla="*/ 365 h 1469"/>
                    <a:gd name="T94" fmla="*/ 808 w 948"/>
                    <a:gd name="T95" fmla="*/ 484 h 1469"/>
                    <a:gd name="T96" fmla="*/ 767 w 948"/>
                    <a:gd name="T97" fmla="*/ 604 h 1469"/>
                    <a:gd name="T98" fmla="*/ 723 w 948"/>
                    <a:gd name="T99" fmla="*/ 724 h 1469"/>
                    <a:gd name="T100" fmla="*/ 678 w 948"/>
                    <a:gd name="T101" fmla="*/ 844 h 1469"/>
                    <a:gd name="T102" fmla="*/ 633 w 948"/>
                    <a:gd name="T103" fmla="*/ 964 h 14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48" h="1469">
                      <a:moveTo>
                        <a:pt x="610" y="1024"/>
                      </a:moveTo>
                      <a:lnTo>
                        <a:pt x="601" y="1049"/>
                      </a:lnTo>
                      <a:lnTo>
                        <a:pt x="592" y="1075"/>
                      </a:lnTo>
                      <a:lnTo>
                        <a:pt x="584" y="1102"/>
                      </a:lnTo>
                      <a:lnTo>
                        <a:pt x="577" y="1128"/>
                      </a:lnTo>
                      <a:lnTo>
                        <a:pt x="569" y="1155"/>
                      </a:lnTo>
                      <a:lnTo>
                        <a:pt x="561" y="1181"/>
                      </a:lnTo>
                      <a:lnTo>
                        <a:pt x="553" y="1208"/>
                      </a:lnTo>
                      <a:lnTo>
                        <a:pt x="545" y="1233"/>
                      </a:lnTo>
                      <a:lnTo>
                        <a:pt x="534" y="1260"/>
                      </a:lnTo>
                      <a:lnTo>
                        <a:pt x="524" y="1284"/>
                      </a:lnTo>
                      <a:lnTo>
                        <a:pt x="511" y="1308"/>
                      </a:lnTo>
                      <a:lnTo>
                        <a:pt x="497" y="1331"/>
                      </a:lnTo>
                      <a:lnTo>
                        <a:pt x="481" y="1353"/>
                      </a:lnTo>
                      <a:lnTo>
                        <a:pt x="464" y="1375"/>
                      </a:lnTo>
                      <a:lnTo>
                        <a:pt x="443" y="1395"/>
                      </a:lnTo>
                      <a:lnTo>
                        <a:pt x="420" y="1413"/>
                      </a:lnTo>
                      <a:lnTo>
                        <a:pt x="400" y="1428"/>
                      </a:lnTo>
                      <a:lnTo>
                        <a:pt x="379" y="1441"/>
                      </a:lnTo>
                      <a:lnTo>
                        <a:pt x="359" y="1450"/>
                      </a:lnTo>
                      <a:lnTo>
                        <a:pt x="340" y="1458"/>
                      </a:lnTo>
                      <a:lnTo>
                        <a:pt x="321" y="1464"/>
                      </a:lnTo>
                      <a:lnTo>
                        <a:pt x="302" y="1467"/>
                      </a:lnTo>
                      <a:lnTo>
                        <a:pt x="283" y="1468"/>
                      </a:lnTo>
                      <a:lnTo>
                        <a:pt x="265" y="1469"/>
                      </a:lnTo>
                      <a:lnTo>
                        <a:pt x="247" y="1468"/>
                      </a:lnTo>
                      <a:lnTo>
                        <a:pt x="229" y="1465"/>
                      </a:lnTo>
                      <a:lnTo>
                        <a:pt x="212" y="1461"/>
                      </a:lnTo>
                      <a:lnTo>
                        <a:pt x="194" y="1457"/>
                      </a:lnTo>
                      <a:lnTo>
                        <a:pt x="176" y="1452"/>
                      </a:lnTo>
                      <a:lnTo>
                        <a:pt x="159" y="1446"/>
                      </a:lnTo>
                      <a:lnTo>
                        <a:pt x="142" y="1439"/>
                      </a:lnTo>
                      <a:lnTo>
                        <a:pt x="125" y="1433"/>
                      </a:lnTo>
                      <a:lnTo>
                        <a:pt x="99" y="1420"/>
                      </a:lnTo>
                      <a:lnTo>
                        <a:pt x="74" y="1404"/>
                      </a:lnTo>
                      <a:lnTo>
                        <a:pt x="52" y="1384"/>
                      </a:lnTo>
                      <a:lnTo>
                        <a:pt x="32" y="1362"/>
                      </a:lnTo>
                      <a:lnTo>
                        <a:pt x="16" y="1338"/>
                      </a:lnTo>
                      <a:lnTo>
                        <a:pt x="6" y="1313"/>
                      </a:lnTo>
                      <a:lnTo>
                        <a:pt x="0" y="1286"/>
                      </a:lnTo>
                      <a:lnTo>
                        <a:pt x="3" y="1259"/>
                      </a:lnTo>
                      <a:lnTo>
                        <a:pt x="19" y="1180"/>
                      </a:lnTo>
                      <a:lnTo>
                        <a:pt x="37" y="1103"/>
                      </a:lnTo>
                      <a:lnTo>
                        <a:pt x="57" y="1028"/>
                      </a:lnTo>
                      <a:lnTo>
                        <a:pt x="77" y="952"/>
                      </a:lnTo>
                      <a:lnTo>
                        <a:pt x="99" y="878"/>
                      </a:lnTo>
                      <a:lnTo>
                        <a:pt x="123" y="805"/>
                      </a:lnTo>
                      <a:lnTo>
                        <a:pt x="149" y="732"/>
                      </a:lnTo>
                      <a:lnTo>
                        <a:pt x="175" y="659"/>
                      </a:lnTo>
                      <a:lnTo>
                        <a:pt x="202" y="588"/>
                      </a:lnTo>
                      <a:lnTo>
                        <a:pt x="230" y="517"/>
                      </a:lnTo>
                      <a:lnTo>
                        <a:pt x="260" y="446"/>
                      </a:lnTo>
                      <a:lnTo>
                        <a:pt x="291" y="375"/>
                      </a:lnTo>
                      <a:lnTo>
                        <a:pt x="324" y="305"/>
                      </a:lnTo>
                      <a:lnTo>
                        <a:pt x="357" y="234"/>
                      </a:lnTo>
                      <a:lnTo>
                        <a:pt x="390" y="163"/>
                      </a:lnTo>
                      <a:lnTo>
                        <a:pt x="426" y="93"/>
                      </a:lnTo>
                      <a:lnTo>
                        <a:pt x="431" y="81"/>
                      </a:lnTo>
                      <a:lnTo>
                        <a:pt x="435" y="71"/>
                      </a:lnTo>
                      <a:lnTo>
                        <a:pt x="442" y="60"/>
                      </a:lnTo>
                      <a:lnTo>
                        <a:pt x="450" y="51"/>
                      </a:lnTo>
                      <a:lnTo>
                        <a:pt x="458" y="42"/>
                      </a:lnTo>
                      <a:lnTo>
                        <a:pt x="466" y="34"/>
                      </a:lnTo>
                      <a:lnTo>
                        <a:pt x="476" y="26"/>
                      </a:lnTo>
                      <a:lnTo>
                        <a:pt x="485" y="18"/>
                      </a:lnTo>
                      <a:lnTo>
                        <a:pt x="493" y="11"/>
                      </a:lnTo>
                      <a:lnTo>
                        <a:pt x="502" y="6"/>
                      </a:lnTo>
                      <a:lnTo>
                        <a:pt x="511" y="3"/>
                      </a:lnTo>
                      <a:lnTo>
                        <a:pt x="521" y="2"/>
                      </a:lnTo>
                      <a:lnTo>
                        <a:pt x="531" y="0"/>
                      </a:lnTo>
                      <a:lnTo>
                        <a:pt x="541" y="0"/>
                      </a:lnTo>
                      <a:lnTo>
                        <a:pt x="550" y="2"/>
                      </a:lnTo>
                      <a:lnTo>
                        <a:pt x="560" y="3"/>
                      </a:lnTo>
                      <a:lnTo>
                        <a:pt x="584" y="5"/>
                      </a:lnTo>
                      <a:lnTo>
                        <a:pt x="608" y="9"/>
                      </a:lnTo>
                      <a:lnTo>
                        <a:pt x="632" y="11"/>
                      </a:lnTo>
                      <a:lnTo>
                        <a:pt x="656" y="13"/>
                      </a:lnTo>
                      <a:lnTo>
                        <a:pt x="681" y="17"/>
                      </a:lnTo>
                      <a:lnTo>
                        <a:pt x="705" y="19"/>
                      </a:lnTo>
                      <a:lnTo>
                        <a:pt x="729" y="22"/>
                      </a:lnTo>
                      <a:lnTo>
                        <a:pt x="753" y="26"/>
                      </a:lnTo>
                      <a:lnTo>
                        <a:pt x="777" y="29"/>
                      </a:lnTo>
                      <a:lnTo>
                        <a:pt x="801" y="33"/>
                      </a:lnTo>
                      <a:lnTo>
                        <a:pt x="826" y="36"/>
                      </a:lnTo>
                      <a:lnTo>
                        <a:pt x="850" y="41"/>
                      </a:lnTo>
                      <a:lnTo>
                        <a:pt x="875" y="45"/>
                      </a:lnTo>
                      <a:lnTo>
                        <a:pt x="899" y="51"/>
                      </a:lnTo>
                      <a:lnTo>
                        <a:pt x="923" y="57"/>
                      </a:lnTo>
                      <a:lnTo>
                        <a:pt x="948" y="63"/>
                      </a:lnTo>
                      <a:lnTo>
                        <a:pt x="929" y="123"/>
                      </a:lnTo>
                      <a:lnTo>
                        <a:pt x="910" y="184"/>
                      </a:lnTo>
                      <a:lnTo>
                        <a:pt x="890" y="244"/>
                      </a:lnTo>
                      <a:lnTo>
                        <a:pt x="870" y="303"/>
                      </a:lnTo>
                      <a:lnTo>
                        <a:pt x="850" y="365"/>
                      </a:lnTo>
                      <a:lnTo>
                        <a:pt x="829" y="424"/>
                      </a:lnTo>
                      <a:lnTo>
                        <a:pt x="808" y="484"/>
                      </a:lnTo>
                      <a:lnTo>
                        <a:pt x="788" y="544"/>
                      </a:lnTo>
                      <a:lnTo>
                        <a:pt x="767" y="604"/>
                      </a:lnTo>
                      <a:lnTo>
                        <a:pt x="745" y="664"/>
                      </a:lnTo>
                      <a:lnTo>
                        <a:pt x="723" y="724"/>
                      </a:lnTo>
                      <a:lnTo>
                        <a:pt x="701" y="784"/>
                      </a:lnTo>
                      <a:lnTo>
                        <a:pt x="678" y="844"/>
                      </a:lnTo>
                      <a:lnTo>
                        <a:pt x="656" y="904"/>
                      </a:lnTo>
                      <a:lnTo>
                        <a:pt x="633" y="964"/>
                      </a:lnTo>
                      <a:lnTo>
                        <a:pt x="610" y="10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19" name="Freeform 1342"/>
                <p:cNvSpPr>
                  <a:spLocks noChangeAspect="1"/>
                </p:cNvSpPr>
                <p:nvPr/>
              </p:nvSpPr>
              <p:spPr bwMode="auto">
                <a:xfrm rot="624494">
                  <a:off x="4574" y="1308"/>
                  <a:ext cx="245" cy="108"/>
                </a:xfrm>
                <a:custGeom>
                  <a:avLst/>
                  <a:gdLst>
                    <a:gd name="T0" fmla="*/ 449 w 449"/>
                    <a:gd name="T1" fmla="*/ 56 h 235"/>
                    <a:gd name="T2" fmla="*/ 426 w 449"/>
                    <a:gd name="T3" fmla="*/ 46 h 235"/>
                    <a:gd name="T4" fmla="*/ 404 w 449"/>
                    <a:gd name="T5" fmla="*/ 38 h 235"/>
                    <a:gd name="T6" fmla="*/ 381 w 449"/>
                    <a:gd name="T7" fmla="*/ 30 h 235"/>
                    <a:gd name="T8" fmla="*/ 358 w 449"/>
                    <a:gd name="T9" fmla="*/ 23 h 235"/>
                    <a:gd name="T10" fmla="*/ 335 w 449"/>
                    <a:gd name="T11" fmla="*/ 17 h 235"/>
                    <a:gd name="T12" fmla="*/ 312 w 449"/>
                    <a:gd name="T13" fmla="*/ 12 h 235"/>
                    <a:gd name="T14" fmla="*/ 288 w 449"/>
                    <a:gd name="T15" fmla="*/ 8 h 235"/>
                    <a:gd name="T16" fmla="*/ 265 w 449"/>
                    <a:gd name="T17" fmla="*/ 4 h 235"/>
                    <a:gd name="T18" fmla="*/ 242 w 449"/>
                    <a:gd name="T19" fmla="*/ 2 h 235"/>
                    <a:gd name="T20" fmla="*/ 219 w 449"/>
                    <a:gd name="T21" fmla="*/ 1 h 235"/>
                    <a:gd name="T22" fmla="*/ 196 w 449"/>
                    <a:gd name="T23" fmla="*/ 0 h 235"/>
                    <a:gd name="T24" fmla="*/ 173 w 449"/>
                    <a:gd name="T25" fmla="*/ 0 h 235"/>
                    <a:gd name="T26" fmla="*/ 150 w 449"/>
                    <a:gd name="T27" fmla="*/ 0 h 235"/>
                    <a:gd name="T28" fmla="*/ 127 w 449"/>
                    <a:gd name="T29" fmla="*/ 1 h 235"/>
                    <a:gd name="T30" fmla="*/ 104 w 449"/>
                    <a:gd name="T31" fmla="*/ 3 h 235"/>
                    <a:gd name="T32" fmla="*/ 82 w 449"/>
                    <a:gd name="T33" fmla="*/ 5 h 235"/>
                    <a:gd name="T34" fmla="*/ 61 w 449"/>
                    <a:gd name="T35" fmla="*/ 14 h 235"/>
                    <a:gd name="T36" fmla="*/ 41 w 449"/>
                    <a:gd name="T37" fmla="*/ 31 h 235"/>
                    <a:gd name="T38" fmla="*/ 23 w 449"/>
                    <a:gd name="T39" fmla="*/ 56 h 235"/>
                    <a:gd name="T40" fmla="*/ 10 w 449"/>
                    <a:gd name="T41" fmla="*/ 85 h 235"/>
                    <a:gd name="T42" fmla="*/ 2 w 449"/>
                    <a:gd name="T43" fmla="*/ 115 h 235"/>
                    <a:gd name="T44" fmla="*/ 0 w 449"/>
                    <a:gd name="T45" fmla="*/ 144 h 235"/>
                    <a:gd name="T46" fmla="*/ 8 w 449"/>
                    <a:gd name="T47" fmla="*/ 168 h 235"/>
                    <a:gd name="T48" fmla="*/ 27 w 449"/>
                    <a:gd name="T49" fmla="*/ 185 h 235"/>
                    <a:gd name="T50" fmla="*/ 46 w 449"/>
                    <a:gd name="T51" fmla="*/ 194 h 235"/>
                    <a:gd name="T52" fmla="*/ 67 w 449"/>
                    <a:gd name="T53" fmla="*/ 202 h 235"/>
                    <a:gd name="T54" fmla="*/ 88 w 449"/>
                    <a:gd name="T55" fmla="*/ 209 h 235"/>
                    <a:gd name="T56" fmla="*/ 109 w 449"/>
                    <a:gd name="T57" fmla="*/ 215 h 235"/>
                    <a:gd name="T58" fmla="*/ 130 w 449"/>
                    <a:gd name="T59" fmla="*/ 220 h 235"/>
                    <a:gd name="T60" fmla="*/ 151 w 449"/>
                    <a:gd name="T61" fmla="*/ 224 h 235"/>
                    <a:gd name="T62" fmla="*/ 173 w 449"/>
                    <a:gd name="T63" fmla="*/ 228 h 235"/>
                    <a:gd name="T64" fmla="*/ 196 w 449"/>
                    <a:gd name="T65" fmla="*/ 230 h 235"/>
                    <a:gd name="T66" fmla="*/ 218 w 449"/>
                    <a:gd name="T67" fmla="*/ 232 h 235"/>
                    <a:gd name="T68" fmla="*/ 240 w 449"/>
                    <a:gd name="T69" fmla="*/ 234 h 235"/>
                    <a:gd name="T70" fmla="*/ 263 w 449"/>
                    <a:gd name="T71" fmla="*/ 235 h 235"/>
                    <a:gd name="T72" fmla="*/ 285 w 449"/>
                    <a:gd name="T73" fmla="*/ 235 h 235"/>
                    <a:gd name="T74" fmla="*/ 308 w 449"/>
                    <a:gd name="T75" fmla="*/ 235 h 235"/>
                    <a:gd name="T76" fmla="*/ 330 w 449"/>
                    <a:gd name="T77" fmla="*/ 234 h 235"/>
                    <a:gd name="T78" fmla="*/ 353 w 449"/>
                    <a:gd name="T79" fmla="*/ 232 h 235"/>
                    <a:gd name="T80" fmla="*/ 374 w 449"/>
                    <a:gd name="T81" fmla="*/ 230 h 235"/>
                    <a:gd name="T82" fmla="*/ 395 w 449"/>
                    <a:gd name="T83" fmla="*/ 224 h 235"/>
                    <a:gd name="T84" fmla="*/ 410 w 449"/>
                    <a:gd name="T85" fmla="*/ 211 h 235"/>
                    <a:gd name="T86" fmla="*/ 423 w 449"/>
                    <a:gd name="T87" fmla="*/ 190 h 235"/>
                    <a:gd name="T88" fmla="*/ 432 w 449"/>
                    <a:gd name="T89" fmla="*/ 166 h 235"/>
                    <a:gd name="T90" fmla="*/ 439 w 449"/>
                    <a:gd name="T91" fmla="*/ 138 h 235"/>
                    <a:gd name="T92" fmla="*/ 444 w 449"/>
                    <a:gd name="T93" fmla="*/ 110 h 235"/>
                    <a:gd name="T94" fmla="*/ 447 w 449"/>
                    <a:gd name="T95" fmla="*/ 82 h 235"/>
                    <a:gd name="T96" fmla="*/ 449 w 449"/>
                    <a:gd name="T97" fmla="*/ 56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49" h="235">
                      <a:moveTo>
                        <a:pt x="449" y="56"/>
                      </a:moveTo>
                      <a:lnTo>
                        <a:pt x="426" y="46"/>
                      </a:lnTo>
                      <a:lnTo>
                        <a:pt x="404" y="38"/>
                      </a:lnTo>
                      <a:lnTo>
                        <a:pt x="381" y="30"/>
                      </a:lnTo>
                      <a:lnTo>
                        <a:pt x="358" y="23"/>
                      </a:lnTo>
                      <a:lnTo>
                        <a:pt x="335" y="17"/>
                      </a:lnTo>
                      <a:lnTo>
                        <a:pt x="312" y="12"/>
                      </a:lnTo>
                      <a:lnTo>
                        <a:pt x="288" y="8"/>
                      </a:lnTo>
                      <a:lnTo>
                        <a:pt x="265" y="4"/>
                      </a:lnTo>
                      <a:lnTo>
                        <a:pt x="242" y="2"/>
                      </a:lnTo>
                      <a:lnTo>
                        <a:pt x="219" y="1"/>
                      </a:lnTo>
                      <a:lnTo>
                        <a:pt x="196" y="0"/>
                      </a:lnTo>
                      <a:lnTo>
                        <a:pt x="173" y="0"/>
                      </a:lnTo>
                      <a:lnTo>
                        <a:pt x="150" y="0"/>
                      </a:lnTo>
                      <a:lnTo>
                        <a:pt x="127" y="1"/>
                      </a:lnTo>
                      <a:lnTo>
                        <a:pt x="104" y="3"/>
                      </a:lnTo>
                      <a:lnTo>
                        <a:pt x="82" y="5"/>
                      </a:lnTo>
                      <a:lnTo>
                        <a:pt x="61" y="14"/>
                      </a:lnTo>
                      <a:lnTo>
                        <a:pt x="41" y="31"/>
                      </a:lnTo>
                      <a:lnTo>
                        <a:pt x="23" y="56"/>
                      </a:lnTo>
                      <a:lnTo>
                        <a:pt x="10" y="85"/>
                      </a:lnTo>
                      <a:lnTo>
                        <a:pt x="2" y="115"/>
                      </a:lnTo>
                      <a:lnTo>
                        <a:pt x="0" y="144"/>
                      </a:lnTo>
                      <a:lnTo>
                        <a:pt x="8" y="168"/>
                      </a:lnTo>
                      <a:lnTo>
                        <a:pt x="27" y="185"/>
                      </a:lnTo>
                      <a:lnTo>
                        <a:pt x="46" y="194"/>
                      </a:lnTo>
                      <a:lnTo>
                        <a:pt x="67" y="202"/>
                      </a:lnTo>
                      <a:lnTo>
                        <a:pt x="88" y="209"/>
                      </a:lnTo>
                      <a:lnTo>
                        <a:pt x="109" y="215"/>
                      </a:lnTo>
                      <a:lnTo>
                        <a:pt x="130" y="220"/>
                      </a:lnTo>
                      <a:lnTo>
                        <a:pt x="151" y="224"/>
                      </a:lnTo>
                      <a:lnTo>
                        <a:pt x="173" y="228"/>
                      </a:lnTo>
                      <a:lnTo>
                        <a:pt x="196" y="230"/>
                      </a:lnTo>
                      <a:lnTo>
                        <a:pt x="218" y="232"/>
                      </a:lnTo>
                      <a:lnTo>
                        <a:pt x="240" y="234"/>
                      </a:lnTo>
                      <a:lnTo>
                        <a:pt x="263" y="235"/>
                      </a:lnTo>
                      <a:lnTo>
                        <a:pt x="285" y="235"/>
                      </a:lnTo>
                      <a:lnTo>
                        <a:pt x="308" y="235"/>
                      </a:lnTo>
                      <a:lnTo>
                        <a:pt x="330" y="234"/>
                      </a:lnTo>
                      <a:lnTo>
                        <a:pt x="353" y="232"/>
                      </a:lnTo>
                      <a:lnTo>
                        <a:pt x="374" y="230"/>
                      </a:lnTo>
                      <a:lnTo>
                        <a:pt x="395" y="224"/>
                      </a:lnTo>
                      <a:lnTo>
                        <a:pt x="410" y="211"/>
                      </a:lnTo>
                      <a:lnTo>
                        <a:pt x="423" y="190"/>
                      </a:lnTo>
                      <a:lnTo>
                        <a:pt x="432" y="166"/>
                      </a:lnTo>
                      <a:lnTo>
                        <a:pt x="439" y="138"/>
                      </a:lnTo>
                      <a:lnTo>
                        <a:pt x="444" y="110"/>
                      </a:lnTo>
                      <a:lnTo>
                        <a:pt x="447" y="82"/>
                      </a:lnTo>
                      <a:lnTo>
                        <a:pt x="449" y="5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0" name="Freeform 1343"/>
                <p:cNvSpPr>
                  <a:spLocks noChangeAspect="1"/>
                </p:cNvSpPr>
                <p:nvPr/>
              </p:nvSpPr>
              <p:spPr bwMode="auto">
                <a:xfrm rot="624494">
                  <a:off x="4590" y="1249"/>
                  <a:ext cx="259" cy="164"/>
                </a:xfrm>
                <a:custGeom>
                  <a:avLst/>
                  <a:gdLst>
                    <a:gd name="T0" fmla="*/ 52 w 413"/>
                    <a:gd name="T1" fmla="*/ 165 h 201"/>
                    <a:gd name="T2" fmla="*/ 41 w 413"/>
                    <a:gd name="T3" fmla="*/ 164 h 201"/>
                    <a:gd name="T4" fmla="*/ 32 w 413"/>
                    <a:gd name="T5" fmla="*/ 163 h 201"/>
                    <a:gd name="T6" fmla="*/ 22 w 413"/>
                    <a:gd name="T7" fmla="*/ 159 h 201"/>
                    <a:gd name="T8" fmla="*/ 14 w 413"/>
                    <a:gd name="T9" fmla="*/ 156 h 201"/>
                    <a:gd name="T10" fmla="*/ 7 w 413"/>
                    <a:gd name="T11" fmla="*/ 150 h 201"/>
                    <a:gd name="T12" fmla="*/ 2 w 413"/>
                    <a:gd name="T13" fmla="*/ 142 h 201"/>
                    <a:gd name="T14" fmla="*/ 0 w 413"/>
                    <a:gd name="T15" fmla="*/ 133 h 201"/>
                    <a:gd name="T16" fmla="*/ 2 w 413"/>
                    <a:gd name="T17" fmla="*/ 120 h 201"/>
                    <a:gd name="T18" fmla="*/ 9 w 413"/>
                    <a:gd name="T19" fmla="*/ 102 h 201"/>
                    <a:gd name="T20" fmla="*/ 15 w 413"/>
                    <a:gd name="T21" fmla="*/ 82 h 201"/>
                    <a:gd name="T22" fmla="*/ 21 w 413"/>
                    <a:gd name="T23" fmla="*/ 63 h 201"/>
                    <a:gd name="T24" fmla="*/ 28 w 413"/>
                    <a:gd name="T25" fmla="*/ 43 h 201"/>
                    <a:gd name="T26" fmla="*/ 35 w 413"/>
                    <a:gd name="T27" fmla="*/ 27 h 201"/>
                    <a:gd name="T28" fmla="*/ 45 w 413"/>
                    <a:gd name="T29" fmla="*/ 13 h 201"/>
                    <a:gd name="T30" fmla="*/ 56 w 413"/>
                    <a:gd name="T31" fmla="*/ 4 h 201"/>
                    <a:gd name="T32" fmla="*/ 71 w 413"/>
                    <a:gd name="T33" fmla="*/ 0 h 201"/>
                    <a:gd name="T34" fmla="*/ 93 w 413"/>
                    <a:gd name="T35" fmla="*/ 0 h 201"/>
                    <a:gd name="T36" fmla="*/ 115 w 413"/>
                    <a:gd name="T37" fmla="*/ 0 h 201"/>
                    <a:gd name="T38" fmla="*/ 137 w 413"/>
                    <a:gd name="T39" fmla="*/ 0 h 201"/>
                    <a:gd name="T40" fmla="*/ 159 w 413"/>
                    <a:gd name="T41" fmla="*/ 0 h 201"/>
                    <a:gd name="T42" fmla="*/ 182 w 413"/>
                    <a:gd name="T43" fmla="*/ 0 h 201"/>
                    <a:gd name="T44" fmla="*/ 204 w 413"/>
                    <a:gd name="T45" fmla="*/ 0 h 201"/>
                    <a:gd name="T46" fmla="*/ 226 w 413"/>
                    <a:gd name="T47" fmla="*/ 2 h 201"/>
                    <a:gd name="T48" fmla="*/ 247 w 413"/>
                    <a:gd name="T49" fmla="*/ 4 h 201"/>
                    <a:gd name="T50" fmla="*/ 268 w 413"/>
                    <a:gd name="T51" fmla="*/ 6 h 201"/>
                    <a:gd name="T52" fmla="*/ 290 w 413"/>
                    <a:gd name="T53" fmla="*/ 10 h 201"/>
                    <a:gd name="T54" fmla="*/ 311 w 413"/>
                    <a:gd name="T55" fmla="*/ 14 h 201"/>
                    <a:gd name="T56" fmla="*/ 330 w 413"/>
                    <a:gd name="T57" fmla="*/ 20 h 201"/>
                    <a:gd name="T58" fmla="*/ 350 w 413"/>
                    <a:gd name="T59" fmla="*/ 27 h 201"/>
                    <a:gd name="T60" fmla="*/ 368 w 413"/>
                    <a:gd name="T61" fmla="*/ 35 h 201"/>
                    <a:gd name="T62" fmla="*/ 387 w 413"/>
                    <a:gd name="T63" fmla="*/ 44 h 201"/>
                    <a:gd name="T64" fmla="*/ 404 w 413"/>
                    <a:gd name="T65" fmla="*/ 56 h 201"/>
                    <a:gd name="T66" fmla="*/ 411 w 413"/>
                    <a:gd name="T67" fmla="*/ 66 h 201"/>
                    <a:gd name="T68" fmla="*/ 413 w 413"/>
                    <a:gd name="T69" fmla="*/ 80 h 201"/>
                    <a:gd name="T70" fmla="*/ 412 w 413"/>
                    <a:gd name="T71" fmla="*/ 97 h 201"/>
                    <a:gd name="T72" fmla="*/ 407 w 413"/>
                    <a:gd name="T73" fmla="*/ 116 h 201"/>
                    <a:gd name="T74" fmla="*/ 401 w 413"/>
                    <a:gd name="T75" fmla="*/ 134 h 201"/>
                    <a:gd name="T76" fmla="*/ 391 w 413"/>
                    <a:gd name="T77" fmla="*/ 151 h 201"/>
                    <a:gd name="T78" fmla="*/ 381 w 413"/>
                    <a:gd name="T79" fmla="*/ 165 h 201"/>
                    <a:gd name="T80" fmla="*/ 369 w 413"/>
                    <a:gd name="T81" fmla="*/ 176 h 201"/>
                    <a:gd name="T82" fmla="*/ 351 w 413"/>
                    <a:gd name="T83" fmla="*/ 186 h 201"/>
                    <a:gd name="T84" fmla="*/ 333 w 413"/>
                    <a:gd name="T85" fmla="*/ 193 h 201"/>
                    <a:gd name="T86" fmla="*/ 314 w 413"/>
                    <a:gd name="T87" fmla="*/ 197 h 201"/>
                    <a:gd name="T88" fmla="*/ 296 w 413"/>
                    <a:gd name="T89" fmla="*/ 200 h 201"/>
                    <a:gd name="T90" fmla="*/ 276 w 413"/>
                    <a:gd name="T91" fmla="*/ 201 h 201"/>
                    <a:gd name="T92" fmla="*/ 257 w 413"/>
                    <a:gd name="T93" fmla="*/ 200 h 201"/>
                    <a:gd name="T94" fmla="*/ 236 w 413"/>
                    <a:gd name="T95" fmla="*/ 199 h 201"/>
                    <a:gd name="T96" fmla="*/ 216 w 413"/>
                    <a:gd name="T97" fmla="*/ 195 h 201"/>
                    <a:gd name="T98" fmla="*/ 196 w 413"/>
                    <a:gd name="T99" fmla="*/ 192 h 201"/>
                    <a:gd name="T100" fmla="*/ 175 w 413"/>
                    <a:gd name="T101" fmla="*/ 187 h 201"/>
                    <a:gd name="T102" fmla="*/ 155 w 413"/>
                    <a:gd name="T103" fmla="*/ 182 h 201"/>
                    <a:gd name="T104" fmla="*/ 135 w 413"/>
                    <a:gd name="T105" fmla="*/ 178 h 201"/>
                    <a:gd name="T106" fmla="*/ 114 w 413"/>
                    <a:gd name="T107" fmla="*/ 173 h 201"/>
                    <a:gd name="T108" fmla="*/ 93 w 413"/>
                    <a:gd name="T109" fmla="*/ 170 h 201"/>
                    <a:gd name="T110" fmla="*/ 72 w 413"/>
                    <a:gd name="T111" fmla="*/ 166 h 201"/>
                    <a:gd name="T112" fmla="*/ 52 w 413"/>
                    <a:gd name="T113" fmla="*/ 165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413" h="201">
                      <a:moveTo>
                        <a:pt x="52" y="165"/>
                      </a:moveTo>
                      <a:lnTo>
                        <a:pt x="41" y="164"/>
                      </a:lnTo>
                      <a:lnTo>
                        <a:pt x="32" y="163"/>
                      </a:lnTo>
                      <a:lnTo>
                        <a:pt x="22" y="159"/>
                      </a:lnTo>
                      <a:lnTo>
                        <a:pt x="14" y="156"/>
                      </a:lnTo>
                      <a:lnTo>
                        <a:pt x="7" y="150"/>
                      </a:lnTo>
                      <a:lnTo>
                        <a:pt x="2" y="142"/>
                      </a:lnTo>
                      <a:lnTo>
                        <a:pt x="0" y="133"/>
                      </a:lnTo>
                      <a:lnTo>
                        <a:pt x="2" y="120"/>
                      </a:lnTo>
                      <a:lnTo>
                        <a:pt x="9" y="102"/>
                      </a:lnTo>
                      <a:lnTo>
                        <a:pt x="15" y="82"/>
                      </a:lnTo>
                      <a:lnTo>
                        <a:pt x="21" y="63"/>
                      </a:lnTo>
                      <a:lnTo>
                        <a:pt x="28" y="43"/>
                      </a:lnTo>
                      <a:lnTo>
                        <a:pt x="35" y="27"/>
                      </a:lnTo>
                      <a:lnTo>
                        <a:pt x="45" y="13"/>
                      </a:lnTo>
                      <a:lnTo>
                        <a:pt x="56" y="4"/>
                      </a:lnTo>
                      <a:lnTo>
                        <a:pt x="71" y="0"/>
                      </a:lnTo>
                      <a:lnTo>
                        <a:pt x="93" y="0"/>
                      </a:lnTo>
                      <a:lnTo>
                        <a:pt x="115" y="0"/>
                      </a:lnTo>
                      <a:lnTo>
                        <a:pt x="137" y="0"/>
                      </a:lnTo>
                      <a:lnTo>
                        <a:pt x="159" y="0"/>
                      </a:lnTo>
                      <a:lnTo>
                        <a:pt x="182" y="0"/>
                      </a:lnTo>
                      <a:lnTo>
                        <a:pt x="204" y="0"/>
                      </a:lnTo>
                      <a:lnTo>
                        <a:pt x="226" y="2"/>
                      </a:lnTo>
                      <a:lnTo>
                        <a:pt x="247" y="4"/>
                      </a:lnTo>
                      <a:lnTo>
                        <a:pt x="268" y="6"/>
                      </a:lnTo>
                      <a:lnTo>
                        <a:pt x="290" y="10"/>
                      </a:lnTo>
                      <a:lnTo>
                        <a:pt x="311" y="14"/>
                      </a:lnTo>
                      <a:lnTo>
                        <a:pt x="330" y="20"/>
                      </a:lnTo>
                      <a:lnTo>
                        <a:pt x="350" y="27"/>
                      </a:lnTo>
                      <a:lnTo>
                        <a:pt x="368" y="35"/>
                      </a:lnTo>
                      <a:lnTo>
                        <a:pt x="387" y="44"/>
                      </a:lnTo>
                      <a:lnTo>
                        <a:pt x="404" y="56"/>
                      </a:lnTo>
                      <a:lnTo>
                        <a:pt x="411" y="66"/>
                      </a:lnTo>
                      <a:lnTo>
                        <a:pt x="413" y="80"/>
                      </a:lnTo>
                      <a:lnTo>
                        <a:pt x="412" y="97"/>
                      </a:lnTo>
                      <a:lnTo>
                        <a:pt x="407" y="116"/>
                      </a:lnTo>
                      <a:lnTo>
                        <a:pt x="401" y="134"/>
                      </a:lnTo>
                      <a:lnTo>
                        <a:pt x="391" y="151"/>
                      </a:lnTo>
                      <a:lnTo>
                        <a:pt x="381" y="165"/>
                      </a:lnTo>
                      <a:lnTo>
                        <a:pt x="369" y="176"/>
                      </a:lnTo>
                      <a:lnTo>
                        <a:pt x="351" y="186"/>
                      </a:lnTo>
                      <a:lnTo>
                        <a:pt x="333" y="193"/>
                      </a:lnTo>
                      <a:lnTo>
                        <a:pt x="314" y="197"/>
                      </a:lnTo>
                      <a:lnTo>
                        <a:pt x="296" y="200"/>
                      </a:lnTo>
                      <a:lnTo>
                        <a:pt x="276" y="201"/>
                      </a:lnTo>
                      <a:lnTo>
                        <a:pt x="257" y="200"/>
                      </a:lnTo>
                      <a:lnTo>
                        <a:pt x="236" y="199"/>
                      </a:lnTo>
                      <a:lnTo>
                        <a:pt x="216" y="195"/>
                      </a:lnTo>
                      <a:lnTo>
                        <a:pt x="196" y="192"/>
                      </a:lnTo>
                      <a:lnTo>
                        <a:pt x="175" y="187"/>
                      </a:lnTo>
                      <a:lnTo>
                        <a:pt x="155" y="182"/>
                      </a:lnTo>
                      <a:lnTo>
                        <a:pt x="135" y="178"/>
                      </a:lnTo>
                      <a:lnTo>
                        <a:pt x="114" y="173"/>
                      </a:lnTo>
                      <a:lnTo>
                        <a:pt x="93" y="170"/>
                      </a:lnTo>
                      <a:lnTo>
                        <a:pt x="72" y="166"/>
                      </a:lnTo>
                      <a:lnTo>
                        <a:pt x="52" y="165"/>
                      </a:lnTo>
                      <a:close/>
                    </a:path>
                  </a:pathLst>
                </a:custGeom>
                <a:solidFill>
                  <a:srgbClr val="75FF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1" name="Freeform 1344"/>
                <p:cNvSpPr>
                  <a:spLocks noChangeAspect="1"/>
                </p:cNvSpPr>
                <p:nvPr/>
              </p:nvSpPr>
              <p:spPr bwMode="auto">
                <a:xfrm rot="624494">
                  <a:off x="4732" y="1235"/>
                  <a:ext cx="15" cy="13"/>
                </a:xfrm>
                <a:custGeom>
                  <a:avLst/>
                  <a:gdLst>
                    <a:gd name="T0" fmla="*/ 14 w 28"/>
                    <a:gd name="T1" fmla="*/ 27 h 27"/>
                    <a:gd name="T2" fmla="*/ 20 w 28"/>
                    <a:gd name="T3" fmla="*/ 26 h 27"/>
                    <a:gd name="T4" fmla="*/ 24 w 28"/>
                    <a:gd name="T5" fmla="*/ 24 h 27"/>
                    <a:gd name="T6" fmla="*/ 27 w 28"/>
                    <a:gd name="T7" fmla="*/ 19 h 27"/>
                    <a:gd name="T8" fmla="*/ 28 w 28"/>
                    <a:gd name="T9" fmla="*/ 13 h 27"/>
                    <a:gd name="T10" fmla="*/ 27 w 28"/>
                    <a:gd name="T11" fmla="*/ 8 h 27"/>
                    <a:gd name="T12" fmla="*/ 24 w 28"/>
                    <a:gd name="T13" fmla="*/ 3 h 27"/>
                    <a:gd name="T14" fmla="*/ 20 w 28"/>
                    <a:gd name="T15" fmla="*/ 1 h 27"/>
                    <a:gd name="T16" fmla="*/ 14 w 28"/>
                    <a:gd name="T17" fmla="*/ 0 h 27"/>
                    <a:gd name="T18" fmla="*/ 9 w 28"/>
                    <a:gd name="T19" fmla="*/ 1 h 27"/>
                    <a:gd name="T20" fmla="*/ 5 w 28"/>
                    <a:gd name="T21" fmla="*/ 3 h 27"/>
                    <a:gd name="T22" fmla="*/ 1 w 28"/>
                    <a:gd name="T23" fmla="*/ 8 h 27"/>
                    <a:gd name="T24" fmla="*/ 0 w 28"/>
                    <a:gd name="T25" fmla="*/ 13 h 27"/>
                    <a:gd name="T26" fmla="*/ 1 w 28"/>
                    <a:gd name="T27" fmla="*/ 19 h 27"/>
                    <a:gd name="T28" fmla="*/ 5 w 28"/>
                    <a:gd name="T29" fmla="*/ 24 h 27"/>
                    <a:gd name="T30" fmla="*/ 9 w 28"/>
                    <a:gd name="T31" fmla="*/ 26 h 27"/>
                    <a:gd name="T32" fmla="*/ 14 w 28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27">
                      <a:moveTo>
                        <a:pt x="14" y="27"/>
                      </a:moveTo>
                      <a:lnTo>
                        <a:pt x="20" y="26"/>
                      </a:lnTo>
                      <a:lnTo>
                        <a:pt x="24" y="24"/>
                      </a:lnTo>
                      <a:lnTo>
                        <a:pt x="27" y="19"/>
                      </a:lnTo>
                      <a:lnTo>
                        <a:pt x="28" y="13"/>
                      </a:lnTo>
                      <a:lnTo>
                        <a:pt x="27" y="8"/>
                      </a:lnTo>
                      <a:lnTo>
                        <a:pt x="24" y="3"/>
                      </a:lnTo>
                      <a:lnTo>
                        <a:pt x="20" y="1"/>
                      </a:ln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5" y="3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1" y="19"/>
                      </a:lnTo>
                      <a:lnTo>
                        <a:pt x="5" y="24"/>
                      </a:lnTo>
                      <a:lnTo>
                        <a:pt x="9" y="26"/>
                      </a:lnTo>
                      <a:lnTo>
                        <a:pt x="14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2" name="Freeform 1345"/>
                <p:cNvSpPr>
                  <a:spLocks noChangeAspect="1"/>
                </p:cNvSpPr>
                <p:nvPr/>
              </p:nvSpPr>
              <p:spPr bwMode="auto">
                <a:xfrm rot="624494">
                  <a:off x="4777" y="1231"/>
                  <a:ext cx="15" cy="12"/>
                </a:xfrm>
                <a:custGeom>
                  <a:avLst/>
                  <a:gdLst>
                    <a:gd name="T0" fmla="*/ 14 w 29"/>
                    <a:gd name="T1" fmla="*/ 28 h 28"/>
                    <a:gd name="T2" fmla="*/ 20 w 29"/>
                    <a:gd name="T3" fmla="*/ 27 h 28"/>
                    <a:gd name="T4" fmla="*/ 24 w 29"/>
                    <a:gd name="T5" fmla="*/ 24 h 28"/>
                    <a:gd name="T6" fmla="*/ 28 w 29"/>
                    <a:gd name="T7" fmla="*/ 20 h 28"/>
                    <a:gd name="T8" fmla="*/ 29 w 29"/>
                    <a:gd name="T9" fmla="*/ 14 h 28"/>
                    <a:gd name="T10" fmla="*/ 28 w 29"/>
                    <a:gd name="T11" fmla="*/ 8 h 28"/>
                    <a:gd name="T12" fmla="*/ 24 w 29"/>
                    <a:gd name="T13" fmla="*/ 3 h 28"/>
                    <a:gd name="T14" fmla="*/ 20 w 29"/>
                    <a:gd name="T15" fmla="*/ 1 h 28"/>
                    <a:gd name="T16" fmla="*/ 14 w 29"/>
                    <a:gd name="T17" fmla="*/ 0 h 28"/>
                    <a:gd name="T18" fmla="*/ 9 w 29"/>
                    <a:gd name="T19" fmla="*/ 1 h 28"/>
                    <a:gd name="T20" fmla="*/ 5 w 29"/>
                    <a:gd name="T21" fmla="*/ 3 h 28"/>
                    <a:gd name="T22" fmla="*/ 1 w 29"/>
                    <a:gd name="T23" fmla="*/ 8 h 28"/>
                    <a:gd name="T24" fmla="*/ 0 w 29"/>
                    <a:gd name="T25" fmla="*/ 14 h 28"/>
                    <a:gd name="T26" fmla="*/ 1 w 29"/>
                    <a:gd name="T27" fmla="*/ 20 h 28"/>
                    <a:gd name="T28" fmla="*/ 5 w 29"/>
                    <a:gd name="T29" fmla="*/ 24 h 28"/>
                    <a:gd name="T30" fmla="*/ 9 w 29"/>
                    <a:gd name="T31" fmla="*/ 27 h 28"/>
                    <a:gd name="T32" fmla="*/ 14 w 29"/>
                    <a:gd name="T3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8">
                      <a:moveTo>
                        <a:pt x="14" y="28"/>
                      </a:moveTo>
                      <a:lnTo>
                        <a:pt x="20" y="27"/>
                      </a:lnTo>
                      <a:lnTo>
                        <a:pt x="24" y="24"/>
                      </a:lnTo>
                      <a:lnTo>
                        <a:pt x="28" y="20"/>
                      </a:lnTo>
                      <a:lnTo>
                        <a:pt x="29" y="14"/>
                      </a:lnTo>
                      <a:lnTo>
                        <a:pt x="28" y="8"/>
                      </a:lnTo>
                      <a:lnTo>
                        <a:pt x="24" y="3"/>
                      </a:lnTo>
                      <a:lnTo>
                        <a:pt x="20" y="1"/>
                      </a:ln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5" y="3"/>
                      </a:lnTo>
                      <a:lnTo>
                        <a:pt x="1" y="8"/>
                      </a:lnTo>
                      <a:lnTo>
                        <a:pt x="0" y="14"/>
                      </a:lnTo>
                      <a:lnTo>
                        <a:pt x="1" y="20"/>
                      </a:lnTo>
                      <a:lnTo>
                        <a:pt x="5" y="24"/>
                      </a:lnTo>
                      <a:lnTo>
                        <a:pt x="9" y="27"/>
                      </a:lnTo>
                      <a:lnTo>
                        <a:pt x="14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3" name="Freeform 1346"/>
                <p:cNvSpPr>
                  <a:spLocks noChangeAspect="1"/>
                </p:cNvSpPr>
                <p:nvPr/>
              </p:nvSpPr>
              <p:spPr bwMode="auto">
                <a:xfrm rot="624494">
                  <a:off x="4801" y="1260"/>
                  <a:ext cx="17" cy="13"/>
                </a:xfrm>
                <a:custGeom>
                  <a:avLst/>
                  <a:gdLst>
                    <a:gd name="T0" fmla="*/ 15 w 29"/>
                    <a:gd name="T1" fmla="*/ 28 h 28"/>
                    <a:gd name="T2" fmla="*/ 20 w 29"/>
                    <a:gd name="T3" fmla="*/ 27 h 28"/>
                    <a:gd name="T4" fmla="*/ 25 w 29"/>
                    <a:gd name="T5" fmla="*/ 24 h 28"/>
                    <a:gd name="T6" fmla="*/ 28 w 29"/>
                    <a:gd name="T7" fmla="*/ 20 h 28"/>
                    <a:gd name="T8" fmla="*/ 29 w 29"/>
                    <a:gd name="T9" fmla="*/ 14 h 28"/>
                    <a:gd name="T10" fmla="*/ 28 w 29"/>
                    <a:gd name="T11" fmla="*/ 8 h 28"/>
                    <a:gd name="T12" fmla="*/ 25 w 29"/>
                    <a:gd name="T13" fmla="*/ 3 h 28"/>
                    <a:gd name="T14" fmla="*/ 20 w 29"/>
                    <a:gd name="T15" fmla="*/ 1 h 28"/>
                    <a:gd name="T16" fmla="*/ 15 w 29"/>
                    <a:gd name="T17" fmla="*/ 0 h 28"/>
                    <a:gd name="T18" fmla="*/ 10 w 29"/>
                    <a:gd name="T19" fmla="*/ 1 h 28"/>
                    <a:gd name="T20" fmla="*/ 5 w 29"/>
                    <a:gd name="T21" fmla="*/ 3 h 28"/>
                    <a:gd name="T22" fmla="*/ 2 w 29"/>
                    <a:gd name="T23" fmla="*/ 8 h 28"/>
                    <a:gd name="T24" fmla="*/ 0 w 29"/>
                    <a:gd name="T25" fmla="*/ 14 h 28"/>
                    <a:gd name="T26" fmla="*/ 2 w 29"/>
                    <a:gd name="T27" fmla="*/ 20 h 28"/>
                    <a:gd name="T28" fmla="*/ 5 w 29"/>
                    <a:gd name="T29" fmla="*/ 24 h 28"/>
                    <a:gd name="T30" fmla="*/ 10 w 29"/>
                    <a:gd name="T31" fmla="*/ 27 h 28"/>
                    <a:gd name="T32" fmla="*/ 15 w 29"/>
                    <a:gd name="T3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8">
                      <a:moveTo>
                        <a:pt x="15" y="28"/>
                      </a:moveTo>
                      <a:lnTo>
                        <a:pt x="20" y="27"/>
                      </a:lnTo>
                      <a:lnTo>
                        <a:pt x="25" y="24"/>
                      </a:lnTo>
                      <a:lnTo>
                        <a:pt x="28" y="20"/>
                      </a:lnTo>
                      <a:lnTo>
                        <a:pt x="29" y="14"/>
                      </a:lnTo>
                      <a:lnTo>
                        <a:pt x="28" y="8"/>
                      </a:lnTo>
                      <a:lnTo>
                        <a:pt x="25" y="3"/>
                      </a:lnTo>
                      <a:lnTo>
                        <a:pt x="20" y="1"/>
                      </a:lnTo>
                      <a:lnTo>
                        <a:pt x="15" y="0"/>
                      </a:lnTo>
                      <a:lnTo>
                        <a:pt x="10" y="1"/>
                      </a:lnTo>
                      <a:lnTo>
                        <a:pt x="5" y="3"/>
                      </a:lnTo>
                      <a:lnTo>
                        <a:pt x="2" y="8"/>
                      </a:lnTo>
                      <a:lnTo>
                        <a:pt x="0" y="14"/>
                      </a:lnTo>
                      <a:lnTo>
                        <a:pt x="2" y="20"/>
                      </a:lnTo>
                      <a:lnTo>
                        <a:pt x="5" y="24"/>
                      </a:lnTo>
                      <a:lnTo>
                        <a:pt x="10" y="27"/>
                      </a:lnTo>
                      <a:lnTo>
                        <a:pt x="15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4" name="Freeform 1347"/>
                <p:cNvSpPr>
                  <a:spLocks noChangeAspect="1"/>
                </p:cNvSpPr>
                <p:nvPr/>
              </p:nvSpPr>
              <p:spPr bwMode="auto">
                <a:xfrm rot="624494">
                  <a:off x="4785" y="1284"/>
                  <a:ext cx="16" cy="13"/>
                </a:xfrm>
                <a:custGeom>
                  <a:avLst/>
                  <a:gdLst>
                    <a:gd name="T0" fmla="*/ 13 w 27"/>
                    <a:gd name="T1" fmla="*/ 29 h 29"/>
                    <a:gd name="T2" fmla="*/ 19 w 27"/>
                    <a:gd name="T3" fmla="*/ 28 h 29"/>
                    <a:gd name="T4" fmla="*/ 24 w 27"/>
                    <a:gd name="T5" fmla="*/ 25 h 29"/>
                    <a:gd name="T6" fmla="*/ 26 w 27"/>
                    <a:gd name="T7" fmla="*/ 20 h 29"/>
                    <a:gd name="T8" fmla="*/ 27 w 27"/>
                    <a:gd name="T9" fmla="*/ 15 h 29"/>
                    <a:gd name="T10" fmla="*/ 26 w 27"/>
                    <a:gd name="T11" fmla="*/ 10 h 29"/>
                    <a:gd name="T12" fmla="*/ 24 w 27"/>
                    <a:gd name="T13" fmla="*/ 5 h 29"/>
                    <a:gd name="T14" fmla="*/ 19 w 27"/>
                    <a:gd name="T15" fmla="*/ 1 h 29"/>
                    <a:gd name="T16" fmla="*/ 13 w 27"/>
                    <a:gd name="T17" fmla="*/ 0 h 29"/>
                    <a:gd name="T18" fmla="*/ 8 w 27"/>
                    <a:gd name="T19" fmla="*/ 1 h 29"/>
                    <a:gd name="T20" fmla="*/ 3 w 27"/>
                    <a:gd name="T21" fmla="*/ 5 h 29"/>
                    <a:gd name="T22" fmla="*/ 1 w 27"/>
                    <a:gd name="T23" fmla="*/ 10 h 29"/>
                    <a:gd name="T24" fmla="*/ 0 w 27"/>
                    <a:gd name="T25" fmla="*/ 15 h 29"/>
                    <a:gd name="T26" fmla="*/ 1 w 27"/>
                    <a:gd name="T27" fmla="*/ 20 h 29"/>
                    <a:gd name="T28" fmla="*/ 3 w 27"/>
                    <a:gd name="T29" fmla="*/ 25 h 29"/>
                    <a:gd name="T30" fmla="*/ 8 w 27"/>
                    <a:gd name="T31" fmla="*/ 28 h 29"/>
                    <a:gd name="T32" fmla="*/ 13 w 27"/>
                    <a:gd name="T3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29">
                      <a:moveTo>
                        <a:pt x="13" y="29"/>
                      </a:moveTo>
                      <a:lnTo>
                        <a:pt x="19" y="28"/>
                      </a:lnTo>
                      <a:lnTo>
                        <a:pt x="24" y="25"/>
                      </a:lnTo>
                      <a:lnTo>
                        <a:pt x="26" y="20"/>
                      </a:lnTo>
                      <a:lnTo>
                        <a:pt x="27" y="15"/>
                      </a:lnTo>
                      <a:lnTo>
                        <a:pt x="26" y="10"/>
                      </a:lnTo>
                      <a:lnTo>
                        <a:pt x="24" y="5"/>
                      </a:lnTo>
                      <a:lnTo>
                        <a:pt x="19" y="1"/>
                      </a:lnTo>
                      <a:lnTo>
                        <a:pt x="13" y="0"/>
                      </a:lnTo>
                      <a:lnTo>
                        <a:pt x="8" y="1"/>
                      </a:lnTo>
                      <a:lnTo>
                        <a:pt x="3" y="5"/>
                      </a:lnTo>
                      <a:lnTo>
                        <a:pt x="1" y="10"/>
                      </a:lnTo>
                      <a:lnTo>
                        <a:pt x="0" y="15"/>
                      </a:lnTo>
                      <a:lnTo>
                        <a:pt x="1" y="20"/>
                      </a:lnTo>
                      <a:lnTo>
                        <a:pt x="3" y="25"/>
                      </a:lnTo>
                      <a:lnTo>
                        <a:pt x="8" y="28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5" name="Freeform 1348"/>
                <p:cNvSpPr>
                  <a:spLocks noChangeAspect="1"/>
                </p:cNvSpPr>
                <p:nvPr/>
              </p:nvSpPr>
              <p:spPr bwMode="auto">
                <a:xfrm rot="624494">
                  <a:off x="4748" y="1284"/>
                  <a:ext cx="15" cy="13"/>
                </a:xfrm>
                <a:custGeom>
                  <a:avLst/>
                  <a:gdLst>
                    <a:gd name="T0" fmla="*/ 14 w 29"/>
                    <a:gd name="T1" fmla="*/ 27 h 27"/>
                    <a:gd name="T2" fmla="*/ 19 w 29"/>
                    <a:gd name="T3" fmla="*/ 26 h 27"/>
                    <a:gd name="T4" fmla="*/ 24 w 29"/>
                    <a:gd name="T5" fmla="*/ 24 h 27"/>
                    <a:gd name="T6" fmla="*/ 27 w 29"/>
                    <a:gd name="T7" fmla="*/ 19 h 27"/>
                    <a:gd name="T8" fmla="*/ 29 w 29"/>
                    <a:gd name="T9" fmla="*/ 13 h 27"/>
                    <a:gd name="T10" fmla="*/ 27 w 29"/>
                    <a:gd name="T11" fmla="*/ 8 h 27"/>
                    <a:gd name="T12" fmla="*/ 24 w 29"/>
                    <a:gd name="T13" fmla="*/ 3 h 27"/>
                    <a:gd name="T14" fmla="*/ 19 w 29"/>
                    <a:gd name="T15" fmla="*/ 1 h 27"/>
                    <a:gd name="T16" fmla="*/ 14 w 29"/>
                    <a:gd name="T17" fmla="*/ 0 h 27"/>
                    <a:gd name="T18" fmla="*/ 9 w 29"/>
                    <a:gd name="T19" fmla="*/ 1 h 27"/>
                    <a:gd name="T20" fmla="*/ 4 w 29"/>
                    <a:gd name="T21" fmla="*/ 3 h 27"/>
                    <a:gd name="T22" fmla="*/ 1 w 29"/>
                    <a:gd name="T23" fmla="*/ 8 h 27"/>
                    <a:gd name="T24" fmla="*/ 0 w 29"/>
                    <a:gd name="T25" fmla="*/ 13 h 27"/>
                    <a:gd name="T26" fmla="*/ 1 w 29"/>
                    <a:gd name="T27" fmla="*/ 19 h 27"/>
                    <a:gd name="T28" fmla="*/ 4 w 29"/>
                    <a:gd name="T29" fmla="*/ 24 h 27"/>
                    <a:gd name="T30" fmla="*/ 9 w 29"/>
                    <a:gd name="T31" fmla="*/ 26 h 27"/>
                    <a:gd name="T32" fmla="*/ 14 w 29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7">
                      <a:moveTo>
                        <a:pt x="14" y="27"/>
                      </a:moveTo>
                      <a:lnTo>
                        <a:pt x="19" y="26"/>
                      </a:lnTo>
                      <a:lnTo>
                        <a:pt x="24" y="24"/>
                      </a:lnTo>
                      <a:lnTo>
                        <a:pt x="27" y="19"/>
                      </a:lnTo>
                      <a:lnTo>
                        <a:pt x="29" y="13"/>
                      </a:lnTo>
                      <a:lnTo>
                        <a:pt x="27" y="8"/>
                      </a:lnTo>
                      <a:lnTo>
                        <a:pt x="24" y="3"/>
                      </a:lnTo>
                      <a:lnTo>
                        <a:pt x="19" y="1"/>
                      </a:ln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4" y="3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1" y="19"/>
                      </a:lnTo>
                      <a:lnTo>
                        <a:pt x="4" y="24"/>
                      </a:lnTo>
                      <a:lnTo>
                        <a:pt x="9" y="26"/>
                      </a:lnTo>
                      <a:lnTo>
                        <a:pt x="14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6" name="Freeform 1349"/>
                <p:cNvSpPr>
                  <a:spLocks noChangeAspect="1"/>
                </p:cNvSpPr>
                <p:nvPr/>
              </p:nvSpPr>
              <p:spPr bwMode="auto">
                <a:xfrm rot="624494">
                  <a:off x="4719" y="1254"/>
                  <a:ext cx="16" cy="13"/>
                </a:xfrm>
                <a:custGeom>
                  <a:avLst/>
                  <a:gdLst>
                    <a:gd name="T0" fmla="*/ 13 w 27"/>
                    <a:gd name="T1" fmla="*/ 27 h 27"/>
                    <a:gd name="T2" fmla="*/ 19 w 27"/>
                    <a:gd name="T3" fmla="*/ 26 h 27"/>
                    <a:gd name="T4" fmla="*/ 24 w 27"/>
                    <a:gd name="T5" fmla="*/ 23 h 27"/>
                    <a:gd name="T6" fmla="*/ 26 w 27"/>
                    <a:gd name="T7" fmla="*/ 18 h 27"/>
                    <a:gd name="T8" fmla="*/ 27 w 27"/>
                    <a:gd name="T9" fmla="*/ 14 h 27"/>
                    <a:gd name="T10" fmla="*/ 26 w 27"/>
                    <a:gd name="T11" fmla="*/ 9 h 27"/>
                    <a:gd name="T12" fmla="*/ 24 w 27"/>
                    <a:gd name="T13" fmla="*/ 4 h 27"/>
                    <a:gd name="T14" fmla="*/ 19 w 27"/>
                    <a:gd name="T15" fmla="*/ 1 h 27"/>
                    <a:gd name="T16" fmla="*/ 13 w 27"/>
                    <a:gd name="T17" fmla="*/ 0 h 27"/>
                    <a:gd name="T18" fmla="*/ 8 w 27"/>
                    <a:gd name="T19" fmla="*/ 1 h 27"/>
                    <a:gd name="T20" fmla="*/ 3 w 27"/>
                    <a:gd name="T21" fmla="*/ 4 h 27"/>
                    <a:gd name="T22" fmla="*/ 1 w 27"/>
                    <a:gd name="T23" fmla="*/ 9 h 27"/>
                    <a:gd name="T24" fmla="*/ 0 w 27"/>
                    <a:gd name="T25" fmla="*/ 14 h 27"/>
                    <a:gd name="T26" fmla="*/ 1 w 27"/>
                    <a:gd name="T27" fmla="*/ 18 h 27"/>
                    <a:gd name="T28" fmla="*/ 3 w 27"/>
                    <a:gd name="T29" fmla="*/ 23 h 27"/>
                    <a:gd name="T30" fmla="*/ 8 w 27"/>
                    <a:gd name="T31" fmla="*/ 26 h 27"/>
                    <a:gd name="T32" fmla="*/ 13 w 27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27">
                      <a:moveTo>
                        <a:pt x="13" y="27"/>
                      </a:moveTo>
                      <a:lnTo>
                        <a:pt x="19" y="26"/>
                      </a:lnTo>
                      <a:lnTo>
                        <a:pt x="24" y="23"/>
                      </a:lnTo>
                      <a:lnTo>
                        <a:pt x="26" y="18"/>
                      </a:lnTo>
                      <a:lnTo>
                        <a:pt x="27" y="14"/>
                      </a:lnTo>
                      <a:lnTo>
                        <a:pt x="26" y="9"/>
                      </a:lnTo>
                      <a:lnTo>
                        <a:pt x="24" y="4"/>
                      </a:lnTo>
                      <a:lnTo>
                        <a:pt x="19" y="1"/>
                      </a:lnTo>
                      <a:lnTo>
                        <a:pt x="13" y="0"/>
                      </a:lnTo>
                      <a:lnTo>
                        <a:pt x="8" y="1"/>
                      </a:lnTo>
                      <a:lnTo>
                        <a:pt x="3" y="4"/>
                      </a:lnTo>
                      <a:lnTo>
                        <a:pt x="1" y="9"/>
                      </a:lnTo>
                      <a:lnTo>
                        <a:pt x="0" y="14"/>
                      </a:lnTo>
                      <a:lnTo>
                        <a:pt x="1" y="18"/>
                      </a:lnTo>
                      <a:lnTo>
                        <a:pt x="3" y="23"/>
                      </a:lnTo>
                      <a:lnTo>
                        <a:pt x="8" y="26"/>
                      </a:lnTo>
                      <a:lnTo>
                        <a:pt x="13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7" name="Freeform 1350"/>
                <p:cNvSpPr>
                  <a:spLocks noChangeAspect="1"/>
                </p:cNvSpPr>
                <p:nvPr/>
              </p:nvSpPr>
              <p:spPr bwMode="auto">
                <a:xfrm rot="624494">
                  <a:off x="4760" y="1258"/>
                  <a:ext cx="16" cy="12"/>
                </a:xfrm>
                <a:custGeom>
                  <a:avLst/>
                  <a:gdLst>
                    <a:gd name="T0" fmla="*/ 14 w 29"/>
                    <a:gd name="T1" fmla="*/ 26 h 26"/>
                    <a:gd name="T2" fmla="*/ 20 w 29"/>
                    <a:gd name="T3" fmla="*/ 25 h 26"/>
                    <a:gd name="T4" fmla="*/ 25 w 29"/>
                    <a:gd name="T5" fmla="*/ 23 h 26"/>
                    <a:gd name="T6" fmla="*/ 28 w 29"/>
                    <a:gd name="T7" fmla="*/ 19 h 26"/>
                    <a:gd name="T8" fmla="*/ 29 w 29"/>
                    <a:gd name="T9" fmla="*/ 13 h 26"/>
                    <a:gd name="T10" fmla="*/ 28 w 29"/>
                    <a:gd name="T11" fmla="*/ 8 h 26"/>
                    <a:gd name="T12" fmla="*/ 25 w 29"/>
                    <a:gd name="T13" fmla="*/ 3 h 26"/>
                    <a:gd name="T14" fmla="*/ 20 w 29"/>
                    <a:gd name="T15" fmla="*/ 1 h 26"/>
                    <a:gd name="T16" fmla="*/ 14 w 29"/>
                    <a:gd name="T17" fmla="*/ 0 h 26"/>
                    <a:gd name="T18" fmla="*/ 10 w 29"/>
                    <a:gd name="T19" fmla="*/ 1 h 26"/>
                    <a:gd name="T20" fmla="*/ 5 w 29"/>
                    <a:gd name="T21" fmla="*/ 3 h 26"/>
                    <a:gd name="T22" fmla="*/ 2 w 29"/>
                    <a:gd name="T23" fmla="*/ 8 h 26"/>
                    <a:gd name="T24" fmla="*/ 0 w 29"/>
                    <a:gd name="T25" fmla="*/ 13 h 26"/>
                    <a:gd name="T26" fmla="*/ 2 w 29"/>
                    <a:gd name="T27" fmla="*/ 19 h 26"/>
                    <a:gd name="T28" fmla="*/ 5 w 29"/>
                    <a:gd name="T29" fmla="*/ 23 h 26"/>
                    <a:gd name="T30" fmla="*/ 10 w 29"/>
                    <a:gd name="T31" fmla="*/ 25 h 26"/>
                    <a:gd name="T32" fmla="*/ 14 w 29"/>
                    <a:gd name="T33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6">
                      <a:moveTo>
                        <a:pt x="14" y="26"/>
                      </a:moveTo>
                      <a:lnTo>
                        <a:pt x="20" y="25"/>
                      </a:lnTo>
                      <a:lnTo>
                        <a:pt x="25" y="23"/>
                      </a:lnTo>
                      <a:lnTo>
                        <a:pt x="28" y="19"/>
                      </a:lnTo>
                      <a:lnTo>
                        <a:pt x="29" y="13"/>
                      </a:lnTo>
                      <a:lnTo>
                        <a:pt x="28" y="8"/>
                      </a:lnTo>
                      <a:lnTo>
                        <a:pt x="25" y="3"/>
                      </a:lnTo>
                      <a:lnTo>
                        <a:pt x="20" y="1"/>
                      </a:lnTo>
                      <a:lnTo>
                        <a:pt x="14" y="0"/>
                      </a:lnTo>
                      <a:lnTo>
                        <a:pt x="10" y="1"/>
                      </a:lnTo>
                      <a:lnTo>
                        <a:pt x="5" y="3"/>
                      </a:lnTo>
                      <a:lnTo>
                        <a:pt x="2" y="8"/>
                      </a:lnTo>
                      <a:lnTo>
                        <a:pt x="0" y="13"/>
                      </a:lnTo>
                      <a:lnTo>
                        <a:pt x="2" y="19"/>
                      </a:lnTo>
                      <a:lnTo>
                        <a:pt x="5" y="23"/>
                      </a:lnTo>
                      <a:lnTo>
                        <a:pt x="10" y="25"/>
                      </a:lnTo>
                      <a:lnTo>
                        <a:pt x="14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8" name="Freeform 1351"/>
                <p:cNvSpPr>
                  <a:spLocks noChangeAspect="1"/>
                </p:cNvSpPr>
                <p:nvPr/>
              </p:nvSpPr>
              <p:spPr bwMode="auto">
                <a:xfrm rot="624494">
                  <a:off x="4409" y="1701"/>
                  <a:ext cx="15" cy="13"/>
                </a:xfrm>
                <a:custGeom>
                  <a:avLst/>
                  <a:gdLst>
                    <a:gd name="T0" fmla="*/ 14 w 29"/>
                    <a:gd name="T1" fmla="*/ 28 h 28"/>
                    <a:gd name="T2" fmla="*/ 19 w 29"/>
                    <a:gd name="T3" fmla="*/ 27 h 28"/>
                    <a:gd name="T4" fmla="*/ 24 w 29"/>
                    <a:gd name="T5" fmla="*/ 24 h 28"/>
                    <a:gd name="T6" fmla="*/ 27 w 29"/>
                    <a:gd name="T7" fmla="*/ 19 h 28"/>
                    <a:gd name="T8" fmla="*/ 29 w 29"/>
                    <a:gd name="T9" fmla="*/ 15 h 28"/>
                    <a:gd name="T10" fmla="*/ 27 w 29"/>
                    <a:gd name="T11" fmla="*/ 9 h 28"/>
                    <a:gd name="T12" fmla="*/ 24 w 29"/>
                    <a:gd name="T13" fmla="*/ 4 h 28"/>
                    <a:gd name="T14" fmla="*/ 19 w 29"/>
                    <a:gd name="T15" fmla="*/ 1 h 28"/>
                    <a:gd name="T16" fmla="*/ 14 w 29"/>
                    <a:gd name="T17" fmla="*/ 0 h 28"/>
                    <a:gd name="T18" fmla="*/ 9 w 29"/>
                    <a:gd name="T19" fmla="*/ 1 h 28"/>
                    <a:gd name="T20" fmla="*/ 4 w 29"/>
                    <a:gd name="T21" fmla="*/ 4 h 28"/>
                    <a:gd name="T22" fmla="*/ 1 w 29"/>
                    <a:gd name="T23" fmla="*/ 9 h 28"/>
                    <a:gd name="T24" fmla="*/ 0 w 29"/>
                    <a:gd name="T25" fmla="*/ 15 h 28"/>
                    <a:gd name="T26" fmla="*/ 1 w 29"/>
                    <a:gd name="T27" fmla="*/ 19 h 28"/>
                    <a:gd name="T28" fmla="*/ 4 w 29"/>
                    <a:gd name="T29" fmla="*/ 24 h 28"/>
                    <a:gd name="T30" fmla="*/ 9 w 29"/>
                    <a:gd name="T31" fmla="*/ 27 h 28"/>
                    <a:gd name="T32" fmla="*/ 14 w 29"/>
                    <a:gd name="T3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8">
                      <a:moveTo>
                        <a:pt x="14" y="28"/>
                      </a:moveTo>
                      <a:lnTo>
                        <a:pt x="19" y="27"/>
                      </a:lnTo>
                      <a:lnTo>
                        <a:pt x="24" y="24"/>
                      </a:lnTo>
                      <a:lnTo>
                        <a:pt x="27" y="19"/>
                      </a:lnTo>
                      <a:lnTo>
                        <a:pt x="29" y="15"/>
                      </a:lnTo>
                      <a:lnTo>
                        <a:pt x="27" y="9"/>
                      </a:lnTo>
                      <a:lnTo>
                        <a:pt x="24" y="4"/>
                      </a:lnTo>
                      <a:lnTo>
                        <a:pt x="19" y="1"/>
                      </a:ln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4" y="4"/>
                      </a:lnTo>
                      <a:lnTo>
                        <a:pt x="1" y="9"/>
                      </a:lnTo>
                      <a:lnTo>
                        <a:pt x="0" y="15"/>
                      </a:lnTo>
                      <a:lnTo>
                        <a:pt x="1" y="19"/>
                      </a:lnTo>
                      <a:lnTo>
                        <a:pt x="4" y="24"/>
                      </a:lnTo>
                      <a:lnTo>
                        <a:pt x="9" y="27"/>
                      </a:lnTo>
                      <a:lnTo>
                        <a:pt x="14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9" name="Freeform 1352"/>
                <p:cNvSpPr>
                  <a:spLocks noChangeAspect="1"/>
                </p:cNvSpPr>
                <p:nvPr/>
              </p:nvSpPr>
              <p:spPr bwMode="auto">
                <a:xfrm rot="624494">
                  <a:off x="4454" y="1697"/>
                  <a:ext cx="15" cy="13"/>
                </a:xfrm>
                <a:custGeom>
                  <a:avLst/>
                  <a:gdLst>
                    <a:gd name="T0" fmla="*/ 14 w 28"/>
                    <a:gd name="T1" fmla="*/ 29 h 29"/>
                    <a:gd name="T2" fmla="*/ 20 w 28"/>
                    <a:gd name="T3" fmla="*/ 28 h 29"/>
                    <a:gd name="T4" fmla="*/ 24 w 28"/>
                    <a:gd name="T5" fmla="*/ 24 h 29"/>
                    <a:gd name="T6" fmla="*/ 27 w 28"/>
                    <a:gd name="T7" fmla="*/ 20 h 29"/>
                    <a:gd name="T8" fmla="*/ 28 w 28"/>
                    <a:gd name="T9" fmla="*/ 15 h 29"/>
                    <a:gd name="T10" fmla="*/ 27 w 28"/>
                    <a:gd name="T11" fmla="*/ 9 h 29"/>
                    <a:gd name="T12" fmla="*/ 24 w 28"/>
                    <a:gd name="T13" fmla="*/ 5 h 29"/>
                    <a:gd name="T14" fmla="*/ 20 w 28"/>
                    <a:gd name="T15" fmla="*/ 1 h 29"/>
                    <a:gd name="T16" fmla="*/ 14 w 28"/>
                    <a:gd name="T17" fmla="*/ 0 h 29"/>
                    <a:gd name="T18" fmla="*/ 8 w 28"/>
                    <a:gd name="T19" fmla="*/ 1 h 29"/>
                    <a:gd name="T20" fmla="*/ 4 w 28"/>
                    <a:gd name="T21" fmla="*/ 5 h 29"/>
                    <a:gd name="T22" fmla="*/ 1 w 28"/>
                    <a:gd name="T23" fmla="*/ 9 h 29"/>
                    <a:gd name="T24" fmla="*/ 0 w 28"/>
                    <a:gd name="T25" fmla="*/ 15 h 29"/>
                    <a:gd name="T26" fmla="*/ 1 w 28"/>
                    <a:gd name="T27" fmla="*/ 20 h 29"/>
                    <a:gd name="T28" fmla="*/ 4 w 28"/>
                    <a:gd name="T29" fmla="*/ 24 h 29"/>
                    <a:gd name="T30" fmla="*/ 8 w 28"/>
                    <a:gd name="T31" fmla="*/ 28 h 29"/>
                    <a:gd name="T32" fmla="*/ 14 w 28"/>
                    <a:gd name="T3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29">
                      <a:moveTo>
                        <a:pt x="14" y="29"/>
                      </a:moveTo>
                      <a:lnTo>
                        <a:pt x="20" y="28"/>
                      </a:lnTo>
                      <a:lnTo>
                        <a:pt x="24" y="24"/>
                      </a:lnTo>
                      <a:lnTo>
                        <a:pt x="27" y="20"/>
                      </a:lnTo>
                      <a:lnTo>
                        <a:pt x="28" y="15"/>
                      </a:lnTo>
                      <a:lnTo>
                        <a:pt x="27" y="9"/>
                      </a:lnTo>
                      <a:lnTo>
                        <a:pt x="24" y="5"/>
                      </a:lnTo>
                      <a:lnTo>
                        <a:pt x="20" y="1"/>
                      </a:lnTo>
                      <a:lnTo>
                        <a:pt x="14" y="0"/>
                      </a:lnTo>
                      <a:lnTo>
                        <a:pt x="8" y="1"/>
                      </a:lnTo>
                      <a:lnTo>
                        <a:pt x="4" y="5"/>
                      </a:lnTo>
                      <a:lnTo>
                        <a:pt x="1" y="9"/>
                      </a:lnTo>
                      <a:lnTo>
                        <a:pt x="0" y="15"/>
                      </a:lnTo>
                      <a:lnTo>
                        <a:pt x="1" y="20"/>
                      </a:lnTo>
                      <a:lnTo>
                        <a:pt x="4" y="24"/>
                      </a:lnTo>
                      <a:lnTo>
                        <a:pt x="8" y="28"/>
                      </a:lnTo>
                      <a:lnTo>
                        <a:pt x="14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0" name="Freeform 1353"/>
                <p:cNvSpPr>
                  <a:spLocks noChangeAspect="1"/>
                </p:cNvSpPr>
                <p:nvPr/>
              </p:nvSpPr>
              <p:spPr bwMode="auto">
                <a:xfrm rot="624494">
                  <a:off x="4479" y="1726"/>
                  <a:ext cx="16" cy="13"/>
                </a:xfrm>
                <a:custGeom>
                  <a:avLst/>
                  <a:gdLst>
                    <a:gd name="T0" fmla="*/ 14 w 29"/>
                    <a:gd name="T1" fmla="*/ 29 h 29"/>
                    <a:gd name="T2" fmla="*/ 20 w 29"/>
                    <a:gd name="T3" fmla="*/ 28 h 29"/>
                    <a:gd name="T4" fmla="*/ 25 w 29"/>
                    <a:gd name="T5" fmla="*/ 24 h 29"/>
                    <a:gd name="T6" fmla="*/ 28 w 29"/>
                    <a:gd name="T7" fmla="*/ 20 h 29"/>
                    <a:gd name="T8" fmla="*/ 29 w 29"/>
                    <a:gd name="T9" fmla="*/ 15 h 29"/>
                    <a:gd name="T10" fmla="*/ 28 w 29"/>
                    <a:gd name="T11" fmla="*/ 9 h 29"/>
                    <a:gd name="T12" fmla="*/ 25 w 29"/>
                    <a:gd name="T13" fmla="*/ 5 h 29"/>
                    <a:gd name="T14" fmla="*/ 20 w 29"/>
                    <a:gd name="T15" fmla="*/ 1 h 29"/>
                    <a:gd name="T16" fmla="*/ 14 w 29"/>
                    <a:gd name="T17" fmla="*/ 0 h 29"/>
                    <a:gd name="T18" fmla="*/ 10 w 29"/>
                    <a:gd name="T19" fmla="*/ 1 h 29"/>
                    <a:gd name="T20" fmla="*/ 5 w 29"/>
                    <a:gd name="T21" fmla="*/ 5 h 29"/>
                    <a:gd name="T22" fmla="*/ 2 w 29"/>
                    <a:gd name="T23" fmla="*/ 9 h 29"/>
                    <a:gd name="T24" fmla="*/ 0 w 29"/>
                    <a:gd name="T25" fmla="*/ 15 h 29"/>
                    <a:gd name="T26" fmla="*/ 2 w 29"/>
                    <a:gd name="T27" fmla="*/ 20 h 29"/>
                    <a:gd name="T28" fmla="*/ 5 w 29"/>
                    <a:gd name="T29" fmla="*/ 24 h 29"/>
                    <a:gd name="T30" fmla="*/ 10 w 29"/>
                    <a:gd name="T31" fmla="*/ 28 h 29"/>
                    <a:gd name="T32" fmla="*/ 14 w 29"/>
                    <a:gd name="T3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9">
                      <a:moveTo>
                        <a:pt x="14" y="29"/>
                      </a:moveTo>
                      <a:lnTo>
                        <a:pt x="20" y="28"/>
                      </a:lnTo>
                      <a:lnTo>
                        <a:pt x="25" y="24"/>
                      </a:lnTo>
                      <a:lnTo>
                        <a:pt x="28" y="20"/>
                      </a:lnTo>
                      <a:lnTo>
                        <a:pt x="29" y="15"/>
                      </a:lnTo>
                      <a:lnTo>
                        <a:pt x="28" y="9"/>
                      </a:lnTo>
                      <a:lnTo>
                        <a:pt x="25" y="5"/>
                      </a:lnTo>
                      <a:lnTo>
                        <a:pt x="20" y="1"/>
                      </a:lnTo>
                      <a:lnTo>
                        <a:pt x="14" y="0"/>
                      </a:lnTo>
                      <a:lnTo>
                        <a:pt x="10" y="1"/>
                      </a:lnTo>
                      <a:lnTo>
                        <a:pt x="5" y="5"/>
                      </a:lnTo>
                      <a:lnTo>
                        <a:pt x="2" y="9"/>
                      </a:lnTo>
                      <a:lnTo>
                        <a:pt x="0" y="15"/>
                      </a:lnTo>
                      <a:lnTo>
                        <a:pt x="2" y="20"/>
                      </a:lnTo>
                      <a:lnTo>
                        <a:pt x="5" y="24"/>
                      </a:lnTo>
                      <a:lnTo>
                        <a:pt x="10" y="28"/>
                      </a:lnTo>
                      <a:lnTo>
                        <a:pt x="14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1" name="Freeform 1354"/>
                <p:cNvSpPr>
                  <a:spLocks noChangeAspect="1"/>
                </p:cNvSpPr>
                <p:nvPr/>
              </p:nvSpPr>
              <p:spPr bwMode="auto">
                <a:xfrm rot="624494">
                  <a:off x="4462" y="1750"/>
                  <a:ext cx="16" cy="13"/>
                </a:xfrm>
                <a:custGeom>
                  <a:avLst/>
                  <a:gdLst>
                    <a:gd name="T0" fmla="*/ 14 w 28"/>
                    <a:gd name="T1" fmla="*/ 28 h 28"/>
                    <a:gd name="T2" fmla="*/ 20 w 28"/>
                    <a:gd name="T3" fmla="*/ 27 h 28"/>
                    <a:gd name="T4" fmla="*/ 25 w 28"/>
                    <a:gd name="T5" fmla="*/ 24 h 28"/>
                    <a:gd name="T6" fmla="*/ 27 w 28"/>
                    <a:gd name="T7" fmla="*/ 19 h 28"/>
                    <a:gd name="T8" fmla="*/ 28 w 28"/>
                    <a:gd name="T9" fmla="*/ 14 h 28"/>
                    <a:gd name="T10" fmla="*/ 27 w 28"/>
                    <a:gd name="T11" fmla="*/ 9 h 28"/>
                    <a:gd name="T12" fmla="*/ 25 w 28"/>
                    <a:gd name="T13" fmla="*/ 4 h 28"/>
                    <a:gd name="T14" fmla="*/ 20 w 28"/>
                    <a:gd name="T15" fmla="*/ 1 h 28"/>
                    <a:gd name="T16" fmla="*/ 14 w 28"/>
                    <a:gd name="T17" fmla="*/ 0 h 28"/>
                    <a:gd name="T18" fmla="*/ 9 w 28"/>
                    <a:gd name="T19" fmla="*/ 1 h 28"/>
                    <a:gd name="T20" fmla="*/ 4 w 28"/>
                    <a:gd name="T21" fmla="*/ 4 h 28"/>
                    <a:gd name="T22" fmla="*/ 2 w 28"/>
                    <a:gd name="T23" fmla="*/ 9 h 28"/>
                    <a:gd name="T24" fmla="*/ 0 w 28"/>
                    <a:gd name="T25" fmla="*/ 14 h 28"/>
                    <a:gd name="T26" fmla="*/ 2 w 28"/>
                    <a:gd name="T27" fmla="*/ 19 h 28"/>
                    <a:gd name="T28" fmla="*/ 4 w 28"/>
                    <a:gd name="T29" fmla="*/ 24 h 28"/>
                    <a:gd name="T30" fmla="*/ 9 w 28"/>
                    <a:gd name="T31" fmla="*/ 27 h 28"/>
                    <a:gd name="T32" fmla="*/ 14 w 28"/>
                    <a:gd name="T3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28">
                      <a:moveTo>
                        <a:pt x="14" y="28"/>
                      </a:moveTo>
                      <a:lnTo>
                        <a:pt x="20" y="27"/>
                      </a:lnTo>
                      <a:lnTo>
                        <a:pt x="25" y="24"/>
                      </a:lnTo>
                      <a:lnTo>
                        <a:pt x="27" y="19"/>
                      </a:lnTo>
                      <a:lnTo>
                        <a:pt x="28" y="14"/>
                      </a:lnTo>
                      <a:lnTo>
                        <a:pt x="27" y="9"/>
                      </a:lnTo>
                      <a:lnTo>
                        <a:pt x="25" y="4"/>
                      </a:lnTo>
                      <a:lnTo>
                        <a:pt x="20" y="1"/>
                      </a:ln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4" y="4"/>
                      </a:lnTo>
                      <a:lnTo>
                        <a:pt x="2" y="9"/>
                      </a:lnTo>
                      <a:lnTo>
                        <a:pt x="0" y="14"/>
                      </a:lnTo>
                      <a:lnTo>
                        <a:pt x="2" y="19"/>
                      </a:lnTo>
                      <a:lnTo>
                        <a:pt x="4" y="24"/>
                      </a:lnTo>
                      <a:lnTo>
                        <a:pt x="9" y="27"/>
                      </a:lnTo>
                      <a:lnTo>
                        <a:pt x="14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2" name="Freeform 1355"/>
                <p:cNvSpPr>
                  <a:spLocks noChangeAspect="1"/>
                </p:cNvSpPr>
                <p:nvPr/>
              </p:nvSpPr>
              <p:spPr bwMode="auto">
                <a:xfrm rot="624494">
                  <a:off x="4424" y="1751"/>
                  <a:ext cx="16" cy="13"/>
                </a:xfrm>
                <a:custGeom>
                  <a:avLst/>
                  <a:gdLst>
                    <a:gd name="T0" fmla="*/ 14 w 29"/>
                    <a:gd name="T1" fmla="*/ 28 h 28"/>
                    <a:gd name="T2" fmla="*/ 19 w 29"/>
                    <a:gd name="T3" fmla="*/ 26 h 28"/>
                    <a:gd name="T4" fmla="*/ 24 w 29"/>
                    <a:gd name="T5" fmla="*/ 24 h 28"/>
                    <a:gd name="T6" fmla="*/ 27 w 29"/>
                    <a:gd name="T7" fmla="*/ 20 h 28"/>
                    <a:gd name="T8" fmla="*/ 29 w 29"/>
                    <a:gd name="T9" fmla="*/ 14 h 28"/>
                    <a:gd name="T10" fmla="*/ 27 w 29"/>
                    <a:gd name="T11" fmla="*/ 8 h 28"/>
                    <a:gd name="T12" fmla="*/ 24 w 29"/>
                    <a:gd name="T13" fmla="*/ 3 h 28"/>
                    <a:gd name="T14" fmla="*/ 19 w 29"/>
                    <a:gd name="T15" fmla="*/ 1 h 28"/>
                    <a:gd name="T16" fmla="*/ 14 w 29"/>
                    <a:gd name="T17" fmla="*/ 0 h 28"/>
                    <a:gd name="T18" fmla="*/ 9 w 29"/>
                    <a:gd name="T19" fmla="*/ 1 h 28"/>
                    <a:gd name="T20" fmla="*/ 4 w 29"/>
                    <a:gd name="T21" fmla="*/ 3 h 28"/>
                    <a:gd name="T22" fmla="*/ 1 w 29"/>
                    <a:gd name="T23" fmla="*/ 8 h 28"/>
                    <a:gd name="T24" fmla="*/ 0 w 29"/>
                    <a:gd name="T25" fmla="*/ 14 h 28"/>
                    <a:gd name="T26" fmla="*/ 1 w 29"/>
                    <a:gd name="T27" fmla="*/ 20 h 28"/>
                    <a:gd name="T28" fmla="*/ 4 w 29"/>
                    <a:gd name="T29" fmla="*/ 24 h 28"/>
                    <a:gd name="T30" fmla="*/ 9 w 29"/>
                    <a:gd name="T31" fmla="*/ 26 h 28"/>
                    <a:gd name="T32" fmla="*/ 14 w 29"/>
                    <a:gd name="T3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28">
                      <a:moveTo>
                        <a:pt x="14" y="28"/>
                      </a:moveTo>
                      <a:lnTo>
                        <a:pt x="19" y="26"/>
                      </a:lnTo>
                      <a:lnTo>
                        <a:pt x="24" y="24"/>
                      </a:lnTo>
                      <a:lnTo>
                        <a:pt x="27" y="20"/>
                      </a:lnTo>
                      <a:lnTo>
                        <a:pt x="29" y="14"/>
                      </a:lnTo>
                      <a:lnTo>
                        <a:pt x="27" y="8"/>
                      </a:lnTo>
                      <a:lnTo>
                        <a:pt x="24" y="3"/>
                      </a:lnTo>
                      <a:lnTo>
                        <a:pt x="19" y="1"/>
                      </a:lnTo>
                      <a:lnTo>
                        <a:pt x="14" y="0"/>
                      </a:lnTo>
                      <a:lnTo>
                        <a:pt x="9" y="1"/>
                      </a:lnTo>
                      <a:lnTo>
                        <a:pt x="4" y="3"/>
                      </a:lnTo>
                      <a:lnTo>
                        <a:pt x="1" y="8"/>
                      </a:lnTo>
                      <a:lnTo>
                        <a:pt x="0" y="14"/>
                      </a:lnTo>
                      <a:lnTo>
                        <a:pt x="1" y="20"/>
                      </a:lnTo>
                      <a:lnTo>
                        <a:pt x="4" y="24"/>
                      </a:lnTo>
                      <a:lnTo>
                        <a:pt x="9" y="26"/>
                      </a:lnTo>
                      <a:lnTo>
                        <a:pt x="14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3" name="Freeform 1356"/>
                <p:cNvSpPr>
                  <a:spLocks noChangeAspect="1"/>
                </p:cNvSpPr>
                <p:nvPr/>
              </p:nvSpPr>
              <p:spPr bwMode="auto">
                <a:xfrm rot="624494">
                  <a:off x="4395" y="1720"/>
                  <a:ext cx="15" cy="13"/>
                </a:xfrm>
                <a:custGeom>
                  <a:avLst/>
                  <a:gdLst>
                    <a:gd name="T0" fmla="*/ 14 w 28"/>
                    <a:gd name="T1" fmla="*/ 29 h 29"/>
                    <a:gd name="T2" fmla="*/ 20 w 28"/>
                    <a:gd name="T3" fmla="*/ 28 h 29"/>
                    <a:gd name="T4" fmla="*/ 25 w 28"/>
                    <a:gd name="T5" fmla="*/ 24 h 29"/>
                    <a:gd name="T6" fmla="*/ 27 w 28"/>
                    <a:gd name="T7" fmla="*/ 20 h 29"/>
                    <a:gd name="T8" fmla="*/ 28 w 28"/>
                    <a:gd name="T9" fmla="*/ 14 h 29"/>
                    <a:gd name="T10" fmla="*/ 27 w 28"/>
                    <a:gd name="T11" fmla="*/ 9 h 29"/>
                    <a:gd name="T12" fmla="*/ 25 w 28"/>
                    <a:gd name="T13" fmla="*/ 5 h 29"/>
                    <a:gd name="T14" fmla="*/ 20 w 28"/>
                    <a:gd name="T15" fmla="*/ 1 h 29"/>
                    <a:gd name="T16" fmla="*/ 14 w 28"/>
                    <a:gd name="T17" fmla="*/ 0 h 29"/>
                    <a:gd name="T18" fmla="*/ 8 w 28"/>
                    <a:gd name="T19" fmla="*/ 1 h 29"/>
                    <a:gd name="T20" fmla="*/ 4 w 28"/>
                    <a:gd name="T21" fmla="*/ 5 h 29"/>
                    <a:gd name="T22" fmla="*/ 2 w 28"/>
                    <a:gd name="T23" fmla="*/ 9 h 29"/>
                    <a:gd name="T24" fmla="*/ 0 w 28"/>
                    <a:gd name="T25" fmla="*/ 14 h 29"/>
                    <a:gd name="T26" fmla="*/ 2 w 28"/>
                    <a:gd name="T27" fmla="*/ 20 h 29"/>
                    <a:gd name="T28" fmla="*/ 4 w 28"/>
                    <a:gd name="T29" fmla="*/ 24 h 29"/>
                    <a:gd name="T30" fmla="*/ 8 w 28"/>
                    <a:gd name="T31" fmla="*/ 28 h 29"/>
                    <a:gd name="T32" fmla="*/ 14 w 28"/>
                    <a:gd name="T33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29">
                      <a:moveTo>
                        <a:pt x="14" y="29"/>
                      </a:moveTo>
                      <a:lnTo>
                        <a:pt x="20" y="28"/>
                      </a:lnTo>
                      <a:lnTo>
                        <a:pt x="25" y="24"/>
                      </a:lnTo>
                      <a:lnTo>
                        <a:pt x="27" y="20"/>
                      </a:lnTo>
                      <a:lnTo>
                        <a:pt x="28" y="14"/>
                      </a:lnTo>
                      <a:lnTo>
                        <a:pt x="27" y="9"/>
                      </a:lnTo>
                      <a:lnTo>
                        <a:pt x="25" y="5"/>
                      </a:lnTo>
                      <a:lnTo>
                        <a:pt x="20" y="1"/>
                      </a:lnTo>
                      <a:lnTo>
                        <a:pt x="14" y="0"/>
                      </a:lnTo>
                      <a:lnTo>
                        <a:pt x="8" y="1"/>
                      </a:lnTo>
                      <a:lnTo>
                        <a:pt x="4" y="5"/>
                      </a:lnTo>
                      <a:lnTo>
                        <a:pt x="2" y="9"/>
                      </a:lnTo>
                      <a:lnTo>
                        <a:pt x="0" y="14"/>
                      </a:lnTo>
                      <a:lnTo>
                        <a:pt x="2" y="20"/>
                      </a:lnTo>
                      <a:lnTo>
                        <a:pt x="4" y="24"/>
                      </a:lnTo>
                      <a:lnTo>
                        <a:pt x="8" y="28"/>
                      </a:lnTo>
                      <a:lnTo>
                        <a:pt x="14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4" name="Freeform 1357"/>
                <p:cNvSpPr>
                  <a:spLocks noChangeAspect="1"/>
                </p:cNvSpPr>
                <p:nvPr/>
              </p:nvSpPr>
              <p:spPr bwMode="auto">
                <a:xfrm rot="624494">
                  <a:off x="4437" y="1724"/>
                  <a:ext cx="15" cy="13"/>
                </a:xfrm>
                <a:custGeom>
                  <a:avLst/>
                  <a:gdLst>
                    <a:gd name="T0" fmla="*/ 14 w 28"/>
                    <a:gd name="T1" fmla="*/ 27 h 27"/>
                    <a:gd name="T2" fmla="*/ 20 w 28"/>
                    <a:gd name="T3" fmla="*/ 26 h 27"/>
                    <a:gd name="T4" fmla="*/ 25 w 28"/>
                    <a:gd name="T5" fmla="*/ 24 h 27"/>
                    <a:gd name="T6" fmla="*/ 27 w 28"/>
                    <a:gd name="T7" fmla="*/ 19 h 27"/>
                    <a:gd name="T8" fmla="*/ 28 w 28"/>
                    <a:gd name="T9" fmla="*/ 14 h 27"/>
                    <a:gd name="T10" fmla="*/ 27 w 28"/>
                    <a:gd name="T11" fmla="*/ 8 h 27"/>
                    <a:gd name="T12" fmla="*/ 25 w 28"/>
                    <a:gd name="T13" fmla="*/ 3 h 27"/>
                    <a:gd name="T14" fmla="*/ 20 w 28"/>
                    <a:gd name="T15" fmla="*/ 1 h 27"/>
                    <a:gd name="T16" fmla="*/ 14 w 28"/>
                    <a:gd name="T17" fmla="*/ 0 h 27"/>
                    <a:gd name="T18" fmla="*/ 8 w 28"/>
                    <a:gd name="T19" fmla="*/ 1 h 27"/>
                    <a:gd name="T20" fmla="*/ 4 w 28"/>
                    <a:gd name="T21" fmla="*/ 3 h 27"/>
                    <a:gd name="T22" fmla="*/ 2 w 28"/>
                    <a:gd name="T23" fmla="*/ 8 h 27"/>
                    <a:gd name="T24" fmla="*/ 0 w 28"/>
                    <a:gd name="T25" fmla="*/ 14 h 27"/>
                    <a:gd name="T26" fmla="*/ 2 w 28"/>
                    <a:gd name="T27" fmla="*/ 19 h 27"/>
                    <a:gd name="T28" fmla="*/ 4 w 28"/>
                    <a:gd name="T29" fmla="*/ 24 h 27"/>
                    <a:gd name="T30" fmla="*/ 8 w 28"/>
                    <a:gd name="T31" fmla="*/ 26 h 27"/>
                    <a:gd name="T32" fmla="*/ 14 w 28"/>
                    <a:gd name="T33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27">
                      <a:moveTo>
                        <a:pt x="14" y="27"/>
                      </a:moveTo>
                      <a:lnTo>
                        <a:pt x="20" y="26"/>
                      </a:lnTo>
                      <a:lnTo>
                        <a:pt x="25" y="24"/>
                      </a:lnTo>
                      <a:lnTo>
                        <a:pt x="27" y="19"/>
                      </a:lnTo>
                      <a:lnTo>
                        <a:pt x="28" y="14"/>
                      </a:lnTo>
                      <a:lnTo>
                        <a:pt x="27" y="8"/>
                      </a:lnTo>
                      <a:lnTo>
                        <a:pt x="25" y="3"/>
                      </a:lnTo>
                      <a:lnTo>
                        <a:pt x="20" y="1"/>
                      </a:lnTo>
                      <a:lnTo>
                        <a:pt x="14" y="0"/>
                      </a:lnTo>
                      <a:lnTo>
                        <a:pt x="8" y="1"/>
                      </a:lnTo>
                      <a:lnTo>
                        <a:pt x="4" y="3"/>
                      </a:lnTo>
                      <a:lnTo>
                        <a:pt x="2" y="8"/>
                      </a:lnTo>
                      <a:lnTo>
                        <a:pt x="0" y="14"/>
                      </a:lnTo>
                      <a:lnTo>
                        <a:pt x="2" y="19"/>
                      </a:lnTo>
                      <a:lnTo>
                        <a:pt x="4" y="24"/>
                      </a:lnTo>
                      <a:lnTo>
                        <a:pt x="8" y="26"/>
                      </a:lnTo>
                      <a:lnTo>
                        <a:pt x="14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5" name="Freeform 1358"/>
                <p:cNvSpPr>
                  <a:spLocks noChangeAspect="1"/>
                </p:cNvSpPr>
                <p:nvPr/>
              </p:nvSpPr>
              <p:spPr bwMode="auto">
                <a:xfrm rot="624494">
                  <a:off x="4917" y="1087"/>
                  <a:ext cx="110" cy="167"/>
                </a:xfrm>
                <a:custGeom>
                  <a:avLst/>
                  <a:gdLst>
                    <a:gd name="T0" fmla="*/ 73 w 200"/>
                    <a:gd name="T1" fmla="*/ 359 h 359"/>
                    <a:gd name="T2" fmla="*/ 63 w 200"/>
                    <a:gd name="T3" fmla="*/ 356 h 359"/>
                    <a:gd name="T4" fmla="*/ 54 w 200"/>
                    <a:gd name="T5" fmla="*/ 351 h 359"/>
                    <a:gd name="T6" fmla="*/ 46 w 200"/>
                    <a:gd name="T7" fmla="*/ 348 h 359"/>
                    <a:gd name="T8" fmla="*/ 36 w 200"/>
                    <a:gd name="T9" fmla="*/ 344 h 359"/>
                    <a:gd name="T10" fmla="*/ 28 w 200"/>
                    <a:gd name="T11" fmla="*/ 341 h 359"/>
                    <a:gd name="T12" fmla="*/ 19 w 200"/>
                    <a:gd name="T13" fmla="*/ 339 h 359"/>
                    <a:gd name="T14" fmla="*/ 10 w 200"/>
                    <a:gd name="T15" fmla="*/ 337 h 359"/>
                    <a:gd name="T16" fmla="*/ 0 w 200"/>
                    <a:gd name="T17" fmla="*/ 336 h 359"/>
                    <a:gd name="T18" fmla="*/ 23 w 200"/>
                    <a:gd name="T19" fmla="*/ 292 h 359"/>
                    <a:gd name="T20" fmla="*/ 43 w 200"/>
                    <a:gd name="T21" fmla="*/ 251 h 359"/>
                    <a:gd name="T22" fmla="*/ 63 w 200"/>
                    <a:gd name="T23" fmla="*/ 211 h 359"/>
                    <a:gd name="T24" fmla="*/ 82 w 200"/>
                    <a:gd name="T25" fmla="*/ 170 h 359"/>
                    <a:gd name="T26" fmla="*/ 102 w 200"/>
                    <a:gd name="T27" fmla="*/ 131 h 359"/>
                    <a:gd name="T28" fmla="*/ 120 w 200"/>
                    <a:gd name="T29" fmla="*/ 91 h 359"/>
                    <a:gd name="T30" fmla="*/ 140 w 200"/>
                    <a:gd name="T31" fmla="*/ 49 h 359"/>
                    <a:gd name="T32" fmla="*/ 161 w 200"/>
                    <a:gd name="T33" fmla="*/ 6 h 359"/>
                    <a:gd name="T34" fmla="*/ 164 w 200"/>
                    <a:gd name="T35" fmla="*/ 1 h 359"/>
                    <a:gd name="T36" fmla="*/ 169 w 200"/>
                    <a:gd name="T37" fmla="*/ 0 h 359"/>
                    <a:gd name="T38" fmla="*/ 173 w 200"/>
                    <a:gd name="T39" fmla="*/ 0 h 359"/>
                    <a:gd name="T40" fmla="*/ 178 w 200"/>
                    <a:gd name="T41" fmla="*/ 1 h 359"/>
                    <a:gd name="T42" fmla="*/ 184 w 200"/>
                    <a:gd name="T43" fmla="*/ 2 h 359"/>
                    <a:gd name="T44" fmla="*/ 188 w 200"/>
                    <a:gd name="T45" fmla="*/ 4 h 359"/>
                    <a:gd name="T46" fmla="*/ 194 w 200"/>
                    <a:gd name="T47" fmla="*/ 6 h 359"/>
                    <a:gd name="T48" fmla="*/ 200 w 200"/>
                    <a:gd name="T49" fmla="*/ 7 h 359"/>
                    <a:gd name="T50" fmla="*/ 185 w 200"/>
                    <a:gd name="T51" fmla="*/ 54 h 359"/>
                    <a:gd name="T52" fmla="*/ 166 w 200"/>
                    <a:gd name="T53" fmla="*/ 107 h 359"/>
                    <a:gd name="T54" fmla="*/ 145 w 200"/>
                    <a:gd name="T55" fmla="*/ 162 h 359"/>
                    <a:gd name="T56" fmla="*/ 124 w 200"/>
                    <a:gd name="T57" fmla="*/ 218 h 359"/>
                    <a:gd name="T58" fmla="*/ 104 w 200"/>
                    <a:gd name="T59" fmla="*/ 268 h 359"/>
                    <a:gd name="T60" fmla="*/ 88 w 200"/>
                    <a:gd name="T61" fmla="*/ 311 h 359"/>
                    <a:gd name="T62" fmla="*/ 78 w 200"/>
                    <a:gd name="T63" fmla="*/ 343 h 359"/>
                    <a:gd name="T64" fmla="*/ 73 w 200"/>
                    <a:gd name="T65" fmla="*/ 359 h 3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0" h="359">
                      <a:moveTo>
                        <a:pt x="73" y="359"/>
                      </a:moveTo>
                      <a:lnTo>
                        <a:pt x="63" y="356"/>
                      </a:lnTo>
                      <a:lnTo>
                        <a:pt x="54" y="351"/>
                      </a:lnTo>
                      <a:lnTo>
                        <a:pt x="46" y="348"/>
                      </a:lnTo>
                      <a:lnTo>
                        <a:pt x="36" y="344"/>
                      </a:lnTo>
                      <a:lnTo>
                        <a:pt x="28" y="341"/>
                      </a:lnTo>
                      <a:lnTo>
                        <a:pt x="19" y="339"/>
                      </a:lnTo>
                      <a:lnTo>
                        <a:pt x="10" y="337"/>
                      </a:lnTo>
                      <a:lnTo>
                        <a:pt x="0" y="336"/>
                      </a:lnTo>
                      <a:lnTo>
                        <a:pt x="23" y="292"/>
                      </a:lnTo>
                      <a:lnTo>
                        <a:pt x="43" y="251"/>
                      </a:lnTo>
                      <a:lnTo>
                        <a:pt x="63" y="211"/>
                      </a:lnTo>
                      <a:lnTo>
                        <a:pt x="82" y="170"/>
                      </a:lnTo>
                      <a:lnTo>
                        <a:pt x="102" y="131"/>
                      </a:lnTo>
                      <a:lnTo>
                        <a:pt x="120" y="91"/>
                      </a:lnTo>
                      <a:lnTo>
                        <a:pt x="140" y="49"/>
                      </a:lnTo>
                      <a:lnTo>
                        <a:pt x="161" y="6"/>
                      </a:lnTo>
                      <a:lnTo>
                        <a:pt x="164" y="1"/>
                      </a:lnTo>
                      <a:lnTo>
                        <a:pt x="169" y="0"/>
                      </a:lnTo>
                      <a:lnTo>
                        <a:pt x="173" y="0"/>
                      </a:lnTo>
                      <a:lnTo>
                        <a:pt x="178" y="1"/>
                      </a:lnTo>
                      <a:lnTo>
                        <a:pt x="184" y="2"/>
                      </a:lnTo>
                      <a:lnTo>
                        <a:pt x="188" y="4"/>
                      </a:lnTo>
                      <a:lnTo>
                        <a:pt x="194" y="6"/>
                      </a:lnTo>
                      <a:lnTo>
                        <a:pt x="200" y="7"/>
                      </a:lnTo>
                      <a:lnTo>
                        <a:pt x="185" y="54"/>
                      </a:lnTo>
                      <a:lnTo>
                        <a:pt x="166" y="107"/>
                      </a:lnTo>
                      <a:lnTo>
                        <a:pt x="145" y="162"/>
                      </a:lnTo>
                      <a:lnTo>
                        <a:pt x="124" y="218"/>
                      </a:lnTo>
                      <a:lnTo>
                        <a:pt x="104" y="268"/>
                      </a:lnTo>
                      <a:lnTo>
                        <a:pt x="88" y="311"/>
                      </a:lnTo>
                      <a:lnTo>
                        <a:pt x="78" y="343"/>
                      </a:lnTo>
                      <a:lnTo>
                        <a:pt x="73" y="359"/>
                      </a:lnTo>
                      <a:close/>
                    </a:path>
                  </a:pathLst>
                </a:custGeom>
                <a:solidFill>
                  <a:srgbClr val="5BA5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6" name="Freeform 1359"/>
                <p:cNvSpPr>
                  <a:spLocks noChangeAspect="1"/>
                </p:cNvSpPr>
                <p:nvPr/>
              </p:nvSpPr>
              <p:spPr bwMode="auto">
                <a:xfrm rot="624494">
                  <a:off x="4531" y="1547"/>
                  <a:ext cx="45" cy="32"/>
                </a:xfrm>
                <a:custGeom>
                  <a:avLst/>
                  <a:gdLst>
                    <a:gd name="T0" fmla="*/ 82 w 82"/>
                    <a:gd name="T1" fmla="*/ 35 h 68"/>
                    <a:gd name="T2" fmla="*/ 80 w 82"/>
                    <a:gd name="T3" fmla="*/ 45 h 68"/>
                    <a:gd name="T4" fmla="*/ 76 w 82"/>
                    <a:gd name="T5" fmla="*/ 55 h 68"/>
                    <a:gd name="T6" fmla="*/ 72 w 82"/>
                    <a:gd name="T7" fmla="*/ 61 h 68"/>
                    <a:gd name="T8" fmla="*/ 67 w 82"/>
                    <a:gd name="T9" fmla="*/ 64 h 68"/>
                    <a:gd name="T10" fmla="*/ 51 w 82"/>
                    <a:gd name="T11" fmla="*/ 68 h 68"/>
                    <a:gd name="T12" fmla="*/ 35 w 82"/>
                    <a:gd name="T13" fmla="*/ 68 h 68"/>
                    <a:gd name="T14" fmla="*/ 22 w 82"/>
                    <a:gd name="T15" fmla="*/ 65 h 68"/>
                    <a:gd name="T16" fmla="*/ 11 w 82"/>
                    <a:gd name="T17" fmla="*/ 57 h 68"/>
                    <a:gd name="T18" fmla="*/ 4 w 82"/>
                    <a:gd name="T19" fmla="*/ 48 h 68"/>
                    <a:gd name="T20" fmla="*/ 0 w 82"/>
                    <a:gd name="T21" fmla="*/ 36 h 68"/>
                    <a:gd name="T22" fmla="*/ 4 w 82"/>
                    <a:gd name="T23" fmla="*/ 22 h 68"/>
                    <a:gd name="T24" fmla="*/ 13 w 82"/>
                    <a:gd name="T25" fmla="*/ 10 h 68"/>
                    <a:gd name="T26" fmla="*/ 21 w 82"/>
                    <a:gd name="T27" fmla="*/ 5 h 68"/>
                    <a:gd name="T28" fmla="*/ 31 w 82"/>
                    <a:gd name="T29" fmla="*/ 2 h 68"/>
                    <a:gd name="T30" fmla="*/ 43 w 82"/>
                    <a:gd name="T31" fmla="*/ 0 h 68"/>
                    <a:gd name="T32" fmla="*/ 56 w 82"/>
                    <a:gd name="T33" fmla="*/ 2 h 68"/>
                    <a:gd name="T34" fmla="*/ 67 w 82"/>
                    <a:gd name="T35" fmla="*/ 5 h 68"/>
                    <a:gd name="T36" fmla="*/ 76 w 82"/>
                    <a:gd name="T37" fmla="*/ 12 h 68"/>
                    <a:gd name="T38" fmla="*/ 81 w 82"/>
                    <a:gd name="T39" fmla="*/ 21 h 68"/>
                    <a:gd name="T40" fmla="*/ 82 w 82"/>
                    <a:gd name="T41" fmla="*/ 3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2" h="68">
                      <a:moveTo>
                        <a:pt x="82" y="35"/>
                      </a:moveTo>
                      <a:lnTo>
                        <a:pt x="80" y="45"/>
                      </a:lnTo>
                      <a:lnTo>
                        <a:pt x="76" y="55"/>
                      </a:lnTo>
                      <a:lnTo>
                        <a:pt x="72" y="61"/>
                      </a:lnTo>
                      <a:lnTo>
                        <a:pt x="67" y="64"/>
                      </a:lnTo>
                      <a:lnTo>
                        <a:pt x="51" y="68"/>
                      </a:lnTo>
                      <a:lnTo>
                        <a:pt x="35" y="68"/>
                      </a:lnTo>
                      <a:lnTo>
                        <a:pt x="22" y="65"/>
                      </a:lnTo>
                      <a:lnTo>
                        <a:pt x="11" y="57"/>
                      </a:lnTo>
                      <a:lnTo>
                        <a:pt x="4" y="48"/>
                      </a:lnTo>
                      <a:lnTo>
                        <a:pt x="0" y="36"/>
                      </a:lnTo>
                      <a:lnTo>
                        <a:pt x="4" y="22"/>
                      </a:lnTo>
                      <a:lnTo>
                        <a:pt x="13" y="10"/>
                      </a:lnTo>
                      <a:lnTo>
                        <a:pt x="21" y="5"/>
                      </a:lnTo>
                      <a:lnTo>
                        <a:pt x="31" y="2"/>
                      </a:lnTo>
                      <a:lnTo>
                        <a:pt x="43" y="0"/>
                      </a:lnTo>
                      <a:lnTo>
                        <a:pt x="56" y="2"/>
                      </a:lnTo>
                      <a:lnTo>
                        <a:pt x="67" y="5"/>
                      </a:lnTo>
                      <a:lnTo>
                        <a:pt x="76" y="12"/>
                      </a:lnTo>
                      <a:lnTo>
                        <a:pt x="81" y="21"/>
                      </a:lnTo>
                      <a:lnTo>
                        <a:pt x="82" y="35"/>
                      </a:lnTo>
                      <a:close/>
                    </a:path>
                  </a:pathLst>
                </a:custGeom>
                <a:solidFill>
                  <a:srgbClr val="F95E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7" name="Freeform 1360"/>
                <p:cNvSpPr>
                  <a:spLocks noChangeAspect="1"/>
                </p:cNvSpPr>
                <p:nvPr/>
              </p:nvSpPr>
              <p:spPr bwMode="auto">
                <a:xfrm rot="624494">
                  <a:off x="4527" y="1402"/>
                  <a:ext cx="63" cy="49"/>
                </a:xfrm>
                <a:custGeom>
                  <a:avLst/>
                  <a:gdLst>
                    <a:gd name="T0" fmla="*/ 110 w 117"/>
                    <a:gd name="T1" fmla="*/ 22 h 106"/>
                    <a:gd name="T2" fmla="*/ 105 w 117"/>
                    <a:gd name="T3" fmla="*/ 13 h 106"/>
                    <a:gd name="T4" fmla="*/ 98 w 117"/>
                    <a:gd name="T5" fmla="*/ 6 h 106"/>
                    <a:gd name="T6" fmla="*/ 89 w 117"/>
                    <a:gd name="T7" fmla="*/ 3 h 106"/>
                    <a:gd name="T8" fmla="*/ 79 w 117"/>
                    <a:gd name="T9" fmla="*/ 0 h 106"/>
                    <a:gd name="T10" fmla="*/ 67 w 117"/>
                    <a:gd name="T11" fmla="*/ 0 h 106"/>
                    <a:gd name="T12" fmla="*/ 56 w 117"/>
                    <a:gd name="T13" fmla="*/ 0 h 106"/>
                    <a:gd name="T14" fmla="*/ 45 w 117"/>
                    <a:gd name="T15" fmla="*/ 2 h 106"/>
                    <a:gd name="T16" fmla="*/ 35 w 117"/>
                    <a:gd name="T17" fmla="*/ 2 h 106"/>
                    <a:gd name="T18" fmla="*/ 23 w 117"/>
                    <a:gd name="T19" fmla="*/ 4 h 106"/>
                    <a:gd name="T20" fmla="*/ 14 w 117"/>
                    <a:gd name="T21" fmla="*/ 10 h 106"/>
                    <a:gd name="T22" fmla="*/ 7 w 117"/>
                    <a:gd name="T23" fmla="*/ 19 h 106"/>
                    <a:gd name="T24" fmla="*/ 4 w 117"/>
                    <a:gd name="T25" fmla="*/ 30 h 106"/>
                    <a:gd name="T26" fmla="*/ 1 w 117"/>
                    <a:gd name="T27" fmla="*/ 43 h 106"/>
                    <a:gd name="T28" fmla="*/ 0 w 117"/>
                    <a:gd name="T29" fmla="*/ 57 h 106"/>
                    <a:gd name="T30" fmla="*/ 3 w 117"/>
                    <a:gd name="T31" fmla="*/ 71 h 106"/>
                    <a:gd name="T32" fmla="*/ 5 w 117"/>
                    <a:gd name="T33" fmla="*/ 82 h 106"/>
                    <a:gd name="T34" fmla="*/ 11 w 117"/>
                    <a:gd name="T35" fmla="*/ 90 h 106"/>
                    <a:gd name="T36" fmla="*/ 19 w 117"/>
                    <a:gd name="T37" fmla="*/ 97 h 106"/>
                    <a:gd name="T38" fmla="*/ 29 w 117"/>
                    <a:gd name="T39" fmla="*/ 102 h 106"/>
                    <a:gd name="T40" fmla="*/ 41 w 117"/>
                    <a:gd name="T41" fmla="*/ 105 h 106"/>
                    <a:gd name="T42" fmla="*/ 53 w 117"/>
                    <a:gd name="T43" fmla="*/ 106 h 106"/>
                    <a:gd name="T44" fmla="*/ 66 w 117"/>
                    <a:gd name="T45" fmla="*/ 106 h 106"/>
                    <a:gd name="T46" fmla="*/ 79 w 117"/>
                    <a:gd name="T47" fmla="*/ 105 h 106"/>
                    <a:gd name="T48" fmla="*/ 90 w 117"/>
                    <a:gd name="T49" fmla="*/ 102 h 106"/>
                    <a:gd name="T50" fmla="*/ 102 w 117"/>
                    <a:gd name="T51" fmla="*/ 98 h 106"/>
                    <a:gd name="T52" fmla="*/ 110 w 117"/>
                    <a:gd name="T53" fmla="*/ 91 h 106"/>
                    <a:gd name="T54" fmla="*/ 114 w 117"/>
                    <a:gd name="T55" fmla="*/ 82 h 106"/>
                    <a:gd name="T56" fmla="*/ 117 w 117"/>
                    <a:gd name="T57" fmla="*/ 72 h 106"/>
                    <a:gd name="T58" fmla="*/ 117 w 117"/>
                    <a:gd name="T59" fmla="*/ 59 h 106"/>
                    <a:gd name="T60" fmla="*/ 115 w 117"/>
                    <a:gd name="T61" fmla="*/ 47 h 106"/>
                    <a:gd name="T62" fmla="*/ 113 w 117"/>
                    <a:gd name="T63" fmla="*/ 34 h 106"/>
                    <a:gd name="T64" fmla="*/ 110 w 117"/>
                    <a:gd name="T65" fmla="*/ 22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7" h="106">
                      <a:moveTo>
                        <a:pt x="110" y="22"/>
                      </a:moveTo>
                      <a:lnTo>
                        <a:pt x="105" y="13"/>
                      </a:lnTo>
                      <a:lnTo>
                        <a:pt x="98" y="6"/>
                      </a:lnTo>
                      <a:lnTo>
                        <a:pt x="89" y="3"/>
                      </a:lnTo>
                      <a:lnTo>
                        <a:pt x="79" y="0"/>
                      </a:lnTo>
                      <a:lnTo>
                        <a:pt x="67" y="0"/>
                      </a:lnTo>
                      <a:lnTo>
                        <a:pt x="56" y="0"/>
                      </a:lnTo>
                      <a:lnTo>
                        <a:pt x="45" y="2"/>
                      </a:lnTo>
                      <a:lnTo>
                        <a:pt x="35" y="2"/>
                      </a:lnTo>
                      <a:lnTo>
                        <a:pt x="23" y="4"/>
                      </a:lnTo>
                      <a:lnTo>
                        <a:pt x="14" y="10"/>
                      </a:lnTo>
                      <a:lnTo>
                        <a:pt x="7" y="19"/>
                      </a:lnTo>
                      <a:lnTo>
                        <a:pt x="4" y="30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3" y="71"/>
                      </a:lnTo>
                      <a:lnTo>
                        <a:pt x="5" y="82"/>
                      </a:lnTo>
                      <a:lnTo>
                        <a:pt x="11" y="90"/>
                      </a:lnTo>
                      <a:lnTo>
                        <a:pt x="19" y="97"/>
                      </a:lnTo>
                      <a:lnTo>
                        <a:pt x="29" y="102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66" y="106"/>
                      </a:lnTo>
                      <a:lnTo>
                        <a:pt x="79" y="105"/>
                      </a:lnTo>
                      <a:lnTo>
                        <a:pt x="90" y="102"/>
                      </a:lnTo>
                      <a:lnTo>
                        <a:pt x="102" y="98"/>
                      </a:lnTo>
                      <a:lnTo>
                        <a:pt x="110" y="91"/>
                      </a:lnTo>
                      <a:lnTo>
                        <a:pt x="114" y="82"/>
                      </a:lnTo>
                      <a:lnTo>
                        <a:pt x="117" y="72"/>
                      </a:lnTo>
                      <a:lnTo>
                        <a:pt x="117" y="59"/>
                      </a:lnTo>
                      <a:lnTo>
                        <a:pt x="115" y="47"/>
                      </a:lnTo>
                      <a:lnTo>
                        <a:pt x="113" y="34"/>
                      </a:lnTo>
                      <a:lnTo>
                        <a:pt x="110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8" name="Freeform 1361"/>
                <p:cNvSpPr>
                  <a:spLocks noChangeAspect="1"/>
                </p:cNvSpPr>
                <p:nvPr/>
              </p:nvSpPr>
              <p:spPr bwMode="auto">
                <a:xfrm rot="624494">
                  <a:off x="4535" y="1410"/>
                  <a:ext cx="46" cy="32"/>
                </a:xfrm>
                <a:custGeom>
                  <a:avLst/>
                  <a:gdLst>
                    <a:gd name="T0" fmla="*/ 82 w 82"/>
                    <a:gd name="T1" fmla="*/ 34 h 69"/>
                    <a:gd name="T2" fmla="*/ 80 w 82"/>
                    <a:gd name="T3" fmla="*/ 45 h 69"/>
                    <a:gd name="T4" fmla="*/ 75 w 82"/>
                    <a:gd name="T5" fmla="*/ 54 h 69"/>
                    <a:gd name="T6" fmla="*/ 71 w 82"/>
                    <a:gd name="T7" fmla="*/ 62 h 69"/>
                    <a:gd name="T8" fmla="*/ 67 w 82"/>
                    <a:gd name="T9" fmla="*/ 64 h 69"/>
                    <a:gd name="T10" fmla="*/ 51 w 82"/>
                    <a:gd name="T11" fmla="*/ 69 h 69"/>
                    <a:gd name="T12" fmla="*/ 35 w 82"/>
                    <a:gd name="T13" fmla="*/ 69 h 69"/>
                    <a:gd name="T14" fmla="*/ 21 w 82"/>
                    <a:gd name="T15" fmla="*/ 64 h 69"/>
                    <a:gd name="T16" fmla="*/ 10 w 82"/>
                    <a:gd name="T17" fmla="*/ 57 h 69"/>
                    <a:gd name="T18" fmla="*/ 3 w 82"/>
                    <a:gd name="T19" fmla="*/ 47 h 69"/>
                    <a:gd name="T20" fmla="*/ 0 w 82"/>
                    <a:gd name="T21" fmla="*/ 35 h 69"/>
                    <a:gd name="T22" fmla="*/ 3 w 82"/>
                    <a:gd name="T23" fmla="*/ 22 h 69"/>
                    <a:gd name="T24" fmla="*/ 12 w 82"/>
                    <a:gd name="T25" fmla="*/ 9 h 69"/>
                    <a:gd name="T26" fmla="*/ 20 w 82"/>
                    <a:gd name="T27" fmla="*/ 4 h 69"/>
                    <a:gd name="T28" fmla="*/ 31 w 82"/>
                    <a:gd name="T29" fmla="*/ 1 h 69"/>
                    <a:gd name="T30" fmla="*/ 42 w 82"/>
                    <a:gd name="T31" fmla="*/ 0 h 69"/>
                    <a:gd name="T32" fmla="*/ 55 w 82"/>
                    <a:gd name="T33" fmla="*/ 1 h 69"/>
                    <a:gd name="T34" fmla="*/ 66 w 82"/>
                    <a:gd name="T35" fmla="*/ 4 h 69"/>
                    <a:gd name="T36" fmla="*/ 75 w 82"/>
                    <a:gd name="T37" fmla="*/ 11 h 69"/>
                    <a:gd name="T38" fmla="*/ 81 w 82"/>
                    <a:gd name="T39" fmla="*/ 21 h 69"/>
                    <a:gd name="T40" fmla="*/ 82 w 82"/>
                    <a:gd name="T41" fmla="*/ 34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2" h="69">
                      <a:moveTo>
                        <a:pt x="82" y="34"/>
                      </a:moveTo>
                      <a:lnTo>
                        <a:pt x="80" y="45"/>
                      </a:lnTo>
                      <a:lnTo>
                        <a:pt x="75" y="54"/>
                      </a:lnTo>
                      <a:lnTo>
                        <a:pt x="71" y="62"/>
                      </a:lnTo>
                      <a:lnTo>
                        <a:pt x="67" y="64"/>
                      </a:lnTo>
                      <a:lnTo>
                        <a:pt x="51" y="69"/>
                      </a:lnTo>
                      <a:lnTo>
                        <a:pt x="35" y="69"/>
                      </a:lnTo>
                      <a:lnTo>
                        <a:pt x="21" y="64"/>
                      </a:lnTo>
                      <a:lnTo>
                        <a:pt x="10" y="57"/>
                      </a:lnTo>
                      <a:lnTo>
                        <a:pt x="3" y="47"/>
                      </a:lnTo>
                      <a:lnTo>
                        <a:pt x="0" y="35"/>
                      </a:lnTo>
                      <a:lnTo>
                        <a:pt x="3" y="22"/>
                      </a:lnTo>
                      <a:lnTo>
                        <a:pt x="12" y="9"/>
                      </a:lnTo>
                      <a:lnTo>
                        <a:pt x="20" y="4"/>
                      </a:lnTo>
                      <a:lnTo>
                        <a:pt x="31" y="1"/>
                      </a:lnTo>
                      <a:lnTo>
                        <a:pt x="42" y="0"/>
                      </a:lnTo>
                      <a:lnTo>
                        <a:pt x="55" y="1"/>
                      </a:lnTo>
                      <a:lnTo>
                        <a:pt x="66" y="4"/>
                      </a:lnTo>
                      <a:lnTo>
                        <a:pt x="75" y="11"/>
                      </a:lnTo>
                      <a:lnTo>
                        <a:pt x="81" y="21"/>
                      </a:lnTo>
                      <a:lnTo>
                        <a:pt x="82" y="34"/>
                      </a:lnTo>
                      <a:close/>
                    </a:path>
                  </a:pathLst>
                </a:custGeom>
                <a:solidFill>
                  <a:srgbClr val="F95E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9" name="Freeform 1362"/>
                <p:cNvSpPr>
                  <a:spLocks noChangeAspect="1"/>
                </p:cNvSpPr>
                <p:nvPr/>
              </p:nvSpPr>
              <p:spPr bwMode="auto">
                <a:xfrm rot="624494">
                  <a:off x="4602" y="1424"/>
                  <a:ext cx="64" cy="49"/>
                </a:xfrm>
                <a:custGeom>
                  <a:avLst/>
                  <a:gdLst>
                    <a:gd name="T0" fmla="*/ 109 w 116"/>
                    <a:gd name="T1" fmla="*/ 21 h 105"/>
                    <a:gd name="T2" fmla="*/ 105 w 116"/>
                    <a:gd name="T3" fmla="*/ 11 h 105"/>
                    <a:gd name="T4" fmla="*/ 98 w 116"/>
                    <a:gd name="T5" fmla="*/ 4 h 105"/>
                    <a:gd name="T6" fmla="*/ 89 w 116"/>
                    <a:gd name="T7" fmla="*/ 1 h 105"/>
                    <a:gd name="T8" fmla="*/ 78 w 116"/>
                    <a:gd name="T9" fmla="*/ 0 h 105"/>
                    <a:gd name="T10" fmla="*/ 67 w 116"/>
                    <a:gd name="T11" fmla="*/ 0 h 105"/>
                    <a:gd name="T12" fmla="*/ 55 w 116"/>
                    <a:gd name="T13" fmla="*/ 0 h 105"/>
                    <a:gd name="T14" fmla="*/ 45 w 116"/>
                    <a:gd name="T15" fmla="*/ 1 h 105"/>
                    <a:gd name="T16" fmla="*/ 35 w 116"/>
                    <a:gd name="T17" fmla="*/ 1 h 105"/>
                    <a:gd name="T18" fmla="*/ 23 w 116"/>
                    <a:gd name="T19" fmla="*/ 3 h 105"/>
                    <a:gd name="T20" fmla="*/ 14 w 116"/>
                    <a:gd name="T21" fmla="*/ 9 h 105"/>
                    <a:gd name="T22" fmla="*/ 7 w 116"/>
                    <a:gd name="T23" fmla="*/ 18 h 105"/>
                    <a:gd name="T24" fmla="*/ 4 w 116"/>
                    <a:gd name="T25" fmla="*/ 30 h 105"/>
                    <a:gd name="T26" fmla="*/ 1 w 116"/>
                    <a:gd name="T27" fmla="*/ 42 h 105"/>
                    <a:gd name="T28" fmla="*/ 0 w 116"/>
                    <a:gd name="T29" fmla="*/ 55 h 105"/>
                    <a:gd name="T30" fmla="*/ 2 w 116"/>
                    <a:gd name="T31" fmla="*/ 69 h 105"/>
                    <a:gd name="T32" fmla="*/ 5 w 116"/>
                    <a:gd name="T33" fmla="*/ 80 h 105"/>
                    <a:gd name="T34" fmla="*/ 10 w 116"/>
                    <a:gd name="T35" fmla="*/ 88 h 105"/>
                    <a:gd name="T36" fmla="*/ 19 w 116"/>
                    <a:gd name="T37" fmla="*/ 95 h 105"/>
                    <a:gd name="T38" fmla="*/ 29 w 116"/>
                    <a:gd name="T39" fmla="*/ 100 h 105"/>
                    <a:gd name="T40" fmla="*/ 40 w 116"/>
                    <a:gd name="T41" fmla="*/ 103 h 105"/>
                    <a:gd name="T42" fmla="*/ 53 w 116"/>
                    <a:gd name="T43" fmla="*/ 105 h 105"/>
                    <a:gd name="T44" fmla="*/ 66 w 116"/>
                    <a:gd name="T45" fmla="*/ 105 h 105"/>
                    <a:gd name="T46" fmla="*/ 78 w 116"/>
                    <a:gd name="T47" fmla="*/ 103 h 105"/>
                    <a:gd name="T48" fmla="*/ 90 w 116"/>
                    <a:gd name="T49" fmla="*/ 100 h 105"/>
                    <a:gd name="T50" fmla="*/ 101 w 116"/>
                    <a:gd name="T51" fmla="*/ 97 h 105"/>
                    <a:gd name="T52" fmla="*/ 109 w 116"/>
                    <a:gd name="T53" fmla="*/ 90 h 105"/>
                    <a:gd name="T54" fmla="*/ 114 w 116"/>
                    <a:gd name="T55" fmla="*/ 80 h 105"/>
                    <a:gd name="T56" fmla="*/ 116 w 116"/>
                    <a:gd name="T57" fmla="*/ 70 h 105"/>
                    <a:gd name="T58" fmla="*/ 116 w 116"/>
                    <a:gd name="T59" fmla="*/ 57 h 105"/>
                    <a:gd name="T60" fmla="*/ 115 w 116"/>
                    <a:gd name="T61" fmla="*/ 45 h 105"/>
                    <a:gd name="T62" fmla="*/ 113 w 116"/>
                    <a:gd name="T63" fmla="*/ 32 h 105"/>
                    <a:gd name="T64" fmla="*/ 109 w 116"/>
                    <a:gd name="T65" fmla="*/ 21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6" h="105">
                      <a:moveTo>
                        <a:pt x="109" y="21"/>
                      </a:moveTo>
                      <a:lnTo>
                        <a:pt x="105" y="11"/>
                      </a:lnTo>
                      <a:lnTo>
                        <a:pt x="98" y="4"/>
                      </a:lnTo>
                      <a:lnTo>
                        <a:pt x="89" y="1"/>
                      </a:lnTo>
                      <a:lnTo>
                        <a:pt x="78" y="0"/>
                      </a:lnTo>
                      <a:lnTo>
                        <a:pt x="67" y="0"/>
                      </a:lnTo>
                      <a:lnTo>
                        <a:pt x="55" y="0"/>
                      </a:lnTo>
                      <a:lnTo>
                        <a:pt x="45" y="1"/>
                      </a:lnTo>
                      <a:lnTo>
                        <a:pt x="35" y="1"/>
                      </a:lnTo>
                      <a:lnTo>
                        <a:pt x="23" y="3"/>
                      </a:lnTo>
                      <a:lnTo>
                        <a:pt x="14" y="9"/>
                      </a:lnTo>
                      <a:lnTo>
                        <a:pt x="7" y="18"/>
                      </a:lnTo>
                      <a:lnTo>
                        <a:pt x="4" y="30"/>
                      </a:lnTo>
                      <a:lnTo>
                        <a:pt x="1" y="42"/>
                      </a:lnTo>
                      <a:lnTo>
                        <a:pt x="0" y="55"/>
                      </a:lnTo>
                      <a:lnTo>
                        <a:pt x="2" y="69"/>
                      </a:lnTo>
                      <a:lnTo>
                        <a:pt x="5" y="80"/>
                      </a:lnTo>
                      <a:lnTo>
                        <a:pt x="10" y="88"/>
                      </a:lnTo>
                      <a:lnTo>
                        <a:pt x="19" y="95"/>
                      </a:lnTo>
                      <a:lnTo>
                        <a:pt x="29" y="100"/>
                      </a:lnTo>
                      <a:lnTo>
                        <a:pt x="40" y="103"/>
                      </a:lnTo>
                      <a:lnTo>
                        <a:pt x="53" y="105"/>
                      </a:lnTo>
                      <a:lnTo>
                        <a:pt x="66" y="105"/>
                      </a:lnTo>
                      <a:lnTo>
                        <a:pt x="78" y="103"/>
                      </a:lnTo>
                      <a:lnTo>
                        <a:pt x="90" y="100"/>
                      </a:lnTo>
                      <a:lnTo>
                        <a:pt x="101" y="97"/>
                      </a:lnTo>
                      <a:lnTo>
                        <a:pt x="109" y="90"/>
                      </a:lnTo>
                      <a:lnTo>
                        <a:pt x="114" y="80"/>
                      </a:lnTo>
                      <a:lnTo>
                        <a:pt x="116" y="70"/>
                      </a:lnTo>
                      <a:lnTo>
                        <a:pt x="116" y="57"/>
                      </a:lnTo>
                      <a:lnTo>
                        <a:pt x="115" y="45"/>
                      </a:lnTo>
                      <a:lnTo>
                        <a:pt x="113" y="32"/>
                      </a:lnTo>
                      <a:lnTo>
                        <a:pt x="109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0" name="Freeform 1363"/>
                <p:cNvSpPr>
                  <a:spLocks noChangeAspect="1"/>
                </p:cNvSpPr>
                <p:nvPr/>
              </p:nvSpPr>
              <p:spPr bwMode="auto">
                <a:xfrm rot="624494">
                  <a:off x="4612" y="1431"/>
                  <a:ext cx="46" cy="33"/>
                </a:xfrm>
                <a:custGeom>
                  <a:avLst/>
                  <a:gdLst>
                    <a:gd name="T0" fmla="*/ 83 w 83"/>
                    <a:gd name="T1" fmla="*/ 34 h 69"/>
                    <a:gd name="T2" fmla="*/ 81 w 83"/>
                    <a:gd name="T3" fmla="*/ 46 h 69"/>
                    <a:gd name="T4" fmla="*/ 76 w 83"/>
                    <a:gd name="T5" fmla="*/ 55 h 69"/>
                    <a:gd name="T6" fmla="*/ 72 w 83"/>
                    <a:gd name="T7" fmla="*/ 62 h 69"/>
                    <a:gd name="T8" fmla="*/ 68 w 83"/>
                    <a:gd name="T9" fmla="*/ 64 h 69"/>
                    <a:gd name="T10" fmla="*/ 52 w 83"/>
                    <a:gd name="T11" fmla="*/ 69 h 69"/>
                    <a:gd name="T12" fmla="*/ 36 w 83"/>
                    <a:gd name="T13" fmla="*/ 69 h 69"/>
                    <a:gd name="T14" fmla="*/ 22 w 83"/>
                    <a:gd name="T15" fmla="*/ 64 h 69"/>
                    <a:gd name="T16" fmla="*/ 11 w 83"/>
                    <a:gd name="T17" fmla="*/ 57 h 69"/>
                    <a:gd name="T18" fmla="*/ 4 w 83"/>
                    <a:gd name="T19" fmla="*/ 47 h 69"/>
                    <a:gd name="T20" fmla="*/ 0 w 83"/>
                    <a:gd name="T21" fmla="*/ 36 h 69"/>
                    <a:gd name="T22" fmla="*/ 4 w 83"/>
                    <a:gd name="T23" fmla="*/ 23 h 69"/>
                    <a:gd name="T24" fmla="*/ 13 w 83"/>
                    <a:gd name="T25" fmla="*/ 9 h 69"/>
                    <a:gd name="T26" fmla="*/ 21 w 83"/>
                    <a:gd name="T27" fmla="*/ 5 h 69"/>
                    <a:gd name="T28" fmla="*/ 31 w 83"/>
                    <a:gd name="T29" fmla="*/ 1 h 69"/>
                    <a:gd name="T30" fmla="*/ 43 w 83"/>
                    <a:gd name="T31" fmla="*/ 0 h 69"/>
                    <a:gd name="T32" fmla="*/ 56 w 83"/>
                    <a:gd name="T33" fmla="*/ 1 h 69"/>
                    <a:gd name="T34" fmla="*/ 67 w 83"/>
                    <a:gd name="T35" fmla="*/ 5 h 69"/>
                    <a:gd name="T36" fmla="*/ 76 w 83"/>
                    <a:gd name="T37" fmla="*/ 11 h 69"/>
                    <a:gd name="T38" fmla="*/ 82 w 83"/>
                    <a:gd name="T39" fmla="*/ 21 h 69"/>
                    <a:gd name="T40" fmla="*/ 83 w 83"/>
                    <a:gd name="T41" fmla="*/ 34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" h="69">
                      <a:moveTo>
                        <a:pt x="83" y="34"/>
                      </a:moveTo>
                      <a:lnTo>
                        <a:pt x="81" y="46"/>
                      </a:lnTo>
                      <a:lnTo>
                        <a:pt x="76" y="55"/>
                      </a:lnTo>
                      <a:lnTo>
                        <a:pt x="72" y="62"/>
                      </a:lnTo>
                      <a:lnTo>
                        <a:pt x="68" y="64"/>
                      </a:lnTo>
                      <a:lnTo>
                        <a:pt x="52" y="69"/>
                      </a:lnTo>
                      <a:lnTo>
                        <a:pt x="36" y="69"/>
                      </a:lnTo>
                      <a:lnTo>
                        <a:pt x="22" y="64"/>
                      </a:lnTo>
                      <a:lnTo>
                        <a:pt x="11" y="57"/>
                      </a:lnTo>
                      <a:lnTo>
                        <a:pt x="4" y="47"/>
                      </a:lnTo>
                      <a:lnTo>
                        <a:pt x="0" y="36"/>
                      </a:lnTo>
                      <a:lnTo>
                        <a:pt x="4" y="23"/>
                      </a:lnTo>
                      <a:lnTo>
                        <a:pt x="13" y="9"/>
                      </a:lnTo>
                      <a:lnTo>
                        <a:pt x="21" y="5"/>
                      </a:lnTo>
                      <a:lnTo>
                        <a:pt x="31" y="1"/>
                      </a:lnTo>
                      <a:lnTo>
                        <a:pt x="43" y="0"/>
                      </a:lnTo>
                      <a:lnTo>
                        <a:pt x="56" y="1"/>
                      </a:lnTo>
                      <a:lnTo>
                        <a:pt x="67" y="5"/>
                      </a:lnTo>
                      <a:lnTo>
                        <a:pt x="76" y="11"/>
                      </a:lnTo>
                      <a:lnTo>
                        <a:pt x="82" y="21"/>
                      </a:lnTo>
                      <a:lnTo>
                        <a:pt x="83" y="34"/>
                      </a:lnTo>
                      <a:close/>
                    </a:path>
                  </a:pathLst>
                </a:custGeom>
                <a:solidFill>
                  <a:srgbClr val="F95E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1" name="Freeform 1364"/>
                <p:cNvSpPr>
                  <a:spLocks noChangeAspect="1"/>
                </p:cNvSpPr>
                <p:nvPr/>
              </p:nvSpPr>
              <p:spPr bwMode="auto">
                <a:xfrm rot="624494">
                  <a:off x="4676" y="1446"/>
                  <a:ext cx="63" cy="49"/>
                </a:xfrm>
                <a:custGeom>
                  <a:avLst/>
                  <a:gdLst>
                    <a:gd name="T0" fmla="*/ 109 w 116"/>
                    <a:gd name="T1" fmla="*/ 21 h 106"/>
                    <a:gd name="T2" fmla="*/ 103 w 116"/>
                    <a:gd name="T3" fmla="*/ 12 h 106"/>
                    <a:gd name="T4" fmla="*/ 96 w 116"/>
                    <a:gd name="T5" fmla="*/ 5 h 106"/>
                    <a:gd name="T6" fmla="*/ 87 w 116"/>
                    <a:gd name="T7" fmla="*/ 2 h 106"/>
                    <a:gd name="T8" fmla="*/ 76 w 116"/>
                    <a:gd name="T9" fmla="*/ 0 h 106"/>
                    <a:gd name="T10" fmla="*/ 66 w 116"/>
                    <a:gd name="T11" fmla="*/ 0 h 106"/>
                    <a:gd name="T12" fmla="*/ 55 w 116"/>
                    <a:gd name="T13" fmla="*/ 0 h 106"/>
                    <a:gd name="T14" fmla="*/ 44 w 116"/>
                    <a:gd name="T15" fmla="*/ 2 h 106"/>
                    <a:gd name="T16" fmla="*/ 35 w 116"/>
                    <a:gd name="T17" fmla="*/ 2 h 106"/>
                    <a:gd name="T18" fmla="*/ 23 w 116"/>
                    <a:gd name="T19" fmla="*/ 4 h 106"/>
                    <a:gd name="T20" fmla="*/ 14 w 116"/>
                    <a:gd name="T21" fmla="*/ 10 h 106"/>
                    <a:gd name="T22" fmla="*/ 7 w 116"/>
                    <a:gd name="T23" fmla="*/ 19 h 106"/>
                    <a:gd name="T24" fmla="*/ 3 w 116"/>
                    <a:gd name="T25" fmla="*/ 30 h 106"/>
                    <a:gd name="T26" fmla="*/ 0 w 116"/>
                    <a:gd name="T27" fmla="*/ 43 h 106"/>
                    <a:gd name="T28" fmla="*/ 0 w 116"/>
                    <a:gd name="T29" fmla="*/ 56 h 106"/>
                    <a:gd name="T30" fmla="*/ 2 w 116"/>
                    <a:gd name="T31" fmla="*/ 69 h 106"/>
                    <a:gd name="T32" fmla="*/ 5 w 116"/>
                    <a:gd name="T33" fmla="*/ 81 h 106"/>
                    <a:gd name="T34" fmla="*/ 10 w 116"/>
                    <a:gd name="T35" fmla="*/ 89 h 106"/>
                    <a:gd name="T36" fmla="*/ 18 w 116"/>
                    <a:gd name="T37" fmla="*/ 96 h 106"/>
                    <a:gd name="T38" fmla="*/ 27 w 116"/>
                    <a:gd name="T39" fmla="*/ 101 h 106"/>
                    <a:gd name="T40" fmla="*/ 38 w 116"/>
                    <a:gd name="T41" fmla="*/ 104 h 106"/>
                    <a:gd name="T42" fmla="*/ 51 w 116"/>
                    <a:gd name="T43" fmla="*/ 106 h 106"/>
                    <a:gd name="T44" fmla="*/ 64 w 116"/>
                    <a:gd name="T45" fmla="*/ 106 h 106"/>
                    <a:gd name="T46" fmla="*/ 76 w 116"/>
                    <a:gd name="T47" fmla="*/ 104 h 106"/>
                    <a:gd name="T48" fmla="*/ 88 w 116"/>
                    <a:gd name="T49" fmla="*/ 102 h 106"/>
                    <a:gd name="T50" fmla="*/ 99 w 116"/>
                    <a:gd name="T51" fmla="*/ 98 h 106"/>
                    <a:gd name="T52" fmla="*/ 107 w 116"/>
                    <a:gd name="T53" fmla="*/ 91 h 106"/>
                    <a:gd name="T54" fmla="*/ 112 w 116"/>
                    <a:gd name="T55" fmla="*/ 82 h 106"/>
                    <a:gd name="T56" fmla="*/ 116 w 116"/>
                    <a:gd name="T57" fmla="*/ 71 h 106"/>
                    <a:gd name="T58" fmla="*/ 116 w 116"/>
                    <a:gd name="T59" fmla="*/ 58 h 106"/>
                    <a:gd name="T60" fmla="*/ 114 w 116"/>
                    <a:gd name="T61" fmla="*/ 45 h 106"/>
                    <a:gd name="T62" fmla="*/ 112 w 116"/>
                    <a:gd name="T63" fmla="*/ 33 h 106"/>
                    <a:gd name="T64" fmla="*/ 109 w 116"/>
                    <a:gd name="T65" fmla="*/ 2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6" h="106">
                      <a:moveTo>
                        <a:pt x="109" y="21"/>
                      </a:moveTo>
                      <a:lnTo>
                        <a:pt x="103" y="12"/>
                      </a:lnTo>
                      <a:lnTo>
                        <a:pt x="96" y="5"/>
                      </a:lnTo>
                      <a:lnTo>
                        <a:pt x="87" y="2"/>
                      </a:lnTo>
                      <a:lnTo>
                        <a:pt x="76" y="0"/>
                      </a:lnTo>
                      <a:lnTo>
                        <a:pt x="66" y="0"/>
                      </a:lnTo>
                      <a:lnTo>
                        <a:pt x="55" y="0"/>
                      </a:lnTo>
                      <a:lnTo>
                        <a:pt x="44" y="2"/>
                      </a:lnTo>
                      <a:lnTo>
                        <a:pt x="35" y="2"/>
                      </a:lnTo>
                      <a:lnTo>
                        <a:pt x="23" y="4"/>
                      </a:lnTo>
                      <a:lnTo>
                        <a:pt x="14" y="10"/>
                      </a:lnTo>
                      <a:lnTo>
                        <a:pt x="7" y="19"/>
                      </a:lnTo>
                      <a:lnTo>
                        <a:pt x="3" y="30"/>
                      </a:lnTo>
                      <a:lnTo>
                        <a:pt x="0" y="43"/>
                      </a:lnTo>
                      <a:lnTo>
                        <a:pt x="0" y="56"/>
                      </a:lnTo>
                      <a:lnTo>
                        <a:pt x="2" y="69"/>
                      </a:lnTo>
                      <a:lnTo>
                        <a:pt x="5" y="81"/>
                      </a:lnTo>
                      <a:lnTo>
                        <a:pt x="10" y="89"/>
                      </a:lnTo>
                      <a:lnTo>
                        <a:pt x="18" y="96"/>
                      </a:lnTo>
                      <a:lnTo>
                        <a:pt x="27" y="101"/>
                      </a:lnTo>
                      <a:lnTo>
                        <a:pt x="38" y="104"/>
                      </a:lnTo>
                      <a:lnTo>
                        <a:pt x="51" y="106"/>
                      </a:lnTo>
                      <a:lnTo>
                        <a:pt x="64" y="106"/>
                      </a:lnTo>
                      <a:lnTo>
                        <a:pt x="76" y="104"/>
                      </a:lnTo>
                      <a:lnTo>
                        <a:pt x="88" y="102"/>
                      </a:lnTo>
                      <a:lnTo>
                        <a:pt x="99" y="98"/>
                      </a:lnTo>
                      <a:lnTo>
                        <a:pt x="107" y="91"/>
                      </a:lnTo>
                      <a:lnTo>
                        <a:pt x="112" y="82"/>
                      </a:lnTo>
                      <a:lnTo>
                        <a:pt x="116" y="71"/>
                      </a:lnTo>
                      <a:lnTo>
                        <a:pt x="116" y="58"/>
                      </a:lnTo>
                      <a:lnTo>
                        <a:pt x="114" y="45"/>
                      </a:lnTo>
                      <a:lnTo>
                        <a:pt x="112" y="33"/>
                      </a:lnTo>
                      <a:lnTo>
                        <a:pt x="109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2" name="Freeform 1365"/>
                <p:cNvSpPr>
                  <a:spLocks noChangeAspect="1"/>
                </p:cNvSpPr>
                <p:nvPr/>
              </p:nvSpPr>
              <p:spPr bwMode="auto">
                <a:xfrm rot="624494">
                  <a:off x="4684" y="1454"/>
                  <a:ext cx="45" cy="32"/>
                </a:xfrm>
                <a:custGeom>
                  <a:avLst/>
                  <a:gdLst>
                    <a:gd name="T0" fmla="*/ 81 w 81"/>
                    <a:gd name="T1" fmla="*/ 33 h 68"/>
                    <a:gd name="T2" fmla="*/ 79 w 81"/>
                    <a:gd name="T3" fmla="*/ 45 h 68"/>
                    <a:gd name="T4" fmla="*/ 74 w 81"/>
                    <a:gd name="T5" fmla="*/ 54 h 68"/>
                    <a:gd name="T6" fmla="*/ 70 w 81"/>
                    <a:gd name="T7" fmla="*/ 61 h 68"/>
                    <a:gd name="T8" fmla="*/ 66 w 81"/>
                    <a:gd name="T9" fmla="*/ 63 h 68"/>
                    <a:gd name="T10" fmla="*/ 50 w 81"/>
                    <a:gd name="T11" fmla="*/ 68 h 68"/>
                    <a:gd name="T12" fmla="*/ 34 w 81"/>
                    <a:gd name="T13" fmla="*/ 68 h 68"/>
                    <a:gd name="T14" fmla="*/ 21 w 81"/>
                    <a:gd name="T15" fmla="*/ 64 h 68"/>
                    <a:gd name="T16" fmla="*/ 10 w 81"/>
                    <a:gd name="T17" fmla="*/ 56 h 68"/>
                    <a:gd name="T18" fmla="*/ 3 w 81"/>
                    <a:gd name="T19" fmla="*/ 47 h 68"/>
                    <a:gd name="T20" fmla="*/ 0 w 81"/>
                    <a:gd name="T21" fmla="*/ 35 h 68"/>
                    <a:gd name="T22" fmla="*/ 3 w 81"/>
                    <a:gd name="T23" fmla="*/ 22 h 68"/>
                    <a:gd name="T24" fmla="*/ 12 w 81"/>
                    <a:gd name="T25" fmla="*/ 9 h 68"/>
                    <a:gd name="T26" fmla="*/ 19 w 81"/>
                    <a:gd name="T27" fmla="*/ 4 h 68"/>
                    <a:gd name="T28" fmla="*/ 29 w 81"/>
                    <a:gd name="T29" fmla="*/ 1 h 68"/>
                    <a:gd name="T30" fmla="*/ 42 w 81"/>
                    <a:gd name="T31" fmla="*/ 0 h 68"/>
                    <a:gd name="T32" fmla="*/ 54 w 81"/>
                    <a:gd name="T33" fmla="*/ 1 h 68"/>
                    <a:gd name="T34" fmla="*/ 65 w 81"/>
                    <a:gd name="T35" fmla="*/ 4 h 68"/>
                    <a:gd name="T36" fmla="*/ 74 w 81"/>
                    <a:gd name="T37" fmla="*/ 11 h 68"/>
                    <a:gd name="T38" fmla="*/ 80 w 81"/>
                    <a:gd name="T39" fmla="*/ 20 h 68"/>
                    <a:gd name="T40" fmla="*/ 81 w 81"/>
                    <a:gd name="T41" fmla="*/ 33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1" h="68">
                      <a:moveTo>
                        <a:pt x="81" y="33"/>
                      </a:moveTo>
                      <a:lnTo>
                        <a:pt x="79" y="45"/>
                      </a:lnTo>
                      <a:lnTo>
                        <a:pt x="74" y="54"/>
                      </a:lnTo>
                      <a:lnTo>
                        <a:pt x="70" y="61"/>
                      </a:lnTo>
                      <a:lnTo>
                        <a:pt x="66" y="63"/>
                      </a:lnTo>
                      <a:lnTo>
                        <a:pt x="50" y="68"/>
                      </a:lnTo>
                      <a:lnTo>
                        <a:pt x="34" y="68"/>
                      </a:lnTo>
                      <a:lnTo>
                        <a:pt x="21" y="64"/>
                      </a:lnTo>
                      <a:lnTo>
                        <a:pt x="10" y="56"/>
                      </a:lnTo>
                      <a:lnTo>
                        <a:pt x="3" y="47"/>
                      </a:lnTo>
                      <a:lnTo>
                        <a:pt x="0" y="35"/>
                      </a:lnTo>
                      <a:lnTo>
                        <a:pt x="3" y="22"/>
                      </a:lnTo>
                      <a:lnTo>
                        <a:pt x="12" y="9"/>
                      </a:lnTo>
                      <a:lnTo>
                        <a:pt x="19" y="4"/>
                      </a:lnTo>
                      <a:lnTo>
                        <a:pt x="29" y="1"/>
                      </a:lnTo>
                      <a:lnTo>
                        <a:pt x="42" y="0"/>
                      </a:lnTo>
                      <a:lnTo>
                        <a:pt x="54" y="1"/>
                      </a:lnTo>
                      <a:lnTo>
                        <a:pt x="65" y="4"/>
                      </a:lnTo>
                      <a:lnTo>
                        <a:pt x="74" y="11"/>
                      </a:lnTo>
                      <a:lnTo>
                        <a:pt x="80" y="20"/>
                      </a:lnTo>
                      <a:lnTo>
                        <a:pt x="81" y="33"/>
                      </a:lnTo>
                      <a:close/>
                    </a:path>
                  </a:pathLst>
                </a:custGeom>
                <a:solidFill>
                  <a:srgbClr val="F95E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3" name="Freeform 1366"/>
                <p:cNvSpPr>
                  <a:spLocks noChangeAspect="1"/>
                </p:cNvSpPr>
                <p:nvPr/>
              </p:nvSpPr>
              <p:spPr bwMode="auto">
                <a:xfrm rot="624494">
                  <a:off x="4568" y="1480"/>
                  <a:ext cx="64" cy="49"/>
                </a:xfrm>
                <a:custGeom>
                  <a:avLst/>
                  <a:gdLst>
                    <a:gd name="T0" fmla="*/ 110 w 117"/>
                    <a:gd name="T1" fmla="*/ 21 h 106"/>
                    <a:gd name="T2" fmla="*/ 105 w 117"/>
                    <a:gd name="T3" fmla="*/ 12 h 106"/>
                    <a:gd name="T4" fmla="*/ 97 w 117"/>
                    <a:gd name="T5" fmla="*/ 6 h 106"/>
                    <a:gd name="T6" fmla="*/ 88 w 117"/>
                    <a:gd name="T7" fmla="*/ 3 h 106"/>
                    <a:gd name="T8" fmla="*/ 78 w 117"/>
                    <a:gd name="T9" fmla="*/ 0 h 106"/>
                    <a:gd name="T10" fmla="*/ 67 w 117"/>
                    <a:gd name="T11" fmla="*/ 0 h 106"/>
                    <a:gd name="T12" fmla="*/ 56 w 117"/>
                    <a:gd name="T13" fmla="*/ 0 h 106"/>
                    <a:gd name="T14" fmla="*/ 45 w 117"/>
                    <a:gd name="T15" fmla="*/ 1 h 106"/>
                    <a:gd name="T16" fmla="*/ 35 w 117"/>
                    <a:gd name="T17" fmla="*/ 1 h 106"/>
                    <a:gd name="T18" fmla="*/ 23 w 117"/>
                    <a:gd name="T19" fmla="*/ 4 h 106"/>
                    <a:gd name="T20" fmla="*/ 14 w 117"/>
                    <a:gd name="T21" fmla="*/ 9 h 106"/>
                    <a:gd name="T22" fmla="*/ 7 w 117"/>
                    <a:gd name="T23" fmla="*/ 19 h 106"/>
                    <a:gd name="T24" fmla="*/ 3 w 117"/>
                    <a:gd name="T25" fmla="*/ 30 h 106"/>
                    <a:gd name="T26" fmla="*/ 0 w 117"/>
                    <a:gd name="T27" fmla="*/ 43 h 106"/>
                    <a:gd name="T28" fmla="*/ 0 w 117"/>
                    <a:gd name="T29" fmla="*/ 56 h 106"/>
                    <a:gd name="T30" fmla="*/ 2 w 117"/>
                    <a:gd name="T31" fmla="*/ 69 h 106"/>
                    <a:gd name="T32" fmla="*/ 5 w 117"/>
                    <a:gd name="T33" fmla="*/ 81 h 106"/>
                    <a:gd name="T34" fmla="*/ 11 w 117"/>
                    <a:gd name="T35" fmla="*/ 89 h 106"/>
                    <a:gd name="T36" fmla="*/ 19 w 117"/>
                    <a:gd name="T37" fmla="*/ 96 h 106"/>
                    <a:gd name="T38" fmla="*/ 29 w 117"/>
                    <a:gd name="T39" fmla="*/ 100 h 106"/>
                    <a:gd name="T40" fmla="*/ 41 w 117"/>
                    <a:gd name="T41" fmla="*/ 104 h 106"/>
                    <a:gd name="T42" fmla="*/ 53 w 117"/>
                    <a:gd name="T43" fmla="*/ 106 h 106"/>
                    <a:gd name="T44" fmla="*/ 66 w 117"/>
                    <a:gd name="T45" fmla="*/ 106 h 106"/>
                    <a:gd name="T46" fmla="*/ 79 w 117"/>
                    <a:gd name="T47" fmla="*/ 104 h 106"/>
                    <a:gd name="T48" fmla="*/ 90 w 117"/>
                    <a:gd name="T49" fmla="*/ 102 h 106"/>
                    <a:gd name="T50" fmla="*/ 102 w 117"/>
                    <a:gd name="T51" fmla="*/ 98 h 106"/>
                    <a:gd name="T52" fmla="*/ 110 w 117"/>
                    <a:gd name="T53" fmla="*/ 91 h 106"/>
                    <a:gd name="T54" fmla="*/ 114 w 117"/>
                    <a:gd name="T55" fmla="*/ 82 h 106"/>
                    <a:gd name="T56" fmla="*/ 117 w 117"/>
                    <a:gd name="T57" fmla="*/ 71 h 106"/>
                    <a:gd name="T58" fmla="*/ 117 w 117"/>
                    <a:gd name="T59" fmla="*/ 58 h 106"/>
                    <a:gd name="T60" fmla="*/ 115 w 117"/>
                    <a:gd name="T61" fmla="*/ 45 h 106"/>
                    <a:gd name="T62" fmla="*/ 113 w 117"/>
                    <a:gd name="T63" fmla="*/ 33 h 106"/>
                    <a:gd name="T64" fmla="*/ 110 w 117"/>
                    <a:gd name="T65" fmla="*/ 2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7" h="106">
                      <a:moveTo>
                        <a:pt x="110" y="21"/>
                      </a:moveTo>
                      <a:lnTo>
                        <a:pt x="105" y="12"/>
                      </a:lnTo>
                      <a:lnTo>
                        <a:pt x="97" y="6"/>
                      </a:lnTo>
                      <a:lnTo>
                        <a:pt x="88" y="3"/>
                      </a:lnTo>
                      <a:lnTo>
                        <a:pt x="78" y="0"/>
                      </a:lnTo>
                      <a:lnTo>
                        <a:pt x="67" y="0"/>
                      </a:lnTo>
                      <a:lnTo>
                        <a:pt x="56" y="0"/>
                      </a:lnTo>
                      <a:lnTo>
                        <a:pt x="45" y="1"/>
                      </a:lnTo>
                      <a:lnTo>
                        <a:pt x="35" y="1"/>
                      </a:lnTo>
                      <a:lnTo>
                        <a:pt x="23" y="4"/>
                      </a:lnTo>
                      <a:lnTo>
                        <a:pt x="14" y="9"/>
                      </a:lnTo>
                      <a:lnTo>
                        <a:pt x="7" y="19"/>
                      </a:lnTo>
                      <a:lnTo>
                        <a:pt x="3" y="30"/>
                      </a:lnTo>
                      <a:lnTo>
                        <a:pt x="0" y="43"/>
                      </a:lnTo>
                      <a:lnTo>
                        <a:pt x="0" y="56"/>
                      </a:lnTo>
                      <a:lnTo>
                        <a:pt x="2" y="69"/>
                      </a:lnTo>
                      <a:lnTo>
                        <a:pt x="5" y="81"/>
                      </a:lnTo>
                      <a:lnTo>
                        <a:pt x="11" y="89"/>
                      </a:lnTo>
                      <a:lnTo>
                        <a:pt x="19" y="96"/>
                      </a:lnTo>
                      <a:lnTo>
                        <a:pt x="29" y="100"/>
                      </a:lnTo>
                      <a:lnTo>
                        <a:pt x="41" y="104"/>
                      </a:lnTo>
                      <a:lnTo>
                        <a:pt x="53" y="106"/>
                      </a:lnTo>
                      <a:lnTo>
                        <a:pt x="66" y="106"/>
                      </a:lnTo>
                      <a:lnTo>
                        <a:pt x="79" y="104"/>
                      </a:lnTo>
                      <a:lnTo>
                        <a:pt x="90" y="102"/>
                      </a:lnTo>
                      <a:lnTo>
                        <a:pt x="102" y="98"/>
                      </a:lnTo>
                      <a:lnTo>
                        <a:pt x="110" y="91"/>
                      </a:lnTo>
                      <a:lnTo>
                        <a:pt x="114" y="82"/>
                      </a:lnTo>
                      <a:lnTo>
                        <a:pt x="117" y="71"/>
                      </a:lnTo>
                      <a:lnTo>
                        <a:pt x="117" y="58"/>
                      </a:lnTo>
                      <a:lnTo>
                        <a:pt x="115" y="45"/>
                      </a:lnTo>
                      <a:lnTo>
                        <a:pt x="113" y="33"/>
                      </a:lnTo>
                      <a:lnTo>
                        <a:pt x="110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4" name="Freeform 1367"/>
                <p:cNvSpPr>
                  <a:spLocks noChangeAspect="1"/>
                </p:cNvSpPr>
                <p:nvPr/>
              </p:nvSpPr>
              <p:spPr bwMode="auto">
                <a:xfrm rot="624494">
                  <a:off x="4577" y="1487"/>
                  <a:ext cx="45" cy="32"/>
                </a:xfrm>
                <a:custGeom>
                  <a:avLst/>
                  <a:gdLst>
                    <a:gd name="T0" fmla="*/ 81 w 81"/>
                    <a:gd name="T1" fmla="*/ 33 h 68"/>
                    <a:gd name="T2" fmla="*/ 79 w 81"/>
                    <a:gd name="T3" fmla="*/ 44 h 68"/>
                    <a:gd name="T4" fmla="*/ 76 w 81"/>
                    <a:gd name="T5" fmla="*/ 54 h 68"/>
                    <a:gd name="T6" fmla="*/ 71 w 81"/>
                    <a:gd name="T7" fmla="*/ 61 h 68"/>
                    <a:gd name="T8" fmla="*/ 66 w 81"/>
                    <a:gd name="T9" fmla="*/ 63 h 68"/>
                    <a:gd name="T10" fmla="*/ 50 w 81"/>
                    <a:gd name="T11" fmla="*/ 68 h 68"/>
                    <a:gd name="T12" fmla="*/ 34 w 81"/>
                    <a:gd name="T13" fmla="*/ 68 h 68"/>
                    <a:gd name="T14" fmla="*/ 20 w 81"/>
                    <a:gd name="T15" fmla="*/ 64 h 68"/>
                    <a:gd name="T16" fmla="*/ 9 w 81"/>
                    <a:gd name="T17" fmla="*/ 56 h 68"/>
                    <a:gd name="T18" fmla="*/ 2 w 81"/>
                    <a:gd name="T19" fmla="*/ 47 h 68"/>
                    <a:gd name="T20" fmla="*/ 0 w 81"/>
                    <a:gd name="T21" fmla="*/ 35 h 68"/>
                    <a:gd name="T22" fmla="*/ 3 w 81"/>
                    <a:gd name="T23" fmla="*/ 21 h 68"/>
                    <a:gd name="T24" fmla="*/ 12 w 81"/>
                    <a:gd name="T25" fmla="*/ 9 h 68"/>
                    <a:gd name="T26" fmla="*/ 20 w 81"/>
                    <a:gd name="T27" fmla="*/ 4 h 68"/>
                    <a:gd name="T28" fmla="*/ 31 w 81"/>
                    <a:gd name="T29" fmla="*/ 1 h 68"/>
                    <a:gd name="T30" fmla="*/ 42 w 81"/>
                    <a:gd name="T31" fmla="*/ 0 h 68"/>
                    <a:gd name="T32" fmla="*/ 55 w 81"/>
                    <a:gd name="T33" fmla="*/ 1 h 68"/>
                    <a:gd name="T34" fmla="*/ 66 w 81"/>
                    <a:gd name="T35" fmla="*/ 4 h 68"/>
                    <a:gd name="T36" fmla="*/ 76 w 81"/>
                    <a:gd name="T37" fmla="*/ 11 h 68"/>
                    <a:gd name="T38" fmla="*/ 80 w 81"/>
                    <a:gd name="T39" fmla="*/ 20 h 68"/>
                    <a:gd name="T40" fmla="*/ 81 w 81"/>
                    <a:gd name="T41" fmla="*/ 33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1" h="68">
                      <a:moveTo>
                        <a:pt x="81" y="33"/>
                      </a:moveTo>
                      <a:lnTo>
                        <a:pt x="79" y="44"/>
                      </a:lnTo>
                      <a:lnTo>
                        <a:pt x="76" y="54"/>
                      </a:lnTo>
                      <a:lnTo>
                        <a:pt x="71" y="61"/>
                      </a:lnTo>
                      <a:lnTo>
                        <a:pt x="66" y="63"/>
                      </a:lnTo>
                      <a:lnTo>
                        <a:pt x="50" y="68"/>
                      </a:lnTo>
                      <a:lnTo>
                        <a:pt x="34" y="68"/>
                      </a:lnTo>
                      <a:lnTo>
                        <a:pt x="20" y="64"/>
                      </a:lnTo>
                      <a:lnTo>
                        <a:pt x="9" y="56"/>
                      </a:lnTo>
                      <a:lnTo>
                        <a:pt x="2" y="47"/>
                      </a:lnTo>
                      <a:lnTo>
                        <a:pt x="0" y="35"/>
                      </a:lnTo>
                      <a:lnTo>
                        <a:pt x="3" y="21"/>
                      </a:lnTo>
                      <a:lnTo>
                        <a:pt x="12" y="9"/>
                      </a:lnTo>
                      <a:lnTo>
                        <a:pt x="20" y="4"/>
                      </a:lnTo>
                      <a:lnTo>
                        <a:pt x="31" y="1"/>
                      </a:lnTo>
                      <a:lnTo>
                        <a:pt x="42" y="0"/>
                      </a:lnTo>
                      <a:lnTo>
                        <a:pt x="55" y="1"/>
                      </a:lnTo>
                      <a:lnTo>
                        <a:pt x="66" y="4"/>
                      </a:lnTo>
                      <a:lnTo>
                        <a:pt x="76" y="11"/>
                      </a:lnTo>
                      <a:lnTo>
                        <a:pt x="80" y="20"/>
                      </a:lnTo>
                      <a:lnTo>
                        <a:pt x="81" y="33"/>
                      </a:lnTo>
                      <a:close/>
                    </a:path>
                  </a:pathLst>
                </a:custGeom>
                <a:solidFill>
                  <a:srgbClr val="F95E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5" name="Freeform 1368"/>
                <p:cNvSpPr>
                  <a:spLocks noChangeAspect="1"/>
                </p:cNvSpPr>
                <p:nvPr/>
              </p:nvSpPr>
              <p:spPr bwMode="auto">
                <a:xfrm rot="624494">
                  <a:off x="4485" y="1456"/>
                  <a:ext cx="64" cy="48"/>
                </a:xfrm>
                <a:custGeom>
                  <a:avLst/>
                  <a:gdLst>
                    <a:gd name="T0" fmla="*/ 109 w 116"/>
                    <a:gd name="T1" fmla="*/ 20 h 105"/>
                    <a:gd name="T2" fmla="*/ 105 w 116"/>
                    <a:gd name="T3" fmla="*/ 11 h 105"/>
                    <a:gd name="T4" fmla="*/ 98 w 116"/>
                    <a:gd name="T5" fmla="*/ 4 h 105"/>
                    <a:gd name="T6" fmla="*/ 88 w 116"/>
                    <a:gd name="T7" fmla="*/ 1 h 105"/>
                    <a:gd name="T8" fmla="*/ 78 w 116"/>
                    <a:gd name="T9" fmla="*/ 0 h 105"/>
                    <a:gd name="T10" fmla="*/ 67 w 116"/>
                    <a:gd name="T11" fmla="*/ 0 h 105"/>
                    <a:gd name="T12" fmla="*/ 55 w 116"/>
                    <a:gd name="T13" fmla="*/ 0 h 105"/>
                    <a:gd name="T14" fmla="*/ 45 w 116"/>
                    <a:gd name="T15" fmla="*/ 1 h 105"/>
                    <a:gd name="T16" fmla="*/ 34 w 116"/>
                    <a:gd name="T17" fmla="*/ 1 h 105"/>
                    <a:gd name="T18" fmla="*/ 23 w 116"/>
                    <a:gd name="T19" fmla="*/ 3 h 105"/>
                    <a:gd name="T20" fmla="*/ 14 w 116"/>
                    <a:gd name="T21" fmla="*/ 9 h 105"/>
                    <a:gd name="T22" fmla="*/ 7 w 116"/>
                    <a:gd name="T23" fmla="*/ 18 h 105"/>
                    <a:gd name="T24" fmla="*/ 3 w 116"/>
                    <a:gd name="T25" fmla="*/ 30 h 105"/>
                    <a:gd name="T26" fmla="*/ 1 w 116"/>
                    <a:gd name="T27" fmla="*/ 42 h 105"/>
                    <a:gd name="T28" fmla="*/ 0 w 116"/>
                    <a:gd name="T29" fmla="*/ 55 h 105"/>
                    <a:gd name="T30" fmla="*/ 2 w 116"/>
                    <a:gd name="T31" fmla="*/ 69 h 105"/>
                    <a:gd name="T32" fmla="*/ 4 w 116"/>
                    <a:gd name="T33" fmla="*/ 80 h 105"/>
                    <a:gd name="T34" fmla="*/ 10 w 116"/>
                    <a:gd name="T35" fmla="*/ 88 h 105"/>
                    <a:gd name="T36" fmla="*/ 18 w 116"/>
                    <a:gd name="T37" fmla="*/ 95 h 105"/>
                    <a:gd name="T38" fmla="*/ 29 w 116"/>
                    <a:gd name="T39" fmla="*/ 100 h 105"/>
                    <a:gd name="T40" fmla="*/ 40 w 116"/>
                    <a:gd name="T41" fmla="*/ 103 h 105"/>
                    <a:gd name="T42" fmla="*/ 53 w 116"/>
                    <a:gd name="T43" fmla="*/ 105 h 105"/>
                    <a:gd name="T44" fmla="*/ 65 w 116"/>
                    <a:gd name="T45" fmla="*/ 105 h 105"/>
                    <a:gd name="T46" fmla="*/ 78 w 116"/>
                    <a:gd name="T47" fmla="*/ 103 h 105"/>
                    <a:gd name="T48" fmla="*/ 90 w 116"/>
                    <a:gd name="T49" fmla="*/ 100 h 105"/>
                    <a:gd name="T50" fmla="*/ 101 w 116"/>
                    <a:gd name="T51" fmla="*/ 96 h 105"/>
                    <a:gd name="T52" fmla="*/ 109 w 116"/>
                    <a:gd name="T53" fmla="*/ 90 h 105"/>
                    <a:gd name="T54" fmla="*/ 114 w 116"/>
                    <a:gd name="T55" fmla="*/ 80 h 105"/>
                    <a:gd name="T56" fmla="*/ 116 w 116"/>
                    <a:gd name="T57" fmla="*/ 70 h 105"/>
                    <a:gd name="T58" fmla="*/ 116 w 116"/>
                    <a:gd name="T59" fmla="*/ 57 h 105"/>
                    <a:gd name="T60" fmla="*/ 115 w 116"/>
                    <a:gd name="T61" fmla="*/ 45 h 105"/>
                    <a:gd name="T62" fmla="*/ 113 w 116"/>
                    <a:gd name="T63" fmla="*/ 32 h 105"/>
                    <a:gd name="T64" fmla="*/ 109 w 116"/>
                    <a:gd name="T65" fmla="*/ 20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6" h="105">
                      <a:moveTo>
                        <a:pt x="109" y="20"/>
                      </a:moveTo>
                      <a:lnTo>
                        <a:pt x="105" y="11"/>
                      </a:lnTo>
                      <a:lnTo>
                        <a:pt x="98" y="4"/>
                      </a:lnTo>
                      <a:lnTo>
                        <a:pt x="88" y="1"/>
                      </a:lnTo>
                      <a:lnTo>
                        <a:pt x="78" y="0"/>
                      </a:lnTo>
                      <a:lnTo>
                        <a:pt x="67" y="0"/>
                      </a:lnTo>
                      <a:lnTo>
                        <a:pt x="55" y="0"/>
                      </a:lnTo>
                      <a:lnTo>
                        <a:pt x="45" y="1"/>
                      </a:lnTo>
                      <a:lnTo>
                        <a:pt x="34" y="1"/>
                      </a:lnTo>
                      <a:lnTo>
                        <a:pt x="23" y="3"/>
                      </a:lnTo>
                      <a:lnTo>
                        <a:pt x="14" y="9"/>
                      </a:lnTo>
                      <a:lnTo>
                        <a:pt x="7" y="18"/>
                      </a:lnTo>
                      <a:lnTo>
                        <a:pt x="3" y="30"/>
                      </a:lnTo>
                      <a:lnTo>
                        <a:pt x="1" y="42"/>
                      </a:lnTo>
                      <a:lnTo>
                        <a:pt x="0" y="55"/>
                      </a:lnTo>
                      <a:lnTo>
                        <a:pt x="2" y="69"/>
                      </a:lnTo>
                      <a:lnTo>
                        <a:pt x="4" y="80"/>
                      </a:lnTo>
                      <a:lnTo>
                        <a:pt x="10" y="88"/>
                      </a:lnTo>
                      <a:lnTo>
                        <a:pt x="18" y="95"/>
                      </a:lnTo>
                      <a:lnTo>
                        <a:pt x="29" y="100"/>
                      </a:lnTo>
                      <a:lnTo>
                        <a:pt x="40" y="103"/>
                      </a:lnTo>
                      <a:lnTo>
                        <a:pt x="53" y="105"/>
                      </a:lnTo>
                      <a:lnTo>
                        <a:pt x="65" y="105"/>
                      </a:lnTo>
                      <a:lnTo>
                        <a:pt x="78" y="103"/>
                      </a:lnTo>
                      <a:lnTo>
                        <a:pt x="90" y="100"/>
                      </a:lnTo>
                      <a:lnTo>
                        <a:pt x="101" y="96"/>
                      </a:lnTo>
                      <a:lnTo>
                        <a:pt x="109" y="90"/>
                      </a:lnTo>
                      <a:lnTo>
                        <a:pt x="114" y="80"/>
                      </a:lnTo>
                      <a:lnTo>
                        <a:pt x="116" y="70"/>
                      </a:lnTo>
                      <a:lnTo>
                        <a:pt x="116" y="57"/>
                      </a:lnTo>
                      <a:lnTo>
                        <a:pt x="115" y="45"/>
                      </a:lnTo>
                      <a:lnTo>
                        <a:pt x="113" y="32"/>
                      </a:lnTo>
                      <a:lnTo>
                        <a:pt x="109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6" name="Freeform 1369"/>
                <p:cNvSpPr>
                  <a:spLocks noChangeAspect="1"/>
                </p:cNvSpPr>
                <p:nvPr/>
              </p:nvSpPr>
              <p:spPr bwMode="auto">
                <a:xfrm rot="624494">
                  <a:off x="4495" y="1463"/>
                  <a:ext cx="44" cy="32"/>
                </a:xfrm>
                <a:custGeom>
                  <a:avLst/>
                  <a:gdLst>
                    <a:gd name="T0" fmla="*/ 83 w 83"/>
                    <a:gd name="T1" fmla="*/ 33 h 68"/>
                    <a:gd name="T2" fmla="*/ 81 w 83"/>
                    <a:gd name="T3" fmla="*/ 45 h 68"/>
                    <a:gd name="T4" fmla="*/ 76 w 83"/>
                    <a:gd name="T5" fmla="*/ 54 h 68"/>
                    <a:gd name="T6" fmla="*/ 71 w 83"/>
                    <a:gd name="T7" fmla="*/ 61 h 68"/>
                    <a:gd name="T8" fmla="*/ 68 w 83"/>
                    <a:gd name="T9" fmla="*/ 63 h 68"/>
                    <a:gd name="T10" fmla="*/ 52 w 83"/>
                    <a:gd name="T11" fmla="*/ 68 h 68"/>
                    <a:gd name="T12" fmla="*/ 36 w 83"/>
                    <a:gd name="T13" fmla="*/ 68 h 68"/>
                    <a:gd name="T14" fmla="*/ 22 w 83"/>
                    <a:gd name="T15" fmla="*/ 63 h 68"/>
                    <a:gd name="T16" fmla="*/ 10 w 83"/>
                    <a:gd name="T17" fmla="*/ 56 h 68"/>
                    <a:gd name="T18" fmla="*/ 4 w 83"/>
                    <a:gd name="T19" fmla="*/ 46 h 68"/>
                    <a:gd name="T20" fmla="*/ 0 w 83"/>
                    <a:gd name="T21" fmla="*/ 35 h 68"/>
                    <a:gd name="T22" fmla="*/ 4 w 83"/>
                    <a:gd name="T23" fmla="*/ 22 h 68"/>
                    <a:gd name="T24" fmla="*/ 13 w 83"/>
                    <a:gd name="T25" fmla="*/ 8 h 68"/>
                    <a:gd name="T26" fmla="*/ 21 w 83"/>
                    <a:gd name="T27" fmla="*/ 3 h 68"/>
                    <a:gd name="T28" fmla="*/ 31 w 83"/>
                    <a:gd name="T29" fmla="*/ 1 h 68"/>
                    <a:gd name="T30" fmla="*/ 43 w 83"/>
                    <a:gd name="T31" fmla="*/ 0 h 68"/>
                    <a:gd name="T32" fmla="*/ 55 w 83"/>
                    <a:gd name="T33" fmla="*/ 1 h 68"/>
                    <a:gd name="T34" fmla="*/ 67 w 83"/>
                    <a:gd name="T35" fmla="*/ 5 h 68"/>
                    <a:gd name="T36" fmla="*/ 76 w 83"/>
                    <a:gd name="T37" fmla="*/ 11 h 68"/>
                    <a:gd name="T38" fmla="*/ 82 w 83"/>
                    <a:gd name="T39" fmla="*/ 21 h 68"/>
                    <a:gd name="T40" fmla="*/ 83 w 83"/>
                    <a:gd name="T41" fmla="*/ 33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" h="68">
                      <a:moveTo>
                        <a:pt x="83" y="33"/>
                      </a:moveTo>
                      <a:lnTo>
                        <a:pt x="81" y="45"/>
                      </a:lnTo>
                      <a:lnTo>
                        <a:pt x="76" y="54"/>
                      </a:lnTo>
                      <a:lnTo>
                        <a:pt x="71" y="61"/>
                      </a:lnTo>
                      <a:lnTo>
                        <a:pt x="68" y="63"/>
                      </a:lnTo>
                      <a:lnTo>
                        <a:pt x="52" y="68"/>
                      </a:lnTo>
                      <a:lnTo>
                        <a:pt x="36" y="68"/>
                      </a:lnTo>
                      <a:lnTo>
                        <a:pt x="22" y="63"/>
                      </a:lnTo>
                      <a:lnTo>
                        <a:pt x="10" y="56"/>
                      </a:lnTo>
                      <a:lnTo>
                        <a:pt x="4" y="46"/>
                      </a:lnTo>
                      <a:lnTo>
                        <a:pt x="0" y="35"/>
                      </a:lnTo>
                      <a:lnTo>
                        <a:pt x="4" y="22"/>
                      </a:lnTo>
                      <a:lnTo>
                        <a:pt x="13" y="8"/>
                      </a:lnTo>
                      <a:lnTo>
                        <a:pt x="21" y="3"/>
                      </a:lnTo>
                      <a:lnTo>
                        <a:pt x="31" y="1"/>
                      </a:lnTo>
                      <a:lnTo>
                        <a:pt x="43" y="0"/>
                      </a:lnTo>
                      <a:lnTo>
                        <a:pt x="55" y="1"/>
                      </a:lnTo>
                      <a:lnTo>
                        <a:pt x="67" y="5"/>
                      </a:lnTo>
                      <a:lnTo>
                        <a:pt x="76" y="11"/>
                      </a:lnTo>
                      <a:lnTo>
                        <a:pt x="82" y="21"/>
                      </a:lnTo>
                      <a:lnTo>
                        <a:pt x="83" y="33"/>
                      </a:lnTo>
                      <a:close/>
                    </a:path>
                  </a:pathLst>
                </a:custGeom>
                <a:solidFill>
                  <a:srgbClr val="F95E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7" name="Freeform 1370"/>
                <p:cNvSpPr>
                  <a:spLocks noChangeAspect="1"/>
                </p:cNvSpPr>
                <p:nvPr/>
              </p:nvSpPr>
              <p:spPr bwMode="auto">
                <a:xfrm rot="624494">
                  <a:off x="4634" y="1503"/>
                  <a:ext cx="64" cy="49"/>
                </a:xfrm>
                <a:custGeom>
                  <a:avLst/>
                  <a:gdLst>
                    <a:gd name="T0" fmla="*/ 109 w 115"/>
                    <a:gd name="T1" fmla="*/ 22 h 106"/>
                    <a:gd name="T2" fmla="*/ 104 w 115"/>
                    <a:gd name="T3" fmla="*/ 13 h 106"/>
                    <a:gd name="T4" fmla="*/ 97 w 115"/>
                    <a:gd name="T5" fmla="*/ 6 h 106"/>
                    <a:gd name="T6" fmla="*/ 87 w 115"/>
                    <a:gd name="T7" fmla="*/ 3 h 106"/>
                    <a:gd name="T8" fmla="*/ 77 w 115"/>
                    <a:gd name="T9" fmla="*/ 0 h 106"/>
                    <a:gd name="T10" fmla="*/ 66 w 115"/>
                    <a:gd name="T11" fmla="*/ 0 h 106"/>
                    <a:gd name="T12" fmla="*/ 55 w 115"/>
                    <a:gd name="T13" fmla="*/ 0 h 106"/>
                    <a:gd name="T14" fmla="*/ 44 w 115"/>
                    <a:gd name="T15" fmla="*/ 1 h 106"/>
                    <a:gd name="T16" fmla="*/ 35 w 115"/>
                    <a:gd name="T17" fmla="*/ 1 h 106"/>
                    <a:gd name="T18" fmla="*/ 23 w 115"/>
                    <a:gd name="T19" fmla="*/ 4 h 106"/>
                    <a:gd name="T20" fmla="*/ 14 w 115"/>
                    <a:gd name="T21" fmla="*/ 10 h 106"/>
                    <a:gd name="T22" fmla="*/ 7 w 115"/>
                    <a:gd name="T23" fmla="*/ 19 h 106"/>
                    <a:gd name="T24" fmla="*/ 2 w 115"/>
                    <a:gd name="T25" fmla="*/ 30 h 106"/>
                    <a:gd name="T26" fmla="*/ 0 w 115"/>
                    <a:gd name="T27" fmla="*/ 43 h 106"/>
                    <a:gd name="T28" fmla="*/ 0 w 115"/>
                    <a:gd name="T29" fmla="*/ 57 h 106"/>
                    <a:gd name="T30" fmla="*/ 1 w 115"/>
                    <a:gd name="T31" fmla="*/ 71 h 106"/>
                    <a:gd name="T32" fmla="*/ 5 w 115"/>
                    <a:gd name="T33" fmla="*/ 82 h 106"/>
                    <a:gd name="T34" fmla="*/ 9 w 115"/>
                    <a:gd name="T35" fmla="*/ 90 h 106"/>
                    <a:gd name="T36" fmla="*/ 17 w 115"/>
                    <a:gd name="T37" fmla="*/ 97 h 106"/>
                    <a:gd name="T38" fmla="*/ 28 w 115"/>
                    <a:gd name="T39" fmla="*/ 102 h 106"/>
                    <a:gd name="T40" fmla="*/ 39 w 115"/>
                    <a:gd name="T41" fmla="*/ 105 h 106"/>
                    <a:gd name="T42" fmla="*/ 52 w 115"/>
                    <a:gd name="T43" fmla="*/ 106 h 106"/>
                    <a:gd name="T44" fmla="*/ 64 w 115"/>
                    <a:gd name="T45" fmla="*/ 106 h 106"/>
                    <a:gd name="T46" fmla="*/ 77 w 115"/>
                    <a:gd name="T47" fmla="*/ 105 h 106"/>
                    <a:gd name="T48" fmla="*/ 89 w 115"/>
                    <a:gd name="T49" fmla="*/ 102 h 106"/>
                    <a:gd name="T50" fmla="*/ 100 w 115"/>
                    <a:gd name="T51" fmla="*/ 98 h 106"/>
                    <a:gd name="T52" fmla="*/ 107 w 115"/>
                    <a:gd name="T53" fmla="*/ 91 h 106"/>
                    <a:gd name="T54" fmla="*/ 113 w 115"/>
                    <a:gd name="T55" fmla="*/ 82 h 106"/>
                    <a:gd name="T56" fmla="*/ 115 w 115"/>
                    <a:gd name="T57" fmla="*/ 72 h 106"/>
                    <a:gd name="T58" fmla="*/ 115 w 115"/>
                    <a:gd name="T59" fmla="*/ 59 h 106"/>
                    <a:gd name="T60" fmla="*/ 114 w 115"/>
                    <a:gd name="T61" fmla="*/ 46 h 106"/>
                    <a:gd name="T62" fmla="*/ 112 w 115"/>
                    <a:gd name="T63" fmla="*/ 34 h 106"/>
                    <a:gd name="T64" fmla="*/ 109 w 115"/>
                    <a:gd name="T65" fmla="*/ 22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5" h="106">
                      <a:moveTo>
                        <a:pt x="109" y="22"/>
                      </a:moveTo>
                      <a:lnTo>
                        <a:pt x="104" y="13"/>
                      </a:lnTo>
                      <a:lnTo>
                        <a:pt x="97" y="6"/>
                      </a:lnTo>
                      <a:lnTo>
                        <a:pt x="87" y="3"/>
                      </a:lnTo>
                      <a:lnTo>
                        <a:pt x="77" y="0"/>
                      </a:lnTo>
                      <a:lnTo>
                        <a:pt x="66" y="0"/>
                      </a:lnTo>
                      <a:lnTo>
                        <a:pt x="55" y="0"/>
                      </a:lnTo>
                      <a:lnTo>
                        <a:pt x="44" y="1"/>
                      </a:lnTo>
                      <a:lnTo>
                        <a:pt x="35" y="1"/>
                      </a:lnTo>
                      <a:lnTo>
                        <a:pt x="23" y="4"/>
                      </a:lnTo>
                      <a:lnTo>
                        <a:pt x="14" y="10"/>
                      </a:lnTo>
                      <a:lnTo>
                        <a:pt x="7" y="19"/>
                      </a:lnTo>
                      <a:lnTo>
                        <a:pt x="2" y="30"/>
                      </a:lnTo>
                      <a:lnTo>
                        <a:pt x="0" y="43"/>
                      </a:lnTo>
                      <a:lnTo>
                        <a:pt x="0" y="57"/>
                      </a:lnTo>
                      <a:lnTo>
                        <a:pt x="1" y="71"/>
                      </a:lnTo>
                      <a:lnTo>
                        <a:pt x="5" y="82"/>
                      </a:lnTo>
                      <a:lnTo>
                        <a:pt x="9" y="90"/>
                      </a:lnTo>
                      <a:lnTo>
                        <a:pt x="17" y="97"/>
                      </a:lnTo>
                      <a:lnTo>
                        <a:pt x="28" y="102"/>
                      </a:lnTo>
                      <a:lnTo>
                        <a:pt x="39" y="105"/>
                      </a:lnTo>
                      <a:lnTo>
                        <a:pt x="52" y="106"/>
                      </a:lnTo>
                      <a:lnTo>
                        <a:pt x="64" y="106"/>
                      </a:lnTo>
                      <a:lnTo>
                        <a:pt x="77" y="105"/>
                      </a:lnTo>
                      <a:lnTo>
                        <a:pt x="89" y="102"/>
                      </a:lnTo>
                      <a:lnTo>
                        <a:pt x="100" y="98"/>
                      </a:lnTo>
                      <a:lnTo>
                        <a:pt x="107" y="91"/>
                      </a:lnTo>
                      <a:lnTo>
                        <a:pt x="113" y="82"/>
                      </a:lnTo>
                      <a:lnTo>
                        <a:pt x="115" y="72"/>
                      </a:lnTo>
                      <a:lnTo>
                        <a:pt x="115" y="59"/>
                      </a:lnTo>
                      <a:lnTo>
                        <a:pt x="114" y="46"/>
                      </a:lnTo>
                      <a:lnTo>
                        <a:pt x="112" y="34"/>
                      </a:lnTo>
                      <a:lnTo>
                        <a:pt x="109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8" name="Freeform 1371"/>
                <p:cNvSpPr>
                  <a:spLocks noChangeAspect="1"/>
                </p:cNvSpPr>
                <p:nvPr/>
              </p:nvSpPr>
              <p:spPr bwMode="auto">
                <a:xfrm rot="624494">
                  <a:off x="4643" y="1511"/>
                  <a:ext cx="45" cy="32"/>
                </a:xfrm>
                <a:custGeom>
                  <a:avLst/>
                  <a:gdLst>
                    <a:gd name="T0" fmla="*/ 83 w 83"/>
                    <a:gd name="T1" fmla="*/ 34 h 69"/>
                    <a:gd name="T2" fmla="*/ 81 w 83"/>
                    <a:gd name="T3" fmla="*/ 46 h 69"/>
                    <a:gd name="T4" fmla="*/ 76 w 83"/>
                    <a:gd name="T5" fmla="*/ 55 h 69"/>
                    <a:gd name="T6" fmla="*/ 71 w 83"/>
                    <a:gd name="T7" fmla="*/ 62 h 69"/>
                    <a:gd name="T8" fmla="*/ 68 w 83"/>
                    <a:gd name="T9" fmla="*/ 64 h 69"/>
                    <a:gd name="T10" fmla="*/ 52 w 83"/>
                    <a:gd name="T11" fmla="*/ 69 h 69"/>
                    <a:gd name="T12" fmla="*/ 36 w 83"/>
                    <a:gd name="T13" fmla="*/ 69 h 69"/>
                    <a:gd name="T14" fmla="*/ 22 w 83"/>
                    <a:gd name="T15" fmla="*/ 64 h 69"/>
                    <a:gd name="T16" fmla="*/ 10 w 83"/>
                    <a:gd name="T17" fmla="*/ 57 h 69"/>
                    <a:gd name="T18" fmla="*/ 4 w 83"/>
                    <a:gd name="T19" fmla="*/ 47 h 69"/>
                    <a:gd name="T20" fmla="*/ 0 w 83"/>
                    <a:gd name="T21" fmla="*/ 35 h 69"/>
                    <a:gd name="T22" fmla="*/ 4 w 83"/>
                    <a:gd name="T23" fmla="*/ 21 h 69"/>
                    <a:gd name="T24" fmla="*/ 13 w 83"/>
                    <a:gd name="T25" fmla="*/ 9 h 69"/>
                    <a:gd name="T26" fmla="*/ 21 w 83"/>
                    <a:gd name="T27" fmla="*/ 4 h 69"/>
                    <a:gd name="T28" fmla="*/ 31 w 83"/>
                    <a:gd name="T29" fmla="*/ 1 h 69"/>
                    <a:gd name="T30" fmla="*/ 43 w 83"/>
                    <a:gd name="T31" fmla="*/ 0 h 69"/>
                    <a:gd name="T32" fmla="*/ 55 w 83"/>
                    <a:gd name="T33" fmla="*/ 1 h 69"/>
                    <a:gd name="T34" fmla="*/ 67 w 83"/>
                    <a:gd name="T35" fmla="*/ 4 h 69"/>
                    <a:gd name="T36" fmla="*/ 76 w 83"/>
                    <a:gd name="T37" fmla="*/ 11 h 69"/>
                    <a:gd name="T38" fmla="*/ 82 w 83"/>
                    <a:gd name="T39" fmla="*/ 20 h 69"/>
                    <a:gd name="T40" fmla="*/ 83 w 83"/>
                    <a:gd name="T41" fmla="*/ 34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" h="69">
                      <a:moveTo>
                        <a:pt x="83" y="34"/>
                      </a:moveTo>
                      <a:lnTo>
                        <a:pt x="81" y="46"/>
                      </a:lnTo>
                      <a:lnTo>
                        <a:pt x="76" y="55"/>
                      </a:lnTo>
                      <a:lnTo>
                        <a:pt x="71" y="62"/>
                      </a:lnTo>
                      <a:lnTo>
                        <a:pt x="68" y="64"/>
                      </a:lnTo>
                      <a:lnTo>
                        <a:pt x="52" y="69"/>
                      </a:lnTo>
                      <a:lnTo>
                        <a:pt x="36" y="69"/>
                      </a:lnTo>
                      <a:lnTo>
                        <a:pt x="22" y="64"/>
                      </a:lnTo>
                      <a:lnTo>
                        <a:pt x="10" y="57"/>
                      </a:lnTo>
                      <a:lnTo>
                        <a:pt x="4" y="47"/>
                      </a:lnTo>
                      <a:lnTo>
                        <a:pt x="0" y="35"/>
                      </a:lnTo>
                      <a:lnTo>
                        <a:pt x="4" y="21"/>
                      </a:lnTo>
                      <a:lnTo>
                        <a:pt x="13" y="9"/>
                      </a:lnTo>
                      <a:lnTo>
                        <a:pt x="21" y="4"/>
                      </a:lnTo>
                      <a:lnTo>
                        <a:pt x="31" y="1"/>
                      </a:lnTo>
                      <a:lnTo>
                        <a:pt x="43" y="0"/>
                      </a:lnTo>
                      <a:lnTo>
                        <a:pt x="55" y="1"/>
                      </a:lnTo>
                      <a:lnTo>
                        <a:pt x="67" y="4"/>
                      </a:lnTo>
                      <a:lnTo>
                        <a:pt x="76" y="11"/>
                      </a:lnTo>
                      <a:lnTo>
                        <a:pt x="82" y="20"/>
                      </a:lnTo>
                      <a:lnTo>
                        <a:pt x="83" y="34"/>
                      </a:lnTo>
                      <a:close/>
                    </a:path>
                  </a:pathLst>
                </a:custGeom>
                <a:solidFill>
                  <a:srgbClr val="F95E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49" name="Freeform 1372"/>
                <p:cNvSpPr>
                  <a:spLocks noChangeAspect="1"/>
                </p:cNvSpPr>
                <p:nvPr/>
              </p:nvSpPr>
              <p:spPr bwMode="auto">
                <a:xfrm rot="624494">
                  <a:off x="4594" y="1561"/>
                  <a:ext cx="62" cy="49"/>
                </a:xfrm>
                <a:custGeom>
                  <a:avLst/>
                  <a:gdLst>
                    <a:gd name="T0" fmla="*/ 108 w 115"/>
                    <a:gd name="T1" fmla="*/ 21 h 105"/>
                    <a:gd name="T2" fmla="*/ 104 w 115"/>
                    <a:gd name="T3" fmla="*/ 11 h 105"/>
                    <a:gd name="T4" fmla="*/ 97 w 115"/>
                    <a:gd name="T5" fmla="*/ 4 h 105"/>
                    <a:gd name="T6" fmla="*/ 88 w 115"/>
                    <a:gd name="T7" fmla="*/ 1 h 105"/>
                    <a:gd name="T8" fmla="*/ 77 w 115"/>
                    <a:gd name="T9" fmla="*/ 0 h 105"/>
                    <a:gd name="T10" fmla="*/ 66 w 115"/>
                    <a:gd name="T11" fmla="*/ 0 h 105"/>
                    <a:gd name="T12" fmla="*/ 55 w 115"/>
                    <a:gd name="T13" fmla="*/ 0 h 105"/>
                    <a:gd name="T14" fmla="*/ 44 w 115"/>
                    <a:gd name="T15" fmla="*/ 1 h 105"/>
                    <a:gd name="T16" fmla="*/ 35 w 115"/>
                    <a:gd name="T17" fmla="*/ 1 h 105"/>
                    <a:gd name="T18" fmla="*/ 23 w 115"/>
                    <a:gd name="T19" fmla="*/ 3 h 105"/>
                    <a:gd name="T20" fmla="*/ 14 w 115"/>
                    <a:gd name="T21" fmla="*/ 9 h 105"/>
                    <a:gd name="T22" fmla="*/ 7 w 115"/>
                    <a:gd name="T23" fmla="*/ 18 h 105"/>
                    <a:gd name="T24" fmla="*/ 2 w 115"/>
                    <a:gd name="T25" fmla="*/ 30 h 105"/>
                    <a:gd name="T26" fmla="*/ 0 w 115"/>
                    <a:gd name="T27" fmla="*/ 42 h 105"/>
                    <a:gd name="T28" fmla="*/ 0 w 115"/>
                    <a:gd name="T29" fmla="*/ 55 h 105"/>
                    <a:gd name="T30" fmla="*/ 1 w 115"/>
                    <a:gd name="T31" fmla="*/ 69 h 105"/>
                    <a:gd name="T32" fmla="*/ 5 w 115"/>
                    <a:gd name="T33" fmla="*/ 80 h 105"/>
                    <a:gd name="T34" fmla="*/ 9 w 115"/>
                    <a:gd name="T35" fmla="*/ 89 h 105"/>
                    <a:gd name="T36" fmla="*/ 17 w 115"/>
                    <a:gd name="T37" fmla="*/ 95 h 105"/>
                    <a:gd name="T38" fmla="*/ 28 w 115"/>
                    <a:gd name="T39" fmla="*/ 100 h 105"/>
                    <a:gd name="T40" fmla="*/ 39 w 115"/>
                    <a:gd name="T41" fmla="*/ 104 h 105"/>
                    <a:gd name="T42" fmla="*/ 52 w 115"/>
                    <a:gd name="T43" fmla="*/ 105 h 105"/>
                    <a:gd name="T44" fmla="*/ 65 w 115"/>
                    <a:gd name="T45" fmla="*/ 105 h 105"/>
                    <a:gd name="T46" fmla="*/ 77 w 115"/>
                    <a:gd name="T47" fmla="*/ 104 h 105"/>
                    <a:gd name="T48" fmla="*/ 89 w 115"/>
                    <a:gd name="T49" fmla="*/ 100 h 105"/>
                    <a:gd name="T50" fmla="*/ 100 w 115"/>
                    <a:gd name="T51" fmla="*/ 97 h 105"/>
                    <a:gd name="T52" fmla="*/ 108 w 115"/>
                    <a:gd name="T53" fmla="*/ 90 h 105"/>
                    <a:gd name="T54" fmla="*/ 113 w 115"/>
                    <a:gd name="T55" fmla="*/ 80 h 105"/>
                    <a:gd name="T56" fmla="*/ 115 w 115"/>
                    <a:gd name="T57" fmla="*/ 70 h 105"/>
                    <a:gd name="T58" fmla="*/ 115 w 115"/>
                    <a:gd name="T59" fmla="*/ 57 h 105"/>
                    <a:gd name="T60" fmla="*/ 114 w 115"/>
                    <a:gd name="T61" fmla="*/ 45 h 105"/>
                    <a:gd name="T62" fmla="*/ 112 w 115"/>
                    <a:gd name="T63" fmla="*/ 32 h 105"/>
                    <a:gd name="T64" fmla="*/ 108 w 115"/>
                    <a:gd name="T65" fmla="*/ 21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5" h="105">
                      <a:moveTo>
                        <a:pt x="108" y="21"/>
                      </a:moveTo>
                      <a:lnTo>
                        <a:pt x="104" y="11"/>
                      </a:lnTo>
                      <a:lnTo>
                        <a:pt x="97" y="4"/>
                      </a:lnTo>
                      <a:lnTo>
                        <a:pt x="88" y="1"/>
                      </a:lnTo>
                      <a:lnTo>
                        <a:pt x="77" y="0"/>
                      </a:lnTo>
                      <a:lnTo>
                        <a:pt x="66" y="0"/>
                      </a:lnTo>
                      <a:lnTo>
                        <a:pt x="55" y="0"/>
                      </a:lnTo>
                      <a:lnTo>
                        <a:pt x="44" y="1"/>
                      </a:lnTo>
                      <a:lnTo>
                        <a:pt x="35" y="1"/>
                      </a:lnTo>
                      <a:lnTo>
                        <a:pt x="23" y="3"/>
                      </a:lnTo>
                      <a:lnTo>
                        <a:pt x="14" y="9"/>
                      </a:lnTo>
                      <a:lnTo>
                        <a:pt x="7" y="18"/>
                      </a:lnTo>
                      <a:lnTo>
                        <a:pt x="2" y="30"/>
                      </a:lnTo>
                      <a:lnTo>
                        <a:pt x="0" y="42"/>
                      </a:lnTo>
                      <a:lnTo>
                        <a:pt x="0" y="55"/>
                      </a:lnTo>
                      <a:lnTo>
                        <a:pt x="1" y="69"/>
                      </a:lnTo>
                      <a:lnTo>
                        <a:pt x="5" y="80"/>
                      </a:lnTo>
                      <a:lnTo>
                        <a:pt x="9" y="89"/>
                      </a:lnTo>
                      <a:lnTo>
                        <a:pt x="17" y="95"/>
                      </a:lnTo>
                      <a:lnTo>
                        <a:pt x="28" y="100"/>
                      </a:lnTo>
                      <a:lnTo>
                        <a:pt x="39" y="104"/>
                      </a:lnTo>
                      <a:lnTo>
                        <a:pt x="52" y="105"/>
                      </a:lnTo>
                      <a:lnTo>
                        <a:pt x="65" y="105"/>
                      </a:lnTo>
                      <a:lnTo>
                        <a:pt x="77" y="104"/>
                      </a:lnTo>
                      <a:lnTo>
                        <a:pt x="89" y="100"/>
                      </a:lnTo>
                      <a:lnTo>
                        <a:pt x="100" y="97"/>
                      </a:lnTo>
                      <a:lnTo>
                        <a:pt x="108" y="90"/>
                      </a:lnTo>
                      <a:lnTo>
                        <a:pt x="113" y="80"/>
                      </a:lnTo>
                      <a:lnTo>
                        <a:pt x="115" y="70"/>
                      </a:lnTo>
                      <a:lnTo>
                        <a:pt x="115" y="57"/>
                      </a:lnTo>
                      <a:lnTo>
                        <a:pt x="114" y="45"/>
                      </a:lnTo>
                      <a:lnTo>
                        <a:pt x="112" y="32"/>
                      </a:lnTo>
                      <a:lnTo>
                        <a:pt x="108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50" name="Freeform 1373"/>
                <p:cNvSpPr>
                  <a:spLocks noChangeAspect="1"/>
                </p:cNvSpPr>
                <p:nvPr/>
              </p:nvSpPr>
              <p:spPr bwMode="auto">
                <a:xfrm rot="624494">
                  <a:off x="4603" y="1568"/>
                  <a:ext cx="45" cy="33"/>
                </a:xfrm>
                <a:custGeom>
                  <a:avLst/>
                  <a:gdLst>
                    <a:gd name="T0" fmla="*/ 83 w 83"/>
                    <a:gd name="T1" fmla="*/ 35 h 69"/>
                    <a:gd name="T2" fmla="*/ 81 w 83"/>
                    <a:gd name="T3" fmla="*/ 46 h 69"/>
                    <a:gd name="T4" fmla="*/ 76 w 83"/>
                    <a:gd name="T5" fmla="*/ 55 h 69"/>
                    <a:gd name="T6" fmla="*/ 72 w 83"/>
                    <a:gd name="T7" fmla="*/ 62 h 69"/>
                    <a:gd name="T8" fmla="*/ 68 w 83"/>
                    <a:gd name="T9" fmla="*/ 64 h 69"/>
                    <a:gd name="T10" fmla="*/ 52 w 83"/>
                    <a:gd name="T11" fmla="*/ 69 h 69"/>
                    <a:gd name="T12" fmla="*/ 36 w 83"/>
                    <a:gd name="T13" fmla="*/ 69 h 69"/>
                    <a:gd name="T14" fmla="*/ 22 w 83"/>
                    <a:gd name="T15" fmla="*/ 64 h 69"/>
                    <a:gd name="T16" fmla="*/ 11 w 83"/>
                    <a:gd name="T17" fmla="*/ 58 h 69"/>
                    <a:gd name="T18" fmla="*/ 4 w 83"/>
                    <a:gd name="T19" fmla="*/ 47 h 69"/>
                    <a:gd name="T20" fmla="*/ 0 w 83"/>
                    <a:gd name="T21" fmla="*/ 36 h 69"/>
                    <a:gd name="T22" fmla="*/ 4 w 83"/>
                    <a:gd name="T23" fmla="*/ 22 h 69"/>
                    <a:gd name="T24" fmla="*/ 13 w 83"/>
                    <a:gd name="T25" fmla="*/ 9 h 69"/>
                    <a:gd name="T26" fmla="*/ 21 w 83"/>
                    <a:gd name="T27" fmla="*/ 5 h 69"/>
                    <a:gd name="T28" fmla="*/ 31 w 83"/>
                    <a:gd name="T29" fmla="*/ 1 h 69"/>
                    <a:gd name="T30" fmla="*/ 43 w 83"/>
                    <a:gd name="T31" fmla="*/ 0 h 69"/>
                    <a:gd name="T32" fmla="*/ 55 w 83"/>
                    <a:gd name="T33" fmla="*/ 1 h 69"/>
                    <a:gd name="T34" fmla="*/ 67 w 83"/>
                    <a:gd name="T35" fmla="*/ 5 h 69"/>
                    <a:gd name="T36" fmla="*/ 76 w 83"/>
                    <a:gd name="T37" fmla="*/ 12 h 69"/>
                    <a:gd name="T38" fmla="*/ 82 w 83"/>
                    <a:gd name="T39" fmla="*/ 21 h 69"/>
                    <a:gd name="T40" fmla="*/ 83 w 83"/>
                    <a:gd name="T41" fmla="*/ 35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" h="69">
                      <a:moveTo>
                        <a:pt x="83" y="35"/>
                      </a:moveTo>
                      <a:lnTo>
                        <a:pt x="81" y="46"/>
                      </a:lnTo>
                      <a:lnTo>
                        <a:pt x="76" y="55"/>
                      </a:lnTo>
                      <a:lnTo>
                        <a:pt x="72" y="62"/>
                      </a:lnTo>
                      <a:lnTo>
                        <a:pt x="68" y="64"/>
                      </a:lnTo>
                      <a:lnTo>
                        <a:pt x="52" y="69"/>
                      </a:lnTo>
                      <a:lnTo>
                        <a:pt x="36" y="69"/>
                      </a:lnTo>
                      <a:lnTo>
                        <a:pt x="22" y="64"/>
                      </a:lnTo>
                      <a:lnTo>
                        <a:pt x="11" y="58"/>
                      </a:lnTo>
                      <a:lnTo>
                        <a:pt x="4" y="47"/>
                      </a:lnTo>
                      <a:lnTo>
                        <a:pt x="0" y="36"/>
                      </a:lnTo>
                      <a:lnTo>
                        <a:pt x="4" y="22"/>
                      </a:lnTo>
                      <a:lnTo>
                        <a:pt x="13" y="9"/>
                      </a:lnTo>
                      <a:lnTo>
                        <a:pt x="21" y="5"/>
                      </a:lnTo>
                      <a:lnTo>
                        <a:pt x="31" y="1"/>
                      </a:lnTo>
                      <a:lnTo>
                        <a:pt x="43" y="0"/>
                      </a:lnTo>
                      <a:lnTo>
                        <a:pt x="55" y="1"/>
                      </a:lnTo>
                      <a:lnTo>
                        <a:pt x="67" y="5"/>
                      </a:lnTo>
                      <a:lnTo>
                        <a:pt x="76" y="12"/>
                      </a:lnTo>
                      <a:lnTo>
                        <a:pt x="82" y="21"/>
                      </a:lnTo>
                      <a:lnTo>
                        <a:pt x="83" y="35"/>
                      </a:lnTo>
                      <a:close/>
                    </a:path>
                  </a:pathLst>
                </a:custGeom>
                <a:solidFill>
                  <a:srgbClr val="F95E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51" name="Freeform 1374"/>
                <p:cNvSpPr>
                  <a:spLocks noChangeAspect="1"/>
                </p:cNvSpPr>
                <p:nvPr/>
              </p:nvSpPr>
              <p:spPr bwMode="auto">
                <a:xfrm rot="624494">
                  <a:off x="4450" y="1520"/>
                  <a:ext cx="63" cy="48"/>
                </a:xfrm>
                <a:custGeom>
                  <a:avLst/>
                  <a:gdLst>
                    <a:gd name="T0" fmla="*/ 110 w 117"/>
                    <a:gd name="T1" fmla="*/ 21 h 105"/>
                    <a:gd name="T2" fmla="*/ 105 w 117"/>
                    <a:gd name="T3" fmla="*/ 12 h 105"/>
                    <a:gd name="T4" fmla="*/ 97 w 117"/>
                    <a:gd name="T5" fmla="*/ 5 h 105"/>
                    <a:gd name="T6" fmla="*/ 88 w 117"/>
                    <a:gd name="T7" fmla="*/ 2 h 105"/>
                    <a:gd name="T8" fmla="*/ 77 w 117"/>
                    <a:gd name="T9" fmla="*/ 0 h 105"/>
                    <a:gd name="T10" fmla="*/ 67 w 117"/>
                    <a:gd name="T11" fmla="*/ 0 h 105"/>
                    <a:gd name="T12" fmla="*/ 56 w 117"/>
                    <a:gd name="T13" fmla="*/ 0 h 105"/>
                    <a:gd name="T14" fmla="*/ 45 w 117"/>
                    <a:gd name="T15" fmla="*/ 2 h 105"/>
                    <a:gd name="T16" fmla="*/ 35 w 117"/>
                    <a:gd name="T17" fmla="*/ 2 h 105"/>
                    <a:gd name="T18" fmla="*/ 23 w 117"/>
                    <a:gd name="T19" fmla="*/ 4 h 105"/>
                    <a:gd name="T20" fmla="*/ 14 w 117"/>
                    <a:gd name="T21" fmla="*/ 10 h 105"/>
                    <a:gd name="T22" fmla="*/ 7 w 117"/>
                    <a:gd name="T23" fmla="*/ 19 h 105"/>
                    <a:gd name="T24" fmla="*/ 3 w 117"/>
                    <a:gd name="T25" fmla="*/ 30 h 105"/>
                    <a:gd name="T26" fmla="*/ 0 w 117"/>
                    <a:gd name="T27" fmla="*/ 43 h 105"/>
                    <a:gd name="T28" fmla="*/ 0 w 117"/>
                    <a:gd name="T29" fmla="*/ 56 h 105"/>
                    <a:gd name="T30" fmla="*/ 1 w 117"/>
                    <a:gd name="T31" fmla="*/ 70 h 105"/>
                    <a:gd name="T32" fmla="*/ 5 w 117"/>
                    <a:gd name="T33" fmla="*/ 81 h 105"/>
                    <a:gd name="T34" fmla="*/ 11 w 117"/>
                    <a:gd name="T35" fmla="*/ 89 h 105"/>
                    <a:gd name="T36" fmla="*/ 19 w 117"/>
                    <a:gd name="T37" fmla="*/ 96 h 105"/>
                    <a:gd name="T38" fmla="*/ 29 w 117"/>
                    <a:gd name="T39" fmla="*/ 101 h 105"/>
                    <a:gd name="T40" fmla="*/ 41 w 117"/>
                    <a:gd name="T41" fmla="*/ 104 h 105"/>
                    <a:gd name="T42" fmla="*/ 53 w 117"/>
                    <a:gd name="T43" fmla="*/ 105 h 105"/>
                    <a:gd name="T44" fmla="*/ 66 w 117"/>
                    <a:gd name="T45" fmla="*/ 105 h 105"/>
                    <a:gd name="T46" fmla="*/ 79 w 117"/>
                    <a:gd name="T47" fmla="*/ 104 h 105"/>
                    <a:gd name="T48" fmla="*/ 90 w 117"/>
                    <a:gd name="T49" fmla="*/ 101 h 105"/>
                    <a:gd name="T50" fmla="*/ 102 w 117"/>
                    <a:gd name="T51" fmla="*/ 97 h 105"/>
                    <a:gd name="T52" fmla="*/ 108 w 117"/>
                    <a:gd name="T53" fmla="*/ 90 h 105"/>
                    <a:gd name="T54" fmla="*/ 114 w 117"/>
                    <a:gd name="T55" fmla="*/ 81 h 105"/>
                    <a:gd name="T56" fmla="*/ 117 w 117"/>
                    <a:gd name="T57" fmla="*/ 71 h 105"/>
                    <a:gd name="T58" fmla="*/ 117 w 117"/>
                    <a:gd name="T59" fmla="*/ 58 h 105"/>
                    <a:gd name="T60" fmla="*/ 115 w 117"/>
                    <a:gd name="T61" fmla="*/ 45 h 105"/>
                    <a:gd name="T62" fmla="*/ 113 w 117"/>
                    <a:gd name="T63" fmla="*/ 33 h 105"/>
                    <a:gd name="T64" fmla="*/ 110 w 117"/>
                    <a:gd name="T65" fmla="*/ 21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7" h="105">
                      <a:moveTo>
                        <a:pt x="110" y="21"/>
                      </a:moveTo>
                      <a:lnTo>
                        <a:pt x="105" y="12"/>
                      </a:lnTo>
                      <a:lnTo>
                        <a:pt x="97" y="5"/>
                      </a:lnTo>
                      <a:lnTo>
                        <a:pt x="88" y="2"/>
                      </a:lnTo>
                      <a:lnTo>
                        <a:pt x="77" y="0"/>
                      </a:lnTo>
                      <a:lnTo>
                        <a:pt x="67" y="0"/>
                      </a:lnTo>
                      <a:lnTo>
                        <a:pt x="56" y="0"/>
                      </a:lnTo>
                      <a:lnTo>
                        <a:pt x="45" y="2"/>
                      </a:lnTo>
                      <a:lnTo>
                        <a:pt x="35" y="2"/>
                      </a:lnTo>
                      <a:lnTo>
                        <a:pt x="23" y="4"/>
                      </a:lnTo>
                      <a:lnTo>
                        <a:pt x="14" y="10"/>
                      </a:lnTo>
                      <a:lnTo>
                        <a:pt x="7" y="19"/>
                      </a:lnTo>
                      <a:lnTo>
                        <a:pt x="3" y="30"/>
                      </a:lnTo>
                      <a:lnTo>
                        <a:pt x="0" y="43"/>
                      </a:lnTo>
                      <a:lnTo>
                        <a:pt x="0" y="56"/>
                      </a:lnTo>
                      <a:lnTo>
                        <a:pt x="1" y="70"/>
                      </a:lnTo>
                      <a:lnTo>
                        <a:pt x="5" y="81"/>
                      </a:lnTo>
                      <a:lnTo>
                        <a:pt x="11" y="89"/>
                      </a:lnTo>
                      <a:lnTo>
                        <a:pt x="19" y="96"/>
                      </a:lnTo>
                      <a:lnTo>
                        <a:pt x="29" y="101"/>
                      </a:lnTo>
                      <a:lnTo>
                        <a:pt x="41" y="104"/>
                      </a:lnTo>
                      <a:lnTo>
                        <a:pt x="53" y="105"/>
                      </a:lnTo>
                      <a:lnTo>
                        <a:pt x="66" y="105"/>
                      </a:lnTo>
                      <a:lnTo>
                        <a:pt x="79" y="104"/>
                      </a:lnTo>
                      <a:lnTo>
                        <a:pt x="90" y="101"/>
                      </a:lnTo>
                      <a:lnTo>
                        <a:pt x="102" y="97"/>
                      </a:lnTo>
                      <a:lnTo>
                        <a:pt x="108" y="90"/>
                      </a:lnTo>
                      <a:lnTo>
                        <a:pt x="114" y="81"/>
                      </a:lnTo>
                      <a:lnTo>
                        <a:pt x="117" y="71"/>
                      </a:lnTo>
                      <a:lnTo>
                        <a:pt x="117" y="58"/>
                      </a:lnTo>
                      <a:lnTo>
                        <a:pt x="115" y="45"/>
                      </a:lnTo>
                      <a:lnTo>
                        <a:pt x="113" y="33"/>
                      </a:lnTo>
                      <a:lnTo>
                        <a:pt x="110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52" name="Freeform 1375"/>
                <p:cNvSpPr>
                  <a:spLocks noChangeAspect="1"/>
                </p:cNvSpPr>
                <p:nvPr/>
              </p:nvSpPr>
              <p:spPr bwMode="auto">
                <a:xfrm rot="624494">
                  <a:off x="4460" y="1528"/>
                  <a:ext cx="45" cy="31"/>
                </a:xfrm>
                <a:custGeom>
                  <a:avLst/>
                  <a:gdLst>
                    <a:gd name="T0" fmla="*/ 81 w 81"/>
                    <a:gd name="T1" fmla="*/ 34 h 69"/>
                    <a:gd name="T2" fmla="*/ 79 w 81"/>
                    <a:gd name="T3" fmla="*/ 46 h 69"/>
                    <a:gd name="T4" fmla="*/ 75 w 81"/>
                    <a:gd name="T5" fmla="*/ 55 h 69"/>
                    <a:gd name="T6" fmla="*/ 71 w 81"/>
                    <a:gd name="T7" fmla="*/ 62 h 69"/>
                    <a:gd name="T8" fmla="*/ 66 w 81"/>
                    <a:gd name="T9" fmla="*/ 64 h 69"/>
                    <a:gd name="T10" fmla="*/ 50 w 81"/>
                    <a:gd name="T11" fmla="*/ 69 h 69"/>
                    <a:gd name="T12" fmla="*/ 34 w 81"/>
                    <a:gd name="T13" fmla="*/ 69 h 69"/>
                    <a:gd name="T14" fmla="*/ 20 w 81"/>
                    <a:gd name="T15" fmla="*/ 64 h 69"/>
                    <a:gd name="T16" fmla="*/ 9 w 81"/>
                    <a:gd name="T17" fmla="*/ 57 h 69"/>
                    <a:gd name="T18" fmla="*/ 2 w 81"/>
                    <a:gd name="T19" fmla="*/ 47 h 69"/>
                    <a:gd name="T20" fmla="*/ 0 w 81"/>
                    <a:gd name="T21" fmla="*/ 35 h 69"/>
                    <a:gd name="T22" fmla="*/ 3 w 81"/>
                    <a:gd name="T23" fmla="*/ 23 h 69"/>
                    <a:gd name="T24" fmla="*/ 12 w 81"/>
                    <a:gd name="T25" fmla="*/ 9 h 69"/>
                    <a:gd name="T26" fmla="*/ 19 w 81"/>
                    <a:gd name="T27" fmla="*/ 4 h 69"/>
                    <a:gd name="T28" fmla="*/ 29 w 81"/>
                    <a:gd name="T29" fmla="*/ 1 h 69"/>
                    <a:gd name="T30" fmla="*/ 42 w 81"/>
                    <a:gd name="T31" fmla="*/ 0 h 69"/>
                    <a:gd name="T32" fmla="*/ 54 w 81"/>
                    <a:gd name="T33" fmla="*/ 1 h 69"/>
                    <a:gd name="T34" fmla="*/ 65 w 81"/>
                    <a:gd name="T35" fmla="*/ 4 h 69"/>
                    <a:gd name="T36" fmla="*/ 74 w 81"/>
                    <a:gd name="T37" fmla="*/ 11 h 69"/>
                    <a:gd name="T38" fmla="*/ 80 w 81"/>
                    <a:gd name="T39" fmla="*/ 20 h 69"/>
                    <a:gd name="T40" fmla="*/ 81 w 81"/>
                    <a:gd name="T41" fmla="*/ 34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1" h="69">
                      <a:moveTo>
                        <a:pt x="81" y="34"/>
                      </a:moveTo>
                      <a:lnTo>
                        <a:pt x="79" y="46"/>
                      </a:lnTo>
                      <a:lnTo>
                        <a:pt x="75" y="55"/>
                      </a:lnTo>
                      <a:lnTo>
                        <a:pt x="71" y="62"/>
                      </a:lnTo>
                      <a:lnTo>
                        <a:pt x="66" y="64"/>
                      </a:lnTo>
                      <a:lnTo>
                        <a:pt x="50" y="69"/>
                      </a:lnTo>
                      <a:lnTo>
                        <a:pt x="34" y="69"/>
                      </a:lnTo>
                      <a:lnTo>
                        <a:pt x="20" y="64"/>
                      </a:lnTo>
                      <a:lnTo>
                        <a:pt x="9" y="57"/>
                      </a:lnTo>
                      <a:lnTo>
                        <a:pt x="2" y="47"/>
                      </a:lnTo>
                      <a:lnTo>
                        <a:pt x="0" y="35"/>
                      </a:lnTo>
                      <a:lnTo>
                        <a:pt x="3" y="23"/>
                      </a:lnTo>
                      <a:lnTo>
                        <a:pt x="12" y="9"/>
                      </a:lnTo>
                      <a:lnTo>
                        <a:pt x="19" y="4"/>
                      </a:lnTo>
                      <a:lnTo>
                        <a:pt x="29" y="1"/>
                      </a:lnTo>
                      <a:lnTo>
                        <a:pt x="42" y="0"/>
                      </a:lnTo>
                      <a:lnTo>
                        <a:pt x="54" y="1"/>
                      </a:lnTo>
                      <a:lnTo>
                        <a:pt x="65" y="4"/>
                      </a:lnTo>
                      <a:lnTo>
                        <a:pt x="74" y="11"/>
                      </a:lnTo>
                      <a:lnTo>
                        <a:pt x="80" y="20"/>
                      </a:lnTo>
                      <a:lnTo>
                        <a:pt x="81" y="34"/>
                      </a:lnTo>
                      <a:close/>
                    </a:path>
                  </a:pathLst>
                </a:custGeom>
                <a:solidFill>
                  <a:srgbClr val="F95E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53" name="Freeform 1376"/>
                <p:cNvSpPr>
                  <a:spLocks noChangeAspect="1"/>
                </p:cNvSpPr>
                <p:nvPr/>
              </p:nvSpPr>
              <p:spPr bwMode="auto">
                <a:xfrm rot="624494">
                  <a:off x="4410" y="1611"/>
                  <a:ext cx="208" cy="56"/>
                </a:xfrm>
                <a:custGeom>
                  <a:avLst/>
                  <a:gdLst>
                    <a:gd name="T0" fmla="*/ 379 w 379"/>
                    <a:gd name="T1" fmla="*/ 55 h 119"/>
                    <a:gd name="T2" fmla="*/ 377 w 379"/>
                    <a:gd name="T3" fmla="*/ 48 h 119"/>
                    <a:gd name="T4" fmla="*/ 375 w 379"/>
                    <a:gd name="T5" fmla="*/ 41 h 119"/>
                    <a:gd name="T6" fmla="*/ 372 w 379"/>
                    <a:gd name="T7" fmla="*/ 36 h 119"/>
                    <a:gd name="T8" fmla="*/ 368 w 379"/>
                    <a:gd name="T9" fmla="*/ 35 h 119"/>
                    <a:gd name="T10" fmla="*/ 347 w 379"/>
                    <a:gd name="T11" fmla="*/ 34 h 119"/>
                    <a:gd name="T12" fmla="*/ 328 w 379"/>
                    <a:gd name="T13" fmla="*/ 32 h 119"/>
                    <a:gd name="T14" fmla="*/ 307 w 379"/>
                    <a:gd name="T15" fmla="*/ 31 h 119"/>
                    <a:gd name="T16" fmla="*/ 286 w 379"/>
                    <a:gd name="T17" fmla="*/ 28 h 119"/>
                    <a:gd name="T18" fmla="*/ 267 w 379"/>
                    <a:gd name="T19" fmla="*/ 26 h 119"/>
                    <a:gd name="T20" fmla="*/ 246 w 379"/>
                    <a:gd name="T21" fmla="*/ 23 h 119"/>
                    <a:gd name="T22" fmla="*/ 227 w 379"/>
                    <a:gd name="T23" fmla="*/ 20 h 119"/>
                    <a:gd name="T24" fmla="*/ 207 w 379"/>
                    <a:gd name="T25" fmla="*/ 17 h 119"/>
                    <a:gd name="T26" fmla="*/ 186 w 379"/>
                    <a:gd name="T27" fmla="*/ 15 h 119"/>
                    <a:gd name="T28" fmla="*/ 167 w 379"/>
                    <a:gd name="T29" fmla="*/ 12 h 119"/>
                    <a:gd name="T30" fmla="*/ 146 w 379"/>
                    <a:gd name="T31" fmla="*/ 9 h 119"/>
                    <a:gd name="T32" fmla="*/ 126 w 379"/>
                    <a:gd name="T33" fmla="*/ 7 h 119"/>
                    <a:gd name="T34" fmla="*/ 106 w 379"/>
                    <a:gd name="T35" fmla="*/ 4 h 119"/>
                    <a:gd name="T36" fmla="*/ 85 w 379"/>
                    <a:gd name="T37" fmla="*/ 3 h 119"/>
                    <a:gd name="T38" fmla="*/ 65 w 379"/>
                    <a:gd name="T39" fmla="*/ 1 h 119"/>
                    <a:gd name="T40" fmla="*/ 45 w 379"/>
                    <a:gd name="T41" fmla="*/ 0 h 119"/>
                    <a:gd name="T42" fmla="*/ 36 w 379"/>
                    <a:gd name="T43" fmla="*/ 1 h 119"/>
                    <a:gd name="T44" fmla="*/ 27 w 379"/>
                    <a:gd name="T45" fmla="*/ 2 h 119"/>
                    <a:gd name="T46" fmla="*/ 19 w 379"/>
                    <a:gd name="T47" fmla="*/ 5 h 119"/>
                    <a:gd name="T48" fmla="*/ 12 w 379"/>
                    <a:gd name="T49" fmla="*/ 11 h 119"/>
                    <a:gd name="T50" fmla="*/ 8 w 379"/>
                    <a:gd name="T51" fmla="*/ 17 h 119"/>
                    <a:gd name="T52" fmla="*/ 3 w 379"/>
                    <a:gd name="T53" fmla="*/ 25 h 119"/>
                    <a:gd name="T54" fmla="*/ 1 w 379"/>
                    <a:gd name="T55" fmla="*/ 34 h 119"/>
                    <a:gd name="T56" fmla="*/ 0 w 379"/>
                    <a:gd name="T57" fmla="*/ 45 h 119"/>
                    <a:gd name="T58" fmla="*/ 3 w 379"/>
                    <a:gd name="T59" fmla="*/ 53 h 119"/>
                    <a:gd name="T60" fmla="*/ 8 w 379"/>
                    <a:gd name="T61" fmla="*/ 60 h 119"/>
                    <a:gd name="T62" fmla="*/ 12 w 379"/>
                    <a:gd name="T63" fmla="*/ 65 h 119"/>
                    <a:gd name="T64" fmla="*/ 19 w 379"/>
                    <a:gd name="T65" fmla="*/ 70 h 119"/>
                    <a:gd name="T66" fmla="*/ 36 w 379"/>
                    <a:gd name="T67" fmla="*/ 72 h 119"/>
                    <a:gd name="T68" fmla="*/ 52 w 379"/>
                    <a:gd name="T69" fmla="*/ 73 h 119"/>
                    <a:gd name="T70" fmla="*/ 67 w 379"/>
                    <a:gd name="T71" fmla="*/ 76 h 119"/>
                    <a:gd name="T72" fmla="*/ 83 w 379"/>
                    <a:gd name="T73" fmla="*/ 78 h 119"/>
                    <a:gd name="T74" fmla="*/ 98 w 379"/>
                    <a:gd name="T75" fmla="*/ 80 h 119"/>
                    <a:gd name="T76" fmla="*/ 113 w 379"/>
                    <a:gd name="T77" fmla="*/ 81 h 119"/>
                    <a:gd name="T78" fmla="*/ 129 w 379"/>
                    <a:gd name="T79" fmla="*/ 84 h 119"/>
                    <a:gd name="T80" fmla="*/ 144 w 379"/>
                    <a:gd name="T81" fmla="*/ 87 h 119"/>
                    <a:gd name="T82" fmla="*/ 159 w 379"/>
                    <a:gd name="T83" fmla="*/ 89 h 119"/>
                    <a:gd name="T84" fmla="*/ 174 w 379"/>
                    <a:gd name="T85" fmla="*/ 92 h 119"/>
                    <a:gd name="T86" fmla="*/ 189 w 379"/>
                    <a:gd name="T87" fmla="*/ 95 h 119"/>
                    <a:gd name="T88" fmla="*/ 204 w 379"/>
                    <a:gd name="T89" fmla="*/ 99 h 119"/>
                    <a:gd name="T90" fmla="*/ 219 w 379"/>
                    <a:gd name="T91" fmla="*/ 102 h 119"/>
                    <a:gd name="T92" fmla="*/ 233 w 379"/>
                    <a:gd name="T93" fmla="*/ 106 h 119"/>
                    <a:gd name="T94" fmla="*/ 248 w 379"/>
                    <a:gd name="T95" fmla="*/ 110 h 119"/>
                    <a:gd name="T96" fmla="*/ 263 w 379"/>
                    <a:gd name="T97" fmla="*/ 115 h 119"/>
                    <a:gd name="T98" fmla="*/ 283 w 379"/>
                    <a:gd name="T99" fmla="*/ 118 h 119"/>
                    <a:gd name="T100" fmla="*/ 303 w 379"/>
                    <a:gd name="T101" fmla="*/ 119 h 119"/>
                    <a:gd name="T102" fmla="*/ 322 w 379"/>
                    <a:gd name="T103" fmla="*/ 119 h 119"/>
                    <a:gd name="T104" fmla="*/ 339 w 379"/>
                    <a:gd name="T105" fmla="*/ 115 h 119"/>
                    <a:gd name="T106" fmla="*/ 355 w 379"/>
                    <a:gd name="T107" fmla="*/ 108 h 119"/>
                    <a:gd name="T108" fmla="*/ 367 w 379"/>
                    <a:gd name="T109" fmla="*/ 95 h 119"/>
                    <a:gd name="T110" fmla="*/ 375 w 379"/>
                    <a:gd name="T111" fmla="*/ 78 h 119"/>
                    <a:gd name="T112" fmla="*/ 379 w 379"/>
                    <a:gd name="T113" fmla="*/ 55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79" h="119">
                      <a:moveTo>
                        <a:pt x="379" y="55"/>
                      </a:moveTo>
                      <a:lnTo>
                        <a:pt x="377" y="48"/>
                      </a:lnTo>
                      <a:lnTo>
                        <a:pt x="375" y="41"/>
                      </a:lnTo>
                      <a:lnTo>
                        <a:pt x="372" y="36"/>
                      </a:lnTo>
                      <a:lnTo>
                        <a:pt x="368" y="35"/>
                      </a:lnTo>
                      <a:lnTo>
                        <a:pt x="347" y="34"/>
                      </a:lnTo>
                      <a:lnTo>
                        <a:pt x="328" y="32"/>
                      </a:lnTo>
                      <a:lnTo>
                        <a:pt x="307" y="31"/>
                      </a:lnTo>
                      <a:lnTo>
                        <a:pt x="286" y="28"/>
                      </a:lnTo>
                      <a:lnTo>
                        <a:pt x="267" y="26"/>
                      </a:lnTo>
                      <a:lnTo>
                        <a:pt x="246" y="23"/>
                      </a:lnTo>
                      <a:lnTo>
                        <a:pt x="227" y="20"/>
                      </a:lnTo>
                      <a:lnTo>
                        <a:pt x="207" y="17"/>
                      </a:lnTo>
                      <a:lnTo>
                        <a:pt x="186" y="15"/>
                      </a:lnTo>
                      <a:lnTo>
                        <a:pt x="167" y="12"/>
                      </a:lnTo>
                      <a:lnTo>
                        <a:pt x="146" y="9"/>
                      </a:lnTo>
                      <a:lnTo>
                        <a:pt x="126" y="7"/>
                      </a:lnTo>
                      <a:lnTo>
                        <a:pt x="106" y="4"/>
                      </a:lnTo>
                      <a:lnTo>
                        <a:pt x="85" y="3"/>
                      </a:lnTo>
                      <a:lnTo>
                        <a:pt x="65" y="1"/>
                      </a:lnTo>
                      <a:lnTo>
                        <a:pt x="45" y="0"/>
                      </a:lnTo>
                      <a:lnTo>
                        <a:pt x="36" y="1"/>
                      </a:lnTo>
                      <a:lnTo>
                        <a:pt x="27" y="2"/>
                      </a:lnTo>
                      <a:lnTo>
                        <a:pt x="19" y="5"/>
                      </a:lnTo>
                      <a:lnTo>
                        <a:pt x="12" y="11"/>
                      </a:lnTo>
                      <a:lnTo>
                        <a:pt x="8" y="17"/>
                      </a:lnTo>
                      <a:lnTo>
                        <a:pt x="3" y="25"/>
                      </a:lnTo>
                      <a:lnTo>
                        <a:pt x="1" y="34"/>
                      </a:lnTo>
                      <a:lnTo>
                        <a:pt x="0" y="45"/>
                      </a:lnTo>
                      <a:lnTo>
                        <a:pt x="3" y="53"/>
                      </a:lnTo>
                      <a:lnTo>
                        <a:pt x="8" y="60"/>
                      </a:lnTo>
                      <a:lnTo>
                        <a:pt x="12" y="65"/>
                      </a:lnTo>
                      <a:lnTo>
                        <a:pt x="19" y="70"/>
                      </a:lnTo>
                      <a:lnTo>
                        <a:pt x="36" y="72"/>
                      </a:lnTo>
                      <a:lnTo>
                        <a:pt x="52" y="73"/>
                      </a:lnTo>
                      <a:lnTo>
                        <a:pt x="67" y="76"/>
                      </a:lnTo>
                      <a:lnTo>
                        <a:pt x="83" y="78"/>
                      </a:lnTo>
                      <a:lnTo>
                        <a:pt x="98" y="80"/>
                      </a:lnTo>
                      <a:lnTo>
                        <a:pt x="113" y="81"/>
                      </a:lnTo>
                      <a:lnTo>
                        <a:pt x="129" y="84"/>
                      </a:lnTo>
                      <a:lnTo>
                        <a:pt x="144" y="87"/>
                      </a:lnTo>
                      <a:lnTo>
                        <a:pt x="159" y="89"/>
                      </a:lnTo>
                      <a:lnTo>
                        <a:pt x="174" y="92"/>
                      </a:lnTo>
                      <a:lnTo>
                        <a:pt x="189" y="95"/>
                      </a:lnTo>
                      <a:lnTo>
                        <a:pt x="204" y="99"/>
                      </a:lnTo>
                      <a:lnTo>
                        <a:pt x="219" y="102"/>
                      </a:lnTo>
                      <a:lnTo>
                        <a:pt x="233" y="106"/>
                      </a:lnTo>
                      <a:lnTo>
                        <a:pt x="248" y="110"/>
                      </a:lnTo>
                      <a:lnTo>
                        <a:pt x="263" y="115"/>
                      </a:lnTo>
                      <a:lnTo>
                        <a:pt x="283" y="118"/>
                      </a:lnTo>
                      <a:lnTo>
                        <a:pt x="303" y="119"/>
                      </a:lnTo>
                      <a:lnTo>
                        <a:pt x="322" y="119"/>
                      </a:lnTo>
                      <a:lnTo>
                        <a:pt x="339" y="115"/>
                      </a:lnTo>
                      <a:lnTo>
                        <a:pt x="355" y="108"/>
                      </a:lnTo>
                      <a:lnTo>
                        <a:pt x="367" y="95"/>
                      </a:lnTo>
                      <a:lnTo>
                        <a:pt x="375" y="78"/>
                      </a:lnTo>
                      <a:lnTo>
                        <a:pt x="379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54" name="Freeform 1377"/>
                <p:cNvSpPr>
                  <a:spLocks noChangeAspect="1"/>
                </p:cNvSpPr>
                <p:nvPr/>
              </p:nvSpPr>
              <p:spPr bwMode="auto">
                <a:xfrm rot="624494">
                  <a:off x="4421" y="1621"/>
                  <a:ext cx="185" cy="37"/>
                </a:xfrm>
                <a:custGeom>
                  <a:avLst/>
                  <a:gdLst>
                    <a:gd name="T0" fmla="*/ 304 w 339"/>
                    <a:gd name="T1" fmla="*/ 81 h 81"/>
                    <a:gd name="T2" fmla="*/ 286 w 339"/>
                    <a:gd name="T3" fmla="*/ 81 h 81"/>
                    <a:gd name="T4" fmla="*/ 267 w 339"/>
                    <a:gd name="T5" fmla="*/ 79 h 81"/>
                    <a:gd name="T6" fmla="*/ 249 w 339"/>
                    <a:gd name="T7" fmla="*/ 76 h 81"/>
                    <a:gd name="T8" fmla="*/ 231 w 339"/>
                    <a:gd name="T9" fmla="*/ 74 h 81"/>
                    <a:gd name="T10" fmla="*/ 212 w 339"/>
                    <a:gd name="T11" fmla="*/ 70 h 81"/>
                    <a:gd name="T12" fmla="*/ 194 w 339"/>
                    <a:gd name="T13" fmla="*/ 67 h 81"/>
                    <a:gd name="T14" fmla="*/ 175 w 339"/>
                    <a:gd name="T15" fmla="*/ 62 h 81"/>
                    <a:gd name="T16" fmla="*/ 157 w 339"/>
                    <a:gd name="T17" fmla="*/ 58 h 81"/>
                    <a:gd name="T18" fmla="*/ 139 w 339"/>
                    <a:gd name="T19" fmla="*/ 54 h 81"/>
                    <a:gd name="T20" fmla="*/ 121 w 339"/>
                    <a:gd name="T21" fmla="*/ 50 h 81"/>
                    <a:gd name="T22" fmla="*/ 103 w 339"/>
                    <a:gd name="T23" fmla="*/ 46 h 81"/>
                    <a:gd name="T24" fmla="*/ 84 w 339"/>
                    <a:gd name="T25" fmla="*/ 43 h 81"/>
                    <a:gd name="T26" fmla="*/ 66 w 339"/>
                    <a:gd name="T27" fmla="*/ 41 h 81"/>
                    <a:gd name="T28" fmla="*/ 48 w 339"/>
                    <a:gd name="T29" fmla="*/ 38 h 81"/>
                    <a:gd name="T30" fmla="*/ 29 w 339"/>
                    <a:gd name="T31" fmla="*/ 36 h 81"/>
                    <a:gd name="T32" fmla="*/ 11 w 339"/>
                    <a:gd name="T33" fmla="*/ 36 h 81"/>
                    <a:gd name="T34" fmla="*/ 3 w 339"/>
                    <a:gd name="T35" fmla="*/ 32 h 81"/>
                    <a:gd name="T36" fmla="*/ 0 w 339"/>
                    <a:gd name="T37" fmla="*/ 23 h 81"/>
                    <a:gd name="T38" fmla="*/ 0 w 339"/>
                    <a:gd name="T39" fmla="*/ 14 h 81"/>
                    <a:gd name="T40" fmla="*/ 0 w 339"/>
                    <a:gd name="T41" fmla="*/ 11 h 81"/>
                    <a:gd name="T42" fmla="*/ 22 w 339"/>
                    <a:gd name="T43" fmla="*/ 5 h 81"/>
                    <a:gd name="T44" fmla="*/ 43 w 339"/>
                    <a:gd name="T45" fmla="*/ 1 h 81"/>
                    <a:gd name="T46" fmla="*/ 65 w 339"/>
                    <a:gd name="T47" fmla="*/ 0 h 81"/>
                    <a:gd name="T48" fmla="*/ 86 w 339"/>
                    <a:gd name="T49" fmla="*/ 0 h 81"/>
                    <a:gd name="T50" fmla="*/ 107 w 339"/>
                    <a:gd name="T51" fmla="*/ 1 h 81"/>
                    <a:gd name="T52" fmla="*/ 128 w 339"/>
                    <a:gd name="T53" fmla="*/ 5 h 81"/>
                    <a:gd name="T54" fmla="*/ 149 w 339"/>
                    <a:gd name="T55" fmla="*/ 7 h 81"/>
                    <a:gd name="T56" fmla="*/ 170 w 339"/>
                    <a:gd name="T57" fmla="*/ 12 h 81"/>
                    <a:gd name="T58" fmla="*/ 191 w 339"/>
                    <a:gd name="T59" fmla="*/ 15 h 81"/>
                    <a:gd name="T60" fmla="*/ 212 w 339"/>
                    <a:gd name="T61" fmla="*/ 20 h 81"/>
                    <a:gd name="T62" fmla="*/ 233 w 339"/>
                    <a:gd name="T63" fmla="*/ 23 h 81"/>
                    <a:gd name="T64" fmla="*/ 254 w 339"/>
                    <a:gd name="T65" fmla="*/ 27 h 81"/>
                    <a:gd name="T66" fmla="*/ 275 w 339"/>
                    <a:gd name="T67" fmla="*/ 30 h 81"/>
                    <a:gd name="T68" fmla="*/ 296 w 339"/>
                    <a:gd name="T69" fmla="*/ 31 h 81"/>
                    <a:gd name="T70" fmla="*/ 317 w 339"/>
                    <a:gd name="T71" fmla="*/ 32 h 81"/>
                    <a:gd name="T72" fmla="*/ 339 w 339"/>
                    <a:gd name="T73" fmla="*/ 31 h 81"/>
                    <a:gd name="T74" fmla="*/ 339 w 339"/>
                    <a:gd name="T75" fmla="*/ 41 h 81"/>
                    <a:gd name="T76" fmla="*/ 336 w 339"/>
                    <a:gd name="T77" fmla="*/ 50 h 81"/>
                    <a:gd name="T78" fmla="*/ 334 w 339"/>
                    <a:gd name="T79" fmla="*/ 58 h 81"/>
                    <a:gd name="T80" fmla="*/ 331 w 339"/>
                    <a:gd name="T81" fmla="*/ 65 h 81"/>
                    <a:gd name="T82" fmla="*/ 326 w 339"/>
                    <a:gd name="T83" fmla="*/ 72 h 81"/>
                    <a:gd name="T84" fmla="*/ 320 w 339"/>
                    <a:gd name="T85" fmla="*/ 76 h 81"/>
                    <a:gd name="T86" fmla="*/ 313 w 339"/>
                    <a:gd name="T87" fmla="*/ 80 h 81"/>
                    <a:gd name="T88" fmla="*/ 304 w 339"/>
                    <a:gd name="T89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339" h="81">
                      <a:moveTo>
                        <a:pt x="304" y="81"/>
                      </a:moveTo>
                      <a:lnTo>
                        <a:pt x="286" y="81"/>
                      </a:lnTo>
                      <a:lnTo>
                        <a:pt x="267" y="79"/>
                      </a:lnTo>
                      <a:lnTo>
                        <a:pt x="249" y="76"/>
                      </a:lnTo>
                      <a:lnTo>
                        <a:pt x="231" y="74"/>
                      </a:lnTo>
                      <a:lnTo>
                        <a:pt x="212" y="70"/>
                      </a:lnTo>
                      <a:lnTo>
                        <a:pt x="194" y="67"/>
                      </a:lnTo>
                      <a:lnTo>
                        <a:pt x="175" y="62"/>
                      </a:lnTo>
                      <a:lnTo>
                        <a:pt x="157" y="58"/>
                      </a:lnTo>
                      <a:lnTo>
                        <a:pt x="139" y="54"/>
                      </a:lnTo>
                      <a:lnTo>
                        <a:pt x="121" y="50"/>
                      </a:lnTo>
                      <a:lnTo>
                        <a:pt x="103" y="46"/>
                      </a:lnTo>
                      <a:lnTo>
                        <a:pt x="84" y="43"/>
                      </a:lnTo>
                      <a:lnTo>
                        <a:pt x="66" y="41"/>
                      </a:lnTo>
                      <a:lnTo>
                        <a:pt x="48" y="38"/>
                      </a:lnTo>
                      <a:lnTo>
                        <a:pt x="29" y="36"/>
                      </a:lnTo>
                      <a:lnTo>
                        <a:pt x="11" y="36"/>
                      </a:lnTo>
                      <a:lnTo>
                        <a:pt x="3" y="32"/>
                      </a:lnTo>
                      <a:lnTo>
                        <a:pt x="0" y="23"/>
                      </a:lnTo>
                      <a:lnTo>
                        <a:pt x="0" y="14"/>
                      </a:lnTo>
                      <a:lnTo>
                        <a:pt x="0" y="11"/>
                      </a:lnTo>
                      <a:lnTo>
                        <a:pt x="22" y="5"/>
                      </a:lnTo>
                      <a:lnTo>
                        <a:pt x="43" y="1"/>
                      </a:lnTo>
                      <a:lnTo>
                        <a:pt x="65" y="0"/>
                      </a:lnTo>
                      <a:lnTo>
                        <a:pt x="86" y="0"/>
                      </a:lnTo>
                      <a:lnTo>
                        <a:pt x="107" y="1"/>
                      </a:lnTo>
                      <a:lnTo>
                        <a:pt x="128" y="5"/>
                      </a:lnTo>
                      <a:lnTo>
                        <a:pt x="149" y="7"/>
                      </a:lnTo>
                      <a:lnTo>
                        <a:pt x="170" y="12"/>
                      </a:lnTo>
                      <a:lnTo>
                        <a:pt x="191" y="15"/>
                      </a:lnTo>
                      <a:lnTo>
                        <a:pt x="212" y="20"/>
                      </a:lnTo>
                      <a:lnTo>
                        <a:pt x="233" y="23"/>
                      </a:lnTo>
                      <a:lnTo>
                        <a:pt x="254" y="27"/>
                      </a:lnTo>
                      <a:lnTo>
                        <a:pt x="275" y="30"/>
                      </a:lnTo>
                      <a:lnTo>
                        <a:pt x="296" y="31"/>
                      </a:lnTo>
                      <a:lnTo>
                        <a:pt x="317" y="32"/>
                      </a:lnTo>
                      <a:lnTo>
                        <a:pt x="339" y="31"/>
                      </a:lnTo>
                      <a:lnTo>
                        <a:pt x="339" y="41"/>
                      </a:lnTo>
                      <a:lnTo>
                        <a:pt x="336" y="50"/>
                      </a:lnTo>
                      <a:lnTo>
                        <a:pt x="334" y="58"/>
                      </a:lnTo>
                      <a:lnTo>
                        <a:pt x="331" y="65"/>
                      </a:lnTo>
                      <a:lnTo>
                        <a:pt x="326" y="72"/>
                      </a:lnTo>
                      <a:lnTo>
                        <a:pt x="320" y="76"/>
                      </a:lnTo>
                      <a:lnTo>
                        <a:pt x="313" y="80"/>
                      </a:lnTo>
                      <a:lnTo>
                        <a:pt x="304" y="81"/>
                      </a:lnTo>
                      <a:close/>
                    </a:path>
                  </a:pathLst>
                </a:custGeom>
                <a:solidFill>
                  <a:srgbClr val="C6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304" name="Group 1378"/>
              <p:cNvGrpSpPr>
                <a:grpSpLocks noChangeAspect="1"/>
              </p:cNvGrpSpPr>
              <p:nvPr/>
            </p:nvGrpSpPr>
            <p:grpSpPr bwMode="auto">
              <a:xfrm rot="4406402" flipH="1">
                <a:off x="-1521" y="3581"/>
                <a:ext cx="57" cy="123"/>
                <a:chOff x="2832" y="1440"/>
                <a:chExt cx="320" cy="336"/>
              </a:xfrm>
            </p:grpSpPr>
            <p:sp>
              <p:nvSpPr>
                <p:cNvPr id="1314" name="Freeform 1379"/>
                <p:cNvSpPr>
                  <a:spLocks noChangeAspect="1"/>
                </p:cNvSpPr>
                <p:nvPr/>
              </p:nvSpPr>
              <p:spPr bwMode="auto">
                <a:xfrm>
                  <a:off x="2832" y="1440"/>
                  <a:ext cx="288" cy="336"/>
                </a:xfrm>
                <a:custGeom>
                  <a:avLst/>
                  <a:gdLst>
                    <a:gd name="T0" fmla="*/ 288 w 288"/>
                    <a:gd name="T1" fmla="*/ 0 h 336"/>
                    <a:gd name="T2" fmla="*/ 112 w 288"/>
                    <a:gd name="T3" fmla="*/ 164 h 336"/>
                    <a:gd name="T4" fmla="*/ 208 w 288"/>
                    <a:gd name="T5" fmla="*/ 144 h 336"/>
                    <a:gd name="T6" fmla="*/ 0 w 288"/>
                    <a:gd name="T7" fmla="*/ 336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8" h="336">
                      <a:moveTo>
                        <a:pt x="288" y="0"/>
                      </a:moveTo>
                      <a:lnTo>
                        <a:pt x="112" y="164"/>
                      </a:lnTo>
                      <a:lnTo>
                        <a:pt x="208" y="144"/>
                      </a:lnTo>
                      <a:lnTo>
                        <a:pt x="0" y="336"/>
                      </a:lnTo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15" name="Freeform 1380"/>
                <p:cNvSpPr>
                  <a:spLocks noChangeAspect="1"/>
                </p:cNvSpPr>
                <p:nvPr/>
              </p:nvSpPr>
              <p:spPr bwMode="auto">
                <a:xfrm>
                  <a:off x="2832" y="1440"/>
                  <a:ext cx="320" cy="336"/>
                </a:xfrm>
                <a:custGeom>
                  <a:avLst/>
                  <a:gdLst>
                    <a:gd name="T0" fmla="*/ 288 w 320"/>
                    <a:gd name="T1" fmla="*/ 0 h 336"/>
                    <a:gd name="T2" fmla="*/ 216 w 320"/>
                    <a:gd name="T3" fmla="*/ 108 h 336"/>
                    <a:gd name="T4" fmla="*/ 320 w 320"/>
                    <a:gd name="T5" fmla="*/ 116 h 336"/>
                    <a:gd name="T6" fmla="*/ 0 w 320"/>
                    <a:gd name="T7" fmla="*/ 336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20" h="336">
                      <a:moveTo>
                        <a:pt x="288" y="0"/>
                      </a:moveTo>
                      <a:lnTo>
                        <a:pt x="216" y="108"/>
                      </a:lnTo>
                      <a:lnTo>
                        <a:pt x="320" y="116"/>
                      </a:lnTo>
                      <a:lnTo>
                        <a:pt x="0" y="336"/>
                      </a:lnTo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1305" name="Text Box 1381"/>
              <p:cNvSpPr txBox="1">
                <a:spLocks noChangeAspect="1" noChangeArrowheads="1"/>
              </p:cNvSpPr>
              <p:nvPr/>
            </p:nvSpPr>
            <p:spPr bwMode="auto">
              <a:xfrm>
                <a:off x="-1120" y="3364"/>
                <a:ext cx="855" cy="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altLang="ja-JP" sz="1200" dirty="0">
                    <a:latin typeface="Corbel" pitchFamily="34" charset="0"/>
                  </a:rPr>
                  <a:t>Sensors, tags</a:t>
                </a:r>
              </a:p>
            </p:txBody>
          </p:sp>
          <p:sp>
            <p:nvSpPr>
              <p:cNvPr id="1306" name="AutoShape 1382"/>
              <p:cNvSpPr>
                <a:spLocks noChangeArrowheads="1"/>
              </p:cNvSpPr>
              <p:nvPr/>
            </p:nvSpPr>
            <p:spPr bwMode="gray">
              <a:xfrm>
                <a:off x="-516" y="3671"/>
                <a:ext cx="55" cy="118"/>
              </a:xfrm>
              <a:prstGeom prst="cube">
                <a:avLst>
                  <a:gd name="adj" fmla="val 25000"/>
                </a:avLst>
              </a:prstGeom>
              <a:solidFill>
                <a:srgbClr val="CCFF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307" name="AutoShape 1383"/>
              <p:cNvSpPr>
                <a:spLocks noChangeArrowheads="1"/>
              </p:cNvSpPr>
              <p:nvPr/>
            </p:nvSpPr>
            <p:spPr bwMode="gray">
              <a:xfrm>
                <a:off x="-703" y="3742"/>
                <a:ext cx="55" cy="118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308" name="AutoShape 1384"/>
              <p:cNvSpPr>
                <a:spLocks noChangeArrowheads="1"/>
              </p:cNvSpPr>
              <p:nvPr/>
            </p:nvSpPr>
            <p:spPr bwMode="gray">
              <a:xfrm>
                <a:off x="-1167" y="3605"/>
                <a:ext cx="60" cy="118"/>
              </a:xfrm>
              <a:prstGeom prst="cube">
                <a:avLst>
                  <a:gd name="adj" fmla="val 25000"/>
                </a:avLst>
              </a:prstGeom>
              <a:solidFill>
                <a:srgbClr val="CCFF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309" name="AutoShape 1385"/>
              <p:cNvSpPr>
                <a:spLocks noChangeArrowheads="1"/>
              </p:cNvSpPr>
              <p:nvPr/>
            </p:nvSpPr>
            <p:spPr bwMode="gray">
              <a:xfrm>
                <a:off x="-999" y="3641"/>
                <a:ext cx="55" cy="118"/>
              </a:xfrm>
              <a:prstGeom prst="cube">
                <a:avLst>
                  <a:gd name="adj" fmla="val 25000"/>
                </a:avLst>
              </a:prstGeom>
              <a:solidFill>
                <a:srgbClr val="993366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310" name="AutoShape 1386"/>
              <p:cNvSpPr>
                <a:spLocks noChangeArrowheads="1"/>
              </p:cNvSpPr>
              <p:nvPr/>
            </p:nvSpPr>
            <p:spPr bwMode="gray">
              <a:xfrm>
                <a:off x="-835" y="3592"/>
                <a:ext cx="55" cy="118"/>
              </a:xfrm>
              <a:prstGeom prst="cube">
                <a:avLst>
                  <a:gd name="adj" fmla="val 25000"/>
                </a:avLst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311" name="AutoShape 1387"/>
              <p:cNvSpPr>
                <a:spLocks noChangeArrowheads="1"/>
              </p:cNvSpPr>
              <p:nvPr/>
            </p:nvSpPr>
            <p:spPr bwMode="gray">
              <a:xfrm>
                <a:off x="-700" y="3592"/>
                <a:ext cx="55" cy="118"/>
              </a:xfrm>
              <a:prstGeom prst="cube">
                <a:avLst>
                  <a:gd name="adj" fmla="val 25000"/>
                </a:avLst>
              </a:prstGeom>
              <a:solidFill>
                <a:srgbClr val="CCFF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312" name="Freeform 1388"/>
              <p:cNvSpPr>
                <a:spLocks noChangeAspect="1"/>
              </p:cNvSpPr>
              <p:nvPr/>
            </p:nvSpPr>
            <p:spPr bwMode="gray">
              <a:xfrm rot="20665139" flipV="1">
                <a:off x="-1440" y="3526"/>
                <a:ext cx="125" cy="258"/>
              </a:xfrm>
              <a:custGeom>
                <a:avLst/>
                <a:gdLst>
                  <a:gd name="T0" fmla="*/ 144 w 144"/>
                  <a:gd name="T1" fmla="*/ 0 h 480"/>
                  <a:gd name="T2" fmla="*/ 0 w 144"/>
                  <a:gd name="T3" fmla="*/ 240 h 480"/>
                  <a:gd name="T4" fmla="*/ 144 w 144"/>
                  <a:gd name="T5" fmla="*/ 144 h 480"/>
                  <a:gd name="T6" fmla="*/ 0 w 144"/>
                  <a:gd name="T7" fmla="*/ 48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480">
                    <a:moveTo>
                      <a:pt x="144" y="0"/>
                    </a:moveTo>
                    <a:lnTo>
                      <a:pt x="0" y="240"/>
                    </a:lnTo>
                    <a:lnTo>
                      <a:pt x="144" y="144"/>
                    </a:lnTo>
                    <a:lnTo>
                      <a:pt x="0" y="480"/>
                    </a:lnTo>
                  </a:path>
                </a:pathLst>
              </a:custGeom>
              <a:solidFill>
                <a:srgbClr val="66FFFF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13" name="Freeform 1389"/>
              <p:cNvSpPr>
                <a:spLocks noChangeAspect="1"/>
              </p:cNvSpPr>
              <p:nvPr/>
            </p:nvSpPr>
            <p:spPr bwMode="gray">
              <a:xfrm rot="1561934" flipH="1" flipV="1">
                <a:off x="-843" y="3640"/>
                <a:ext cx="84" cy="228"/>
              </a:xfrm>
              <a:custGeom>
                <a:avLst/>
                <a:gdLst>
                  <a:gd name="T0" fmla="*/ 144 w 144"/>
                  <a:gd name="T1" fmla="*/ 0 h 480"/>
                  <a:gd name="T2" fmla="*/ 0 w 144"/>
                  <a:gd name="T3" fmla="*/ 240 h 480"/>
                  <a:gd name="T4" fmla="*/ 144 w 144"/>
                  <a:gd name="T5" fmla="*/ 144 h 480"/>
                  <a:gd name="T6" fmla="*/ 0 w 144"/>
                  <a:gd name="T7" fmla="*/ 48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480">
                    <a:moveTo>
                      <a:pt x="144" y="0"/>
                    </a:moveTo>
                    <a:lnTo>
                      <a:pt x="0" y="240"/>
                    </a:lnTo>
                    <a:lnTo>
                      <a:pt x="144" y="144"/>
                    </a:lnTo>
                    <a:lnTo>
                      <a:pt x="0" y="480"/>
                    </a:lnTo>
                  </a:path>
                </a:pathLst>
              </a:custGeom>
              <a:solidFill>
                <a:schemeClr val="hlink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355" name="Line 1390"/>
            <p:cNvSpPr>
              <a:spLocks noChangeShapeType="1"/>
            </p:cNvSpPr>
            <p:nvPr/>
          </p:nvSpPr>
          <p:spPr bwMode="auto">
            <a:xfrm>
              <a:off x="1490186" y="4160996"/>
              <a:ext cx="972978" cy="19431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356" name="Group 1391"/>
            <p:cNvGrpSpPr>
              <a:grpSpLocks/>
            </p:cNvGrpSpPr>
            <p:nvPr/>
          </p:nvGrpSpPr>
          <p:grpSpPr bwMode="auto">
            <a:xfrm>
              <a:off x="2364580" y="4179570"/>
              <a:ext cx="520065" cy="307181"/>
              <a:chOff x="1805" y="1559"/>
              <a:chExt cx="364" cy="215"/>
            </a:xfrm>
          </p:grpSpPr>
          <p:grpSp>
            <p:nvGrpSpPr>
              <p:cNvPr id="1357" name="Group 1392"/>
              <p:cNvGrpSpPr>
                <a:grpSpLocks/>
              </p:cNvGrpSpPr>
              <p:nvPr/>
            </p:nvGrpSpPr>
            <p:grpSpPr bwMode="auto">
              <a:xfrm>
                <a:off x="1805" y="1559"/>
                <a:ext cx="364" cy="215"/>
                <a:chOff x="1805" y="1559"/>
                <a:chExt cx="364" cy="215"/>
              </a:xfrm>
            </p:grpSpPr>
            <p:sp>
              <p:nvSpPr>
                <p:cNvPr id="1401" name="Freeform 1393"/>
                <p:cNvSpPr>
                  <a:spLocks/>
                </p:cNvSpPr>
                <p:nvPr/>
              </p:nvSpPr>
              <p:spPr bwMode="auto">
                <a:xfrm>
                  <a:off x="1805" y="1559"/>
                  <a:ext cx="364" cy="215"/>
                </a:xfrm>
                <a:custGeom>
                  <a:avLst/>
                  <a:gdLst>
                    <a:gd name="T0" fmla="*/ 182 w 364"/>
                    <a:gd name="T1" fmla="*/ 0 h 215"/>
                    <a:gd name="T2" fmla="*/ 146 w 364"/>
                    <a:gd name="T3" fmla="*/ 2 h 215"/>
                    <a:gd name="T4" fmla="*/ 112 w 364"/>
                    <a:gd name="T5" fmla="*/ 5 h 215"/>
                    <a:gd name="T6" fmla="*/ 80 w 364"/>
                    <a:gd name="T7" fmla="*/ 10 h 215"/>
                    <a:gd name="T8" fmla="*/ 53 w 364"/>
                    <a:gd name="T9" fmla="*/ 16 h 215"/>
                    <a:gd name="T10" fmla="*/ 30 w 364"/>
                    <a:gd name="T11" fmla="*/ 24 h 215"/>
                    <a:gd name="T12" fmla="*/ 15 w 364"/>
                    <a:gd name="T13" fmla="*/ 33 h 215"/>
                    <a:gd name="T14" fmla="*/ 3 w 364"/>
                    <a:gd name="T15" fmla="*/ 43 h 215"/>
                    <a:gd name="T16" fmla="*/ 2 w 364"/>
                    <a:gd name="T17" fmla="*/ 49 h 215"/>
                    <a:gd name="T18" fmla="*/ 0 w 364"/>
                    <a:gd name="T19" fmla="*/ 54 h 215"/>
                    <a:gd name="T20" fmla="*/ 0 w 364"/>
                    <a:gd name="T21" fmla="*/ 162 h 215"/>
                    <a:gd name="T22" fmla="*/ 2 w 364"/>
                    <a:gd name="T23" fmla="*/ 167 h 215"/>
                    <a:gd name="T24" fmla="*/ 3 w 364"/>
                    <a:gd name="T25" fmla="*/ 173 h 215"/>
                    <a:gd name="T26" fmla="*/ 15 w 364"/>
                    <a:gd name="T27" fmla="*/ 183 h 215"/>
                    <a:gd name="T28" fmla="*/ 30 w 364"/>
                    <a:gd name="T29" fmla="*/ 192 h 215"/>
                    <a:gd name="T30" fmla="*/ 53 w 364"/>
                    <a:gd name="T31" fmla="*/ 200 h 215"/>
                    <a:gd name="T32" fmla="*/ 80 w 364"/>
                    <a:gd name="T33" fmla="*/ 206 h 215"/>
                    <a:gd name="T34" fmla="*/ 112 w 364"/>
                    <a:gd name="T35" fmla="*/ 211 h 215"/>
                    <a:gd name="T36" fmla="*/ 146 w 364"/>
                    <a:gd name="T37" fmla="*/ 214 h 215"/>
                    <a:gd name="T38" fmla="*/ 182 w 364"/>
                    <a:gd name="T39" fmla="*/ 215 h 215"/>
                    <a:gd name="T40" fmla="*/ 218 w 364"/>
                    <a:gd name="T41" fmla="*/ 214 h 215"/>
                    <a:gd name="T42" fmla="*/ 252 w 364"/>
                    <a:gd name="T43" fmla="*/ 211 h 215"/>
                    <a:gd name="T44" fmla="*/ 284 w 364"/>
                    <a:gd name="T45" fmla="*/ 206 h 215"/>
                    <a:gd name="T46" fmla="*/ 311 w 364"/>
                    <a:gd name="T47" fmla="*/ 200 h 215"/>
                    <a:gd name="T48" fmla="*/ 334 w 364"/>
                    <a:gd name="T49" fmla="*/ 192 h 215"/>
                    <a:gd name="T50" fmla="*/ 349 w 364"/>
                    <a:gd name="T51" fmla="*/ 183 h 215"/>
                    <a:gd name="T52" fmla="*/ 360 w 364"/>
                    <a:gd name="T53" fmla="*/ 173 h 215"/>
                    <a:gd name="T54" fmla="*/ 364 w 364"/>
                    <a:gd name="T55" fmla="*/ 167 h 215"/>
                    <a:gd name="T56" fmla="*/ 364 w 364"/>
                    <a:gd name="T57" fmla="*/ 162 h 215"/>
                    <a:gd name="T58" fmla="*/ 364 w 364"/>
                    <a:gd name="T59" fmla="*/ 54 h 215"/>
                    <a:gd name="T60" fmla="*/ 364 w 364"/>
                    <a:gd name="T61" fmla="*/ 49 h 215"/>
                    <a:gd name="T62" fmla="*/ 360 w 364"/>
                    <a:gd name="T63" fmla="*/ 43 h 215"/>
                    <a:gd name="T64" fmla="*/ 349 w 364"/>
                    <a:gd name="T65" fmla="*/ 33 h 215"/>
                    <a:gd name="T66" fmla="*/ 334 w 364"/>
                    <a:gd name="T67" fmla="*/ 24 h 215"/>
                    <a:gd name="T68" fmla="*/ 311 w 364"/>
                    <a:gd name="T69" fmla="*/ 16 h 215"/>
                    <a:gd name="T70" fmla="*/ 284 w 364"/>
                    <a:gd name="T71" fmla="*/ 10 h 215"/>
                    <a:gd name="T72" fmla="*/ 252 w 364"/>
                    <a:gd name="T73" fmla="*/ 5 h 215"/>
                    <a:gd name="T74" fmla="*/ 218 w 364"/>
                    <a:gd name="T75" fmla="*/ 2 h 215"/>
                    <a:gd name="T76" fmla="*/ 182 w 364"/>
                    <a:gd name="T77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64" h="215">
                      <a:moveTo>
                        <a:pt x="182" y="0"/>
                      </a:moveTo>
                      <a:lnTo>
                        <a:pt x="146" y="2"/>
                      </a:lnTo>
                      <a:lnTo>
                        <a:pt x="112" y="5"/>
                      </a:lnTo>
                      <a:lnTo>
                        <a:pt x="80" y="10"/>
                      </a:lnTo>
                      <a:lnTo>
                        <a:pt x="53" y="16"/>
                      </a:lnTo>
                      <a:lnTo>
                        <a:pt x="30" y="24"/>
                      </a:lnTo>
                      <a:lnTo>
                        <a:pt x="15" y="33"/>
                      </a:lnTo>
                      <a:lnTo>
                        <a:pt x="3" y="43"/>
                      </a:lnTo>
                      <a:lnTo>
                        <a:pt x="2" y="49"/>
                      </a:lnTo>
                      <a:lnTo>
                        <a:pt x="0" y="54"/>
                      </a:lnTo>
                      <a:lnTo>
                        <a:pt x="0" y="162"/>
                      </a:lnTo>
                      <a:lnTo>
                        <a:pt x="2" y="167"/>
                      </a:lnTo>
                      <a:lnTo>
                        <a:pt x="3" y="173"/>
                      </a:lnTo>
                      <a:lnTo>
                        <a:pt x="15" y="183"/>
                      </a:lnTo>
                      <a:lnTo>
                        <a:pt x="30" y="192"/>
                      </a:lnTo>
                      <a:lnTo>
                        <a:pt x="53" y="200"/>
                      </a:lnTo>
                      <a:lnTo>
                        <a:pt x="80" y="206"/>
                      </a:lnTo>
                      <a:lnTo>
                        <a:pt x="112" y="211"/>
                      </a:lnTo>
                      <a:lnTo>
                        <a:pt x="146" y="214"/>
                      </a:lnTo>
                      <a:lnTo>
                        <a:pt x="182" y="215"/>
                      </a:lnTo>
                      <a:lnTo>
                        <a:pt x="218" y="214"/>
                      </a:lnTo>
                      <a:lnTo>
                        <a:pt x="252" y="211"/>
                      </a:lnTo>
                      <a:lnTo>
                        <a:pt x="284" y="206"/>
                      </a:lnTo>
                      <a:lnTo>
                        <a:pt x="311" y="200"/>
                      </a:lnTo>
                      <a:lnTo>
                        <a:pt x="334" y="192"/>
                      </a:lnTo>
                      <a:lnTo>
                        <a:pt x="349" y="183"/>
                      </a:lnTo>
                      <a:lnTo>
                        <a:pt x="360" y="173"/>
                      </a:lnTo>
                      <a:lnTo>
                        <a:pt x="364" y="167"/>
                      </a:lnTo>
                      <a:lnTo>
                        <a:pt x="364" y="162"/>
                      </a:lnTo>
                      <a:lnTo>
                        <a:pt x="364" y="54"/>
                      </a:lnTo>
                      <a:lnTo>
                        <a:pt x="364" y="49"/>
                      </a:lnTo>
                      <a:lnTo>
                        <a:pt x="360" y="43"/>
                      </a:lnTo>
                      <a:lnTo>
                        <a:pt x="349" y="33"/>
                      </a:lnTo>
                      <a:lnTo>
                        <a:pt x="334" y="24"/>
                      </a:lnTo>
                      <a:lnTo>
                        <a:pt x="311" y="16"/>
                      </a:lnTo>
                      <a:lnTo>
                        <a:pt x="284" y="10"/>
                      </a:lnTo>
                      <a:lnTo>
                        <a:pt x="252" y="5"/>
                      </a:lnTo>
                      <a:lnTo>
                        <a:pt x="218" y="2"/>
                      </a:lnTo>
                      <a:lnTo>
                        <a:pt x="182" y="0"/>
                      </a:lnTo>
                      <a:close/>
                    </a:path>
                  </a:pathLst>
                </a:custGeom>
                <a:solidFill>
                  <a:srgbClr val="FF42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02" name="Freeform 1394"/>
                <p:cNvSpPr>
                  <a:spLocks/>
                </p:cNvSpPr>
                <p:nvPr/>
              </p:nvSpPr>
              <p:spPr bwMode="auto">
                <a:xfrm>
                  <a:off x="1805" y="1559"/>
                  <a:ext cx="364" cy="215"/>
                </a:xfrm>
                <a:custGeom>
                  <a:avLst/>
                  <a:gdLst>
                    <a:gd name="T0" fmla="*/ 182 w 364"/>
                    <a:gd name="T1" fmla="*/ 0 h 215"/>
                    <a:gd name="T2" fmla="*/ 146 w 364"/>
                    <a:gd name="T3" fmla="*/ 2 h 215"/>
                    <a:gd name="T4" fmla="*/ 112 w 364"/>
                    <a:gd name="T5" fmla="*/ 5 h 215"/>
                    <a:gd name="T6" fmla="*/ 80 w 364"/>
                    <a:gd name="T7" fmla="*/ 10 h 215"/>
                    <a:gd name="T8" fmla="*/ 53 w 364"/>
                    <a:gd name="T9" fmla="*/ 16 h 215"/>
                    <a:gd name="T10" fmla="*/ 30 w 364"/>
                    <a:gd name="T11" fmla="*/ 24 h 215"/>
                    <a:gd name="T12" fmla="*/ 15 w 364"/>
                    <a:gd name="T13" fmla="*/ 33 h 215"/>
                    <a:gd name="T14" fmla="*/ 3 w 364"/>
                    <a:gd name="T15" fmla="*/ 43 h 215"/>
                    <a:gd name="T16" fmla="*/ 2 w 364"/>
                    <a:gd name="T17" fmla="*/ 49 h 215"/>
                    <a:gd name="T18" fmla="*/ 0 w 364"/>
                    <a:gd name="T19" fmla="*/ 54 h 215"/>
                    <a:gd name="T20" fmla="*/ 0 w 364"/>
                    <a:gd name="T21" fmla="*/ 162 h 215"/>
                    <a:gd name="T22" fmla="*/ 2 w 364"/>
                    <a:gd name="T23" fmla="*/ 167 h 215"/>
                    <a:gd name="T24" fmla="*/ 3 w 364"/>
                    <a:gd name="T25" fmla="*/ 173 h 215"/>
                    <a:gd name="T26" fmla="*/ 15 w 364"/>
                    <a:gd name="T27" fmla="*/ 183 h 215"/>
                    <a:gd name="T28" fmla="*/ 30 w 364"/>
                    <a:gd name="T29" fmla="*/ 192 h 215"/>
                    <a:gd name="T30" fmla="*/ 53 w 364"/>
                    <a:gd name="T31" fmla="*/ 200 h 215"/>
                    <a:gd name="T32" fmla="*/ 80 w 364"/>
                    <a:gd name="T33" fmla="*/ 206 h 215"/>
                    <a:gd name="T34" fmla="*/ 112 w 364"/>
                    <a:gd name="T35" fmla="*/ 211 h 215"/>
                    <a:gd name="T36" fmla="*/ 146 w 364"/>
                    <a:gd name="T37" fmla="*/ 214 h 215"/>
                    <a:gd name="T38" fmla="*/ 182 w 364"/>
                    <a:gd name="T39" fmla="*/ 215 h 215"/>
                    <a:gd name="T40" fmla="*/ 218 w 364"/>
                    <a:gd name="T41" fmla="*/ 214 h 215"/>
                    <a:gd name="T42" fmla="*/ 252 w 364"/>
                    <a:gd name="T43" fmla="*/ 211 h 215"/>
                    <a:gd name="T44" fmla="*/ 284 w 364"/>
                    <a:gd name="T45" fmla="*/ 206 h 215"/>
                    <a:gd name="T46" fmla="*/ 311 w 364"/>
                    <a:gd name="T47" fmla="*/ 200 h 215"/>
                    <a:gd name="T48" fmla="*/ 334 w 364"/>
                    <a:gd name="T49" fmla="*/ 192 h 215"/>
                    <a:gd name="T50" fmla="*/ 349 w 364"/>
                    <a:gd name="T51" fmla="*/ 183 h 215"/>
                    <a:gd name="T52" fmla="*/ 360 w 364"/>
                    <a:gd name="T53" fmla="*/ 173 h 215"/>
                    <a:gd name="T54" fmla="*/ 364 w 364"/>
                    <a:gd name="T55" fmla="*/ 167 h 215"/>
                    <a:gd name="T56" fmla="*/ 364 w 364"/>
                    <a:gd name="T57" fmla="*/ 162 h 215"/>
                    <a:gd name="T58" fmla="*/ 364 w 364"/>
                    <a:gd name="T59" fmla="*/ 54 h 215"/>
                    <a:gd name="T60" fmla="*/ 364 w 364"/>
                    <a:gd name="T61" fmla="*/ 49 h 215"/>
                    <a:gd name="T62" fmla="*/ 360 w 364"/>
                    <a:gd name="T63" fmla="*/ 43 h 215"/>
                    <a:gd name="T64" fmla="*/ 349 w 364"/>
                    <a:gd name="T65" fmla="*/ 33 h 215"/>
                    <a:gd name="T66" fmla="*/ 334 w 364"/>
                    <a:gd name="T67" fmla="*/ 24 h 215"/>
                    <a:gd name="T68" fmla="*/ 311 w 364"/>
                    <a:gd name="T69" fmla="*/ 16 h 215"/>
                    <a:gd name="T70" fmla="*/ 284 w 364"/>
                    <a:gd name="T71" fmla="*/ 10 h 215"/>
                    <a:gd name="T72" fmla="*/ 252 w 364"/>
                    <a:gd name="T73" fmla="*/ 5 h 215"/>
                    <a:gd name="T74" fmla="*/ 218 w 364"/>
                    <a:gd name="T75" fmla="*/ 2 h 215"/>
                    <a:gd name="T76" fmla="*/ 182 w 364"/>
                    <a:gd name="T77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64" h="215">
                      <a:moveTo>
                        <a:pt x="182" y="0"/>
                      </a:moveTo>
                      <a:lnTo>
                        <a:pt x="146" y="2"/>
                      </a:lnTo>
                      <a:lnTo>
                        <a:pt x="112" y="5"/>
                      </a:lnTo>
                      <a:lnTo>
                        <a:pt x="80" y="10"/>
                      </a:lnTo>
                      <a:lnTo>
                        <a:pt x="53" y="16"/>
                      </a:lnTo>
                      <a:lnTo>
                        <a:pt x="30" y="24"/>
                      </a:lnTo>
                      <a:lnTo>
                        <a:pt x="15" y="33"/>
                      </a:lnTo>
                      <a:lnTo>
                        <a:pt x="3" y="43"/>
                      </a:lnTo>
                      <a:lnTo>
                        <a:pt x="2" y="49"/>
                      </a:lnTo>
                      <a:lnTo>
                        <a:pt x="0" y="54"/>
                      </a:lnTo>
                      <a:lnTo>
                        <a:pt x="0" y="162"/>
                      </a:lnTo>
                      <a:lnTo>
                        <a:pt x="2" y="167"/>
                      </a:lnTo>
                      <a:lnTo>
                        <a:pt x="3" y="173"/>
                      </a:lnTo>
                      <a:lnTo>
                        <a:pt x="15" y="183"/>
                      </a:lnTo>
                      <a:lnTo>
                        <a:pt x="30" y="192"/>
                      </a:lnTo>
                      <a:lnTo>
                        <a:pt x="53" y="200"/>
                      </a:lnTo>
                      <a:lnTo>
                        <a:pt x="80" y="206"/>
                      </a:lnTo>
                      <a:lnTo>
                        <a:pt x="112" y="211"/>
                      </a:lnTo>
                      <a:lnTo>
                        <a:pt x="146" y="214"/>
                      </a:lnTo>
                      <a:lnTo>
                        <a:pt x="182" y="215"/>
                      </a:lnTo>
                      <a:lnTo>
                        <a:pt x="218" y="214"/>
                      </a:lnTo>
                      <a:lnTo>
                        <a:pt x="252" y="211"/>
                      </a:lnTo>
                      <a:lnTo>
                        <a:pt x="284" y="206"/>
                      </a:lnTo>
                      <a:lnTo>
                        <a:pt x="311" y="200"/>
                      </a:lnTo>
                      <a:lnTo>
                        <a:pt x="334" y="192"/>
                      </a:lnTo>
                      <a:lnTo>
                        <a:pt x="349" y="183"/>
                      </a:lnTo>
                      <a:lnTo>
                        <a:pt x="360" y="173"/>
                      </a:lnTo>
                      <a:lnTo>
                        <a:pt x="364" y="167"/>
                      </a:lnTo>
                      <a:lnTo>
                        <a:pt x="364" y="162"/>
                      </a:lnTo>
                      <a:lnTo>
                        <a:pt x="364" y="54"/>
                      </a:lnTo>
                      <a:lnTo>
                        <a:pt x="364" y="49"/>
                      </a:lnTo>
                      <a:lnTo>
                        <a:pt x="360" y="43"/>
                      </a:lnTo>
                      <a:lnTo>
                        <a:pt x="349" y="33"/>
                      </a:lnTo>
                      <a:lnTo>
                        <a:pt x="334" y="24"/>
                      </a:lnTo>
                      <a:lnTo>
                        <a:pt x="311" y="16"/>
                      </a:lnTo>
                      <a:lnTo>
                        <a:pt x="284" y="10"/>
                      </a:lnTo>
                      <a:lnTo>
                        <a:pt x="252" y="5"/>
                      </a:lnTo>
                      <a:lnTo>
                        <a:pt x="218" y="2"/>
                      </a:lnTo>
                      <a:lnTo>
                        <a:pt x="182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358" name="Group 1395"/>
              <p:cNvGrpSpPr>
                <a:grpSpLocks/>
              </p:cNvGrpSpPr>
              <p:nvPr/>
            </p:nvGrpSpPr>
            <p:grpSpPr bwMode="auto">
              <a:xfrm>
                <a:off x="1805" y="1559"/>
                <a:ext cx="364" cy="108"/>
                <a:chOff x="1805" y="1559"/>
                <a:chExt cx="364" cy="108"/>
              </a:xfrm>
            </p:grpSpPr>
            <p:sp>
              <p:nvSpPr>
                <p:cNvPr id="1399" name="Freeform 1396"/>
                <p:cNvSpPr>
                  <a:spLocks/>
                </p:cNvSpPr>
                <p:nvPr/>
              </p:nvSpPr>
              <p:spPr bwMode="auto">
                <a:xfrm>
                  <a:off x="1805" y="1559"/>
                  <a:ext cx="364" cy="108"/>
                </a:xfrm>
                <a:custGeom>
                  <a:avLst/>
                  <a:gdLst>
                    <a:gd name="T0" fmla="*/ 0 w 364"/>
                    <a:gd name="T1" fmla="*/ 54 h 108"/>
                    <a:gd name="T2" fmla="*/ 2 w 364"/>
                    <a:gd name="T3" fmla="*/ 60 h 108"/>
                    <a:gd name="T4" fmla="*/ 3 w 364"/>
                    <a:gd name="T5" fmla="*/ 66 h 108"/>
                    <a:gd name="T6" fmla="*/ 15 w 364"/>
                    <a:gd name="T7" fmla="*/ 76 h 108"/>
                    <a:gd name="T8" fmla="*/ 30 w 364"/>
                    <a:gd name="T9" fmla="*/ 85 h 108"/>
                    <a:gd name="T10" fmla="*/ 53 w 364"/>
                    <a:gd name="T11" fmla="*/ 93 h 108"/>
                    <a:gd name="T12" fmla="*/ 80 w 364"/>
                    <a:gd name="T13" fmla="*/ 99 h 108"/>
                    <a:gd name="T14" fmla="*/ 112 w 364"/>
                    <a:gd name="T15" fmla="*/ 104 h 108"/>
                    <a:gd name="T16" fmla="*/ 146 w 364"/>
                    <a:gd name="T17" fmla="*/ 107 h 108"/>
                    <a:gd name="T18" fmla="*/ 182 w 364"/>
                    <a:gd name="T19" fmla="*/ 108 h 108"/>
                    <a:gd name="T20" fmla="*/ 218 w 364"/>
                    <a:gd name="T21" fmla="*/ 107 h 108"/>
                    <a:gd name="T22" fmla="*/ 252 w 364"/>
                    <a:gd name="T23" fmla="*/ 104 h 108"/>
                    <a:gd name="T24" fmla="*/ 284 w 364"/>
                    <a:gd name="T25" fmla="*/ 99 h 108"/>
                    <a:gd name="T26" fmla="*/ 311 w 364"/>
                    <a:gd name="T27" fmla="*/ 93 h 108"/>
                    <a:gd name="T28" fmla="*/ 334 w 364"/>
                    <a:gd name="T29" fmla="*/ 85 h 108"/>
                    <a:gd name="T30" fmla="*/ 349 w 364"/>
                    <a:gd name="T31" fmla="*/ 76 h 108"/>
                    <a:gd name="T32" fmla="*/ 360 w 364"/>
                    <a:gd name="T33" fmla="*/ 66 h 108"/>
                    <a:gd name="T34" fmla="*/ 364 w 364"/>
                    <a:gd name="T35" fmla="*/ 60 h 108"/>
                    <a:gd name="T36" fmla="*/ 364 w 364"/>
                    <a:gd name="T37" fmla="*/ 54 h 108"/>
                    <a:gd name="T38" fmla="*/ 364 w 364"/>
                    <a:gd name="T39" fmla="*/ 49 h 108"/>
                    <a:gd name="T40" fmla="*/ 360 w 364"/>
                    <a:gd name="T41" fmla="*/ 43 h 108"/>
                    <a:gd name="T42" fmla="*/ 349 w 364"/>
                    <a:gd name="T43" fmla="*/ 33 h 108"/>
                    <a:gd name="T44" fmla="*/ 334 w 364"/>
                    <a:gd name="T45" fmla="*/ 24 h 108"/>
                    <a:gd name="T46" fmla="*/ 311 w 364"/>
                    <a:gd name="T47" fmla="*/ 16 h 108"/>
                    <a:gd name="T48" fmla="*/ 284 w 364"/>
                    <a:gd name="T49" fmla="*/ 10 h 108"/>
                    <a:gd name="T50" fmla="*/ 252 w 364"/>
                    <a:gd name="T51" fmla="*/ 5 h 108"/>
                    <a:gd name="T52" fmla="*/ 218 w 364"/>
                    <a:gd name="T53" fmla="*/ 2 h 108"/>
                    <a:gd name="T54" fmla="*/ 182 w 364"/>
                    <a:gd name="T55" fmla="*/ 0 h 108"/>
                    <a:gd name="T56" fmla="*/ 146 w 364"/>
                    <a:gd name="T57" fmla="*/ 2 h 108"/>
                    <a:gd name="T58" fmla="*/ 112 w 364"/>
                    <a:gd name="T59" fmla="*/ 5 h 108"/>
                    <a:gd name="T60" fmla="*/ 80 w 364"/>
                    <a:gd name="T61" fmla="*/ 10 h 108"/>
                    <a:gd name="T62" fmla="*/ 53 w 364"/>
                    <a:gd name="T63" fmla="*/ 16 h 108"/>
                    <a:gd name="T64" fmla="*/ 30 w 364"/>
                    <a:gd name="T65" fmla="*/ 24 h 108"/>
                    <a:gd name="T66" fmla="*/ 15 w 364"/>
                    <a:gd name="T67" fmla="*/ 33 h 108"/>
                    <a:gd name="T68" fmla="*/ 3 w 364"/>
                    <a:gd name="T69" fmla="*/ 43 h 108"/>
                    <a:gd name="T70" fmla="*/ 2 w 364"/>
                    <a:gd name="T71" fmla="*/ 49 h 108"/>
                    <a:gd name="T72" fmla="*/ 0 w 364"/>
                    <a:gd name="T73" fmla="*/ 54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64" h="108">
                      <a:moveTo>
                        <a:pt x="0" y="54"/>
                      </a:moveTo>
                      <a:lnTo>
                        <a:pt x="2" y="60"/>
                      </a:lnTo>
                      <a:lnTo>
                        <a:pt x="3" y="66"/>
                      </a:lnTo>
                      <a:lnTo>
                        <a:pt x="15" y="76"/>
                      </a:lnTo>
                      <a:lnTo>
                        <a:pt x="30" y="85"/>
                      </a:lnTo>
                      <a:lnTo>
                        <a:pt x="53" y="93"/>
                      </a:lnTo>
                      <a:lnTo>
                        <a:pt x="80" y="99"/>
                      </a:lnTo>
                      <a:lnTo>
                        <a:pt x="112" y="104"/>
                      </a:lnTo>
                      <a:lnTo>
                        <a:pt x="146" y="107"/>
                      </a:lnTo>
                      <a:lnTo>
                        <a:pt x="182" y="108"/>
                      </a:lnTo>
                      <a:lnTo>
                        <a:pt x="218" y="107"/>
                      </a:lnTo>
                      <a:lnTo>
                        <a:pt x="252" y="104"/>
                      </a:lnTo>
                      <a:lnTo>
                        <a:pt x="284" y="99"/>
                      </a:lnTo>
                      <a:lnTo>
                        <a:pt x="311" y="93"/>
                      </a:lnTo>
                      <a:lnTo>
                        <a:pt x="334" y="85"/>
                      </a:lnTo>
                      <a:lnTo>
                        <a:pt x="349" y="76"/>
                      </a:lnTo>
                      <a:lnTo>
                        <a:pt x="360" y="66"/>
                      </a:lnTo>
                      <a:lnTo>
                        <a:pt x="364" y="60"/>
                      </a:lnTo>
                      <a:lnTo>
                        <a:pt x="364" y="54"/>
                      </a:lnTo>
                      <a:lnTo>
                        <a:pt x="364" y="49"/>
                      </a:lnTo>
                      <a:lnTo>
                        <a:pt x="360" y="43"/>
                      </a:lnTo>
                      <a:lnTo>
                        <a:pt x="349" y="33"/>
                      </a:lnTo>
                      <a:lnTo>
                        <a:pt x="334" y="24"/>
                      </a:lnTo>
                      <a:lnTo>
                        <a:pt x="311" y="16"/>
                      </a:lnTo>
                      <a:lnTo>
                        <a:pt x="284" y="10"/>
                      </a:lnTo>
                      <a:lnTo>
                        <a:pt x="252" y="5"/>
                      </a:lnTo>
                      <a:lnTo>
                        <a:pt x="218" y="2"/>
                      </a:lnTo>
                      <a:lnTo>
                        <a:pt x="182" y="0"/>
                      </a:lnTo>
                      <a:lnTo>
                        <a:pt x="146" y="2"/>
                      </a:lnTo>
                      <a:lnTo>
                        <a:pt x="112" y="5"/>
                      </a:lnTo>
                      <a:lnTo>
                        <a:pt x="80" y="10"/>
                      </a:lnTo>
                      <a:lnTo>
                        <a:pt x="53" y="16"/>
                      </a:lnTo>
                      <a:lnTo>
                        <a:pt x="30" y="24"/>
                      </a:lnTo>
                      <a:lnTo>
                        <a:pt x="15" y="33"/>
                      </a:lnTo>
                      <a:lnTo>
                        <a:pt x="3" y="43"/>
                      </a:lnTo>
                      <a:lnTo>
                        <a:pt x="2" y="49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FF42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00" name="Freeform 1397"/>
                <p:cNvSpPr>
                  <a:spLocks/>
                </p:cNvSpPr>
                <p:nvPr/>
              </p:nvSpPr>
              <p:spPr bwMode="auto">
                <a:xfrm>
                  <a:off x="1805" y="1559"/>
                  <a:ext cx="364" cy="108"/>
                </a:xfrm>
                <a:custGeom>
                  <a:avLst/>
                  <a:gdLst>
                    <a:gd name="T0" fmla="*/ 0 w 364"/>
                    <a:gd name="T1" fmla="*/ 54 h 108"/>
                    <a:gd name="T2" fmla="*/ 2 w 364"/>
                    <a:gd name="T3" fmla="*/ 60 h 108"/>
                    <a:gd name="T4" fmla="*/ 3 w 364"/>
                    <a:gd name="T5" fmla="*/ 66 h 108"/>
                    <a:gd name="T6" fmla="*/ 15 w 364"/>
                    <a:gd name="T7" fmla="*/ 76 h 108"/>
                    <a:gd name="T8" fmla="*/ 30 w 364"/>
                    <a:gd name="T9" fmla="*/ 85 h 108"/>
                    <a:gd name="T10" fmla="*/ 53 w 364"/>
                    <a:gd name="T11" fmla="*/ 93 h 108"/>
                    <a:gd name="T12" fmla="*/ 80 w 364"/>
                    <a:gd name="T13" fmla="*/ 99 h 108"/>
                    <a:gd name="T14" fmla="*/ 112 w 364"/>
                    <a:gd name="T15" fmla="*/ 104 h 108"/>
                    <a:gd name="T16" fmla="*/ 146 w 364"/>
                    <a:gd name="T17" fmla="*/ 107 h 108"/>
                    <a:gd name="T18" fmla="*/ 182 w 364"/>
                    <a:gd name="T19" fmla="*/ 108 h 108"/>
                    <a:gd name="T20" fmla="*/ 218 w 364"/>
                    <a:gd name="T21" fmla="*/ 107 h 108"/>
                    <a:gd name="T22" fmla="*/ 252 w 364"/>
                    <a:gd name="T23" fmla="*/ 104 h 108"/>
                    <a:gd name="T24" fmla="*/ 284 w 364"/>
                    <a:gd name="T25" fmla="*/ 99 h 108"/>
                    <a:gd name="T26" fmla="*/ 311 w 364"/>
                    <a:gd name="T27" fmla="*/ 93 h 108"/>
                    <a:gd name="T28" fmla="*/ 334 w 364"/>
                    <a:gd name="T29" fmla="*/ 85 h 108"/>
                    <a:gd name="T30" fmla="*/ 349 w 364"/>
                    <a:gd name="T31" fmla="*/ 76 h 108"/>
                    <a:gd name="T32" fmla="*/ 360 w 364"/>
                    <a:gd name="T33" fmla="*/ 66 h 108"/>
                    <a:gd name="T34" fmla="*/ 364 w 364"/>
                    <a:gd name="T35" fmla="*/ 60 h 108"/>
                    <a:gd name="T36" fmla="*/ 364 w 364"/>
                    <a:gd name="T37" fmla="*/ 54 h 108"/>
                    <a:gd name="T38" fmla="*/ 364 w 364"/>
                    <a:gd name="T39" fmla="*/ 49 h 108"/>
                    <a:gd name="T40" fmla="*/ 360 w 364"/>
                    <a:gd name="T41" fmla="*/ 43 h 108"/>
                    <a:gd name="T42" fmla="*/ 349 w 364"/>
                    <a:gd name="T43" fmla="*/ 33 h 108"/>
                    <a:gd name="T44" fmla="*/ 334 w 364"/>
                    <a:gd name="T45" fmla="*/ 24 h 108"/>
                    <a:gd name="T46" fmla="*/ 311 w 364"/>
                    <a:gd name="T47" fmla="*/ 16 h 108"/>
                    <a:gd name="T48" fmla="*/ 284 w 364"/>
                    <a:gd name="T49" fmla="*/ 10 h 108"/>
                    <a:gd name="T50" fmla="*/ 252 w 364"/>
                    <a:gd name="T51" fmla="*/ 5 h 108"/>
                    <a:gd name="T52" fmla="*/ 218 w 364"/>
                    <a:gd name="T53" fmla="*/ 2 h 108"/>
                    <a:gd name="T54" fmla="*/ 182 w 364"/>
                    <a:gd name="T55" fmla="*/ 0 h 108"/>
                    <a:gd name="T56" fmla="*/ 146 w 364"/>
                    <a:gd name="T57" fmla="*/ 2 h 108"/>
                    <a:gd name="T58" fmla="*/ 112 w 364"/>
                    <a:gd name="T59" fmla="*/ 5 h 108"/>
                    <a:gd name="T60" fmla="*/ 80 w 364"/>
                    <a:gd name="T61" fmla="*/ 10 h 108"/>
                    <a:gd name="T62" fmla="*/ 53 w 364"/>
                    <a:gd name="T63" fmla="*/ 16 h 108"/>
                    <a:gd name="T64" fmla="*/ 30 w 364"/>
                    <a:gd name="T65" fmla="*/ 24 h 108"/>
                    <a:gd name="T66" fmla="*/ 15 w 364"/>
                    <a:gd name="T67" fmla="*/ 33 h 108"/>
                    <a:gd name="T68" fmla="*/ 3 w 364"/>
                    <a:gd name="T69" fmla="*/ 43 h 108"/>
                    <a:gd name="T70" fmla="*/ 2 w 364"/>
                    <a:gd name="T71" fmla="*/ 49 h 108"/>
                    <a:gd name="T72" fmla="*/ 0 w 364"/>
                    <a:gd name="T73" fmla="*/ 54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64" h="108">
                      <a:moveTo>
                        <a:pt x="0" y="54"/>
                      </a:moveTo>
                      <a:lnTo>
                        <a:pt x="2" y="60"/>
                      </a:lnTo>
                      <a:lnTo>
                        <a:pt x="3" y="66"/>
                      </a:lnTo>
                      <a:lnTo>
                        <a:pt x="15" y="76"/>
                      </a:lnTo>
                      <a:lnTo>
                        <a:pt x="30" y="85"/>
                      </a:lnTo>
                      <a:lnTo>
                        <a:pt x="53" y="93"/>
                      </a:lnTo>
                      <a:lnTo>
                        <a:pt x="80" y="99"/>
                      </a:lnTo>
                      <a:lnTo>
                        <a:pt x="112" y="104"/>
                      </a:lnTo>
                      <a:lnTo>
                        <a:pt x="146" y="107"/>
                      </a:lnTo>
                      <a:lnTo>
                        <a:pt x="182" y="108"/>
                      </a:lnTo>
                      <a:lnTo>
                        <a:pt x="218" y="107"/>
                      </a:lnTo>
                      <a:lnTo>
                        <a:pt x="252" y="104"/>
                      </a:lnTo>
                      <a:lnTo>
                        <a:pt x="284" y="99"/>
                      </a:lnTo>
                      <a:lnTo>
                        <a:pt x="311" y="93"/>
                      </a:lnTo>
                      <a:lnTo>
                        <a:pt x="334" y="85"/>
                      </a:lnTo>
                      <a:lnTo>
                        <a:pt x="349" y="76"/>
                      </a:lnTo>
                      <a:lnTo>
                        <a:pt x="360" y="66"/>
                      </a:lnTo>
                      <a:lnTo>
                        <a:pt x="364" y="60"/>
                      </a:lnTo>
                      <a:lnTo>
                        <a:pt x="364" y="54"/>
                      </a:lnTo>
                      <a:lnTo>
                        <a:pt x="364" y="49"/>
                      </a:lnTo>
                      <a:lnTo>
                        <a:pt x="360" y="43"/>
                      </a:lnTo>
                      <a:lnTo>
                        <a:pt x="349" y="33"/>
                      </a:lnTo>
                      <a:lnTo>
                        <a:pt x="334" y="24"/>
                      </a:lnTo>
                      <a:lnTo>
                        <a:pt x="311" y="16"/>
                      </a:lnTo>
                      <a:lnTo>
                        <a:pt x="284" y="10"/>
                      </a:lnTo>
                      <a:lnTo>
                        <a:pt x="252" y="5"/>
                      </a:lnTo>
                      <a:lnTo>
                        <a:pt x="218" y="2"/>
                      </a:lnTo>
                      <a:lnTo>
                        <a:pt x="182" y="0"/>
                      </a:lnTo>
                      <a:lnTo>
                        <a:pt x="146" y="2"/>
                      </a:lnTo>
                      <a:lnTo>
                        <a:pt x="112" y="5"/>
                      </a:lnTo>
                      <a:lnTo>
                        <a:pt x="80" y="10"/>
                      </a:lnTo>
                      <a:lnTo>
                        <a:pt x="53" y="16"/>
                      </a:lnTo>
                      <a:lnTo>
                        <a:pt x="30" y="24"/>
                      </a:lnTo>
                      <a:lnTo>
                        <a:pt x="15" y="33"/>
                      </a:lnTo>
                      <a:lnTo>
                        <a:pt x="3" y="43"/>
                      </a:lnTo>
                      <a:lnTo>
                        <a:pt x="2" y="49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359" name="Group 1398"/>
              <p:cNvGrpSpPr>
                <a:grpSpLocks/>
              </p:cNvGrpSpPr>
              <p:nvPr/>
            </p:nvGrpSpPr>
            <p:grpSpPr bwMode="auto">
              <a:xfrm>
                <a:off x="1805" y="1613"/>
                <a:ext cx="364" cy="54"/>
                <a:chOff x="1805" y="1613"/>
                <a:chExt cx="364" cy="54"/>
              </a:xfrm>
            </p:grpSpPr>
            <p:sp>
              <p:nvSpPr>
                <p:cNvPr id="1397" name="Freeform 1399"/>
                <p:cNvSpPr>
                  <a:spLocks/>
                </p:cNvSpPr>
                <p:nvPr/>
              </p:nvSpPr>
              <p:spPr bwMode="auto">
                <a:xfrm>
                  <a:off x="1805" y="1613"/>
                  <a:ext cx="364" cy="54"/>
                </a:xfrm>
                <a:custGeom>
                  <a:avLst/>
                  <a:gdLst>
                    <a:gd name="T0" fmla="*/ 0 w 364"/>
                    <a:gd name="T1" fmla="*/ 0 h 54"/>
                    <a:gd name="T2" fmla="*/ 2 w 364"/>
                    <a:gd name="T3" fmla="*/ 6 h 54"/>
                    <a:gd name="T4" fmla="*/ 3 w 364"/>
                    <a:gd name="T5" fmla="*/ 12 h 54"/>
                    <a:gd name="T6" fmla="*/ 15 w 364"/>
                    <a:gd name="T7" fmla="*/ 22 h 54"/>
                    <a:gd name="T8" fmla="*/ 30 w 364"/>
                    <a:gd name="T9" fmla="*/ 31 h 54"/>
                    <a:gd name="T10" fmla="*/ 53 w 364"/>
                    <a:gd name="T11" fmla="*/ 39 h 54"/>
                    <a:gd name="T12" fmla="*/ 80 w 364"/>
                    <a:gd name="T13" fmla="*/ 45 h 54"/>
                    <a:gd name="T14" fmla="*/ 112 w 364"/>
                    <a:gd name="T15" fmla="*/ 50 h 54"/>
                    <a:gd name="T16" fmla="*/ 146 w 364"/>
                    <a:gd name="T17" fmla="*/ 53 h 54"/>
                    <a:gd name="T18" fmla="*/ 182 w 364"/>
                    <a:gd name="T19" fmla="*/ 54 h 54"/>
                    <a:gd name="T20" fmla="*/ 218 w 364"/>
                    <a:gd name="T21" fmla="*/ 53 h 54"/>
                    <a:gd name="T22" fmla="*/ 252 w 364"/>
                    <a:gd name="T23" fmla="*/ 50 h 54"/>
                    <a:gd name="T24" fmla="*/ 284 w 364"/>
                    <a:gd name="T25" fmla="*/ 45 h 54"/>
                    <a:gd name="T26" fmla="*/ 311 w 364"/>
                    <a:gd name="T27" fmla="*/ 39 h 54"/>
                    <a:gd name="T28" fmla="*/ 334 w 364"/>
                    <a:gd name="T29" fmla="*/ 31 h 54"/>
                    <a:gd name="T30" fmla="*/ 349 w 364"/>
                    <a:gd name="T31" fmla="*/ 22 h 54"/>
                    <a:gd name="T32" fmla="*/ 360 w 364"/>
                    <a:gd name="T33" fmla="*/ 12 h 54"/>
                    <a:gd name="T34" fmla="*/ 364 w 364"/>
                    <a:gd name="T35" fmla="*/ 6 h 54"/>
                    <a:gd name="T36" fmla="*/ 364 w 364"/>
                    <a:gd name="T37" fmla="*/ 0 h 54"/>
                    <a:gd name="T38" fmla="*/ 0 w 364"/>
                    <a:gd name="T39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64" h="54">
                      <a:moveTo>
                        <a:pt x="0" y="0"/>
                      </a:moveTo>
                      <a:lnTo>
                        <a:pt x="2" y="6"/>
                      </a:lnTo>
                      <a:lnTo>
                        <a:pt x="3" y="12"/>
                      </a:lnTo>
                      <a:lnTo>
                        <a:pt x="15" y="22"/>
                      </a:lnTo>
                      <a:lnTo>
                        <a:pt x="30" y="31"/>
                      </a:lnTo>
                      <a:lnTo>
                        <a:pt x="53" y="39"/>
                      </a:lnTo>
                      <a:lnTo>
                        <a:pt x="80" y="45"/>
                      </a:lnTo>
                      <a:lnTo>
                        <a:pt x="112" y="50"/>
                      </a:lnTo>
                      <a:lnTo>
                        <a:pt x="146" y="53"/>
                      </a:lnTo>
                      <a:lnTo>
                        <a:pt x="182" y="54"/>
                      </a:lnTo>
                      <a:lnTo>
                        <a:pt x="218" y="53"/>
                      </a:lnTo>
                      <a:lnTo>
                        <a:pt x="252" y="50"/>
                      </a:lnTo>
                      <a:lnTo>
                        <a:pt x="284" y="45"/>
                      </a:lnTo>
                      <a:lnTo>
                        <a:pt x="311" y="39"/>
                      </a:lnTo>
                      <a:lnTo>
                        <a:pt x="334" y="31"/>
                      </a:lnTo>
                      <a:lnTo>
                        <a:pt x="349" y="22"/>
                      </a:lnTo>
                      <a:lnTo>
                        <a:pt x="360" y="12"/>
                      </a:lnTo>
                      <a:lnTo>
                        <a:pt x="364" y="6"/>
                      </a:lnTo>
                      <a:lnTo>
                        <a:pt x="36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42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98" name="Freeform 1400"/>
                <p:cNvSpPr>
                  <a:spLocks/>
                </p:cNvSpPr>
                <p:nvPr/>
              </p:nvSpPr>
              <p:spPr bwMode="auto">
                <a:xfrm>
                  <a:off x="1805" y="1613"/>
                  <a:ext cx="364" cy="54"/>
                </a:xfrm>
                <a:custGeom>
                  <a:avLst/>
                  <a:gdLst>
                    <a:gd name="T0" fmla="*/ 0 w 364"/>
                    <a:gd name="T1" fmla="*/ 0 h 54"/>
                    <a:gd name="T2" fmla="*/ 2 w 364"/>
                    <a:gd name="T3" fmla="*/ 6 h 54"/>
                    <a:gd name="T4" fmla="*/ 3 w 364"/>
                    <a:gd name="T5" fmla="*/ 12 h 54"/>
                    <a:gd name="T6" fmla="*/ 15 w 364"/>
                    <a:gd name="T7" fmla="*/ 22 h 54"/>
                    <a:gd name="T8" fmla="*/ 30 w 364"/>
                    <a:gd name="T9" fmla="*/ 31 h 54"/>
                    <a:gd name="T10" fmla="*/ 53 w 364"/>
                    <a:gd name="T11" fmla="*/ 39 h 54"/>
                    <a:gd name="T12" fmla="*/ 80 w 364"/>
                    <a:gd name="T13" fmla="*/ 45 h 54"/>
                    <a:gd name="T14" fmla="*/ 112 w 364"/>
                    <a:gd name="T15" fmla="*/ 50 h 54"/>
                    <a:gd name="T16" fmla="*/ 146 w 364"/>
                    <a:gd name="T17" fmla="*/ 53 h 54"/>
                    <a:gd name="T18" fmla="*/ 182 w 364"/>
                    <a:gd name="T19" fmla="*/ 54 h 54"/>
                    <a:gd name="T20" fmla="*/ 218 w 364"/>
                    <a:gd name="T21" fmla="*/ 53 h 54"/>
                    <a:gd name="T22" fmla="*/ 252 w 364"/>
                    <a:gd name="T23" fmla="*/ 50 h 54"/>
                    <a:gd name="T24" fmla="*/ 284 w 364"/>
                    <a:gd name="T25" fmla="*/ 45 h 54"/>
                    <a:gd name="T26" fmla="*/ 311 w 364"/>
                    <a:gd name="T27" fmla="*/ 39 h 54"/>
                    <a:gd name="T28" fmla="*/ 334 w 364"/>
                    <a:gd name="T29" fmla="*/ 31 h 54"/>
                    <a:gd name="T30" fmla="*/ 349 w 364"/>
                    <a:gd name="T31" fmla="*/ 22 h 54"/>
                    <a:gd name="T32" fmla="*/ 360 w 364"/>
                    <a:gd name="T33" fmla="*/ 12 h 54"/>
                    <a:gd name="T34" fmla="*/ 364 w 364"/>
                    <a:gd name="T35" fmla="*/ 6 h 54"/>
                    <a:gd name="T36" fmla="*/ 364 w 364"/>
                    <a:gd name="T37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64" h="54">
                      <a:moveTo>
                        <a:pt x="0" y="0"/>
                      </a:moveTo>
                      <a:lnTo>
                        <a:pt x="2" y="6"/>
                      </a:lnTo>
                      <a:lnTo>
                        <a:pt x="3" y="12"/>
                      </a:lnTo>
                      <a:lnTo>
                        <a:pt x="15" y="22"/>
                      </a:lnTo>
                      <a:lnTo>
                        <a:pt x="30" y="31"/>
                      </a:lnTo>
                      <a:lnTo>
                        <a:pt x="53" y="39"/>
                      </a:lnTo>
                      <a:lnTo>
                        <a:pt x="80" y="45"/>
                      </a:lnTo>
                      <a:lnTo>
                        <a:pt x="112" y="50"/>
                      </a:lnTo>
                      <a:lnTo>
                        <a:pt x="146" y="53"/>
                      </a:lnTo>
                      <a:lnTo>
                        <a:pt x="182" y="54"/>
                      </a:lnTo>
                      <a:lnTo>
                        <a:pt x="218" y="53"/>
                      </a:lnTo>
                      <a:lnTo>
                        <a:pt x="252" y="50"/>
                      </a:lnTo>
                      <a:lnTo>
                        <a:pt x="284" y="45"/>
                      </a:lnTo>
                      <a:lnTo>
                        <a:pt x="311" y="39"/>
                      </a:lnTo>
                      <a:lnTo>
                        <a:pt x="334" y="31"/>
                      </a:lnTo>
                      <a:lnTo>
                        <a:pt x="349" y="22"/>
                      </a:lnTo>
                      <a:lnTo>
                        <a:pt x="360" y="12"/>
                      </a:lnTo>
                      <a:lnTo>
                        <a:pt x="364" y="6"/>
                      </a:lnTo>
                      <a:lnTo>
                        <a:pt x="364" y="0"/>
                      </a:lnTo>
                    </a:path>
                  </a:pathLst>
                </a:custGeom>
                <a:noFill/>
                <a:ln w="28575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360" name="Group 1401"/>
              <p:cNvGrpSpPr>
                <a:grpSpLocks/>
              </p:cNvGrpSpPr>
              <p:nvPr/>
            </p:nvGrpSpPr>
            <p:grpSpPr bwMode="auto">
              <a:xfrm>
                <a:off x="2016" y="1611"/>
                <a:ext cx="84" cy="39"/>
                <a:chOff x="2016" y="1611"/>
                <a:chExt cx="84" cy="39"/>
              </a:xfrm>
            </p:grpSpPr>
            <p:sp>
              <p:nvSpPr>
                <p:cNvPr id="1395" name="Line 1402"/>
                <p:cNvSpPr>
                  <a:spLocks noChangeShapeType="1"/>
                </p:cNvSpPr>
                <p:nvPr/>
              </p:nvSpPr>
              <p:spPr bwMode="auto">
                <a:xfrm>
                  <a:off x="2021" y="1627"/>
                  <a:ext cx="36" cy="1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96" name="Freeform 1403"/>
                <p:cNvSpPr>
                  <a:spLocks/>
                </p:cNvSpPr>
                <p:nvPr/>
              </p:nvSpPr>
              <p:spPr bwMode="auto">
                <a:xfrm>
                  <a:off x="2016" y="1611"/>
                  <a:ext cx="84" cy="39"/>
                </a:xfrm>
                <a:custGeom>
                  <a:avLst/>
                  <a:gdLst>
                    <a:gd name="T0" fmla="*/ 0 w 84"/>
                    <a:gd name="T1" fmla="*/ 39 h 39"/>
                    <a:gd name="T2" fmla="*/ 84 w 84"/>
                    <a:gd name="T3" fmla="*/ 39 h 39"/>
                    <a:gd name="T4" fmla="*/ 35 w 84"/>
                    <a:gd name="T5" fmla="*/ 0 h 39"/>
                    <a:gd name="T6" fmla="*/ 38 w 84"/>
                    <a:gd name="T7" fmla="*/ 25 h 39"/>
                    <a:gd name="T8" fmla="*/ 0 w 84"/>
                    <a:gd name="T9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39">
                      <a:moveTo>
                        <a:pt x="0" y="39"/>
                      </a:moveTo>
                      <a:lnTo>
                        <a:pt x="84" y="39"/>
                      </a:lnTo>
                      <a:lnTo>
                        <a:pt x="35" y="0"/>
                      </a:lnTo>
                      <a:lnTo>
                        <a:pt x="38" y="25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361" name="Group 1404"/>
              <p:cNvGrpSpPr>
                <a:grpSpLocks/>
              </p:cNvGrpSpPr>
              <p:nvPr/>
            </p:nvGrpSpPr>
            <p:grpSpPr bwMode="auto">
              <a:xfrm>
                <a:off x="1868" y="1583"/>
                <a:ext cx="85" cy="39"/>
                <a:chOff x="1868" y="1583"/>
                <a:chExt cx="85" cy="39"/>
              </a:xfrm>
            </p:grpSpPr>
            <p:sp>
              <p:nvSpPr>
                <p:cNvPr id="1393" name="Line 1405"/>
                <p:cNvSpPr>
                  <a:spLocks noChangeShapeType="1"/>
                </p:cNvSpPr>
                <p:nvPr/>
              </p:nvSpPr>
              <p:spPr bwMode="auto">
                <a:xfrm flipH="1" flipV="1">
                  <a:off x="1911" y="1595"/>
                  <a:ext cx="36" cy="11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94" name="Freeform 1406"/>
                <p:cNvSpPr>
                  <a:spLocks/>
                </p:cNvSpPr>
                <p:nvPr/>
              </p:nvSpPr>
              <p:spPr bwMode="auto">
                <a:xfrm>
                  <a:off x="1868" y="1583"/>
                  <a:ext cx="85" cy="39"/>
                </a:xfrm>
                <a:custGeom>
                  <a:avLst/>
                  <a:gdLst>
                    <a:gd name="T0" fmla="*/ 85 w 85"/>
                    <a:gd name="T1" fmla="*/ 0 h 39"/>
                    <a:gd name="T2" fmla="*/ 0 w 85"/>
                    <a:gd name="T3" fmla="*/ 0 h 39"/>
                    <a:gd name="T4" fmla="*/ 49 w 85"/>
                    <a:gd name="T5" fmla="*/ 39 h 39"/>
                    <a:gd name="T6" fmla="*/ 47 w 85"/>
                    <a:gd name="T7" fmla="*/ 14 h 39"/>
                    <a:gd name="T8" fmla="*/ 85 w 85"/>
                    <a:gd name="T9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39">
                      <a:moveTo>
                        <a:pt x="85" y="0"/>
                      </a:moveTo>
                      <a:lnTo>
                        <a:pt x="0" y="0"/>
                      </a:lnTo>
                      <a:lnTo>
                        <a:pt x="49" y="39"/>
                      </a:lnTo>
                      <a:lnTo>
                        <a:pt x="47" y="14"/>
                      </a:lnTo>
                      <a:lnTo>
                        <a:pt x="8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362" name="Group 1407"/>
              <p:cNvGrpSpPr>
                <a:grpSpLocks/>
              </p:cNvGrpSpPr>
              <p:nvPr/>
            </p:nvGrpSpPr>
            <p:grpSpPr bwMode="auto">
              <a:xfrm>
                <a:off x="1888" y="1622"/>
                <a:ext cx="86" cy="41"/>
                <a:chOff x="1888" y="1622"/>
                <a:chExt cx="86" cy="41"/>
              </a:xfrm>
            </p:grpSpPr>
            <p:sp>
              <p:nvSpPr>
                <p:cNvPr id="1391" name="Line 1408"/>
                <p:cNvSpPr>
                  <a:spLocks noChangeShapeType="1"/>
                </p:cNvSpPr>
                <p:nvPr/>
              </p:nvSpPr>
              <p:spPr bwMode="auto">
                <a:xfrm flipV="1">
                  <a:off x="1895" y="1635"/>
                  <a:ext cx="35" cy="1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92" name="Freeform 1409"/>
                <p:cNvSpPr>
                  <a:spLocks/>
                </p:cNvSpPr>
                <p:nvPr/>
              </p:nvSpPr>
              <p:spPr bwMode="auto">
                <a:xfrm>
                  <a:off x="1888" y="1622"/>
                  <a:ext cx="86" cy="41"/>
                </a:xfrm>
                <a:custGeom>
                  <a:avLst/>
                  <a:gdLst>
                    <a:gd name="T0" fmla="*/ 37 w 86"/>
                    <a:gd name="T1" fmla="*/ 41 h 41"/>
                    <a:gd name="T2" fmla="*/ 86 w 86"/>
                    <a:gd name="T3" fmla="*/ 0 h 41"/>
                    <a:gd name="T4" fmla="*/ 0 w 86"/>
                    <a:gd name="T5" fmla="*/ 2 h 41"/>
                    <a:gd name="T6" fmla="*/ 38 w 86"/>
                    <a:gd name="T7" fmla="*/ 15 h 41"/>
                    <a:gd name="T8" fmla="*/ 37 w 8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41">
                      <a:moveTo>
                        <a:pt x="37" y="41"/>
                      </a:moveTo>
                      <a:lnTo>
                        <a:pt x="86" y="0"/>
                      </a:lnTo>
                      <a:lnTo>
                        <a:pt x="0" y="2"/>
                      </a:lnTo>
                      <a:lnTo>
                        <a:pt x="38" y="15"/>
                      </a:lnTo>
                      <a:lnTo>
                        <a:pt x="37" y="4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363" name="Group 1410"/>
              <p:cNvGrpSpPr>
                <a:grpSpLocks/>
              </p:cNvGrpSpPr>
              <p:nvPr/>
            </p:nvGrpSpPr>
            <p:grpSpPr bwMode="auto">
              <a:xfrm>
                <a:off x="1992" y="1570"/>
                <a:ext cx="87" cy="41"/>
                <a:chOff x="1992" y="1570"/>
                <a:chExt cx="87" cy="41"/>
              </a:xfrm>
            </p:grpSpPr>
            <p:sp>
              <p:nvSpPr>
                <p:cNvPr id="1389" name="Line 1411"/>
                <p:cNvSpPr>
                  <a:spLocks noChangeShapeType="1"/>
                </p:cNvSpPr>
                <p:nvPr/>
              </p:nvSpPr>
              <p:spPr bwMode="auto">
                <a:xfrm flipH="1">
                  <a:off x="2036" y="1586"/>
                  <a:ext cx="41" cy="11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90" name="Freeform 1412"/>
                <p:cNvSpPr>
                  <a:spLocks/>
                </p:cNvSpPr>
                <p:nvPr/>
              </p:nvSpPr>
              <p:spPr bwMode="auto">
                <a:xfrm>
                  <a:off x="1992" y="1570"/>
                  <a:ext cx="87" cy="41"/>
                </a:xfrm>
                <a:custGeom>
                  <a:avLst/>
                  <a:gdLst>
                    <a:gd name="T0" fmla="*/ 52 w 87"/>
                    <a:gd name="T1" fmla="*/ 0 h 41"/>
                    <a:gd name="T2" fmla="*/ 0 w 87"/>
                    <a:gd name="T3" fmla="*/ 40 h 41"/>
                    <a:gd name="T4" fmla="*/ 87 w 87"/>
                    <a:gd name="T5" fmla="*/ 41 h 41"/>
                    <a:gd name="T6" fmla="*/ 49 w 87"/>
                    <a:gd name="T7" fmla="*/ 27 h 41"/>
                    <a:gd name="T8" fmla="*/ 52 w 87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1">
                      <a:moveTo>
                        <a:pt x="52" y="0"/>
                      </a:moveTo>
                      <a:lnTo>
                        <a:pt x="0" y="40"/>
                      </a:lnTo>
                      <a:lnTo>
                        <a:pt x="87" y="41"/>
                      </a:lnTo>
                      <a:lnTo>
                        <a:pt x="49" y="27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364" name="Group 1413"/>
              <p:cNvGrpSpPr>
                <a:grpSpLocks/>
              </p:cNvGrpSpPr>
              <p:nvPr/>
            </p:nvGrpSpPr>
            <p:grpSpPr bwMode="auto">
              <a:xfrm>
                <a:off x="1805" y="1559"/>
                <a:ext cx="364" cy="215"/>
                <a:chOff x="1805" y="1559"/>
                <a:chExt cx="364" cy="215"/>
              </a:xfrm>
            </p:grpSpPr>
            <p:sp>
              <p:nvSpPr>
                <p:cNvPr id="1387" name="Freeform 1414"/>
                <p:cNvSpPr>
                  <a:spLocks/>
                </p:cNvSpPr>
                <p:nvPr/>
              </p:nvSpPr>
              <p:spPr bwMode="auto">
                <a:xfrm>
                  <a:off x="1805" y="1559"/>
                  <a:ext cx="364" cy="215"/>
                </a:xfrm>
                <a:custGeom>
                  <a:avLst/>
                  <a:gdLst>
                    <a:gd name="T0" fmla="*/ 182 w 364"/>
                    <a:gd name="T1" fmla="*/ 0 h 215"/>
                    <a:gd name="T2" fmla="*/ 146 w 364"/>
                    <a:gd name="T3" fmla="*/ 2 h 215"/>
                    <a:gd name="T4" fmla="*/ 112 w 364"/>
                    <a:gd name="T5" fmla="*/ 5 h 215"/>
                    <a:gd name="T6" fmla="*/ 80 w 364"/>
                    <a:gd name="T7" fmla="*/ 10 h 215"/>
                    <a:gd name="T8" fmla="*/ 53 w 364"/>
                    <a:gd name="T9" fmla="*/ 16 h 215"/>
                    <a:gd name="T10" fmla="*/ 30 w 364"/>
                    <a:gd name="T11" fmla="*/ 24 h 215"/>
                    <a:gd name="T12" fmla="*/ 15 w 364"/>
                    <a:gd name="T13" fmla="*/ 33 h 215"/>
                    <a:gd name="T14" fmla="*/ 3 w 364"/>
                    <a:gd name="T15" fmla="*/ 43 h 215"/>
                    <a:gd name="T16" fmla="*/ 2 w 364"/>
                    <a:gd name="T17" fmla="*/ 49 h 215"/>
                    <a:gd name="T18" fmla="*/ 0 w 364"/>
                    <a:gd name="T19" fmla="*/ 54 h 215"/>
                    <a:gd name="T20" fmla="*/ 0 w 364"/>
                    <a:gd name="T21" fmla="*/ 162 h 215"/>
                    <a:gd name="T22" fmla="*/ 2 w 364"/>
                    <a:gd name="T23" fmla="*/ 167 h 215"/>
                    <a:gd name="T24" fmla="*/ 3 w 364"/>
                    <a:gd name="T25" fmla="*/ 173 h 215"/>
                    <a:gd name="T26" fmla="*/ 15 w 364"/>
                    <a:gd name="T27" fmla="*/ 183 h 215"/>
                    <a:gd name="T28" fmla="*/ 30 w 364"/>
                    <a:gd name="T29" fmla="*/ 192 h 215"/>
                    <a:gd name="T30" fmla="*/ 53 w 364"/>
                    <a:gd name="T31" fmla="*/ 200 h 215"/>
                    <a:gd name="T32" fmla="*/ 80 w 364"/>
                    <a:gd name="T33" fmla="*/ 206 h 215"/>
                    <a:gd name="T34" fmla="*/ 112 w 364"/>
                    <a:gd name="T35" fmla="*/ 211 h 215"/>
                    <a:gd name="T36" fmla="*/ 146 w 364"/>
                    <a:gd name="T37" fmla="*/ 214 h 215"/>
                    <a:gd name="T38" fmla="*/ 182 w 364"/>
                    <a:gd name="T39" fmla="*/ 215 h 215"/>
                    <a:gd name="T40" fmla="*/ 218 w 364"/>
                    <a:gd name="T41" fmla="*/ 214 h 215"/>
                    <a:gd name="T42" fmla="*/ 252 w 364"/>
                    <a:gd name="T43" fmla="*/ 211 h 215"/>
                    <a:gd name="T44" fmla="*/ 284 w 364"/>
                    <a:gd name="T45" fmla="*/ 206 h 215"/>
                    <a:gd name="T46" fmla="*/ 311 w 364"/>
                    <a:gd name="T47" fmla="*/ 200 h 215"/>
                    <a:gd name="T48" fmla="*/ 334 w 364"/>
                    <a:gd name="T49" fmla="*/ 192 h 215"/>
                    <a:gd name="T50" fmla="*/ 349 w 364"/>
                    <a:gd name="T51" fmla="*/ 183 h 215"/>
                    <a:gd name="T52" fmla="*/ 360 w 364"/>
                    <a:gd name="T53" fmla="*/ 173 h 215"/>
                    <a:gd name="T54" fmla="*/ 364 w 364"/>
                    <a:gd name="T55" fmla="*/ 167 h 215"/>
                    <a:gd name="T56" fmla="*/ 364 w 364"/>
                    <a:gd name="T57" fmla="*/ 162 h 215"/>
                    <a:gd name="T58" fmla="*/ 364 w 364"/>
                    <a:gd name="T59" fmla="*/ 54 h 215"/>
                    <a:gd name="T60" fmla="*/ 364 w 364"/>
                    <a:gd name="T61" fmla="*/ 49 h 215"/>
                    <a:gd name="T62" fmla="*/ 360 w 364"/>
                    <a:gd name="T63" fmla="*/ 43 h 215"/>
                    <a:gd name="T64" fmla="*/ 349 w 364"/>
                    <a:gd name="T65" fmla="*/ 33 h 215"/>
                    <a:gd name="T66" fmla="*/ 334 w 364"/>
                    <a:gd name="T67" fmla="*/ 24 h 215"/>
                    <a:gd name="T68" fmla="*/ 311 w 364"/>
                    <a:gd name="T69" fmla="*/ 16 h 215"/>
                    <a:gd name="T70" fmla="*/ 284 w 364"/>
                    <a:gd name="T71" fmla="*/ 10 h 215"/>
                    <a:gd name="T72" fmla="*/ 252 w 364"/>
                    <a:gd name="T73" fmla="*/ 5 h 215"/>
                    <a:gd name="T74" fmla="*/ 218 w 364"/>
                    <a:gd name="T75" fmla="*/ 2 h 215"/>
                    <a:gd name="T76" fmla="*/ 182 w 364"/>
                    <a:gd name="T77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64" h="215">
                      <a:moveTo>
                        <a:pt x="182" y="0"/>
                      </a:moveTo>
                      <a:lnTo>
                        <a:pt x="146" y="2"/>
                      </a:lnTo>
                      <a:lnTo>
                        <a:pt x="112" y="5"/>
                      </a:lnTo>
                      <a:lnTo>
                        <a:pt x="80" y="10"/>
                      </a:lnTo>
                      <a:lnTo>
                        <a:pt x="53" y="16"/>
                      </a:lnTo>
                      <a:lnTo>
                        <a:pt x="30" y="24"/>
                      </a:lnTo>
                      <a:lnTo>
                        <a:pt x="15" y="33"/>
                      </a:lnTo>
                      <a:lnTo>
                        <a:pt x="3" y="43"/>
                      </a:lnTo>
                      <a:lnTo>
                        <a:pt x="2" y="49"/>
                      </a:lnTo>
                      <a:lnTo>
                        <a:pt x="0" y="54"/>
                      </a:lnTo>
                      <a:lnTo>
                        <a:pt x="0" y="162"/>
                      </a:lnTo>
                      <a:lnTo>
                        <a:pt x="2" y="167"/>
                      </a:lnTo>
                      <a:lnTo>
                        <a:pt x="3" y="173"/>
                      </a:lnTo>
                      <a:lnTo>
                        <a:pt x="15" y="183"/>
                      </a:lnTo>
                      <a:lnTo>
                        <a:pt x="30" y="192"/>
                      </a:lnTo>
                      <a:lnTo>
                        <a:pt x="53" y="200"/>
                      </a:lnTo>
                      <a:lnTo>
                        <a:pt x="80" y="206"/>
                      </a:lnTo>
                      <a:lnTo>
                        <a:pt x="112" y="211"/>
                      </a:lnTo>
                      <a:lnTo>
                        <a:pt x="146" y="214"/>
                      </a:lnTo>
                      <a:lnTo>
                        <a:pt x="182" y="215"/>
                      </a:lnTo>
                      <a:lnTo>
                        <a:pt x="218" y="214"/>
                      </a:lnTo>
                      <a:lnTo>
                        <a:pt x="252" y="211"/>
                      </a:lnTo>
                      <a:lnTo>
                        <a:pt x="284" y="206"/>
                      </a:lnTo>
                      <a:lnTo>
                        <a:pt x="311" y="200"/>
                      </a:lnTo>
                      <a:lnTo>
                        <a:pt x="334" y="192"/>
                      </a:lnTo>
                      <a:lnTo>
                        <a:pt x="349" y="183"/>
                      </a:lnTo>
                      <a:lnTo>
                        <a:pt x="360" y="173"/>
                      </a:lnTo>
                      <a:lnTo>
                        <a:pt x="364" y="167"/>
                      </a:lnTo>
                      <a:lnTo>
                        <a:pt x="364" y="162"/>
                      </a:lnTo>
                      <a:lnTo>
                        <a:pt x="364" y="54"/>
                      </a:lnTo>
                      <a:lnTo>
                        <a:pt x="364" y="49"/>
                      </a:lnTo>
                      <a:lnTo>
                        <a:pt x="360" y="43"/>
                      </a:lnTo>
                      <a:lnTo>
                        <a:pt x="349" y="33"/>
                      </a:lnTo>
                      <a:lnTo>
                        <a:pt x="334" y="24"/>
                      </a:lnTo>
                      <a:lnTo>
                        <a:pt x="311" y="16"/>
                      </a:lnTo>
                      <a:lnTo>
                        <a:pt x="284" y="10"/>
                      </a:lnTo>
                      <a:lnTo>
                        <a:pt x="252" y="5"/>
                      </a:lnTo>
                      <a:lnTo>
                        <a:pt x="218" y="2"/>
                      </a:lnTo>
                      <a:lnTo>
                        <a:pt x="182" y="0"/>
                      </a:lnTo>
                      <a:close/>
                    </a:path>
                  </a:pathLst>
                </a:custGeom>
                <a:solidFill>
                  <a:srgbClr val="FF42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88" name="Freeform 1415"/>
                <p:cNvSpPr>
                  <a:spLocks/>
                </p:cNvSpPr>
                <p:nvPr/>
              </p:nvSpPr>
              <p:spPr bwMode="auto">
                <a:xfrm>
                  <a:off x="1805" y="1559"/>
                  <a:ext cx="364" cy="215"/>
                </a:xfrm>
                <a:custGeom>
                  <a:avLst/>
                  <a:gdLst>
                    <a:gd name="T0" fmla="*/ 182 w 364"/>
                    <a:gd name="T1" fmla="*/ 0 h 215"/>
                    <a:gd name="T2" fmla="*/ 146 w 364"/>
                    <a:gd name="T3" fmla="*/ 2 h 215"/>
                    <a:gd name="T4" fmla="*/ 112 w 364"/>
                    <a:gd name="T5" fmla="*/ 5 h 215"/>
                    <a:gd name="T6" fmla="*/ 80 w 364"/>
                    <a:gd name="T7" fmla="*/ 10 h 215"/>
                    <a:gd name="T8" fmla="*/ 53 w 364"/>
                    <a:gd name="T9" fmla="*/ 16 h 215"/>
                    <a:gd name="T10" fmla="*/ 30 w 364"/>
                    <a:gd name="T11" fmla="*/ 24 h 215"/>
                    <a:gd name="T12" fmla="*/ 15 w 364"/>
                    <a:gd name="T13" fmla="*/ 33 h 215"/>
                    <a:gd name="T14" fmla="*/ 3 w 364"/>
                    <a:gd name="T15" fmla="*/ 43 h 215"/>
                    <a:gd name="T16" fmla="*/ 2 w 364"/>
                    <a:gd name="T17" fmla="*/ 49 h 215"/>
                    <a:gd name="T18" fmla="*/ 0 w 364"/>
                    <a:gd name="T19" fmla="*/ 54 h 215"/>
                    <a:gd name="T20" fmla="*/ 0 w 364"/>
                    <a:gd name="T21" fmla="*/ 162 h 215"/>
                    <a:gd name="T22" fmla="*/ 2 w 364"/>
                    <a:gd name="T23" fmla="*/ 167 h 215"/>
                    <a:gd name="T24" fmla="*/ 3 w 364"/>
                    <a:gd name="T25" fmla="*/ 173 h 215"/>
                    <a:gd name="T26" fmla="*/ 15 w 364"/>
                    <a:gd name="T27" fmla="*/ 183 h 215"/>
                    <a:gd name="T28" fmla="*/ 30 w 364"/>
                    <a:gd name="T29" fmla="*/ 192 h 215"/>
                    <a:gd name="T30" fmla="*/ 53 w 364"/>
                    <a:gd name="T31" fmla="*/ 200 h 215"/>
                    <a:gd name="T32" fmla="*/ 80 w 364"/>
                    <a:gd name="T33" fmla="*/ 206 h 215"/>
                    <a:gd name="T34" fmla="*/ 112 w 364"/>
                    <a:gd name="T35" fmla="*/ 211 h 215"/>
                    <a:gd name="T36" fmla="*/ 146 w 364"/>
                    <a:gd name="T37" fmla="*/ 214 h 215"/>
                    <a:gd name="T38" fmla="*/ 182 w 364"/>
                    <a:gd name="T39" fmla="*/ 215 h 215"/>
                    <a:gd name="T40" fmla="*/ 218 w 364"/>
                    <a:gd name="T41" fmla="*/ 214 h 215"/>
                    <a:gd name="T42" fmla="*/ 252 w 364"/>
                    <a:gd name="T43" fmla="*/ 211 h 215"/>
                    <a:gd name="T44" fmla="*/ 284 w 364"/>
                    <a:gd name="T45" fmla="*/ 206 h 215"/>
                    <a:gd name="T46" fmla="*/ 311 w 364"/>
                    <a:gd name="T47" fmla="*/ 200 h 215"/>
                    <a:gd name="T48" fmla="*/ 334 w 364"/>
                    <a:gd name="T49" fmla="*/ 192 h 215"/>
                    <a:gd name="T50" fmla="*/ 349 w 364"/>
                    <a:gd name="T51" fmla="*/ 183 h 215"/>
                    <a:gd name="T52" fmla="*/ 360 w 364"/>
                    <a:gd name="T53" fmla="*/ 173 h 215"/>
                    <a:gd name="T54" fmla="*/ 364 w 364"/>
                    <a:gd name="T55" fmla="*/ 167 h 215"/>
                    <a:gd name="T56" fmla="*/ 364 w 364"/>
                    <a:gd name="T57" fmla="*/ 162 h 215"/>
                    <a:gd name="T58" fmla="*/ 364 w 364"/>
                    <a:gd name="T59" fmla="*/ 54 h 215"/>
                    <a:gd name="T60" fmla="*/ 364 w 364"/>
                    <a:gd name="T61" fmla="*/ 49 h 215"/>
                    <a:gd name="T62" fmla="*/ 360 w 364"/>
                    <a:gd name="T63" fmla="*/ 43 h 215"/>
                    <a:gd name="T64" fmla="*/ 349 w 364"/>
                    <a:gd name="T65" fmla="*/ 33 h 215"/>
                    <a:gd name="T66" fmla="*/ 334 w 364"/>
                    <a:gd name="T67" fmla="*/ 24 h 215"/>
                    <a:gd name="T68" fmla="*/ 311 w 364"/>
                    <a:gd name="T69" fmla="*/ 16 h 215"/>
                    <a:gd name="T70" fmla="*/ 284 w 364"/>
                    <a:gd name="T71" fmla="*/ 10 h 215"/>
                    <a:gd name="T72" fmla="*/ 252 w 364"/>
                    <a:gd name="T73" fmla="*/ 5 h 215"/>
                    <a:gd name="T74" fmla="*/ 218 w 364"/>
                    <a:gd name="T75" fmla="*/ 2 h 215"/>
                    <a:gd name="T76" fmla="*/ 182 w 364"/>
                    <a:gd name="T77" fmla="*/ 0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64" h="215">
                      <a:moveTo>
                        <a:pt x="182" y="0"/>
                      </a:moveTo>
                      <a:lnTo>
                        <a:pt x="146" y="2"/>
                      </a:lnTo>
                      <a:lnTo>
                        <a:pt x="112" y="5"/>
                      </a:lnTo>
                      <a:lnTo>
                        <a:pt x="80" y="10"/>
                      </a:lnTo>
                      <a:lnTo>
                        <a:pt x="53" y="16"/>
                      </a:lnTo>
                      <a:lnTo>
                        <a:pt x="30" y="24"/>
                      </a:lnTo>
                      <a:lnTo>
                        <a:pt x="15" y="33"/>
                      </a:lnTo>
                      <a:lnTo>
                        <a:pt x="3" y="43"/>
                      </a:lnTo>
                      <a:lnTo>
                        <a:pt x="2" y="49"/>
                      </a:lnTo>
                      <a:lnTo>
                        <a:pt x="0" y="54"/>
                      </a:lnTo>
                      <a:lnTo>
                        <a:pt x="0" y="162"/>
                      </a:lnTo>
                      <a:lnTo>
                        <a:pt x="2" y="167"/>
                      </a:lnTo>
                      <a:lnTo>
                        <a:pt x="3" y="173"/>
                      </a:lnTo>
                      <a:lnTo>
                        <a:pt x="15" y="183"/>
                      </a:lnTo>
                      <a:lnTo>
                        <a:pt x="30" y="192"/>
                      </a:lnTo>
                      <a:lnTo>
                        <a:pt x="53" y="200"/>
                      </a:lnTo>
                      <a:lnTo>
                        <a:pt x="80" y="206"/>
                      </a:lnTo>
                      <a:lnTo>
                        <a:pt x="112" y="211"/>
                      </a:lnTo>
                      <a:lnTo>
                        <a:pt x="146" y="214"/>
                      </a:lnTo>
                      <a:lnTo>
                        <a:pt x="182" y="215"/>
                      </a:lnTo>
                      <a:lnTo>
                        <a:pt x="218" y="214"/>
                      </a:lnTo>
                      <a:lnTo>
                        <a:pt x="252" y="211"/>
                      </a:lnTo>
                      <a:lnTo>
                        <a:pt x="284" y="206"/>
                      </a:lnTo>
                      <a:lnTo>
                        <a:pt x="311" y="200"/>
                      </a:lnTo>
                      <a:lnTo>
                        <a:pt x="334" y="192"/>
                      </a:lnTo>
                      <a:lnTo>
                        <a:pt x="349" y="183"/>
                      </a:lnTo>
                      <a:lnTo>
                        <a:pt x="360" y="173"/>
                      </a:lnTo>
                      <a:lnTo>
                        <a:pt x="364" y="167"/>
                      </a:lnTo>
                      <a:lnTo>
                        <a:pt x="364" y="162"/>
                      </a:lnTo>
                      <a:lnTo>
                        <a:pt x="364" y="54"/>
                      </a:lnTo>
                      <a:lnTo>
                        <a:pt x="364" y="49"/>
                      </a:lnTo>
                      <a:lnTo>
                        <a:pt x="360" y="43"/>
                      </a:lnTo>
                      <a:lnTo>
                        <a:pt x="349" y="33"/>
                      </a:lnTo>
                      <a:lnTo>
                        <a:pt x="334" y="24"/>
                      </a:lnTo>
                      <a:lnTo>
                        <a:pt x="311" y="16"/>
                      </a:lnTo>
                      <a:lnTo>
                        <a:pt x="284" y="10"/>
                      </a:lnTo>
                      <a:lnTo>
                        <a:pt x="252" y="5"/>
                      </a:lnTo>
                      <a:lnTo>
                        <a:pt x="218" y="2"/>
                      </a:lnTo>
                      <a:lnTo>
                        <a:pt x="182" y="0"/>
                      </a:lnTo>
                      <a:close/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365" name="Group 1416"/>
              <p:cNvGrpSpPr>
                <a:grpSpLocks/>
              </p:cNvGrpSpPr>
              <p:nvPr/>
            </p:nvGrpSpPr>
            <p:grpSpPr bwMode="auto">
              <a:xfrm>
                <a:off x="1805" y="1559"/>
                <a:ext cx="364" cy="108"/>
                <a:chOff x="1805" y="1559"/>
                <a:chExt cx="364" cy="108"/>
              </a:xfrm>
            </p:grpSpPr>
            <p:sp>
              <p:nvSpPr>
                <p:cNvPr id="1385" name="Freeform 1417"/>
                <p:cNvSpPr>
                  <a:spLocks/>
                </p:cNvSpPr>
                <p:nvPr/>
              </p:nvSpPr>
              <p:spPr bwMode="auto">
                <a:xfrm>
                  <a:off x="1805" y="1559"/>
                  <a:ext cx="364" cy="108"/>
                </a:xfrm>
                <a:custGeom>
                  <a:avLst/>
                  <a:gdLst>
                    <a:gd name="T0" fmla="*/ 0 w 364"/>
                    <a:gd name="T1" fmla="*/ 54 h 108"/>
                    <a:gd name="T2" fmla="*/ 2 w 364"/>
                    <a:gd name="T3" fmla="*/ 60 h 108"/>
                    <a:gd name="T4" fmla="*/ 3 w 364"/>
                    <a:gd name="T5" fmla="*/ 66 h 108"/>
                    <a:gd name="T6" fmla="*/ 15 w 364"/>
                    <a:gd name="T7" fmla="*/ 76 h 108"/>
                    <a:gd name="T8" fmla="*/ 30 w 364"/>
                    <a:gd name="T9" fmla="*/ 85 h 108"/>
                    <a:gd name="T10" fmla="*/ 53 w 364"/>
                    <a:gd name="T11" fmla="*/ 93 h 108"/>
                    <a:gd name="T12" fmla="*/ 80 w 364"/>
                    <a:gd name="T13" fmla="*/ 99 h 108"/>
                    <a:gd name="T14" fmla="*/ 112 w 364"/>
                    <a:gd name="T15" fmla="*/ 104 h 108"/>
                    <a:gd name="T16" fmla="*/ 146 w 364"/>
                    <a:gd name="T17" fmla="*/ 107 h 108"/>
                    <a:gd name="T18" fmla="*/ 182 w 364"/>
                    <a:gd name="T19" fmla="*/ 108 h 108"/>
                    <a:gd name="T20" fmla="*/ 218 w 364"/>
                    <a:gd name="T21" fmla="*/ 107 h 108"/>
                    <a:gd name="T22" fmla="*/ 252 w 364"/>
                    <a:gd name="T23" fmla="*/ 104 h 108"/>
                    <a:gd name="T24" fmla="*/ 284 w 364"/>
                    <a:gd name="T25" fmla="*/ 99 h 108"/>
                    <a:gd name="T26" fmla="*/ 311 w 364"/>
                    <a:gd name="T27" fmla="*/ 93 h 108"/>
                    <a:gd name="T28" fmla="*/ 334 w 364"/>
                    <a:gd name="T29" fmla="*/ 85 h 108"/>
                    <a:gd name="T30" fmla="*/ 349 w 364"/>
                    <a:gd name="T31" fmla="*/ 76 h 108"/>
                    <a:gd name="T32" fmla="*/ 360 w 364"/>
                    <a:gd name="T33" fmla="*/ 66 h 108"/>
                    <a:gd name="T34" fmla="*/ 364 w 364"/>
                    <a:gd name="T35" fmla="*/ 60 h 108"/>
                    <a:gd name="T36" fmla="*/ 364 w 364"/>
                    <a:gd name="T37" fmla="*/ 54 h 108"/>
                    <a:gd name="T38" fmla="*/ 364 w 364"/>
                    <a:gd name="T39" fmla="*/ 49 h 108"/>
                    <a:gd name="T40" fmla="*/ 360 w 364"/>
                    <a:gd name="T41" fmla="*/ 43 h 108"/>
                    <a:gd name="T42" fmla="*/ 349 w 364"/>
                    <a:gd name="T43" fmla="*/ 33 h 108"/>
                    <a:gd name="T44" fmla="*/ 334 w 364"/>
                    <a:gd name="T45" fmla="*/ 24 h 108"/>
                    <a:gd name="T46" fmla="*/ 311 w 364"/>
                    <a:gd name="T47" fmla="*/ 16 h 108"/>
                    <a:gd name="T48" fmla="*/ 284 w 364"/>
                    <a:gd name="T49" fmla="*/ 10 h 108"/>
                    <a:gd name="T50" fmla="*/ 252 w 364"/>
                    <a:gd name="T51" fmla="*/ 5 h 108"/>
                    <a:gd name="T52" fmla="*/ 218 w 364"/>
                    <a:gd name="T53" fmla="*/ 2 h 108"/>
                    <a:gd name="T54" fmla="*/ 182 w 364"/>
                    <a:gd name="T55" fmla="*/ 0 h 108"/>
                    <a:gd name="T56" fmla="*/ 146 w 364"/>
                    <a:gd name="T57" fmla="*/ 2 h 108"/>
                    <a:gd name="T58" fmla="*/ 112 w 364"/>
                    <a:gd name="T59" fmla="*/ 5 h 108"/>
                    <a:gd name="T60" fmla="*/ 80 w 364"/>
                    <a:gd name="T61" fmla="*/ 10 h 108"/>
                    <a:gd name="T62" fmla="*/ 53 w 364"/>
                    <a:gd name="T63" fmla="*/ 16 h 108"/>
                    <a:gd name="T64" fmla="*/ 30 w 364"/>
                    <a:gd name="T65" fmla="*/ 24 h 108"/>
                    <a:gd name="T66" fmla="*/ 15 w 364"/>
                    <a:gd name="T67" fmla="*/ 33 h 108"/>
                    <a:gd name="T68" fmla="*/ 3 w 364"/>
                    <a:gd name="T69" fmla="*/ 43 h 108"/>
                    <a:gd name="T70" fmla="*/ 2 w 364"/>
                    <a:gd name="T71" fmla="*/ 49 h 108"/>
                    <a:gd name="T72" fmla="*/ 0 w 364"/>
                    <a:gd name="T73" fmla="*/ 54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64" h="108">
                      <a:moveTo>
                        <a:pt x="0" y="54"/>
                      </a:moveTo>
                      <a:lnTo>
                        <a:pt x="2" y="60"/>
                      </a:lnTo>
                      <a:lnTo>
                        <a:pt x="3" y="66"/>
                      </a:lnTo>
                      <a:lnTo>
                        <a:pt x="15" y="76"/>
                      </a:lnTo>
                      <a:lnTo>
                        <a:pt x="30" y="85"/>
                      </a:lnTo>
                      <a:lnTo>
                        <a:pt x="53" y="93"/>
                      </a:lnTo>
                      <a:lnTo>
                        <a:pt x="80" y="99"/>
                      </a:lnTo>
                      <a:lnTo>
                        <a:pt x="112" y="104"/>
                      </a:lnTo>
                      <a:lnTo>
                        <a:pt x="146" y="107"/>
                      </a:lnTo>
                      <a:lnTo>
                        <a:pt x="182" y="108"/>
                      </a:lnTo>
                      <a:lnTo>
                        <a:pt x="218" y="107"/>
                      </a:lnTo>
                      <a:lnTo>
                        <a:pt x="252" y="104"/>
                      </a:lnTo>
                      <a:lnTo>
                        <a:pt x="284" y="99"/>
                      </a:lnTo>
                      <a:lnTo>
                        <a:pt x="311" y="93"/>
                      </a:lnTo>
                      <a:lnTo>
                        <a:pt x="334" y="85"/>
                      </a:lnTo>
                      <a:lnTo>
                        <a:pt x="349" y="76"/>
                      </a:lnTo>
                      <a:lnTo>
                        <a:pt x="360" y="66"/>
                      </a:lnTo>
                      <a:lnTo>
                        <a:pt x="364" y="60"/>
                      </a:lnTo>
                      <a:lnTo>
                        <a:pt x="364" y="54"/>
                      </a:lnTo>
                      <a:lnTo>
                        <a:pt x="364" y="49"/>
                      </a:lnTo>
                      <a:lnTo>
                        <a:pt x="360" y="43"/>
                      </a:lnTo>
                      <a:lnTo>
                        <a:pt x="349" y="33"/>
                      </a:lnTo>
                      <a:lnTo>
                        <a:pt x="334" y="24"/>
                      </a:lnTo>
                      <a:lnTo>
                        <a:pt x="311" y="16"/>
                      </a:lnTo>
                      <a:lnTo>
                        <a:pt x="284" y="10"/>
                      </a:lnTo>
                      <a:lnTo>
                        <a:pt x="252" y="5"/>
                      </a:lnTo>
                      <a:lnTo>
                        <a:pt x="218" y="2"/>
                      </a:lnTo>
                      <a:lnTo>
                        <a:pt x="182" y="0"/>
                      </a:lnTo>
                      <a:lnTo>
                        <a:pt x="146" y="2"/>
                      </a:lnTo>
                      <a:lnTo>
                        <a:pt x="112" y="5"/>
                      </a:lnTo>
                      <a:lnTo>
                        <a:pt x="80" y="10"/>
                      </a:lnTo>
                      <a:lnTo>
                        <a:pt x="53" y="16"/>
                      </a:lnTo>
                      <a:lnTo>
                        <a:pt x="30" y="24"/>
                      </a:lnTo>
                      <a:lnTo>
                        <a:pt x="15" y="33"/>
                      </a:lnTo>
                      <a:lnTo>
                        <a:pt x="3" y="43"/>
                      </a:lnTo>
                      <a:lnTo>
                        <a:pt x="2" y="49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FF42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86" name="Freeform 1418"/>
                <p:cNvSpPr>
                  <a:spLocks/>
                </p:cNvSpPr>
                <p:nvPr/>
              </p:nvSpPr>
              <p:spPr bwMode="auto">
                <a:xfrm>
                  <a:off x="1805" y="1559"/>
                  <a:ext cx="364" cy="108"/>
                </a:xfrm>
                <a:custGeom>
                  <a:avLst/>
                  <a:gdLst>
                    <a:gd name="T0" fmla="*/ 0 w 364"/>
                    <a:gd name="T1" fmla="*/ 54 h 108"/>
                    <a:gd name="T2" fmla="*/ 2 w 364"/>
                    <a:gd name="T3" fmla="*/ 60 h 108"/>
                    <a:gd name="T4" fmla="*/ 3 w 364"/>
                    <a:gd name="T5" fmla="*/ 66 h 108"/>
                    <a:gd name="T6" fmla="*/ 15 w 364"/>
                    <a:gd name="T7" fmla="*/ 76 h 108"/>
                    <a:gd name="T8" fmla="*/ 30 w 364"/>
                    <a:gd name="T9" fmla="*/ 85 h 108"/>
                    <a:gd name="T10" fmla="*/ 53 w 364"/>
                    <a:gd name="T11" fmla="*/ 93 h 108"/>
                    <a:gd name="T12" fmla="*/ 80 w 364"/>
                    <a:gd name="T13" fmla="*/ 99 h 108"/>
                    <a:gd name="T14" fmla="*/ 112 w 364"/>
                    <a:gd name="T15" fmla="*/ 104 h 108"/>
                    <a:gd name="T16" fmla="*/ 146 w 364"/>
                    <a:gd name="T17" fmla="*/ 107 h 108"/>
                    <a:gd name="T18" fmla="*/ 182 w 364"/>
                    <a:gd name="T19" fmla="*/ 108 h 108"/>
                    <a:gd name="T20" fmla="*/ 218 w 364"/>
                    <a:gd name="T21" fmla="*/ 107 h 108"/>
                    <a:gd name="T22" fmla="*/ 252 w 364"/>
                    <a:gd name="T23" fmla="*/ 104 h 108"/>
                    <a:gd name="T24" fmla="*/ 284 w 364"/>
                    <a:gd name="T25" fmla="*/ 99 h 108"/>
                    <a:gd name="T26" fmla="*/ 311 w 364"/>
                    <a:gd name="T27" fmla="*/ 93 h 108"/>
                    <a:gd name="T28" fmla="*/ 334 w 364"/>
                    <a:gd name="T29" fmla="*/ 85 h 108"/>
                    <a:gd name="T30" fmla="*/ 349 w 364"/>
                    <a:gd name="T31" fmla="*/ 76 h 108"/>
                    <a:gd name="T32" fmla="*/ 360 w 364"/>
                    <a:gd name="T33" fmla="*/ 66 h 108"/>
                    <a:gd name="T34" fmla="*/ 364 w 364"/>
                    <a:gd name="T35" fmla="*/ 60 h 108"/>
                    <a:gd name="T36" fmla="*/ 364 w 364"/>
                    <a:gd name="T37" fmla="*/ 54 h 108"/>
                    <a:gd name="T38" fmla="*/ 364 w 364"/>
                    <a:gd name="T39" fmla="*/ 49 h 108"/>
                    <a:gd name="T40" fmla="*/ 360 w 364"/>
                    <a:gd name="T41" fmla="*/ 43 h 108"/>
                    <a:gd name="T42" fmla="*/ 349 w 364"/>
                    <a:gd name="T43" fmla="*/ 33 h 108"/>
                    <a:gd name="T44" fmla="*/ 334 w 364"/>
                    <a:gd name="T45" fmla="*/ 24 h 108"/>
                    <a:gd name="T46" fmla="*/ 311 w 364"/>
                    <a:gd name="T47" fmla="*/ 16 h 108"/>
                    <a:gd name="T48" fmla="*/ 284 w 364"/>
                    <a:gd name="T49" fmla="*/ 10 h 108"/>
                    <a:gd name="T50" fmla="*/ 252 w 364"/>
                    <a:gd name="T51" fmla="*/ 5 h 108"/>
                    <a:gd name="T52" fmla="*/ 218 w 364"/>
                    <a:gd name="T53" fmla="*/ 2 h 108"/>
                    <a:gd name="T54" fmla="*/ 182 w 364"/>
                    <a:gd name="T55" fmla="*/ 0 h 108"/>
                    <a:gd name="T56" fmla="*/ 146 w 364"/>
                    <a:gd name="T57" fmla="*/ 2 h 108"/>
                    <a:gd name="T58" fmla="*/ 112 w 364"/>
                    <a:gd name="T59" fmla="*/ 5 h 108"/>
                    <a:gd name="T60" fmla="*/ 80 w 364"/>
                    <a:gd name="T61" fmla="*/ 10 h 108"/>
                    <a:gd name="T62" fmla="*/ 53 w 364"/>
                    <a:gd name="T63" fmla="*/ 16 h 108"/>
                    <a:gd name="T64" fmla="*/ 30 w 364"/>
                    <a:gd name="T65" fmla="*/ 24 h 108"/>
                    <a:gd name="T66" fmla="*/ 15 w 364"/>
                    <a:gd name="T67" fmla="*/ 33 h 108"/>
                    <a:gd name="T68" fmla="*/ 3 w 364"/>
                    <a:gd name="T69" fmla="*/ 43 h 108"/>
                    <a:gd name="T70" fmla="*/ 2 w 364"/>
                    <a:gd name="T71" fmla="*/ 49 h 108"/>
                    <a:gd name="T72" fmla="*/ 0 w 364"/>
                    <a:gd name="T73" fmla="*/ 54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64" h="108">
                      <a:moveTo>
                        <a:pt x="0" y="54"/>
                      </a:moveTo>
                      <a:lnTo>
                        <a:pt x="2" y="60"/>
                      </a:lnTo>
                      <a:lnTo>
                        <a:pt x="3" y="66"/>
                      </a:lnTo>
                      <a:lnTo>
                        <a:pt x="15" y="76"/>
                      </a:lnTo>
                      <a:lnTo>
                        <a:pt x="30" y="85"/>
                      </a:lnTo>
                      <a:lnTo>
                        <a:pt x="53" y="93"/>
                      </a:lnTo>
                      <a:lnTo>
                        <a:pt x="80" y="99"/>
                      </a:lnTo>
                      <a:lnTo>
                        <a:pt x="112" y="104"/>
                      </a:lnTo>
                      <a:lnTo>
                        <a:pt x="146" y="107"/>
                      </a:lnTo>
                      <a:lnTo>
                        <a:pt x="182" y="108"/>
                      </a:lnTo>
                      <a:lnTo>
                        <a:pt x="218" y="107"/>
                      </a:lnTo>
                      <a:lnTo>
                        <a:pt x="252" y="104"/>
                      </a:lnTo>
                      <a:lnTo>
                        <a:pt x="284" y="99"/>
                      </a:lnTo>
                      <a:lnTo>
                        <a:pt x="311" y="93"/>
                      </a:lnTo>
                      <a:lnTo>
                        <a:pt x="334" y="85"/>
                      </a:lnTo>
                      <a:lnTo>
                        <a:pt x="349" y="76"/>
                      </a:lnTo>
                      <a:lnTo>
                        <a:pt x="360" y="66"/>
                      </a:lnTo>
                      <a:lnTo>
                        <a:pt x="364" y="60"/>
                      </a:lnTo>
                      <a:lnTo>
                        <a:pt x="364" y="54"/>
                      </a:lnTo>
                      <a:lnTo>
                        <a:pt x="364" y="49"/>
                      </a:lnTo>
                      <a:lnTo>
                        <a:pt x="360" y="43"/>
                      </a:lnTo>
                      <a:lnTo>
                        <a:pt x="349" y="33"/>
                      </a:lnTo>
                      <a:lnTo>
                        <a:pt x="334" y="24"/>
                      </a:lnTo>
                      <a:lnTo>
                        <a:pt x="311" y="16"/>
                      </a:lnTo>
                      <a:lnTo>
                        <a:pt x="284" y="10"/>
                      </a:lnTo>
                      <a:lnTo>
                        <a:pt x="252" y="5"/>
                      </a:lnTo>
                      <a:lnTo>
                        <a:pt x="218" y="2"/>
                      </a:lnTo>
                      <a:lnTo>
                        <a:pt x="182" y="0"/>
                      </a:lnTo>
                      <a:lnTo>
                        <a:pt x="146" y="2"/>
                      </a:lnTo>
                      <a:lnTo>
                        <a:pt x="112" y="5"/>
                      </a:lnTo>
                      <a:lnTo>
                        <a:pt x="80" y="10"/>
                      </a:lnTo>
                      <a:lnTo>
                        <a:pt x="53" y="16"/>
                      </a:lnTo>
                      <a:lnTo>
                        <a:pt x="30" y="24"/>
                      </a:lnTo>
                      <a:lnTo>
                        <a:pt x="15" y="33"/>
                      </a:lnTo>
                      <a:lnTo>
                        <a:pt x="3" y="43"/>
                      </a:lnTo>
                      <a:lnTo>
                        <a:pt x="2" y="49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366" name="Group 1419"/>
              <p:cNvGrpSpPr>
                <a:grpSpLocks/>
              </p:cNvGrpSpPr>
              <p:nvPr/>
            </p:nvGrpSpPr>
            <p:grpSpPr bwMode="auto">
              <a:xfrm>
                <a:off x="1805" y="1613"/>
                <a:ext cx="364" cy="54"/>
                <a:chOff x="1805" y="1613"/>
                <a:chExt cx="364" cy="54"/>
              </a:xfrm>
            </p:grpSpPr>
            <p:sp>
              <p:nvSpPr>
                <p:cNvPr id="1383" name="Freeform 1420"/>
                <p:cNvSpPr>
                  <a:spLocks/>
                </p:cNvSpPr>
                <p:nvPr/>
              </p:nvSpPr>
              <p:spPr bwMode="auto">
                <a:xfrm>
                  <a:off x="1805" y="1613"/>
                  <a:ext cx="364" cy="54"/>
                </a:xfrm>
                <a:custGeom>
                  <a:avLst/>
                  <a:gdLst>
                    <a:gd name="T0" fmla="*/ 0 w 364"/>
                    <a:gd name="T1" fmla="*/ 0 h 54"/>
                    <a:gd name="T2" fmla="*/ 2 w 364"/>
                    <a:gd name="T3" fmla="*/ 6 h 54"/>
                    <a:gd name="T4" fmla="*/ 3 w 364"/>
                    <a:gd name="T5" fmla="*/ 12 h 54"/>
                    <a:gd name="T6" fmla="*/ 15 w 364"/>
                    <a:gd name="T7" fmla="*/ 22 h 54"/>
                    <a:gd name="T8" fmla="*/ 30 w 364"/>
                    <a:gd name="T9" fmla="*/ 31 h 54"/>
                    <a:gd name="T10" fmla="*/ 53 w 364"/>
                    <a:gd name="T11" fmla="*/ 39 h 54"/>
                    <a:gd name="T12" fmla="*/ 80 w 364"/>
                    <a:gd name="T13" fmla="*/ 45 h 54"/>
                    <a:gd name="T14" fmla="*/ 112 w 364"/>
                    <a:gd name="T15" fmla="*/ 50 h 54"/>
                    <a:gd name="T16" fmla="*/ 146 w 364"/>
                    <a:gd name="T17" fmla="*/ 53 h 54"/>
                    <a:gd name="T18" fmla="*/ 182 w 364"/>
                    <a:gd name="T19" fmla="*/ 54 h 54"/>
                    <a:gd name="T20" fmla="*/ 218 w 364"/>
                    <a:gd name="T21" fmla="*/ 53 h 54"/>
                    <a:gd name="T22" fmla="*/ 252 w 364"/>
                    <a:gd name="T23" fmla="*/ 50 h 54"/>
                    <a:gd name="T24" fmla="*/ 284 w 364"/>
                    <a:gd name="T25" fmla="*/ 45 h 54"/>
                    <a:gd name="T26" fmla="*/ 311 w 364"/>
                    <a:gd name="T27" fmla="*/ 39 h 54"/>
                    <a:gd name="T28" fmla="*/ 334 w 364"/>
                    <a:gd name="T29" fmla="*/ 31 h 54"/>
                    <a:gd name="T30" fmla="*/ 349 w 364"/>
                    <a:gd name="T31" fmla="*/ 22 h 54"/>
                    <a:gd name="T32" fmla="*/ 360 w 364"/>
                    <a:gd name="T33" fmla="*/ 12 h 54"/>
                    <a:gd name="T34" fmla="*/ 364 w 364"/>
                    <a:gd name="T35" fmla="*/ 6 h 54"/>
                    <a:gd name="T36" fmla="*/ 364 w 364"/>
                    <a:gd name="T37" fmla="*/ 0 h 54"/>
                    <a:gd name="T38" fmla="*/ 0 w 364"/>
                    <a:gd name="T39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64" h="54">
                      <a:moveTo>
                        <a:pt x="0" y="0"/>
                      </a:moveTo>
                      <a:lnTo>
                        <a:pt x="2" y="6"/>
                      </a:lnTo>
                      <a:lnTo>
                        <a:pt x="3" y="12"/>
                      </a:lnTo>
                      <a:lnTo>
                        <a:pt x="15" y="22"/>
                      </a:lnTo>
                      <a:lnTo>
                        <a:pt x="30" y="31"/>
                      </a:lnTo>
                      <a:lnTo>
                        <a:pt x="53" y="39"/>
                      </a:lnTo>
                      <a:lnTo>
                        <a:pt x="80" y="45"/>
                      </a:lnTo>
                      <a:lnTo>
                        <a:pt x="112" y="50"/>
                      </a:lnTo>
                      <a:lnTo>
                        <a:pt x="146" y="53"/>
                      </a:lnTo>
                      <a:lnTo>
                        <a:pt x="182" y="54"/>
                      </a:lnTo>
                      <a:lnTo>
                        <a:pt x="218" y="53"/>
                      </a:lnTo>
                      <a:lnTo>
                        <a:pt x="252" y="50"/>
                      </a:lnTo>
                      <a:lnTo>
                        <a:pt x="284" y="45"/>
                      </a:lnTo>
                      <a:lnTo>
                        <a:pt x="311" y="39"/>
                      </a:lnTo>
                      <a:lnTo>
                        <a:pt x="334" y="31"/>
                      </a:lnTo>
                      <a:lnTo>
                        <a:pt x="349" y="22"/>
                      </a:lnTo>
                      <a:lnTo>
                        <a:pt x="360" y="12"/>
                      </a:lnTo>
                      <a:lnTo>
                        <a:pt x="364" y="6"/>
                      </a:lnTo>
                      <a:lnTo>
                        <a:pt x="36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42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84" name="Freeform 1421"/>
                <p:cNvSpPr>
                  <a:spLocks/>
                </p:cNvSpPr>
                <p:nvPr/>
              </p:nvSpPr>
              <p:spPr bwMode="auto">
                <a:xfrm>
                  <a:off x="1805" y="1613"/>
                  <a:ext cx="364" cy="54"/>
                </a:xfrm>
                <a:custGeom>
                  <a:avLst/>
                  <a:gdLst>
                    <a:gd name="T0" fmla="*/ 0 w 364"/>
                    <a:gd name="T1" fmla="*/ 0 h 54"/>
                    <a:gd name="T2" fmla="*/ 2 w 364"/>
                    <a:gd name="T3" fmla="*/ 6 h 54"/>
                    <a:gd name="T4" fmla="*/ 3 w 364"/>
                    <a:gd name="T5" fmla="*/ 12 h 54"/>
                    <a:gd name="T6" fmla="*/ 15 w 364"/>
                    <a:gd name="T7" fmla="*/ 22 h 54"/>
                    <a:gd name="T8" fmla="*/ 30 w 364"/>
                    <a:gd name="T9" fmla="*/ 31 h 54"/>
                    <a:gd name="T10" fmla="*/ 53 w 364"/>
                    <a:gd name="T11" fmla="*/ 39 h 54"/>
                    <a:gd name="T12" fmla="*/ 80 w 364"/>
                    <a:gd name="T13" fmla="*/ 45 h 54"/>
                    <a:gd name="T14" fmla="*/ 112 w 364"/>
                    <a:gd name="T15" fmla="*/ 50 h 54"/>
                    <a:gd name="T16" fmla="*/ 146 w 364"/>
                    <a:gd name="T17" fmla="*/ 53 h 54"/>
                    <a:gd name="T18" fmla="*/ 182 w 364"/>
                    <a:gd name="T19" fmla="*/ 54 h 54"/>
                    <a:gd name="T20" fmla="*/ 218 w 364"/>
                    <a:gd name="T21" fmla="*/ 53 h 54"/>
                    <a:gd name="T22" fmla="*/ 252 w 364"/>
                    <a:gd name="T23" fmla="*/ 50 h 54"/>
                    <a:gd name="T24" fmla="*/ 284 w 364"/>
                    <a:gd name="T25" fmla="*/ 45 h 54"/>
                    <a:gd name="T26" fmla="*/ 311 w 364"/>
                    <a:gd name="T27" fmla="*/ 39 h 54"/>
                    <a:gd name="T28" fmla="*/ 334 w 364"/>
                    <a:gd name="T29" fmla="*/ 31 h 54"/>
                    <a:gd name="T30" fmla="*/ 349 w 364"/>
                    <a:gd name="T31" fmla="*/ 22 h 54"/>
                    <a:gd name="T32" fmla="*/ 360 w 364"/>
                    <a:gd name="T33" fmla="*/ 12 h 54"/>
                    <a:gd name="T34" fmla="*/ 364 w 364"/>
                    <a:gd name="T35" fmla="*/ 6 h 54"/>
                    <a:gd name="T36" fmla="*/ 364 w 364"/>
                    <a:gd name="T37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64" h="54">
                      <a:moveTo>
                        <a:pt x="0" y="0"/>
                      </a:moveTo>
                      <a:lnTo>
                        <a:pt x="2" y="6"/>
                      </a:lnTo>
                      <a:lnTo>
                        <a:pt x="3" y="12"/>
                      </a:lnTo>
                      <a:lnTo>
                        <a:pt x="15" y="22"/>
                      </a:lnTo>
                      <a:lnTo>
                        <a:pt x="30" y="31"/>
                      </a:lnTo>
                      <a:lnTo>
                        <a:pt x="53" y="39"/>
                      </a:lnTo>
                      <a:lnTo>
                        <a:pt x="80" y="45"/>
                      </a:lnTo>
                      <a:lnTo>
                        <a:pt x="112" y="50"/>
                      </a:lnTo>
                      <a:lnTo>
                        <a:pt x="146" y="53"/>
                      </a:lnTo>
                      <a:lnTo>
                        <a:pt x="182" y="54"/>
                      </a:lnTo>
                      <a:lnTo>
                        <a:pt x="218" y="53"/>
                      </a:lnTo>
                      <a:lnTo>
                        <a:pt x="252" y="50"/>
                      </a:lnTo>
                      <a:lnTo>
                        <a:pt x="284" y="45"/>
                      </a:lnTo>
                      <a:lnTo>
                        <a:pt x="311" y="39"/>
                      </a:lnTo>
                      <a:lnTo>
                        <a:pt x="334" y="31"/>
                      </a:lnTo>
                      <a:lnTo>
                        <a:pt x="349" y="22"/>
                      </a:lnTo>
                      <a:lnTo>
                        <a:pt x="360" y="12"/>
                      </a:lnTo>
                      <a:lnTo>
                        <a:pt x="364" y="6"/>
                      </a:lnTo>
                      <a:lnTo>
                        <a:pt x="364" y="0"/>
                      </a:lnTo>
                    </a:path>
                  </a:pathLst>
                </a:custGeom>
                <a:noFill/>
                <a:ln w="28575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1367" name="Line 1422"/>
              <p:cNvSpPr>
                <a:spLocks noChangeShapeType="1"/>
              </p:cNvSpPr>
              <p:nvPr/>
            </p:nvSpPr>
            <p:spPr bwMode="auto">
              <a:xfrm>
                <a:off x="2021" y="1627"/>
                <a:ext cx="36" cy="1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68" name="Freeform 1423"/>
              <p:cNvSpPr>
                <a:spLocks/>
              </p:cNvSpPr>
              <p:nvPr/>
            </p:nvSpPr>
            <p:spPr bwMode="auto">
              <a:xfrm>
                <a:off x="2016" y="1611"/>
                <a:ext cx="84" cy="39"/>
              </a:xfrm>
              <a:custGeom>
                <a:avLst/>
                <a:gdLst>
                  <a:gd name="T0" fmla="*/ 0 w 84"/>
                  <a:gd name="T1" fmla="*/ 39 h 39"/>
                  <a:gd name="T2" fmla="*/ 84 w 84"/>
                  <a:gd name="T3" fmla="*/ 39 h 39"/>
                  <a:gd name="T4" fmla="*/ 35 w 84"/>
                  <a:gd name="T5" fmla="*/ 0 h 39"/>
                  <a:gd name="T6" fmla="*/ 38 w 84"/>
                  <a:gd name="T7" fmla="*/ 25 h 39"/>
                  <a:gd name="T8" fmla="*/ 0 w 84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9">
                    <a:moveTo>
                      <a:pt x="0" y="39"/>
                    </a:moveTo>
                    <a:lnTo>
                      <a:pt x="84" y="39"/>
                    </a:lnTo>
                    <a:lnTo>
                      <a:pt x="35" y="0"/>
                    </a:lnTo>
                    <a:lnTo>
                      <a:pt x="38" y="2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69" name="Line 1424"/>
              <p:cNvSpPr>
                <a:spLocks noChangeShapeType="1"/>
              </p:cNvSpPr>
              <p:nvPr/>
            </p:nvSpPr>
            <p:spPr bwMode="auto">
              <a:xfrm>
                <a:off x="2021" y="1627"/>
                <a:ext cx="36" cy="1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70" name="Freeform 1425"/>
              <p:cNvSpPr>
                <a:spLocks/>
              </p:cNvSpPr>
              <p:nvPr/>
            </p:nvSpPr>
            <p:spPr bwMode="auto">
              <a:xfrm>
                <a:off x="2016" y="1611"/>
                <a:ext cx="84" cy="39"/>
              </a:xfrm>
              <a:custGeom>
                <a:avLst/>
                <a:gdLst>
                  <a:gd name="T0" fmla="*/ 0 w 84"/>
                  <a:gd name="T1" fmla="*/ 39 h 39"/>
                  <a:gd name="T2" fmla="*/ 84 w 84"/>
                  <a:gd name="T3" fmla="*/ 39 h 39"/>
                  <a:gd name="T4" fmla="*/ 35 w 84"/>
                  <a:gd name="T5" fmla="*/ 0 h 39"/>
                  <a:gd name="T6" fmla="*/ 38 w 84"/>
                  <a:gd name="T7" fmla="*/ 25 h 39"/>
                  <a:gd name="T8" fmla="*/ 0 w 84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9">
                    <a:moveTo>
                      <a:pt x="0" y="39"/>
                    </a:moveTo>
                    <a:lnTo>
                      <a:pt x="84" y="39"/>
                    </a:lnTo>
                    <a:lnTo>
                      <a:pt x="35" y="0"/>
                    </a:lnTo>
                    <a:lnTo>
                      <a:pt x="38" y="2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71" name="Line 1426"/>
              <p:cNvSpPr>
                <a:spLocks noChangeShapeType="1"/>
              </p:cNvSpPr>
              <p:nvPr/>
            </p:nvSpPr>
            <p:spPr bwMode="auto">
              <a:xfrm flipH="1" flipV="1">
                <a:off x="1911" y="1595"/>
                <a:ext cx="36" cy="1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72" name="Freeform 1427"/>
              <p:cNvSpPr>
                <a:spLocks/>
              </p:cNvSpPr>
              <p:nvPr/>
            </p:nvSpPr>
            <p:spPr bwMode="auto">
              <a:xfrm>
                <a:off x="1868" y="1583"/>
                <a:ext cx="85" cy="39"/>
              </a:xfrm>
              <a:custGeom>
                <a:avLst/>
                <a:gdLst>
                  <a:gd name="T0" fmla="*/ 85 w 85"/>
                  <a:gd name="T1" fmla="*/ 0 h 39"/>
                  <a:gd name="T2" fmla="*/ 0 w 85"/>
                  <a:gd name="T3" fmla="*/ 0 h 39"/>
                  <a:gd name="T4" fmla="*/ 49 w 85"/>
                  <a:gd name="T5" fmla="*/ 39 h 39"/>
                  <a:gd name="T6" fmla="*/ 47 w 85"/>
                  <a:gd name="T7" fmla="*/ 14 h 39"/>
                  <a:gd name="T8" fmla="*/ 85 w 85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9">
                    <a:moveTo>
                      <a:pt x="85" y="0"/>
                    </a:moveTo>
                    <a:lnTo>
                      <a:pt x="0" y="0"/>
                    </a:lnTo>
                    <a:lnTo>
                      <a:pt x="49" y="39"/>
                    </a:lnTo>
                    <a:lnTo>
                      <a:pt x="47" y="14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73" name="Line 1428"/>
              <p:cNvSpPr>
                <a:spLocks noChangeShapeType="1"/>
              </p:cNvSpPr>
              <p:nvPr/>
            </p:nvSpPr>
            <p:spPr bwMode="auto">
              <a:xfrm flipH="1" flipV="1">
                <a:off x="1911" y="1595"/>
                <a:ext cx="36" cy="1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74" name="Freeform 1429"/>
              <p:cNvSpPr>
                <a:spLocks/>
              </p:cNvSpPr>
              <p:nvPr/>
            </p:nvSpPr>
            <p:spPr bwMode="auto">
              <a:xfrm>
                <a:off x="1868" y="1583"/>
                <a:ext cx="85" cy="39"/>
              </a:xfrm>
              <a:custGeom>
                <a:avLst/>
                <a:gdLst>
                  <a:gd name="T0" fmla="*/ 85 w 85"/>
                  <a:gd name="T1" fmla="*/ 0 h 39"/>
                  <a:gd name="T2" fmla="*/ 0 w 85"/>
                  <a:gd name="T3" fmla="*/ 0 h 39"/>
                  <a:gd name="T4" fmla="*/ 49 w 85"/>
                  <a:gd name="T5" fmla="*/ 39 h 39"/>
                  <a:gd name="T6" fmla="*/ 47 w 85"/>
                  <a:gd name="T7" fmla="*/ 14 h 39"/>
                  <a:gd name="T8" fmla="*/ 85 w 85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9">
                    <a:moveTo>
                      <a:pt x="85" y="0"/>
                    </a:moveTo>
                    <a:lnTo>
                      <a:pt x="0" y="0"/>
                    </a:lnTo>
                    <a:lnTo>
                      <a:pt x="49" y="39"/>
                    </a:lnTo>
                    <a:lnTo>
                      <a:pt x="47" y="14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75" name="Line 1430"/>
              <p:cNvSpPr>
                <a:spLocks noChangeShapeType="1"/>
              </p:cNvSpPr>
              <p:nvPr/>
            </p:nvSpPr>
            <p:spPr bwMode="auto">
              <a:xfrm flipV="1">
                <a:off x="1895" y="1635"/>
                <a:ext cx="35" cy="1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76" name="Freeform 1431"/>
              <p:cNvSpPr>
                <a:spLocks/>
              </p:cNvSpPr>
              <p:nvPr/>
            </p:nvSpPr>
            <p:spPr bwMode="auto">
              <a:xfrm>
                <a:off x="1888" y="1622"/>
                <a:ext cx="86" cy="41"/>
              </a:xfrm>
              <a:custGeom>
                <a:avLst/>
                <a:gdLst>
                  <a:gd name="T0" fmla="*/ 37 w 86"/>
                  <a:gd name="T1" fmla="*/ 41 h 41"/>
                  <a:gd name="T2" fmla="*/ 86 w 86"/>
                  <a:gd name="T3" fmla="*/ 0 h 41"/>
                  <a:gd name="T4" fmla="*/ 0 w 86"/>
                  <a:gd name="T5" fmla="*/ 2 h 41"/>
                  <a:gd name="T6" fmla="*/ 38 w 86"/>
                  <a:gd name="T7" fmla="*/ 15 h 41"/>
                  <a:gd name="T8" fmla="*/ 37 w 86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41">
                    <a:moveTo>
                      <a:pt x="37" y="41"/>
                    </a:moveTo>
                    <a:lnTo>
                      <a:pt x="86" y="0"/>
                    </a:lnTo>
                    <a:lnTo>
                      <a:pt x="0" y="2"/>
                    </a:lnTo>
                    <a:lnTo>
                      <a:pt x="38" y="15"/>
                    </a:lnTo>
                    <a:lnTo>
                      <a:pt x="37" y="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77" name="Line 1432"/>
              <p:cNvSpPr>
                <a:spLocks noChangeShapeType="1"/>
              </p:cNvSpPr>
              <p:nvPr/>
            </p:nvSpPr>
            <p:spPr bwMode="auto">
              <a:xfrm flipV="1">
                <a:off x="1895" y="1635"/>
                <a:ext cx="35" cy="1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78" name="Freeform 1433"/>
              <p:cNvSpPr>
                <a:spLocks/>
              </p:cNvSpPr>
              <p:nvPr/>
            </p:nvSpPr>
            <p:spPr bwMode="auto">
              <a:xfrm>
                <a:off x="1888" y="1622"/>
                <a:ext cx="86" cy="41"/>
              </a:xfrm>
              <a:custGeom>
                <a:avLst/>
                <a:gdLst>
                  <a:gd name="T0" fmla="*/ 37 w 86"/>
                  <a:gd name="T1" fmla="*/ 41 h 41"/>
                  <a:gd name="T2" fmla="*/ 86 w 86"/>
                  <a:gd name="T3" fmla="*/ 0 h 41"/>
                  <a:gd name="T4" fmla="*/ 0 w 86"/>
                  <a:gd name="T5" fmla="*/ 2 h 41"/>
                  <a:gd name="T6" fmla="*/ 38 w 86"/>
                  <a:gd name="T7" fmla="*/ 15 h 41"/>
                  <a:gd name="T8" fmla="*/ 37 w 86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41">
                    <a:moveTo>
                      <a:pt x="37" y="41"/>
                    </a:moveTo>
                    <a:lnTo>
                      <a:pt x="86" y="0"/>
                    </a:lnTo>
                    <a:lnTo>
                      <a:pt x="0" y="2"/>
                    </a:lnTo>
                    <a:lnTo>
                      <a:pt x="38" y="15"/>
                    </a:lnTo>
                    <a:lnTo>
                      <a:pt x="37" y="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79" name="Line 1434"/>
              <p:cNvSpPr>
                <a:spLocks noChangeShapeType="1"/>
              </p:cNvSpPr>
              <p:nvPr/>
            </p:nvSpPr>
            <p:spPr bwMode="auto">
              <a:xfrm flipH="1">
                <a:off x="2036" y="1586"/>
                <a:ext cx="41" cy="1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80" name="Freeform 1435"/>
              <p:cNvSpPr>
                <a:spLocks/>
              </p:cNvSpPr>
              <p:nvPr/>
            </p:nvSpPr>
            <p:spPr bwMode="auto">
              <a:xfrm>
                <a:off x="1992" y="1570"/>
                <a:ext cx="87" cy="41"/>
              </a:xfrm>
              <a:custGeom>
                <a:avLst/>
                <a:gdLst>
                  <a:gd name="T0" fmla="*/ 52 w 87"/>
                  <a:gd name="T1" fmla="*/ 0 h 41"/>
                  <a:gd name="T2" fmla="*/ 0 w 87"/>
                  <a:gd name="T3" fmla="*/ 40 h 41"/>
                  <a:gd name="T4" fmla="*/ 87 w 87"/>
                  <a:gd name="T5" fmla="*/ 41 h 41"/>
                  <a:gd name="T6" fmla="*/ 49 w 87"/>
                  <a:gd name="T7" fmla="*/ 27 h 41"/>
                  <a:gd name="T8" fmla="*/ 52 w 87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41">
                    <a:moveTo>
                      <a:pt x="52" y="0"/>
                    </a:moveTo>
                    <a:lnTo>
                      <a:pt x="0" y="40"/>
                    </a:lnTo>
                    <a:lnTo>
                      <a:pt x="87" y="41"/>
                    </a:lnTo>
                    <a:lnTo>
                      <a:pt x="49" y="27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81" name="Line 1436"/>
              <p:cNvSpPr>
                <a:spLocks noChangeShapeType="1"/>
              </p:cNvSpPr>
              <p:nvPr/>
            </p:nvSpPr>
            <p:spPr bwMode="auto">
              <a:xfrm flipH="1">
                <a:off x="2036" y="1586"/>
                <a:ext cx="41" cy="1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82" name="Freeform 1437"/>
              <p:cNvSpPr>
                <a:spLocks/>
              </p:cNvSpPr>
              <p:nvPr/>
            </p:nvSpPr>
            <p:spPr bwMode="auto">
              <a:xfrm>
                <a:off x="1992" y="1570"/>
                <a:ext cx="87" cy="41"/>
              </a:xfrm>
              <a:custGeom>
                <a:avLst/>
                <a:gdLst>
                  <a:gd name="T0" fmla="*/ 52 w 87"/>
                  <a:gd name="T1" fmla="*/ 0 h 41"/>
                  <a:gd name="T2" fmla="*/ 0 w 87"/>
                  <a:gd name="T3" fmla="*/ 40 h 41"/>
                  <a:gd name="T4" fmla="*/ 87 w 87"/>
                  <a:gd name="T5" fmla="*/ 41 h 41"/>
                  <a:gd name="T6" fmla="*/ 49 w 87"/>
                  <a:gd name="T7" fmla="*/ 27 h 41"/>
                  <a:gd name="T8" fmla="*/ 52 w 87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41">
                    <a:moveTo>
                      <a:pt x="52" y="0"/>
                    </a:moveTo>
                    <a:lnTo>
                      <a:pt x="0" y="40"/>
                    </a:lnTo>
                    <a:lnTo>
                      <a:pt x="87" y="41"/>
                    </a:lnTo>
                    <a:lnTo>
                      <a:pt x="49" y="27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403" name="AutoShape 1438"/>
            <p:cNvSpPr>
              <a:spLocks noChangeArrowheads="1"/>
            </p:cNvSpPr>
            <p:nvPr/>
          </p:nvSpPr>
          <p:spPr bwMode="auto">
            <a:xfrm>
              <a:off x="714374" y="2735105"/>
              <a:ext cx="2267426" cy="1038702"/>
            </a:xfrm>
            <a:prstGeom prst="wedgeRectCallout">
              <a:avLst>
                <a:gd name="adj1" fmla="val 104438"/>
                <a:gd name="adj2" fmla="val 24278"/>
              </a:avLst>
            </a:prstGeom>
            <a:solidFill>
              <a:srgbClr val="0099CC"/>
            </a:solidFill>
            <a:ln>
              <a:noFill/>
            </a:ln>
            <a:effectLst>
              <a:prstShdw prst="shdw17" dist="17961" dir="2700000">
                <a:srgbClr val="0099CC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ja-JP" altLang="ja-JP" b="1"/>
            </a:p>
          </p:txBody>
        </p:sp>
        <p:pic>
          <p:nvPicPr>
            <p:cNvPr id="1404" name="Picture 1439" descr="packet-tim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669" y="2909413"/>
              <a:ext cx="2061685" cy="798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05" name="Rectangle 1440"/>
            <p:cNvSpPr>
              <a:spLocks noChangeArrowheads="1"/>
            </p:cNvSpPr>
            <p:nvPr/>
          </p:nvSpPr>
          <p:spPr bwMode="auto">
            <a:xfrm>
              <a:off x="778737" y="3448052"/>
              <a:ext cx="2138839" cy="270187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en-US" altLang="ja-JP" b="1" dirty="0">
                  <a:solidFill>
                    <a:srgbClr val="FFFF00"/>
                  </a:solidFill>
                  <a:latin typeface="+mn-ea"/>
                </a:rPr>
                <a:t>Packet sequence</a:t>
              </a:r>
            </a:p>
          </p:txBody>
        </p:sp>
        <p:sp>
          <p:nvSpPr>
            <p:cNvPr id="1406" name="Rectangle 1442"/>
            <p:cNvSpPr>
              <a:spLocks noChangeArrowheads="1"/>
            </p:cNvSpPr>
            <p:nvPr/>
          </p:nvSpPr>
          <p:spPr bwMode="auto">
            <a:xfrm>
              <a:off x="4266245" y="3189446"/>
              <a:ext cx="788670" cy="777240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1407" name="Picture 256" descr="ilm01_aa02023-s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398228" y="5691176"/>
              <a:ext cx="796716" cy="583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08" name="Picture 2" descr="C:\Users\Oosawa\AppData\Local\Microsoft\Windows\Temporary Internet Files\Content.IE5\O3OEIV3N\MC900343457[1].wm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09351" y="5369719"/>
              <a:ext cx="712879" cy="712879"/>
            </a:xfrm>
            <a:prstGeom prst="rect">
              <a:avLst/>
            </a:prstGeom>
            <a:noFill/>
          </p:spPr>
        </p:pic>
        <p:pic>
          <p:nvPicPr>
            <p:cNvPr id="1409" name="Picture 256" descr="ilm01_aa02023-s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73136" y="3690534"/>
              <a:ext cx="796716" cy="583264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1410" name="Picture 3" descr="C:\Users\Oosawa\AppData\Local\Microsoft\Windows\Temporary Internet Files\Content.IE5\O3OEIV3N\MC900446302[1].wm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1017373" y="3715227"/>
              <a:ext cx="848574" cy="838811"/>
            </a:xfrm>
            <a:prstGeom prst="rect">
              <a:avLst/>
            </a:prstGeom>
            <a:noFill/>
          </p:spPr>
        </p:pic>
        <p:pic>
          <p:nvPicPr>
            <p:cNvPr id="1411" name="Picture 25" descr="C:\Users\Oosawa\AppData\Local\Microsoft\Windows\Temporary Internet Files\Content.IE5\1UBZDLHY\MC900446382[1].wm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flipH="1">
              <a:off x="471040" y="4263866"/>
              <a:ext cx="777686" cy="789469"/>
            </a:xfrm>
            <a:prstGeom prst="rect">
              <a:avLst/>
            </a:prstGeom>
            <a:noFill/>
          </p:spPr>
        </p:pic>
        <p:pic>
          <p:nvPicPr>
            <p:cNvPr id="1412" name="Picture 228" descr="C:\Documents and Settings\inoue\Local Settings\Temporary Internet Files\Content.IE5\8BZJ05GC\bouhan30[1]\bouhan30.wmf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363525" y="5940455"/>
              <a:ext cx="712879" cy="697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13" name="Picture 4" descr="C:\Users\Oosawa\AppData\Local\Microsoft\Windows\Temporary Internet Files\Content.IE5\1UBZDLHY\MC900282950[1].wmf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155633" y="5987459"/>
              <a:ext cx="648072" cy="676709"/>
            </a:xfrm>
            <a:prstGeom prst="rect">
              <a:avLst/>
            </a:prstGeom>
            <a:noFill/>
          </p:spPr>
        </p:pic>
        <p:pic>
          <p:nvPicPr>
            <p:cNvPr id="1414" name="Picture 83" descr="FSA06669"/>
            <p:cNvPicPr preferRelativeResize="0"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776490" y="6113612"/>
              <a:ext cx="518458" cy="395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15" name="AutoShape 10"/>
            <p:cNvSpPr>
              <a:spLocks noChangeArrowheads="1"/>
            </p:cNvSpPr>
            <p:nvPr/>
          </p:nvSpPr>
          <p:spPr bwMode="auto">
            <a:xfrm>
              <a:off x="4663440" y="5904478"/>
              <a:ext cx="2206413" cy="774383"/>
            </a:xfrm>
            <a:prstGeom prst="wedgeRectCallout">
              <a:avLst>
                <a:gd name="adj1" fmla="val -32769"/>
                <a:gd name="adj2" fmla="val -80524"/>
              </a:avLst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>
              <a:prstShdw prst="shdw17" dist="17961" dir="2700000">
                <a:srgbClr val="005C7A">
                  <a:alpha val="74997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99CC"/>
                  </a:solidFill>
                </a14:hiddenFill>
              </a:ext>
            </a:extLst>
          </p:spPr>
          <p:txBody>
            <a:bodyPr/>
            <a:lstStyle/>
            <a:p>
              <a:pPr algn="ctr"/>
              <a:endParaRPr lang="ja-JP" altLang="ja-JP" sz="1600" b="1">
                <a:solidFill>
                  <a:srgbClr val="FFFF00"/>
                </a:solidFill>
              </a:endParaRPr>
            </a:p>
          </p:txBody>
        </p:sp>
      </p:grpSp>
      <p:sp>
        <p:nvSpPr>
          <p:cNvPr id="1416" name="正方形/長方形 1415"/>
          <p:cNvSpPr>
            <a:spLocks noChangeArrowheads="1"/>
          </p:cNvSpPr>
          <p:nvPr/>
        </p:nvSpPr>
        <p:spPr bwMode="auto">
          <a:xfrm>
            <a:off x="6931437" y="6393104"/>
            <a:ext cx="217446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050" dirty="0">
                <a:latin typeface="+mn-lt"/>
                <a:ea typeface="+mn-ea"/>
                <a:cs typeface="Arial" charset="0"/>
              </a:rPr>
              <a:t>Cf.:  H. </a:t>
            </a:r>
            <a:r>
              <a:rPr lang="en-US" altLang="ja-JP" sz="1050" dirty="0" err="1" smtClean="0">
                <a:latin typeface="+mn-lt"/>
                <a:ea typeface="+mn-ea"/>
                <a:cs typeface="Arial" charset="0"/>
              </a:rPr>
              <a:t>Harai</a:t>
            </a:r>
            <a:r>
              <a:rPr lang="en-US" altLang="ja-JP" sz="1050" dirty="0" smtClean="0">
                <a:latin typeface="+mn-lt"/>
                <a:ea typeface="+mn-ea"/>
                <a:cs typeface="Arial" charset="0"/>
              </a:rPr>
              <a:t>, </a:t>
            </a:r>
            <a:r>
              <a:rPr lang="en-US" altLang="ja-JP" sz="1050" dirty="0">
                <a:latin typeface="+mn-lt"/>
                <a:ea typeface="+mn-ea"/>
                <a:cs typeface="Arial" charset="0"/>
              </a:rPr>
              <a:t>et.al, </a:t>
            </a:r>
            <a:r>
              <a:rPr lang="en-US" altLang="ja-JP" sz="1050" dirty="0" smtClean="0">
                <a:latin typeface="+mn-lt"/>
                <a:ea typeface="+mn-ea"/>
                <a:cs typeface="Arial" charset="0"/>
              </a:rPr>
              <a:t>IEICE Trans. </a:t>
            </a:r>
            <a:r>
              <a:rPr lang="en-US" altLang="ja-JP" sz="1050" dirty="0" smtClean="0">
                <a:cs typeface="Arial" charset="0"/>
              </a:rPr>
              <a:t>on </a:t>
            </a:r>
            <a:r>
              <a:rPr lang="en-US" altLang="ja-JP" sz="1050" dirty="0" err="1" smtClean="0">
                <a:cs typeface="Arial" charset="0"/>
              </a:rPr>
              <a:t>Commun</a:t>
            </a:r>
            <a:r>
              <a:rPr lang="en-US" altLang="ja-JP" sz="1050" dirty="0" smtClean="0">
                <a:cs typeface="Arial" charset="0"/>
              </a:rPr>
              <a:t>.</a:t>
            </a:r>
            <a:r>
              <a:rPr lang="en-US" altLang="ja-JP" sz="1050" dirty="0" smtClean="0">
                <a:latin typeface="+mn-lt"/>
                <a:ea typeface="+mn-ea"/>
                <a:cs typeface="Arial" charset="0"/>
              </a:rPr>
              <a:t>, March 2012.</a:t>
            </a:r>
            <a:endParaRPr lang="ja-JP" altLang="en-US" sz="1050" dirty="0">
              <a:latin typeface="+mn-lt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874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889770" y="3506558"/>
            <a:ext cx="7965738" cy="3144694"/>
            <a:chOff x="889770" y="3506558"/>
            <a:chExt cx="7965738" cy="3144694"/>
          </a:xfrm>
        </p:grpSpPr>
        <p:sp>
          <p:nvSpPr>
            <p:cNvPr id="45" name="Oval 44"/>
            <p:cNvSpPr/>
            <p:nvPr/>
          </p:nvSpPr>
          <p:spPr bwMode="auto">
            <a:xfrm>
              <a:off x="1146092" y="5329242"/>
              <a:ext cx="384121" cy="38412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957263" y="5074141"/>
              <a:ext cx="269562" cy="269562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889770" y="4939090"/>
              <a:ext cx="121541" cy="121541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2015512" y="4790113"/>
              <a:ext cx="6640142" cy="1861139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1532340" y="5135745"/>
              <a:ext cx="1297658" cy="129765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2469698" y="3819536"/>
              <a:ext cx="1756512" cy="1756512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3710763" y="3506558"/>
              <a:ext cx="1756512" cy="1756512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5342484" y="4071836"/>
              <a:ext cx="1881303" cy="1756512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6974205" y="4637114"/>
              <a:ext cx="1881303" cy="1756512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6697578" y="4015054"/>
              <a:ext cx="1405879" cy="1506249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Prototyping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5215492" y="1285105"/>
            <a:ext cx="986349" cy="81059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Marketplace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922146" y="3979515"/>
            <a:ext cx="1158229" cy="81059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OPCINet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simulation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053630" y="3979515"/>
            <a:ext cx="868516" cy="810598"/>
          </a:xfrm>
          <a:prstGeom prst="roundRect">
            <a:avLst/>
          </a:prstGeom>
          <a:gradFill flip="none" rotWithShape="1">
            <a:gsLst>
              <a:gs pos="0">
                <a:srgbClr val="FF5455"/>
              </a:gs>
              <a:gs pos="100000">
                <a:srgbClr val="FFFFFF"/>
              </a:gs>
              <a:gs pos="34000">
                <a:srgbClr val="FF797B"/>
              </a:gs>
            </a:gsLst>
            <a:lin ang="16200000" scaled="0"/>
            <a:tileRect/>
          </a:gra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C-Plane Agent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/ Speaker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59270" y="4062228"/>
            <a:ext cx="1158229" cy="810598"/>
          </a:xfrm>
          <a:prstGeom prst="roundRect">
            <a:avLst/>
          </a:prstGeom>
          <a:gradFill flip="none" rotWithShape="1">
            <a:gsLst>
              <a:gs pos="0">
                <a:srgbClr val="FF5455"/>
              </a:gs>
              <a:gs pos="100000">
                <a:srgbClr val="FFFFFF"/>
              </a:gs>
              <a:gs pos="34000">
                <a:srgbClr val="FF797B"/>
              </a:gs>
            </a:gsLst>
            <a:lin ang="16200000" scaled="0"/>
            <a:tileRect/>
          </a:gra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/>
              <a:t>OPCINet</a:t>
            </a:r>
            <a:r>
              <a:rPr lang="en-US" sz="1400" dirty="0"/>
              <a:t> C-Plane </a:t>
            </a:r>
            <a:r>
              <a:rPr lang="en-US" sz="1400" dirty="0" smtClean="0"/>
              <a:t>Speaker</a:t>
            </a:r>
            <a:endParaRPr lang="en-US" sz="1400" dirty="0"/>
          </a:p>
        </p:txBody>
      </p:sp>
      <p:sp>
        <p:nvSpPr>
          <p:cNvPr id="16" name="Rounded Rectangle 15"/>
          <p:cNvSpPr/>
          <p:nvPr/>
        </p:nvSpPr>
        <p:spPr bwMode="auto">
          <a:xfrm>
            <a:off x="3206030" y="5702862"/>
            <a:ext cx="1158229" cy="81059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OPCINet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simulation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337514" y="5702862"/>
            <a:ext cx="868516" cy="810598"/>
          </a:xfrm>
          <a:prstGeom prst="roundRect">
            <a:avLst/>
          </a:prstGeom>
          <a:gradFill flip="none" rotWithShape="1">
            <a:gsLst>
              <a:gs pos="0">
                <a:srgbClr val="FF5455"/>
              </a:gs>
              <a:gs pos="100000">
                <a:srgbClr val="FFFFFF"/>
              </a:gs>
              <a:gs pos="34000">
                <a:srgbClr val="FF797B"/>
              </a:gs>
            </a:gsLst>
            <a:lin ang="16200000" scaled="0"/>
            <a:tileRect/>
          </a:gra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C-Plane Agent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/ Speaker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5948891" y="5521303"/>
            <a:ext cx="1158229" cy="81059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OPCINet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simulation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5080375" y="5521303"/>
            <a:ext cx="868516" cy="810598"/>
          </a:xfrm>
          <a:prstGeom prst="roundRect">
            <a:avLst/>
          </a:prstGeom>
          <a:gradFill flip="none" rotWithShape="1">
            <a:gsLst>
              <a:gs pos="0">
                <a:srgbClr val="FF5455"/>
              </a:gs>
              <a:gs pos="100000">
                <a:srgbClr val="FFFFFF"/>
              </a:gs>
              <a:gs pos="34000">
                <a:srgbClr val="FF797B"/>
              </a:gs>
            </a:gsLst>
            <a:lin ang="16200000" scaled="0"/>
            <a:tileRect/>
          </a:gra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C-Plane Agent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/ Speaker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817407" y="4384814"/>
            <a:ext cx="1158229" cy="81059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OPCINet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simulation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5948891" y="4384814"/>
            <a:ext cx="868516" cy="810598"/>
          </a:xfrm>
          <a:prstGeom prst="roundRect">
            <a:avLst/>
          </a:prstGeom>
          <a:gradFill flip="none" rotWithShape="1">
            <a:gsLst>
              <a:gs pos="0">
                <a:srgbClr val="FF5455"/>
              </a:gs>
              <a:gs pos="100000">
                <a:srgbClr val="FFFFFF"/>
              </a:gs>
              <a:gs pos="34000">
                <a:srgbClr val="FF797B"/>
              </a:gs>
            </a:gsLst>
            <a:lin ang="16200000" scaled="0"/>
            <a:tileRect/>
          </a:gra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C-Plane Agent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/ Speaker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459270" y="3251630"/>
            <a:ext cx="1158229" cy="810598"/>
          </a:xfrm>
          <a:prstGeom prst="roundRect">
            <a:avLst/>
          </a:prstGeom>
          <a:gradFill>
            <a:gsLst>
              <a:gs pos="0">
                <a:srgbClr val="FF6600"/>
              </a:gs>
              <a:gs pos="35000">
                <a:srgbClr val="FF9178"/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Network State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Agent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49" name="Straight Arrow Connector 48"/>
          <p:cNvCxnSpPr/>
          <p:nvPr/>
        </p:nvCxnSpPr>
        <p:spPr bwMode="auto">
          <a:xfrm>
            <a:off x="1770024" y="4498821"/>
            <a:ext cx="3094165" cy="10772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stealth" w="med" len="lg"/>
            <a:tailEnd type="stealth" w="med" len="lg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flipV="1">
            <a:off x="4269675" y="4939090"/>
            <a:ext cx="1584632" cy="4046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lg"/>
            <a:tailEnd type="stealth" w="med" len="lg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2829998" y="4872826"/>
            <a:ext cx="223632" cy="7032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lg"/>
            <a:tailEnd type="stealth" w="med" len="lg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 flipV="1">
            <a:off x="2296978" y="4539352"/>
            <a:ext cx="621534" cy="1382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lg"/>
            <a:tailEnd type="stealth" w="med" len="lg"/>
          </a:ln>
          <a:effectLst/>
        </p:spPr>
      </p:cxnSp>
      <p:sp>
        <p:nvSpPr>
          <p:cNvPr id="60" name="Rounded Rectangle 59"/>
          <p:cNvSpPr/>
          <p:nvPr/>
        </p:nvSpPr>
        <p:spPr bwMode="auto">
          <a:xfrm>
            <a:off x="1895276" y="1909526"/>
            <a:ext cx="1310754" cy="573346"/>
          </a:xfrm>
          <a:prstGeom prst="roundRect">
            <a:avLst/>
          </a:prstGeom>
          <a:gradFill>
            <a:gsLst>
              <a:gs pos="0">
                <a:srgbClr val="73BD5A"/>
              </a:gs>
              <a:gs pos="35000">
                <a:srgbClr val="90FF7B"/>
              </a:gs>
              <a:gs pos="100000">
                <a:srgbClr val="BDFFAC"/>
              </a:gs>
            </a:gsLst>
          </a:gra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Network State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Model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1" name="Rounded Rectangle 60"/>
          <p:cNvSpPr/>
          <p:nvPr/>
        </p:nvSpPr>
        <p:spPr bwMode="auto">
          <a:xfrm>
            <a:off x="1895276" y="2496382"/>
            <a:ext cx="1310754" cy="573346"/>
          </a:xfrm>
          <a:prstGeom prst="roundRect">
            <a:avLst/>
          </a:prstGeom>
          <a:gradFill>
            <a:gsLst>
              <a:gs pos="0">
                <a:srgbClr val="FF6600"/>
              </a:gs>
              <a:gs pos="35000">
                <a:srgbClr val="FF9178"/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Network State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Monitor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2" name="Rounded Rectangle 61"/>
          <p:cNvSpPr/>
          <p:nvPr/>
        </p:nvSpPr>
        <p:spPr bwMode="auto">
          <a:xfrm>
            <a:off x="1895276" y="1041924"/>
            <a:ext cx="1310754" cy="867602"/>
          </a:xfrm>
          <a:prstGeom prst="roundRect">
            <a:avLst/>
          </a:prstGeom>
          <a:gradFill>
            <a:gsLst>
              <a:gs pos="0">
                <a:srgbClr val="73BD5A"/>
              </a:gs>
              <a:gs pos="35000">
                <a:srgbClr val="90FF7B"/>
              </a:gs>
              <a:gs pos="100000">
                <a:srgbClr val="BDFFAC"/>
              </a:gs>
            </a:gsLst>
          </a:gra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Service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Choice Generator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 flipV="1">
            <a:off x="876258" y="2783054"/>
            <a:ext cx="880254" cy="2866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ysDash"/>
            <a:round/>
            <a:headEnd type="stealth" w="med" len="lg"/>
            <a:tailEnd type="stealth" w="med" len="lg"/>
          </a:ln>
          <a:effectLst/>
        </p:spPr>
      </p:cxnSp>
      <p:sp>
        <p:nvSpPr>
          <p:cNvPr id="66" name="Rounded Rectangle 65"/>
          <p:cNvSpPr/>
          <p:nvPr/>
        </p:nvSpPr>
        <p:spPr bwMode="auto">
          <a:xfrm>
            <a:off x="7085685" y="1894599"/>
            <a:ext cx="889951" cy="81059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E-Plane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Speaker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7" name="Rounded Rectangle 66"/>
          <p:cNvSpPr/>
          <p:nvPr/>
        </p:nvSpPr>
        <p:spPr bwMode="auto">
          <a:xfrm>
            <a:off x="3206030" y="1041924"/>
            <a:ext cx="889951" cy="81059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E-Plane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Speaker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9" name="Rounded Rectangle 68"/>
          <p:cNvSpPr/>
          <p:nvPr/>
        </p:nvSpPr>
        <p:spPr bwMode="auto">
          <a:xfrm>
            <a:off x="7975636" y="2721670"/>
            <a:ext cx="1030408" cy="60498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D-Plane usage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0" name="Rounded Rectangle 69"/>
          <p:cNvSpPr/>
          <p:nvPr/>
        </p:nvSpPr>
        <p:spPr bwMode="auto">
          <a:xfrm>
            <a:off x="7975637" y="1894599"/>
            <a:ext cx="1017772" cy="81059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Customer Population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71" name="Straight Arrow Connector 70"/>
          <p:cNvCxnSpPr/>
          <p:nvPr/>
        </p:nvCxnSpPr>
        <p:spPr bwMode="auto">
          <a:xfrm>
            <a:off x="4212698" y="1405037"/>
            <a:ext cx="854165" cy="945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stealth" w="med" len="lg"/>
            <a:tailEnd type="stealth" w="med" len="lg"/>
          </a:ln>
          <a:effectLst/>
        </p:spPr>
      </p:cxnSp>
      <p:cxnSp>
        <p:nvCxnSpPr>
          <p:cNvPr id="74" name="Straight Arrow Connector 73"/>
          <p:cNvCxnSpPr/>
          <p:nvPr/>
        </p:nvCxnSpPr>
        <p:spPr bwMode="auto">
          <a:xfrm>
            <a:off x="6289965" y="1813538"/>
            <a:ext cx="684240" cy="6182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stealth" w="med" len="lg"/>
            <a:tailEnd type="stealth" w="med" len="lg"/>
          </a:ln>
          <a:effectLst/>
        </p:spPr>
      </p:cxnSp>
      <p:cxnSp>
        <p:nvCxnSpPr>
          <p:cNvPr id="77" name="Straight Arrow Connector 76"/>
          <p:cNvCxnSpPr/>
          <p:nvPr/>
        </p:nvCxnSpPr>
        <p:spPr bwMode="auto">
          <a:xfrm flipV="1">
            <a:off x="8103457" y="3506558"/>
            <a:ext cx="395362" cy="7085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ysDash"/>
            <a:round/>
            <a:headEnd type="stealth" w="med" len="lg"/>
            <a:tailEnd type="stealth" w="med" len="lg"/>
          </a:ln>
          <a:effectLst/>
        </p:spPr>
      </p:cxnSp>
      <p:sp>
        <p:nvSpPr>
          <p:cNvPr id="48" name="Rounded Rectangle 47"/>
          <p:cNvSpPr/>
          <p:nvPr/>
        </p:nvSpPr>
        <p:spPr bwMode="auto">
          <a:xfrm>
            <a:off x="3206030" y="2306162"/>
            <a:ext cx="1158229" cy="81059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OPCINet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simulation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 flipH="1" flipV="1">
            <a:off x="3206030" y="2095703"/>
            <a:ext cx="504733" cy="1634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ysDash"/>
            <a:round/>
            <a:headEnd type="stealth" w="med" len="lg"/>
            <a:tailEnd type="stealth" w="med" len="lg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4095981" y="1909526"/>
            <a:ext cx="2878224" cy="7956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stealth" w="med" len="lg"/>
            <a:tailEnd type="stealth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001715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61" grpId="0" animBg="1"/>
      <p:bldP spid="4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雲 108"/>
          <p:cNvSpPr/>
          <p:nvPr/>
        </p:nvSpPr>
        <p:spPr bwMode="auto">
          <a:xfrm>
            <a:off x="4069225" y="3189568"/>
            <a:ext cx="3463582" cy="1025558"/>
          </a:xfrm>
          <a:prstGeom prst="cloud">
            <a:avLst/>
          </a:prstGeom>
          <a:solidFill>
            <a:srgbClr val="EAD5FF"/>
          </a:solidFill>
          <a:ln w="12700" cap="flat" cmpd="sng" algn="ctr">
            <a:solidFill>
              <a:srgbClr val="CF9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7" name="雲 6"/>
          <p:cNvSpPr/>
          <p:nvPr/>
        </p:nvSpPr>
        <p:spPr bwMode="auto">
          <a:xfrm>
            <a:off x="2044169" y="4337025"/>
            <a:ext cx="4653409" cy="1684296"/>
          </a:xfrm>
          <a:prstGeom prst="cloud">
            <a:avLst/>
          </a:prstGeom>
          <a:solidFill>
            <a:srgbClr val="CADBFE"/>
          </a:solidFill>
          <a:ln w="12700" cap="flat" cmpd="sng" algn="ctr">
            <a:solidFill>
              <a:srgbClr val="6094F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Prototyping – JGN-X &amp; </a:t>
            </a:r>
            <a:r>
              <a:rPr lang="en-US" dirty="0" err="1" smtClean="0"/>
              <a:t>OPCINet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5215492" y="1285105"/>
            <a:ext cx="986349" cy="81059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Marketplace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59270" y="4062228"/>
            <a:ext cx="1158229" cy="810598"/>
          </a:xfrm>
          <a:prstGeom prst="roundRect">
            <a:avLst/>
          </a:prstGeom>
          <a:gradFill flip="none" rotWithShape="1">
            <a:gsLst>
              <a:gs pos="0">
                <a:srgbClr val="FF5455"/>
              </a:gs>
              <a:gs pos="100000">
                <a:srgbClr val="FFFFFF"/>
              </a:gs>
              <a:gs pos="34000">
                <a:srgbClr val="FF797B"/>
              </a:gs>
            </a:gsLst>
            <a:lin ang="16200000" scaled="0"/>
            <a:tileRect/>
          </a:gra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/>
              <a:t>OPCINet</a:t>
            </a:r>
            <a:r>
              <a:rPr lang="en-US" sz="1400" dirty="0"/>
              <a:t> C-Plane </a:t>
            </a:r>
            <a:r>
              <a:rPr lang="en-US" sz="1400" dirty="0" smtClean="0"/>
              <a:t>Speaker</a:t>
            </a:r>
            <a:endParaRPr lang="en-US" sz="1400" dirty="0"/>
          </a:p>
        </p:txBody>
      </p:sp>
      <p:sp>
        <p:nvSpPr>
          <p:cNvPr id="22" name="Rounded Rectangle 21"/>
          <p:cNvSpPr/>
          <p:nvPr/>
        </p:nvSpPr>
        <p:spPr bwMode="auto">
          <a:xfrm>
            <a:off x="459270" y="3251630"/>
            <a:ext cx="1158229" cy="810598"/>
          </a:xfrm>
          <a:prstGeom prst="roundRect">
            <a:avLst/>
          </a:prstGeom>
          <a:gradFill>
            <a:gsLst>
              <a:gs pos="0">
                <a:srgbClr val="FF6600"/>
              </a:gs>
              <a:gs pos="35000">
                <a:srgbClr val="FF9178"/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Network State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Agent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49" name="Straight Arrow Connector 48"/>
          <p:cNvCxnSpPr/>
          <p:nvPr/>
        </p:nvCxnSpPr>
        <p:spPr bwMode="auto">
          <a:xfrm>
            <a:off x="1770024" y="4498821"/>
            <a:ext cx="3094165" cy="10772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stealth" w="med" len="lg"/>
            <a:tailEnd type="stealth" w="med" len="lg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flipV="1">
            <a:off x="4269675" y="4939090"/>
            <a:ext cx="1584632" cy="4046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lg"/>
            <a:tailEnd type="stealth" w="med" len="lg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2829998" y="4872826"/>
            <a:ext cx="223632" cy="7032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lg"/>
            <a:tailEnd type="stealth" w="med" len="lg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 flipV="1">
            <a:off x="2296978" y="4539352"/>
            <a:ext cx="621534" cy="1382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lg"/>
            <a:tailEnd type="stealth" w="med" len="lg"/>
          </a:ln>
          <a:effectLst/>
        </p:spPr>
      </p:cxnSp>
      <p:sp>
        <p:nvSpPr>
          <p:cNvPr id="60" name="Rounded Rectangle 59"/>
          <p:cNvSpPr/>
          <p:nvPr/>
        </p:nvSpPr>
        <p:spPr bwMode="auto">
          <a:xfrm>
            <a:off x="1895276" y="1909526"/>
            <a:ext cx="1310754" cy="573346"/>
          </a:xfrm>
          <a:prstGeom prst="roundRect">
            <a:avLst/>
          </a:prstGeom>
          <a:gradFill>
            <a:gsLst>
              <a:gs pos="0">
                <a:srgbClr val="73BD5A"/>
              </a:gs>
              <a:gs pos="35000">
                <a:srgbClr val="90FF7B"/>
              </a:gs>
              <a:gs pos="100000">
                <a:srgbClr val="BDFFAC"/>
              </a:gs>
            </a:gsLst>
          </a:gra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Network State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Model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1" name="Rounded Rectangle 60"/>
          <p:cNvSpPr/>
          <p:nvPr/>
        </p:nvSpPr>
        <p:spPr bwMode="auto">
          <a:xfrm>
            <a:off x="1895276" y="2496382"/>
            <a:ext cx="1310754" cy="573346"/>
          </a:xfrm>
          <a:prstGeom prst="roundRect">
            <a:avLst/>
          </a:prstGeom>
          <a:gradFill>
            <a:gsLst>
              <a:gs pos="0">
                <a:srgbClr val="FF6600"/>
              </a:gs>
              <a:gs pos="35000">
                <a:srgbClr val="FF9178"/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Network State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Monitor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2" name="Rounded Rectangle 61"/>
          <p:cNvSpPr/>
          <p:nvPr/>
        </p:nvSpPr>
        <p:spPr bwMode="auto">
          <a:xfrm>
            <a:off x="1895276" y="1041924"/>
            <a:ext cx="1310754" cy="867602"/>
          </a:xfrm>
          <a:prstGeom prst="roundRect">
            <a:avLst/>
          </a:prstGeom>
          <a:gradFill>
            <a:gsLst>
              <a:gs pos="0">
                <a:srgbClr val="73BD5A"/>
              </a:gs>
              <a:gs pos="35000">
                <a:srgbClr val="90FF7B"/>
              </a:gs>
              <a:gs pos="100000">
                <a:srgbClr val="BDFFAC"/>
              </a:gs>
            </a:gsLst>
          </a:gradFill>
          <a:ln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Service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Choice Generator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 flipV="1">
            <a:off x="876258" y="2783054"/>
            <a:ext cx="880254" cy="2866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ysDash"/>
            <a:round/>
            <a:headEnd type="stealth" w="med" len="lg"/>
            <a:tailEnd type="stealth" w="med" len="lg"/>
          </a:ln>
          <a:effectLst/>
        </p:spPr>
      </p:cxnSp>
      <p:sp>
        <p:nvSpPr>
          <p:cNvPr id="66" name="Rounded Rectangle 65"/>
          <p:cNvSpPr/>
          <p:nvPr/>
        </p:nvSpPr>
        <p:spPr bwMode="auto">
          <a:xfrm>
            <a:off x="7085685" y="1894599"/>
            <a:ext cx="889951" cy="81059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E-Plane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Speaker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7" name="Rounded Rectangle 66"/>
          <p:cNvSpPr/>
          <p:nvPr/>
        </p:nvSpPr>
        <p:spPr bwMode="auto">
          <a:xfrm>
            <a:off x="3206030" y="1041924"/>
            <a:ext cx="889951" cy="81059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E-Plane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Speaker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9" name="Rounded Rectangle 68"/>
          <p:cNvSpPr/>
          <p:nvPr/>
        </p:nvSpPr>
        <p:spPr bwMode="auto">
          <a:xfrm>
            <a:off x="7975636" y="2721670"/>
            <a:ext cx="1030408" cy="60498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D-Plane usage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0" name="Rounded Rectangle 69"/>
          <p:cNvSpPr/>
          <p:nvPr/>
        </p:nvSpPr>
        <p:spPr bwMode="auto">
          <a:xfrm>
            <a:off x="7975637" y="1894599"/>
            <a:ext cx="1017772" cy="81059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Customer Population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71" name="Straight Arrow Connector 70"/>
          <p:cNvCxnSpPr/>
          <p:nvPr/>
        </p:nvCxnSpPr>
        <p:spPr bwMode="auto">
          <a:xfrm>
            <a:off x="4212698" y="1405037"/>
            <a:ext cx="854165" cy="945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stealth" w="med" len="lg"/>
            <a:tailEnd type="stealth" w="med" len="lg"/>
          </a:ln>
          <a:effectLst/>
        </p:spPr>
      </p:cxnSp>
      <p:cxnSp>
        <p:nvCxnSpPr>
          <p:cNvPr id="74" name="Straight Arrow Connector 73"/>
          <p:cNvCxnSpPr/>
          <p:nvPr/>
        </p:nvCxnSpPr>
        <p:spPr bwMode="auto">
          <a:xfrm>
            <a:off x="6289965" y="1813538"/>
            <a:ext cx="684240" cy="6182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stealth" w="med" len="lg"/>
            <a:tailEnd type="stealth" w="med" len="lg"/>
          </a:ln>
          <a:effectLst/>
        </p:spPr>
      </p:cxnSp>
      <p:cxnSp>
        <p:nvCxnSpPr>
          <p:cNvPr id="77" name="Straight Arrow Connector 76"/>
          <p:cNvCxnSpPr/>
          <p:nvPr/>
        </p:nvCxnSpPr>
        <p:spPr bwMode="auto">
          <a:xfrm flipV="1">
            <a:off x="8103457" y="3506558"/>
            <a:ext cx="395362" cy="7085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75000"/>
              </a:schemeClr>
            </a:solidFill>
            <a:prstDash val="sysDash"/>
            <a:round/>
            <a:headEnd type="stealth" w="med" len="lg"/>
            <a:tailEnd type="stealth" w="med" len="lg"/>
          </a:ln>
          <a:effectLst/>
        </p:spPr>
      </p:cxnSp>
      <p:grpSp>
        <p:nvGrpSpPr>
          <p:cNvPr id="5" name="Group 4"/>
          <p:cNvGrpSpPr/>
          <p:nvPr/>
        </p:nvGrpSpPr>
        <p:grpSpPr>
          <a:xfrm>
            <a:off x="3053630" y="4245466"/>
            <a:ext cx="741143" cy="293886"/>
            <a:chOff x="4263860" y="4164199"/>
            <a:chExt cx="741143" cy="293886"/>
          </a:xfrm>
        </p:grpSpPr>
        <p:sp>
          <p:nvSpPr>
            <p:cNvPr id="68" name="Can 67"/>
            <p:cNvSpPr/>
            <p:nvPr/>
          </p:nvSpPr>
          <p:spPr>
            <a:xfrm>
              <a:off x="4263860" y="4164199"/>
              <a:ext cx="741143" cy="293886"/>
            </a:xfrm>
            <a:prstGeom prst="ca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46000">
                  <a:schemeClr val="accent3"/>
                </a:gs>
                <a:gs pos="90000">
                  <a:srgbClr val="008000"/>
                </a:gs>
                <a:gs pos="26000">
                  <a:srgbClr val="FF707D"/>
                </a:gs>
                <a:gs pos="72000">
                  <a:srgbClr val="FFFF00"/>
                </a:gs>
              </a:gsLst>
              <a:lin ang="0" scaled="0"/>
              <a:tileRect/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Line 7"/>
            <p:cNvSpPr>
              <a:spLocks noChangeShapeType="1"/>
            </p:cNvSpPr>
            <p:nvPr/>
          </p:nvSpPr>
          <p:spPr bwMode="auto">
            <a:xfrm>
              <a:off x="4488506" y="4210321"/>
              <a:ext cx="287213" cy="5947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Line 8"/>
            <p:cNvSpPr>
              <a:spLocks noChangeShapeType="1"/>
            </p:cNvSpPr>
            <p:nvPr/>
          </p:nvSpPr>
          <p:spPr bwMode="auto">
            <a:xfrm flipH="1">
              <a:off x="4488506" y="4210321"/>
              <a:ext cx="287213" cy="5947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Line 9"/>
            <p:cNvSpPr>
              <a:spLocks noChangeShapeType="1"/>
            </p:cNvSpPr>
            <p:nvPr/>
          </p:nvSpPr>
          <p:spPr bwMode="auto">
            <a:xfrm flipH="1">
              <a:off x="4430511" y="4210321"/>
              <a:ext cx="57995" cy="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Line 10"/>
            <p:cNvSpPr>
              <a:spLocks noChangeShapeType="1"/>
            </p:cNvSpPr>
            <p:nvPr/>
          </p:nvSpPr>
          <p:spPr bwMode="auto">
            <a:xfrm flipH="1">
              <a:off x="4430511" y="4269791"/>
              <a:ext cx="57995" cy="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Line 11"/>
            <p:cNvSpPr>
              <a:spLocks noChangeShapeType="1"/>
            </p:cNvSpPr>
            <p:nvPr/>
          </p:nvSpPr>
          <p:spPr bwMode="auto">
            <a:xfrm flipH="1">
              <a:off x="4775719" y="4210321"/>
              <a:ext cx="56614" cy="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Line 12"/>
            <p:cNvSpPr>
              <a:spLocks noChangeShapeType="1"/>
            </p:cNvSpPr>
            <p:nvPr/>
          </p:nvSpPr>
          <p:spPr bwMode="auto">
            <a:xfrm flipH="1">
              <a:off x="4775719" y="4269791"/>
              <a:ext cx="56614" cy="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760443" y="5681313"/>
            <a:ext cx="741143" cy="293886"/>
            <a:chOff x="4263860" y="4164199"/>
            <a:chExt cx="741143" cy="293886"/>
          </a:xfrm>
        </p:grpSpPr>
        <p:sp>
          <p:nvSpPr>
            <p:cNvPr id="82" name="Can 81"/>
            <p:cNvSpPr/>
            <p:nvPr/>
          </p:nvSpPr>
          <p:spPr>
            <a:xfrm>
              <a:off x="4263860" y="4164199"/>
              <a:ext cx="741143" cy="293886"/>
            </a:xfrm>
            <a:prstGeom prst="ca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46000">
                  <a:schemeClr val="accent3"/>
                </a:gs>
                <a:gs pos="90000">
                  <a:srgbClr val="008000"/>
                </a:gs>
                <a:gs pos="26000">
                  <a:srgbClr val="FF707D"/>
                </a:gs>
                <a:gs pos="72000">
                  <a:srgbClr val="FFFF00"/>
                </a:gs>
              </a:gsLst>
              <a:lin ang="0" scaled="0"/>
              <a:tileRect/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Line 7"/>
            <p:cNvSpPr>
              <a:spLocks noChangeShapeType="1"/>
            </p:cNvSpPr>
            <p:nvPr/>
          </p:nvSpPr>
          <p:spPr bwMode="auto">
            <a:xfrm>
              <a:off x="4488506" y="4210321"/>
              <a:ext cx="287213" cy="5947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Line 8"/>
            <p:cNvSpPr>
              <a:spLocks noChangeShapeType="1"/>
            </p:cNvSpPr>
            <p:nvPr/>
          </p:nvSpPr>
          <p:spPr bwMode="auto">
            <a:xfrm flipH="1">
              <a:off x="4488506" y="4210321"/>
              <a:ext cx="287213" cy="5947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Line 9"/>
            <p:cNvSpPr>
              <a:spLocks noChangeShapeType="1"/>
            </p:cNvSpPr>
            <p:nvPr/>
          </p:nvSpPr>
          <p:spPr bwMode="auto">
            <a:xfrm flipH="1">
              <a:off x="4430511" y="4210321"/>
              <a:ext cx="57995" cy="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Line 10"/>
            <p:cNvSpPr>
              <a:spLocks noChangeShapeType="1"/>
            </p:cNvSpPr>
            <p:nvPr/>
          </p:nvSpPr>
          <p:spPr bwMode="auto">
            <a:xfrm flipH="1">
              <a:off x="4430511" y="4269791"/>
              <a:ext cx="57995" cy="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Line 11"/>
            <p:cNvSpPr>
              <a:spLocks noChangeShapeType="1"/>
            </p:cNvSpPr>
            <p:nvPr/>
          </p:nvSpPr>
          <p:spPr bwMode="auto">
            <a:xfrm flipH="1">
              <a:off x="4775719" y="4210321"/>
              <a:ext cx="56614" cy="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Line 12"/>
            <p:cNvSpPr>
              <a:spLocks noChangeShapeType="1"/>
            </p:cNvSpPr>
            <p:nvPr/>
          </p:nvSpPr>
          <p:spPr bwMode="auto">
            <a:xfrm flipH="1">
              <a:off x="4775719" y="4269791"/>
              <a:ext cx="56614" cy="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4493617" y="5727435"/>
            <a:ext cx="741143" cy="293886"/>
            <a:chOff x="4263860" y="4164199"/>
            <a:chExt cx="741143" cy="293886"/>
          </a:xfrm>
        </p:grpSpPr>
        <p:sp>
          <p:nvSpPr>
            <p:cNvPr id="90" name="Can 89"/>
            <p:cNvSpPr/>
            <p:nvPr/>
          </p:nvSpPr>
          <p:spPr>
            <a:xfrm>
              <a:off x="4263860" y="4164199"/>
              <a:ext cx="741143" cy="293886"/>
            </a:xfrm>
            <a:prstGeom prst="ca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46000">
                  <a:schemeClr val="accent3"/>
                </a:gs>
                <a:gs pos="90000">
                  <a:srgbClr val="008000"/>
                </a:gs>
                <a:gs pos="26000">
                  <a:srgbClr val="FF707D"/>
                </a:gs>
                <a:gs pos="72000">
                  <a:srgbClr val="FFFF00"/>
                </a:gs>
              </a:gsLst>
              <a:lin ang="0" scaled="0"/>
              <a:tileRect/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Line 7"/>
            <p:cNvSpPr>
              <a:spLocks noChangeShapeType="1"/>
            </p:cNvSpPr>
            <p:nvPr/>
          </p:nvSpPr>
          <p:spPr bwMode="auto">
            <a:xfrm>
              <a:off x="4488506" y="4210321"/>
              <a:ext cx="287213" cy="5947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Line 8"/>
            <p:cNvSpPr>
              <a:spLocks noChangeShapeType="1"/>
            </p:cNvSpPr>
            <p:nvPr/>
          </p:nvSpPr>
          <p:spPr bwMode="auto">
            <a:xfrm flipH="1">
              <a:off x="4488506" y="4210321"/>
              <a:ext cx="287213" cy="5947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Line 9"/>
            <p:cNvSpPr>
              <a:spLocks noChangeShapeType="1"/>
            </p:cNvSpPr>
            <p:nvPr/>
          </p:nvSpPr>
          <p:spPr bwMode="auto">
            <a:xfrm flipH="1">
              <a:off x="4430511" y="4210321"/>
              <a:ext cx="57995" cy="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Line 10"/>
            <p:cNvSpPr>
              <a:spLocks noChangeShapeType="1"/>
            </p:cNvSpPr>
            <p:nvPr/>
          </p:nvSpPr>
          <p:spPr bwMode="auto">
            <a:xfrm flipH="1">
              <a:off x="4430511" y="4269791"/>
              <a:ext cx="57995" cy="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Line 11"/>
            <p:cNvSpPr>
              <a:spLocks noChangeShapeType="1"/>
            </p:cNvSpPr>
            <p:nvPr/>
          </p:nvSpPr>
          <p:spPr bwMode="auto">
            <a:xfrm flipH="1">
              <a:off x="4775719" y="4210321"/>
              <a:ext cx="56614" cy="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Line 12"/>
            <p:cNvSpPr>
              <a:spLocks noChangeShapeType="1"/>
            </p:cNvSpPr>
            <p:nvPr/>
          </p:nvSpPr>
          <p:spPr bwMode="auto">
            <a:xfrm flipH="1">
              <a:off x="4775719" y="4269791"/>
              <a:ext cx="56614" cy="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022870" y="4725883"/>
            <a:ext cx="741143" cy="293886"/>
            <a:chOff x="4263860" y="4164199"/>
            <a:chExt cx="741143" cy="293886"/>
          </a:xfrm>
        </p:grpSpPr>
        <p:sp>
          <p:nvSpPr>
            <p:cNvPr id="98" name="Can 97"/>
            <p:cNvSpPr/>
            <p:nvPr/>
          </p:nvSpPr>
          <p:spPr>
            <a:xfrm>
              <a:off x="4263860" y="4164199"/>
              <a:ext cx="741143" cy="293886"/>
            </a:xfrm>
            <a:prstGeom prst="ca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46000">
                  <a:schemeClr val="accent3"/>
                </a:gs>
                <a:gs pos="90000">
                  <a:srgbClr val="008000"/>
                </a:gs>
                <a:gs pos="26000">
                  <a:srgbClr val="FF707D"/>
                </a:gs>
                <a:gs pos="72000">
                  <a:srgbClr val="FFFF00"/>
                </a:gs>
              </a:gsLst>
              <a:lin ang="0" scaled="0"/>
              <a:tileRect/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Line 7"/>
            <p:cNvSpPr>
              <a:spLocks noChangeShapeType="1"/>
            </p:cNvSpPr>
            <p:nvPr/>
          </p:nvSpPr>
          <p:spPr bwMode="auto">
            <a:xfrm>
              <a:off x="4488506" y="4210321"/>
              <a:ext cx="287213" cy="5947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Line 8"/>
            <p:cNvSpPr>
              <a:spLocks noChangeShapeType="1"/>
            </p:cNvSpPr>
            <p:nvPr/>
          </p:nvSpPr>
          <p:spPr bwMode="auto">
            <a:xfrm flipH="1">
              <a:off x="4488506" y="4210321"/>
              <a:ext cx="287213" cy="5947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Line 9"/>
            <p:cNvSpPr>
              <a:spLocks noChangeShapeType="1"/>
            </p:cNvSpPr>
            <p:nvPr/>
          </p:nvSpPr>
          <p:spPr bwMode="auto">
            <a:xfrm flipH="1">
              <a:off x="4430511" y="4210321"/>
              <a:ext cx="57995" cy="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" name="Line 10"/>
            <p:cNvSpPr>
              <a:spLocks noChangeShapeType="1"/>
            </p:cNvSpPr>
            <p:nvPr/>
          </p:nvSpPr>
          <p:spPr bwMode="auto">
            <a:xfrm flipH="1">
              <a:off x="4430511" y="4269791"/>
              <a:ext cx="57995" cy="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Line 11"/>
            <p:cNvSpPr>
              <a:spLocks noChangeShapeType="1"/>
            </p:cNvSpPr>
            <p:nvPr/>
          </p:nvSpPr>
          <p:spPr bwMode="auto">
            <a:xfrm flipH="1">
              <a:off x="4775719" y="4210321"/>
              <a:ext cx="56614" cy="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Line 12"/>
            <p:cNvSpPr>
              <a:spLocks noChangeShapeType="1"/>
            </p:cNvSpPr>
            <p:nvPr/>
          </p:nvSpPr>
          <p:spPr bwMode="auto">
            <a:xfrm flipH="1">
              <a:off x="4775719" y="4269791"/>
              <a:ext cx="56614" cy="0"/>
            </a:xfrm>
            <a:prstGeom prst="line">
              <a:avLst/>
            </a:prstGeom>
            <a:noFill/>
            <a:ln w="19050" cmpd="sng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8" name="Straight Connector 7"/>
          <p:cNvCxnSpPr>
            <a:endCxn id="68" idx="3"/>
          </p:cNvCxnSpPr>
          <p:nvPr/>
        </p:nvCxnSpPr>
        <p:spPr bwMode="auto">
          <a:xfrm flipV="1">
            <a:off x="3206030" y="4539352"/>
            <a:ext cx="218172" cy="114196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>
            <a:stCxn id="98" idx="2"/>
            <a:endCxn id="68" idx="3"/>
          </p:cNvCxnSpPr>
          <p:nvPr/>
        </p:nvCxnSpPr>
        <p:spPr bwMode="auto">
          <a:xfrm flipH="1" flipV="1">
            <a:off x="3424202" y="4539352"/>
            <a:ext cx="2598668" cy="3334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>
            <a:stCxn id="98" idx="2"/>
            <a:endCxn id="90" idx="1"/>
          </p:cNvCxnSpPr>
          <p:nvPr/>
        </p:nvCxnSpPr>
        <p:spPr bwMode="auto">
          <a:xfrm flipH="1">
            <a:off x="4864189" y="4872826"/>
            <a:ext cx="1158681" cy="85460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>
            <a:stCxn id="90" idx="2"/>
            <a:endCxn id="82" idx="4"/>
          </p:cNvCxnSpPr>
          <p:nvPr/>
        </p:nvCxnSpPr>
        <p:spPr bwMode="auto">
          <a:xfrm flipH="1" flipV="1">
            <a:off x="3501586" y="5828256"/>
            <a:ext cx="992031" cy="4612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3" name="Group 32"/>
          <p:cNvGrpSpPr/>
          <p:nvPr/>
        </p:nvGrpSpPr>
        <p:grpSpPr>
          <a:xfrm>
            <a:off x="2044170" y="5596433"/>
            <a:ext cx="704375" cy="236595"/>
            <a:chOff x="2044170" y="5596433"/>
            <a:chExt cx="704375" cy="236595"/>
          </a:xfrm>
        </p:grpSpPr>
        <p:cxnSp>
          <p:nvCxnSpPr>
            <p:cNvPr id="108" name="Straight Connector 107"/>
            <p:cNvCxnSpPr/>
            <p:nvPr/>
          </p:nvCxnSpPr>
          <p:spPr bwMode="auto">
            <a:xfrm flipH="1" flipV="1">
              <a:off x="2296978" y="5681313"/>
              <a:ext cx="451567" cy="1517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 flipH="1" flipV="1">
              <a:off x="2044170" y="5596433"/>
              <a:ext cx="451567" cy="15171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Group 31"/>
          <p:cNvGrpSpPr/>
          <p:nvPr/>
        </p:nvGrpSpPr>
        <p:grpSpPr>
          <a:xfrm>
            <a:off x="5234761" y="5681295"/>
            <a:ext cx="1070858" cy="150752"/>
            <a:chOff x="5234761" y="5681295"/>
            <a:chExt cx="1070858" cy="150752"/>
          </a:xfrm>
        </p:grpSpPr>
        <p:cxnSp>
          <p:nvCxnSpPr>
            <p:cNvPr id="111" name="Straight Connector 110"/>
            <p:cNvCxnSpPr/>
            <p:nvPr/>
          </p:nvCxnSpPr>
          <p:spPr bwMode="auto">
            <a:xfrm flipH="1">
              <a:off x="5234761" y="5743915"/>
              <a:ext cx="619546" cy="881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 bwMode="auto">
            <a:xfrm flipH="1">
              <a:off x="5686073" y="5681295"/>
              <a:ext cx="619546" cy="881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" name="Group 30"/>
          <p:cNvGrpSpPr/>
          <p:nvPr/>
        </p:nvGrpSpPr>
        <p:grpSpPr>
          <a:xfrm>
            <a:off x="6764013" y="4872826"/>
            <a:ext cx="599422" cy="276143"/>
            <a:chOff x="6764013" y="4872826"/>
            <a:chExt cx="599422" cy="276143"/>
          </a:xfrm>
        </p:grpSpPr>
        <p:cxnSp>
          <p:nvCxnSpPr>
            <p:cNvPr id="113" name="Straight Connector 112"/>
            <p:cNvCxnSpPr>
              <a:endCxn id="98" idx="4"/>
            </p:cNvCxnSpPr>
            <p:nvPr/>
          </p:nvCxnSpPr>
          <p:spPr bwMode="auto">
            <a:xfrm flipH="1" flipV="1">
              <a:off x="6764013" y="4872826"/>
              <a:ext cx="321672" cy="1469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7041763" y="5002026"/>
              <a:ext cx="321672" cy="1469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正方形/長方形 2"/>
          <p:cNvSpPr/>
          <p:nvPr/>
        </p:nvSpPr>
        <p:spPr>
          <a:xfrm>
            <a:off x="2380218" y="5915169"/>
            <a:ext cx="1751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OPCI node</a:t>
            </a:r>
            <a:endParaRPr lang="ja-JP" altLang="en-US" dirty="0"/>
          </a:p>
        </p:txBody>
      </p:sp>
      <p:sp>
        <p:nvSpPr>
          <p:cNvPr id="72" name="正方形/長方形 71"/>
          <p:cNvSpPr/>
          <p:nvPr/>
        </p:nvSpPr>
        <p:spPr>
          <a:xfrm>
            <a:off x="3691656" y="6040165"/>
            <a:ext cx="1751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err="1" smtClean="0">
                <a:solidFill>
                  <a:srgbClr val="6094FD"/>
                </a:solidFill>
              </a:rPr>
              <a:t>OPCINet</a:t>
            </a:r>
            <a:endParaRPr lang="ja-JP" altLang="en-US" sz="2400" dirty="0">
              <a:solidFill>
                <a:srgbClr val="6094FD"/>
              </a:solidFill>
            </a:endParaRPr>
          </a:p>
        </p:txBody>
      </p:sp>
      <p:sp>
        <p:nvSpPr>
          <p:cNvPr id="115" name="正方形/長方形 114"/>
          <p:cNvSpPr/>
          <p:nvPr/>
        </p:nvSpPr>
        <p:spPr>
          <a:xfrm>
            <a:off x="5267190" y="3384173"/>
            <a:ext cx="1511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9933FF"/>
                </a:solidFill>
              </a:rPr>
              <a:t>JGN-X</a:t>
            </a:r>
            <a:endParaRPr lang="ja-JP" altLang="en-US" sz="2400" dirty="0">
              <a:solidFill>
                <a:srgbClr val="9933FF"/>
              </a:solidFill>
            </a:endParaRPr>
          </a:p>
        </p:txBody>
      </p:sp>
      <p:grpSp>
        <p:nvGrpSpPr>
          <p:cNvPr id="118" name="Group 30"/>
          <p:cNvGrpSpPr/>
          <p:nvPr/>
        </p:nvGrpSpPr>
        <p:grpSpPr>
          <a:xfrm flipV="1">
            <a:off x="3647462" y="3933658"/>
            <a:ext cx="734038" cy="329549"/>
            <a:chOff x="6764013" y="4872826"/>
            <a:chExt cx="599422" cy="276143"/>
          </a:xfrm>
        </p:grpSpPr>
        <p:cxnSp>
          <p:nvCxnSpPr>
            <p:cNvPr id="119" name="Straight Connector 112"/>
            <p:cNvCxnSpPr/>
            <p:nvPr/>
          </p:nvCxnSpPr>
          <p:spPr bwMode="auto">
            <a:xfrm flipH="1" flipV="1">
              <a:off x="6764013" y="4872826"/>
              <a:ext cx="321672" cy="1469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3"/>
            <p:cNvCxnSpPr/>
            <p:nvPr/>
          </p:nvCxnSpPr>
          <p:spPr bwMode="auto">
            <a:xfrm flipH="1" flipV="1">
              <a:off x="7041763" y="5002026"/>
              <a:ext cx="321672" cy="1469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1" name="Group 30"/>
          <p:cNvGrpSpPr/>
          <p:nvPr/>
        </p:nvGrpSpPr>
        <p:grpSpPr>
          <a:xfrm flipH="1" flipV="1">
            <a:off x="6277562" y="4087845"/>
            <a:ext cx="204220" cy="638033"/>
            <a:chOff x="6764013" y="4872826"/>
            <a:chExt cx="599422" cy="276143"/>
          </a:xfrm>
        </p:grpSpPr>
        <p:cxnSp>
          <p:nvCxnSpPr>
            <p:cNvPr id="122" name="Straight Connector 112"/>
            <p:cNvCxnSpPr/>
            <p:nvPr/>
          </p:nvCxnSpPr>
          <p:spPr bwMode="auto">
            <a:xfrm flipH="1" flipV="1">
              <a:off x="6764013" y="4872826"/>
              <a:ext cx="321672" cy="1469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13"/>
            <p:cNvCxnSpPr/>
            <p:nvPr/>
          </p:nvCxnSpPr>
          <p:spPr bwMode="auto">
            <a:xfrm flipH="1" flipV="1">
              <a:off x="7041763" y="5002026"/>
              <a:ext cx="321672" cy="14694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6" name="Straight Arrow Connector 115"/>
          <p:cNvCxnSpPr/>
          <p:nvPr/>
        </p:nvCxnSpPr>
        <p:spPr bwMode="auto">
          <a:xfrm>
            <a:off x="4095981" y="1909526"/>
            <a:ext cx="2878224" cy="7956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ysDash"/>
            <a:round/>
            <a:headEnd type="stealth" w="med" len="lg"/>
            <a:tailEnd type="stealth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549007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ampus_photo.jpg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855027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</a:t>
            </a:r>
            <a:r>
              <a:rPr lang="en-US" sz="3600" dirty="0" err="1" smtClean="0"/>
              <a:t>CentMesh</a:t>
            </a:r>
            <a:r>
              <a:rPr lang="en-US" sz="3600" dirty="0"/>
              <a:t> </a:t>
            </a:r>
            <a:r>
              <a:rPr lang="en-US" sz="3600" dirty="0"/>
              <a:t> </a:t>
            </a:r>
            <a:r>
              <a:rPr lang="en-US" sz="3600" dirty="0" smtClean="0"/>
              <a:t>Project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3523"/>
            <a:ext cx="8229600" cy="3014524"/>
          </a:xfrm>
        </p:spPr>
        <p:txBody>
          <a:bodyPr>
            <a:normAutofit/>
          </a:bodyPr>
          <a:lstStyle/>
          <a:p>
            <a:r>
              <a:rPr lang="en-US" dirty="0" err="1" smtClean="0"/>
              <a:t>CentMesh</a:t>
            </a:r>
            <a:r>
              <a:rPr lang="en-US" dirty="0" smtClean="0"/>
              <a:t> : a project to build a versatile, open source shared resource on campus</a:t>
            </a:r>
          </a:p>
          <a:p>
            <a:r>
              <a:rPr lang="en-US" dirty="0">
                <a:solidFill>
                  <a:srgbClr val="558ED5"/>
                </a:solidFill>
              </a:rPr>
              <a:t>P</a:t>
            </a:r>
            <a:r>
              <a:rPr lang="en-US" dirty="0" smtClean="0">
                <a:solidFill>
                  <a:srgbClr val="558ED5"/>
                </a:solidFill>
              </a:rPr>
              <a:t>rovide an active </a:t>
            </a:r>
            <a:r>
              <a:rPr lang="en-US" dirty="0" err="1" smtClean="0">
                <a:solidFill>
                  <a:srgbClr val="558ED5"/>
                </a:solidFill>
              </a:rPr>
              <a:t>testbed</a:t>
            </a:r>
            <a:r>
              <a:rPr lang="en-US" dirty="0" smtClean="0">
                <a:solidFill>
                  <a:srgbClr val="558ED5"/>
                </a:solidFill>
              </a:rPr>
              <a:t> to support research and instruction on wireless networks</a:t>
            </a:r>
          </a:p>
          <a:p>
            <a:r>
              <a:rPr lang="en-US" dirty="0" smtClean="0"/>
              <a:t>Part of NCSU’s “Living Laboratory”</a:t>
            </a:r>
            <a:r>
              <a:rPr lang="en-US" dirty="0"/>
              <a:t> </a:t>
            </a:r>
            <a:r>
              <a:rPr lang="en-US" dirty="0" smtClean="0"/>
              <a:t>vision</a:t>
            </a:r>
            <a:endParaRPr lang="en-US" dirty="0"/>
          </a:p>
        </p:txBody>
      </p:sp>
      <p:pic>
        <p:nvPicPr>
          <p:cNvPr id="6" name="Content Placeholder 6" descr="IMG_0014.jpg"/>
          <p:cNvPicPr>
            <a:picLocks noChangeAspect="1"/>
          </p:cNvPicPr>
          <p:nvPr/>
        </p:nvPicPr>
        <p:blipFill rotWithShape="1">
          <a:blip r:embed="rId3">
            <a:alphaModFix amt="9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3" r="-467"/>
          <a:stretch/>
        </p:blipFill>
        <p:spPr bwMode="auto">
          <a:xfrm>
            <a:off x="4600454" y="901649"/>
            <a:ext cx="3905594" cy="514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IMG_0065.jpg"/>
          <p:cNvPicPr>
            <a:picLocks noChangeAspect="1"/>
          </p:cNvPicPr>
          <p:nvPr/>
        </p:nvPicPr>
        <p:blipFill rotWithShape="1">
          <a:blip r:embed="rId4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3" t="2970" r="7754"/>
          <a:stretch/>
        </p:blipFill>
        <p:spPr bwMode="auto">
          <a:xfrm>
            <a:off x="296863" y="95853"/>
            <a:ext cx="3785789" cy="6654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IMG_0065.jp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8" t="15200" r="14276" b="24351"/>
          <a:stretch/>
        </p:blipFill>
        <p:spPr bwMode="auto">
          <a:xfrm>
            <a:off x="560313" y="95853"/>
            <a:ext cx="3326525" cy="50486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69900"/>
            <a:ext cx="9144000" cy="5906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7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xmlns:p14="http://schemas.microsoft.com/office/powerpoint/2010/main" spd="med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60400"/>
            <a:ext cx="9144000" cy="5535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xmlns:p14="http://schemas.microsoft.com/office/powerpoint/2010/main" spd="med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96900"/>
            <a:ext cx="9144000" cy="5656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xmlns:p14="http://schemas.microsoft.com/office/powerpoint/2010/main" spd="med" advClick="0" advTm="4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</a:t>
            </a:r>
            <a:r>
              <a:rPr lang="en-US" dirty="0"/>
              <a:t>C</a:t>
            </a:r>
            <a:r>
              <a:rPr lang="en-US" dirty="0" smtClean="0"/>
              <a:t>onstitutes Neutrality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8246"/>
            <a:ext cx="8153400" cy="590975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Unequivocal definition (in concrete measurable terms) hard to come by </a:t>
            </a:r>
          </a:p>
          <a:p>
            <a:r>
              <a:rPr lang="en-US" dirty="0" smtClean="0"/>
              <a:t>FCC definition criticized for being too vague</a:t>
            </a:r>
          </a:p>
          <a:p>
            <a:r>
              <a:rPr lang="en-US" dirty="0" smtClean="0"/>
              <a:t>But others seem defined in </a:t>
            </a:r>
            <a:r>
              <a:rPr lang="en-US" dirty="0" err="1" smtClean="0"/>
              <a:t>intensional</a:t>
            </a:r>
            <a:r>
              <a:rPr lang="en-US" dirty="0" smtClean="0"/>
              <a:t> or antecedent terms rather than measurable or consequent ones</a:t>
            </a:r>
          </a:p>
          <a:p>
            <a:pPr lvl="1"/>
            <a:r>
              <a:rPr lang="en-US" dirty="0" smtClean="0"/>
              <a:t>"Non-discriminatory"</a:t>
            </a:r>
          </a:p>
          <a:p>
            <a:pPr lvl="1"/>
            <a:r>
              <a:rPr lang="en-US" dirty="0" smtClean="0"/>
              <a:t>"provider policy completely detached from traffic"</a:t>
            </a:r>
          </a:p>
          <a:p>
            <a:r>
              <a:rPr lang="en-US" dirty="0" smtClean="0"/>
              <a:t>Others are very concrete and verifiable but seem draconian - and unenforceable or in other cases </a:t>
            </a:r>
            <a:r>
              <a:rPr lang="en-US" dirty="0" err="1" smtClean="0"/>
              <a:t>unguaranteeable</a:t>
            </a:r>
            <a:endParaRPr lang="en-US" dirty="0" smtClean="0"/>
          </a:p>
          <a:p>
            <a:pPr lvl="1"/>
            <a:r>
              <a:rPr lang="en-US" dirty="0" smtClean="0"/>
              <a:t>Must FCFS all packets </a:t>
            </a:r>
          </a:p>
          <a:p>
            <a:pPr lvl="1"/>
            <a:r>
              <a:rPr lang="en-US" dirty="0" smtClean="0"/>
              <a:t>Users should be able to access any web content </a:t>
            </a:r>
          </a:p>
          <a:p>
            <a:r>
              <a:rPr lang="en-US" dirty="0" smtClean="0"/>
              <a:t>In its vagueness, FCC may have got it right</a:t>
            </a:r>
          </a:p>
          <a:p>
            <a:pPr lvl="1"/>
            <a:r>
              <a:rPr lang="en-US" dirty="0" smtClean="0"/>
              <a:t>Up to the community to further refine, and define metrics 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786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041"/>
            <a:ext cx="8423275" cy="838200"/>
          </a:xfrm>
        </p:spPr>
        <p:txBody>
          <a:bodyPr/>
          <a:lstStyle/>
          <a:p>
            <a:r>
              <a:rPr lang="en-US" dirty="0" err="1"/>
              <a:t>CentMesh</a:t>
            </a:r>
            <a:r>
              <a:rPr lang="en-US" dirty="0"/>
              <a:t> Sensor Drone </a:t>
            </a:r>
            <a:r>
              <a:rPr lang="en-US" dirty="0" smtClean="0"/>
              <a:t>Fabrication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0096" y="1419076"/>
            <a:ext cx="8544865" cy="5513689"/>
            <a:chOff x="320096" y="1528709"/>
            <a:chExt cx="13696237" cy="88376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6721" l="364" r="100000">
                          <a14:foregroundMark x1="74182" y1="92350" x2="74182" y2="87432"/>
                          <a14:foregroundMark x1="69818" y1="73224" x2="89455" y2="68852"/>
                          <a14:foregroundMark x1="97455" y1="34973" x2="87636" y2="21311"/>
                          <a14:foregroundMark x1="84364" y1="16940" x2="87273" y2="21311"/>
                          <a14:foregroundMark x1="84000" y1="15301" x2="84000" y2="17486"/>
                          <a14:foregroundMark x1="90545" y1="43169" x2="93818" y2="43169"/>
                          <a14:foregroundMark x1="71636" y1="94536" x2="73818" y2="96721"/>
                          <a14:foregroundMark x1="2545" y1="44262" x2="6909" y2="56831"/>
                          <a14:foregroundMark x1="35273" y1="16393" x2="45818" y2="10383"/>
                          <a14:foregroundMark x1="21818" y1="25683" x2="32364" y2="18579"/>
                          <a14:foregroundMark x1="38182" y1="27322" x2="40364" y2="29508"/>
                          <a14:foregroundMark x1="36727" y1="33333" x2="34909" y2="32240"/>
                          <a14:foregroundMark x1="41455" y1="68306" x2="43636" y2="67760"/>
                          <a14:foregroundMark x1="37091" y1="48087" x2="38545" y2="4644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82985" y="2414065"/>
              <a:ext cx="3492500" cy="23241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83" b="89674" l="3297" r="94872">
                          <a14:foregroundMark x1="75092" y1="60326" x2="88278" y2="60326"/>
                          <a14:foregroundMark x1="87179" y1="51087" x2="90476" y2="47826"/>
                          <a14:foregroundMark x1="83883" y1="23913" x2="89011" y2="239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44211" y="2498787"/>
              <a:ext cx="1116703" cy="7526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98403" y="2288569"/>
              <a:ext cx="525021" cy="420435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3400910" y="1965516"/>
              <a:ext cx="635296" cy="604469"/>
              <a:chOff x="25259024" y="16945456"/>
              <a:chExt cx="2210826" cy="2103549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584" b="97462" l="11719" r="89844">
                            <a14:foregroundMark x1="42578" y1="97462" x2="44531" y2="95939"/>
                          </a14:backgroundRemoval>
                        </a14:imgEffect>
                        <a14:imgEffect>
                          <a14:brightnessContrast bright="-37000" contrast="50000"/>
                        </a14:imgEffect>
                      </a14:imgLayer>
                    </a14:imgProps>
                  </a:ext>
                </a:extLst>
              </a:blip>
              <a:srcRect l="10491" t="-264" r="8418" b="1"/>
              <a:stretch/>
            </p:blipFill>
            <p:spPr>
              <a:xfrm>
                <a:off x="25259024" y="16945456"/>
                <a:ext cx="2210826" cy="2103549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778" b="89778" l="9778" r="96444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6183751" y="17465827"/>
                <a:ext cx="1099215" cy="1099215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backgroundMark x1="54839" y1="72519" x2="54839" y2="725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27217" y="3251437"/>
              <a:ext cx="1968500" cy="16637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74" b="89362" l="9901" r="9901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0300" y="4027198"/>
              <a:ext cx="641350" cy="5969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670" b="98626" l="0" r="99627">
                          <a14:foregroundMark x1="81716" y1="4670" x2="74627" y2="8791"/>
                          <a14:foregroundMark x1="22388" y1="38462" x2="26119" y2="307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10636" y="7368553"/>
              <a:ext cx="829636" cy="112681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375" b="94643" l="9778" r="89778">
                          <a14:foregroundMark x1="60889" y1="16964" x2="66667" y2="16964"/>
                          <a14:foregroundMark x1="57333" y1="92857" x2="60889" y2="92857"/>
                          <a14:foregroundMark x1="68889" y1="94643" x2="71556" y2="946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3244" y="7521590"/>
              <a:ext cx="2709098" cy="2844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455" b="91003" l="2745" r="90000">
                          <a14:foregroundMark x1="7255" y1="51671" x2="7255" y2="39846"/>
                          <a14:foregroundMark x1="3529" y1="44987" x2="3137" y2="41902"/>
                          <a14:foregroundMark x1="40588" y1="7712" x2="42157" y2="8997"/>
                          <a14:foregroundMark x1="32941" y1="91003" x2="33725" y2="91003"/>
                          <a14:foregroundMark x1="39020" y1="84833" x2="42941" y2="81234"/>
                          <a14:foregroundMark x1="45686" y1="78149" x2="54118" y2="70437"/>
                          <a14:foregroundMark x1="21176" y1="22879" x2="16471" y2="19280"/>
                          <a14:foregroundMark x1="14510" y1="16710" x2="11373" y2="131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61732" y="9047777"/>
              <a:ext cx="1236662" cy="9432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2844" b="98104" l="2101" r="9958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36048" y="4699839"/>
              <a:ext cx="1202481" cy="106606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2844" b="98104" l="2101" r="9958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68534" y="4915137"/>
              <a:ext cx="1202481" cy="106606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844" b="98104" l="2101" r="9958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01020" y="5130435"/>
              <a:ext cx="1202481" cy="106606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844" b="98104" l="2101" r="9958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33506" y="5345733"/>
              <a:ext cx="1202481" cy="1066065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4822201" y="10239391"/>
              <a:ext cx="418487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urved Connector 18"/>
            <p:cNvCxnSpPr/>
            <p:nvPr/>
          </p:nvCxnSpPr>
          <p:spPr>
            <a:xfrm flipV="1">
              <a:off x="3015206" y="4027198"/>
              <a:ext cx="272561" cy="180467"/>
            </a:xfrm>
            <a:prstGeom prst="curvedConnector3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urved Connector 19"/>
            <p:cNvCxnSpPr/>
            <p:nvPr/>
          </p:nvCxnSpPr>
          <p:spPr>
            <a:xfrm rot="5400000">
              <a:off x="3577454" y="3195589"/>
              <a:ext cx="254004" cy="105045"/>
            </a:xfrm>
            <a:prstGeom prst="curvedConnector3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68" idx="3"/>
            </p:cNvCxnSpPr>
            <p:nvPr/>
          </p:nvCxnSpPr>
          <p:spPr>
            <a:xfrm>
              <a:off x="3982504" y="2272982"/>
              <a:ext cx="53702" cy="270523"/>
            </a:xfrm>
            <a:prstGeom prst="curvedConnector2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>
            <a:xfrm rot="480828">
              <a:off x="4815487" y="2784343"/>
              <a:ext cx="5686777" cy="747889"/>
            </a:xfrm>
            <a:custGeom>
              <a:avLst/>
              <a:gdLst>
                <a:gd name="connsiteX0" fmla="*/ 0 w 5686777"/>
                <a:gd name="connsiteY0" fmla="*/ 127000 h 747889"/>
                <a:gd name="connsiteX1" fmla="*/ 1439333 w 5686777"/>
                <a:gd name="connsiteY1" fmla="*/ 0 h 747889"/>
                <a:gd name="connsiteX2" fmla="*/ 1199444 w 5686777"/>
                <a:gd name="connsiteY2" fmla="*/ 366889 h 747889"/>
                <a:gd name="connsiteX3" fmla="*/ 3203222 w 5686777"/>
                <a:gd name="connsiteY3" fmla="*/ 169334 h 747889"/>
                <a:gd name="connsiteX4" fmla="*/ 2864555 w 5686777"/>
                <a:gd name="connsiteY4" fmla="*/ 522111 h 747889"/>
                <a:gd name="connsiteX5" fmla="*/ 4656666 w 5686777"/>
                <a:gd name="connsiteY5" fmla="*/ 352778 h 747889"/>
                <a:gd name="connsiteX6" fmla="*/ 4289777 w 5686777"/>
                <a:gd name="connsiteY6" fmla="*/ 747889 h 747889"/>
                <a:gd name="connsiteX7" fmla="*/ 5686777 w 5686777"/>
                <a:gd name="connsiteY7" fmla="*/ 578556 h 747889"/>
                <a:gd name="connsiteX8" fmla="*/ 5686777 w 5686777"/>
                <a:gd name="connsiteY8" fmla="*/ 578556 h 74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6777" h="747889">
                  <a:moveTo>
                    <a:pt x="0" y="127000"/>
                  </a:moveTo>
                  <a:lnTo>
                    <a:pt x="1439333" y="0"/>
                  </a:lnTo>
                  <a:lnTo>
                    <a:pt x="1199444" y="366889"/>
                  </a:lnTo>
                  <a:lnTo>
                    <a:pt x="3203222" y="169334"/>
                  </a:lnTo>
                  <a:lnTo>
                    <a:pt x="2864555" y="522111"/>
                  </a:lnTo>
                  <a:lnTo>
                    <a:pt x="4656666" y="352778"/>
                  </a:lnTo>
                  <a:lnTo>
                    <a:pt x="4289777" y="747889"/>
                  </a:lnTo>
                  <a:lnTo>
                    <a:pt x="5686777" y="578556"/>
                  </a:lnTo>
                  <a:lnTo>
                    <a:pt x="5686777" y="578556"/>
                  </a:lnTo>
                </a:path>
              </a:pathLst>
            </a:custGeom>
            <a:ln w="76200" cmpd="sng">
              <a:solidFill>
                <a:srgbClr val="FFFF00"/>
              </a:solidFill>
              <a:prstDash val="sys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Freeform 22"/>
            <p:cNvSpPr/>
            <p:nvPr/>
          </p:nvSpPr>
          <p:spPr>
            <a:xfrm rot="2892794">
              <a:off x="2103184" y="5910854"/>
              <a:ext cx="4393895" cy="747889"/>
            </a:xfrm>
            <a:custGeom>
              <a:avLst/>
              <a:gdLst>
                <a:gd name="connsiteX0" fmla="*/ 0 w 5686777"/>
                <a:gd name="connsiteY0" fmla="*/ 127000 h 747889"/>
                <a:gd name="connsiteX1" fmla="*/ 1439333 w 5686777"/>
                <a:gd name="connsiteY1" fmla="*/ 0 h 747889"/>
                <a:gd name="connsiteX2" fmla="*/ 1199444 w 5686777"/>
                <a:gd name="connsiteY2" fmla="*/ 366889 h 747889"/>
                <a:gd name="connsiteX3" fmla="*/ 3203222 w 5686777"/>
                <a:gd name="connsiteY3" fmla="*/ 169334 h 747889"/>
                <a:gd name="connsiteX4" fmla="*/ 2864555 w 5686777"/>
                <a:gd name="connsiteY4" fmla="*/ 522111 h 747889"/>
                <a:gd name="connsiteX5" fmla="*/ 4656666 w 5686777"/>
                <a:gd name="connsiteY5" fmla="*/ 352778 h 747889"/>
                <a:gd name="connsiteX6" fmla="*/ 4289777 w 5686777"/>
                <a:gd name="connsiteY6" fmla="*/ 747889 h 747889"/>
                <a:gd name="connsiteX7" fmla="*/ 5686777 w 5686777"/>
                <a:gd name="connsiteY7" fmla="*/ 578556 h 747889"/>
                <a:gd name="connsiteX8" fmla="*/ 5686777 w 5686777"/>
                <a:gd name="connsiteY8" fmla="*/ 578556 h 74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6777" h="747889">
                  <a:moveTo>
                    <a:pt x="0" y="127000"/>
                  </a:moveTo>
                  <a:lnTo>
                    <a:pt x="1439333" y="0"/>
                  </a:lnTo>
                  <a:lnTo>
                    <a:pt x="1199444" y="366889"/>
                  </a:lnTo>
                  <a:lnTo>
                    <a:pt x="3203222" y="169334"/>
                  </a:lnTo>
                  <a:lnTo>
                    <a:pt x="2864555" y="522111"/>
                  </a:lnTo>
                  <a:lnTo>
                    <a:pt x="4656666" y="352778"/>
                  </a:lnTo>
                  <a:lnTo>
                    <a:pt x="4289777" y="747889"/>
                  </a:lnTo>
                  <a:lnTo>
                    <a:pt x="5686777" y="578556"/>
                  </a:lnTo>
                  <a:lnTo>
                    <a:pt x="5686777" y="578556"/>
                  </a:lnTo>
                </a:path>
              </a:pathLst>
            </a:custGeom>
            <a:ln w="76200" cmpd="sng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1233506" y="2068427"/>
              <a:ext cx="2782827" cy="1617127"/>
              <a:chOff x="34490138" y="17348206"/>
              <a:chExt cx="2782827" cy="1617127"/>
            </a:xfrm>
          </p:grpSpPr>
          <p:sp>
            <p:nvSpPr>
              <p:cNvPr id="65" name="TextBox 64"/>
              <p:cNvSpPr txBox="1"/>
              <p:nvPr/>
            </p:nvSpPr>
            <p:spPr>
              <a:xfrm>
                <a:off x="34600444" y="17348206"/>
                <a:ext cx="2672521" cy="93731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CentMesh</a:t>
                </a:r>
                <a:r>
                  <a:rPr lang="en-US" sz="1600" dirty="0" smtClean="0"/>
                  <a:t> Node</a:t>
                </a:r>
              </a:p>
              <a:p>
                <a:r>
                  <a:rPr lang="en-US" sz="1600" dirty="0" smtClean="0"/>
                  <a:t>(existing)</a:t>
                </a:r>
                <a:endParaRPr lang="en-US" sz="1600" dirty="0"/>
              </a:p>
            </p:txBody>
          </p:sp>
          <p:cxnSp>
            <p:nvCxnSpPr>
              <p:cNvPr id="66" name="Straight Connector 65"/>
              <p:cNvCxnSpPr>
                <a:endCxn id="65" idx="2"/>
              </p:cNvCxnSpPr>
              <p:nvPr/>
            </p:nvCxnSpPr>
            <p:spPr>
              <a:xfrm flipV="1">
                <a:off x="34490138" y="18285521"/>
                <a:ext cx="1446566" cy="679812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10391356" y="5981202"/>
              <a:ext cx="1849031" cy="1584925"/>
              <a:chOff x="34600444" y="16305937"/>
              <a:chExt cx="1849031" cy="1584925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34600444" y="17348206"/>
                <a:ext cx="1849031" cy="54265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WiFi</a:t>
                </a:r>
                <a:r>
                  <a:rPr lang="en-US" sz="1600" dirty="0" smtClean="0"/>
                  <a:t> cards</a:t>
                </a:r>
                <a:endParaRPr lang="en-US" sz="1600" dirty="0"/>
              </a:p>
            </p:txBody>
          </p:sp>
          <p:cxnSp>
            <p:nvCxnSpPr>
              <p:cNvPr id="64" name="Straight Connector 63"/>
              <p:cNvCxnSpPr>
                <a:endCxn id="63" idx="0"/>
              </p:cNvCxnSpPr>
              <p:nvPr/>
            </p:nvCxnSpPr>
            <p:spPr>
              <a:xfrm>
                <a:off x="34735718" y="16305937"/>
                <a:ext cx="789243" cy="1042268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8719146" y="9537641"/>
              <a:ext cx="3466956" cy="542656"/>
              <a:chOff x="33677862" y="17348206"/>
              <a:chExt cx="3466956" cy="542656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34600444" y="17348206"/>
                <a:ext cx="2544374" cy="54265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Battery charger</a:t>
                </a:r>
                <a:endParaRPr lang="en-US" sz="1600" dirty="0"/>
              </a:p>
            </p:txBody>
          </p:sp>
          <p:cxnSp>
            <p:nvCxnSpPr>
              <p:cNvPr id="62" name="Straight Connector 61"/>
              <p:cNvCxnSpPr>
                <a:endCxn id="61" idx="1"/>
              </p:cNvCxnSpPr>
              <p:nvPr/>
            </p:nvCxnSpPr>
            <p:spPr>
              <a:xfrm>
                <a:off x="33677862" y="17526804"/>
                <a:ext cx="922581" cy="9273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7017336" y="2157791"/>
              <a:ext cx="3184312" cy="93731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Sensing, Command</a:t>
              </a:r>
            </a:p>
            <a:p>
              <a:r>
                <a:rPr lang="en-US" sz="1600" dirty="0" smtClean="0"/>
                <a:t>Orchestration</a:t>
              </a:r>
              <a:endParaRPr lang="en-US" sz="16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02005" y="5640291"/>
              <a:ext cx="1417052" cy="54265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ABORT</a:t>
              </a:r>
              <a:endParaRPr lang="en-US" sz="1600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941237" y="8455109"/>
              <a:ext cx="2506957" cy="1119990"/>
              <a:chOff x="34600445" y="17185348"/>
              <a:chExt cx="2506957" cy="1119990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34600445" y="17762683"/>
                <a:ext cx="2506957" cy="54265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FM Transmitter</a:t>
                </a:r>
                <a:endParaRPr lang="en-US" sz="1600" dirty="0"/>
              </a:p>
            </p:txBody>
          </p:sp>
          <p:cxnSp>
            <p:nvCxnSpPr>
              <p:cNvPr id="60" name="Straight Connector 59"/>
              <p:cNvCxnSpPr>
                <a:endCxn id="59" idx="0"/>
              </p:cNvCxnSpPr>
              <p:nvPr/>
            </p:nvCxnSpPr>
            <p:spPr>
              <a:xfrm flipH="1">
                <a:off x="35853924" y="17185348"/>
                <a:ext cx="380991" cy="577335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833772" y="4399067"/>
              <a:ext cx="2159926" cy="1119990"/>
              <a:chOff x="34600445" y="17185348"/>
              <a:chExt cx="2159926" cy="1119990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34600445" y="17762683"/>
                <a:ext cx="2159926" cy="54265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FM Receiver</a:t>
                </a:r>
                <a:endParaRPr lang="en-US" sz="1600" dirty="0"/>
              </a:p>
            </p:txBody>
          </p:sp>
          <p:cxnSp>
            <p:nvCxnSpPr>
              <p:cNvPr id="58" name="Straight Connector 57"/>
              <p:cNvCxnSpPr>
                <a:endCxn id="57" idx="0"/>
              </p:cNvCxnSpPr>
              <p:nvPr/>
            </p:nvCxnSpPr>
            <p:spPr>
              <a:xfrm flipH="1">
                <a:off x="35680408" y="17185348"/>
                <a:ext cx="554511" cy="577335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4478296" y="4719535"/>
              <a:ext cx="1452889" cy="618433"/>
              <a:chOff x="34286310" y="17686903"/>
              <a:chExt cx="1452889" cy="618433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34600445" y="17762681"/>
                <a:ext cx="1138754" cy="54265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Motor</a:t>
                </a:r>
                <a:endParaRPr lang="en-US" sz="1600" dirty="0"/>
              </a:p>
            </p:txBody>
          </p:sp>
          <p:cxnSp>
            <p:nvCxnSpPr>
              <p:cNvPr id="56" name="Straight Connector 55"/>
              <p:cNvCxnSpPr>
                <a:endCxn id="55" idx="1"/>
              </p:cNvCxnSpPr>
              <p:nvPr/>
            </p:nvCxnSpPr>
            <p:spPr>
              <a:xfrm>
                <a:off x="34286310" y="17686903"/>
                <a:ext cx="314135" cy="347106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4588342" y="4173264"/>
              <a:ext cx="1926299" cy="618433"/>
              <a:chOff x="34286310" y="17686903"/>
              <a:chExt cx="1926299" cy="618433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34600445" y="17762681"/>
                <a:ext cx="1612164" cy="54265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Propellor</a:t>
                </a:r>
                <a:endParaRPr lang="en-US" sz="1600" dirty="0"/>
              </a:p>
            </p:txBody>
          </p:sp>
          <p:cxnSp>
            <p:nvCxnSpPr>
              <p:cNvPr id="54" name="Straight Connector 53"/>
              <p:cNvCxnSpPr>
                <a:endCxn id="53" idx="1"/>
              </p:cNvCxnSpPr>
              <p:nvPr/>
            </p:nvCxnSpPr>
            <p:spPr>
              <a:xfrm>
                <a:off x="34286310" y="17686903"/>
                <a:ext cx="314135" cy="347106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4678379" y="3479871"/>
              <a:ext cx="1852750" cy="618433"/>
              <a:chOff x="34286310" y="17686903"/>
              <a:chExt cx="1852750" cy="618433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34600445" y="17762681"/>
                <a:ext cx="1538615" cy="54265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Airframe</a:t>
                </a:r>
                <a:endParaRPr lang="en-US" sz="1600" dirty="0"/>
              </a:p>
            </p:txBody>
          </p:sp>
          <p:cxnSp>
            <p:nvCxnSpPr>
              <p:cNvPr id="52" name="Straight Connector 51"/>
              <p:cNvCxnSpPr>
                <a:endCxn id="51" idx="1"/>
              </p:cNvCxnSpPr>
              <p:nvPr/>
            </p:nvCxnSpPr>
            <p:spPr>
              <a:xfrm>
                <a:off x="34286310" y="17686903"/>
                <a:ext cx="314135" cy="347106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4588342" y="1968271"/>
              <a:ext cx="2218472" cy="542656"/>
              <a:chOff x="34304232" y="17762682"/>
              <a:chExt cx="2218472" cy="542656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34600446" y="17762682"/>
                <a:ext cx="1922258" cy="54265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BBBK </a:t>
                </a:r>
                <a:r>
                  <a:rPr lang="en-US" sz="1600" dirty="0" err="1" smtClean="0"/>
                  <a:t>WiFi</a:t>
                </a:r>
                <a:endParaRPr lang="en-US" sz="1600" dirty="0"/>
              </a:p>
            </p:txBody>
          </p:sp>
          <p:cxnSp>
            <p:nvCxnSpPr>
              <p:cNvPr id="50" name="Straight Connector 49"/>
              <p:cNvCxnSpPr>
                <a:endCxn id="49" idx="1"/>
              </p:cNvCxnSpPr>
              <p:nvPr/>
            </p:nvCxnSpPr>
            <p:spPr>
              <a:xfrm flipV="1">
                <a:off x="34304232" y="18034010"/>
                <a:ext cx="296214" cy="48972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4024659" y="1542805"/>
              <a:ext cx="1173441" cy="932016"/>
              <a:chOff x="34600445" y="17762682"/>
              <a:chExt cx="1173441" cy="932016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34600445" y="17762682"/>
                <a:ext cx="1173441" cy="54265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BBBK</a:t>
                </a:r>
                <a:endParaRPr lang="en-US" sz="1600" dirty="0"/>
              </a:p>
            </p:txBody>
          </p:sp>
          <p:cxnSp>
            <p:nvCxnSpPr>
              <p:cNvPr id="48" name="Straight Connector 47"/>
              <p:cNvCxnSpPr>
                <a:endCxn id="47" idx="2"/>
              </p:cNvCxnSpPr>
              <p:nvPr/>
            </p:nvCxnSpPr>
            <p:spPr>
              <a:xfrm flipV="1">
                <a:off x="34674956" y="18305337"/>
                <a:ext cx="512211" cy="389361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1456951" y="1528709"/>
              <a:ext cx="2041730" cy="937314"/>
              <a:chOff x="34600445" y="17508132"/>
              <a:chExt cx="2041730" cy="937314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34600445" y="17508132"/>
                <a:ext cx="1978303" cy="93731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Sensors on </a:t>
                </a:r>
              </a:p>
              <a:p>
                <a:r>
                  <a:rPr lang="en-US" sz="1600" dirty="0" smtClean="0"/>
                  <a:t>breadboard</a:t>
                </a:r>
                <a:endParaRPr lang="en-US" sz="1600" dirty="0"/>
              </a:p>
            </p:txBody>
          </p:sp>
          <p:cxnSp>
            <p:nvCxnSpPr>
              <p:cNvPr id="46" name="Straight Connector 45"/>
              <p:cNvCxnSpPr>
                <a:endCxn id="45" idx="3"/>
              </p:cNvCxnSpPr>
              <p:nvPr/>
            </p:nvCxnSpPr>
            <p:spPr>
              <a:xfrm flipH="1" flipV="1">
                <a:off x="36578748" y="17976790"/>
                <a:ext cx="63427" cy="13179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>
              <a:off x="662120" y="2337603"/>
              <a:ext cx="2128822" cy="1037512"/>
              <a:chOff x="34600445" y="17222257"/>
              <a:chExt cx="2128822" cy="1037512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34600445" y="17222257"/>
                <a:ext cx="1667247" cy="93731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Autopilot/</a:t>
                </a:r>
              </a:p>
              <a:p>
                <a:r>
                  <a:rPr lang="en-US" sz="1600" dirty="0" smtClean="0"/>
                  <a:t>controller</a:t>
                </a:r>
                <a:endParaRPr lang="en-US" sz="1600" dirty="0"/>
              </a:p>
            </p:txBody>
          </p:sp>
          <p:cxnSp>
            <p:nvCxnSpPr>
              <p:cNvPr id="44" name="Straight Connector 43"/>
              <p:cNvCxnSpPr>
                <a:endCxn id="43" idx="3"/>
              </p:cNvCxnSpPr>
              <p:nvPr/>
            </p:nvCxnSpPr>
            <p:spPr>
              <a:xfrm flipH="1" flipV="1">
                <a:off x="36267692" y="17690914"/>
                <a:ext cx="461575" cy="568855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8" name="Curved Connector 37"/>
            <p:cNvCxnSpPr>
              <a:stCxn id="7" idx="2"/>
            </p:cNvCxnSpPr>
            <p:nvPr/>
          </p:nvCxnSpPr>
          <p:spPr>
            <a:xfrm rot="5400000">
              <a:off x="4312639" y="2798369"/>
              <a:ext cx="237640" cy="58910"/>
            </a:xfrm>
            <a:prstGeom prst="curvedConnector3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320096" y="3251437"/>
              <a:ext cx="2513276" cy="542656"/>
              <a:chOff x="34645516" y="17591929"/>
              <a:chExt cx="2513276" cy="542656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34645516" y="17591929"/>
                <a:ext cx="1337883" cy="54265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Battery</a:t>
                </a:r>
                <a:endParaRPr lang="en-US" sz="1600" dirty="0"/>
              </a:p>
            </p:txBody>
          </p:sp>
          <p:cxnSp>
            <p:nvCxnSpPr>
              <p:cNvPr id="42" name="Straight Connector 41"/>
              <p:cNvCxnSpPr>
                <a:endCxn id="41" idx="3"/>
              </p:cNvCxnSpPr>
              <p:nvPr/>
            </p:nvCxnSpPr>
            <p:spPr>
              <a:xfrm flipH="1" flipV="1">
                <a:off x="35983399" y="17863257"/>
                <a:ext cx="1175393" cy="9800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62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 bwMode="auto">
          <a:xfrm>
            <a:off x="440069" y="855089"/>
            <a:ext cx="8562480" cy="125748"/>
          </a:xfrm>
          <a:prstGeom prst="rect">
            <a:avLst/>
          </a:prstGeom>
          <a:solidFill>
            <a:srgbClr val="FFFFF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pic>
        <p:nvPicPr>
          <p:cNvPr id="2" name="Picture 1" descr="http://www.jamcopters.cz/images/products/normal/hexacopter-f550-dji-arf-178.png"/>
          <p:cNvPicPr>
            <a:picLocks noChangeAspect="1" noChangeArrowheads="1"/>
          </p:cNvPicPr>
          <p:nvPr/>
        </p:nvPicPr>
        <p:blipFill>
          <a:blip r:embed="rId2" cstate="print"/>
          <a:srcRect l="1962" t="8136" r="3860" b="7797"/>
          <a:stretch>
            <a:fillRect/>
          </a:stretch>
        </p:blipFill>
        <p:spPr bwMode="auto">
          <a:xfrm>
            <a:off x="2288695" y="4272192"/>
            <a:ext cx="2607132" cy="1683773"/>
          </a:xfrm>
          <a:prstGeom prst="rect">
            <a:avLst/>
          </a:prstGeom>
          <a:noFill/>
        </p:spPr>
      </p:pic>
      <p:pic>
        <p:nvPicPr>
          <p:cNvPr id="3" name="Picture 2" descr="Img_21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790" y="2479789"/>
            <a:ext cx="1188146" cy="968622"/>
          </a:xfrm>
          <a:prstGeom prst="rect">
            <a:avLst/>
          </a:prstGeom>
          <a:noFill/>
        </p:spPr>
      </p:pic>
      <p:pic>
        <p:nvPicPr>
          <p:cNvPr id="4" name="Picture 4" descr="https://encrypted-tbn3.gstatic.com/images?q=tbn:ANd9GcR3xeQOVidowxRbiV1XTOTEotjPO0b0eHYUpCRgUYK9POc2W5dW1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7119" y="3077256"/>
            <a:ext cx="492795" cy="660836"/>
          </a:xfrm>
          <a:prstGeom prst="rect">
            <a:avLst/>
          </a:prstGeom>
          <a:noFill/>
        </p:spPr>
      </p:pic>
      <p:pic>
        <p:nvPicPr>
          <p:cNvPr id="5" name="Picture 6" descr="http://cdn.arstechnica.net/wp-content/uploads/2013/04/BeagleBoneBlack01-640x42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6427" y="850331"/>
            <a:ext cx="1224047" cy="814729"/>
          </a:xfrm>
          <a:prstGeom prst="rect">
            <a:avLst/>
          </a:prstGeom>
          <a:noFill/>
        </p:spPr>
      </p:pic>
      <p:pic>
        <p:nvPicPr>
          <p:cNvPr id="6" name="Picture 8" descr="https://encrypted-tbn3.gstatic.com/images?q=tbn:ANd9GcS0zZrLYfLv8M7H6jWh8Fhp2nUgbvkPhY7Ma18CPij7D1gmk5kS"/>
          <p:cNvPicPr>
            <a:picLocks noChangeAspect="1" noChangeArrowheads="1"/>
          </p:cNvPicPr>
          <p:nvPr/>
        </p:nvPicPr>
        <p:blipFill>
          <a:blip r:embed="rId6" cstate="print"/>
          <a:srcRect l="19765" t="-18354" b="-1525"/>
          <a:stretch>
            <a:fillRect/>
          </a:stretch>
        </p:blipFill>
        <p:spPr bwMode="auto">
          <a:xfrm rot="7117396" flipV="1">
            <a:off x="2866478" y="1099773"/>
            <a:ext cx="552534" cy="807454"/>
          </a:xfrm>
          <a:prstGeom prst="rect">
            <a:avLst/>
          </a:prstGeom>
          <a:noFill/>
        </p:spPr>
      </p:pic>
      <p:sp>
        <p:nvSpPr>
          <p:cNvPr id="7" name="Down Arrow 6"/>
          <p:cNvSpPr/>
          <p:nvPr/>
        </p:nvSpPr>
        <p:spPr>
          <a:xfrm rot="14621225">
            <a:off x="2908119" y="2708425"/>
            <a:ext cx="242166" cy="6517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3730302" y="3620409"/>
            <a:ext cx="242166" cy="6517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1919" y="2374331"/>
            <a:ext cx="754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Abort</a:t>
            </a:r>
          </a:p>
          <a:p>
            <a:r>
              <a:rPr lang="en-US" b="1" dirty="0" smtClean="0"/>
              <a:t>Signal</a:t>
            </a:r>
          </a:p>
        </p:txBody>
      </p:sp>
      <p:sp>
        <p:nvSpPr>
          <p:cNvPr id="10" name="Up-Down Arrow 9"/>
          <p:cNvSpPr/>
          <p:nvPr/>
        </p:nvSpPr>
        <p:spPr>
          <a:xfrm>
            <a:off x="3755207" y="1773690"/>
            <a:ext cx="217261" cy="65178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9078" y="3517331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PWM</a:t>
            </a:r>
          </a:p>
          <a:p>
            <a:r>
              <a:rPr lang="en-US" b="1" dirty="0" smtClean="0"/>
              <a:t>Commands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11614" y="1837427"/>
            <a:ext cx="1535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MAVLink</a:t>
            </a:r>
            <a:r>
              <a:rPr lang="en-US" b="1" dirty="0" smtClean="0"/>
              <a:t> over</a:t>
            </a:r>
          </a:p>
          <a:p>
            <a:r>
              <a:rPr lang="en-US" b="1" dirty="0" smtClean="0"/>
              <a:t>USB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27799" y="926531"/>
            <a:ext cx="681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 smtClean="0"/>
              <a:t>BBBK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22201" y="2602931"/>
            <a:ext cx="1082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 smtClean="0"/>
              <a:t>Autopilot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96944" y="5117531"/>
            <a:ext cx="101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 smtClean="0"/>
              <a:t>Airframe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8072" y="1023794"/>
            <a:ext cx="18116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sz="2400" dirty="0" err="1" smtClean="0">
                <a:solidFill>
                  <a:srgbClr val="FF6600"/>
                </a:solidFill>
              </a:rPr>
              <a:t>CentMesh</a:t>
            </a:r>
            <a:r>
              <a:rPr lang="en-US" sz="2400" dirty="0" smtClean="0">
                <a:solidFill>
                  <a:srgbClr val="FF6600"/>
                </a:solidFill>
              </a:rPr>
              <a:t> </a:t>
            </a:r>
          </a:p>
          <a:p>
            <a:pPr marL="0" lvl="1"/>
            <a:r>
              <a:rPr lang="en-US" sz="2400" dirty="0" smtClean="0">
                <a:solidFill>
                  <a:srgbClr val="FF6600"/>
                </a:solidFill>
              </a:rPr>
              <a:t>Mobile Node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14295" y="756464"/>
            <a:ext cx="60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 err="1" smtClean="0"/>
              <a:t>WiFI</a:t>
            </a:r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2185709" y="293987"/>
            <a:ext cx="64841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{</a:t>
            </a:r>
            <a:endParaRPr lang="en-US" sz="115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66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70384" y="-1303981"/>
            <a:ext cx="1774845" cy="772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venir Next Condensed Regular"/>
                <a:cs typeface="Avenir Next Condensed Regular"/>
              </a:rPr>
              <a:t>}</a:t>
            </a:r>
            <a:endParaRPr lang="en-US" sz="49600" dirty="0">
              <a:ln w="10160">
                <a:solidFill>
                  <a:schemeClr val="accent1"/>
                </a:solidFill>
                <a:prstDash val="solid"/>
              </a:ln>
              <a:solidFill>
                <a:srgbClr val="3366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venir Next Condensed Regular"/>
              <a:cs typeface="Avenir Next Condensed Regula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40764" y="2876050"/>
            <a:ext cx="1465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3366FF"/>
                </a:solidFill>
              </a:rPr>
              <a:t>CentMesh</a:t>
            </a:r>
            <a:endParaRPr lang="en-US" sz="2400" dirty="0" smtClean="0">
              <a:solidFill>
                <a:srgbClr val="3366FF"/>
              </a:solidFill>
            </a:endParaRPr>
          </a:p>
          <a:p>
            <a:r>
              <a:rPr lang="en-US" sz="2400" dirty="0" smtClean="0">
                <a:solidFill>
                  <a:srgbClr val="3366FF"/>
                </a:solidFill>
              </a:rPr>
              <a:t>Drone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345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440069" y="855089"/>
            <a:ext cx="8562480" cy="125748"/>
          </a:xfrm>
          <a:prstGeom prst="rect">
            <a:avLst/>
          </a:prstGeom>
          <a:solidFill>
            <a:srgbClr val="FFFFF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237864" y="523977"/>
            <a:ext cx="3574058" cy="2805225"/>
            <a:chOff x="5347484" y="222099"/>
            <a:chExt cx="3574058" cy="2805225"/>
          </a:xfrm>
        </p:grpSpPr>
        <p:pic>
          <p:nvPicPr>
            <p:cNvPr id="4" name="Picture 3" descr="http://www.jamcopters.cz/images/products/normal/hexacopter-f550-dji-arf-178.png"/>
            <p:cNvPicPr>
              <a:picLocks noChangeAspect="1" noChangeArrowheads="1"/>
            </p:cNvPicPr>
            <p:nvPr/>
          </p:nvPicPr>
          <p:blipFill>
            <a:blip r:embed="rId2" cstate="print"/>
            <a:srcRect l="1962" t="8136" r="3860" b="7797"/>
            <a:stretch>
              <a:fillRect/>
            </a:stretch>
          </p:blipFill>
          <p:spPr bwMode="auto">
            <a:xfrm>
              <a:off x="5387666" y="1231880"/>
              <a:ext cx="2607132" cy="1683773"/>
            </a:xfrm>
            <a:prstGeom prst="rect">
              <a:avLst/>
            </a:prstGeom>
            <a:noFill/>
          </p:spPr>
        </p:pic>
        <p:pic>
          <p:nvPicPr>
            <p:cNvPr id="5" name="Picture 4" descr="Img_2113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6601" t="11509" r="19266" b="49157"/>
            <a:stretch/>
          </p:blipFill>
          <p:spPr bwMode="auto">
            <a:xfrm>
              <a:off x="6413212" y="1725417"/>
              <a:ext cx="762000" cy="381000"/>
            </a:xfrm>
            <a:prstGeom prst="rect">
              <a:avLst/>
            </a:prstGeom>
            <a:noFill/>
          </p:spPr>
        </p:pic>
        <p:pic>
          <p:nvPicPr>
            <p:cNvPr id="7" name="Picture 6" descr="http://cdn.arstechnica.net/wp-content/uploads/2013/04/BeagleBoneBlack01-640x426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24893" y="696824"/>
              <a:ext cx="1224047" cy="814729"/>
            </a:xfrm>
            <a:prstGeom prst="rect">
              <a:avLst/>
            </a:prstGeom>
            <a:noFill/>
          </p:spPr>
        </p:pic>
        <p:pic>
          <p:nvPicPr>
            <p:cNvPr id="8" name="Picture 8" descr="https://encrypted-tbn3.gstatic.com/images?q=tbn:ANd9GcS0zZrLYfLv8M7H6jWh8Fhp2nUgbvkPhY7Ma18CPij7D1gmk5kS"/>
            <p:cNvPicPr>
              <a:picLocks noChangeAspect="1" noChangeArrowheads="1"/>
            </p:cNvPicPr>
            <p:nvPr/>
          </p:nvPicPr>
          <p:blipFill>
            <a:blip r:embed="rId5" cstate="print"/>
            <a:srcRect l="19765" t="-18354" b="-1525"/>
            <a:stretch>
              <a:fillRect/>
            </a:stretch>
          </p:blipFill>
          <p:spPr bwMode="auto">
            <a:xfrm rot="7117396" flipV="1">
              <a:off x="5474944" y="946266"/>
              <a:ext cx="552534" cy="807454"/>
            </a:xfrm>
            <a:prstGeom prst="rect">
              <a:avLst/>
            </a:prstGeom>
            <a:noFill/>
          </p:spPr>
        </p:pic>
        <p:sp>
          <p:nvSpPr>
            <p:cNvPr id="12" name="Up-Down Arrow 11"/>
            <p:cNvSpPr/>
            <p:nvPr/>
          </p:nvSpPr>
          <p:spPr>
            <a:xfrm>
              <a:off x="6636917" y="1391304"/>
              <a:ext cx="217261" cy="334113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86033" y="865222"/>
              <a:ext cx="15355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accent1"/>
                  </a:solidFill>
                </a:rPr>
                <a:t>MAVLink</a:t>
              </a:r>
              <a:r>
                <a:rPr lang="en-US" b="1" dirty="0" smtClean="0">
                  <a:solidFill>
                    <a:schemeClr val="accent1"/>
                  </a:solidFill>
                </a:rPr>
                <a:t> over</a:t>
              </a:r>
            </a:p>
            <a:p>
              <a:r>
                <a:rPr lang="en-US" b="1" dirty="0" smtClean="0">
                  <a:solidFill>
                    <a:schemeClr val="accent1"/>
                  </a:solidFill>
                </a:rPr>
                <a:t>USB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42518" y="222099"/>
              <a:ext cx="2417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dirty="0" err="1" smtClean="0"/>
                <a:t>CentMesh</a:t>
              </a:r>
              <a:r>
                <a:rPr lang="en-US" dirty="0" smtClean="0"/>
                <a:t> Mobile Node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71439" y="1511553"/>
              <a:ext cx="1082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dirty="0" smtClean="0"/>
                <a:t>Autopilot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94781" y="2657992"/>
              <a:ext cx="1777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dirty="0" err="1" smtClean="0"/>
                <a:t>CentMesh</a:t>
              </a:r>
              <a:r>
                <a:rPr lang="en-US" dirty="0" smtClean="0"/>
                <a:t> Drone</a:t>
              </a:r>
            </a:p>
          </p:txBody>
        </p:sp>
      </p:grpSp>
      <p:pic>
        <p:nvPicPr>
          <p:cNvPr id="18" name="Picture 17" descr="image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84" y="4089768"/>
            <a:ext cx="1983522" cy="198352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204341" y="1813431"/>
            <a:ext cx="2073705" cy="2377397"/>
            <a:chOff x="2160517" y="2015349"/>
            <a:chExt cx="1597661" cy="1400847"/>
          </a:xfrm>
        </p:grpSpPr>
        <p:sp>
          <p:nvSpPr>
            <p:cNvPr id="19" name="Lightning Bolt 18"/>
            <p:cNvSpPr/>
            <p:nvPr/>
          </p:nvSpPr>
          <p:spPr>
            <a:xfrm rot="5400000">
              <a:off x="2160546" y="2540270"/>
              <a:ext cx="875897" cy="875956"/>
            </a:xfrm>
            <a:prstGeom prst="lightningBolt">
              <a:avLst/>
            </a:prstGeom>
            <a:solidFill>
              <a:srgbClr val="FFCC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ightning Bolt 19"/>
            <p:cNvSpPr/>
            <p:nvPr/>
          </p:nvSpPr>
          <p:spPr>
            <a:xfrm rot="5400000" flipH="1" flipV="1">
              <a:off x="2882251" y="2015320"/>
              <a:ext cx="875897" cy="875956"/>
            </a:xfrm>
            <a:prstGeom prst="lightningBolt">
              <a:avLst/>
            </a:prstGeom>
            <a:solidFill>
              <a:srgbClr val="FFCC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853749" y="2085129"/>
            <a:ext cx="1115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9A152"/>
                </a:solidFill>
              </a:rPr>
              <a:t>MCP over </a:t>
            </a:r>
          </a:p>
          <a:p>
            <a:r>
              <a:rPr lang="en-US" b="1" dirty="0" smtClean="0">
                <a:solidFill>
                  <a:srgbClr val="C9A152"/>
                </a:solidFill>
              </a:rPr>
              <a:t>UDP/IP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34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ectangle 299"/>
          <p:cNvSpPr/>
          <p:nvPr/>
        </p:nvSpPr>
        <p:spPr bwMode="auto">
          <a:xfrm>
            <a:off x="440069" y="855089"/>
            <a:ext cx="8562480" cy="125748"/>
          </a:xfrm>
          <a:prstGeom prst="rect">
            <a:avLst/>
          </a:prstGeom>
          <a:solidFill>
            <a:srgbClr val="FFFFF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158" name="Sun 157"/>
          <p:cNvSpPr/>
          <p:nvPr/>
        </p:nvSpPr>
        <p:spPr>
          <a:xfrm>
            <a:off x="4080175" y="1329069"/>
            <a:ext cx="205076" cy="222221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grpSp>
        <p:nvGrpSpPr>
          <p:cNvPr id="140" name="Group 139"/>
          <p:cNvGrpSpPr/>
          <p:nvPr/>
        </p:nvGrpSpPr>
        <p:grpSpPr>
          <a:xfrm>
            <a:off x="6200898" y="497375"/>
            <a:ext cx="249316" cy="717573"/>
            <a:chOff x="7069531" y="3703030"/>
            <a:chExt cx="559872" cy="2284491"/>
          </a:xfrm>
        </p:grpSpPr>
        <p:grpSp>
          <p:nvGrpSpPr>
            <p:cNvPr id="141" name="Group 140"/>
            <p:cNvGrpSpPr/>
            <p:nvPr/>
          </p:nvGrpSpPr>
          <p:grpSpPr>
            <a:xfrm>
              <a:off x="7069531" y="3707210"/>
              <a:ext cx="559872" cy="2280311"/>
              <a:chOff x="6540939" y="3714038"/>
              <a:chExt cx="559872" cy="2280311"/>
            </a:xfrm>
          </p:grpSpPr>
          <p:sp>
            <p:nvSpPr>
              <p:cNvPr id="143" name="Freeform 142"/>
              <p:cNvSpPr/>
              <p:nvPr/>
            </p:nvSpPr>
            <p:spPr>
              <a:xfrm>
                <a:off x="6540939" y="3727693"/>
                <a:ext cx="286763" cy="2266656"/>
              </a:xfrm>
              <a:custGeom>
                <a:avLst/>
                <a:gdLst>
                  <a:gd name="connsiteX0" fmla="*/ 286763 w 286763"/>
                  <a:gd name="connsiteY0" fmla="*/ 0 h 2266656"/>
                  <a:gd name="connsiteX1" fmla="*/ 273108 w 286763"/>
                  <a:gd name="connsiteY1" fmla="*/ 2266656 h 2266656"/>
                  <a:gd name="connsiteX2" fmla="*/ 0 w 286763"/>
                  <a:gd name="connsiteY2" fmla="*/ 1966256 h 2266656"/>
                  <a:gd name="connsiteX3" fmla="*/ 286763 w 286763"/>
                  <a:gd name="connsiteY3" fmla="*/ 0 h 226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763" h="2266656">
                    <a:moveTo>
                      <a:pt x="286763" y="0"/>
                    </a:moveTo>
                    <a:cubicBezTo>
                      <a:pt x="282211" y="755552"/>
                      <a:pt x="277660" y="1511104"/>
                      <a:pt x="273108" y="2266656"/>
                    </a:cubicBezTo>
                    <a:lnTo>
                      <a:pt x="0" y="1966256"/>
                    </a:lnTo>
                    <a:lnTo>
                      <a:pt x="28676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5400000" scaled="0"/>
              </a:gra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 flipH="1">
                <a:off x="6814048" y="3714038"/>
                <a:ext cx="286763" cy="2266656"/>
              </a:xfrm>
              <a:custGeom>
                <a:avLst/>
                <a:gdLst>
                  <a:gd name="connsiteX0" fmla="*/ 286763 w 286763"/>
                  <a:gd name="connsiteY0" fmla="*/ 0 h 2266656"/>
                  <a:gd name="connsiteX1" fmla="*/ 273108 w 286763"/>
                  <a:gd name="connsiteY1" fmla="*/ 2266656 h 2266656"/>
                  <a:gd name="connsiteX2" fmla="*/ 0 w 286763"/>
                  <a:gd name="connsiteY2" fmla="*/ 1966256 h 2266656"/>
                  <a:gd name="connsiteX3" fmla="*/ 286763 w 286763"/>
                  <a:gd name="connsiteY3" fmla="*/ 0 h 226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763" h="2266656">
                    <a:moveTo>
                      <a:pt x="286763" y="0"/>
                    </a:moveTo>
                    <a:cubicBezTo>
                      <a:pt x="282211" y="755552"/>
                      <a:pt x="277660" y="1511104"/>
                      <a:pt x="273108" y="2266656"/>
                    </a:cubicBezTo>
                    <a:lnTo>
                      <a:pt x="0" y="1966256"/>
                    </a:lnTo>
                    <a:lnTo>
                      <a:pt x="28676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</a:gradFill>
              <a:ln>
                <a:gradFill flip="none" rotWithShape="1">
                  <a:gsLst>
                    <a:gs pos="0">
                      <a:schemeClr val="accent6">
                        <a:shade val="95000"/>
                        <a:satMod val="105000"/>
                      </a:schemeClr>
                    </a:gs>
                    <a:gs pos="100000">
                      <a:schemeClr val="accent6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2" name="Sun 141"/>
            <p:cNvSpPr/>
            <p:nvPr/>
          </p:nvSpPr>
          <p:spPr>
            <a:xfrm>
              <a:off x="7225558" y="3703030"/>
              <a:ext cx="253640" cy="274845"/>
            </a:xfrm>
            <a:prstGeom prst="su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8" name="Picture 117" descr="j0178740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8604" r="39173" b="29240"/>
          <a:stretch/>
        </p:blipFill>
        <p:spPr>
          <a:xfrm>
            <a:off x="2663546" y="197457"/>
            <a:ext cx="613590" cy="700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" name="Picture 115" descr="j0178740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8604" r="39173" b="29240"/>
          <a:stretch/>
        </p:blipFill>
        <p:spPr>
          <a:xfrm>
            <a:off x="2477738" y="596344"/>
            <a:ext cx="613590" cy="700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" name="Picture 116" descr="j0178740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8604" r="39173" b="29240"/>
          <a:stretch/>
        </p:blipFill>
        <p:spPr>
          <a:xfrm>
            <a:off x="2778770" y="497376"/>
            <a:ext cx="613590" cy="700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reeform 9"/>
          <p:cNvSpPr/>
          <p:nvPr/>
        </p:nvSpPr>
        <p:spPr>
          <a:xfrm>
            <a:off x="5120778" y="2184729"/>
            <a:ext cx="1392851" cy="983128"/>
          </a:xfrm>
          <a:custGeom>
            <a:avLst/>
            <a:gdLst>
              <a:gd name="connsiteX0" fmla="*/ 0 w 1392851"/>
              <a:gd name="connsiteY0" fmla="*/ 395983 h 983128"/>
              <a:gd name="connsiteX1" fmla="*/ 0 w 1392851"/>
              <a:gd name="connsiteY1" fmla="*/ 983128 h 983128"/>
              <a:gd name="connsiteX2" fmla="*/ 1392851 w 1392851"/>
              <a:gd name="connsiteY2" fmla="*/ 983128 h 983128"/>
              <a:gd name="connsiteX3" fmla="*/ 1392851 w 1392851"/>
              <a:gd name="connsiteY3" fmla="*/ 0 h 983128"/>
              <a:gd name="connsiteX4" fmla="*/ 1065122 w 1392851"/>
              <a:gd name="connsiteY4" fmla="*/ 382328 h 983128"/>
              <a:gd name="connsiteX5" fmla="*/ 1065122 w 1392851"/>
              <a:gd name="connsiteY5" fmla="*/ 13655 h 983128"/>
              <a:gd name="connsiteX6" fmla="*/ 778358 w 1392851"/>
              <a:gd name="connsiteY6" fmla="*/ 382328 h 983128"/>
              <a:gd name="connsiteX7" fmla="*/ 778358 w 1392851"/>
              <a:gd name="connsiteY7" fmla="*/ 27310 h 983128"/>
              <a:gd name="connsiteX8" fmla="*/ 518906 w 1392851"/>
              <a:gd name="connsiteY8" fmla="*/ 395983 h 983128"/>
              <a:gd name="connsiteX9" fmla="*/ 518906 w 1392851"/>
              <a:gd name="connsiteY9" fmla="*/ 27310 h 983128"/>
              <a:gd name="connsiteX10" fmla="*/ 259453 w 1392851"/>
              <a:gd name="connsiteY10" fmla="*/ 382328 h 983128"/>
              <a:gd name="connsiteX11" fmla="*/ 259453 w 1392851"/>
              <a:gd name="connsiteY11" fmla="*/ 68273 h 983128"/>
              <a:gd name="connsiteX12" fmla="*/ 0 w 1392851"/>
              <a:gd name="connsiteY12" fmla="*/ 395983 h 98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92851" h="983128">
                <a:moveTo>
                  <a:pt x="0" y="395983"/>
                </a:moveTo>
                <a:lnTo>
                  <a:pt x="0" y="983128"/>
                </a:lnTo>
                <a:lnTo>
                  <a:pt x="1392851" y="983128"/>
                </a:lnTo>
                <a:lnTo>
                  <a:pt x="1392851" y="0"/>
                </a:lnTo>
                <a:lnTo>
                  <a:pt x="1065122" y="382328"/>
                </a:lnTo>
                <a:lnTo>
                  <a:pt x="1065122" y="13655"/>
                </a:lnTo>
                <a:lnTo>
                  <a:pt x="778358" y="382328"/>
                </a:lnTo>
                <a:lnTo>
                  <a:pt x="778358" y="27310"/>
                </a:lnTo>
                <a:lnTo>
                  <a:pt x="518906" y="395983"/>
                </a:lnTo>
                <a:lnTo>
                  <a:pt x="518906" y="27310"/>
                </a:lnTo>
                <a:lnTo>
                  <a:pt x="259453" y="382328"/>
                </a:lnTo>
                <a:lnTo>
                  <a:pt x="259453" y="68273"/>
                </a:lnTo>
                <a:lnTo>
                  <a:pt x="0" y="395983"/>
                </a:lnTo>
                <a:close/>
              </a:path>
            </a:pathLst>
          </a:cu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92853" y="901202"/>
            <a:ext cx="4738425" cy="4724475"/>
          </a:xfrm>
          <a:custGeom>
            <a:avLst/>
            <a:gdLst>
              <a:gd name="connsiteX0" fmla="*/ 0 w 4738425"/>
              <a:gd name="connsiteY0" fmla="*/ 4724475 h 4724475"/>
              <a:gd name="connsiteX1" fmla="*/ 1638649 w 4738425"/>
              <a:gd name="connsiteY1" fmla="*/ 3618457 h 4724475"/>
              <a:gd name="connsiteX2" fmla="*/ 1406507 w 4738425"/>
              <a:gd name="connsiteY2" fmla="*/ 2102801 h 4724475"/>
              <a:gd name="connsiteX3" fmla="*/ 3209020 w 4738425"/>
              <a:gd name="connsiteY3" fmla="*/ 1461037 h 4724475"/>
              <a:gd name="connsiteX4" fmla="*/ 3495784 w 4738425"/>
              <a:gd name="connsiteY4" fmla="*/ 573491 h 4724475"/>
              <a:gd name="connsiteX5" fmla="*/ 4738425 w 4738425"/>
              <a:gd name="connsiteY5" fmla="*/ 0 h 472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38425" h="4724475">
                <a:moveTo>
                  <a:pt x="0" y="4724475"/>
                </a:moveTo>
                <a:cubicBezTo>
                  <a:pt x="702115" y="4389939"/>
                  <a:pt x="1404231" y="4055403"/>
                  <a:pt x="1638649" y="3618457"/>
                </a:cubicBezTo>
                <a:cubicBezTo>
                  <a:pt x="1873067" y="3181511"/>
                  <a:pt x="1144779" y="2462371"/>
                  <a:pt x="1406507" y="2102801"/>
                </a:cubicBezTo>
                <a:cubicBezTo>
                  <a:pt x="1668235" y="1743231"/>
                  <a:pt x="2860807" y="1715922"/>
                  <a:pt x="3209020" y="1461037"/>
                </a:cubicBezTo>
                <a:cubicBezTo>
                  <a:pt x="3557233" y="1206152"/>
                  <a:pt x="3240883" y="816997"/>
                  <a:pt x="3495784" y="573491"/>
                </a:cubicBezTo>
                <a:cubicBezTo>
                  <a:pt x="3750685" y="329985"/>
                  <a:pt x="4738425" y="0"/>
                  <a:pt x="4738425" y="0"/>
                </a:cubicBezTo>
              </a:path>
            </a:pathLst>
          </a:cu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564060" y="1010437"/>
            <a:ext cx="2662804" cy="5024876"/>
          </a:xfrm>
          <a:custGeom>
            <a:avLst/>
            <a:gdLst>
              <a:gd name="connsiteX0" fmla="*/ 0 w 2662804"/>
              <a:gd name="connsiteY0" fmla="*/ 5024876 h 5024876"/>
              <a:gd name="connsiteX1" fmla="*/ 764703 w 2662804"/>
              <a:gd name="connsiteY1" fmla="*/ 3563839 h 5024876"/>
              <a:gd name="connsiteX2" fmla="*/ 355041 w 2662804"/>
              <a:gd name="connsiteY2" fmla="*/ 2416856 h 5024876"/>
              <a:gd name="connsiteX3" fmla="*/ 1433818 w 2662804"/>
              <a:gd name="connsiteY3" fmla="*/ 1720474 h 5024876"/>
              <a:gd name="connsiteX4" fmla="*/ 1570372 w 2662804"/>
              <a:gd name="connsiteY4" fmla="*/ 682728 h 5024876"/>
              <a:gd name="connsiteX5" fmla="*/ 2662804 w 2662804"/>
              <a:gd name="connsiteY5" fmla="*/ 0 h 502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2804" h="5024876">
                <a:moveTo>
                  <a:pt x="0" y="5024876"/>
                </a:moveTo>
                <a:cubicBezTo>
                  <a:pt x="352764" y="4511692"/>
                  <a:pt x="705529" y="3998509"/>
                  <a:pt x="764703" y="3563839"/>
                </a:cubicBezTo>
                <a:cubicBezTo>
                  <a:pt x="823877" y="3129169"/>
                  <a:pt x="243522" y="2724083"/>
                  <a:pt x="355041" y="2416856"/>
                </a:cubicBezTo>
                <a:cubicBezTo>
                  <a:pt x="466560" y="2109628"/>
                  <a:pt x="1231263" y="2009495"/>
                  <a:pt x="1433818" y="1720474"/>
                </a:cubicBezTo>
                <a:cubicBezTo>
                  <a:pt x="1636373" y="1431453"/>
                  <a:pt x="1365541" y="969474"/>
                  <a:pt x="1570372" y="682728"/>
                </a:cubicBezTo>
                <a:cubicBezTo>
                  <a:pt x="1775203" y="395982"/>
                  <a:pt x="2662804" y="0"/>
                  <a:pt x="2662804" y="0"/>
                </a:cubicBezTo>
              </a:path>
            </a:pathLst>
          </a:cu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889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430662" y="1119674"/>
            <a:ext cx="3427506" cy="4792749"/>
          </a:xfrm>
          <a:custGeom>
            <a:avLst/>
            <a:gdLst>
              <a:gd name="connsiteX0" fmla="*/ 0 w 3427506"/>
              <a:gd name="connsiteY0" fmla="*/ 4792749 h 4792749"/>
              <a:gd name="connsiteX1" fmla="*/ 1174364 w 3427506"/>
              <a:gd name="connsiteY1" fmla="*/ 3509221 h 4792749"/>
              <a:gd name="connsiteX2" fmla="*/ 983189 w 3427506"/>
              <a:gd name="connsiteY2" fmla="*/ 2239347 h 4792749"/>
              <a:gd name="connsiteX3" fmla="*/ 2335074 w 3427506"/>
              <a:gd name="connsiteY3" fmla="*/ 1515656 h 4792749"/>
              <a:gd name="connsiteX4" fmla="*/ 2553560 w 3427506"/>
              <a:gd name="connsiteY4" fmla="*/ 546183 h 4792749"/>
              <a:gd name="connsiteX5" fmla="*/ 3427506 w 3427506"/>
              <a:gd name="connsiteY5" fmla="*/ 0 h 479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7506" h="4792749">
                <a:moveTo>
                  <a:pt x="0" y="4792749"/>
                </a:moveTo>
                <a:cubicBezTo>
                  <a:pt x="505249" y="4363768"/>
                  <a:pt x="1010499" y="3934788"/>
                  <a:pt x="1174364" y="3509221"/>
                </a:cubicBezTo>
                <a:cubicBezTo>
                  <a:pt x="1338229" y="3083654"/>
                  <a:pt x="789737" y="2571608"/>
                  <a:pt x="983189" y="2239347"/>
                </a:cubicBezTo>
                <a:cubicBezTo>
                  <a:pt x="1176641" y="1907086"/>
                  <a:pt x="2073346" y="1797850"/>
                  <a:pt x="2335074" y="1515656"/>
                </a:cubicBezTo>
                <a:cubicBezTo>
                  <a:pt x="2596803" y="1233462"/>
                  <a:pt x="2371488" y="798792"/>
                  <a:pt x="2553560" y="546183"/>
                </a:cubicBezTo>
                <a:cubicBezTo>
                  <a:pt x="2735632" y="293574"/>
                  <a:pt x="3427506" y="0"/>
                  <a:pt x="3427506" y="0"/>
                </a:cubicBezTo>
              </a:path>
            </a:pathLst>
          </a:custGeom>
          <a:ln w="76200" cmpd="sng">
            <a:solidFill>
              <a:schemeClr val="bg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665960" y="806720"/>
            <a:ext cx="789822" cy="625909"/>
          </a:xfrm>
          <a:custGeom>
            <a:avLst/>
            <a:gdLst>
              <a:gd name="connsiteX0" fmla="*/ 0 w 1392851"/>
              <a:gd name="connsiteY0" fmla="*/ 395983 h 983128"/>
              <a:gd name="connsiteX1" fmla="*/ 0 w 1392851"/>
              <a:gd name="connsiteY1" fmla="*/ 983128 h 983128"/>
              <a:gd name="connsiteX2" fmla="*/ 1392851 w 1392851"/>
              <a:gd name="connsiteY2" fmla="*/ 983128 h 983128"/>
              <a:gd name="connsiteX3" fmla="*/ 1392851 w 1392851"/>
              <a:gd name="connsiteY3" fmla="*/ 0 h 983128"/>
              <a:gd name="connsiteX4" fmla="*/ 1065122 w 1392851"/>
              <a:gd name="connsiteY4" fmla="*/ 382328 h 983128"/>
              <a:gd name="connsiteX5" fmla="*/ 1065122 w 1392851"/>
              <a:gd name="connsiteY5" fmla="*/ 13655 h 983128"/>
              <a:gd name="connsiteX6" fmla="*/ 778358 w 1392851"/>
              <a:gd name="connsiteY6" fmla="*/ 382328 h 983128"/>
              <a:gd name="connsiteX7" fmla="*/ 778358 w 1392851"/>
              <a:gd name="connsiteY7" fmla="*/ 27310 h 983128"/>
              <a:gd name="connsiteX8" fmla="*/ 518906 w 1392851"/>
              <a:gd name="connsiteY8" fmla="*/ 395983 h 983128"/>
              <a:gd name="connsiteX9" fmla="*/ 518906 w 1392851"/>
              <a:gd name="connsiteY9" fmla="*/ 27310 h 983128"/>
              <a:gd name="connsiteX10" fmla="*/ 259453 w 1392851"/>
              <a:gd name="connsiteY10" fmla="*/ 382328 h 983128"/>
              <a:gd name="connsiteX11" fmla="*/ 259453 w 1392851"/>
              <a:gd name="connsiteY11" fmla="*/ 68273 h 983128"/>
              <a:gd name="connsiteX12" fmla="*/ 0 w 1392851"/>
              <a:gd name="connsiteY12" fmla="*/ 395983 h 98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92851" h="983128">
                <a:moveTo>
                  <a:pt x="0" y="395983"/>
                </a:moveTo>
                <a:lnTo>
                  <a:pt x="0" y="983128"/>
                </a:lnTo>
                <a:lnTo>
                  <a:pt x="1392851" y="983128"/>
                </a:lnTo>
                <a:lnTo>
                  <a:pt x="1392851" y="0"/>
                </a:lnTo>
                <a:lnTo>
                  <a:pt x="1065122" y="382328"/>
                </a:lnTo>
                <a:lnTo>
                  <a:pt x="1065122" y="13655"/>
                </a:lnTo>
                <a:lnTo>
                  <a:pt x="778358" y="382328"/>
                </a:lnTo>
                <a:lnTo>
                  <a:pt x="778358" y="27310"/>
                </a:lnTo>
                <a:lnTo>
                  <a:pt x="518906" y="395983"/>
                </a:lnTo>
                <a:lnTo>
                  <a:pt x="518906" y="27310"/>
                </a:lnTo>
                <a:lnTo>
                  <a:pt x="259453" y="382328"/>
                </a:lnTo>
                <a:lnTo>
                  <a:pt x="259453" y="68273"/>
                </a:lnTo>
                <a:lnTo>
                  <a:pt x="0" y="395983"/>
                </a:lnTo>
                <a:close/>
              </a:path>
            </a:pathLst>
          </a:cu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4649666" y="2949383"/>
            <a:ext cx="942223" cy="1897983"/>
            <a:chOff x="4649664" y="2949383"/>
            <a:chExt cx="942223" cy="1897983"/>
          </a:xfrm>
        </p:grpSpPr>
        <p:sp>
          <p:nvSpPr>
            <p:cNvPr id="15" name="Cube 14"/>
            <p:cNvSpPr/>
            <p:nvPr/>
          </p:nvSpPr>
          <p:spPr>
            <a:xfrm>
              <a:off x="4649664" y="2949383"/>
              <a:ext cx="942223" cy="1897983"/>
            </a:xfrm>
            <a:prstGeom prst="cube">
              <a:avLst>
                <a:gd name="adj" fmla="val 13406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765736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84222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02708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767927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86413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04899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770118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88604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07090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772309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990795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209281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015526" y="806721"/>
            <a:ext cx="349610" cy="867328"/>
            <a:chOff x="4649664" y="2949383"/>
            <a:chExt cx="942223" cy="1897983"/>
          </a:xfrm>
        </p:grpSpPr>
        <p:sp>
          <p:nvSpPr>
            <p:cNvPr id="44" name="Cube 43"/>
            <p:cNvSpPr/>
            <p:nvPr/>
          </p:nvSpPr>
          <p:spPr>
            <a:xfrm>
              <a:off x="4649664" y="2949383"/>
              <a:ext cx="942223" cy="1897983"/>
            </a:xfrm>
            <a:prstGeom prst="cube">
              <a:avLst>
                <a:gd name="adj" fmla="val 13406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765736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984222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202708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767927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86413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204899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770118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88604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207090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772309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990795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209281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817204" y="1119675"/>
            <a:ext cx="477685" cy="730519"/>
            <a:chOff x="4649664" y="2949383"/>
            <a:chExt cx="942223" cy="1897983"/>
          </a:xfrm>
        </p:grpSpPr>
        <p:sp>
          <p:nvSpPr>
            <p:cNvPr id="30" name="Cube 29"/>
            <p:cNvSpPr/>
            <p:nvPr/>
          </p:nvSpPr>
          <p:spPr>
            <a:xfrm>
              <a:off x="4649664" y="2949383"/>
              <a:ext cx="942223" cy="1897983"/>
            </a:xfrm>
            <a:prstGeom prst="cube">
              <a:avLst>
                <a:gd name="adj" fmla="val 13406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765736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984222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202708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767927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986413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204899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770118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988604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207090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772309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990795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209281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 flipH="1">
            <a:off x="2869825" y="1119674"/>
            <a:ext cx="826151" cy="1464793"/>
            <a:chOff x="4649664" y="2949383"/>
            <a:chExt cx="942223" cy="1897983"/>
          </a:xfrm>
        </p:grpSpPr>
        <p:sp>
          <p:nvSpPr>
            <p:cNvPr id="58" name="Cube 57"/>
            <p:cNvSpPr/>
            <p:nvPr/>
          </p:nvSpPr>
          <p:spPr>
            <a:xfrm>
              <a:off x="4649664" y="2949383"/>
              <a:ext cx="942223" cy="1897983"/>
            </a:xfrm>
            <a:prstGeom prst="cube">
              <a:avLst>
                <a:gd name="adj" fmla="val 13406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765736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984222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202708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767927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986413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204899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770118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988604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207090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772309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990795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209281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 flipH="1">
            <a:off x="1146955" y="2184732"/>
            <a:ext cx="760627" cy="2273734"/>
            <a:chOff x="4649664" y="2949383"/>
            <a:chExt cx="942223" cy="1897983"/>
          </a:xfrm>
        </p:grpSpPr>
        <p:sp>
          <p:nvSpPr>
            <p:cNvPr id="86" name="Cube 85"/>
            <p:cNvSpPr/>
            <p:nvPr/>
          </p:nvSpPr>
          <p:spPr>
            <a:xfrm>
              <a:off x="4649664" y="2949383"/>
              <a:ext cx="942223" cy="1897983"/>
            </a:xfrm>
            <a:prstGeom prst="cube">
              <a:avLst>
                <a:gd name="adj" fmla="val 13406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765736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984222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202708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767927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4986413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204899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770118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988604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207090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772309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990795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209281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 flipH="1">
            <a:off x="1283608" y="2812838"/>
            <a:ext cx="1029460" cy="2170527"/>
            <a:chOff x="4649664" y="2949383"/>
            <a:chExt cx="942223" cy="1897983"/>
          </a:xfrm>
        </p:grpSpPr>
        <p:sp>
          <p:nvSpPr>
            <p:cNvPr id="72" name="Cube 71"/>
            <p:cNvSpPr/>
            <p:nvPr/>
          </p:nvSpPr>
          <p:spPr>
            <a:xfrm>
              <a:off x="4649664" y="2949383"/>
              <a:ext cx="942223" cy="1897983"/>
            </a:xfrm>
            <a:prstGeom prst="cube">
              <a:avLst>
                <a:gd name="adj" fmla="val 13406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765736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984222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202708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767927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986413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204899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770118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988604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207090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772309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990795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209281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/>
          <p:cNvGrpSpPr/>
          <p:nvPr/>
        </p:nvGrpSpPr>
        <p:grpSpPr>
          <a:xfrm flipH="1">
            <a:off x="4820758" y="497378"/>
            <a:ext cx="344842" cy="717573"/>
            <a:chOff x="4649664" y="2949383"/>
            <a:chExt cx="942223" cy="1897983"/>
          </a:xfrm>
        </p:grpSpPr>
        <p:sp>
          <p:nvSpPr>
            <p:cNvPr id="100" name="Cube 99"/>
            <p:cNvSpPr/>
            <p:nvPr/>
          </p:nvSpPr>
          <p:spPr>
            <a:xfrm>
              <a:off x="4649664" y="2949383"/>
              <a:ext cx="942223" cy="1897983"/>
            </a:xfrm>
            <a:prstGeom prst="cube">
              <a:avLst>
                <a:gd name="adj" fmla="val 13406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765736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4984222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202708" y="3277093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4767927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986413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204899" y="3647967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4770118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988604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207090" y="4018841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772309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990795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209281" y="4389715"/>
              <a:ext cx="136554" cy="2321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3" name="Picture 112" descr="j0178740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8604" r="39173" b="29240"/>
          <a:stretch/>
        </p:blipFill>
        <p:spPr>
          <a:xfrm>
            <a:off x="3474470" y="1301959"/>
            <a:ext cx="1188514" cy="1357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" name="Picture 113" descr="j0178740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8604" r="39173" b="29240"/>
          <a:stretch/>
        </p:blipFill>
        <p:spPr>
          <a:xfrm>
            <a:off x="5033030" y="772629"/>
            <a:ext cx="784172" cy="895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5" name="Picture 114" descr="j0178740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8604" r="39173" b="29240"/>
          <a:stretch/>
        </p:blipFill>
        <p:spPr>
          <a:xfrm>
            <a:off x="6591591" y="1433727"/>
            <a:ext cx="784172" cy="895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9" name="Freeform 118"/>
          <p:cNvSpPr/>
          <p:nvPr/>
        </p:nvSpPr>
        <p:spPr>
          <a:xfrm>
            <a:off x="6591591" y="548194"/>
            <a:ext cx="477940" cy="353515"/>
          </a:xfrm>
          <a:custGeom>
            <a:avLst/>
            <a:gdLst>
              <a:gd name="connsiteX0" fmla="*/ 0 w 1392851"/>
              <a:gd name="connsiteY0" fmla="*/ 395983 h 983128"/>
              <a:gd name="connsiteX1" fmla="*/ 0 w 1392851"/>
              <a:gd name="connsiteY1" fmla="*/ 983128 h 983128"/>
              <a:gd name="connsiteX2" fmla="*/ 1392851 w 1392851"/>
              <a:gd name="connsiteY2" fmla="*/ 983128 h 983128"/>
              <a:gd name="connsiteX3" fmla="*/ 1392851 w 1392851"/>
              <a:gd name="connsiteY3" fmla="*/ 0 h 983128"/>
              <a:gd name="connsiteX4" fmla="*/ 1065122 w 1392851"/>
              <a:gd name="connsiteY4" fmla="*/ 382328 h 983128"/>
              <a:gd name="connsiteX5" fmla="*/ 1065122 w 1392851"/>
              <a:gd name="connsiteY5" fmla="*/ 13655 h 983128"/>
              <a:gd name="connsiteX6" fmla="*/ 778358 w 1392851"/>
              <a:gd name="connsiteY6" fmla="*/ 382328 h 983128"/>
              <a:gd name="connsiteX7" fmla="*/ 778358 w 1392851"/>
              <a:gd name="connsiteY7" fmla="*/ 27310 h 983128"/>
              <a:gd name="connsiteX8" fmla="*/ 518906 w 1392851"/>
              <a:gd name="connsiteY8" fmla="*/ 395983 h 983128"/>
              <a:gd name="connsiteX9" fmla="*/ 518906 w 1392851"/>
              <a:gd name="connsiteY9" fmla="*/ 27310 h 983128"/>
              <a:gd name="connsiteX10" fmla="*/ 259453 w 1392851"/>
              <a:gd name="connsiteY10" fmla="*/ 382328 h 983128"/>
              <a:gd name="connsiteX11" fmla="*/ 259453 w 1392851"/>
              <a:gd name="connsiteY11" fmla="*/ 68273 h 983128"/>
              <a:gd name="connsiteX12" fmla="*/ 0 w 1392851"/>
              <a:gd name="connsiteY12" fmla="*/ 395983 h 98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92851" h="983128">
                <a:moveTo>
                  <a:pt x="0" y="395983"/>
                </a:moveTo>
                <a:lnTo>
                  <a:pt x="0" y="983128"/>
                </a:lnTo>
                <a:lnTo>
                  <a:pt x="1392851" y="983128"/>
                </a:lnTo>
                <a:lnTo>
                  <a:pt x="1392851" y="0"/>
                </a:lnTo>
                <a:lnTo>
                  <a:pt x="1065122" y="382328"/>
                </a:lnTo>
                <a:lnTo>
                  <a:pt x="1065122" y="13655"/>
                </a:lnTo>
                <a:lnTo>
                  <a:pt x="778358" y="382328"/>
                </a:lnTo>
                <a:lnTo>
                  <a:pt x="778358" y="27310"/>
                </a:lnTo>
                <a:lnTo>
                  <a:pt x="518906" y="395983"/>
                </a:lnTo>
                <a:lnTo>
                  <a:pt x="518906" y="27310"/>
                </a:lnTo>
                <a:lnTo>
                  <a:pt x="259453" y="382328"/>
                </a:lnTo>
                <a:lnTo>
                  <a:pt x="259453" y="68273"/>
                </a:lnTo>
                <a:lnTo>
                  <a:pt x="0" y="395983"/>
                </a:lnTo>
                <a:close/>
              </a:path>
            </a:pathLst>
          </a:cu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3670508" y="4250969"/>
            <a:ext cx="559872" cy="2284491"/>
            <a:chOff x="7069531" y="3703030"/>
            <a:chExt cx="559872" cy="2284491"/>
          </a:xfrm>
        </p:grpSpPr>
        <p:grpSp>
          <p:nvGrpSpPr>
            <p:cNvPr id="128" name="Group 127"/>
            <p:cNvGrpSpPr/>
            <p:nvPr/>
          </p:nvGrpSpPr>
          <p:grpSpPr>
            <a:xfrm>
              <a:off x="7069531" y="3707210"/>
              <a:ext cx="559872" cy="2280311"/>
              <a:chOff x="6540939" y="3714038"/>
              <a:chExt cx="559872" cy="2280311"/>
            </a:xfrm>
          </p:grpSpPr>
          <p:sp>
            <p:nvSpPr>
              <p:cNvPr id="126" name="Freeform 125"/>
              <p:cNvSpPr/>
              <p:nvPr/>
            </p:nvSpPr>
            <p:spPr>
              <a:xfrm>
                <a:off x="6540939" y="3727693"/>
                <a:ext cx="286763" cy="2266656"/>
              </a:xfrm>
              <a:custGeom>
                <a:avLst/>
                <a:gdLst>
                  <a:gd name="connsiteX0" fmla="*/ 286763 w 286763"/>
                  <a:gd name="connsiteY0" fmla="*/ 0 h 2266656"/>
                  <a:gd name="connsiteX1" fmla="*/ 273108 w 286763"/>
                  <a:gd name="connsiteY1" fmla="*/ 2266656 h 2266656"/>
                  <a:gd name="connsiteX2" fmla="*/ 0 w 286763"/>
                  <a:gd name="connsiteY2" fmla="*/ 1966256 h 2266656"/>
                  <a:gd name="connsiteX3" fmla="*/ 286763 w 286763"/>
                  <a:gd name="connsiteY3" fmla="*/ 0 h 226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763" h="2266656">
                    <a:moveTo>
                      <a:pt x="286763" y="0"/>
                    </a:moveTo>
                    <a:cubicBezTo>
                      <a:pt x="282211" y="755552"/>
                      <a:pt x="277660" y="1511104"/>
                      <a:pt x="273108" y="2266656"/>
                    </a:cubicBezTo>
                    <a:lnTo>
                      <a:pt x="0" y="1966256"/>
                    </a:lnTo>
                    <a:lnTo>
                      <a:pt x="28676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5400000" scaled="0"/>
              </a:gra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 126"/>
              <p:cNvSpPr/>
              <p:nvPr/>
            </p:nvSpPr>
            <p:spPr>
              <a:xfrm flipH="1">
                <a:off x="6814048" y="3714038"/>
                <a:ext cx="286763" cy="2266656"/>
              </a:xfrm>
              <a:custGeom>
                <a:avLst/>
                <a:gdLst>
                  <a:gd name="connsiteX0" fmla="*/ 286763 w 286763"/>
                  <a:gd name="connsiteY0" fmla="*/ 0 h 2266656"/>
                  <a:gd name="connsiteX1" fmla="*/ 273108 w 286763"/>
                  <a:gd name="connsiteY1" fmla="*/ 2266656 h 2266656"/>
                  <a:gd name="connsiteX2" fmla="*/ 0 w 286763"/>
                  <a:gd name="connsiteY2" fmla="*/ 1966256 h 2266656"/>
                  <a:gd name="connsiteX3" fmla="*/ 286763 w 286763"/>
                  <a:gd name="connsiteY3" fmla="*/ 0 h 226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763" h="2266656">
                    <a:moveTo>
                      <a:pt x="286763" y="0"/>
                    </a:moveTo>
                    <a:cubicBezTo>
                      <a:pt x="282211" y="755552"/>
                      <a:pt x="277660" y="1511104"/>
                      <a:pt x="273108" y="2266656"/>
                    </a:cubicBezTo>
                    <a:lnTo>
                      <a:pt x="0" y="1966256"/>
                    </a:lnTo>
                    <a:lnTo>
                      <a:pt x="28676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</a:gradFill>
              <a:ln>
                <a:gradFill flip="none" rotWithShape="1">
                  <a:gsLst>
                    <a:gs pos="0">
                      <a:schemeClr val="accent6">
                        <a:shade val="95000"/>
                        <a:satMod val="105000"/>
                      </a:schemeClr>
                    </a:gs>
                    <a:gs pos="100000">
                      <a:schemeClr val="accent6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9" name="Sun 128"/>
            <p:cNvSpPr/>
            <p:nvPr/>
          </p:nvSpPr>
          <p:spPr>
            <a:xfrm>
              <a:off x="7225558" y="3703030"/>
              <a:ext cx="253640" cy="274845"/>
            </a:xfrm>
            <a:prstGeom prst="su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0" name="Sun 129"/>
          <p:cNvSpPr/>
          <p:nvPr/>
        </p:nvSpPr>
        <p:spPr>
          <a:xfrm>
            <a:off x="7375765" y="1420226"/>
            <a:ext cx="169515" cy="183687"/>
          </a:xfrm>
          <a:prstGeom prst="su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grpSp>
        <p:nvGrpSpPr>
          <p:cNvPr id="131" name="Group 130"/>
          <p:cNvGrpSpPr/>
          <p:nvPr/>
        </p:nvGrpSpPr>
        <p:grpSpPr>
          <a:xfrm>
            <a:off x="380573" y="3161174"/>
            <a:ext cx="559872" cy="2280311"/>
            <a:chOff x="6540939" y="3714038"/>
            <a:chExt cx="559872" cy="2280311"/>
          </a:xfrm>
        </p:grpSpPr>
        <p:sp>
          <p:nvSpPr>
            <p:cNvPr id="132" name="Freeform 131"/>
            <p:cNvSpPr/>
            <p:nvPr/>
          </p:nvSpPr>
          <p:spPr>
            <a:xfrm>
              <a:off x="6540939" y="3727693"/>
              <a:ext cx="286763" cy="2266656"/>
            </a:xfrm>
            <a:custGeom>
              <a:avLst/>
              <a:gdLst>
                <a:gd name="connsiteX0" fmla="*/ 286763 w 286763"/>
                <a:gd name="connsiteY0" fmla="*/ 0 h 2266656"/>
                <a:gd name="connsiteX1" fmla="*/ 273108 w 286763"/>
                <a:gd name="connsiteY1" fmla="*/ 2266656 h 2266656"/>
                <a:gd name="connsiteX2" fmla="*/ 0 w 286763"/>
                <a:gd name="connsiteY2" fmla="*/ 1966256 h 2266656"/>
                <a:gd name="connsiteX3" fmla="*/ 286763 w 286763"/>
                <a:gd name="connsiteY3" fmla="*/ 0 h 226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763" h="2266656">
                  <a:moveTo>
                    <a:pt x="286763" y="0"/>
                  </a:moveTo>
                  <a:cubicBezTo>
                    <a:pt x="282211" y="755552"/>
                    <a:pt x="277660" y="1511104"/>
                    <a:pt x="273108" y="2266656"/>
                  </a:cubicBezTo>
                  <a:lnTo>
                    <a:pt x="0" y="1966256"/>
                  </a:lnTo>
                  <a:lnTo>
                    <a:pt x="286763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5400000" scaled="0"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reeform 132"/>
            <p:cNvSpPr/>
            <p:nvPr/>
          </p:nvSpPr>
          <p:spPr>
            <a:xfrm flipH="1">
              <a:off x="6814048" y="3714038"/>
              <a:ext cx="286763" cy="2266656"/>
            </a:xfrm>
            <a:custGeom>
              <a:avLst/>
              <a:gdLst>
                <a:gd name="connsiteX0" fmla="*/ 286763 w 286763"/>
                <a:gd name="connsiteY0" fmla="*/ 0 h 2266656"/>
                <a:gd name="connsiteX1" fmla="*/ 273108 w 286763"/>
                <a:gd name="connsiteY1" fmla="*/ 2266656 h 2266656"/>
                <a:gd name="connsiteX2" fmla="*/ 0 w 286763"/>
                <a:gd name="connsiteY2" fmla="*/ 1966256 h 2266656"/>
                <a:gd name="connsiteX3" fmla="*/ 286763 w 286763"/>
                <a:gd name="connsiteY3" fmla="*/ 0 h 226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763" h="2266656">
                  <a:moveTo>
                    <a:pt x="286763" y="0"/>
                  </a:moveTo>
                  <a:cubicBezTo>
                    <a:pt x="282211" y="755552"/>
                    <a:pt x="277660" y="1511104"/>
                    <a:pt x="273108" y="2266656"/>
                  </a:cubicBezTo>
                  <a:lnTo>
                    <a:pt x="0" y="1966256"/>
                  </a:lnTo>
                  <a:lnTo>
                    <a:pt x="286763" y="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</a:gradFill>
            <a:ln>
              <a:gradFill flip="none" rotWithShape="1">
                <a:gsLst>
                  <a:gs pos="0">
                    <a:schemeClr val="accent6">
                      <a:shade val="95000"/>
                      <a:satMod val="105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4267057" y="1181416"/>
            <a:ext cx="340728" cy="1390302"/>
            <a:chOff x="7069531" y="3703030"/>
            <a:chExt cx="559872" cy="2284491"/>
          </a:xfrm>
        </p:grpSpPr>
        <p:grpSp>
          <p:nvGrpSpPr>
            <p:cNvPr id="136" name="Group 135"/>
            <p:cNvGrpSpPr/>
            <p:nvPr/>
          </p:nvGrpSpPr>
          <p:grpSpPr>
            <a:xfrm>
              <a:off x="7069531" y="3707210"/>
              <a:ext cx="559872" cy="2280311"/>
              <a:chOff x="6540939" y="3714038"/>
              <a:chExt cx="559872" cy="2280311"/>
            </a:xfrm>
          </p:grpSpPr>
          <p:sp>
            <p:nvSpPr>
              <p:cNvPr id="138" name="Freeform 137"/>
              <p:cNvSpPr/>
              <p:nvPr/>
            </p:nvSpPr>
            <p:spPr>
              <a:xfrm>
                <a:off x="6540939" y="3727693"/>
                <a:ext cx="286763" cy="2266656"/>
              </a:xfrm>
              <a:custGeom>
                <a:avLst/>
                <a:gdLst>
                  <a:gd name="connsiteX0" fmla="*/ 286763 w 286763"/>
                  <a:gd name="connsiteY0" fmla="*/ 0 h 2266656"/>
                  <a:gd name="connsiteX1" fmla="*/ 273108 w 286763"/>
                  <a:gd name="connsiteY1" fmla="*/ 2266656 h 2266656"/>
                  <a:gd name="connsiteX2" fmla="*/ 0 w 286763"/>
                  <a:gd name="connsiteY2" fmla="*/ 1966256 h 2266656"/>
                  <a:gd name="connsiteX3" fmla="*/ 286763 w 286763"/>
                  <a:gd name="connsiteY3" fmla="*/ 0 h 226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763" h="2266656">
                    <a:moveTo>
                      <a:pt x="286763" y="0"/>
                    </a:moveTo>
                    <a:cubicBezTo>
                      <a:pt x="282211" y="755552"/>
                      <a:pt x="277660" y="1511104"/>
                      <a:pt x="273108" y="2266656"/>
                    </a:cubicBezTo>
                    <a:lnTo>
                      <a:pt x="0" y="1966256"/>
                    </a:lnTo>
                    <a:lnTo>
                      <a:pt x="28676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5400000" scaled="0"/>
              </a:gra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 138"/>
              <p:cNvSpPr/>
              <p:nvPr/>
            </p:nvSpPr>
            <p:spPr>
              <a:xfrm flipH="1">
                <a:off x="6814048" y="3714038"/>
                <a:ext cx="286763" cy="2266656"/>
              </a:xfrm>
              <a:custGeom>
                <a:avLst/>
                <a:gdLst>
                  <a:gd name="connsiteX0" fmla="*/ 286763 w 286763"/>
                  <a:gd name="connsiteY0" fmla="*/ 0 h 2266656"/>
                  <a:gd name="connsiteX1" fmla="*/ 273108 w 286763"/>
                  <a:gd name="connsiteY1" fmla="*/ 2266656 h 2266656"/>
                  <a:gd name="connsiteX2" fmla="*/ 0 w 286763"/>
                  <a:gd name="connsiteY2" fmla="*/ 1966256 h 2266656"/>
                  <a:gd name="connsiteX3" fmla="*/ 286763 w 286763"/>
                  <a:gd name="connsiteY3" fmla="*/ 0 h 226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763" h="2266656">
                    <a:moveTo>
                      <a:pt x="286763" y="0"/>
                    </a:moveTo>
                    <a:cubicBezTo>
                      <a:pt x="282211" y="755552"/>
                      <a:pt x="277660" y="1511104"/>
                      <a:pt x="273108" y="2266656"/>
                    </a:cubicBezTo>
                    <a:lnTo>
                      <a:pt x="0" y="1966256"/>
                    </a:lnTo>
                    <a:lnTo>
                      <a:pt x="28676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</a:gradFill>
              <a:ln>
                <a:gradFill flip="none" rotWithShape="1">
                  <a:gsLst>
                    <a:gs pos="0">
                      <a:schemeClr val="accent6">
                        <a:shade val="95000"/>
                        <a:satMod val="105000"/>
                      </a:schemeClr>
                    </a:gs>
                    <a:gs pos="100000">
                      <a:schemeClr val="accent6">
                        <a:lumMod val="40000"/>
                        <a:lumOff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Sun 136"/>
            <p:cNvSpPr/>
            <p:nvPr/>
          </p:nvSpPr>
          <p:spPr>
            <a:xfrm>
              <a:off x="7225558" y="3703030"/>
              <a:ext cx="253640" cy="274845"/>
            </a:xfrm>
            <a:prstGeom prst="su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792837" y="709035"/>
            <a:ext cx="310356" cy="1052394"/>
            <a:chOff x="6540939" y="3714038"/>
            <a:chExt cx="559872" cy="2280311"/>
          </a:xfrm>
        </p:grpSpPr>
        <p:sp>
          <p:nvSpPr>
            <p:cNvPr id="146" name="Freeform 145"/>
            <p:cNvSpPr/>
            <p:nvPr/>
          </p:nvSpPr>
          <p:spPr>
            <a:xfrm>
              <a:off x="6540939" y="3727693"/>
              <a:ext cx="286763" cy="2266656"/>
            </a:xfrm>
            <a:custGeom>
              <a:avLst/>
              <a:gdLst>
                <a:gd name="connsiteX0" fmla="*/ 286763 w 286763"/>
                <a:gd name="connsiteY0" fmla="*/ 0 h 2266656"/>
                <a:gd name="connsiteX1" fmla="*/ 273108 w 286763"/>
                <a:gd name="connsiteY1" fmla="*/ 2266656 h 2266656"/>
                <a:gd name="connsiteX2" fmla="*/ 0 w 286763"/>
                <a:gd name="connsiteY2" fmla="*/ 1966256 h 2266656"/>
                <a:gd name="connsiteX3" fmla="*/ 286763 w 286763"/>
                <a:gd name="connsiteY3" fmla="*/ 0 h 226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763" h="2266656">
                  <a:moveTo>
                    <a:pt x="286763" y="0"/>
                  </a:moveTo>
                  <a:cubicBezTo>
                    <a:pt x="282211" y="755552"/>
                    <a:pt x="277660" y="1511104"/>
                    <a:pt x="273108" y="2266656"/>
                  </a:cubicBezTo>
                  <a:lnTo>
                    <a:pt x="0" y="1966256"/>
                  </a:lnTo>
                  <a:lnTo>
                    <a:pt x="286763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5400000" scaled="0"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 146"/>
            <p:cNvSpPr/>
            <p:nvPr/>
          </p:nvSpPr>
          <p:spPr>
            <a:xfrm flipH="1">
              <a:off x="6814048" y="3714038"/>
              <a:ext cx="286763" cy="2266656"/>
            </a:xfrm>
            <a:custGeom>
              <a:avLst/>
              <a:gdLst>
                <a:gd name="connsiteX0" fmla="*/ 286763 w 286763"/>
                <a:gd name="connsiteY0" fmla="*/ 0 h 2266656"/>
                <a:gd name="connsiteX1" fmla="*/ 273108 w 286763"/>
                <a:gd name="connsiteY1" fmla="*/ 2266656 h 2266656"/>
                <a:gd name="connsiteX2" fmla="*/ 0 w 286763"/>
                <a:gd name="connsiteY2" fmla="*/ 1966256 h 2266656"/>
                <a:gd name="connsiteX3" fmla="*/ 286763 w 286763"/>
                <a:gd name="connsiteY3" fmla="*/ 0 h 226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763" h="2266656">
                  <a:moveTo>
                    <a:pt x="286763" y="0"/>
                  </a:moveTo>
                  <a:cubicBezTo>
                    <a:pt x="282211" y="755552"/>
                    <a:pt x="277660" y="1511104"/>
                    <a:pt x="273108" y="2266656"/>
                  </a:cubicBezTo>
                  <a:lnTo>
                    <a:pt x="0" y="1966256"/>
                  </a:lnTo>
                  <a:lnTo>
                    <a:pt x="286763" y="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</a:gradFill>
            <a:ln>
              <a:gradFill flip="none" rotWithShape="1">
                <a:gsLst>
                  <a:gs pos="0">
                    <a:schemeClr val="accent6">
                      <a:shade val="95000"/>
                      <a:satMod val="105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3474471" y="201650"/>
            <a:ext cx="196039" cy="696387"/>
            <a:chOff x="6540939" y="3714038"/>
            <a:chExt cx="559872" cy="2280311"/>
          </a:xfrm>
        </p:grpSpPr>
        <p:sp>
          <p:nvSpPr>
            <p:cNvPr id="149" name="Freeform 148"/>
            <p:cNvSpPr/>
            <p:nvPr/>
          </p:nvSpPr>
          <p:spPr>
            <a:xfrm>
              <a:off x="6540939" y="3727693"/>
              <a:ext cx="286763" cy="2266656"/>
            </a:xfrm>
            <a:custGeom>
              <a:avLst/>
              <a:gdLst>
                <a:gd name="connsiteX0" fmla="*/ 286763 w 286763"/>
                <a:gd name="connsiteY0" fmla="*/ 0 h 2266656"/>
                <a:gd name="connsiteX1" fmla="*/ 273108 w 286763"/>
                <a:gd name="connsiteY1" fmla="*/ 2266656 h 2266656"/>
                <a:gd name="connsiteX2" fmla="*/ 0 w 286763"/>
                <a:gd name="connsiteY2" fmla="*/ 1966256 h 2266656"/>
                <a:gd name="connsiteX3" fmla="*/ 286763 w 286763"/>
                <a:gd name="connsiteY3" fmla="*/ 0 h 226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763" h="2266656">
                  <a:moveTo>
                    <a:pt x="286763" y="0"/>
                  </a:moveTo>
                  <a:cubicBezTo>
                    <a:pt x="282211" y="755552"/>
                    <a:pt x="277660" y="1511104"/>
                    <a:pt x="273108" y="2266656"/>
                  </a:cubicBezTo>
                  <a:lnTo>
                    <a:pt x="0" y="1966256"/>
                  </a:lnTo>
                  <a:lnTo>
                    <a:pt x="286763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5400000" scaled="0"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Freeform 149"/>
            <p:cNvSpPr/>
            <p:nvPr/>
          </p:nvSpPr>
          <p:spPr>
            <a:xfrm flipH="1">
              <a:off x="6814048" y="3714038"/>
              <a:ext cx="286763" cy="2266656"/>
            </a:xfrm>
            <a:custGeom>
              <a:avLst/>
              <a:gdLst>
                <a:gd name="connsiteX0" fmla="*/ 286763 w 286763"/>
                <a:gd name="connsiteY0" fmla="*/ 0 h 2266656"/>
                <a:gd name="connsiteX1" fmla="*/ 273108 w 286763"/>
                <a:gd name="connsiteY1" fmla="*/ 2266656 h 2266656"/>
                <a:gd name="connsiteX2" fmla="*/ 0 w 286763"/>
                <a:gd name="connsiteY2" fmla="*/ 1966256 h 2266656"/>
                <a:gd name="connsiteX3" fmla="*/ 286763 w 286763"/>
                <a:gd name="connsiteY3" fmla="*/ 0 h 226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763" h="2266656">
                  <a:moveTo>
                    <a:pt x="286763" y="0"/>
                  </a:moveTo>
                  <a:cubicBezTo>
                    <a:pt x="282211" y="755552"/>
                    <a:pt x="277660" y="1511104"/>
                    <a:pt x="273108" y="2266656"/>
                  </a:cubicBezTo>
                  <a:lnTo>
                    <a:pt x="0" y="1966256"/>
                  </a:lnTo>
                  <a:lnTo>
                    <a:pt x="286763" y="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</a:gradFill>
            <a:ln>
              <a:gradFill flip="none" rotWithShape="1">
                <a:gsLst>
                  <a:gs pos="0">
                    <a:schemeClr val="accent6">
                      <a:shade val="95000"/>
                      <a:satMod val="105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1" name="Sun 150"/>
          <p:cNvSpPr/>
          <p:nvPr/>
        </p:nvSpPr>
        <p:spPr>
          <a:xfrm>
            <a:off x="6688172" y="1652093"/>
            <a:ext cx="169515" cy="183687"/>
          </a:xfrm>
          <a:prstGeom prst="su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52" name="Sun 151"/>
          <p:cNvSpPr/>
          <p:nvPr/>
        </p:nvSpPr>
        <p:spPr>
          <a:xfrm>
            <a:off x="6904389" y="1746118"/>
            <a:ext cx="169515" cy="183687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53" name="Sun 152"/>
          <p:cNvSpPr/>
          <p:nvPr/>
        </p:nvSpPr>
        <p:spPr>
          <a:xfrm>
            <a:off x="7206250" y="2145389"/>
            <a:ext cx="169515" cy="183687"/>
          </a:xfrm>
          <a:prstGeom prst="su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54" name="Sun 153"/>
          <p:cNvSpPr/>
          <p:nvPr/>
        </p:nvSpPr>
        <p:spPr>
          <a:xfrm>
            <a:off x="6219463" y="2001043"/>
            <a:ext cx="169515" cy="183687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55" name="Sun 154"/>
          <p:cNvSpPr/>
          <p:nvPr/>
        </p:nvSpPr>
        <p:spPr>
          <a:xfrm>
            <a:off x="6524578" y="2049782"/>
            <a:ext cx="169515" cy="183687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56" name="Sun 155"/>
          <p:cNvSpPr/>
          <p:nvPr/>
        </p:nvSpPr>
        <p:spPr>
          <a:xfrm>
            <a:off x="6984775" y="2274761"/>
            <a:ext cx="169515" cy="183687"/>
          </a:xfrm>
          <a:prstGeom prst="su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57" name="Sun 156"/>
          <p:cNvSpPr/>
          <p:nvPr/>
        </p:nvSpPr>
        <p:spPr>
          <a:xfrm>
            <a:off x="6882753" y="1145381"/>
            <a:ext cx="169515" cy="183687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59" name="Sun 158"/>
          <p:cNvSpPr/>
          <p:nvPr/>
        </p:nvSpPr>
        <p:spPr>
          <a:xfrm>
            <a:off x="2432344" y="2031041"/>
            <a:ext cx="231203" cy="230571"/>
          </a:xfrm>
          <a:prstGeom prst="su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60" name="Sun 159"/>
          <p:cNvSpPr/>
          <p:nvPr/>
        </p:nvSpPr>
        <p:spPr>
          <a:xfrm>
            <a:off x="4314756" y="3532106"/>
            <a:ext cx="253640" cy="274845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61" name="Sun 160"/>
          <p:cNvSpPr/>
          <p:nvPr/>
        </p:nvSpPr>
        <p:spPr>
          <a:xfrm>
            <a:off x="814839" y="2361090"/>
            <a:ext cx="206924" cy="224224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62" name="Sun 161"/>
          <p:cNvSpPr/>
          <p:nvPr/>
        </p:nvSpPr>
        <p:spPr>
          <a:xfrm>
            <a:off x="507393" y="1987616"/>
            <a:ext cx="183496" cy="198837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63" name="Sun 162"/>
          <p:cNvSpPr/>
          <p:nvPr/>
        </p:nvSpPr>
        <p:spPr>
          <a:xfrm>
            <a:off x="1224069" y="2775338"/>
            <a:ext cx="253640" cy="274845"/>
          </a:xfrm>
          <a:prstGeom prst="su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64" name="Sun 163"/>
          <p:cNvSpPr/>
          <p:nvPr/>
        </p:nvSpPr>
        <p:spPr>
          <a:xfrm>
            <a:off x="1129924" y="1850194"/>
            <a:ext cx="166894" cy="180847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65" name="Sun 164"/>
          <p:cNvSpPr/>
          <p:nvPr/>
        </p:nvSpPr>
        <p:spPr>
          <a:xfrm>
            <a:off x="959731" y="2912762"/>
            <a:ext cx="253640" cy="274845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66" name="Sun 165"/>
          <p:cNvSpPr/>
          <p:nvPr/>
        </p:nvSpPr>
        <p:spPr>
          <a:xfrm>
            <a:off x="380573" y="2809691"/>
            <a:ext cx="253640" cy="274845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68" name="Sun 167"/>
          <p:cNvSpPr/>
          <p:nvPr/>
        </p:nvSpPr>
        <p:spPr>
          <a:xfrm>
            <a:off x="7869540" y="1340492"/>
            <a:ext cx="169515" cy="183687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69" name="Sun 168"/>
          <p:cNvSpPr/>
          <p:nvPr/>
        </p:nvSpPr>
        <p:spPr>
          <a:xfrm>
            <a:off x="7181947" y="1164887"/>
            <a:ext cx="169515" cy="183687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70" name="Sun 169"/>
          <p:cNvSpPr/>
          <p:nvPr/>
        </p:nvSpPr>
        <p:spPr>
          <a:xfrm>
            <a:off x="7398164" y="1666382"/>
            <a:ext cx="169515" cy="183687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71" name="Sun 170"/>
          <p:cNvSpPr/>
          <p:nvPr/>
        </p:nvSpPr>
        <p:spPr>
          <a:xfrm>
            <a:off x="8039055" y="2120831"/>
            <a:ext cx="169515" cy="183687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72" name="Sun 171"/>
          <p:cNvSpPr/>
          <p:nvPr/>
        </p:nvSpPr>
        <p:spPr>
          <a:xfrm>
            <a:off x="6713238" y="1921307"/>
            <a:ext cx="169515" cy="183687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73" name="Sun 172"/>
          <p:cNvSpPr/>
          <p:nvPr/>
        </p:nvSpPr>
        <p:spPr>
          <a:xfrm>
            <a:off x="7700025" y="1622243"/>
            <a:ext cx="169515" cy="183687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74" name="Sun 173"/>
          <p:cNvSpPr/>
          <p:nvPr/>
        </p:nvSpPr>
        <p:spPr>
          <a:xfrm>
            <a:off x="7784782" y="2256059"/>
            <a:ext cx="169515" cy="183687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75" name="Sun 174"/>
          <p:cNvSpPr/>
          <p:nvPr/>
        </p:nvSpPr>
        <p:spPr>
          <a:xfrm>
            <a:off x="7167148" y="1853198"/>
            <a:ext cx="169515" cy="183687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76" name="Sun 175"/>
          <p:cNvSpPr/>
          <p:nvPr/>
        </p:nvSpPr>
        <p:spPr>
          <a:xfrm>
            <a:off x="5348384" y="2124188"/>
            <a:ext cx="169515" cy="183687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77" name="Sun 176"/>
          <p:cNvSpPr/>
          <p:nvPr/>
        </p:nvSpPr>
        <p:spPr>
          <a:xfrm>
            <a:off x="2068722" y="512850"/>
            <a:ext cx="140541" cy="152291"/>
          </a:xfrm>
          <a:prstGeom prst="su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78" name="Sun 177"/>
          <p:cNvSpPr/>
          <p:nvPr/>
        </p:nvSpPr>
        <p:spPr>
          <a:xfrm>
            <a:off x="1381129" y="744717"/>
            <a:ext cx="140541" cy="152291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79" name="Sun 178"/>
          <p:cNvSpPr/>
          <p:nvPr/>
        </p:nvSpPr>
        <p:spPr>
          <a:xfrm>
            <a:off x="1575710" y="238005"/>
            <a:ext cx="140541" cy="152291"/>
          </a:xfrm>
          <a:prstGeom prst="su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80" name="Sun 179"/>
          <p:cNvSpPr/>
          <p:nvPr/>
        </p:nvSpPr>
        <p:spPr>
          <a:xfrm>
            <a:off x="1874904" y="257511"/>
            <a:ext cx="140541" cy="152291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81" name="Sun 180"/>
          <p:cNvSpPr/>
          <p:nvPr/>
        </p:nvSpPr>
        <p:spPr>
          <a:xfrm>
            <a:off x="2091121" y="759007"/>
            <a:ext cx="140541" cy="152291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82" name="Sun 181"/>
          <p:cNvSpPr/>
          <p:nvPr/>
        </p:nvSpPr>
        <p:spPr>
          <a:xfrm>
            <a:off x="2392982" y="714866"/>
            <a:ext cx="140541" cy="152291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83" name="Sun 182"/>
          <p:cNvSpPr/>
          <p:nvPr/>
        </p:nvSpPr>
        <p:spPr>
          <a:xfrm>
            <a:off x="2477739" y="1348684"/>
            <a:ext cx="140541" cy="152291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84" name="Sun 183"/>
          <p:cNvSpPr/>
          <p:nvPr/>
        </p:nvSpPr>
        <p:spPr>
          <a:xfrm>
            <a:off x="4187442" y="194531"/>
            <a:ext cx="96085" cy="104118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85" name="Sun 184"/>
          <p:cNvSpPr/>
          <p:nvPr/>
        </p:nvSpPr>
        <p:spPr>
          <a:xfrm>
            <a:off x="4209841" y="440688"/>
            <a:ext cx="96085" cy="104118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86" name="Sun 185"/>
          <p:cNvSpPr/>
          <p:nvPr/>
        </p:nvSpPr>
        <p:spPr>
          <a:xfrm>
            <a:off x="4511702" y="396547"/>
            <a:ext cx="96085" cy="104118"/>
          </a:xfrm>
          <a:prstGeom prst="su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88" name="Cube 187"/>
          <p:cNvSpPr/>
          <p:nvPr/>
        </p:nvSpPr>
        <p:spPr>
          <a:xfrm>
            <a:off x="6145334" y="4525816"/>
            <a:ext cx="1857136" cy="1103270"/>
          </a:xfrm>
          <a:prstGeom prst="cube">
            <a:avLst>
              <a:gd name="adj" fmla="val 1340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89" name="Rectangle 188"/>
          <p:cNvSpPr/>
          <p:nvPr/>
        </p:nvSpPr>
        <p:spPr>
          <a:xfrm>
            <a:off x="6360460" y="4798237"/>
            <a:ext cx="450270" cy="22573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6791098" y="4798237"/>
            <a:ext cx="450270" cy="22573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7221738" y="4798237"/>
            <a:ext cx="450270" cy="22573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6364778" y="5013823"/>
            <a:ext cx="450270" cy="22573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6795416" y="5013823"/>
            <a:ext cx="450270" cy="22573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7226056" y="5013823"/>
            <a:ext cx="450270" cy="22573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6369096" y="5229404"/>
            <a:ext cx="450270" cy="22573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96" name="Rectangle 195"/>
          <p:cNvSpPr/>
          <p:nvPr/>
        </p:nvSpPr>
        <p:spPr>
          <a:xfrm>
            <a:off x="6799736" y="5229404"/>
            <a:ext cx="450270" cy="22573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7230374" y="5229404"/>
            <a:ext cx="450270" cy="22573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31" tIns="45716" rIns="91431" bIns="45716" spcCol="0" rtlCol="0" anchor="ctr"/>
          <a:lstStyle/>
          <a:p>
            <a:pPr algn="ctr"/>
            <a:endParaRPr lang="en-US"/>
          </a:p>
        </p:txBody>
      </p:sp>
      <p:grpSp>
        <p:nvGrpSpPr>
          <p:cNvPr id="207" name="Group 206"/>
          <p:cNvGrpSpPr/>
          <p:nvPr/>
        </p:nvGrpSpPr>
        <p:grpSpPr>
          <a:xfrm>
            <a:off x="412740" y="2654150"/>
            <a:ext cx="442947" cy="141813"/>
            <a:chOff x="7336661" y="3050183"/>
            <a:chExt cx="442947" cy="141813"/>
          </a:xfrm>
        </p:grpSpPr>
        <p:cxnSp>
          <p:nvCxnSpPr>
            <p:cNvPr id="202" name="Straight Connector 201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 rot="20846197">
            <a:off x="4637831" y="846579"/>
            <a:ext cx="1473871" cy="297515"/>
            <a:chOff x="7336661" y="3050183"/>
            <a:chExt cx="442947" cy="141813"/>
          </a:xfrm>
        </p:grpSpPr>
        <p:cxnSp>
          <p:nvCxnSpPr>
            <p:cNvPr id="209" name="Straight Connector 208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/>
        </p:nvGrpSpPr>
        <p:grpSpPr>
          <a:xfrm>
            <a:off x="4362533" y="440688"/>
            <a:ext cx="86513" cy="52644"/>
            <a:chOff x="7336661" y="3050183"/>
            <a:chExt cx="442947" cy="141813"/>
          </a:xfrm>
        </p:grpSpPr>
        <p:cxnSp>
          <p:nvCxnSpPr>
            <p:cNvPr id="213" name="Straight Connector 212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20" name="Group 219"/>
          <p:cNvGrpSpPr/>
          <p:nvPr/>
        </p:nvGrpSpPr>
        <p:grpSpPr>
          <a:xfrm>
            <a:off x="6414122" y="1866185"/>
            <a:ext cx="273054" cy="122451"/>
            <a:chOff x="7336661" y="3050183"/>
            <a:chExt cx="442947" cy="141813"/>
          </a:xfrm>
        </p:grpSpPr>
        <p:cxnSp>
          <p:nvCxnSpPr>
            <p:cNvPr id="221" name="Straight Connector 220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24" name="Group 223"/>
          <p:cNvGrpSpPr/>
          <p:nvPr/>
        </p:nvGrpSpPr>
        <p:grpSpPr>
          <a:xfrm flipV="1">
            <a:off x="4177081" y="4575169"/>
            <a:ext cx="1771531" cy="448802"/>
            <a:chOff x="7336661" y="3050183"/>
            <a:chExt cx="442947" cy="141813"/>
          </a:xfrm>
        </p:grpSpPr>
        <p:cxnSp>
          <p:nvCxnSpPr>
            <p:cNvPr id="225" name="Straight Connector 224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28" name="Group 227"/>
          <p:cNvGrpSpPr/>
          <p:nvPr/>
        </p:nvGrpSpPr>
        <p:grpSpPr>
          <a:xfrm>
            <a:off x="7052267" y="1164888"/>
            <a:ext cx="189103" cy="80921"/>
            <a:chOff x="7336661" y="3050183"/>
            <a:chExt cx="442947" cy="141813"/>
          </a:xfrm>
        </p:grpSpPr>
        <p:cxnSp>
          <p:nvCxnSpPr>
            <p:cNvPr id="229" name="Straight Connector 228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32" name="Group 231"/>
          <p:cNvGrpSpPr/>
          <p:nvPr/>
        </p:nvGrpSpPr>
        <p:grpSpPr>
          <a:xfrm rot="4671671">
            <a:off x="7713907" y="1850069"/>
            <a:ext cx="442947" cy="141813"/>
            <a:chOff x="7336661" y="3050183"/>
            <a:chExt cx="442947" cy="141813"/>
          </a:xfrm>
        </p:grpSpPr>
        <p:cxnSp>
          <p:nvCxnSpPr>
            <p:cNvPr id="233" name="Straight Connector 232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36" name="Group 235"/>
          <p:cNvGrpSpPr/>
          <p:nvPr/>
        </p:nvGrpSpPr>
        <p:grpSpPr>
          <a:xfrm>
            <a:off x="7775971" y="2203855"/>
            <a:ext cx="226500" cy="79670"/>
            <a:chOff x="7336661" y="3050183"/>
            <a:chExt cx="442947" cy="141813"/>
          </a:xfrm>
        </p:grpSpPr>
        <p:cxnSp>
          <p:nvCxnSpPr>
            <p:cNvPr id="237" name="Straight Connector 236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40" name="Group 239"/>
          <p:cNvGrpSpPr/>
          <p:nvPr/>
        </p:nvGrpSpPr>
        <p:grpSpPr>
          <a:xfrm rot="20017191">
            <a:off x="3998631" y="4002770"/>
            <a:ext cx="442947" cy="141813"/>
            <a:chOff x="7336661" y="3050183"/>
            <a:chExt cx="442947" cy="141813"/>
          </a:xfrm>
        </p:grpSpPr>
        <p:cxnSp>
          <p:nvCxnSpPr>
            <p:cNvPr id="241" name="Straight Connector 240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/>
        </p:nvGrpSpPr>
        <p:grpSpPr>
          <a:xfrm>
            <a:off x="625983" y="2956796"/>
            <a:ext cx="366252" cy="141813"/>
            <a:chOff x="7336661" y="3050183"/>
            <a:chExt cx="442947" cy="141813"/>
          </a:xfrm>
        </p:grpSpPr>
        <p:cxnSp>
          <p:nvCxnSpPr>
            <p:cNvPr id="245" name="Straight Connector 244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/>
        </p:nvGrpSpPr>
        <p:grpSpPr>
          <a:xfrm rot="19819375">
            <a:off x="946819" y="2110825"/>
            <a:ext cx="373784" cy="136202"/>
            <a:chOff x="7336661" y="3050183"/>
            <a:chExt cx="442947" cy="141813"/>
          </a:xfrm>
        </p:grpSpPr>
        <p:cxnSp>
          <p:nvCxnSpPr>
            <p:cNvPr id="249" name="Straight Connector 248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/>
        </p:nvGrpSpPr>
        <p:grpSpPr>
          <a:xfrm rot="4136844">
            <a:off x="516786" y="2225303"/>
            <a:ext cx="442947" cy="141813"/>
            <a:chOff x="7336661" y="3050183"/>
            <a:chExt cx="442947" cy="141813"/>
          </a:xfrm>
        </p:grpSpPr>
        <p:cxnSp>
          <p:nvCxnSpPr>
            <p:cNvPr id="253" name="Straight Connector 252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56" name="Group 255"/>
          <p:cNvGrpSpPr/>
          <p:nvPr/>
        </p:nvGrpSpPr>
        <p:grpSpPr>
          <a:xfrm>
            <a:off x="4159806" y="360561"/>
            <a:ext cx="86513" cy="52644"/>
            <a:chOff x="7336661" y="3050183"/>
            <a:chExt cx="442947" cy="141813"/>
          </a:xfrm>
        </p:grpSpPr>
        <p:cxnSp>
          <p:nvCxnSpPr>
            <p:cNvPr id="257" name="Straight Connector 256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60" name="Group 259"/>
          <p:cNvGrpSpPr/>
          <p:nvPr/>
        </p:nvGrpSpPr>
        <p:grpSpPr>
          <a:xfrm>
            <a:off x="7741525" y="1371395"/>
            <a:ext cx="86513" cy="52644"/>
            <a:chOff x="7336661" y="3050183"/>
            <a:chExt cx="442947" cy="141813"/>
          </a:xfrm>
        </p:grpSpPr>
        <p:cxnSp>
          <p:nvCxnSpPr>
            <p:cNvPr id="261" name="Straight Connector 260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64" name="Group 263"/>
          <p:cNvGrpSpPr/>
          <p:nvPr/>
        </p:nvGrpSpPr>
        <p:grpSpPr>
          <a:xfrm>
            <a:off x="7593515" y="1714965"/>
            <a:ext cx="86513" cy="52644"/>
            <a:chOff x="7336661" y="3050183"/>
            <a:chExt cx="442947" cy="141813"/>
          </a:xfrm>
        </p:grpSpPr>
        <p:cxnSp>
          <p:nvCxnSpPr>
            <p:cNvPr id="265" name="Straight Connector 264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68" name="Group 267"/>
          <p:cNvGrpSpPr/>
          <p:nvPr/>
        </p:nvGrpSpPr>
        <p:grpSpPr>
          <a:xfrm>
            <a:off x="7254335" y="2058535"/>
            <a:ext cx="86513" cy="52644"/>
            <a:chOff x="7336661" y="3050183"/>
            <a:chExt cx="442947" cy="141813"/>
          </a:xfrm>
        </p:grpSpPr>
        <p:cxnSp>
          <p:nvCxnSpPr>
            <p:cNvPr id="269" name="Straight Connector 268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72" name="Group 271"/>
          <p:cNvGrpSpPr/>
          <p:nvPr/>
        </p:nvGrpSpPr>
        <p:grpSpPr>
          <a:xfrm>
            <a:off x="7160945" y="2361140"/>
            <a:ext cx="86513" cy="52644"/>
            <a:chOff x="7336661" y="3050183"/>
            <a:chExt cx="442947" cy="141813"/>
          </a:xfrm>
        </p:grpSpPr>
        <p:cxnSp>
          <p:nvCxnSpPr>
            <p:cNvPr id="273" name="Straight Connector 272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76" name="Group 275"/>
          <p:cNvGrpSpPr/>
          <p:nvPr/>
        </p:nvGrpSpPr>
        <p:grpSpPr>
          <a:xfrm>
            <a:off x="7329889" y="1322360"/>
            <a:ext cx="86513" cy="52644"/>
            <a:chOff x="7336661" y="3050183"/>
            <a:chExt cx="442947" cy="141813"/>
          </a:xfrm>
        </p:grpSpPr>
        <p:cxnSp>
          <p:nvCxnSpPr>
            <p:cNvPr id="277" name="Straight Connector 276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/>
        </p:nvGrpSpPr>
        <p:grpSpPr>
          <a:xfrm>
            <a:off x="7195526" y="1701150"/>
            <a:ext cx="86513" cy="52644"/>
            <a:chOff x="7336661" y="3050183"/>
            <a:chExt cx="442947" cy="141813"/>
          </a:xfrm>
        </p:grpSpPr>
        <p:cxnSp>
          <p:nvCxnSpPr>
            <p:cNvPr id="281" name="Straight Connector 280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/>
        </p:nvGrpSpPr>
        <p:grpSpPr>
          <a:xfrm>
            <a:off x="4241996" y="1289202"/>
            <a:ext cx="86513" cy="52644"/>
            <a:chOff x="7336661" y="3050183"/>
            <a:chExt cx="442947" cy="141813"/>
          </a:xfrm>
        </p:grpSpPr>
        <p:cxnSp>
          <p:nvCxnSpPr>
            <p:cNvPr id="285" name="Straight Connector 284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/>
        </p:nvGrpSpPr>
        <p:grpSpPr>
          <a:xfrm>
            <a:off x="1562833" y="648812"/>
            <a:ext cx="442947" cy="141813"/>
            <a:chOff x="7336661" y="3050183"/>
            <a:chExt cx="442947" cy="141813"/>
          </a:xfrm>
        </p:grpSpPr>
        <p:cxnSp>
          <p:nvCxnSpPr>
            <p:cNvPr id="289" name="Straight Connector 288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92" name="Group 291"/>
          <p:cNvGrpSpPr/>
          <p:nvPr/>
        </p:nvGrpSpPr>
        <p:grpSpPr>
          <a:xfrm>
            <a:off x="1755503" y="259847"/>
            <a:ext cx="86513" cy="52644"/>
            <a:chOff x="7336661" y="3050183"/>
            <a:chExt cx="442947" cy="141813"/>
          </a:xfrm>
        </p:grpSpPr>
        <p:cxnSp>
          <p:nvCxnSpPr>
            <p:cNvPr id="293" name="Straight Connector 292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96" name="Group 295"/>
          <p:cNvGrpSpPr/>
          <p:nvPr/>
        </p:nvGrpSpPr>
        <p:grpSpPr>
          <a:xfrm>
            <a:off x="2269811" y="746306"/>
            <a:ext cx="86513" cy="52644"/>
            <a:chOff x="7336661" y="3050183"/>
            <a:chExt cx="442947" cy="141813"/>
          </a:xfrm>
        </p:grpSpPr>
        <p:cxnSp>
          <p:nvCxnSpPr>
            <p:cNvPr id="297" name="Straight Connector 296"/>
            <p:cNvCxnSpPr/>
            <p:nvPr/>
          </p:nvCxnSpPr>
          <p:spPr>
            <a:xfrm flipV="1">
              <a:off x="7336661" y="3050183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flipV="1">
              <a:off x="7570991" y="3052378"/>
              <a:ext cx="208617" cy="13742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flipH="1" flipV="1">
              <a:off x="7545278" y="3050183"/>
              <a:ext cx="22399" cy="141813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81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_0290-edi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4601"/>
            <a:ext cx="9144000" cy="3751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Programming Competition</a:t>
            </a:r>
            <a:endParaRPr lang="en-US" dirty="0"/>
          </a:p>
        </p:txBody>
      </p:sp>
      <p:pic>
        <p:nvPicPr>
          <p:cNvPr id="9" name="Content Placeholder 3" descr="DSC_03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" b="6180"/>
          <a:stretch>
            <a:fillRect/>
          </a:stretch>
        </p:blipFill>
        <p:spPr bwMode="auto">
          <a:xfrm>
            <a:off x="457200" y="948246"/>
            <a:ext cx="8153400" cy="545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Content Placeholder 3" descr="DSC_01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 r="346"/>
          <a:stretch>
            <a:fillRect/>
          </a:stretch>
        </p:blipFill>
        <p:spPr bwMode="auto">
          <a:xfrm>
            <a:off x="155439" y="948246"/>
            <a:ext cx="5821440" cy="38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6" name="Picture 5" descr="DSC_034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60" y="0"/>
            <a:ext cx="4554940" cy="6858000"/>
          </a:xfrm>
          <a:prstGeom prst="rect">
            <a:avLst/>
          </a:prstGeom>
        </p:spPr>
      </p:pic>
      <p:pic>
        <p:nvPicPr>
          <p:cNvPr id="4" name="Content Placeholder 3" descr="DSC_0283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0" b="27790"/>
          <a:stretch>
            <a:fillRect/>
          </a:stretch>
        </p:blipFill>
        <p:spPr>
          <a:xfrm>
            <a:off x="457201" y="3158202"/>
            <a:ext cx="4848772" cy="3242597"/>
          </a:xfrm>
        </p:spPr>
      </p:pic>
      <p:pic>
        <p:nvPicPr>
          <p:cNvPr id="3" name="Picture 2" descr="DSC_032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6" y="1109636"/>
            <a:ext cx="7936704" cy="5271393"/>
          </a:xfrm>
          <a:prstGeom prst="rect">
            <a:avLst/>
          </a:prstGeom>
        </p:spPr>
      </p:pic>
      <p:pic>
        <p:nvPicPr>
          <p:cNvPr id="7" name="Picture 6" descr="DSC_036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" y="1109636"/>
            <a:ext cx="9144000" cy="5081898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8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85800" y="16157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pitchFamily="-112" charset="-128"/>
                <a:cs typeface="ＭＳ Ｐゴシック" pitchFamily="-111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12" charset="0"/>
              </a:defRPr>
            </a:lvl9pPr>
          </a:lstStyle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Internet Architecture: The Role of Economy and Choice in the</a:t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Services Internet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685799" y="3796730"/>
            <a:ext cx="807785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charset="0"/>
              <a:buChar char="l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1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Rudra Dutta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Computer Science, North Carolina State University</a:t>
            </a:r>
          </a:p>
          <a:p>
            <a:pPr marL="0" indent="0">
              <a:buNone/>
            </a:pPr>
            <a:endParaRPr lang="en-US" sz="105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ACMU Seminar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Advanced Computing and Microelectronics Unit, Indian Statistical Institute, Kolkata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July 15, 2014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99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Economics Drives Architecture</a:t>
            </a:r>
            <a:endParaRPr lang="en-US" dirty="0"/>
          </a:p>
        </p:txBody>
      </p:sp>
      <p:pic>
        <p:nvPicPr>
          <p:cNvPr id="4" name="Content Placeholder 3" descr="Screen Shot 2014-07-15 at 11.17.1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321" b="-25321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65228" y="6061065"/>
            <a:ext cx="7405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 “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Platform Models for Sustainable Internet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Regulation”, [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Claffy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Clark, SSRN 2014]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Rudra Dutta, NCSU, July 2014, ACMU (ISI)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89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csu_warm">
  <a:themeElements>
    <a:clrScheme name="wolf_lo_cont 2">
      <a:dk1>
        <a:srgbClr val="000000"/>
      </a:dk1>
      <a:lt1>
        <a:srgbClr val="FFFFFF"/>
      </a:lt1>
      <a:dk2>
        <a:srgbClr val="000000"/>
      </a:dk2>
      <a:lt2>
        <a:srgbClr val="CCECFF"/>
      </a:lt2>
      <a:accent1>
        <a:srgbClr val="6699FF"/>
      </a:accent1>
      <a:accent2>
        <a:srgbClr val="66CCFF"/>
      </a:accent2>
      <a:accent3>
        <a:srgbClr val="FFFFFF"/>
      </a:accent3>
      <a:accent4>
        <a:srgbClr val="000000"/>
      </a:accent4>
      <a:accent5>
        <a:srgbClr val="B8CAFF"/>
      </a:accent5>
      <a:accent6>
        <a:srgbClr val="5CB9E7"/>
      </a:accent6>
      <a:hlink>
        <a:srgbClr val="CC99FF"/>
      </a:hlink>
      <a:folHlink>
        <a:srgbClr val="00CCCC"/>
      </a:folHlink>
    </a:clrScheme>
    <a:fontScheme name="wolf_lo_c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wolf_lo_con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lf_lo_con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lf_lo_con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lf_lo_con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lf_lo_con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Kozuka Gothic Pro 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Kozuka Gothic Pro 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Kozuka Gothic Pro 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Kozuka Gothic Pro 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ixel">
  <a:themeElements>
    <a:clrScheme name="Pixel 13">
      <a:dk1>
        <a:srgbClr val="000066"/>
      </a:dk1>
      <a:lt1>
        <a:srgbClr val="FFFFFF"/>
      </a:lt1>
      <a:dk2>
        <a:srgbClr val="000066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56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en-US" sz="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en-US" sz="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66"/>
        </a:dk1>
        <a:lt1>
          <a:srgbClr val="FFFFFF"/>
        </a:lt1>
        <a:dk2>
          <a:srgbClr val="000066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56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Kozuka Gothic Pro 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Kozuka Gothic Pro 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Kozuka Gothic Pro 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Kozuka Gothic Pro 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ncsu_warm">
  <a:themeElements>
    <a:clrScheme name="wolf_lo_cont 2">
      <a:dk1>
        <a:srgbClr val="000000"/>
      </a:dk1>
      <a:lt1>
        <a:srgbClr val="FFFFFF"/>
      </a:lt1>
      <a:dk2>
        <a:srgbClr val="000000"/>
      </a:dk2>
      <a:lt2>
        <a:srgbClr val="CCECFF"/>
      </a:lt2>
      <a:accent1>
        <a:srgbClr val="6699FF"/>
      </a:accent1>
      <a:accent2>
        <a:srgbClr val="66CCFF"/>
      </a:accent2>
      <a:accent3>
        <a:srgbClr val="FFFFFF"/>
      </a:accent3>
      <a:accent4>
        <a:srgbClr val="000000"/>
      </a:accent4>
      <a:accent5>
        <a:srgbClr val="B8CAFF"/>
      </a:accent5>
      <a:accent6>
        <a:srgbClr val="5CB9E7"/>
      </a:accent6>
      <a:hlink>
        <a:srgbClr val="CC99FF"/>
      </a:hlink>
      <a:folHlink>
        <a:srgbClr val="00CCCC"/>
      </a:folHlink>
    </a:clrScheme>
    <a:fontScheme name="wolf_lo_c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wolf_lo_con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lf_lo_con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lf_lo_con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olf_lo_con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olf_lo_con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Pixel">
  <a:themeElements>
    <a:clrScheme name="Pixel 13">
      <a:dk1>
        <a:srgbClr val="000066"/>
      </a:dk1>
      <a:lt1>
        <a:srgbClr val="FFFFFF"/>
      </a:lt1>
      <a:dk2>
        <a:srgbClr val="000066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56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en-US" sz="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en-US" sz="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66"/>
        </a:dk1>
        <a:lt1>
          <a:srgbClr val="FFFFFF"/>
        </a:lt1>
        <a:dk2>
          <a:srgbClr val="000066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56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ncsu_warm.thmx</Template>
  <TotalTime>912</TotalTime>
  <Words>4394</Words>
  <Application>Microsoft Macintosh PowerPoint</Application>
  <PresentationFormat>On-screen Show (4:3)</PresentationFormat>
  <Paragraphs>1059</Paragraphs>
  <Slides>85</Slides>
  <Notes>29</Notes>
  <HiddenSlides>0</HiddenSlides>
  <MMClips>2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85</vt:i4>
      </vt:variant>
    </vt:vector>
  </HeadingPairs>
  <TitlesOfParts>
    <vt:vector size="99" baseType="lpstr">
      <vt:lpstr>ncsu_warm</vt:lpstr>
      <vt:lpstr>Pixel</vt:lpstr>
      <vt:lpstr>1_Default Design</vt:lpstr>
      <vt:lpstr>2_Default Design</vt:lpstr>
      <vt:lpstr>3_Default Design</vt:lpstr>
      <vt:lpstr>4_Default Design</vt:lpstr>
      <vt:lpstr>Office Theme</vt:lpstr>
      <vt:lpstr>1_ncsu_warm</vt:lpstr>
      <vt:lpstr>1_Pixel</vt:lpstr>
      <vt:lpstr>5_Default Design</vt:lpstr>
      <vt:lpstr>6_Default Design</vt:lpstr>
      <vt:lpstr>7_Default Design</vt:lpstr>
      <vt:lpstr>8_Default Design</vt:lpstr>
      <vt:lpstr>1_Office Theme</vt:lpstr>
      <vt:lpstr>Internet Architecture: The Role of Economy and Choice in the Services Internet</vt:lpstr>
      <vt:lpstr>Overview</vt:lpstr>
      <vt:lpstr>Evolution of Structure</vt:lpstr>
      <vt:lpstr>Network Service Demand Evolution</vt:lpstr>
      <vt:lpstr>Network Service Offering Evolution</vt:lpstr>
      <vt:lpstr>Economics</vt:lpstr>
      <vt:lpstr>Network Neutrality</vt:lpstr>
      <vt:lpstr>What Constitutes Neutrality</vt:lpstr>
      <vt:lpstr>Economics Drives Architecture</vt:lpstr>
      <vt:lpstr>Economics Drives Architecture</vt:lpstr>
      <vt:lpstr>Economics Drives Architecture</vt:lpstr>
      <vt:lpstr>Economics Drives Architecture</vt:lpstr>
      <vt:lpstr>Architectural Problems</vt:lpstr>
      <vt:lpstr>Performance Woes</vt:lpstr>
      <vt:lpstr>Architectural Need</vt:lpstr>
      <vt:lpstr>ChoiceNet Entities / Interactions</vt:lpstr>
      <vt:lpstr>Entities and Interactions</vt:lpstr>
      <vt:lpstr>Per-Provider Contracts</vt:lpstr>
      <vt:lpstr>Marketplace as Rendezvous</vt:lpstr>
      <vt:lpstr>Preliminaries</vt:lpstr>
      <vt:lpstr>Prelim: ChoiceNet Rendezvous</vt:lpstr>
      <vt:lpstr>Prelim: ChoiceNet Identities</vt:lpstr>
      <vt:lpstr>Prelim: ChoiceNet Message Fields</vt:lpstr>
      <vt:lpstr>ChoiceNet Message Structure</vt:lpstr>
      <vt:lpstr>ChoiceNet Rendezvous Message</vt:lpstr>
      <vt:lpstr>Advertisements</vt:lpstr>
      <vt:lpstr>Per-Provider Verification</vt:lpstr>
      <vt:lpstr>Prototype Demo</vt:lpstr>
      <vt:lpstr>Jitter Apportionment for Video UX</vt:lpstr>
      <vt:lpstr>Jitter Apportionment for Video UX</vt:lpstr>
      <vt:lpstr>Jitter Apportionment for Video UX</vt:lpstr>
      <vt:lpstr>Jitter Apportionment for Video UX</vt:lpstr>
      <vt:lpstr>Jitter Apportionment for Video UX</vt:lpstr>
      <vt:lpstr>Jitter Apportionment for Video UX</vt:lpstr>
      <vt:lpstr>Jitter Apportionment for Video UX</vt:lpstr>
      <vt:lpstr>Jitter Apportionment for Video UX</vt:lpstr>
      <vt:lpstr>Jitter Apportionment for Video UX</vt:lpstr>
      <vt:lpstr>Jitter Apportionment for Video UX</vt:lpstr>
      <vt:lpstr>Jitter Apportionment for Video UX</vt:lpstr>
      <vt:lpstr>Service Insertion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 – Real World Scenario</vt:lpstr>
      <vt:lpstr>Experiment – Lab Setup</vt:lpstr>
      <vt:lpstr>Points to Note</vt:lpstr>
      <vt:lpstr>Prototype Demo</vt:lpstr>
      <vt:lpstr>Test Scenarios</vt:lpstr>
      <vt:lpstr>Jitter Experienced by the three videos</vt:lpstr>
      <vt:lpstr>Jitter</vt:lpstr>
      <vt:lpstr>Jitter</vt:lpstr>
      <vt:lpstr>PSNR-MOS Score</vt:lpstr>
      <vt:lpstr>PSNR-MOS Score</vt:lpstr>
      <vt:lpstr>SSIM</vt:lpstr>
      <vt:lpstr>Impact of Choice: Traffic Grooming</vt:lpstr>
      <vt:lpstr>Providing Choice</vt:lpstr>
      <vt:lpstr>The Impact of Choice</vt:lpstr>
      <vt:lpstr>The Impact of Choice</vt:lpstr>
      <vt:lpstr>The Impact of Choice</vt:lpstr>
      <vt:lpstr>Ongoing Work: OPCINet and Choice</vt:lpstr>
      <vt:lpstr>Early Prototyping</vt:lpstr>
      <vt:lpstr>Prototyping – JGN-X &amp; OPCINet</vt:lpstr>
      <vt:lpstr>The CentMesh  Project</vt:lpstr>
      <vt:lpstr>PowerPoint Presentation</vt:lpstr>
      <vt:lpstr>PowerPoint Presentation</vt:lpstr>
      <vt:lpstr>PowerPoint Presentation</vt:lpstr>
      <vt:lpstr>CentMesh Sensor Drone Fabrication </vt:lpstr>
      <vt:lpstr>PowerPoint Presentation</vt:lpstr>
      <vt:lpstr>PowerPoint Presentation</vt:lpstr>
      <vt:lpstr>PowerPoint Presentation</vt:lpstr>
      <vt:lpstr>Student Programming Competition</vt:lpstr>
      <vt:lpstr>Discussion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Rudra Dutta</dc:creator>
  <cp:lastModifiedBy>Rudra Dutta</cp:lastModifiedBy>
  <cp:revision>24</cp:revision>
  <dcterms:created xsi:type="dcterms:W3CDTF">2014-07-14T14:09:06Z</dcterms:created>
  <dcterms:modified xsi:type="dcterms:W3CDTF">2014-07-15T05:59:45Z</dcterms:modified>
</cp:coreProperties>
</file>