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38.bin" ContentType="application/vnd.openxmlformats-officedocument.oleObject"/>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 id="2147483699" r:id="rId3"/>
    <p:sldMasterId id="2147483713" r:id="rId4"/>
    <p:sldMasterId id="2147483727" r:id="rId5"/>
    <p:sldMasterId id="2147483739" r:id="rId6"/>
    <p:sldMasterId id="2147483753" r:id="rId7"/>
    <p:sldMasterId id="2147483765" r:id="rId8"/>
    <p:sldMasterId id="2147483778" r:id="rId9"/>
    <p:sldMasterId id="2147483791" r:id="rId10"/>
    <p:sldMasterId id="2147483803" r:id="rId11"/>
    <p:sldMasterId id="2147483815" r:id="rId12"/>
    <p:sldMasterId id="2147483827" r:id="rId13"/>
  </p:sldMasterIdLst>
  <p:notesMasterIdLst>
    <p:notesMasterId r:id="rId92"/>
  </p:notesMasterIdLst>
  <p:sldIdLst>
    <p:sldId id="313" r:id="rId14"/>
    <p:sldId id="314" r:id="rId15"/>
    <p:sldId id="346" r:id="rId16"/>
    <p:sldId id="347" r:id="rId17"/>
    <p:sldId id="315" r:id="rId18"/>
    <p:sldId id="316" r:id="rId19"/>
    <p:sldId id="318" r:id="rId20"/>
    <p:sldId id="319" r:id="rId21"/>
    <p:sldId id="320" r:id="rId22"/>
    <p:sldId id="348" r:id="rId23"/>
    <p:sldId id="349" r:id="rId24"/>
    <p:sldId id="350" r:id="rId25"/>
    <p:sldId id="351" r:id="rId26"/>
    <p:sldId id="352" r:id="rId27"/>
    <p:sldId id="353" r:id="rId28"/>
    <p:sldId id="365" r:id="rId29"/>
    <p:sldId id="321" r:id="rId30"/>
    <p:sldId id="322" r:id="rId31"/>
    <p:sldId id="323" r:id="rId32"/>
    <p:sldId id="324" r:id="rId33"/>
    <p:sldId id="325" r:id="rId34"/>
    <p:sldId id="361" r:id="rId35"/>
    <p:sldId id="326" r:id="rId36"/>
    <p:sldId id="327" r:id="rId37"/>
    <p:sldId id="328" r:id="rId38"/>
    <p:sldId id="329" r:id="rId39"/>
    <p:sldId id="330" r:id="rId40"/>
    <p:sldId id="334" r:id="rId41"/>
    <p:sldId id="335" r:id="rId42"/>
    <p:sldId id="336" r:id="rId43"/>
    <p:sldId id="337" r:id="rId44"/>
    <p:sldId id="338" r:id="rId45"/>
    <p:sldId id="339" r:id="rId46"/>
    <p:sldId id="340" r:id="rId47"/>
    <p:sldId id="333" r:id="rId48"/>
    <p:sldId id="363" r:id="rId49"/>
    <p:sldId id="364" r:id="rId50"/>
    <p:sldId id="342" r:id="rId51"/>
    <p:sldId id="343" r:id="rId52"/>
    <p:sldId id="344" r:id="rId53"/>
    <p:sldId id="345" r:id="rId54"/>
    <p:sldId id="341" r:id="rId55"/>
    <p:sldId id="285" r:id="rId56"/>
    <p:sldId id="310" r:id="rId57"/>
    <p:sldId id="292" r:id="rId58"/>
    <p:sldId id="286" r:id="rId59"/>
    <p:sldId id="293" r:id="rId60"/>
    <p:sldId id="294" r:id="rId61"/>
    <p:sldId id="295" r:id="rId62"/>
    <p:sldId id="297" r:id="rId63"/>
    <p:sldId id="299" r:id="rId64"/>
    <p:sldId id="287" r:id="rId65"/>
    <p:sldId id="298" r:id="rId66"/>
    <p:sldId id="311" r:id="rId67"/>
    <p:sldId id="305" r:id="rId68"/>
    <p:sldId id="288" r:id="rId69"/>
    <p:sldId id="289" r:id="rId70"/>
    <p:sldId id="290" r:id="rId71"/>
    <p:sldId id="384" r:id="rId72"/>
    <p:sldId id="312" r:id="rId73"/>
    <p:sldId id="366" r:id="rId74"/>
    <p:sldId id="367" r:id="rId75"/>
    <p:sldId id="368" r:id="rId76"/>
    <p:sldId id="369" r:id="rId77"/>
    <p:sldId id="370" r:id="rId78"/>
    <p:sldId id="371" r:id="rId79"/>
    <p:sldId id="372" r:id="rId80"/>
    <p:sldId id="373" r:id="rId81"/>
    <p:sldId id="374" r:id="rId82"/>
    <p:sldId id="375" r:id="rId83"/>
    <p:sldId id="376" r:id="rId84"/>
    <p:sldId id="377" r:id="rId85"/>
    <p:sldId id="378" r:id="rId86"/>
    <p:sldId id="379" r:id="rId87"/>
    <p:sldId id="380" r:id="rId88"/>
    <p:sldId id="381" r:id="rId89"/>
    <p:sldId id="382" r:id="rId90"/>
    <p:sldId id="383"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3D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68" autoAdjust="0"/>
    <p:restoredTop sz="94681" autoAdjust="0"/>
  </p:normalViewPr>
  <p:slideViewPr>
    <p:cSldViewPr snapToGrid="0" snapToObjects="1">
      <p:cViewPr varScale="1">
        <p:scale>
          <a:sx n="90" d="100"/>
          <a:sy n="90" d="100"/>
        </p:scale>
        <p:origin x="-624" y="-104"/>
      </p:cViewPr>
      <p:guideLst>
        <p:guide orient="horz" pos="2160"/>
        <p:guide pos="2880"/>
      </p:guideLst>
    </p:cSldViewPr>
  </p:slideViewPr>
  <p:outlineViewPr>
    <p:cViewPr>
      <p:scale>
        <a:sx n="33" d="100"/>
        <a:sy n="33" d="100"/>
      </p:scale>
      <p:origin x="0" y="23568"/>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s>
</file>

<file path=ppt/_rels/viewProps.xml.rels><?xml version="1.0" encoding="UTF-8" standalone="yes"?>
<Relationships xmlns="http://schemas.openxmlformats.org/package/2006/relationships"><Relationship Id="rId1"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Workbook1"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Workbook1"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586772739079698"/>
          <c:y val="0.109749977373518"/>
          <c:w val="0.884026943354812"/>
          <c:h val="0.8122119648837"/>
        </c:manualLayout>
      </c:layout>
      <c:scatterChart>
        <c:scatterStyle val="lineMarker"/>
        <c:varyColors val="0"/>
        <c:ser>
          <c:idx val="0"/>
          <c:order val="0"/>
          <c:tx>
            <c:v>SP</c:v>
          </c:tx>
          <c:spPr>
            <a:ln w="28575">
              <a:noFill/>
            </a:ln>
          </c:spPr>
          <c:marker>
            <c:symbol val="circle"/>
            <c:size val="4"/>
            <c:spPr>
              <a:solidFill>
                <a:srgbClr val="C00000"/>
              </a:solidFill>
              <a:ln>
                <a:noFill/>
              </a:ln>
            </c:spPr>
          </c:marker>
          <c:xVal>
            <c:numRef>
              <c:f>Sheet1!$B$3:$B$304</c:f>
              <c:numCache>
                <c:formatCode>General</c:formatCode>
                <c:ptCount val="302"/>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c:v>229.0</c:v>
                </c:pt>
                <c:pt idx="229">
                  <c:v>230.0</c:v>
                </c:pt>
                <c:pt idx="230">
                  <c:v>231.0</c:v>
                </c:pt>
                <c:pt idx="231">
                  <c:v>232.0</c:v>
                </c:pt>
                <c:pt idx="232">
                  <c:v>233.0</c:v>
                </c:pt>
                <c:pt idx="233">
                  <c:v>234.0</c:v>
                </c:pt>
                <c:pt idx="234">
                  <c:v>235.0</c:v>
                </c:pt>
                <c:pt idx="235">
                  <c:v>236.0</c:v>
                </c:pt>
                <c:pt idx="236">
                  <c:v>237.0</c:v>
                </c:pt>
                <c:pt idx="237">
                  <c:v>238.0</c:v>
                </c:pt>
                <c:pt idx="238">
                  <c:v>239.0</c:v>
                </c:pt>
                <c:pt idx="239">
                  <c:v>240.0</c:v>
                </c:pt>
                <c:pt idx="240">
                  <c:v>241.0</c:v>
                </c:pt>
                <c:pt idx="241">
                  <c:v>242.0</c:v>
                </c:pt>
                <c:pt idx="242">
                  <c:v>243.0</c:v>
                </c:pt>
                <c:pt idx="243">
                  <c:v>244.0</c:v>
                </c:pt>
                <c:pt idx="244">
                  <c:v>245.0</c:v>
                </c:pt>
                <c:pt idx="245">
                  <c:v>246.0</c:v>
                </c:pt>
                <c:pt idx="246">
                  <c:v>247.0</c:v>
                </c:pt>
                <c:pt idx="247">
                  <c:v>248.0</c:v>
                </c:pt>
                <c:pt idx="248">
                  <c:v>249.0</c:v>
                </c:pt>
                <c:pt idx="249">
                  <c:v>250.0</c:v>
                </c:pt>
                <c:pt idx="250">
                  <c:v>251.0</c:v>
                </c:pt>
                <c:pt idx="251">
                  <c:v>252.0</c:v>
                </c:pt>
                <c:pt idx="252">
                  <c:v>253.0</c:v>
                </c:pt>
                <c:pt idx="253">
                  <c:v>254.0</c:v>
                </c:pt>
                <c:pt idx="254">
                  <c:v>255.0</c:v>
                </c:pt>
                <c:pt idx="255">
                  <c:v>256.0</c:v>
                </c:pt>
                <c:pt idx="256">
                  <c:v>257.0</c:v>
                </c:pt>
                <c:pt idx="257">
                  <c:v>258.0</c:v>
                </c:pt>
                <c:pt idx="258">
                  <c:v>259.0</c:v>
                </c:pt>
                <c:pt idx="259">
                  <c:v>260.0</c:v>
                </c:pt>
                <c:pt idx="260">
                  <c:v>261.0</c:v>
                </c:pt>
                <c:pt idx="261">
                  <c:v>262.0</c:v>
                </c:pt>
                <c:pt idx="262">
                  <c:v>263.0</c:v>
                </c:pt>
                <c:pt idx="263">
                  <c:v>264.0</c:v>
                </c:pt>
                <c:pt idx="264">
                  <c:v>265.0</c:v>
                </c:pt>
                <c:pt idx="265">
                  <c:v>266.0</c:v>
                </c:pt>
                <c:pt idx="266">
                  <c:v>267.0</c:v>
                </c:pt>
                <c:pt idx="267">
                  <c:v>268.0</c:v>
                </c:pt>
                <c:pt idx="268">
                  <c:v>269.0</c:v>
                </c:pt>
                <c:pt idx="269">
                  <c:v>270.0</c:v>
                </c:pt>
                <c:pt idx="270">
                  <c:v>271.0</c:v>
                </c:pt>
                <c:pt idx="271">
                  <c:v>272.0</c:v>
                </c:pt>
                <c:pt idx="272">
                  <c:v>273.0</c:v>
                </c:pt>
                <c:pt idx="273">
                  <c:v>274.0</c:v>
                </c:pt>
                <c:pt idx="274">
                  <c:v>275.0</c:v>
                </c:pt>
                <c:pt idx="275">
                  <c:v>276.0</c:v>
                </c:pt>
                <c:pt idx="276">
                  <c:v>277.0</c:v>
                </c:pt>
                <c:pt idx="277">
                  <c:v>278.0</c:v>
                </c:pt>
                <c:pt idx="278">
                  <c:v>279.0</c:v>
                </c:pt>
                <c:pt idx="279">
                  <c:v>280.0</c:v>
                </c:pt>
                <c:pt idx="280">
                  <c:v>281.0</c:v>
                </c:pt>
                <c:pt idx="281">
                  <c:v>282.0</c:v>
                </c:pt>
                <c:pt idx="282">
                  <c:v>283.0</c:v>
                </c:pt>
                <c:pt idx="283">
                  <c:v>284.0</c:v>
                </c:pt>
                <c:pt idx="284">
                  <c:v>285.0</c:v>
                </c:pt>
                <c:pt idx="285">
                  <c:v>286.0</c:v>
                </c:pt>
                <c:pt idx="286">
                  <c:v>287.0</c:v>
                </c:pt>
                <c:pt idx="287">
                  <c:v>288.0</c:v>
                </c:pt>
                <c:pt idx="288">
                  <c:v>289.0</c:v>
                </c:pt>
                <c:pt idx="289">
                  <c:v>290.0</c:v>
                </c:pt>
                <c:pt idx="290">
                  <c:v>291.0</c:v>
                </c:pt>
                <c:pt idx="291">
                  <c:v>292.0</c:v>
                </c:pt>
                <c:pt idx="292">
                  <c:v>293.0</c:v>
                </c:pt>
                <c:pt idx="293">
                  <c:v>294.0</c:v>
                </c:pt>
                <c:pt idx="294">
                  <c:v>295.0</c:v>
                </c:pt>
                <c:pt idx="295">
                  <c:v>296.0</c:v>
                </c:pt>
                <c:pt idx="296">
                  <c:v>297.0</c:v>
                </c:pt>
                <c:pt idx="297">
                  <c:v>298.0</c:v>
                </c:pt>
                <c:pt idx="298">
                  <c:v>299.0</c:v>
                </c:pt>
                <c:pt idx="299">
                  <c:v>300.0</c:v>
                </c:pt>
                <c:pt idx="300">
                  <c:v>301.0</c:v>
                </c:pt>
                <c:pt idx="301">
                  <c:v>302.0</c:v>
                </c:pt>
              </c:numCache>
            </c:numRef>
          </c:xVal>
          <c:yVal>
            <c:numRef>
              <c:f>Sheet1!$F$3:$F$304</c:f>
              <c:numCache>
                <c:formatCode>General</c:formatCode>
                <c:ptCount val="302"/>
                <c:pt idx="0">
                  <c:v>1.12178</c:v>
                </c:pt>
                <c:pt idx="1">
                  <c:v>1.24131</c:v>
                </c:pt>
                <c:pt idx="2">
                  <c:v>1.35518</c:v>
                </c:pt>
                <c:pt idx="3">
                  <c:v>1.48468</c:v>
                </c:pt>
                <c:pt idx="4">
                  <c:v>1.60344</c:v>
                </c:pt>
                <c:pt idx="5">
                  <c:v>1.732</c:v>
                </c:pt>
                <c:pt idx="6">
                  <c:v>1.85902</c:v>
                </c:pt>
                <c:pt idx="7">
                  <c:v>2.00017</c:v>
                </c:pt>
                <c:pt idx="8">
                  <c:v>2.11425</c:v>
                </c:pt>
                <c:pt idx="9">
                  <c:v>2.23756</c:v>
                </c:pt>
                <c:pt idx="10">
                  <c:v>2.349849999999992</c:v>
                </c:pt>
                <c:pt idx="11">
                  <c:v>2.46912</c:v>
                </c:pt>
                <c:pt idx="12">
                  <c:v>2.6034</c:v>
                </c:pt>
                <c:pt idx="13">
                  <c:v>2.7265</c:v>
                </c:pt>
                <c:pt idx="14">
                  <c:v>2.83854</c:v>
                </c:pt>
                <c:pt idx="15">
                  <c:v>2.98271</c:v>
                </c:pt>
                <c:pt idx="16">
                  <c:v>3.10469</c:v>
                </c:pt>
                <c:pt idx="17">
                  <c:v>3.23298</c:v>
                </c:pt>
                <c:pt idx="18">
                  <c:v>3.35771</c:v>
                </c:pt>
                <c:pt idx="19">
                  <c:v>3.48333</c:v>
                </c:pt>
                <c:pt idx="20">
                  <c:v>3.61442</c:v>
                </c:pt>
                <c:pt idx="21">
                  <c:v>3.76103</c:v>
                </c:pt>
                <c:pt idx="22">
                  <c:v>3.911709999999998</c:v>
                </c:pt>
                <c:pt idx="23">
                  <c:v>4.057199999999995</c:v>
                </c:pt>
                <c:pt idx="24">
                  <c:v>4.185989999999991</c:v>
                </c:pt>
                <c:pt idx="25">
                  <c:v>4.310429999999997</c:v>
                </c:pt>
                <c:pt idx="26">
                  <c:v>4.43418</c:v>
                </c:pt>
                <c:pt idx="27">
                  <c:v>4.56211999999999</c:v>
                </c:pt>
                <c:pt idx="28">
                  <c:v>4.693329999999999</c:v>
                </c:pt>
                <c:pt idx="29">
                  <c:v>4.813989999999992</c:v>
                </c:pt>
                <c:pt idx="30">
                  <c:v>4.93358</c:v>
                </c:pt>
                <c:pt idx="31">
                  <c:v>5.05464</c:v>
                </c:pt>
                <c:pt idx="32">
                  <c:v>5.197989999999987</c:v>
                </c:pt>
                <c:pt idx="33">
                  <c:v>5.33606</c:v>
                </c:pt>
                <c:pt idx="34">
                  <c:v>5.4729</c:v>
                </c:pt>
                <c:pt idx="35">
                  <c:v>5.597189999999991</c:v>
                </c:pt>
                <c:pt idx="36">
                  <c:v>5.71371</c:v>
                </c:pt>
                <c:pt idx="37">
                  <c:v>5.827829999999992</c:v>
                </c:pt>
                <c:pt idx="38">
                  <c:v>5.96375</c:v>
                </c:pt>
                <c:pt idx="39">
                  <c:v>6.095519999999992</c:v>
                </c:pt>
                <c:pt idx="40">
                  <c:v>6.2236</c:v>
                </c:pt>
                <c:pt idx="41">
                  <c:v>6.354449999999995</c:v>
                </c:pt>
                <c:pt idx="42">
                  <c:v>6.495929999999999</c:v>
                </c:pt>
                <c:pt idx="43">
                  <c:v>6.61526</c:v>
                </c:pt>
                <c:pt idx="44">
                  <c:v>6.747149999999999</c:v>
                </c:pt>
                <c:pt idx="45">
                  <c:v>6.875529999999999</c:v>
                </c:pt>
                <c:pt idx="46">
                  <c:v>7.01206</c:v>
                </c:pt>
                <c:pt idx="47">
                  <c:v>7.137909999999994</c:v>
                </c:pt>
                <c:pt idx="48">
                  <c:v>7.26989</c:v>
                </c:pt>
                <c:pt idx="49">
                  <c:v>7.39068</c:v>
                </c:pt>
                <c:pt idx="50">
                  <c:v>7.49988</c:v>
                </c:pt>
                <c:pt idx="51">
                  <c:v>7.620729999999995</c:v>
                </c:pt>
                <c:pt idx="52">
                  <c:v>7.75695</c:v>
                </c:pt>
                <c:pt idx="53">
                  <c:v>7.86824</c:v>
                </c:pt>
                <c:pt idx="54">
                  <c:v>7.994099999999999</c:v>
                </c:pt>
                <c:pt idx="55">
                  <c:v>8.122870000000001</c:v>
                </c:pt>
                <c:pt idx="56">
                  <c:v>8.264420000000001</c:v>
                </c:pt>
                <c:pt idx="57">
                  <c:v>8.399610000000002</c:v>
                </c:pt>
                <c:pt idx="58">
                  <c:v>8.528540000000001</c:v>
                </c:pt>
                <c:pt idx="59">
                  <c:v>8.65488</c:v>
                </c:pt>
                <c:pt idx="60">
                  <c:v>8.779390000000001</c:v>
                </c:pt>
                <c:pt idx="61">
                  <c:v>8.92975</c:v>
                </c:pt>
                <c:pt idx="62">
                  <c:v>9.045620000000001</c:v>
                </c:pt>
                <c:pt idx="63">
                  <c:v>9.16511</c:v>
                </c:pt>
                <c:pt idx="64">
                  <c:v>9.278229999999998</c:v>
                </c:pt>
                <c:pt idx="65">
                  <c:v>9.433260000000001</c:v>
                </c:pt>
                <c:pt idx="66">
                  <c:v>9.577220000000001</c:v>
                </c:pt>
                <c:pt idx="67">
                  <c:v>9.70415</c:v>
                </c:pt>
                <c:pt idx="68">
                  <c:v>9.830950000000001</c:v>
                </c:pt>
                <c:pt idx="69">
                  <c:v>9.95244000000001</c:v>
                </c:pt>
                <c:pt idx="70">
                  <c:v>10.0874</c:v>
                </c:pt>
                <c:pt idx="71">
                  <c:v>10.2187</c:v>
                </c:pt>
                <c:pt idx="72">
                  <c:v>10.3418</c:v>
                </c:pt>
                <c:pt idx="73">
                  <c:v>10.4755</c:v>
                </c:pt>
                <c:pt idx="74">
                  <c:v>10.6054</c:v>
                </c:pt>
                <c:pt idx="75">
                  <c:v>10.7289</c:v>
                </c:pt>
                <c:pt idx="76">
                  <c:v>10.8703</c:v>
                </c:pt>
                <c:pt idx="77">
                  <c:v>10.9952</c:v>
                </c:pt>
                <c:pt idx="78">
                  <c:v>11.1271</c:v>
                </c:pt>
                <c:pt idx="79">
                  <c:v>11.2506</c:v>
                </c:pt>
                <c:pt idx="80">
                  <c:v>11.3818</c:v>
                </c:pt>
                <c:pt idx="81">
                  <c:v>11.5211</c:v>
                </c:pt>
                <c:pt idx="82">
                  <c:v>11.6588</c:v>
                </c:pt>
                <c:pt idx="83">
                  <c:v>11.7998</c:v>
                </c:pt>
                <c:pt idx="84">
                  <c:v>11.9304</c:v>
                </c:pt>
                <c:pt idx="85">
                  <c:v>12.067</c:v>
                </c:pt>
                <c:pt idx="86">
                  <c:v>12.1853</c:v>
                </c:pt>
                <c:pt idx="87">
                  <c:v>12.3197</c:v>
                </c:pt>
                <c:pt idx="88">
                  <c:v>12.4606</c:v>
                </c:pt>
                <c:pt idx="89">
                  <c:v>12.5827</c:v>
                </c:pt>
                <c:pt idx="90">
                  <c:v>12.706</c:v>
                </c:pt>
                <c:pt idx="91">
                  <c:v>12.8372</c:v>
                </c:pt>
                <c:pt idx="92">
                  <c:v>12.9725</c:v>
                </c:pt>
                <c:pt idx="93">
                  <c:v>13.0984</c:v>
                </c:pt>
                <c:pt idx="94">
                  <c:v>13.223</c:v>
                </c:pt>
                <c:pt idx="95">
                  <c:v>13.3475</c:v>
                </c:pt>
                <c:pt idx="96">
                  <c:v>13.4863</c:v>
                </c:pt>
                <c:pt idx="97">
                  <c:v>13.6278</c:v>
                </c:pt>
                <c:pt idx="98">
                  <c:v>13.778</c:v>
                </c:pt>
                <c:pt idx="99">
                  <c:v>13.9239</c:v>
                </c:pt>
                <c:pt idx="100">
                  <c:v>14.0602</c:v>
                </c:pt>
                <c:pt idx="101">
                  <c:v>14.1961</c:v>
                </c:pt>
                <c:pt idx="102">
                  <c:v>14.3437</c:v>
                </c:pt>
                <c:pt idx="103">
                  <c:v>14.472</c:v>
                </c:pt>
                <c:pt idx="104">
                  <c:v>14.6133</c:v>
                </c:pt>
                <c:pt idx="105">
                  <c:v>14.7554</c:v>
                </c:pt>
                <c:pt idx="106">
                  <c:v>14.8819</c:v>
                </c:pt>
                <c:pt idx="107">
                  <c:v>15.0126</c:v>
                </c:pt>
                <c:pt idx="108">
                  <c:v>15.1473</c:v>
                </c:pt>
                <c:pt idx="109">
                  <c:v>15.2823</c:v>
                </c:pt>
                <c:pt idx="110">
                  <c:v>15.3971</c:v>
                </c:pt>
                <c:pt idx="111">
                  <c:v>15.5322</c:v>
                </c:pt>
                <c:pt idx="112">
                  <c:v>15.6384</c:v>
                </c:pt>
                <c:pt idx="113">
                  <c:v>15.7655</c:v>
                </c:pt>
                <c:pt idx="114">
                  <c:v>15.9217</c:v>
                </c:pt>
                <c:pt idx="115">
                  <c:v>16.0475</c:v>
                </c:pt>
                <c:pt idx="116">
                  <c:v>16.1721</c:v>
                </c:pt>
                <c:pt idx="117">
                  <c:v>16.2926</c:v>
                </c:pt>
                <c:pt idx="118">
                  <c:v>16.4084</c:v>
                </c:pt>
                <c:pt idx="119">
                  <c:v>16.5472</c:v>
                </c:pt>
                <c:pt idx="120">
                  <c:v>16.6819</c:v>
                </c:pt>
                <c:pt idx="121">
                  <c:v>16.81180000000001</c:v>
                </c:pt>
                <c:pt idx="122">
                  <c:v>16.9331</c:v>
                </c:pt>
                <c:pt idx="123">
                  <c:v>17.0604</c:v>
                </c:pt>
                <c:pt idx="124">
                  <c:v>17.2028</c:v>
                </c:pt>
                <c:pt idx="125">
                  <c:v>17.3189</c:v>
                </c:pt>
                <c:pt idx="126">
                  <c:v>17.4597</c:v>
                </c:pt>
                <c:pt idx="127">
                  <c:v>17.5949</c:v>
                </c:pt>
                <c:pt idx="128">
                  <c:v>17.7162</c:v>
                </c:pt>
                <c:pt idx="129">
                  <c:v>17.8495</c:v>
                </c:pt>
                <c:pt idx="130">
                  <c:v>17.977</c:v>
                </c:pt>
                <c:pt idx="131">
                  <c:v>18.1054</c:v>
                </c:pt>
                <c:pt idx="132">
                  <c:v>18.2397</c:v>
                </c:pt>
                <c:pt idx="133">
                  <c:v>18.3608</c:v>
                </c:pt>
                <c:pt idx="134">
                  <c:v>18.4989</c:v>
                </c:pt>
                <c:pt idx="135">
                  <c:v>18.6231</c:v>
                </c:pt>
                <c:pt idx="136">
                  <c:v>18.7604</c:v>
                </c:pt>
                <c:pt idx="137">
                  <c:v>18.8995</c:v>
                </c:pt>
                <c:pt idx="138">
                  <c:v>19.0167</c:v>
                </c:pt>
                <c:pt idx="139">
                  <c:v>19.1398</c:v>
                </c:pt>
                <c:pt idx="140">
                  <c:v>19.2719</c:v>
                </c:pt>
                <c:pt idx="141">
                  <c:v>19.3973</c:v>
                </c:pt>
                <c:pt idx="142">
                  <c:v>19.5295</c:v>
                </c:pt>
                <c:pt idx="143">
                  <c:v>19.6556</c:v>
                </c:pt>
                <c:pt idx="144">
                  <c:v>19.7739</c:v>
                </c:pt>
                <c:pt idx="145">
                  <c:v>19.9097</c:v>
                </c:pt>
                <c:pt idx="146">
                  <c:v>20.0463</c:v>
                </c:pt>
                <c:pt idx="147">
                  <c:v>20.1748</c:v>
                </c:pt>
                <c:pt idx="148">
                  <c:v>20.2975</c:v>
                </c:pt>
                <c:pt idx="149">
                  <c:v>20.4135</c:v>
                </c:pt>
                <c:pt idx="150">
                  <c:v>20.5398</c:v>
                </c:pt>
                <c:pt idx="151">
                  <c:v>20.6674</c:v>
                </c:pt>
                <c:pt idx="152">
                  <c:v>20.7996</c:v>
                </c:pt>
                <c:pt idx="153">
                  <c:v>20.9301</c:v>
                </c:pt>
                <c:pt idx="154">
                  <c:v>21.0453</c:v>
                </c:pt>
                <c:pt idx="155">
                  <c:v>21.1719</c:v>
                </c:pt>
                <c:pt idx="156">
                  <c:v>21.2969</c:v>
                </c:pt>
                <c:pt idx="157">
                  <c:v>21.4303</c:v>
                </c:pt>
                <c:pt idx="158">
                  <c:v>21.5584</c:v>
                </c:pt>
                <c:pt idx="159">
                  <c:v>21.6759</c:v>
                </c:pt>
                <c:pt idx="160">
                  <c:v>21.8007</c:v>
                </c:pt>
                <c:pt idx="161">
                  <c:v>21.92289999999998</c:v>
                </c:pt>
                <c:pt idx="162">
                  <c:v>22.0579</c:v>
                </c:pt>
                <c:pt idx="163">
                  <c:v>22.1994</c:v>
                </c:pt>
                <c:pt idx="164">
                  <c:v>22.33010000000001</c:v>
                </c:pt>
                <c:pt idx="165">
                  <c:v>22.4629</c:v>
                </c:pt>
                <c:pt idx="166">
                  <c:v>22.5915</c:v>
                </c:pt>
                <c:pt idx="167">
                  <c:v>22.71120000000001</c:v>
                </c:pt>
                <c:pt idx="168">
                  <c:v>22.8341</c:v>
                </c:pt>
                <c:pt idx="169">
                  <c:v>22.9628</c:v>
                </c:pt>
                <c:pt idx="170">
                  <c:v>23.0853</c:v>
                </c:pt>
                <c:pt idx="171">
                  <c:v>23.2285</c:v>
                </c:pt>
                <c:pt idx="172">
                  <c:v>23.3433</c:v>
                </c:pt>
                <c:pt idx="173">
                  <c:v>23.485</c:v>
                </c:pt>
                <c:pt idx="174">
                  <c:v>23.6052</c:v>
                </c:pt>
                <c:pt idx="175">
                  <c:v>23.7407</c:v>
                </c:pt>
                <c:pt idx="176">
                  <c:v>23.8765</c:v>
                </c:pt>
                <c:pt idx="177">
                  <c:v>23.998</c:v>
                </c:pt>
                <c:pt idx="178">
                  <c:v>24.11959999999999</c:v>
                </c:pt>
                <c:pt idx="179">
                  <c:v>24.2395</c:v>
                </c:pt>
                <c:pt idx="180">
                  <c:v>24.361</c:v>
                </c:pt>
                <c:pt idx="181">
                  <c:v>24.4968</c:v>
                </c:pt>
                <c:pt idx="182">
                  <c:v>24.6264</c:v>
                </c:pt>
                <c:pt idx="183">
                  <c:v>24.7668</c:v>
                </c:pt>
                <c:pt idx="184">
                  <c:v>24.8914</c:v>
                </c:pt>
                <c:pt idx="185">
                  <c:v>25.0111</c:v>
                </c:pt>
                <c:pt idx="186">
                  <c:v>25.1428</c:v>
                </c:pt>
                <c:pt idx="187">
                  <c:v>25.2671</c:v>
                </c:pt>
                <c:pt idx="188">
                  <c:v>25.3846</c:v>
                </c:pt>
                <c:pt idx="189">
                  <c:v>25.5187</c:v>
                </c:pt>
                <c:pt idx="190">
                  <c:v>25.6543</c:v>
                </c:pt>
                <c:pt idx="191">
                  <c:v>25.7618</c:v>
                </c:pt>
                <c:pt idx="192">
                  <c:v>25.8888</c:v>
                </c:pt>
                <c:pt idx="193">
                  <c:v>26.0104</c:v>
                </c:pt>
                <c:pt idx="194">
                  <c:v>26.1371</c:v>
                </c:pt>
                <c:pt idx="195">
                  <c:v>26.2689</c:v>
                </c:pt>
                <c:pt idx="196">
                  <c:v>26.4014</c:v>
                </c:pt>
                <c:pt idx="197">
                  <c:v>26.5193</c:v>
                </c:pt>
                <c:pt idx="198">
                  <c:v>26.6302</c:v>
                </c:pt>
                <c:pt idx="199">
                  <c:v>26.7531</c:v>
                </c:pt>
                <c:pt idx="200">
                  <c:v>26.86039999999998</c:v>
                </c:pt>
                <c:pt idx="201">
                  <c:v>26.98219999999992</c:v>
                </c:pt>
                <c:pt idx="202">
                  <c:v>27.1328</c:v>
                </c:pt>
                <c:pt idx="203">
                  <c:v>27.2551</c:v>
                </c:pt>
                <c:pt idx="204">
                  <c:v>27.39549999999998</c:v>
                </c:pt>
                <c:pt idx="205">
                  <c:v>27.5623</c:v>
                </c:pt>
                <c:pt idx="206">
                  <c:v>27.6797</c:v>
                </c:pt>
                <c:pt idx="207">
                  <c:v>27.80720000000001</c:v>
                </c:pt>
                <c:pt idx="208">
                  <c:v>27.9361</c:v>
                </c:pt>
                <c:pt idx="209">
                  <c:v>28.0692</c:v>
                </c:pt>
                <c:pt idx="210">
                  <c:v>28.2135</c:v>
                </c:pt>
                <c:pt idx="211">
                  <c:v>28.3672</c:v>
                </c:pt>
                <c:pt idx="212">
                  <c:v>28.5016</c:v>
                </c:pt>
                <c:pt idx="213">
                  <c:v>28.6218</c:v>
                </c:pt>
                <c:pt idx="214">
                  <c:v>28.7711</c:v>
                </c:pt>
                <c:pt idx="215">
                  <c:v>28.885</c:v>
                </c:pt>
                <c:pt idx="216">
                  <c:v>28.9985</c:v>
                </c:pt>
                <c:pt idx="217">
                  <c:v>29.1315</c:v>
                </c:pt>
                <c:pt idx="218">
                  <c:v>29.2561</c:v>
                </c:pt>
                <c:pt idx="219">
                  <c:v>29.4008</c:v>
                </c:pt>
                <c:pt idx="220">
                  <c:v>29.53269999999998</c:v>
                </c:pt>
                <c:pt idx="221">
                  <c:v>29.652</c:v>
                </c:pt>
                <c:pt idx="222">
                  <c:v>29.7768</c:v>
                </c:pt>
                <c:pt idx="223">
                  <c:v>29.8997</c:v>
                </c:pt>
                <c:pt idx="224">
                  <c:v>30.0229</c:v>
                </c:pt>
                <c:pt idx="225">
                  <c:v>30.1489</c:v>
                </c:pt>
                <c:pt idx="226">
                  <c:v>30.2712</c:v>
                </c:pt>
                <c:pt idx="227">
                  <c:v>30.4231</c:v>
                </c:pt>
                <c:pt idx="228">
                  <c:v>30.54179999999998</c:v>
                </c:pt>
                <c:pt idx="229">
                  <c:v>30.6892</c:v>
                </c:pt>
                <c:pt idx="230">
                  <c:v>30.8207</c:v>
                </c:pt>
                <c:pt idx="231">
                  <c:v>30.9445</c:v>
                </c:pt>
                <c:pt idx="232">
                  <c:v>31.07539999999998</c:v>
                </c:pt>
                <c:pt idx="233">
                  <c:v>31.1939</c:v>
                </c:pt>
                <c:pt idx="234">
                  <c:v>31.32689999999999</c:v>
                </c:pt>
                <c:pt idx="235">
                  <c:v>31.4496</c:v>
                </c:pt>
                <c:pt idx="236">
                  <c:v>31.5783</c:v>
                </c:pt>
                <c:pt idx="237">
                  <c:v>31.7044</c:v>
                </c:pt>
                <c:pt idx="238">
                  <c:v>31.8265</c:v>
                </c:pt>
                <c:pt idx="239">
                  <c:v>31.9553</c:v>
                </c:pt>
                <c:pt idx="240">
                  <c:v>32.0867</c:v>
                </c:pt>
                <c:pt idx="241">
                  <c:v>32.2043</c:v>
                </c:pt>
                <c:pt idx="242">
                  <c:v>32.35749999999999</c:v>
                </c:pt>
                <c:pt idx="243">
                  <c:v>32.498</c:v>
                </c:pt>
                <c:pt idx="244">
                  <c:v>32.6295</c:v>
                </c:pt>
                <c:pt idx="245">
                  <c:v>32.7736</c:v>
                </c:pt>
                <c:pt idx="246">
                  <c:v>32.9046</c:v>
                </c:pt>
                <c:pt idx="247">
                  <c:v>33.027</c:v>
                </c:pt>
                <c:pt idx="248">
                  <c:v>33.15880000000001</c:v>
                </c:pt>
                <c:pt idx="249">
                  <c:v>33.29420000000001</c:v>
                </c:pt>
                <c:pt idx="250">
                  <c:v>33.41520000000001</c:v>
                </c:pt>
                <c:pt idx="251">
                  <c:v>33.5419</c:v>
                </c:pt>
                <c:pt idx="252">
                  <c:v>33.6552</c:v>
                </c:pt>
                <c:pt idx="253">
                  <c:v>33.7804</c:v>
                </c:pt>
                <c:pt idx="254">
                  <c:v>33.8925</c:v>
                </c:pt>
                <c:pt idx="255">
                  <c:v>34.0276</c:v>
                </c:pt>
                <c:pt idx="256">
                  <c:v>34.1568</c:v>
                </c:pt>
                <c:pt idx="257">
                  <c:v>34.29</c:v>
                </c:pt>
                <c:pt idx="258">
                  <c:v>34.4418</c:v>
                </c:pt>
                <c:pt idx="259">
                  <c:v>34.5633</c:v>
                </c:pt>
                <c:pt idx="260">
                  <c:v>34.679</c:v>
                </c:pt>
                <c:pt idx="261">
                  <c:v>34.79040000000001</c:v>
                </c:pt>
                <c:pt idx="262">
                  <c:v>34.9249</c:v>
                </c:pt>
                <c:pt idx="263">
                  <c:v>35.0591</c:v>
                </c:pt>
                <c:pt idx="264">
                  <c:v>35.19960000000001</c:v>
                </c:pt>
                <c:pt idx="265">
                  <c:v>35.3274</c:v>
                </c:pt>
                <c:pt idx="266">
                  <c:v>35.4495</c:v>
                </c:pt>
                <c:pt idx="267">
                  <c:v>35.5813</c:v>
                </c:pt>
                <c:pt idx="268">
                  <c:v>35.7157</c:v>
                </c:pt>
                <c:pt idx="269">
                  <c:v>35.83900000000001</c:v>
                </c:pt>
                <c:pt idx="270">
                  <c:v>35.9813</c:v>
                </c:pt>
                <c:pt idx="271">
                  <c:v>36.1101</c:v>
                </c:pt>
                <c:pt idx="272">
                  <c:v>36.2427</c:v>
                </c:pt>
                <c:pt idx="273">
                  <c:v>36.375</c:v>
                </c:pt>
                <c:pt idx="274">
                  <c:v>36.4953</c:v>
                </c:pt>
                <c:pt idx="275">
                  <c:v>36.61960000000001</c:v>
                </c:pt>
                <c:pt idx="276">
                  <c:v>36.73560000000001</c:v>
                </c:pt>
                <c:pt idx="277">
                  <c:v>36.8676</c:v>
                </c:pt>
                <c:pt idx="278">
                  <c:v>36.9945</c:v>
                </c:pt>
                <c:pt idx="279">
                  <c:v>37.1215</c:v>
                </c:pt>
                <c:pt idx="280">
                  <c:v>37.2647</c:v>
                </c:pt>
                <c:pt idx="281">
                  <c:v>37.4063</c:v>
                </c:pt>
                <c:pt idx="282">
                  <c:v>37.542</c:v>
                </c:pt>
                <c:pt idx="283">
                  <c:v>37.6587</c:v>
                </c:pt>
                <c:pt idx="284">
                  <c:v>37.7944</c:v>
                </c:pt>
                <c:pt idx="285">
                  <c:v>37.9211</c:v>
                </c:pt>
                <c:pt idx="286">
                  <c:v>38.04620000000001</c:v>
                </c:pt>
                <c:pt idx="287">
                  <c:v>38.1748</c:v>
                </c:pt>
                <c:pt idx="288">
                  <c:v>38.288</c:v>
                </c:pt>
                <c:pt idx="289">
                  <c:v>38.3979</c:v>
                </c:pt>
                <c:pt idx="290">
                  <c:v>38.526</c:v>
                </c:pt>
                <c:pt idx="291">
                  <c:v>38.6598</c:v>
                </c:pt>
                <c:pt idx="292">
                  <c:v>38.7837</c:v>
                </c:pt>
                <c:pt idx="293">
                  <c:v>38.8937</c:v>
                </c:pt>
                <c:pt idx="294">
                  <c:v>39.0273</c:v>
                </c:pt>
                <c:pt idx="295">
                  <c:v>39.1539</c:v>
                </c:pt>
                <c:pt idx="296">
                  <c:v>39.2809</c:v>
                </c:pt>
                <c:pt idx="297">
                  <c:v>39.4117</c:v>
                </c:pt>
                <c:pt idx="298">
                  <c:v>39.5387</c:v>
                </c:pt>
                <c:pt idx="299">
                  <c:v>39.676</c:v>
                </c:pt>
                <c:pt idx="300">
                  <c:v>39.7888</c:v>
                </c:pt>
                <c:pt idx="301">
                  <c:v>39.9327</c:v>
                </c:pt>
              </c:numCache>
            </c:numRef>
          </c:yVal>
          <c:smooth val="0"/>
        </c:ser>
        <c:ser>
          <c:idx val="1"/>
          <c:order val="1"/>
          <c:tx>
            <c:v>MP1</c:v>
          </c:tx>
          <c:spPr>
            <a:ln w="28575">
              <a:noFill/>
            </a:ln>
          </c:spPr>
          <c:marker>
            <c:symbol val="triangle"/>
            <c:size val="4"/>
            <c:spPr>
              <a:solidFill>
                <a:srgbClr val="0070C0"/>
              </a:solidFill>
              <a:ln>
                <a:noFill/>
              </a:ln>
            </c:spPr>
          </c:marker>
          <c:xVal>
            <c:numRef>
              <c:f>Sheet1!$B$3:$B$304</c:f>
              <c:numCache>
                <c:formatCode>General</c:formatCode>
                <c:ptCount val="302"/>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c:v>229.0</c:v>
                </c:pt>
                <c:pt idx="229">
                  <c:v>230.0</c:v>
                </c:pt>
                <c:pt idx="230">
                  <c:v>231.0</c:v>
                </c:pt>
                <c:pt idx="231">
                  <c:v>232.0</c:v>
                </c:pt>
                <c:pt idx="232">
                  <c:v>233.0</c:v>
                </c:pt>
                <c:pt idx="233">
                  <c:v>234.0</c:v>
                </c:pt>
                <c:pt idx="234">
                  <c:v>235.0</c:v>
                </c:pt>
                <c:pt idx="235">
                  <c:v>236.0</c:v>
                </c:pt>
                <c:pt idx="236">
                  <c:v>237.0</c:v>
                </c:pt>
                <c:pt idx="237">
                  <c:v>238.0</c:v>
                </c:pt>
                <c:pt idx="238">
                  <c:v>239.0</c:v>
                </c:pt>
                <c:pt idx="239">
                  <c:v>240.0</c:v>
                </c:pt>
                <c:pt idx="240">
                  <c:v>241.0</c:v>
                </c:pt>
                <c:pt idx="241">
                  <c:v>242.0</c:v>
                </c:pt>
                <c:pt idx="242">
                  <c:v>243.0</c:v>
                </c:pt>
                <c:pt idx="243">
                  <c:v>244.0</c:v>
                </c:pt>
                <c:pt idx="244">
                  <c:v>245.0</c:v>
                </c:pt>
                <c:pt idx="245">
                  <c:v>246.0</c:v>
                </c:pt>
                <c:pt idx="246">
                  <c:v>247.0</c:v>
                </c:pt>
                <c:pt idx="247">
                  <c:v>248.0</c:v>
                </c:pt>
                <c:pt idx="248">
                  <c:v>249.0</c:v>
                </c:pt>
                <c:pt idx="249">
                  <c:v>250.0</c:v>
                </c:pt>
                <c:pt idx="250">
                  <c:v>251.0</c:v>
                </c:pt>
                <c:pt idx="251">
                  <c:v>252.0</c:v>
                </c:pt>
                <c:pt idx="252">
                  <c:v>253.0</c:v>
                </c:pt>
                <c:pt idx="253">
                  <c:v>254.0</c:v>
                </c:pt>
                <c:pt idx="254">
                  <c:v>255.0</c:v>
                </c:pt>
                <c:pt idx="255">
                  <c:v>256.0</c:v>
                </c:pt>
                <c:pt idx="256">
                  <c:v>257.0</c:v>
                </c:pt>
                <c:pt idx="257">
                  <c:v>258.0</c:v>
                </c:pt>
                <c:pt idx="258">
                  <c:v>259.0</c:v>
                </c:pt>
                <c:pt idx="259">
                  <c:v>260.0</c:v>
                </c:pt>
                <c:pt idx="260">
                  <c:v>261.0</c:v>
                </c:pt>
                <c:pt idx="261">
                  <c:v>262.0</c:v>
                </c:pt>
                <c:pt idx="262">
                  <c:v>263.0</c:v>
                </c:pt>
                <c:pt idx="263">
                  <c:v>264.0</c:v>
                </c:pt>
                <c:pt idx="264">
                  <c:v>265.0</c:v>
                </c:pt>
                <c:pt idx="265">
                  <c:v>266.0</c:v>
                </c:pt>
                <c:pt idx="266">
                  <c:v>267.0</c:v>
                </c:pt>
                <c:pt idx="267">
                  <c:v>268.0</c:v>
                </c:pt>
                <c:pt idx="268">
                  <c:v>269.0</c:v>
                </c:pt>
                <c:pt idx="269">
                  <c:v>270.0</c:v>
                </c:pt>
                <c:pt idx="270">
                  <c:v>271.0</c:v>
                </c:pt>
                <c:pt idx="271">
                  <c:v>272.0</c:v>
                </c:pt>
                <c:pt idx="272">
                  <c:v>273.0</c:v>
                </c:pt>
                <c:pt idx="273">
                  <c:v>274.0</c:v>
                </c:pt>
                <c:pt idx="274">
                  <c:v>275.0</c:v>
                </c:pt>
                <c:pt idx="275">
                  <c:v>276.0</c:v>
                </c:pt>
                <c:pt idx="276">
                  <c:v>277.0</c:v>
                </c:pt>
                <c:pt idx="277">
                  <c:v>278.0</c:v>
                </c:pt>
                <c:pt idx="278">
                  <c:v>279.0</c:v>
                </c:pt>
                <c:pt idx="279">
                  <c:v>280.0</c:v>
                </c:pt>
                <c:pt idx="280">
                  <c:v>281.0</c:v>
                </c:pt>
                <c:pt idx="281">
                  <c:v>282.0</c:v>
                </c:pt>
                <c:pt idx="282">
                  <c:v>283.0</c:v>
                </c:pt>
                <c:pt idx="283">
                  <c:v>284.0</c:v>
                </c:pt>
                <c:pt idx="284">
                  <c:v>285.0</c:v>
                </c:pt>
                <c:pt idx="285">
                  <c:v>286.0</c:v>
                </c:pt>
                <c:pt idx="286">
                  <c:v>287.0</c:v>
                </c:pt>
                <c:pt idx="287">
                  <c:v>288.0</c:v>
                </c:pt>
                <c:pt idx="288">
                  <c:v>289.0</c:v>
                </c:pt>
                <c:pt idx="289">
                  <c:v>290.0</c:v>
                </c:pt>
                <c:pt idx="290">
                  <c:v>291.0</c:v>
                </c:pt>
                <c:pt idx="291">
                  <c:v>292.0</c:v>
                </c:pt>
                <c:pt idx="292">
                  <c:v>293.0</c:v>
                </c:pt>
                <c:pt idx="293">
                  <c:v>294.0</c:v>
                </c:pt>
                <c:pt idx="294">
                  <c:v>295.0</c:v>
                </c:pt>
                <c:pt idx="295">
                  <c:v>296.0</c:v>
                </c:pt>
                <c:pt idx="296">
                  <c:v>297.0</c:v>
                </c:pt>
                <c:pt idx="297">
                  <c:v>298.0</c:v>
                </c:pt>
                <c:pt idx="298">
                  <c:v>299.0</c:v>
                </c:pt>
                <c:pt idx="299">
                  <c:v>300.0</c:v>
                </c:pt>
                <c:pt idx="300">
                  <c:v>301.0</c:v>
                </c:pt>
                <c:pt idx="301">
                  <c:v>302.0</c:v>
                </c:pt>
              </c:numCache>
            </c:numRef>
          </c:xVal>
          <c:yVal>
            <c:numRef>
              <c:f>Sheet1!$M$4:$M$304</c:f>
              <c:numCache>
                <c:formatCode>General</c:formatCode>
                <c:ptCount val="301"/>
                <c:pt idx="0">
                  <c:v>1.28369</c:v>
                </c:pt>
                <c:pt idx="1">
                  <c:v>1.40238</c:v>
                </c:pt>
                <c:pt idx="2">
                  <c:v>1.52716</c:v>
                </c:pt>
                <c:pt idx="3">
                  <c:v>1.64582</c:v>
                </c:pt>
                <c:pt idx="4">
                  <c:v>1.77475</c:v>
                </c:pt>
                <c:pt idx="5">
                  <c:v>1.9014</c:v>
                </c:pt>
                <c:pt idx="6">
                  <c:v>2.042829999999999</c:v>
                </c:pt>
                <c:pt idx="7">
                  <c:v>2.15702</c:v>
                </c:pt>
                <c:pt idx="8">
                  <c:v>2.27994</c:v>
                </c:pt>
                <c:pt idx="9">
                  <c:v>2.39468</c:v>
                </c:pt>
                <c:pt idx="10">
                  <c:v>2.51161</c:v>
                </c:pt>
                <c:pt idx="11">
                  <c:v>2.64614</c:v>
                </c:pt>
                <c:pt idx="12">
                  <c:v>2.76888</c:v>
                </c:pt>
                <c:pt idx="13">
                  <c:v>2.88092</c:v>
                </c:pt>
                <c:pt idx="14">
                  <c:v>3.02509</c:v>
                </c:pt>
                <c:pt idx="15">
                  <c:v>3.14707</c:v>
                </c:pt>
                <c:pt idx="17">
                  <c:v>3.40009</c:v>
                </c:pt>
                <c:pt idx="18">
                  <c:v>3.52571</c:v>
                </c:pt>
                <c:pt idx="19">
                  <c:v>3.6568</c:v>
                </c:pt>
                <c:pt idx="20">
                  <c:v>3.80341</c:v>
                </c:pt>
                <c:pt idx="21">
                  <c:v>3.954089999999999</c:v>
                </c:pt>
                <c:pt idx="22">
                  <c:v>4.10047</c:v>
                </c:pt>
                <c:pt idx="23">
                  <c:v>4.228419999999994</c:v>
                </c:pt>
                <c:pt idx="24">
                  <c:v>4.352809999999994</c:v>
                </c:pt>
                <c:pt idx="25">
                  <c:v>4.47656</c:v>
                </c:pt>
                <c:pt idx="26">
                  <c:v>4.604499999999994</c:v>
                </c:pt>
                <c:pt idx="27">
                  <c:v>4.73591</c:v>
                </c:pt>
                <c:pt idx="28">
                  <c:v>4.85637</c:v>
                </c:pt>
                <c:pt idx="29">
                  <c:v>4.97636</c:v>
                </c:pt>
                <c:pt idx="30">
                  <c:v>5.097019999999992</c:v>
                </c:pt>
                <c:pt idx="31">
                  <c:v>5.24037</c:v>
                </c:pt>
                <c:pt idx="32">
                  <c:v>5.37844</c:v>
                </c:pt>
                <c:pt idx="33">
                  <c:v>5.51528</c:v>
                </c:pt>
                <c:pt idx="34">
                  <c:v>5.63957</c:v>
                </c:pt>
                <c:pt idx="35">
                  <c:v>5.75609</c:v>
                </c:pt>
                <c:pt idx="36">
                  <c:v>5.87021</c:v>
                </c:pt>
                <c:pt idx="37">
                  <c:v>6.0069</c:v>
                </c:pt>
                <c:pt idx="38">
                  <c:v>6.140879999999997</c:v>
                </c:pt>
                <c:pt idx="39">
                  <c:v>6.265979999999995</c:v>
                </c:pt>
                <c:pt idx="40">
                  <c:v>6.39725</c:v>
                </c:pt>
                <c:pt idx="41">
                  <c:v>6.53831</c:v>
                </c:pt>
                <c:pt idx="42">
                  <c:v>6.657879999999991</c:v>
                </c:pt>
                <c:pt idx="43">
                  <c:v>6.79103</c:v>
                </c:pt>
                <c:pt idx="44">
                  <c:v>6.91816</c:v>
                </c:pt>
                <c:pt idx="45">
                  <c:v>7.054439999999992</c:v>
                </c:pt>
                <c:pt idx="46">
                  <c:v>7.18029</c:v>
                </c:pt>
                <c:pt idx="47">
                  <c:v>7.31227</c:v>
                </c:pt>
                <c:pt idx="48">
                  <c:v>7.43396</c:v>
                </c:pt>
                <c:pt idx="49">
                  <c:v>7.54226</c:v>
                </c:pt>
                <c:pt idx="50">
                  <c:v>7.663109999999992</c:v>
                </c:pt>
                <c:pt idx="51">
                  <c:v>7.79933</c:v>
                </c:pt>
                <c:pt idx="52">
                  <c:v>7.91134</c:v>
                </c:pt>
                <c:pt idx="53">
                  <c:v>8.03648</c:v>
                </c:pt>
                <c:pt idx="54">
                  <c:v>8.16525</c:v>
                </c:pt>
                <c:pt idx="55">
                  <c:v>8.3068</c:v>
                </c:pt>
                <c:pt idx="56">
                  <c:v>8.441990000000001</c:v>
                </c:pt>
                <c:pt idx="57">
                  <c:v>8.571010000000001</c:v>
                </c:pt>
                <c:pt idx="58">
                  <c:v>8.69726</c:v>
                </c:pt>
                <c:pt idx="59">
                  <c:v>8.823110000000001</c:v>
                </c:pt>
                <c:pt idx="60">
                  <c:v>8.97243</c:v>
                </c:pt>
                <c:pt idx="61">
                  <c:v>9.088000000000001</c:v>
                </c:pt>
                <c:pt idx="62">
                  <c:v>9.207610000000001</c:v>
                </c:pt>
                <c:pt idx="63">
                  <c:v>9.32155</c:v>
                </c:pt>
                <c:pt idx="64">
                  <c:v>9.480360000000001</c:v>
                </c:pt>
                <c:pt idx="65">
                  <c:v>9.61979</c:v>
                </c:pt>
                <c:pt idx="66">
                  <c:v>9.74657</c:v>
                </c:pt>
                <c:pt idx="67">
                  <c:v>9.873790000000004</c:v>
                </c:pt>
                <c:pt idx="68">
                  <c:v>9.994820000000001</c:v>
                </c:pt>
                <c:pt idx="69">
                  <c:v>10.1299</c:v>
                </c:pt>
                <c:pt idx="70">
                  <c:v>10.2614</c:v>
                </c:pt>
                <c:pt idx="71">
                  <c:v>10.3842</c:v>
                </c:pt>
                <c:pt idx="72">
                  <c:v>10.5179</c:v>
                </c:pt>
                <c:pt idx="73">
                  <c:v>10.6489</c:v>
                </c:pt>
                <c:pt idx="74">
                  <c:v>10.7712</c:v>
                </c:pt>
                <c:pt idx="75">
                  <c:v>10.9129</c:v>
                </c:pt>
                <c:pt idx="76">
                  <c:v>11.0389</c:v>
                </c:pt>
                <c:pt idx="77">
                  <c:v>11.1699</c:v>
                </c:pt>
                <c:pt idx="78">
                  <c:v>11.2971</c:v>
                </c:pt>
                <c:pt idx="79">
                  <c:v>11.4242</c:v>
                </c:pt>
                <c:pt idx="80">
                  <c:v>11.5659</c:v>
                </c:pt>
                <c:pt idx="81">
                  <c:v>11.7012</c:v>
                </c:pt>
                <c:pt idx="82">
                  <c:v>11.8431</c:v>
                </c:pt>
                <c:pt idx="83">
                  <c:v>11.9728</c:v>
                </c:pt>
                <c:pt idx="84">
                  <c:v>12.1102</c:v>
                </c:pt>
                <c:pt idx="85">
                  <c:v>12.2277</c:v>
                </c:pt>
                <c:pt idx="86">
                  <c:v>12.3707</c:v>
                </c:pt>
                <c:pt idx="87">
                  <c:v>12.5031</c:v>
                </c:pt>
                <c:pt idx="88">
                  <c:v>12.6252</c:v>
                </c:pt>
                <c:pt idx="89">
                  <c:v>12.7528</c:v>
                </c:pt>
                <c:pt idx="90">
                  <c:v>12.8796</c:v>
                </c:pt>
                <c:pt idx="91">
                  <c:v>13.0155</c:v>
                </c:pt>
                <c:pt idx="92">
                  <c:v>13.1418</c:v>
                </c:pt>
                <c:pt idx="93">
                  <c:v>13.2654</c:v>
                </c:pt>
                <c:pt idx="94">
                  <c:v>13.3899</c:v>
                </c:pt>
                <c:pt idx="95">
                  <c:v>13.5292</c:v>
                </c:pt>
                <c:pt idx="96">
                  <c:v>13.6702</c:v>
                </c:pt>
                <c:pt idx="97">
                  <c:v>13.8208</c:v>
                </c:pt>
                <c:pt idx="98">
                  <c:v>13.9663</c:v>
                </c:pt>
                <c:pt idx="99">
                  <c:v>14.104</c:v>
                </c:pt>
                <c:pt idx="100">
                  <c:v>14.2398</c:v>
                </c:pt>
                <c:pt idx="101">
                  <c:v>14.3864</c:v>
                </c:pt>
                <c:pt idx="102">
                  <c:v>14.5173</c:v>
                </c:pt>
                <c:pt idx="103">
                  <c:v>14.6557</c:v>
                </c:pt>
                <c:pt idx="104">
                  <c:v>14.7977</c:v>
                </c:pt>
                <c:pt idx="105">
                  <c:v>14.9243</c:v>
                </c:pt>
                <c:pt idx="106">
                  <c:v>15.058</c:v>
                </c:pt>
                <c:pt idx="107">
                  <c:v>15.1916</c:v>
                </c:pt>
                <c:pt idx="108">
                  <c:v>15.3247</c:v>
                </c:pt>
                <c:pt idx="109">
                  <c:v>15.4401</c:v>
                </c:pt>
                <c:pt idx="110">
                  <c:v>15.5746</c:v>
                </c:pt>
                <c:pt idx="111">
                  <c:v>15.6821</c:v>
                </c:pt>
                <c:pt idx="112">
                  <c:v>15.8079</c:v>
                </c:pt>
                <c:pt idx="113">
                  <c:v>15.964</c:v>
                </c:pt>
                <c:pt idx="114">
                  <c:v>16.0898</c:v>
                </c:pt>
                <c:pt idx="115">
                  <c:v>16.2212</c:v>
                </c:pt>
                <c:pt idx="116">
                  <c:v>16.3351</c:v>
                </c:pt>
                <c:pt idx="117">
                  <c:v>16.4508</c:v>
                </c:pt>
                <c:pt idx="118">
                  <c:v>16.5933</c:v>
                </c:pt>
                <c:pt idx="119">
                  <c:v>16.7256</c:v>
                </c:pt>
                <c:pt idx="120">
                  <c:v>16.8562</c:v>
                </c:pt>
                <c:pt idx="121">
                  <c:v>16.976</c:v>
                </c:pt>
                <c:pt idx="122">
                  <c:v>17.1034</c:v>
                </c:pt>
                <c:pt idx="123">
                  <c:v>17.24609999999998</c:v>
                </c:pt>
                <c:pt idx="124">
                  <c:v>17.3615</c:v>
                </c:pt>
                <c:pt idx="125">
                  <c:v>17.50390000000001</c:v>
                </c:pt>
                <c:pt idx="126">
                  <c:v>17.6374</c:v>
                </c:pt>
                <c:pt idx="127">
                  <c:v>17.76139999999998</c:v>
                </c:pt>
                <c:pt idx="128">
                  <c:v>17.8926</c:v>
                </c:pt>
                <c:pt idx="129">
                  <c:v>18.0194</c:v>
                </c:pt>
                <c:pt idx="130">
                  <c:v>18.1518</c:v>
                </c:pt>
                <c:pt idx="131">
                  <c:v>18.2821</c:v>
                </c:pt>
                <c:pt idx="132">
                  <c:v>18.4033</c:v>
                </c:pt>
                <c:pt idx="133">
                  <c:v>18.5413</c:v>
                </c:pt>
                <c:pt idx="134">
                  <c:v>18.6658</c:v>
                </c:pt>
                <c:pt idx="135">
                  <c:v>18.8039</c:v>
                </c:pt>
                <c:pt idx="136">
                  <c:v>18.9419</c:v>
                </c:pt>
                <c:pt idx="137">
                  <c:v>19.0594</c:v>
                </c:pt>
                <c:pt idx="138">
                  <c:v>19.1878</c:v>
                </c:pt>
                <c:pt idx="139">
                  <c:v>19.31629999999999</c:v>
                </c:pt>
                <c:pt idx="140">
                  <c:v>19.43990000000001</c:v>
                </c:pt>
                <c:pt idx="141">
                  <c:v>19.5722</c:v>
                </c:pt>
                <c:pt idx="142">
                  <c:v>19.698</c:v>
                </c:pt>
                <c:pt idx="143">
                  <c:v>19.82239999999998</c:v>
                </c:pt>
                <c:pt idx="144">
                  <c:v>19.9528</c:v>
                </c:pt>
                <c:pt idx="145">
                  <c:v>20.0895</c:v>
                </c:pt>
                <c:pt idx="148">
                  <c:v>20.4567</c:v>
                </c:pt>
                <c:pt idx="149">
                  <c:v>20.5823</c:v>
                </c:pt>
                <c:pt idx="150">
                  <c:v>20.71120000000001</c:v>
                </c:pt>
                <c:pt idx="151">
                  <c:v>20.8425</c:v>
                </c:pt>
                <c:pt idx="152">
                  <c:v>20.9761</c:v>
                </c:pt>
                <c:pt idx="154">
                  <c:v>21.2745</c:v>
                </c:pt>
                <c:pt idx="155">
                  <c:v>21.4004</c:v>
                </c:pt>
                <c:pt idx="156">
                  <c:v>21.5273</c:v>
                </c:pt>
                <c:pt idx="157">
                  <c:v>21.6604</c:v>
                </c:pt>
                <c:pt idx="158">
                  <c:v>21.793</c:v>
                </c:pt>
                <c:pt idx="159">
                  <c:v>21.91689999999999</c:v>
                </c:pt>
                <c:pt idx="160">
                  <c:v>22.0336</c:v>
                </c:pt>
                <c:pt idx="161">
                  <c:v>22.15769999999999</c:v>
                </c:pt>
                <c:pt idx="162">
                  <c:v>22.2634</c:v>
                </c:pt>
                <c:pt idx="163">
                  <c:v>22.3759</c:v>
                </c:pt>
                <c:pt idx="164">
                  <c:v>22.5062</c:v>
                </c:pt>
                <c:pt idx="165">
                  <c:v>22.64099999999999</c:v>
                </c:pt>
                <c:pt idx="166">
                  <c:v>22.76599999999998</c:v>
                </c:pt>
                <c:pt idx="167">
                  <c:v>22.901</c:v>
                </c:pt>
                <c:pt idx="168">
                  <c:v>23.0288</c:v>
                </c:pt>
                <c:pt idx="169">
                  <c:v>23.1544</c:v>
                </c:pt>
                <c:pt idx="170">
                  <c:v>23.2914</c:v>
                </c:pt>
                <c:pt idx="171">
                  <c:v>23.403</c:v>
                </c:pt>
                <c:pt idx="172">
                  <c:v>23.5382</c:v>
                </c:pt>
                <c:pt idx="173">
                  <c:v>23.6482</c:v>
                </c:pt>
                <c:pt idx="174">
                  <c:v>23.78529999999992</c:v>
                </c:pt>
                <c:pt idx="175">
                  <c:v>23.9198</c:v>
                </c:pt>
                <c:pt idx="176">
                  <c:v>24.0404</c:v>
                </c:pt>
                <c:pt idx="177">
                  <c:v>24.1704</c:v>
                </c:pt>
                <c:pt idx="178">
                  <c:v>24.2931</c:v>
                </c:pt>
                <c:pt idx="179">
                  <c:v>24.4111</c:v>
                </c:pt>
                <c:pt idx="180">
                  <c:v>24.5391</c:v>
                </c:pt>
                <c:pt idx="181">
                  <c:v>24.6694</c:v>
                </c:pt>
                <c:pt idx="182">
                  <c:v>24.8108</c:v>
                </c:pt>
                <c:pt idx="183">
                  <c:v>24.9389</c:v>
                </c:pt>
                <c:pt idx="184">
                  <c:v>25.0558</c:v>
                </c:pt>
                <c:pt idx="185">
                  <c:v>25.18509999999998</c:v>
                </c:pt>
                <c:pt idx="186">
                  <c:v>25.3095</c:v>
                </c:pt>
                <c:pt idx="187">
                  <c:v>25.428</c:v>
                </c:pt>
                <c:pt idx="188">
                  <c:v>25.5621</c:v>
                </c:pt>
                <c:pt idx="190">
                  <c:v>25.8184</c:v>
                </c:pt>
                <c:pt idx="191">
                  <c:v>25.945</c:v>
                </c:pt>
                <c:pt idx="192">
                  <c:v>26.0692</c:v>
                </c:pt>
                <c:pt idx="193">
                  <c:v>26.18519999999998</c:v>
                </c:pt>
                <c:pt idx="194">
                  <c:v>26.322</c:v>
                </c:pt>
                <c:pt idx="195">
                  <c:v>26.44539999999992</c:v>
                </c:pt>
                <c:pt idx="196">
                  <c:v>26.562</c:v>
                </c:pt>
                <c:pt idx="197">
                  <c:v>26.6726</c:v>
                </c:pt>
                <c:pt idx="198">
                  <c:v>26.7956</c:v>
                </c:pt>
                <c:pt idx="199">
                  <c:v>26.90309999999998</c:v>
                </c:pt>
                <c:pt idx="200">
                  <c:v>27.0248</c:v>
                </c:pt>
                <c:pt idx="201">
                  <c:v>27.1751</c:v>
                </c:pt>
                <c:pt idx="202">
                  <c:v>27.2981</c:v>
                </c:pt>
                <c:pt idx="203">
                  <c:v>27.445</c:v>
                </c:pt>
                <c:pt idx="204">
                  <c:v>27.6052</c:v>
                </c:pt>
                <c:pt idx="205">
                  <c:v>27.7222</c:v>
                </c:pt>
                <c:pt idx="206">
                  <c:v>27.85140000000001</c:v>
                </c:pt>
                <c:pt idx="207">
                  <c:v>27.9789</c:v>
                </c:pt>
                <c:pt idx="208">
                  <c:v>28.1142</c:v>
                </c:pt>
                <c:pt idx="209">
                  <c:v>28.2621</c:v>
                </c:pt>
                <c:pt idx="210">
                  <c:v>28.4095</c:v>
                </c:pt>
                <c:pt idx="211">
                  <c:v>28.5451</c:v>
                </c:pt>
                <c:pt idx="212">
                  <c:v>28.6686</c:v>
                </c:pt>
                <c:pt idx="213">
                  <c:v>28.8158</c:v>
                </c:pt>
                <c:pt idx="214">
                  <c:v>28.9361</c:v>
                </c:pt>
                <c:pt idx="215">
                  <c:v>29.0524</c:v>
                </c:pt>
                <c:pt idx="216">
                  <c:v>29.1795</c:v>
                </c:pt>
                <c:pt idx="217">
                  <c:v>29.30399999999999</c:v>
                </c:pt>
                <c:pt idx="218">
                  <c:v>29.4528</c:v>
                </c:pt>
                <c:pt idx="219">
                  <c:v>29.5825</c:v>
                </c:pt>
                <c:pt idx="220">
                  <c:v>29.6949</c:v>
                </c:pt>
                <c:pt idx="221">
                  <c:v>29.8192</c:v>
                </c:pt>
                <c:pt idx="222">
                  <c:v>29.94249999999992</c:v>
                </c:pt>
                <c:pt idx="223">
                  <c:v>30.0729</c:v>
                </c:pt>
                <c:pt idx="224">
                  <c:v>30.1915</c:v>
                </c:pt>
                <c:pt idx="225">
                  <c:v>30.3218</c:v>
                </c:pt>
                <c:pt idx="226">
                  <c:v>30.4696</c:v>
                </c:pt>
                <c:pt idx="227">
                  <c:v>30.6011</c:v>
                </c:pt>
                <c:pt idx="228">
                  <c:v>30.7345</c:v>
                </c:pt>
                <c:pt idx="229">
                  <c:v>30.8653</c:v>
                </c:pt>
                <c:pt idx="230">
                  <c:v>30.99299999999998</c:v>
                </c:pt>
                <c:pt idx="231">
                  <c:v>31.1255</c:v>
                </c:pt>
                <c:pt idx="232">
                  <c:v>31.23710000000001</c:v>
                </c:pt>
                <c:pt idx="233">
                  <c:v>31.3693</c:v>
                </c:pt>
                <c:pt idx="234">
                  <c:v>31.49309999999998</c:v>
                </c:pt>
                <c:pt idx="235">
                  <c:v>31.633</c:v>
                </c:pt>
                <c:pt idx="236">
                  <c:v>31.7633</c:v>
                </c:pt>
                <c:pt idx="237">
                  <c:v>31.87719999999999</c:v>
                </c:pt>
                <c:pt idx="238">
                  <c:v>31.99919999999998</c:v>
                </c:pt>
                <c:pt idx="239">
                  <c:v>32.1402</c:v>
                </c:pt>
                <c:pt idx="240">
                  <c:v>32.2586</c:v>
                </c:pt>
                <c:pt idx="241">
                  <c:v>32.4022</c:v>
                </c:pt>
                <c:pt idx="242">
                  <c:v>32.5465</c:v>
                </c:pt>
                <c:pt idx="243">
                  <c:v>32.6727</c:v>
                </c:pt>
                <c:pt idx="244">
                  <c:v>32.8165</c:v>
                </c:pt>
                <c:pt idx="245">
                  <c:v>32.9473</c:v>
                </c:pt>
                <c:pt idx="246">
                  <c:v>33.0698</c:v>
                </c:pt>
                <c:pt idx="247">
                  <c:v>33.2042</c:v>
                </c:pt>
                <c:pt idx="248">
                  <c:v>33.3373</c:v>
                </c:pt>
                <c:pt idx="249">
                  <c:v>33.4586</c:v>
                </c:pt>
                <c:pt idx="250">
                  <c:v>33.5869</c:v>
                </c:pt>
                <c:pt idx="251">
                  <c:v>33.7031</c:v>
                </c:pt>
                <c:pt idx="252">
                  <c:v>33.8231</c:v>
                </c:pt>
                <c:pt idx="253">
                  <c:v>33.9349</c:v>
                </c:pt>
                <c:pt idx="254">
                  <c:v>34.07</c:v>
                </c:pt>
                <c:pt idx="255">
                  <c:v>34.19920000000001</c:v>
                </c:pt>
                <c:pt idx="256">
                  <c:v>34.3324</c:v>
                </c:pt>
                <c:pt idx="258">
                  <c:v>34.6057</c:v>
                </c:pt>
                <c:pt idx="259">
                  <c:v>34.7257</c:v>
                </c:pt>
                <c:pt idx="260">
                  <c:v>34.845</c:v>
                </c:pt>
                <c:pt idx="261">
                  <c:v>34.9712</c:v>
                </c:pt>
                <c:pt idx="262">
                  <c:v>35.1019</c:v>
                </c:pt>
                <c:pt idx="263">
                  <c:v>35.242</c:v>
                </c:pt>
                <c:pt idx="264">
                  <c:v>35.3701</c:v>
                </c:pt>
                <c:pt idx="265">
                  <c:v>35.4933</c:v>
                </c:pt>
                <c:pt idx="266">
                  <c:v>35.6239</c:v>
                </c:pt>
                <c:pt idx="267">
                  <c:v>35.7581</c:v>
                </c:pt>
                <c:pt idx="268">
                  <c:v>35.8814</c:v>
                </c:pt>
                <c:pt idx="269">
                  <c:v>36.0237</c:v>
                </c:pt>
                <c:pt idx="270">
                  <c:v>36.15280000000001</c:v>
                </c:pt>
                <c:pt idx="271">
                  <c:v>36.286</c:v>
                </c:pt>
                <c:pt idx="272">
                  <c:v>36.4189</c:v>
                </c:pt>
                <c:pt idx="273">
                  <c:v>36.5378</c:v>
                </c:pt>
                <c:pt idx="274">
                  <c:v>36.6723</c:v>
                </c:pt>
                <c:pt idx="275">
                  <c:v>36.7807</c:v>
                </c:pt>
                <c:pt idx="276">
                  <c:v>36.9162</c:v>
                </c:pt>
                <c:pt idx="277">
                  <c:v>37.0388</c:v>
                </c:pt>
                <c:pt idx="278">
                  <c:v>37.165</c:v>
                </c:pt>
                <c:pt idx="279">
                  <c:v>37.3071</c:v>
                </c:pt>
                <c:pt idx="280">
                  <c:v>37.4487</c:v>
                </c:pt>
                <c:pt idx="281">
                  <c:v>37.59180000000001</c:v>
                </c:pt>
                <c:pt idx="282">
                  <c:v>37.70540000000001</c:v>
                </c:pt>
                <c:pt idx="283">
                  <c:v>37.8378</c:v>
                </c:pt>
                <c:pt idx="284">
                  <c:v>37.9701</c:v>
                </c:pt>
                <c:pt idx="285">
                  <c:v>38.0899</c:v>
                </c:pt>
                <c:pt idx="286">
                  <c:v>38.2186</c:v>
                </c:pt>
                <c:pt idx="287">
                  <c:v>38.3333</c:v>
                </c:pt>
                <c:pt idx="288">
                  <c:v>38.44880000000001</c:v>
                </c:pt>
                <c:pt idx="289">
                  <c:v>38.5727</c:v>
                </c:pt>
                <c:pt idx="290">
                  <c:v>38.70220000000001</c:v>
                </c:pt>
                <c:pt idx="291">
                  <c:v>38.826</c:v>
                </c:pt>
                <c:pt idx="292">
                  <c:v>38.93660000000001</c:v>
                </c:pt>
                <c:pt idx="293">
                  <c:v>39.0697</c:v>
                </c:pt>
                <c:pt idx="294">
                  <c:v>39.198</c:v>
                </c:pt>
                <c:pt idx="295">
                  <c:v>39.3256</c:v>
                </c:pt>
                <c:pt idx="296">
                  <c:v>39.4542</c:v>
                </c:pt>
                <c:pt idx="297">
                  <c:v>39.5827</c:v>
                </c:pt>
                <c:pt idx="298">
                  <c:v>39.7203</c:v>
                </c:pt>
                <c:pt idx="299">
                  <c:v>39.8368</c:v>
                </c:pt>
                <c:pt idx="300">
                  <c:v>39.9777</c:v>
                </c:pt>
              </c:numCache>
            </c:numRef>
          </c:yVal>
          <c:smooth val="0"/>
        </c:ser>
        <c:ser>
          <c:idx val="2"/>
          <c:order val="2"/>
          <c:tx>
            <c:v>MP2</c:v>
          </c:tx>
          <c:spPr>
            <a:ln w="28575">
              <a:noFill/>
            </a:ln>
          </c:spPr>
          <c:marker>
            <c:symbol val="square"/>
            <c:size val="4"/>
            <c:spPr>
              <a:solidFill>
                <a:srgbClr val="FFFF00"/>
              </a:solidFill>
              <a:ln w="3175">
                <a:solidFill>
                  <a:srgbClr val="C00000"/>
                </a:solidFill>
              </a:ln>
            </c:spPr>
          </c:marker>
          <c:xVal>
            <c:numRef>
              <c:f>Sheet1!$B$3:$B$304</c:f>
              <c:numCache>
                <c:formatCode>General</c:formatCode>
                <c:ptCount val="302"/>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c:v>229.0</c:v>
                </c:pt>
                <c:pt idx="229">
                  <c:v>230.0</c:v>
                </c:pt>
                <c:pt idx="230">
                  <c:v>231.0</c:v>
                </c:pt>
                <c:pt idx="231">
                  <c:v>232.0</c:v>
                </c:pt>
                <c:pt idx="232">
                  <c:v>233.0</c:v>
                </c:pt>
                <c:pt idx="233">
                  <c:v>234.0</c:v>
                </c:pt>
                <c:pt idx="234">
                  <c:v>235.0</c:v>
                </c:pt>
                <c:pt idx="235">
                  <c:v>236.0</c:v>
                </c:pt>
                <c:pt idx="236">
                  <c:v>237.0</c:v>
                </c:pt>
                <c:pt idx="237">
                  <c:v>238.0</c:v>
                </c:pt>
                <c:pt idx="238">
                  <c:v>239.0</c:v>
                </c:pt>
                <c:pt idx="239">
                  <c:v>240.0</c:v>
                </c:pt>
                <c:pt idx="240">
                  <c:v>241.0</c:v>
                </c:pt>
                <c:pt idx="241">
                  <c:v>242.0</c:v>
                </c:pt>
                <c:pt idx="242">
                  <c:v>243.0</c:v>
                </c:pt>
                <c:pt idx="243">
                  <c:v>244.0</c:v>
                </c:pt>
                <c:pt idx="244">
                  <c:v>245.0</c:v>
                </c:pt>
                <c:pt idx="245">
                  <c:v>246.0</c:v>
                </c:pt>
                <c:pt idx="246">
                  <c:v>247.0</c:v>
                </c:pt>
                <c:pt idx="247">
                  <c:v>248.0</c:v>
                </c:pt>
                <c:pt idx="248">
                  <c:v>249.0</c:v>
                </c:pt>
                <c:pt idx="249">
                  <c:v>250.0</c:v>
                </c:pt>
                <c:pt idx="250">
                  <c:v>251.0</c:v>
                </c:pt>
                <c:pt idx="251">
                  <c:v>252.0</c:v>
                </c:pt>
                <c:pt idx="252">
                  <c:v>253.0</c:v>
                </c:pt>
                <c:pt idx="253">
                  <c:v>254.0</c:v>
                </c:pt>
                <c:pt idx="254">
                  <c:v>255.0</c:v>
                </c:pt>
                <c:pt idx="255">
                  <c:v>256.0</c:v>
                </c:pt>
                <c:pt idx="256">
                  <c:v>257.0</c:v>
                </c:pt>
                <c:pt idx="257">
                  <c:v>258.0</c:v>
                </c:pt>
                <c:pt idx="258">
                  <c:v>259.0</c:v>
                </c:pt>
                <c:pt idx="259">
                  <c:v>260.0</c:v>
                </c:pt>
                <c:pt idx="260">
                  <c:v>261.0</c:v>
                </c:pt>
                <c:pt idx="261">
                  <c:v>262.0</c:v>
                </c:pt>
                <c:pt idx="262">
                  <c:v>263.0</c:v>
                </c:pt>
                <c:pt idx="263">
                  <c:v>264.0</c:v>
                </c:pt>
                <c:pt idx="264">
                  <c:v>265.0</c:v>
                </c:pt>
                <c:pt idx="265">
                  <c:v>266.0</c:v>
                </c:pt>
                <c:pt idx="266">
                  <c:v>267.0</c:v>
                </c:pt>
                <c:pt idx="267">
                  <c:v>268.0</c:v>
                </c:pt>
                <c:pt idx="268">
                  <c:v>269.0</c:v>
                </c:pt>
                <c:pt idx="269">
                  <c:v>270.0</c:v>
                </c:pt>
                <c:pt idx="270">
                  <c:v>271.0</c:v>
                </c:pt>
                <c:pt idx="271">
                  <c:v>272.0</c:v>
                </c:pt>
                <c:pt idx="272">
                  <c:v>273.0</c:v>
                </c:pt>
                <c:pt idx="273">
                  <c:v>274.0</c:v>
                </c:pt>
                <c:pt idx="274">
                  <c:v>275.0</c:v>
                </c:pt>
                <c:pt idx="275">
                  <c:v>276.0</c:v>
                </c:pt>
                <c:pt idx="276">
                  <c:v>277.0</c:v>
                </c:pt>
                <c:pt idx="277">
                  <c:v>278.0</c:v>
                </c:pt>
                <c:pt idx="278">
                  <c:v>279.0</c:v>
                </c:pt>
                <c:pt idx="279">
                  <c:v>280.0</c:v>
                </c:pt>
                <c:pt idx="280">
                  <c:v>281.0</c:v>
                </c:pt>
                <c:pt idx="281">
                  <c:v>282.0</c:v>
                </c:pt>
                <c:pt idx="282">
                  <c:v>283.0</c:v>
                </c:pt>
                <c:pt idx="283">
                  <c:v>284.0</c:v>
                </c:pt>
                <c:pt idx="284">
                  <c:v>285.0</c:v>
                </c:pt>
                <c:pt idx="285">
                  <c:v>286.0</c:v>
                </c:pt>
                <c:pt idx="286">
                  <c:v>287.0</c:v>
                </c:pt>
                <c:pt idx="287">
                  <c:v>288.0</c:v>
                </c:pt>
                <c:pt idx="288">
                  <c:v>289.0</c:v>
                </c:pt>
                <c:pt idx="289">
                  <c:v>290.0</c:v>
                </c:pt>
                <c:pt idx="290">
                  <c:v>291.0</c:v>
                </c:pt>
                <c:pt idx="291">
                  <c:v>292.0</c:v>
                </c:pt>
                <c:pt idx="292">
                  <c:v>293.0</c:v>
                </c:pt>
                <c:pt idx="293">
                  <c:v>294.0</c:v>
                </c:pt>
                <c:pt idx="294">
                  <c:v>295.0</c:v>
                </c:pt>
                <c:pt idx="295">
                  <c:v>296.0</c:v>
                </c:pt>
                <c:pt idx="296">
                  <c:v>297.0</c:v>
                </c:pt>
                <c:pt idx="297">
                  <c:v>298.0</c:v>
                </c:pt>
                <c:pt idx="298">
                  <c:v>299.0</c:v>
                </c:pt>
                <c:pt idx="299">
                  <c:v>300.0</c:v>
                </c:pt>
                <c:pt idx="300">
                  <c:v>301.0</c:v>
                </c:pt>
                <c:pt idx="301">
                  <c:v>302.0</c:v>
                </c:pt>
              </c:numCache>
            </c:numRef>
          </c:xVal>
          <c:yVal>
            <c:numRef>
              <c:f>Sheet1!$T$4:$T$304</c:f>
              <c:numCache>
                <c:formatCode>General</c:formatCode>
                <c:ptCount val="301"/>
                <c:pt idx="0">
                  <c:v>1.37227</c:v>
                </c:pt>
                <c:pt idx="1">
                  <c:v>1.4344</c:v>
                </c:pt>
                <c:pt idx="2">
                  <c:v>1.55918</c:v>
                </c:pt>
                <c:pt idx="3">
                  <c:v>1.68202</c:v>
                </c:pt>
                <c:pt idx="4">
                  <c:v>1.80677</c:v>
                </c:pt>
                <c:pt idx="5">
                  <c:v>1.93342</c:v>
                </c:pt>
                <c:pt idx="6">
                  <c:v>2.07485</c:v>
                </c:pt>
                <c:pt idx="7">
                  <c:v>2.18904</c:v>
                </c:pt>
                <c:pt idx="8">
                  <c:v>2.31196</c:v>
                </c:pt>
                <c:pt idx="9">
                  <c:v>2.42838</c:v>
                </c:pt>
                <c:pt idx="10">
                  <c:v>2.54363</c:v>
                </c:pt>
                <c:pt idx="11">
                  <c:v>2.67816</c:v>
                </c:pt>
                <c:pt idx="12">
                  <c:v>2.80438</c:v>
                </c:pt>
                <c:pt idx="13">
                  <c:v>2.96532</c:v>
                </c:pt>
                <c:pt idx="14">
                  <c:v>3.112359999999998</c:v>
                </c:pt>
                <c:pt idx="15">
                  <c:v>3.17934</c:v>
                </c:pt>
                <c:pt idx="17">
                  <c:v>3.43211</c:v>
                </c:pt>
                <c:pt idx="18">
                  <c:v>3.55773</c:v>
                </c:pt>
                <c:pt idx="19">
                  <c:v>3.69012</c:v>
                </c:pt>
                <c:pt idx="20">
                  <c:v>3.83543</c:v>
                </c:pt>
                <c:pt idx="21">
                  <c:v>3.98611</c:v>
                </c:pt>
                <c:pt idx="22">
                  <c:v>4.132489999999994</c:v>
                </c:pt>
                <c:pt idx="23">
                  <c:v>4.26182</c:v>
                </c:pt>
                <c:pt idx="24">
                  <c:v>4.4012</c:v>
                </c:pt>
                <c:pt idx="25">
                  <c:v>4.608569999999998</c:v>
                </c:pt>
                <c:pt idx="26">
                  <c:v>4.74856</c:v>
                </c:pt>
                <c:pt idx="27">
                  <c:v>4.767929999999992</c:v>
                </c:pt>
                <c:pt idx="28">
                  <c:v>4.88839</c:v>
                </c:pt>
                <c:pt idx="29">
                  <c:v>5.00838</c:v>
                </c:pt>
                <c:pt idx="30">
                  <c:v>5.144649999999999</c:v>
                </c:pt>
                <c:pt idx="31">
                  <c:v>5.27239</c:v>
                </c:pt>
                <c:pt idx="32">
                  <c:v>5.41046</c:v>
                </c:pt>
                <c:pt idx="33">
                  <c:v>5.56968</c:v>
                </c:pt>
                <c:pt idx="34">
                  <c:v>5.697729999999995</c:v>
                </c:pt>
                <c:pt idx="35">
                  <c:v>5.78811</c:v>
                </c:pt>
                <c:pt idx="36">
                  <c:v>5.91503</c:v>
                </c:pt>
                <c:pt idx="37">
                  <c:v>6.04626</c:v>
                </c:pt>
                <c:pt idx="38">
                  <c:v>6.172899999999998</c:v>
                </c:pt>
                <c:pt idx="39">
                  <c:v>6.298</c:v>
                </c:pt>
                <c:pt idx="40">
                  <c:v>6.42927</c:v>
                </c:pt>
                <c:pt idx="41">
                  <c:v>6.597809999999995</c:v>
                </c:pt>
                <c:pt idx="42">
                  <c:v>6.6899</c:v>
                </c:pt>
                <c:pt idx="43">
                  <c:v>6.839</c:v>
                </c:pt>
                <c:pt idx="44">
                  <c:v>6.95018</c:v>
                </c:pt>
                <c:pt idx="45">
                  <c:v>7.08646</c:v>
                </c:pt>
                <c:pt idx="46">
                  <c:v>7.214419999999992</c:v>
                </c:pt>
                <c:pt idx="47">
                  <c:v>7.35724</c:v>
                </c:pt>
                <c:pt idx="48">
                  <c:v>7.467879999999996</c:v>
                </c:pt>
                <c:pt idx="49">
                  <c:v>7.57428</c:v>
                </c:pt>
                <c:pt idx="50">
                  <c:v>7.69564</c:v>
                </c:pt>
                <c:pt idx="51">
                  <c:v>7.83135</c:v>
                </c:pt>
                <c:pt idx="52">
                  <c:v>7.94336</c:v>
                </c:pt>
                <c:pt idx="53">
                  <c:v>8.10578</c:v>
                </c:pt>
                <c:pt idx="54">
                  <c:v>8.197269999999997</c:v>
                </c:pt>
                <c:pt idx="55">
                  <c:v>8.33946</c:v>
                </c:pt>
                <c:pt idx="56">
                  <c:v>8.474010000000001</c:v>
                </c:pt>
                <c:pt idx="57">
                  <c:v>8.60303</c:v>
                </c:pt>
                <c:pt idx="58">
                  <c:v>8.738839999999997</c:v>
                </c:pt>
                <c:pt idx="59">
                  <c:v>8.85513</c:v>
                </c:pt>
                <c:pt idx="60">
                  <c:v>9.010340000000001</c:v>
                </c:pt>
                <c:pt idx="61">
                  <c:v>9.145369999999997</c:v>
                </c:pt>
                <c:pt idx="62">
                  <c:v>9.242420000000001</c:v>
                </c:pt>
                <c:pt idx="63">
                  <c:v>9.353570000000002</c:v>
                </c:pt>
                <c:pt idx="64">
                  <c:v>9.51238</c:v>
                </c:pt>
                <c:pt idx="65">
                  <c:v>9.651810000000001</c:v>
                </c:pt>
                <c:pt idx="66">
                  <c:v>9.778590000000001</c:v>
                </c:pt>
                <c:pt idx="67">
                  <c:v>9.90581</c:v>
                </c:pt>
                <c:pt idx="68">
                  <c:v>10.0268</c:v>
                </c:pt>
                <c:pt idx="69">
                  <c:v>10.1705</c:v>
                </c:pt>
                <c:pt idx="70">
                  <c:v>10.3098</c:v>
                </c:pt>
                <c:pt idx="71">
                  <c:v>10.4162</c:v>
                </c:pt>
                <c:pt idx="72">
                  <c:v>10.5499</c:v>
                </c:pt>
                <c:pt idx="73">
                  <c:v>10.6809</c:v>
                </c:pt>
                <c:pt idx="74">
                  <c:v>10.8033</c:v>
                </c:pt>
                <c:pt idx="75">
                  <c:v>10.9449</c:v>
                </c:pt>
                <c:pt idx="76">
                  <c:v>11.0709</c:v>
                </c:pt>
                <c:pt idx="77">
                  <c:v>11.2019</c:v>
                </c:pt>
                <c:pt idx="78">
                  <c:v>11.3292</c:v>
                </c:pt>
                <c:pt idx="79">
                  <c:v>11.4562</c:v>
                </c:pt>
                <c:pt idx="80">
                  <c:v>11.5979</c:v>
                </c:pt>
                <c:pt idx="81">
                  <c:v>11.7332</c:v>
                </c:pt>
                <c:pt idx="82">
                  <c:v>11.8764</c:v>
                </c:pt>
                <c:pt idx="83">
                  <c:v>12.0048</c:v>
                </c:pt>
                <c:pt idx="84">
                  <c:v>12.1422</c:v>
                </c:pt>
                <c:pt idx="85">
                  <c:v>12.2611</c:v>
                </c:pt>
                <c:pt idx="86">
                  <c:v>12.4052</c:v>
                </c:pt>
                <c:pt idx="87">
                  <c:v>12.5352</c:v>
                </c:pt>
                <c:pt idx="88">
                  <c:v>12.6636</c:v>
                </c:pt>
                <c:pt idx="89">
                  <c:v>12.7849</c:v>
                </c:pt>
                <c:pt idx="90">
                  <c:v>12.9116</c:v>
                </c:pt>
                <c:pt idx="91">
                  <c:v>13.0475</c:v>
                </c:pt>
                <c:pt idx="92">
                  <c:v>13.1745</c:v>
                </c:pt>
                <c:pt idx="93">
                  <c:v>13.2979</c:v>
                </c:pt>
                <c:pt idx="94">
                  <c:v>13.4333</c:v>
                </c:pt>
                <c:pt idx="95">
                  <c:v>13.5612</c:v>
                </c:pt>
                <c:pt idx="96">
                  <c:v>13.7026</c:v>
                </c:pt>
                <c:pt idx="97">
                  <c:v>13.8528</c:v>
                </c:pt>
                <c:pt idx="98">
                  <c:v>14.0093</c:v>
                </c:pt>
                <c:pt idx="99">
                  <c:v>14.1367</c:v>
                </c:pt>
                <c:pt idx="100">
                  <c:v>14.2718</c:v>
                </c:pt>
                <c:pt idx="101">
                  <c:v>14.4345</c:v>
                </c:pt>
                <c:pt idx="102">
                  <c:v>14.555</c:v>
                </c:pt>
                <c:pt idx="103">
                  <c:v>14.6877</c:v>
                </c:pt>
                <c:pt idx="104">
                  <c:v>14.8298</c:v>
                </c:pt>
                <c:pt idx="105">
                  <c:v>14.9626</c:v>
                </c:pt>
                <c:pt idx="106">
                  <c:v>15.09</c:v>
                </c:pt>
                <c:pt idx="107">
                  <c:v>15.248</c:v>
                </c:pt>
                <c:pt idx="108">
                  <c:v>15.3649</c:v>
                </c:pt>
                <c:pt idx="109">
                  <c:v>15.4739</c:v>
                </c:pt>
                <c:pt idx="110">
                  <c:v>15.6124</c:v>
                </c:pt>
                <c:pt idx="111">
                  <c:v>15.7141</c:v>
                </c:pt>
                <c:pt idx="112">
                  <c:v>15.8399</c:v>
                </c:pt>
                <c:pt idx="113">
                  <c:v>15.9961</c:v>
                </c:pt>
                <c:pt idx="114">
                  <c:v>16.1261</c:v>
                </c:pt>
                <c:pt idx="115">
                  <c:v>16.2533</c:v>
                </c:pt>
                <c:pt idx="116">
                  <c:v>16.3694</c:v>
                </c:pt>
                <c:pt idx="117">
                  <c:v>16.48859999999993</c:v>
                </c:pt>
                <c:pt idx="118">
                  <c:v>16.6253</c:v>
                </c:pt>
                <c:pt idx="119">
                  <c:v>16.7595</c:v>
                </c:pt>
                <c:pt idx="120">
                  <c:v>16.8914</c:v>
                </c:pt>
                <c:pt idx="121">
                  <c:v>17.0081</c:v>
                </c:pt>
                <c:pt idx="122">
                  <c:v>17.1354</c:v>
                </c:pt>
                <c:pt idx="123">
                  <c:v>17.2789</c:v>
                </c:pt>
                <c:pt idx="124">
                  <c:v>17.3935</c:v>
                </c:pt>
                <c:pt idx="125">
                  <c:v>17.53590000000001</c:v>
                </c:pt>
                <c:pt idx="126">
                  <c:v>17.6713</c:v>
                </c:pt>
                <c:pt idx="127">
                  <c:v>17.79939999999998</c:v>
                </c:pt>
                <c:pt idx="128">
                  <c:v>17.9246</c:v>
                </c:pt>
                <c:pt idx="129">
                  <c:v>18.0514</c:v>
                </c:pt>
                <c:pt idx="130">
                  <c:v>18.2005</c:v>
                </c:pt>
                <c:pt idx="131">
                  <c:v>18.3157</c:v>
                </c:pt>
                <c:pt idx="132">
                  <c:v>18.4525</c:v>
                </c:pt>
                <c:pt idx="133">
                  <c:v>18.5733</c:v>
                </c:pt>
                <c:pt idx="134">
                  <c:v>18.6978</c:v>
                </c:pt>
                <c:pt idx="135">
                  <c:v>18.84990000000001</c:v>
                </c:pt>
                <c:pt idx="136">
                  <c:v>18.9739</c:v>
                </c:pt>
                <c:pt idx="137">
                  <c:v>19.0914</c:v>
                </c:pt>
                <c:pt idx="138">
                  <c:v>19.2198</c:v>
                </c:pt>
                <c:pt idx="139">
                  <c:v>19.3653</c:v>
                </c:pt>
                <c:pt idx="140">
                  <c:v>19.47190000000001</c:v>
                </c:pt>
                <c:pt idx="141">
                  <c:v>19.6049</c:v>
                </c:pt>
                <c:pt idx="142">
                  <c:v>19.73</c:v>
                </c:pt>
                <c:pt idx="143">
                  <c:v>19.8609</c:v>
                </c:pt>
                <c:pt idx="144">
                  <c:v>19.9848</c:v>
                </c:pt>
                <c:pt idx="145">
                  <c:v>20.1222</c:v>
                </c:pt>
                <c:pt idx="148">
                  <c:v>20.4925</c:v>
                </c:pt>
                <c:pt idx="149">
                  <c:v>20.6152</c:v>
                </c:pt>
                <c:pt idx="150">
                  <c:v>20.754</c:v>
                </c:pt>
                <c:pt idx="151">
                  <c:v>20.8745</c:v>
                </c:pt>
                <c:pt idx="152">
                  <c:v>21.0081</c:v>
                </c:pt>
                <c:pt idx="154">
                  <c:v>21.3066</c:v>
                </c:pt>
                <c:pt idx="155">
                  <c:v>21.4324</c:v>
                </c:pt>
                <c:pt idx="156">
                  <c:v>21.5593</c:v>
                </c:pt>
                <c:pt idx="157">
                  <c:v>21.6924</c:v>
                </c:pt>
                <c:pt idx="158">
                  <c:v>21.825</c:v>
                </c:pt>
                <c:pt idx="159">
                  <c:v>21.94889999999998</c:v>
                </c:pt>
                <c:pt idx="160">
                  <c:v>22.0657</c:v>
                </c:pt>
                <c:pt idx="161">
                  <c:v>22.18969999999998</c:v>
                </c:pt>
                <c:pt idx="162">
                  <c:v>22.2954</c:v>
                </c:pt>
                <c:pt idx="163">
                  <c:v>22.4079</c:v>
                </c:pt>
                <c:pt idx="164">
                  <c:v>22.5382</c:v>
                </c:pt>
                <c:pt idx="165">
                  <c:v>22.67299999999999</c:v>
                </c:pt>
                <c:pt idx="166">
                  <c:v>22.8126</c:v>
                </c:pt>
                <c:pt idx="167">
                  <c:v>22.933</c:v>
                </c:pt>
                <c:pt idx="168">
                  <c:v>23.062</c:v>
                </c:pt>
                <c:pt idx="169">
                  <c:v>23.1864</c:v>
                </c:pt>
                <c:pt idx="170">
                  <c:v>23.3234</c:v>
                </c:pt>
                <c:pt idx="171">
                  <c:v>23.435</c:v>
                </c:pt>
                <c:pt idx="172">
                  <c:v>23.5702</c:v>
                </c:pt>
                <c:pt idx="173">
                  <c:v>23.6802</c:v>
                </c:pt>
                <c:pt idx="174">
                  <c:v>23.8173</c:v>
                </c:pt>
                <c:pt idx="175">
                  <c:v>23.9518</c:v>
                </c:pt>
                <c:pt idx="176">
                  <c:v>24.0729</c:v>
                </c:pt>
                <c:pt idx="177">
                  <c:v>24.2038</c:v>
                </c:pt>
                <c:pt idx="178">
                  <c:v>24.32849999999998</c:v>
                </c:pt>
                <c:pt idx="179">
                  <c:v>24.452</c:v>
                </c:pt>
                <c:pt idx="180">
                  <c:v>24.573</c:v>
                </c:pt>
                <c:pt idx="181">
                  <c:v>24.7041</c:v>
                </c:pt>
                <c:pt idx="182">
                  <c:v>24.8428</c:v>
                </c:pt>
                <c:pt idx="183">
                  <c:v>24.98049999999992</c:v>
                </c:pt>
                <c:pt idx="184">
                  <c:v>25.0885</c:v>
                </c:pt>
                <c:pt idx="185">
                  <c:v>25.2231</c:v>
                </c:pt>
                <c:pt idx="186">
                  <c:v>25.3546</c:v>
                </c:pt>
                <c:pt idx="187">
                  <c:v>25.4742</c:v>
                </c:pt>
                <c:pt idx="188">
                  <c:v>25.5944</c:v>
                </c:pt>
                <c:pt idx="190">
                  <c:v>25.8504</c:v>
                </c:pt>
                <c:pt idx="191">
                  <c:v>25.9781</c:v>
                </c:pt>
                <c:pt idx="192">
                  <c:v>26.1012</c:v>
                </c:pt>
                <c:pt idx="193">
                  <c:v>26.21719999999999</c:v>
                </c:pt>
                <c:pt idx="194">
                  <c:v>26.354</c:v>
                </c:pt>
                <c:pt idx="195">
                  <c:v>26.4774</c:v>
                </c:pt>
                <c:pt idx="196">
                  <c:v>26.594</c:v>
                </c:pt>
                <c:pt idx="197">
                  <c:v>26.7179</c:v>
                </c:pt>
                <c:pt idx="198">
                  <c:v>26.8276</c:v>
                </c:pt>
                <c:pt idx="199">
                  <c:v>26.93509999999998</c:v>
                </c:pt>
                <c:pt idx="200">
                  <c:v>27.0607</c:v>
                </c:pt>
                <c:pt idx="201">
                  <c:v>27.2072</c:v>
                </c:pt>
                <c:pt idx="202">
                  <c:v>27.33010000000001</c:v>
                </c:pt>
                <c:pt idx="203">
                  <c:v>27.4776</c:v>
                </c:pt>
                <c:pt idx="204">
                  <c:v>27.6372</c:v>
                </c:pt>
                <c:pt idx="205">
                  <c:v>27.7542</c:v>
                </c:pt>
                <c:pt idx="206">
                  <c:v>27.8834</c:v>
                </c:pt>
                <c:pt idx="207">
                  <c:v>28.011</c:v>
                </c:pt>
                <c:pt idx="208">
                  <c:v>28.1462</c:v>
                </c:pt>
                <c:pt idx="209">
                  <c:v>28.3012</c:v>
                </c:pt>
                <c:pt idx="210">
                  <c:v>28.4416</c:v>
                </c:pt>
                <c:pt idx="211">
                  <c:v>28.57710000000001</c:v>
                </c:pt>
                <c:pt idx="212">
                  <c:v>28.7006</c:v>
                </c:pt>
                <c:pt idx="213">
                  <c:v>28.8568</c:v>
                </c:pt>
                <c:pt idx="214">
                  <c:v>28.9681</c:v>
                </c:pt>
                <c:pt idx="215">
                  <c:v>29.08449999999998</c:v>
                </c:pt>
                <c:pt idx="216">
                  <c:v>29.2115</c:v>
                </c:pt>
                <c:pt idx="217">
                  <c:v>29.336</c:v>
                </c:pt>
                <c:pt idx="218">
                  <c:v>29.4848</c:v>
                </c:pt>
                <c:pt idx="219">
                  <c:v>29.6156</c:v>
                </c:pt>
                <c:pt idx="220">
                  <c:v>29.7269</c:v>
                </c:pt>
                <c:pt idx="221">
                  <c:v>29.8673</c:v>
                </c:pt>
                <c:pt idx="222">
                  <c:v>29.9874</c:v>
                </c:pt>
                <c:pt idx="223">
                  <c:v>30.1081</c:v>
                </c:pt>
                <c:pt idx="224">
                  <c:v>30.2235</c:v>
                </c:pt>
                <c:pt idx="225">
                  <c:v>30.3538</c:v>
                </c:pt>
                <c:pt idx="226">
                  <c:v>30.5016</c:v>
                </c:pt>
                <c:pt idx="227">
                  <c:v>30.6358</c:v>
                </c:pt>
                <c:pt idx="228">
                  <c:v>30.7665</c:v>
                </c:pt>
                <c:pt idx="229">
                  <c:v>30.8973</c:v>
                </c:pt>
                <c:pt idx="230">
                  <c:v>31.0259</c:v>
                </c:pt>
                <c:pt idx="231">
                  <c:v>31.16229999999998</c:v>
                </c:pt>
                <c:pt idx="232">
                  <c:v>31.2806</c:v>
                </c:pt>
                <c:pt idx="233">
                  <c:v>31.405</c:v>
                </c:pt>
                <c:pt idx="234">
                  <c:v>31.52509999999998</c:v>
                </c:pt>
                <c:pt idx="235">
                  <c:v>31.665</c:v>
                </c:pt>
                <c:pt idx="236">
                  <c:v>31.7953</c:v>
                </c:pt>
                <c:pt idx="237">
                  <c:v>31.9105</c:v>
                </c:pt>
                <c:pt idx="238">
                  <c:v>32.0354</c:v>
                </c:pt>
                <c:pt idx="239">
                  <c:v>32.1723</c:v>
                </c:pt>
                <c:pt idx="240">
                  <c:v>32.29060000000001</c:v>
                </c:pt>
                <c:pt idx="241">
                  <c:v>32.44560000000001</c:v>
                </c:pt>
                <c:pt idx="242">
                  <c:v>32.59600000000001</c:v>
                </c:pt>
                <c:pt idx="243">
                  <c:v>32.72600000000001</c:v>
                </c:pt>
                <c:pt idx="244">
                  <c:v>32.86660000000001</c:v>
                </c:pt>
                <c:pt idx="245">
                  <c:v>32.9793</c:v>
                </c:pt>
                <c:pt idx="246">
                  <c:v>33.1018</c:v>
                </c:pt>
                <c:pt idx="247">
                  <c:v>33.2369</c:v>
                </c:pt>
                <c:pt idx="248">
                  <c:v>33.3693</c:v>
                </c:pt>
                <c:pt idx="249">
                  <c:v>33.4909</c:v>
                </c:pt>
                <c:pt idx="250">
                  <c:v>33.6189</c:v>
                </c:pt>
                <c:pt idx="251">
                  <c:v>33.7351</c:v>
                </c:pt>
                <c:pt idx="252">
                  <c:v>33.8616</c:v>
                </c:pt>
                <c:pt idx="253">
                  <c:v>33.9669</c:v>
                </c:pt>
                <c:pt idx="254">
                  <c:v>34.1025</c:v>
                </c:pt>
                <c:pt idx="255">
                  <c:v>34.2312</c:v>
                </c:pt>
                <c:pt idx="256">
                  <c:v>34.3737</c:v>
                </c:pt>
                <c:pt idx="258">
                  <c:v>34.63820000000001</c:v>
                </c:pt>
                <c:pt idx="259">
                  <c:v>34.7577</c:v>
                </c:pt>
                <c:pt idx="260">
                  <c:v>34.877</c:v>
                </c:pt>
                <c:pt idx="261">
                  <c:v>35.0059</c:v>
                </c:pt>
                <c:pt idx="262">
                  <c:v>35.1339</c:v>
                </c:pt>
                <c:pt idx="263">
                  <c:v>35.275</c:v>
                </c:pt>
                <c:pt idx="264">
                  <c:v>35.4021</c:v>
                </c:pt>
                <c:pt idx="265">
                  <c:v>35.5253</c:v>
                </c:pt>
                <c:pt idx="266">
                  <c:v>35.6567</c:v>
                </c:pt>
                <c:pt idx="267">
                  <c:v>35.7901</c:v>
                </c:pt>
                <c:pt idx="268">
                  <c:v>35.92140000000001</c:v>
                </c:pt>
                <c:pt idx="269">
                  <c:v>36.0557</c:v>
                </c:pt>
                <c:pt idx="270">
                  <c:v>36.1848</c:v>
                </c:pt>
                <c:pt idx="271">
                  <c:v>36.3183</c:v>
                </c:pt>
                <c:pt idx="272">
                  <c:v>36.47900000000001</c:v>
                </c:pt>
                <c:pt idx="273">
                  <c:v>36.572</c:v>
                </c:pt>
                <c:pt idx="274">
                  <c:v>36.7043</c:v>
                </c:pt>
                <c:pt idx="275">
                  <c:v>36.8134</c:v>
                </c:pt>
                <c:pt idx="276">
                  <c:v>36.9482</c:v>
                </c:pt>
                <c:pt idx="277">
                  <c:v>37.07080000000001</c:v>
                </c:pt>
                <c:pt idx="278">
                  <c:v>37.197</c:v>
                </c:pt>
                <c:pt idx="279">
                  <c:v>37.3391</c:v>
                </c:pt>
                <c:pt idx="280">
                  <c:v>37.4812</c:v>
                </c:pt>
                <c:pt idx="281">
                  <c:v>37.6238</c:v>
                </c:pt>
                <c:pt idx="282">
                  <c:v>37.73820000000001</c:v>
                </c:pt>
                <c:pt idx="283">
                  <c:v>37.8698</c:v>
                </c:pt>
                <c:pt idx="284">
                  <c:v>38.0024</c:v>
                </c:pt>
                <c:pt idx="285">
                  <c:v>38.1219</c:v>
                </c:pt>
                <c:pt idx="286">
                  <c:v>38.25080000000001</c:v>
                </c:pt>
                <c:pt idx="287">
                  <c:v>38.3653</c:v>
                </c:pt>
                <c:pt idx="288">
                  <c:v>38.483</c:v>
                </c:pt>
                <c:pt idx="289">
                  <c:v>38.6047</c:v>
                </c:pt>
                <c:pt idx="291">
                  <c:v>38.8581</c:v>
                </c:pt>
                <c:pt idx="292">
                  <c:v>38.9761</c:v>
                </c:pt>
                <c:pt idx="293">
                  <c:v>39.1017</c:v>
                </c:pt>
                <c:pt idx="294">
                  <c:v>39.23000000000001</c:v>
                </c:pt>
                <c:pt idx="295">
                  <c:v>39.3598</c:v>
                </c:pt>
                <c:pt idx="296">
                  <c:v>39.4862</c:v>
                </c:pt>
                <c:pt idx="297">
                  <c:v>39.6147</c:v>
                </c:pt>
                <c:pt idx="298">
                  <c:v>39.76260000000001</c:v>
                </c:pt>
                <c:pt idx="299">
                  <c:v>39.8688</c:v>
                </c:pt>
              </c:numCache>
            </c:numRef>
          </c:yVal>
          <c:smooth val="0"/>
        </c:ser>
        <c:ser>
          <c:idx val="3"/>
          <c:order val="3"/>
          <c:tx>
            <c:v>Chooser</c:v>
          </c:tx>
          <c:spPr>
            <a:ln w="28575">
              <a:noFill/>
            </a:ln>
          </c:spPr>
          <c:marker>
            <c:symbol val="triangle"/>
            <c:size val="3"/>
            <c:spPr>
              <a:solidFill>
                <a:srgbClr val="00B050"/>
              </a:solidFill>
              <a:ln>
                <a:noFill/>
              </a:ln>
            </c:spPr>
          </c:marker>
          <c:xVal>
            <c:numRef>
              <c:f>Sheet1!$B$3:$B$304</c:f>
              <c:numCache>
                <c:formatCode>General</c:formatCode>
                <c:ptCount val="302"/>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c:v>229.0</c:v>
                </c:pt>
                <c:pt idx="229">
                  <c:v>230.0</c:v>
                </c:pt>
                <c:pt idx="230">
                  <c:v>231.0</c:v>
                </c:pt>
                <c:pt idx="231">
                  <c:v>232.0</c:v>
                </c:pt>
                <c:pt idx="232">
                  <c:v>233.0</c:v>
                </c:pt>
                <c:pt idx="233">
                  <c:v>234.0</c:v>
                </c:pt>
                <c:pt idx="234">
                  <c:v>235.0</c:v>
                </c:pt>
                <c:pt idx="235">
                  <c:v>236.0</c:v>
                </c:pt>
                <c:pt idx="236">
                  <c:v>237.0</c:v>
                </c:pt>
                <c:pt idx="237">
                  <c:v>238.0</c:v>
                </c:pt>
                <c:pt idx="238">
                  <c:v>239.0</c:v>
                </c:pt>
                <c:pt idx="239">
                  <c:v>240.0</c:v>
                </c:pt>
                <c:pt idx="240">
                  <c:v>241.0</c:v>
                </c:pt>
                <c:pt idx="241">
                  <c:v>242.0</c:v>
                </c:pt>
                <c:pt idx="242">
                  <c:v>243.0</c:v>
                </c:pt>
                <c:pt idx="243">
                  <c:v>244.0</c:v>
                </c:pt>
                <c:pt idx="244">
                  <c:v>245.0</c:v>
                </c:pt>
                <c:pt idx="245">
                  <c:v>246.0</c:v>
                </c:pt>
                <c:pt idx="246">
                  <c:v>247.0</c:v>
                </c:pt>
                <c:pt idx="247">
                  <c:v>248.0</c:v>
                </c:pt>
                <c:pt idx="248">
                  <c:v>249.0</c:v>
                </c:pt>
                <c:pt idx="249">
                  <c:v>250.0</c:v>
                </c:pt>
                <c:pt idx="250">
                  <c:v>251.0</c:v>
                </c:pt>
                <c:pt idx="251">
                  <c:v>252.0</c:v>
                </c:pt>
                <c:pt idx="252">
                  <c:v>253.0</c:v>
                </c:pt>
                <c:pt idx="253">
                  <c:v>254.0</c:v>
                </c:pt>
                <c:pt idx="254">
                  <c:v>255.0</c:v>
                </c:pt>
                <c:pt idx="255">
                  <c:v>256.0</c:v>
                </c:pt>
                <c:pt idx="256">
                  <c:v>257.0</c:v>
                </c:pt>
                <c:pt idx="257">
                  <c:v>258.0</c:v>
                </c:pt>
                <c:pt idx="258">
                  <c:v>259.0</c:v>
                </c:pt>
                <c:pt idx="259">
                  <c:v>260.0</c:v>
                </c:pt>
                <c:pt idx="260">
                  <c:v>261.0</c:v>
                </c:pt>
                <c:pt idx="261">
                  <c:v>262.0</c:v>
                </c:pt>
                <c:pt idx="262">
                  <c:v>263.0</c:v>
                </c:pt>
                <c:pt idx="263">
                  <c:v>264.0</c:v>
                </c:pt>
                <c:pt idx="264">
                  <c:v>265.0</c:v>
                </c:pt>
                <c:pt idx="265">
                  <c:v>266.0</c:v>
                </c:pt>
                <c:pt idx="266">
                  <c:v>267.0</c:v>
                </c:pt>
                <c:pt idx="267">
                  <c:v>268.0</c:v>
                </c:pt>
                <c:pt idx="268">
                  <c:v>269.0</c:v>
                </c:pt>
                <c:pt idx="269">
                  <c:v>270.0</c:v>
                </c:pt>
                <c:pt idx="270">
                  <c:v>271.0</c:v>
                </c:pt>
                <c:pt idx="271">
                  <c:v>272.0</c:v>
                </c:pt>
                <c:pt idx="272">
                  <c:v>273.0</c:v>
                </c:pt>
                <c:pt idx="273">
                  <c:v>274.0</c:v>
                </c:pt>
                <c:pt idx="274">
                  <c:v>275.0</c:v>
                </c:pt>
                <c:pt idx="275">
                  <c:v>276.0</c:v>
                </c:pt>
                <c:pt idx="276">
                  <c:v>277.0</c:v>
                </c:pt>
                <c:pt idx="277">
                  <c:v>278.0</c:v>
                </c:pt>
                <c:pt idx="278">
                  <c:v>279.0</c:v>
                </c:pt>
                <c:pt idx="279">
                  <c:v>280.0</c:v>
                </c:pt>
                <c:pt idx="280">
                  <c:v>281.0</c:v>
                </c:pt>
                <c:pt idx="281">
                  <c:v>282.0</c:v>
                </c:pt>
                <c:pt idx="282">
                  <c:v>283.0</c:v>
                </c:pt>
                <c:pt idx="283">
                  <c:v>284.0</c:v>
                </c:pt>
                <c:pt idx="284">
                  <c:v>285.0</c:v>
                </c:pt>
                <c:pt idx="285">
                  <c:v>286.0</c:v>
                </c:pt>
                <c:pt idx="286">
                  <c:v>287.0</c:v>
                </c:pt>
                <c:pt idx="287">
                  <c:v>288.0</c:v>
                </c:pt>
                <c:pt idx="288">
                  <c:v>289.0</c:v>
                </c:pt>
                <c:pt idx="289">
                  <c:v>290.0</c:v>
                </c:pt>
                <c:pt idx="290">
                  <c:v>291.0</c:v>
                </c:pt>
                <c:pt idx="291">
                  <c:v>292.0</c:v>
                </c:pt>
                <c:pt idx="292">
                  <c:v>293.0</c:v>
                </c:pt>
                <c:pt idx="293">
                  <c:v>294.0</c:v>
                </c:pt>
                <c:pt idx="294">
                  <c:v>295.0</c:v>
                </c:pt>
                <c:pt idx="295">
                  <c:v>296.0</c:v>
                </c:pt>
                <c:pt idx="296">
                  <c:v>297.0</c:v>
                </c:pt>
                <c:pt idx="297">
                  <c:v>298.0</c:v>
                </c:pt>
                <c:pt idx="298">
                  <c:v>299.0</c:v>
                </c:pt>
                <c:pt idx="299">
                  <c:v>300.0</c:v>
                </c:pt>
                <c:pt idx="300">
                  <c:v>301.0</c:v>
                </c:pt>
                <c:pt idx="301">
                  <c:v>302.0</c:v>
                </c:pt>
              </c:numCache>
            </c:numRef>
          </c:xVal>
          <c:yVal>
            <c:numRef>
              <c:f>Sheet1!$AA$4:$AA$304</c:f>
              <c:numCache>
                <c:formatCode>General</c:formatCode>
                <c:ptCount val="301"/>
                <c:pt idx="0">
                  <c:v>1.37796</c:v>
                </c:pt>
                <c:pt idx="1">
                  <c:v>1.50399</c:v>
                </c:pt>
                <c:pt idx="2">
                  <c:v>1.61831</c:v>
                </c:pt>
                <c:pt idx="3">
                  <c:v>1.73839</c:v>
                </c:pt>
                <c:pt idx="4">
                  <c:v>1.86159</c:v>
                </c:pt>
                <c:pt idx="5">
                  <c:v>1.9886</c:v>
                </c:pt>
                <c:pt idx="6">
                  <c:v>2.11314</c:v>
                </c:pt>
                <c:pt idx="7">
                  <c:v>2.23389</c:v>
                </c:pt>
                <c:pt idx="8">
                  <c:v>2.3546</c:v>
                </c:pt>
                <c:pt idx="9">
                  <c:v>2.47765</c:v>
                </c:pt>
                <c:pt idx="10">
                  <c:v>2.596439999999999</c:v>
                </c:pt>
                <c:pt idx="11">
                  <c:v>2.72156</c:v>
                </c:pt>
                <c:pt idx="12">
                  <c:v>2.84466</c:v>
                </c:pt>
                <c:pt idx="13">
                  <c:v>3.01691</c:v>
                </c:pt>
                <c:pt idx="14">
                  <c:v>3.13932</c:v>
                </c:pt>
                <c:pt idx="15">
                  <c:v>3.27124</c:v>
                </c:pt>
                <c:pt idx="17">
                  <c:v>3.51506</c:v>
                </c:pt>
                <c:pt idx="18">
                  <c:v>3.63732</c:v>
                </c:pt>
                <c:pt idx="19">
                  <c:v>3.756419999999998</c:v>
                </c:pt>
                <c:pt idx="20">
                  <c:v>3.8744</c:v>
                </c:pt>
                <c:pt idx="21">
                  <c:v>4.012959999999992</c:v>
                </c:pt>
                <c:pt idx="22">
                  <c:v>4.13885</c:v>
                </c:pt>
                <c:pt idx="23">
                  <c:v>4.27018</c:v>
                </c:pt>
                <c:pt idx="24">
                  <c:v>4.40689</c:v>
                </c:pt>
                <c:pt idx="25">
                  <c:v>4.614259999999992</c:v>
                </c:pt>
                <c:pt idx="26">
                  <c:v>4.77235</c:v>
                </c:pt>
                <c:pt idx="27">
                  <c:v>4.89385</c:v>
                </c:pt>
                <c:pt idx="28">
                  <c:v>5.01128</c:v>
                </c:pt>
                <c:pt idx="29">
                  <c:v>5.1315</c:v>
                </c:pt>
                <c:pt idx="30">
                  <c:v>5.24694</c:v>
                </c:pt>
                <c:pt idx="31">
                  <c:v>5.361489999999994</c:v>
                </c:pt>
                <c:pt idx="32">
                  <c:v>5.47851</c:v>
                </c:pt>
                <c:pt idx="34">
                  <c:v>5.74465</c:v>
                </c:pt>
                <c:pt idx="35">
                  <c:v>5.862699999999998</c:v>
                </c:pt>
                <c:pt idx="36">
                  <c:v>5.98511</c:v>
                </c:pt>
                <c:pt idx="37">
                  <c:v>6.106999999999998</c:v>
                </c:pt>
                <c:pt idx="38">
                  <c:v>6.23166</c:v>
                </c:pt>
                <c:pt idx="39">
                  <c:v>6.33537</c:v>
                </c:pt>
                <c:pt idx="40">
                  <c:v>6.46071</c:v>
                </c:pt>
                <c:pt idx="41">
                  <c:v>6.603499999999999</c:v>
                </c:pt>
                <c:pt idx="42">
                  <c:v>6.725709999999998</c:v>
                </c:pt>
                <c:pt idx="43">
                  <c:v>6.880549999999999</c:v>
                </c:pt>
                <c:pt idx="44">
                  <c:v>7.00573</c:v>
                </c:pt>
                <c:pt idx="45">
                  <c:v>7.129959999999992</c:v>
                </c:pt>
                <c:pt idx="46">
                  <c:v>7.25649</c:v>
                </c:pt>
                <c:pt idx="47">
                  <c:v>7.38327</c:v>
                </c:pt>
                <c:pt idx="48">
                  <c:v>7.50429</c:v>
                </c:pt>
                <c:pt idx="49">
                  <c:v>7.623879999999992</c:v>
                </c:pt>
                <c:pt idx="50">
                  <c:v>7.74895</c:v>
                </c:pt>
                <c:pt idx="51">
                  <c:v>7.86175</c:v>
                </c:pt>
                <c:pt idx="52">
                  <c:v>7.98476</c:v>
                </c:pt>
                <c:pt idx="53">
                  <c:v>8.11423</c:v>
                </c:pt>
                <c:pt idx="54">
                  <c:v>8.23548</c:v>
                </c:pt>
                <c:pt idx="55">
                  <c:v>8.3533</c:v>
                </c:pt>
                <c:pt idx="56">
                  <c:v>8.479690000000006</c:v>
                </c:pt>
                <c:pt idx="57">
                  <c:v>8.610110000000001</c:v>
                </c:pt>
                <c:pt idx="58">
                  <c:v>8.74453</c:v>
                </c:pt>
                <c:pt idx="59">
                  <c:v>8.86933</c:v>
                </c:pt>
                <c:pt idx="60">
                  <c:v>9.01603</c:v>
                </c:pt>
                <c:pt idx="61">
                  <c:v>9.17209</c:v>
                </c:pt>
                <c:pt idx="62">
                  <c:v>9.290050000000001</c:v>
                </c:pt>
                <c:pt idx="63">
                  <c:v>9.41144</c:v>
                </c:pt>
                <c:pt idx="64">
                  <c:v>9.53177</c:v>
                </c:pt>
                <c:pt idx="65">
                  <c:v>9.666340000000003</c:v>
                </c:pt>
                <c:pt idx="66">
                  <c:v>9.786200000000001</c:v>
                </c:pt>
                <c:pt idx="67">
                  <c:v>9.915120000000003</c:v>
                </c:pt>
                <c:pt idx="68">
                  <c:v>10.0378</c:v>
                </c:pt>
                <c:pt idx="69">
                  <c:v>10.2072</c:v>
                </c:pt>
                <c:pt idx="70">
                  <c:v>10.3271</c:v>
                </c:pt>
                <c:pt idx="71">
                  <c:v>10.4427</c:v>
                </c:pt>
                <c:pt idx="72">
                  <c:v>10.5677</c:v>
                </c:pt>
                <c:pt idx="73">
                  <c:v>10.7047</c:v>
                </c:pt>
                <c:pt idx="74">
                  <c:v>10.825</c:v>
                </c:pt>
                <c:pt idx="75">
                  <c:v>10.9578</c:v>
                </c:pt>
                <c:pt idx="76">
                  <c:v>11.0903</c:v>
                </c:pt>
                <c:pt idx="77">
                  <c:v>11.228</c:v>
                </c:pt>
                <c:pt idx="78">
                  <c:v>11.3652</c:v>
                </c:pt>
                <c:pt idx="79">
                  <c:v>11.4797</c:v>
                </c:pt>
                <c:pt idx="80">
                  <c:v>11.6063</c:v>
                </c:pt>
                <c:pt idx="81">
                  <c:v>11.7389</c:v>
                </c:pt>
                <c:pt idx="82">
                  <c:v>11.8829</c:v>
                </c:pt>
                <c:pt idx="83">
                  <c:v>12.0148</c:v>
                </c:pt>
                <c:pt idx="84">
                  <c:v>12.1526</c:v>
                </c:pt>
                <c:pt idx="85">
                  <c:v>12.2919</c:v>
                </c:pt>
                <c:pt idx="86">
                  <c:v>12.4146</c:v>
                </c:pt>
                <c:pt idx="87">
                  <c:v>12.5428</c:v>
                </c:pt>
                <c:pt idx="88">
                  <c:v>12.6693</c:v>
                </c:pt>
                <c:pt idx="89">
                  <c:v>12.8165</c:v>
                </c:pt>
                <c:pt idx="90">
                  <c:v>12.934</c:v>
                </c:pt>
                <c:pt idx="91">
                  <c:v>13.0593</c:v>
                </c:pt>
                <c:pt idx="92">
                  <c:v>13.1825</c:v>
                </c:pt>
                <c:pt idx="93">
                  <c:v>13.3055</c:v>
                </c:pt>
                <c:pt idx="94">
                  <c:v>13.4685</c:v>
                </c:pt>
                <c:pt idx="95">
                  <c:v>13.5848</c:v>
                </c:pt>
                <c:pt idx="96">
                  <c:v>13.7251</c:v>
                </c:pt>
                <c:pt idx="97">
                  <c:v>13.8585</c:v>
                </c:pt>
                <c:pt idx="98">
                  <c:v>14.015</c:v>
                </c:pt>
                <c:pt idx="99">
                  <c:v>14.1503</c:v>
                </c:pt>
                <c:pt idx="100">
                  <c:v>14.2797</c:v>
                </c:pt>
                <c:pt idx="101">
                  <c:v>14.4402</c:v>
                </c:pt>
                <c:pt idx="102">
                  <c:v>14.5641</c:v>
                </c:pt>
                <c:pt idx="103">
                  <c:v>14.7041</c:v>
                </c:pt>
                <c:pt idx="104">
                  <c:v>14.8501</c:v>
                </c:pt>
                <c:pt idx="105">
                  <c:v>14.9845</c:v>
                </c:pt>
                <c:pt idx="106">
                  <c:v>15.1136</c:v>
                </c:pt>
                <c:pt idx="107">
                  <c:v>15.2537</c:v>
                </c:pt>
                <c:pt idx="108">
                  <c:v>15.4059</c:v>
                </c:pt>
                <c:pt idx="109">
                  <c:v>15.5276</c:v>
                </c:pt>
                <c:pt idx="110">
                  <c:v>15.6443</c:v>
                </c:pt>
                <c:pt idx="111">
                  <c:v>15.7634</c:v>
                </c:pt>
                <c:pt idx="112">
                  <c:v>15.8834</c:v>
                </c:pt>
                <c:pt idx="113">
                  <c:v>16.0065</c:v>
                </c:pt>
                <c:pt idx="114">
                  <c:v>16.1439</c:v>
                </c:pt>
                <c:pt idx="115">
                  <c:v>16.2673</c:v>
                </c:pt>
                <c:pt idx="116">
                  <c:v>16.3951</c:v>
                </c:pt>
                <c:pt idx="117">
                  <c:v>16.51139999999999</c:v>
                </c:pt>
                <c:pt idx="118">
                  <c:v>16.6587</c:v>
                </c:pt>
                <c:pt idx="119">
                  <c:v>16.796</c:v>
                </c:pt>
                <c:pt idx="120">
                  <c:v>16.9208</c:v>
                </c:pt>
                <c:pt idx="121">
                  <c:v>17.0414</c:v>
                </c:pt>
                <c:pt idx="122">
                  <c:v>17.1616</c:v>
                </c:pt>
                <c:pt idx="123">
                  <c:v>17.28549999999992</c:v>
                </c:pt>
                <c:pt idx="124">
                  <c:v>17.41829999999998</c:v>
                </c:pt>
                <c:pt idx="125">
                  <c:v>17.5429</c:v>
                </c:pt>
                <c:pt idx="126">
                  <c:v>17.6778</c:v>
                </c:pt>
                <c:pt idx="127">
                  <c:v>17.8061</c:v>
                </c:pt>
                <c:pt idx="128">
                  <c:v>17.9325</c:v>
                </c:pt>
                <c:pt idx="129">
                  <c:v>18.0599</c:v>
                </c:pt>
                <c:pt idx="130">
                  <c:v>18.2062</c:v>
                </c:pt>
                <c:pt idx="131">
                  <c:v>18.3412</c:v>
                </c:pt>
                <c:pt idx="132">
                  <c:v>18.4704</c:v>
                </c:pt>
                <c:pt idx="133">
                  <c:v>18.59369999999998</c:v>
                </c:pt>
                <c:pt idx="134">
                  <c:v>18.72019999999998</c:v>
                </c:pt>
                <c:pt idx="135">
                  <c:v>18.8643</c:v>
                </c:pt>
                <c:pt idx="136">
                  <c:v>18.9876</c:v>
                </c:pt>
                <c:pt idx="137">
                  <c:v>19.1201</c:v>
                </c:pt>
                <c:pt idx="138">
                  <c:v>19.24149999999998</c:v>
                </c:pt>
                <c:pt idx="139">
                  <c:v>19.386</c:v>
                </c:pt>
                <c:pt idx="140">
                  <c:v>19.5064</c:v>
                </c:pt>
                <c:pt idx="141">
                  <c:v>19.6252</c:v>
                </c:pt>
                <c:pt idx="142">
                  <c:v>19.7452</c:v>
                </c:pt>
                <c:pt idx="143">
                  <c:v>19.8813</c:v>
                </c:pt>
                <c:pt idx="144">
                  <c:v>20.0117</c:v>
                </c:pt>
                <c:pt idx="145">
                  <c:v>20.1323</c:v>
                </c:pt>
                <c:pt idx="148">
                  <c:v>20.5178</c:v>
                </c:pt>
                <c:pt idx="149">
                  <c:v>20.6533</c:v>
                </c:pt>
                <c:pt idx="150">
                  <c:v>20.7716</c:v>
                </c:pt>
                <c:pt idx="151">
                  <c:v>20.8903</c:v>
                </c:pt>
                <c:pt idx="152">
                  <c:v>21.0154</c:v>
                </c:pt>
                <c:pt idx="154">
                  <c:v>21.3122</c:v>
                </c:pt>
                <c:pt idx="155">
                  <c:v>21.451</c:v>
                </c:pt>
                <c:pt idx="156">
                  <c:v>21.57689999999999</c:v>
                </c:pt>
                <c:pt idx="157">
                  <c:v>21.7014</c:v>
                </c:pt>
                <c:pt idx="158">
                  <c:v>21.8355</c:v>
                </c:pt>
                <c:pt idx="159">
                  <c:v>21.966</c:v>
                </c:pt>
                <c:pt idx="160">
                  <c:v>22.0904</c:v>
                </c:pt>
                <c:pt idx="161">
                  <c:v>22.2105</c:v>
                </c:pt>
                <c:pt idx="162">
                  <c:v>22.3309</c:v>
                </c:pt>
                <c:pt idx="163">
                  <c:v>22.45339999999998</c:v>
                </c:pt>
                <c:pt idx="164">
                  <c:v>22.5727</c:v>
                </c:pt>
                <c:pt idx="165">
                  <c:v>22.6972</c:v>
                </c:pt>
                <c:pt idx="166">
                  <c:v>22.8183</c:v>
                </c:pt>
                <c:pt idx="167">
                  <c:v>22.9506</c:v>
                </c:pt>
                <c:pt idx="168">
                  <c:v>23.0728</c:v>
                </c:pt>
                <c:pt idx="169">
                  <c:v>23.1949</c:v>
                </c:pt>
                <c:pt idx="170">
                  <c:v>23.3291</c:v>
                </c:pt>
                <c:pt idx="171">
                  <c:v>23.4523</c:v>
                </c:pt>
                <c:pt idx="172">
                  <c:v>23.5817</c:v>
                </c:pt>
                <c:pt idx="173">
                  <c:v>23.7166</c:v>
                </c:pt>
                <c:pt idx="174">
                  <c:v>23.836</c:v>
                </c:pt>
                <c:pt idx="175">
                  <c:v>23.9783</c:v>
                </c:pt>
                <c:pt idx="176">
                  <c:v>24.0996</c:v>
                </c:pt>
                <c:pt idx="177">
                  <c:v>24.22469999999998</c:v>
                </c:pt>
                <c:pt idx="178">
                  <c:v>24.34</c:v>
                </c:pt>
                <c:pt idx="179">
                  <c:v>24.4613</c:v>
                </c:pt>
                <c:pt idx="180">
                  <c:v>24.6094</c:v>
                </c:pt>
                <c:pt idx="181">
                  <c:v>24.7285</c:v>
                </c:pt>
                <c:pt idx="182">
                  <c:v>24.8543</c:v>
                </c:pt>
                <c:pt idx="183">
                  <c:v>24.9989</c:v>
                </c:pt>
                <c:pt idx="184">
                  <c:v>25.1205</c:v>
                </c:pt>
                <c:pt idx="185">
                  <c:v>25.2346</c:v>
                </c:pt>
                <c:pt idx="186">
                  <c:v>25.3659</c:v>
                </c:pt>
                <c:pt idx="187">
                  <c:v>25.49269999999992</c:v>
                </c:pt>
                <c:pt idx="188">
                  <c:v>25.6154</c:v>
                </c:pt>
                <c:pt idx="190">
                  <c:v>25.87890000000001</c:v>
                </c:pt>
                <c:pt idx="191">
                  <c:v>26.0056</c:v>
                </c:pt>
                <c:pt idx="192">
                  <c:v>26.1383</c:v>
                </c:pt>
                <c:pt idx="193">
                  <c:v>26.2607</c:v>
                </c:pt>
                <c:pt idx="194">
                  <c:v>26.3809</c:v>
                </c:pt>
                <c:pt idx="195">
                  <c:v>26.503</c:v>
                </c:pt>
                <c:pt idx="196">
                  <c:v>26.617</c:v>
                </c:pt>
                <c:pt idx="197">
                  <c:v>26.7357</c:v>
                </c:pt>
                <c:pt idx="198">
                  <c:v>26.8532</c:v>
                </c:pt>
                <c:pt idx="199">
                  <c:v>26.9765</c:v>
                </c:pt>
                <c:pt idx="200">
                  <c:v>27.0954</c:v>
                </c:pt>
                <c:pt idx="201">
                  <c:v>27.2161</c:v>
                </c:pt>
                <c:pt idx="202">
                  <c:v>27.3458</c:v>
                </c:pt>
                <c:pt idx="203">
                  <c:v>27.4846</c:v>
                </c:pt>
                <c:pt idx="204">
                  <c:v>27.6442</c:v>
                </c:pt>
                <c:pt idx="205">
                  <c:v>27.7879</c:v>
                </c:pt>
                <c:pt idx="206">
                  <c:v>27.91090000000001</c:v>
                </c:pt>
                <c:pt idx="207">
                  <c:v>28.03269999999998</c:v>
                </c:pt>
                <c:pt idx="208">
                  <c:v>28.1595</c:v>
                </c:pt>
                <c:pt idx="209">
                  <c:v>28.32389999999999</c:v>
                </c:pt>
                <c:pt idx="210">
                  <c:v>28.4472</c:v>
                </c:pt>
                <c:pt idx="211">
                  <c:v>28.5965</c:v>
                </c:pt>
                <c:pt idx="212">
                  <c:v>28.72169999999998</c:v>
                </c:pt>
                <c:pt idx="213">
                  <c:v>28.8658</c:v>
                </c:pt>
                <c:pt idx="214">
                  <c:v>28.9876</c:v>
                </c:pt>
                <c:pt idx="215">
                  <c:v>29.1139</c:v>
                </c:pt>
                <c:pt idx="216">
                  <c:v>29.2412</c:v>
                </c:pt>
                <c:pt idx="217">
                  <c:v>29.3624</c:v>
                </c:pt>
                <c:pt idx="218">
                  <c:v>29.4925</c:v>
                </c:pt>
                <c:pt idx="219">
                  <c:v>29.6233</c:v>
                </c:pt>
                <c:pt idx="220">
                  <c:v>29.7441</c:v>
                </c:pt>
                <c:pt idx="221">
                  <c:v>29.8783</c:v>
                </c:pt>
                <c:pt idx="222">
                  <c:v>29.9975</c:v>
                </c:pt>
                <c:pt idx="223">
                  <c:v>30.1267</c:v>
                </c:pt>
                <c:pt idx="224">
                  <c:v>30.244</c:v>
                </c:pt>
                <c:pt idx="225">
                  <c:v>30.37869999999998</c:v>
                </c:pt>
                <c:pt idx="226">
                  <c:v>30.5097</c:v>
                </c:pt>
                <c:pt idx="227">
                  <c:v>30.6431</c:v>
                </c:pt>
                <c:pt idx="228">
                  <c:v>30.7752</c:v>
                </c:pt>
                <c:pt idx="229">
                  <c:v>30.915</c:v>
                </c:pt>
                <c:pt idx="230">
                  <c:v>31.0402</c:v>
                </c:pt>
                <c:pt idx="231">
                  <c:v>31.168</c:v>
                </c:pt>
                <c:pt idx="232">
                  <c:v>31.31629999999999</c:v>
                </c:pt>
                <c:pt idx="233">
                  <c:v>31.4422</c:v>
                </c:pt>
                <c:pt idx="234">
                  <c:v>31.5583</c:v>
                </c:pt>
                <c:pt idx="235">
                  <c:v>31.6813</c:v>
                </c:pt>
                <c:pt idx="236">
                  <c:v>31.8126</c:v>
                </c:pt>
                <c:pt idx="237">
                  <c:v>31.9308</c:v>
                </c:pt>
                <c:pt idx="238">
                  <c:v>32.0566</c:v>
                </c:pt>
                <c:pt idx="239">
                  <c:v>32.1803</c:v>
                </c:pt>
                <c:pt idx="240">
                  <c:v>32.3334</c:v>
                </c:pt>
                <c:pt idx="241">
                  <c:v>32.4544</c:v>
                </c:pt>
                <c:pt idx="243">
                  <c:v>32.7524</c:v>
                </c:pt>
                <c:pt idx="244">
                  <c:v>32.8734</c:v>
                </c:pt>
                <c:pt idx="245">
                  <c:v>32.9921</c:v>
                </c:pt>
                <c:pt idx="246">
                  <c:v>33.12040000000001</c:v>
                </c:pt>
                <c:pt idx="247">
                  <c:v>33.2547</c:v>
                </c:pt>
                <c:pt idx="248">
                  <c:v>33.3795</c:v>
                </c:pt>
                <c:pt idx="249">
                  <c:v>33.5039</c:v>
                </c:pt>
                <c:pt idx="250">
                  <c:v>33.6302</c:v>
                </c:pt>
                <c:pt idx="251">
                  <c:v>33.74440000000001</c:v>
                </c:pt>
                <c:pt idx="252">
                  <c:v>33.8751</c:v>
                </c:pt>
                <c:pt idx="253">
                  <c:v>33.99420000000001</c:v>
                </c:pt>
                <c:pt idx="254">
                  <c:v>34.1227</c:v>
                </c:pt>
                <c:pt idx="255">
                  <c:v>34.2458</c:v>
                </c:pt>
                <c:pt idx="256">
                  <c:v>34.3794</c:v>
                </c:pt>
                <c:pt idx="258">
                  <c:v>34.6571</c:v>
                </c:pt>
                <c:pt idx="259">
                  <c:v>34.77840000000001</c:v>
                </c:pt>
                <c:pt idx="260">
                  <c:v>34.8956</c:v>
                </c:pt>
                <c:pt idx="261">
                  <c:v>35.0147</c:v>
                </c:pt>
                <c:pt idx="262">
                  <c:v>35.145</c:v>
                </c:pt>
                <c:pt idx="263">
                  <c:v>35.2918</c:v>
                </c:pt>
                <c:pt idx="264">
                  <c:v>35.4296</c:v>
                </c:pt>
                <c:pt idx="265">
                  <c:v>35.5497</c:v>
                </c:pt>
                <c:pt idx="266">
                  <c:v>35.6723</c:v>
                </c:pt>
                <c:pt idx="267">
                  <c:v>35.79720000000001</c:v>
                </c:pt>
                <c:pt idx="268">
                  <c:v>35.935</c:v>
                </c:pt>
                <c:pt idx="269">
                  <c:v>36.0615</c:v>
                </c:pt>
                <c:pt idx="270">
                  <c:v>36.1952</c:v>
                </c:pt>
                <c:pt idx="271">
                  <c:v>36.3339</c:v>
                </c:pt>
                <c:pt idx="272">
                  <c:v>36.4847</c:v>
                </c:pt>
                <c:pt idx="273">
                  <c:v>36.6088</c:v>
                </c:pt>
                <c:pt idx="274">
                  <c:v>36.72960000000001</c:v>
                </c:pt>
                <c:pt idx="275">
                  <c:v>36.8499</c:v>
                </c:pt>
                <c:pt idx="276">
                  <c:v>36.9725</c:v>
                </c:pt>
                <c:pt idx="277">
                  <c:v>37.0895</c:v>
                </c:pt>
                <c:pt idx="278">
                  <c:v>37.2143</c:v>
                </c:pt>
                <c:pt idx="279">
                  <c:v>37.3478</c:v>
                </c:pt>
                <c:pt idx="280">
                  <c:v>37.4876</c:v>
                </c:pt>
                <c:pt idx="281">
                  <c:v>37.6336</c:v>
                </c:pt>
                <c:pt idx="282">
                  <c:v>37.7556</c:v>
                </c:pt>
                <c:pt idx="283">
                  <c:v>37.8757</c:v>
                </c:pt>
                <c:pt idx="284">
                  <c:v>38.0088</c:v>
                </c:pt>
                <c:pt idx="285">
                  <c:v>38.1458</c:v>
                </c:pt>
                <c:pt idx="286">
                  <c:v>38.2663</c:v>
                </c:pt>
                <c:pt idx="287">
                  <c:v>38.3865</c:v>
                </c:pt>
                <c:pt idx="288">
                  <c:v>38.5069</c:v>
                </c:pt>
                <c:pt idx="289">
                  <c:v>38.62920000000001</c:v>
                </c:pt>
                <c:pt idx="291">
                  <c:v>38.87260000000001</c:v>
                </c:pt>
                <c:pt idx="292">
                  <c:v>38.99460000000001</c:v>
                </c:pt>
                <c:pt idx="293">
                  <c:v>39.1184</c:v>
                </c:pt>
                <c:pt idx="294">
                  <c:v>39.2438</c:v>
                </c:pt>
                <c:pt idx="295">
                  <c:v>39.373</c:v>
                </c:pt>
                <c:pt idx="296">
                  <c:v>39.495</c:v>
                </c:pt>
                <c:pt idx="297">
                  <c:v>39.6248</c:v>
                </c:pt>
                <c:pt idx="298">
                  <c:v>39.7702</c:v>
                </c:pt>
                <c:pt idx="299">
                  <c:v>39.9014</c:v>
                </c:pt>
              </c:numCache>
            </c:numRef>
          </c:yVal>
          <c:smooth val="0"/>
        </c:ser>
        <c:dLbls>
          <c:showLegendKey val="0"/>
          <c:showVal val="0"/>
          <c:showCatName val="0"/>
          <c:showSerName val="0"/>
          <c:showPercent val="0"/>
          <c:showBubbleSize val="0"/>
        </c:dLbls>
        <c:axId val="-2058270632"/>
        <c:axId val="1870479512"/>
      </c:scatterChart>
      <c:valAx>
        <c:axId val="-2058270632"/>
        <c:scaling>
          <c:orientation val="minMax"/>
          <c:max val="300.0"/>
          <c:min val="0.0"/>
        </c:scaling>
        <c:delete val="0"/>
        <c:axPos val="b"/>
        <c:majorGridlines/>
        <c:numFmt formatCode="General" sourceLinked="1"/>
        <c:majorTickMark val="out"/>
        <c:minorTickMark val="none"/>
        <c:tickLblPos val="nextTo"/>
        <c:txPr>
          <a:bodyPr/>
          <a:lstStyle/>
          <a:p>
            <a:pPr>
              <a:defRPr sz="1200"/>
            </a:pPr>
            <a:endParaRPr lang="en-US"/>
          </a:p>
        </c:txPr>
        <c:crossAx val="1870479512"/>
        <c:crosses val="autoZero"/>
        <c:crossBetween val="midCat"/>
        <c:majorUnit val="40.0"/>
      </c:valAx>
      <c:valAx>
        <c:axId val="1870479512"/>
        <c:scaling>
          <c:orientation val="minMax"/>
          <c:max val="40.0"/>
          <c:min val="0.0"/>
        </c:scaling>
        <c:delete val="0"/>
        <c:axPos val="l"/>
        <c:majorGridlines/>
        <c:numFmt formatCode="General" sourceLinked="1"/>
        <c:majorTickMark val="out"/>
        <c:minorTickMark val="none"/>
        <c:tickLblPos val="nextTo"/>
        <c:txPr>
          <a:bodyPr/>
          <a:lstStyle/>
          <a:p>
            <a:pPr>
              <a:defRPr sz="1200"/>
            </a:pPr>
            <a:endParaRPr lang="en-US"/>
          </a:p>
        </c:txPr>
        <c:crossAx val="-2058270632"/>
        <c:crosses val="autoZero"/>
        <c:crossBetween val="midCat"/>
      </c:valAx>
    </c:plotArea>
    <c:legend>
      <c:legendPos val="t"/>
      <c:layout/>
      <c:overlay val="0"/>
      <c:txPr>
        <a:bodyPr/>
        <a:lstStyle/>
        <a:p>
          <a:pPr>
            <a:defRPr sz="1800" b="1"/>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194225721785"/>
          <c:y val="0.253599518455895"/>
          <c:w val="0.85181675712866"/>
          <c:h val="0.460609697481991"/>
        </c:manualLayout>
      </c:layout>
      <c:barChart>
        <c:barDir val="col"/>
        <c:grouping val="clustered"/>
        <c:varyColors val="0"/>
        <c:ser>
          <c:idx val="0"/>
          <c:order val="0"/>
          <c:tx>
            <c:strRef>
              <c:f>Sheet1!$N$3</c:f>
              <c:strCache>
                <c:ptCount val="1"/>
                <c:pt idx="0">
                  <c:v>overhead</c:v>
                </c:pt>
              </c:strCache>
            </c:strRef>
          </c:tx>
          <c:invertIfNegative val="0"/>
          <c:cat>
            <c:strRef>
              <c:f>Sheet1!$L$4:$L$11</c:f>
              <c:strCache>
                <c:ptCount val="8"/>
                <c:pt idx="0">
                  <c:v>pathchar</c:v>
                </c:pt>
                <c:pt idx="1">
                  <c:v>clink</c:v>
                </c:pt>
                <c:pt idx="2">
                  <c:v>pchar</c:v>
                </c:pt>
                <c:pt idx="3">
                  <c:v>nettimer</c:v>
                </c:pt>
                <c:pt idx="4">
                  <c:v>pathchirp</c:v>
                </c:pt>
                <c:pt idx="5">
                  <c:v>spruce</c:v>
                </c:pt>
                <c:pt idx="6">
                  <c:v>pathload</c:v>
                </c:pt>
                <c:pt idx="7">
                  <c:v>marker</c:v>
                </c:pt>
              </c:strCache>
            </c:strRef>
          </c:cat>
          <c:val>
            <c:numRef>
              <c:f>Sheet1!$N$4:$N$11</c:f>
              <c:numCache>
                <c:formatCode>General</c:formatCode>
                <c:ptCount val="8"/>
                <c:pt idx="0">
                  <c:v>2075.0</c:v>
                </c:pt>
                <c:pt idx="1">
                  <c:v>1120.0</c:v>
                </c:pt>
                <c:pt idx="2">
                  <c:v>2205.0</c:v>
                </c:pt>
                <c:pt idx="3">
                  <c:v>380.0</c:v>
                </c:pt>
                <c:pt idx="4">
                  <c:v>300.0</c:v>
                </c:pt>
                <c:pt idx="5">
                  <c:v>300.0</c:v>
                </c:pt>
                <c:pt idx="6">
                  <c:v>6250.0</c:v>
                </c:pt>
                <c:pt idx="7">
                  <c:v>20.0</c:v>
                </c:pt>
              </c:numCache>
            </c:numRef>
          </c:val>
        </c:ser>
        <c:dLbls>
          <c:showLegendKey val="0"/>
          <c:showVal val="0"/>
          <c:showCatName val="0"/>
          <c:showSerName val="0"/>
          <c:showPercent val="0"/>
          <c:showBubbleSize val="0"/>
        </c:dLbls>
        <c:gapWidth val="150"/>
        <c:axId val="1873243544"/>
        <c:axId val="1870943896"/>
      </c:barChart>
      <c:catAx>
        <c:axId val="1873243544"/>
        <c:scaling>
          <c:orientation val="minMax"/>
        </c:scaling>
        <c:delete val="0"/>
        <c:axPos val="b"/>
        <c:majorTickMark val="none"/>
        <c:minorTickMark val="out"/>
        <c:tickLblPos val="low"/>
        <c:txPr>
          <a:bodyPr rot="-1500000"/>
          <a:lstStyle/>
          <a:p>
            <a:pPr>
              <a:defRPr sz="1800" b="1"/>
            </a:pPr>
            <a:endParaRPr lang="en-US"/>
          </a:p>
        </c:txPr>
        <c:crossAx val="1870943896"/>
        <c:crosses val="autoZero"/>
        <c:auto val="0"/>
        <c:lblAlgn val="ctr"/>
        <c:lblOffset val="100"/>
        <c:noMultiLvlLbl val="0"/>
      </c:catAx>
      <c:valAx>
        <c:axId val="1870943896"/>
        <c:scaling>
          <c:logBase val="10.0"/>
          <c:orientation val="minMax"/>
        </c:scaling>
        <c:delete val="0"/>
        <c:axPos val="l"/>
        <c:majorGridlines/>
        <c:title>
          <c:tx>
            <c:rich>
              <a:bodyPr rot="0" vert="horz"/>
              <a:lstStyle/>
              <a:p>
                <a:pPr>
                  <a:defRPr sz="2000"/>
                </a:pPr>
                <a:r>
                  <a:rPr lang="en-US" sz="2000"/>
                  <a:t>KB</a:t>
                </a:r>
              </a:p>
            </c:rich>
          </c:tx>
          <c:layout>
            <c:manualLayout>
              <c:xMode val="edge"/>
              <c:yMode val="edge"/>
              <c:x val="0.000911117906378207"/>
              <c:y val="0.410295668185949"/>
            </c:manualLayout>
          </c:layout>
          <c:overlay val="0"/>
        </c:title>
        <c:numFmt formatCode="General" sourceLinked="1"/>
        <c:majorTickMark val="out"/>
        <c:minorTickMark val="none"/>
        <c:tickLblPos val="nextTo"/>
        <c:txPr>
          <a:bodyPr/>
          <a:lstStyle/>
          <a:p>
            <a:pPr>
              <a:defRPr sz="1400"/>
            </a:pPr>
            <a:endParaRPr lang="en-US"/>
          </a:p>
        </c:txPr>
        <c:crossAx val="187324354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573423670878349"/>
          <c:y val="0.119288359225367"/>
          <c:w val="0.757750923495674"/>
          <c:h val="0.793300134780449"/>
        </c:manualLayout>
      </c:layout>
      <c:scatterChart>
        <c:scatterStyle val="lineMarker"/>
        <c:varyColors val="0"/>
        <c:ser>
          <c:idx val="0"/>
          <c:order val="0"/>
          <c:tx>
            <c:v>mp1 owd</c:v>
          </c:tx>
          <c:spPr>
            <a:ln w="28575">
              <a:noFill/>
            </a:ln>
          </c:spPr>
          <c:marker>
            <c:symbol val="triangle"/>
            <c:size val="6"/>
          </c:marker>
          <c:xVal>
            <c:numRef>
              <c:f>Sheet1!$AG$3:$AG$117</c:f>
              <c:numCache>
                <c:formatCode>General</c:formatCode>
                <c:ptCount val="110"/>
                <c:pt idx="0">
                  <c:v>1.488</c:v>
                </c:pt>
                <c:pt idx="1">
                  <c:v>1.92</c:v>
                </c:pt>
                <c:pt idx="2">
                  <c:v>2.244</c:v>
                </c:pt>
                <c:pt idx="3">
                  <c:v>2.526</c:v>
                </c:pt>
                <c:pt idx="4">
                  <c:v>2.848</c:v>
                </c:pt>
                <c:pt idx="5">
                  <c:v>3.164</c:v>
                </c:pt>
                <c:pt idx="6">
                  <c:v>3.45</c:v>
                </c:pt>
                <c:pt idx="7">
                  <c:v>3.77</c:v>
                </c:pt>
                <c:pt idx="8">
                  <c:v>4.048</c:v>
                </c:pt>
                <c:pt idx="9">
                  <c:v>4.327999999999991</c:v>
                </c:pt>
                <c:pt idx="10">
                  <c:v>4.607999999999992</c:v>
                </c:pt>
                <c:pt idx="11">
                  <c:v>4.922</c:v>
                </c:pt>
                <c:pt idx="12">
                  <c:v>5.242</c:v>
                </c:pt>
                <c:pt idx="13">
                  <c:v>6.332</c:v>
                </c:pt>
                <c:pt idx="14">
                  <c:v>6.53</c:v>
                </c:pt>
                <c:pt idx="15">
                  <c:v>6.734</c:v>
                </c:pt>
                <c:pt idx="16">
                  <c:v>6.936</c:v>
                </c:pt>
                <c:pt idx="17">
                  <c:v>7.14</c:v>
                </c:pt>
                <c:pt idx="18">
                  <c:v>7.33</c:v>
                </c:pt>
                <c:pt idx="19">
                  <c:v>7.73</c:v>
                </c:pt>
                <c:pt idx="20">
                  <c:v>7.932</c:v>
                </c:pt>
                <c:pt idx="21">
                  <c:v>8.134</c:v>
                </c:pt>
                <c:pt idx="22">
                  <c:v>8.332</c:v>
                </c:pt>
                <c:pt idx="23">
                  <c:v>8.532</c:v>
                </c:pt>
                <c:pt idx="24">
                  <c:v>8.724</c:v>
                </c:pt>
                <c:pt idx="25">
                  <c:v>8.928</c:v>
                </c:pt>
                <c:pt idx="26">
                  <c:v>9.128</c:v>
                </c:pt>
                <c:pt idx="27">
                  <c:v>9.326</c:v>
                </c:pt>
                <c:pt idx="28">
                  <c:v>9.532</c:v>
                </c:pt>
                <c:pt idx="29">
                  <c:v>9.76</c:v>
                </c:pt>
                <c:pt idx="30">
                  <c:v>9.968</c:v>
                </c:pt>
                <c:pt idx="31">
                  <c:v>10.166</c:v>
                </c:pt>
                <c:pt idx="32">
                  <c:v>10.372</c:v>
                </c:pt>
                <c:pt idx="33">
                  <c:v>10.6</c:v>
                </c:pt>
                <c:pt idx="34">
                  <c:v>11.048</c:v>
                </c:pt>
                <c:pt idx="35">
                  <c:v>11.322</c:v>
                </c:pt>
                <c:pt idx="36">
                  <c:v>11.576</c:v>
                </c:pt>
                <c:pt idx="37">
                  <c:v>11.852</c:v>
                </c:pt>
                <c:pt idx="38">
                  <c:v>12.128</c:v>
                </c:pt>
                <c:pt idx="39">
                  <c:v>12.442</c:v>
                </c:pt>
                <c:pt idx="40">
                  <c:v>12.766</c:v>
                </c:pt>
                <c:pt idx="41">
                  <c:v>13.202</c:v>
                </c:pt>
                <c:pt idx="42">
                  <c:v>13.568</c:v>
                </c:pt>
                <c:pt idx="43">
                  <c:v>13.884</c:v>
                </c:pt>
                <c:pt idx="44">
                  <c:v>14.164</c:v>
                </c:pt>
                <c:pt idx="45">
                  <c:v>14.444</c:v>
                </c:pt>
                <c:pt idx="46">
                  <c:v>14.656</c:v>
                </c:pt>
                <c:pt idx="47">
                  <c:v>14.88</c:v>
                </c:pt>
                <c:pt idx="48">
                  <c:v>15.084</c:v>
                </c:pt>
                <c:pt idx="49">
                  <c:v>15.324</c:v>
                </c:pt>
                <c:pt idx="50">
                  <c:v>15.56</c:v>
                </c:pt>
                <c:pt idx="51">
                  <c:v>15.772</c:v>
                </c:pt>
                <c:pt idx="52">
                  <c:v>15.974</c:v>
                </c:pt>
                <c:pt idx="53">
                  <c:v>16.204</c:v>
                </c:pt>
                <c:pt idx="54">
                  <c:v>16.41</c:v>
                </c:pt>
                <c:pt idx="55">
                  <c:v>16.64399999999999</c:v>
                </c:pt>
                <c:pt idx="56">
                  <c:v>16.852</c:v>
                </c:pt>
                <c:pt idx="57">
                  <c:v>17.046</c:v>
                </c:pt>
                <c:pt idx="58">
                  <c:v>17.246</c:v>
                </c:pt>
                <c:pt idx="59">
                  <c:v>17.446</c:v>
                </c:pt>
                <c:pt idx="60">
                  <c:v>17.618</c:v>
                </c:pt>
                <c:pt idx="61">
                  <c:v>17.816</c:v>
                </c:pt>
                <c:pt idx="62">
                  <c:v>18.008</c:v>
                </c:pt>
                <c:pt idx="63">
                  <c:v>18.206</c:v>
                </c:pt>
                <c:pt idx="64">
                  <c:v>18.412</c:v>
                </c:pt>
                <c:pt idx="65">
                  <c:v>18.642</c:v>
                </c:pt>
                <c:pt idx="66">
                  <c:v>18.888</c:v>
                </c:pt>
                <c:pt idx="67">
                  <c:v>19.206</c:v>
                </c:pt>
                <c:pt idx="68">
                  <c:v>19.494</c:v>
                </c:pt>
                <c:pt idx="69">
                  <c:v>19.762</c:v>
                </c:pt>
                <c:pt idx="70">
                  <c:v>19.97</c:v>
                </c:pt>
                <c:pt idx="71">
                  <c:v>20.172</c:v>
                </c:pt>
                <c:pt idx="72">
                  <c:v>20.406</c:v>
                </c:pt>
                <c:pt idx="73">
                  <c:v>20.682</c:v>
                </c:pt>
                <c:pt idx="74">
                  <c:v>20.934</c:v>
                </c:pt>
                <c:pt idx="75">
                  <c:v>21.202</c:v>
                </c:pt>
                <c:pt idx="76">
                  <c:v>21.448</c:v>
                </c:pt>
                <c:pt idx="77">
                  <c:v>21.688</c:v>
                </c:pt>
                <c:pt idx="78">
                  <c:v>21.964</c:v>
                </c:pt>
                <c:pt idx="79">
                  <c:v>22.25</c:v>
                </c:pt>
                <c:pt idx="80">
                  <c:v>22.53</c:v>
                </c:pt>
                <c:pt idx="81">
                  <c:v>22.738</c:v>
                </c:pt>
                <c:pt idx="82">
                  <c:v>22.974</c:v>
                </c:pt>
                <c:pt idx="83">
                  <c:v>23.286</c:v>
                </c:pt>
                <c:pt idx="84">
                  <c:v>23.602</c:v>
                </c:pt>
                <c:pt idx="85">
                  <c:v>23.922</c:v>
                </c:pt>
                <c:pt idx="86">
                  <c:v>24.206</c:v>
                </c:pt>
                <c:pt idx="87">
                  <c:v>24.524</c:v>
                </c:pt>
                <c:pt idx="88">
                  <c:v>24.802</c:v>
                </c:pt>
                <c:pt idx="89">
                  <c:v>25.05</c:v>
                </c:pt>
                <c:pt idx="90">
                  <c:v>25.33</c:v>
                </c:pt>
                <c:pt idx="91">
                  <c:v>25.642</c:v>
                </c:pt>
                <c:pt idx="92">
                  <c:v>25.966</c:v>
                </c:pt>
                <c:pt idx="93">
                  <c:v>26.322</c:v>
                </c:pt>
                <c:pt idx="94">
                  <c:v>26.648</c:v>
                </c:pt>
                <c:pt idx="95">
                  <c:v>26.886</c:v>
                </c:pt>
                <c:pt idx="96">
                  <c:v>27.092</c:v>
                </c:pt>
                <c:pt idx="97">
                  <c:v>27.37</c:v>
                </c:pt>
                <c:pt idx="98">
                  <c:v>27.60600000000001</c:v>
                </c:pt>
                <c:pt idx="99">
                  <c:v>27.806</c:v>
                </c:pt>
                <c:pt idx="100">
                  <c:v>28.0</c:v>
                </c:pt>
                <c:pt idx="101">
                  <c:v>28.17</c:v>
                </c:pt>
                <c:pt idx="102">
                  <c:v>28.366</c:v>
                </c:pt>
                <c:pt idx="103">
                  <c:v>28.566</c:v>
                </c:pt>
                <c:pt idx="104">
                  <c:v>28.762</c:v>
                </c:pt>
                <c:pt idx="105">
                  <c:v>28.964</c:v>
                </c:pt>
                <c:pt idx="106">
                  <c:v>29.168</c:v>
                </c:pt>
                <c:pt idx="107">
                  <c:v>29.4</c:v>
                </c:pt>
                <c:pt idx="108">
                  <c:v>29.61</c:v>
                </c:pt>
                <c:pt idx="109">
                  <c:v>29.85</c:v>
                </c:pt>
              </c:numCache>
            </c:numRef>
          </c:xVal>
          <c:yVal>
            <c:numRef>
              <c:f>Sheet1!$O$3:$O$117</c:f>
              <c:numCache>
                <c:formatCode>General</c:formatCode>
                <c:ptCount val="110"/>
                <c:pt idx="0">
                  <c:v>45.0600000000001</c:v>
                </c:pt>
                <c:pt idx="1">
                  <c:v>43.57000000000011</c:v>
                </c:pt>
                <c:pt idx="2">
                  <c:v>44.76999999999976</c:v>
                </c:pt>
                <c:pt idx="3">
                  <c:v>43.6700000000001</c:v>
                </c:pt>
                <c:pt idx="4">
                  <c:v>45.46000000000028</c:v>
                </c:pt>
                <c:pt idx="5">
                  <c:v>43.26000000000008</c:v>
                </c:pt>
                <c:pt idx="6">
                  <c:v>58.77</c:v>
                </c:pt>
                <c:pt idx="7">
                  <c:v>46.31000000000007</c:v>
                </c:pt>
                <c:pt idx="8">
                  <c:v>44.06999999999961</c:v>
                </c:pt>
                <c:pt idx="9">
                  <c:v>43.91999999999996</c:v>
                </c:pt>
                <c:pt idx="10">
                  <c:v>44.22000000000015</c:v>
                </c:pt>
                <c:pt idx="11">
                  <c:v>44.83000000000015</c:v>
                </c:pt>
                <c:pt idx="12">
                  <c:v>43.26000000000008</c:v>
                </c:pt>
                <c:pt idx="13">
                  <c:v>145.3699999999998</c:v>
                </c:pt>
                <c:pt idx="14">
                  <c:v>69.2699999999995</c:v>
                </c:pt>
                <c:pt idx="15">
                  <c:v>48.60000000000042</c:v>
                </c:pt>
                <c:pt idx="16">
                  <c:v>51.05000000000004</c:v>
                </c:pt>
                <c:pt idx="17">
                  <c:v>143.51</c:v>
                </c:pt>
                <c:pt idx="18">
                  <c:v>151.0600000000002</c:v>
                </c:pt>
                <c:pt idx="19">
                  <c:v>116.7699999999998</c:v>
                </c:pt>
                <c:pt idx="20">
                  <c:v>89.57000000000015</c:v>
                </c:pt>
                <c:pt idx="21">
                  <c:v>114.9799999999992</c:v>
                </c:pt>
                <c:pt idx="22">
                  <c:v>119.4299999999995</c:v>
                </c:pt>
                <c:pt idx="23">
                  <c:v>123.2399999999991</c:v>
                </c:pt>
                <c:pt idx="24">
                  <c:v>147.7799999999991</c:v>
                </c:pt>
                <c:pt idx="25">
                  <c:v>141.4099999999987</c:v>
                </c:pt>
                <c:pt idx="26">
                  <c:v>96.0599999999996</c:v>
                </c:pt>
                <c:pt idx="27">
                  <c:v>163.3899999999997</c:v>
                </c:pt>
                <c:pt idx="28">
                  <c:v>146.3699999999992</c:v>
                </c:pt>
                <c:pt idx="29">
                  <c:v>139.4599999999997</c:v>
                </c:pt>
                <c:pt idx="30">
                  <c:v>135.5000000000004</c:v>
                </c:pt>
                <c:pt idx="31">
                  <c:v>163.1999999999998</c:v>
                </c:pt>
                <c:pt idx="32">
                  <c:v>110.6999999999996</c:v>
                </c:pt>
                <c:pt idx="33">
                  <c:v>106.8999999999996</c:v>
                </c:pt>
                <c:pt idx="34">
                  <c:v>150.9999999999998</c:v>
                </c:pt>
                <c:pt idx="35">
                  <c:v>107.4000000000002</c:v>
                </c:pt>
                <c:pt idx="36">
                  <c:v>54.10000000000004</c:v>
                </c:pt>
                <c:pt idx="37">
                  <c:v>70.70000000000043</c:v>
                </c:pt>
                <c:pt idx="38">
                  <c:v>141.3999999999991</c:v>
                </c:pt>
                <c:pt idx="39">
                  <c:v>122.0</c:v>
                </c:pt>
                <c:pt idx="40">
                  <c:v>112.5000000000007</c:v>
                </c:pt>
                <c:pt idx="41">
                  <c:v>65.0999999999993</c:v>
                </c:pt>
                <c:pt idx="42">
                  <c:v>76.60000000000088</c:v>
                </c:pt>
                <c:pt idx="43">
                  <c:v>77.0</c:v>
                </c:pt>
                <c:pt idx="44">
                  <c:v>44.2999999999998</c:v>
                </c:pt>
                <c:pt idx="45">
                  <c:v>49.59999999999988</c:v>
                </c:pt>
                <c:pt idx="46">
                  <c:v>61.09999999999971</c:v>
                </c:pt>
                <c:pt idx="47">
                  <c:v>80.5999999999987</c:v>
                </c:pt>
                <c:pt idx="48">
                  <c:v>91.30000000000038</c:v>
                </c:pt>
                <c:pt idx="49">
                  <c:v>110.2000000000007</c:v>
                </c:pt>
                <c:pt idx="50">
                  <c:v>44.39999999999955</c:v>
                </c:pt>
                <c:pt idx="51">
                  <c:v>66.30000000000001</c:v>
                </c:pt>
                <c:pt idx="52">
                  <c:v>102.0000000000003</c:v>
                </c:pt>
                <c:pt idx="53">
                  <c:v>128.1</c:v>
                </c:pt>
                <c:pt idx="54">
                  <c:v>140.9999999999982</c:v>
                </c:pt>
                <c:pt idx="55">
                  <c:v>126.7000000000031</c:v>
                </c:pt>
                <c:pt idx="56">
                  <c:v>43.29999999999856</c:v>
                </c:pt>
                <c:pt idx="57">
                  <c:v>46.30000000000219</c:v>
                </c:pt>
                <c:pt idx="58">
                  <c:v>45.60000000000031</c:v>
                </c:pt>
                <c:pt idx="59">
                  <c:v>53.9999999999985</c:v>
                </c:pt>
                <c:pt idx="60">
                  <c:v>64.80000000000165</c:v>
                </c:pt>
                <c:pt idx="61">
                  <c:v>74.79999999999976</c:v>
                </c:pt>
                <c:pt idx="62">
                  <c:v>73.80000000000208</c:v>
                </c:pt>
                <c:pt idx="63">
                  <c:v>43.90000000000072</c:v>
                </c:pt>
                <c:pt idx="64">
                  <c:v>57.2000000000017</c:v>
                </c:pt>
                <c:pt idx="65">
                  <c:v>69.80000000000075</c:v>
                </c:pt>
                <c:pt idx="66">
                  <c:v>75.2999999999986</c:v>
                </c:pt>
                <c:pt idx="67">
                  <c:v>59.4999999999999</c:v>
                </c:pt>
                <c:pt idx="68">
                  <c:v>43.50000000000165</c:v>
                </c:pt>
                <c:pt idx="69">
                  <c:v>64.39999999999912</c:v>
                </c:pt>
                <c:pt idx="70">
                  <c:v>86.70000000000044</c:v>
                </c:pt>
                <c:pt idx="71">
                  <c:v>119.6999999999982</c:v>
                </c:pt>
                <c:pt idx="72">
                  <c:v>139.1000000000026</c:v>
                </c:pt>
                <c:pt idx="73">
                  <c:v>63.80000000000052</c:v>
                </c:pt>
                <c:pt idx="74">
                  <c:v>49.8999999999974</c:v>
                </c:pt>
                <c:pt idx="75">
                  <c:v>80.4999999999972</c:v>
                </c:pt>
                <c:pt idx="76">
                  <c:v>68.50000000000021</c:v>
                </c:pt>
                <c:pt idx="77">
                  <c:v>74.10000000000127</c:v>
                </c:pt>
                <c:pt idx="78">
                  <c:v>43.30000000000209</c:v>
                </c:pt>
                <c:pt idx="79">
                  <c:v>43.80000000000095</c:v>
                </c:pt>
                <c:pt idx="80">
                  <c:v>64.2999999999994</c:v>
                </c:pt>
                <c:pt idx="81">
                  <c:v>69.20000000000216</c:v>
                </c:pt>
                <c:pt idx="82">
                  <c:v>76.20000000000004</c:v>
                </c:pt>
                <c:pt idx="83">
                  <c:v>43.29999999999856</c:v>
                </c:pt>
                <c:pt idx="84">
                  <c:v>53.00000000000083</c:v>
                </c:pt>
                <c:pt idx="85">
                  <c:v>69.4999999999979</c:v>
                </c:pt>
                <c:pt idx="86">
                  <c:v>80.8</c:v>
                </c:pt>
                <c:pt idx="87">
                  <c:v>59.2000000000006</c:v>
                </c:pt>
                <c:pt idx="88">
                  <c:v>44.69999999999885</c:v>
                </c:pt>
                <c:pt idx="89">
                  <c:v>66.4999999999978</c:v>
                </c:pt>
                <c:pt idx="90">
                  <c:v>81.70000000000144</c:v>
                </c:pt>
                <c:pt idx="91">
                  <c:v>86.30000000000135</c:v>
                </c:pt>
                <c:pt idx="92">
                  <c:v>43.29999999999856</c:v>
                </c:pt>
                <c:pt idx="93">
                  <c:v>43.30000000000209</c:v>
                </c:pt>
                <c:pt idx="94">
                  <c:v>43.29999999999856</c:v>
                </c:pt>
                <c:pt idx="95">
                  <c:v>43.30000000000209</c:v>
                </c:pt>
                <c:pt idx="96">
                  <c:v>43.30000000000209</c:v>
                </c:pt>
                <c:pt idx="97">
                  <c:v>43.7999999999974</c:v>
                </c:pt>
                <c:pt idx="98">
                  <c:v>43.29999999999856</c:v>
                </c:pt>
                <c:pt idx="99">
                  <c:v>43.29999999999856</c:v>
                </c:pt>
                <c:pt idx="100">
                  <c:v>43.29999999999856</c:v>
                </c:pt>
                <c:pt idx="101">
                  <c:v>43.29999999999856</c:v>
                </c:pt>
                <c:pt idx="102">
                  <c:v>43.30000000000209</c:v>
                </c:pt>
                <c:pt idx="103">
                  <c:v>43.30000000000209</c:v>
                </c:pt>
                <c:pt idx="104">
                  <c:v>43.29999999999856</c:v>
                </c:pt>
                <c:pt idx="105">
                  <c:v>43.30000000000209</c:v>
                </c:pt>
                <c:pt idx="106">
                  <c:v>43.80000000000095</c:v>
                </c:pt>
                <c:pt idx="107">
                  <c:v>43.30000000000209</c:v>
                </c:pt>
                <c:pt idx="108">
                  <c:v>43.30000000000209</c:v>
                </c:pt>
                <c:pt idx="109">
                  <c:v>43.29999999999856</c:v>
                </c:pt>
              </c:numCache>
            </c:numRef>
          </c:yVal>
          <c:smooth val="0"/>
        </c:ser>
        <c:ser>
          <c:idx val="1"/>
          <c:order val="1"/>
          <c:tx>
            <c:v>mp2 owd</c:v>
          </c:tx>
          <c:spPr>
            <a:ln w="28575">
              <a:noFill/>
            </a:ln>
          </c:spPr>
          <c:marker>
            <c:symbol val="square"/>
            <c:size val="6"/>
            <c:spPr>
              <a:solidFill>
                <a:srgbClr val="FFFF00"/>
              </a:solidFill>
            </c:spPr>
          </c:marker>
          <c:xVal>
            <c:numRef>
              <c:f>Sheet1!$AG$3:$AG$117</c:f>
              <c:numCache>
                <c:formatCode>General</c:formatCode>
                <c:ptCount val="110"/>
                <c:pt idx="0">
                  <c:v>1.488</c:v>
                </c:pt>
                <c:pt idx="1">
                  <c:v>1.92</c:v>
                </c:pt>
                <c:pt idx="2">
                  <c:v>2.244</c:v>
                </c:pt>
                <c:pt idx="3">
                  <c:v>2.526</c:v>
                </c:pt>
                <c:pt idx="4">
                  <c:v>2.848</c:v>
                </c:pt>
                <c:pt idx="5">
                  <c:v>3.164</c:v>
                </c:pt>
                <c:pt idx="6">
                  <c:v>3.45</c:v>
                </c:pt>
                <c:pt idx="7">
                  <c:v>3.77</c:v>
                </c:pt>
                <c:pt idx="8">
                  <c:v>4.048</c:v>
                </c:pt>
                <c:pt idx="9">
                  <c:v>4.327999999999991</c:v>
                </c:pt>
                <c:pt idx="10">
                  <c:v>4.607999999999992</c:v>
                </c:pt>
                <c:pt idx="11">
                  <c:v>4.922</c:v>
                </c:pt>
                <c:pt idx="12">
                  <c:v>5.242</c:v>
                </c:pt>
                <c:pt idx="13">
                  <c:v>6.332</c:v>
                </c:pt>
                <c:pt idx="14">
                  <c:v>6.53</c:v>
                </c:pt>
                <c:pt idx="15">
                  <c:v>6.734</c:v>
                </c:pt>
                <c:pt idx="16">
                  <c:v>6.936</c:v>
                </c:pt>
                <c:pt idx="17">
                  <c:v>7.14</c:v>
                </c:pt>
                <c:pt idx="18">
                  <c:v>7.33</c:v>
                </c:pt>
                <c:pt idx="19">
                  <c:v>7.73</c:v>
                </c:pt>
                <c:pt idx="20">
                  <c:v>7.932</c:v>
                </c:pt>
                <c:pt idx="21">
                  <c:v>8.134</c:v>
                </c:pt>
                <c:pt idx="22">
                  <c:v>8.332</c:v>
                </c:pt>
                <c:pt idx="23">
                  <c:v>8.532</c:v>
                </c:pt>
                <c:pt idx="24">
                  <c:v>8.724</c:v>
                </c:pt>
                <c:pt idx="25">
                  <c:v>8.928</c:v>
                </c:pt>
                <c:pt idx="26">
                  <c:v>9.128</c:v>
                </c:pt>
                <c:pt idx="27">
                  <c:v>9.326</c:v>
                </c:pt>
                <c:pt idx="28">
                  <c:v>9.532</c:v>
                </c:pt>
                <c:pt idx="29">
                  <c:v>9.76</c:v>
                </c:pt>
                <c:pt idx="30">
                  <c:v>9.968</c:v>
                </c:pt>
                <c:pt idx="31">
                  <c:v>10.166</c:v>
                </c:pt>
                <c:pt idx="32">
                  <c:v>10.372</c:v>
                </c:pt>
                <c:pt idx="33">
                  <c:v>10.6</c:v>
                </c:pt>
                <c:pt idx="34">
                  <c:v>11.048</c:v>
                </c:pt>
                <c:pt idx="35">
                  <c:v>11.322</c:v>
                </c:pt>
                <c:pt idx="36">
                  <c:v>11.576</c:v>
                </c:pt>
                <c:pt idx="37">
                  <c:v>11.852</c:v>
                </c:pt>
                <c:pt idx="38">
                  <c:v>12.128</c:v>
                </c:pt>
                <c:pt idx="39">
                  <c:v>12.442</c:v>
                </c:pt>
                <c:pt idx="40">
                  <c:v>12.766</c:v>
                </c:pt>
                <c:pt idx="41">
                  <c:v>13.202</c:v>
                </c:pt>
                <c:pt idx="42">
                  <c:v>13.568</c:v>
                </c:pt>
                <c:pt idx="43">
                  <c:v>13.884</c:v>
                </c:pt>
                <c:pt idx="44">
                  <c:v>14.164</c:v>
                </c:pt>
                <c:pt idx="45">
                  <c:v>14.444</c:v>
                </c:pt>
                <c:pt idx="46">
                  <c:v>14.656</c:v>
                </c:pt>
                <c:pt idx="47">
                  <c:v>14.88</c:v>
                </c:pt>
                <c:pt idx="48">
                  <c:v>15.084</c:v>
                </c:pt>
                <c:pt idx="49">
                  <c:v>15.324</c:v>
                </c:pt>
                <c:pt idx="50">
                  <c:v>15.56</c:v>
                </c:pt>
                <c:pt idx="51">
                  <c:v>15.772</c:v>
                </c:pt>
                <c:pt idx="52">
                  <c:v>15.974</c:v>
                </c:pt>
                <c:pt idx="53">
                  <c:v>16.204</c:v>
                </c:pt>
                <c:pt idx="54">
                  <c:v>16.41</c:v>
                </c:pt>
                <c:pt idx="55">
                  <c:v>16.64399999999999</c:v>
                </c:pt>
                <c:pt idx="56">
                  <c:v>16.852</c:v>
                </c:pt>
                <c:pt idx="57">
                  <c:v>17.046</c:v>
                </c:pt>
                <c:pt idx="58">
                  <c:v>17.246</c:v>
                </c:pt>
                <c:pt idx="59">
                  <c:v>17.446</c:v>
                </c:pt>
                <c:pt idx="60">
                  <c:v>17.618</c:v>
                </c:pt>
                <c:pt idx="61">
                  <c:v>17.816</c:v>
                </c:pt>
                <c:pt idx="62">
                  <c:v>18.008</c:v>
                </c:pt>
                <c:pt idx="63">
                  <c:v>18.206</c:v>
                </c:pt>
                <c:pt idx="64">
                  <c:v>18.412</c:v>
                </c:pt>
                <c:pt idx="65">
                  <c:v>18.642</c:v>
                </c:pt>
                <c:pt idx="66">
                  <c:v>18.888</c:v>
                </c:pt>
                <c:pt idx="67">
                  <c:v>19.206</c:v>
                </c:pt>
                <c:pt idx="68">
                  <c:v>19.494</c:v>
                </c:pt>
                <c:pt idx="69">
                  <c:v>19.762</c:v>
                </c:pt>
                <c:pt idx="70">
                  <c:v>19.97</c:v>
                </c:pt>
                <c:pt idx="71">
                  <c:v>20.172</c:v>
                </c:pt>
                <c:pt idx="72">
                  <c:v>20.406</c:v>
                </c:pt>
                <c:pt idx="73">
                  <c:v>20.682</c:v>
                </c:pt>
                <c:pt idx="74">
                  <c:v>20.934</c:v>
                </c:pt>
                <c:pt idx="75">
                  <c:v>21.202</c:v>
                </c:pt>
                <c:pt idx="76">
                  <c:v>21.448</c:v>
                </c:pt>
                <c:pt idx="77">
                  <c:v>21.688</c:v>
                </c:pt>
                <c:pt idx="78">
                  <c:v>21.964</c:v>
                </c:pt>
                <c:pt idx="79">
                  <c:v>22.25</c:v>
                </c:pt>
                <c:pt idx="80">
                  <c:v>22.53</c:v>
                </c:pt>
                <c:pt idx="81">
                  <c:v>22.738</c:v>
                </c:pt>
                <c:pt idx="82">
                  <c:v>22.974</c:v>
                </c:pt>
                <c:pt idx="83">
                  <c:v>23.286</c:v>
                </c:pt>
                <c:pt idx="84">
                  <c:v>23.602</c:v>
                </c:pt>
                <c:pt idx="85">
                  <c:v>23.922</c:v>
                </c:pt>
                <c:pt idx="86">
                  <c:v>24.206</c:v>
                </c:pt>
                <c:pt idx="87">
                  <c:v>24.524</c:v>
                </c:pt>
                <c:pt idx="88">
                  <c:v>24.802</c:v>
                </c:pt>
                <c:pt idx="89">
                  <c:v>25.05</c:v>
                </c:pt>
                <c:pt idx="90">
                  <c:v>25.33</c:v>
                </c:pt>
                <c:pt idx="91">
                  <c:v>25.642</c:v>
                </c:pt>
                <c:pt idx="92">
                  <c:v>25.966</c:v>
                </c:pt>
                <c:pt idx="93">
                  <c:v>26.322</c:v>
                </c:pt>
                <c:pt idx="94">
                  <c:v>26.648</c:v>
                </c:pt>
                <c:pt idx="95">
                  <c:v>26.886</c:v>
                </c:pt>
                <c:pt idx="96">
                  <c:v>27.092</c:v>
                </c:pt>
                <c:pt idx="97">
                  <c:v>27.37</c:v>
                </c:pt>
                <c:pt idx="98">
                  <c:v>27.60600000000001</c:v>
                </c:pt>
                <c:pt idx="99">
                  <c:v>27.806</c:v>
                </c:pt>
                <c:pt idx="100">
                  <c:v>28.0</c:v>
                </c:pt>
                <c:pt idx="101">
                  <c:v>28.17</c:v>
                </c:pt>
                <c:pt idx="102">
                  <c:v>28.366</c:v>
                </c:pt>
                <c:pt idx="103">
                  <c:v>28.566</c:v>
                </c:pt>
                <c:pt idx="104">
                  <c:v>28.762</c:v>
                </c:pt>
                <c:pt idx="105">
                  <c:v>28.964</c:v>
                </c:pt>
                <c:pt idx="106">
                  <c:v>29.168</c:v>
                </c:pt>
                <c:pt idx="107">
                  <c:v>29.4</c:v>
                </c:pt>
                <c:pt idx="108">
                  <c:v>29.61</c:v>
                </c:pt>
                <c:pt idx="109">
                  <c:v>29.85</c:v>
                </c:pt>
              </c:numCache>
            </c:numRef>
          </c:xVal>
          <c:yVal>
            <c:numRef>
              <c:f>Sheet1!$W$3:$W$117</c:f>
              <c:numCache>
                <c:formatCode>General</c:formatCode>
                <c:ptCount val="110"/>
                <c:pt idx="0">
                  <c:v>76.55999999999995</c:v>
                </c:pt>
                <c:pt idx="1">
                  <c:v>75.06999999999996</c:v>
                </c:pt>
                <c:pt idx="2">
                  <c:v>76.26999999999962</c:v>
                </c:pt>
                <c:pt idx="3">
                  <c:v>75.18000000000001</c:v>
                </c:pt>
                <c:pt idx="4">
                  <c:v>76.96000000000013</c:v>
                </c:pt>
                <c:pt idx="5">
                  <c:v>74.77000000000001</c:v>
                </c:pt>
                <c:pt idx="6">
                  <c:v>90.27999999999991</c:v>
                </c:pt>
                <c:pt idx="7">
                  <c:v>77.80999999999993</c:v>
                </c:pt>
                <c:pt idx="8">
                  <c:v>75.56999999999992</c:v>
                </c:pt>
                <c:pt idx="9">
                  <c:v>75.4299999999999</c:v>
                </c:pt>
                <c:pt idx="10">
                  <c:v>75.73000000000007</c:v>
                </c:pt>
                <c:pt idx="11">
                  <c:v>76.34000000000007</c:v>
                </c:pt>
                <c:pt idx="12">
                  <c:v>74.77000000000001</c:v>
                </c:pt>
                <c:pt idx="13">
                  <c:v>176.8800000000006</c:v>
                </c:pt>
                <c:pt idx="14">
                  <c:v>101.28</c:v>
                </c:pt>
                <c:pt idx="15">
                  <c:v>80.11000000000035</c:v>
                </c:pt>
                <c:pt idx="16">
                  <c:v>82.55999999999997</c:v>
                </c:pt>
                <c:pt idx="17">
                  <c:v>175.0100000000003</c:v>
                </c:pt>
                <c:pt idx="18">
                  <c:v>182.5700000000001</c:v>
                </c:pt>
                <c:pt idx="19">
                  <c:v>148.2799999999997</c:v>
                </c:pt>
                <c:pt idx="20">
                  <c:v>121.0699999999996</c:v>
                </c:pt>
                <c:pt idx="21">
                  <c:v>146.49</c:v>
                </c:pt>
                <c:pt idx="22">
                  <c:v>150.9299999999989</c:v>
                </c:pt>
                <c:pt idx="23">
                  <c:v>154.7400000000003</c:v>
                </c:pt>
                <c:pt idx="24">
                  <c:v>179.29</c:v>
                </c:pt>
                <c:pt idx="25">
                  <c:v>172.9199999999995</c:v>
                </c:pt>
                <c:pt idx="26">
                  <c:v>127.5700000000004</c:v>
                </c:pt>
                <c:pt idx="27">
                  <c:v>194.8899999999992</c:v>
                </c:pt>
                <c:pt idx="28">
                  <c:v>177.8700000000004</c:v>
                </c:pt>
                <c:pt idx="29">
                  <c:v>170.9700000000005</c:v>
                </c:pt>
                <c:pt idx="30">
                  <c:v>166.9999999999998</c:v>
                </c:pt>
                <c:pt idx="31">
                  <c:v>194.6999999999992</c:v>
                </c:pt>
                <c:pt idx="32">
                  <c:v>142.2000000000008</c:v>
                </c:pt>
                <c:pt idx="33">
                  <c:v>138.4000000000007</c:v>
                </c:pt>
                <c:pt idx="34">
                  <c:v>182.4999999999992</c:v>
                </c:pt>
                <c:pt idx="35">
                  <c:v>138.9000000000013</c:v>
                </c:pt>
                <c:pt idx="36">
                  <c:v>85.59999999999946</c:v>
                </c:pt>
                <c:pt idx="37">
                  <c:v>102.2</c:v>
                </c:pt>
                <c:pt idx="38">
                  <c:v>172.9000000000003</c:v>
                </c:pt>
                <c:pt idx="39">
                  <c:v>153.4999999999993</c:v>
                </c:pt>
                <c:pt idx="40">
                  <c:v>144.0000000000001</c:v>
                </c:pt>
                <c:pt idx="41">
                  <c:v>96.60000000000045</c:v>
                </c:pt>
                <c:pt idx="42">
                  <c:v>108.1000000000003</c:v>
                </c:pt>
                <c:pt idx="43">
                  <c:v>108.4999999999994</c:v>
                </c:pt>
                <c:pt idx="44">
                  <c:v>75.80000000000098</c:v>
                </c:pt>
                <c:pt idx="45">
                  <c:v>81.0999999999993</c:v>
                </c:pt>
                <c:pt idx="46">
                  <c:v>92.59999999999912</c:v>
                </c:pt>
                <c:pt idx="47">
                  <c:v>112.1</c:v>
                </c:pt>
                <c:pt idx="48">
                  <c:v>122.8999999999996</c:v>
                </c:pt>
                <c:pt idx="49">
                  <c:v>141.7000000000002</c:v>
                </c:pt>
                <c:pt idx="50">
                  <c:v>75.899999999999</c:v>
                </c:pt>
                <c:pt idx="51">
                  <c:v>97.7999999999995</c:v>
                </c:pt>
                <c:pt idx="52">
                  <c:v>133.5000000000015</c:v>
                </c:pt>
                <c:pt idx="53">
                  <c:v>159.600000000001</c:v>
                </c:pt>
                <c:pt idx="54">
                  <c:v>172.4999999999994</c:v>
                </c:pt>
                <c:pt idx="55">
                  <c:v>158.2000000000008</c:v>
                </c:pt>
                <c:pt idx="56">
                  <c:v>74.79999999999976</c:v>
                </c:pt>
                <c:pt idx="57">
                  <c:v>77.7999999999999</c:v>
                </c:pt>
                <c:pt idx="58">
                  <c:v>77.30000000000101</c:v>
                </c:pt>
                <c:pt idx="59">
                  <c:v>85.4999999999997</c:v>
                </c:pt>
                <c:pt idx="60">
                  <c:v>96.4000000000027</c:v>
                </c:pt>
                <c:pt idx="61">
                  <c:v>106.3000000000009</c:v>
                </c:pt>
                <c:pt idx="62">
                  <c:v>105.7000000000024</c:v>
                </c:pt>
                <c:pt idx="63">
                  <c:v>75.40000000000191</c:v>
                </c:pt>
                <c:pt idx="64">
                  <c:v>88.69999999999933</c:v>
                </c:pt>
                <c:pt idx="65">
                  <c:v>101.6000000000012</c:v>
                </c:pt>
                <c:pt idx="66">
                  <c:v>106.7999999999998</c:v>
                </c:pt>
                <c:pt idx="67">
                  <c:v>91.00000000000108</c:v>
                </c:pt>
                <c:pt idx="68">
                  <c:v>74.9999999999993</c:v>
                </c:pt>
                <c:pt idx="69">
                  <c:v>95.90000000000033</c:v>
                </c:pt>
                <c:pt idx="70">
                  <c:v>118.5000000000009</c:v>
                </c:pt>
                <c:pt idx="71">
                  <c:v>151.1999999999993</c:v>
                </c:pt>
                <c:pt idx="72">
                  <c:v>170.6000000000003</c:v>
                </c:pt>
                <c:pt idx="73">
                  <c:v>95.30000000000165</c:v>
                </c:pt>
                <c:pt idx="74">
                  <c:v>81.4999999999984</c:v>
                </c:pt>
                <c:pt idx="75">
                  <c:v>111.9999999999983</c:v>
                </c:pt>
                <c:pt idx="76">
                  <c:v>100.1000000000012</c:v>
                </c:pt>
                <c:pt idx="77">
                  <c:v>106.2000000000012</c:v>
                </c:pt>
                <c:pt idx="78">
                  <c:v>74.79999999999976</c:v>
                </c:pt>
                <c:pt idx="79">
                  <c:v>75.80000000000098</c:v>
                </c:pt>
                <c:pt idx="80">
                  <c:v>95.80000000000055</c:v>
                </c:pt>
                <c:pt idx="81">
                  <c:v>100.6999999999998</c:v>
                </c:pt>
                <c:pt idx="82">
                  <c:v>107.7000000000012</c:v>
                </c:pt>
                <c:pt idx="83">
                  <c:v>75.0999999999991</c:v>
                </c:pt>
                <c:pt idx="84">
                  <c:v>84.80000000000128</c:v>
                </c:pt>
                <c:pt idx="85">
                  <c:v>100.9999999999991</c:v>
                </c:pt>
                <c:pt idx="86">
                  <c:v>112.3000000000012</c:v>
                </c:pt>
                <c:pt idx="87">
                  <c:v>90.69999999999822</c:v>
                </c:pt>
                <c:pt idx="88">
                  <c:v>76.20000000000004</c:v>
                </c:pt>
                <c:pt idx="89">
                  <c:v>98.5999999999976</c:v>
                </c:pt>
                <c:pt idx="90">
                  <c:v>113.2000000000026</c:v>
                </c:pt>
                <c:pt idx="91">
                  <c:v>118.0000000000021</c:v>
                </c:pt>
                <c:pt idx="92">
                  <c:v>74.79999999999976</c:v>
                </c:pt>
                <c:pt idx="93">
                  <c:v>74.79999999999976</c:v>
                </c:pt>
                <c:pt idx="94">
                  <c:v>74.79999999999976</c:v>
                </c:pt>
                <c:pt idx="95">
                  <c:v>74.79999999999976</c:v>
                </c:pt>
                <c:pt idx="96">
                  <c:v>74.79999999999976</c:v>
                </c:pt>
                <c:pt idx="97">
                  <c:v>75.2999999999986</c:v>
                </c:pt>
                <c:pt idx="98">
                  <c:v>74.79999999999976</c:v>
                </c:pt>
                <c:pt idx="99">
                  <c:v>74.79999999999976</c:v>
                </c:pt>
                <c:pt idx="100">
                  <c:v>74.79999999999976</c:v>
                </c:pt>
                <c:pt idx="101">
                  <c:v>74.79999999999976</c:v>
                </c:pt>
                <c:pt idx="102">
                  <c:v>74.79999999999976</c:v>
                </c:pt>
                <c:pt idx="103">
                  <c:v>74.79999999999976</c:v>
                </c:pt>
                <c:pt idx="104">
                  <c:v>74.79999999999976</c:v>
                </c:pt>
                <c:pt idx="105">
                  <c:v>74.79999999999976</c:v>
                </c:pt>
                <c:pt idx="106">
                  <c:v>75.30000000000214</c:v>
                </c:pt>
                <c:pt idx="107">
                  <c:v>74.79999999999976</c:v>
                </c:pt>
                <c:pt idx="108">
                  <c:v>74.79999999999976</c:v>
                </c:pt>
                <c:pt idx="109">
                  <c:v>74.79999999999976</c:v>
                </c:pt>
              </c:numCache>
            </c:numRef>
          </c:yVal>
          <c:smooth val="0"/>
        </c:ser>
        <c:ser>
          <c:idx val="2"/>
          <c:order val="2"/>
          <c:tx>
            <c:v>Chooser owd</c:v>
          </c:tx>
          <c:spPr>
            <a:ln w="28575">
              <a:noFill/>
            </a:ln>
          </c:spPr>
          <c:marker>
            <c:symbol val="diamond"/>
            <c:size val="6"/>
            <c:spPr>
              <a:solidFill>
                <a:srgbClr val="00B050"/>
              </a:solidFill>
            </c:spPr>
          </c:marker>
          <c:xVal>
            <c:numRef>
              <c:f>Sheet1!$AG$3:$AG$117</c:f>
              <c:numCache>
                <c:formatCode>General</c:formatCode>
                <c:ptCount val="110"/>
                <c:pt idx="0">
                  <c:v>1.488</c:v>
                </c:pt>
                <c:pt idx="1">
                  <c:v>1.92</c:v>
                </c:pt>
                <c:pt idx="2">
                  <c:v>2.244</c:v>
                </c:pt>
                <c:pt idx="3">
                  <c:v>2.526</c:v>
                </c:pt>
                <c:pt idx="4">
                  <c:v>2.848</c:v>
                </c:pt>
                <c:pt idx="5">
                  <c:v>3.164</c:v>
                </c:pt>
                <c:pt idx="6">
                  <c:v>3.45</c:v>
                </c:pt>
                <c:pt idx="7">
                  <c:v>3.77</c:v>
                </c:pt>
                <c:pt idx="8">
                  <c:v>4.048</c:v>
                </c:pt>
                <c:pt idx="9">
                  <c:v>4.327999999999991</c:v>
                </c:pt>
                <c:pt idx="10">
                  <c:v>4.607999999999992</c:v>
                </c:pt>
                <c:pt idx="11">
                  <c:v>4.922</c:v>
                </c:pt>
                <c:pt idx="12">
                  <c:v>5.242</c:v>
                </c:pt>
                <c:pt idx="13">
                  <c:v>6.332</c:v>
                </c:pt>
                <c:pt idx="14">
                  <c:v>6.53</c:v>
                </c:pt>
                <c:pt idx="15">
                  <c:v>6.734</c:v>
                </c:pt>
                <c:pt idx="16">
                  <c:v>6.936</c:v>
                </c:pt>
                <c:pt idx="17">
                  <c:v>7.14</c:v>
                </c:pt>
                <c:pt idx="18">
                  <c:v>7.33</c:v>
                </c:pt>
                <c:pt idx="19">
                  <c:v>7.73</c:v>
                </c:pt>
                <c:pt idx="20">
                  <c:v>7.932</c:v>
                </c:pt>
                <c:pt idx="21">
                  <c:v>8.134</c:v>
                </c:pt>
                <c:pt idx="22">
                  <c:v>8.332</c:v>
                </c:pt>
                <c:pt idx="23">
                  <c:v>8.532</c:v>
                </c:pt>
                <c:pt idx="24">
                  <c:v>8.724</c:v>
                </c:pt>
                <c:pt idx="25">
                  <c:v>8.928</c:v>
                </c:pt>
                <c:pt idx="26">
                  <c:v>9.128</c:v>
                </c:pt>
                <c:pt idx="27">
                  <c:v>9.326</c:v>
                </c:pt>
                <c:pt idx="28">
                  <c:v>9.532</c:v>
                </c:pt>
                <c:pt idx="29">
                  <c:v>9.76</c:v>
                </c:pt>
                <c:pt idx="30">
                  <c:v>9.968</c:v>
                </c:pt>
                <c:pt idx="31">
                  <c:v>10.166</c:v>
                </c:pt>
                <c:pt idx="32">
                  <c:v>10.372</c:v>
                </c:pt>
                <c:pt idx="33">
                  <c:v>10.6</c:v>
                </c:pt>
                <c:pt idx="34">
                  <c:v>11.048</c:v>
                </c:pt>
                <c:pt idx="35">
                  <c:v>11.322</c:v>
                </c:pt>
                <c:pt idx="36">
                  <c:v>11.576</c:v>
                </c:pt>
                <c:pt idx="37">
                  <c:v>11.852</c:v>
                </c:pt>
                <c:pt idx="38">
                  <c:v>12.128</c:v>
                </c:pt>
                <c:pt idx="39">
                  <c:v>12.442</c:v>
                </c:pt>
                <c:pt idx="40">
                  <c:v>12.766</c:v>
                </c:pt>
                <c:pt idx="41">
                  <c:v>13.202</c:v>
                </c:pt>
                <c:pt idx="42">
                  <c:v>13.568</c:v>
                </c:pt>
                <c:pt idx="43">
                  <c:v>13.884</c:v>
                </c:pt>
                <c:pt idx="44">
                  <c:v>14.164</c:v>
                </c:pt>
                <c:pt idx="45">
                  <c:v>14.444</c:v>
                </c:pt>
                <c:pt idx="46">
                  <c:v>14.656</c:v>
                </c:pt>
                <c:pt idx="47">
                  <c:v>14.88</c:v>
                </c:pt>
                <c:pt idx="48">
                  <c:v>15.084</c:v>
                </c:pt>
                <c:pt idx="49">
                  <c:v>15.324</c:v>
                </c:pt>
                <c:pt idx="50">
                  <c:v>15.56</c:v>
                </c:pt>
                <c:pt idx="51">
                  <c:v>15.772</c:v>
                </c:pt>
                <c:pt idx="52">
                  <c:v>15.974</c:v>
                </c:pt>
                <c:pt idx="53">
                  <c:v>16.204</c:v>
                </c:pt>
                <c:pt idx="54">
                  <c:v>16.41</c:v>
                </c:pt>
                <c:pt idx="55">
                  <c:v>16.64399999999999</c:v>
                </c:pt>
                <c:pt idx="56">
                  <c:v>16.852</c:v>
                </c:pt>
                <c:pt idx="57">
                  <c:v>17.046</c:v>
                </c:pt>
                <c:pt idx="58">
                  <c:v>17.246</c:v>
                </c:pt>
                <c:pt idx="59">
                  <c:v>17.446</c:v>
                </c:pt>
                <c:pt idx="60">
                  <c:v>17.618</c:v>
                </c:pt>
                <c:pt idx="61">
                  <c:v>17.816</c:v>
                </c:pt>
                <c:pt idx="62">
                  <c:v>18.008</c:v>
                </c:pt>
                <c:pt idx="63">
                  <c:v>18.206</c:v>
                </c:pt>
                <c:pt idx="64">
                  <c:v>18.412</c:v>
                </c:pt>
                <c:pt idx="65">
                  <c:v>18.642</c:v>
                </c:pt>
                <c:pt idx="66">
                  <c:v>18.888</c:v>
                </c:pt>
                <c:pt idx="67">
                  <c:v>19.206</c:v>
                </c:pt>
                <c:pt idx="68">
                  <c:v>19.494</c:v>
                </c:pt>
                <c:pt idx="69">
                  <c:v>19.762</c:v>
                </c:pt>
                <c:pt idx="70">
                  <c:v>19.97</c:v>
                </c:pt>
                <c:pt idx="71">
                  <c:v>20.172</c:v>
                </c:pt>
                <c:pt idx="72">
                  <c:v>20.406</c:v>
                </c:pt>
                <c:pt idx="73">
                  <c:v>20.682</c:v>
                </c:pt>
                <c:pt idx="74">
                  <c:v>20.934</c:v>
                </c:pt>
                <c:pt idx="75">
                  <c:v>21.202</c:v>
                </c:pt>
                <c:pt idx="76">
                  <c:v>21.448</c:v>
                </c:pt>
                <c:pt idx="77">
                  <c:v>21.688</c:v>
                </c:pt>
                <c:pt idx="78">
                  <c:v>21.964</c:v>
                </c:pt>
                <c:pt idx="79">
                  <c:v>22.25</c:v>
                </c:pt>
                <c:pt idx="80">
                  <c:v>22.53</c:v>
                </c:pt>
                <c:pt idx="81">
                  <c:v>22.738</c:v>
                </c:pt>
                <c:pt idx="82">
                  <c:v>22.974</c:v>
                </c:pt>
                <c:pt idx="83">
                  <c:v>23.286</c:v>
                </c:pt>
                <c:pt idx="84">
                  <c:v>23.602</c:v>
                </c:pt>
                <c:pt idx="85">
                  <c:v>23.922</c:v>
                </c:pt>
                <c:pt idx="86">
                  <c:v>24.206</c:v>
                </c:pt>
                <c:pt idx="87">
                  <c:v>24.524</c:v>
                </c:pt>
                <c:pt idx="88">
                  <c:v>24.802</c:v>
                </c:pt>
                <c:pt idx="89">
                  <c:v>25.05</c:v>
                </c:pt>
                <c:pt idx="90">
                  <c:v>25.33</c:v>
                </c:pt>
                <c:pt idx="91">
                  <c:v>25.642</c:v>
                </c:pt>
                <c:pt idx="92">
                  <c:v>25.966</c:v>
                </c:pt>
                <c:pt idx="93">
                  <c:v>26.322</c:v>
                </c:pt>
                <c:pt idx="94">
                  <c:v>26.648</c:v>
                </c:pt>
                <c:pt idx="95">
                  <c:v>26.886</c:v>
                </c:pt>
                <c:pt idx="96">
                  <c:v>27.092</c:v>
                </c:pt>
                <c:pt idx="97">
                  <c:v>27.37</c:v>
                </c:pt>
                <c:pt idx="98">
                  <c:v>27.60600000000001</c:v>
                </c:pt>
                <c:pt idx="99">
                  <c:v>27.806</c:v>
                </c:pt>
                <c:pt idx="100">
                  <c:v>28.0</c:v>
                </c:pt>
                <c:pt idx="101">
                  <c:v>28.17</c:v>
                </c:pt>
                <c:pt idx="102">
                  <c:v>28.366</c:v>
                </c:pt>
                <c:pt idx="103">
                  <c:v>28.566</c:v>
                </c:pt>
                <c:pt idx="104">
                  <c:v>28.762</c:v>
                </c:pt>
                <c:pt idx="105">
                  <c:v>28.964</c:v>
                </c:pt>
                <c:pt idx="106">
                  <c:v>29.168</c:v>
                </c:pt>
                <c:pt idx="107">
                  <c:v>29.4</c:v>
                </c:pt>
                <c:pt idx="108">
                  <c:v>29.61</c:v>
                </c:pt>
                <c:pt idx="109">
                  <c:v>29.85</c:v>
                </c:pt>
              </c:numCache>
            </c:numRef>
          </c:xVal>
          <c:yVal>
            <c:numRef>
              <c:f>Sheet1!$AE$3:$AE$117</c:f>
              <c:numCache>
                <c:formatCode>General</c:formatCode>
                <c:ptCount val="110"/>
                <c:pt idx="0">
                  <c:v>84.33000000000001</c:v>
                </c:pt>
                <c:pt idx="1">
                  <c:v>82.84000000000003</c:v>
                </c:pt>
                <c:pt idx="2">
                  <c:v>84.0399999999999</c:v>
                </c:pt>
                <c:pt idx="3">
                  <c:v>82.9500000000003</c:v>
                </c:pt>
                <c:pt idx="4">
                  <c:v>84.72999999999997</c:v>
                </c:pt>
                <c:pt idx="5">
                  <c:v>82.53999999999983</c:v>
                </c:pt>
                <c:pt idx="6">
                  <c:v>98.68999999999994</c:v>
                </c:pt>
                <c:pt idx="7">
                  <c:v>85.57999999999977</c:v>
                </c:pt>
                <c:pt idx="8">
                  <c:v>84.03000000000027</c:v>
                </c:pt>
                <c:pt idx="9">
                  <c:v>83.19999999999973</c:v>
                </c:pt>
                <c:pt idx="10">
                  <c:v>83.49999999999992</c:v>
                </c:pt>
                <c:pt idx="11">
                  <c:v>84.1099999999999</c:v>
                </c:pt>
                <c:pt idx="12">
                  <c:v>83.31</c:v>
                </c:pt>
                <c:pt idx="13">
                  <c:v>185.1900000000004</c:v>
                </c:pt>
                <c:pt idx="14">
                  <c:v>114.02</c:v>
                </c:pt>
                <c:pt idx="15">
                  <c:v>87.88000000000018</c:v>
                </c:pt>
                <c:pt idx="16">
                  <c:v>90.3299999999998</c:v>
                </c:pt>
                <c:pt idx="17">
                  <c:v>182.7800000000002</c:v>
                </c:pt>
                <c:pt idx="18">
                  <c:v>190.34</c:v>
                </c:pt>
                <c:pt idx="19">
                  <c:v>158.5799999999997</c:v>
                </c:pt>
                <c:pt idx="20">
                  <c:v>128.85</c:v>
                </c:pt>
                <c:pt idx="21">
                  <c:v>154.2599999999989</c:v>
                </c:pt>
                <c:pt idx="22">
                  <c:v>158.9099999999987</c:v>
                </c:pt>
                <c:pt idx="23">
                  <c:v>162.5099999999993</c:v>
                </c:pt>
                <c:pt idx="24">
                  <c:v>187.0600000000007</c:v>
                </c:pt>
                <c:pt idx="25">
                  <c:v>181.1299999999996</c:v>
                </c:pt>
                <c:pt idx="26">
                  <c:v>135.3399999999994</c:v>
                </c:pt>
                <c:pt idx="27">
                  <c:v>202.66</c:v>
                </c:pt>
                <c:pt idx="28">
                  <c:v>185.6399999999994</c:v>
                </c:pt>
                <c:pt idx="29">
                  <c:v>178.7399999999994</c:v>
                </c:pt>
                <c:pt idx="30">
                  <c:v>174.6999999999996</c:v>
                </c:pt>
                <c:pt idx="31">
                  <c:v>202.399999999999</c:v>
                </c:pt>
                <c:pt idx="32">
                  <c:v>151.8999999999995</c:v>
                </c:pt>
                <c:pt idx="33">
                  <c:v>146.2000000000003</c:v>
                </c:pt>
                <c:pt idx="34">
                  <c:v>190.3000000000006</c:v>
                </c:pt>
                <c:pt idx="35">
                  <c:v>146.700000000001</c:v>
                </c:pt>
                <c:pt idx="36">
                  <c:v>94.50000000000003</c:v>
                </c:pt>
                <c:pt idx="37">
                  <c:v>109.8999999999997</c:v>
                </c:pt>
                <c:pt idx="38">
                  <c:v>180.6999999999998</c:v>
                </c:pt>
                <c:pt idx="39">
                  <c:v>161.3000000000007</c:v>
                </c:pt>
                <c:pt idx="40">
                  <c:v>151.7999999999997</c:v>
                </c:pt>
                <c:pt idx="41">
                  <c:v>104.4000000000001</c:v>
                </c:pt>
                <c:pt idx="42">
                  <c:v>115.9</c:v>
                </c:pt>
                <c:pt idx="43">
                  <c:v>116.4000000000005</c:v>
                </c:pt>
                <c:pt idx="44">
                  <c:v>83.50000000000078</c:v>
                </c:pt>
                <c:pt idx="45">
                  <c:v>89.0999999999984</c:v>
                </c:pt>
                <c:pt idx="46">
                  <c:v>100.3999999999987</c:v>
                </c:pt>
                <c:pt idx="47">
                  <c:v>119.7999999999997</c:v>
                </c:pt>
                <c:pt idx="48">
                  <c:v>130.6000000000012</c:v>
                </c:pt>
                <c:pt idx="49">
                  <c:v>149.4</c:v>
                </c:pt>
                <c:pt idx="50">
                  <c:v>83.5999999999988</c:v>
                </c:pt>
                <c:pt idx="51">
                  <c:v>105.599999999999</c:v>
                </c:pt>
                <c:pt idx="52">
                  <c:v>141.3000000000011</c:v>
                </c:pt>
                <c:pt idx="53">
                  <c:v>167.4000000000007</c:v>
                </c:pt>
                <c:pt idx="54">
                  <c:v>180.8000000000014</c:v>
                </c:pt>
                <c:pt idx="55">
                  <c:v>166.0000000000004</c:v>
                </c:pt>
                <c:pt idx="56">
                  <c:v>82.4999999999996</c:v>
                </c:pt>
                <c:pt idx="57">
                  <c:v>85.69999999999922</c:v>
                </c:pt>
                <c:pt idx="58">
                  <c:v>115.000000000002</c:v>
                </c:pt>
                <c:pt idx="59">
                  <c:v>183.1999999999994</c:v>
                </c:pt>
                <c:pt idx="60">
                  <c:v>256.9000000000017</c:v>
                </c:pt>
                <c:pt idx="61">
                  <c:v>326.4999999999989</c:v>
                </c:pt>
                <c:pt idx="62">
                  <c:v>388.5000000000005</c:v>
                </c:pt>
                <c:pt idx="63">
                  <c:v>379.4000000000004</c:v>
                </c:pt>
                <c:pt idx="64">
                  <c:v>318.5000000000003</c:v>
                </c:pt>
                <c:pt idx="65">
                  <c:v>386.400000000002</c:v>
                </c:pt>
                <c:pt idx="66">
                  <c:v>444.899999999997</c:v>
                </c:pt>
                <c:pt idx="67">
                  <c:v>474.0999999999999</c:v>
                </c:pt>
                <c:pt idx="68">
                  <c:v>384.1000000000002</c:v>
                </c:pt>
                <c:pt idx="69">
                  <c:v>402.3000000000003</c:v>
                </c:pt>
                <c:pt idx="70">
                  <c:v>483.3999999999996</c:v>
                </c:pt>
                <c:pt idx="71">
                  <c:v>570.999999999998</c:v>
                </c:pt>
                <c:pt idx="72">
                  <c:v>643.1000000000006</c:v>
                </c:pt>
                <c:pt idx="73">
                  <c:v>499.7000000000007</c:v>
                </c:pt>
                <c:pt idx="74">
                  <c:v>497.4999999999986</c:v>
                </c:pt>
                <c:pt idx="75">
                  <c:v>573.9999999999981</c:v>
                </c:pt>
                <c:pt idx="76">
                  <c:v>618.9</c:v>
                </c:pt>
                <c:pt idx="77">
                  <c:v>645.100000000003</c:v>
                </c:pt>
                <c:pt idx="78">
                  <c:v>481.300000000001</c:v>
                </c:pt>
                <c:pt idx="79">
                  <c:v>529.8000000000014</c:v>
                </c:pt>
                <c:pt idx="80">
                  <c:v>597.5000000000001</c:v>
                </c:pt>
                <c:pt idx="81">
                  <c:v>637.2</c:v>
                </c:pt>
                <c:pt idx="82">
                  <c:v>617.799999999999</c:v>
                </c:pt>
                <c:pt idx="83">
                  <c:v>505.0999999999987</c:v>
                </c:pt>
                <c:pt idx="84">
                  <c:v>557.500000000001</c:v>
                </c:pt>
                <c:pt idx="85">
                  <c:v>617.4</c:v>
                </c:pt>
                <c:pt idx="86">
                  <c:v>584.8000000000013</c:v>
                </c:pt>
                <c:pt idx="87">
                  <c:v>510.6000000000002</c:v>
                </c:pt>
                <c:pt idx="88">
                  <c:v>546.2999999999987</c:v>
                </c:pt>
                <c:pt idx="89">
                  <c:v>619.3999999999984</c:v>
                </c:pt>
                <c:pt idx="90">
                  <c:v>642.8000000000011</c:v>
                </c:pt>
                <c:pt idx="91">
                  <c:v>524.8999999999984</c:v>
                </c:pt>
                <c:pt idx="92">
                  <c:v>525.4999999999974</c:v>
                </c:pt>
                <c:pt idx="93">
                  <c:v>253.1999999999996</c:v>
                </c:pt>
                <c:pt idx="94">
                  <c:v>82.4999999999996</c:v>
                </c:pt>
                <c:pt idx="95">
                  <c:v>82.4999999999996</c:v>
                </c:pt>
                <c:pt idx="96">
                  <c:v>82.4999999999996</c:v>
                </c:pt>
                <c:pt idx="97">
                  <c:v>83.0999999999982</c:v>
                </c:pt>
                <c:pt idx="98">
                  <c:v>82.4999999999996</c:v>
                </c:pt>
                <c:pt idx="99">
                  <c:v>82.69999999999912</c:v>
                </c:pt>
                <c:pt idx="100">
                  <c:v>82.4999999999996</c:v>
                </c:pt>
                <c:pt idx="101">
                  <c:v>82.4999999999996</c:v>
                </c:pt>
                <c:pt idx="102">
                  <c:v>82.4999999999996</c:v>
                </c:pt>
                <c:pt idx="103">
                  <c:v>82.4999999999996</c:v>
                </c:pt>
                <c:pt idx="104">
                  <c:v>82.4999999999996</c:v>
                </c:pt>
                <c:pt idx="105">
                  <c:v>82.50000000000311</c:v>
                </c:pt>
                <c:pt idx="106">
                  <c:v>83.50000000000078</c:v>
                </c:pt>
                <c:pt idx="107">
                  <c:v>82.50000000000311</c:v>
                </c:pt>
                <c:pt idx="108">
                  <c:v>82.7999999999989</c:v>
                </c:pt>
                <c:pt idx="109">
                  <c:v>82.4999999999996</c:v>
                </c:pt>
              </c:numCache>
            </c:numRef>
          </c:yVal>
          <c:smooth val="0"/>
        </c:ser>
        <c:ser>
          <c:idx val="5"/>
          <c:order val="3"/>
          <c:tx>
            <c:v>Jitter at Chooser</c:v>
          </c:tx>
          <c:spPr>
            <a:ln w="28575">
              <a:noFill/>
            </a:ln>
          </c:spPr>
          <c:marker>
            <c:symbol val="circle"/>
            <c:size val="6"/>
            <c:spPr>
              <a:solidFill>
                <a:schemeClr val="accent6">
                  <a:lumMod val="75000"/>
                </a:schemeClr>
              </a:solidFill>
            </c:spPr>
          </c:marker>
          <c:xVal>
            <c:numRef>
              <c:f>Sheet1!$M:$M</c:f>
              <c:numCache>
                <c:formatCode>General</c:formatCode>
                <c:ptCount val="1048571"/>
                <c:pt idx="2">
                  <c:v>1.53306</c:v>
                </c:pt>
                <c:pt idx="3">
                  <c:v>1.96357</c:v>
                </c:pt>
                <c:pt idx="4">
                  <c:v>2.28877</c:v>
                </c:pt>
                <c:pt idx="5">
                  <c:v>2.569669999999999</c:v>
                </c:pt>
                <c:pt idx="6">
                  <c:v>2.89346</c:v>
                </c:pt>
                <c:pt idx="7">
                  <c:v>3.20726</c:v>
                </c:pt>
                <c:pt idx="8">
                  <c:v>3.50877</c:v>
                </c:pt>
                <c:pt idx="9">
                  <c:v>3.81631</c:v>
                </c:pt>
                <c:pt idx="10">
                  <c:v>4.09207</c:v>
                </c:pt>
                <c:pt idx="11">
                  <c:v>4.37192</c:v>
                </c:pt>
                <c:pt idx="12">
                  <c:v>4.652219999999992</c:v>
                </c:pt>
                <c:pt idx="13">
                  <c:v>4.96683</c:v>
                </c:pt>
                <c:pt idx="14">
                  <c:v>5.28526</c:v>
                </c:pt>
                <c:pt idx="15">
                  <c:v>6.47737</c:v>
                </c:pt>
                <c:pt idx="16">
                  <c:v>6.59927</c:v>
                </c:pt>
                <c:pt idx="17">
                  <c:v>6.7826</c:v>
                </c:pt>
                <c:pt idx="18">
                  <c:v>6.98705</c:v>
                </c:pt>
                <c:pt idx="19">
                  <c:v>7.28351</c:v>
                </c:pt>
                <c:pt idx="20">
                  <c:v>7.48106</c:v>
                </c:pt>
                <c:pt idx="21">
                  <c:v>7.84677</c:v>
                </c:pt>
                <c:pt idx="22">
                  <c:v>8.021570000000001</c:v>
                </c:pt>
                <c:pt idx="23">
                  <c:v>8.248979999999998</c:v>
                </c:pt>
                <c:pt idx="24">
                  <c:v>8.45143</c:v>
                </c:pt>
                <c:pt idx="25">
                  <c:v>8.655240000000002</c:v>
                </c:pt>
                <c:pt idx="26">
                  <c:v>8.87178</c:v>
                </c:pt>
                <c:pt idx="27">
                  <c:v>9.069410000000004</c:v>
                </c:pt>
                <c:pt idx="28">
                  <c:v>9.224059999999997</c:v>
                </c:pt>
                <c:pt idx="29">
                  <c:v>9.48939</c:v>
                </c:pt>
                <c:pt idx="30">
                  <c:v>9.678369999999997</c:v>
                </c:pt>
                <c:pt idx="31">
                  <c:v>9.899460000000002</c:v>
                </c:pt>
                <c:pt idx="32">
                  <c:v>10.1035</c:v>
                </c:pt>
                <c:pt idx="33">
                  <c:v>10.3292</c:v>
                </c:pt>
                <c:pt idx="34">
                  <c:v>10.4827</c:v>
                </c:pt>
                <c:pt idx="35">
                  <c:v>10.7069</c:v>
                </c:pt>
                <c:pt idx="36">
                  <c:v>11.199</c:v>
                </c:pt>
                <c:pt idx="37">
                  <c:v>11.4294</c:v>
                </c:pt>
                <c:pt idx="38">
                  <c:v>11.6301</c:v>
                </c:pt>
                <c:pt idx="39">
                  <c:v>11.9227</c:v>
                </c:pt>
                <c:pt idx="40">
                  <c:v>12.2694</c:v>
                </c:pt>
                <c:pt idx="41">
                  <c:v>12.564</c:v>
                </c:pt>
                <c:pt idx="42">
                  <c:v>12.8785</c:v>
                </c:pt>
                <c:pt idx="43">
                  <c:v>13.2671</c:v>
                </c:pt>
                <c:pt idx="44">
                  <c:v>13.6446</c:v>
                </c:pt>
                <c:pt idx="45">
                  <c:v>13.961</c:v>
                </c:pt>
                <c:pt idx="46">
                  <c:v>14.2083</c:v>
                </c:pt>
                <c:pt idx="47">
                  <c:v>14.4936</c:v>
                </c:pt>
                <c:pt idx="48">
                  <c:v>14.7171</c:v>
                </c:pt>
                <c:pt idx="49">
                  <c:v>14.9606</c:v>
                </c:pt>
                <c:pt idx="50">
                  <c:v>15.1753</c:v>
                </c:pt>
                <c:pt idx="51">
                  <c:v>15.4342</c:v>
                </c:pt>
                <c:pt idx="52">
                  <c:v>15.6044</c:v>
                </c:pt>
                <c:pt idx="53">
                  <c:v>15.8383</c:v>
                </c:pt>
                <c:pt idx="54">
                  <c:v>16.076</c:v>
                </c:pt>
                <c:pt idx="55">
                  <c:v>16.3321</c:v>
                </c:pt>
                <c:pt idx="56">
                  <c:v>16.55099999999999</c:v>
                </c:pt>
                <c:pt idx="57">
                  <c:v>16.7707</c:v>
                </c:pt>
                <c:pt idx="58">
                  <c:v>16.8953</c:v>
                </c:pt>
                <c:pt idx="59">
                  <c:v>17.0923</c:v>
                </c:pt>
                <c:pt idx="60">
                  <c:v>17.2916</c:v>
                </c:pt>
                <c:pt idx="61">
                  <c:v>17.5</c:v>
                </c:pt>
                <c:pt idx="62">
                  <c:v>17.6828</c:v>
                </c:pt>
                <c:pt idx="63">
                  <c:v>17.8908</c:v>
                </c:pt>
                <c:pt idx="64">
                  <c:v>18.0818</c:v>
                </c:pt>
                <c:pt idx="65">
                  <c:v>18.2499</c:v>
                </c:pt>
                <c:pt idx="66">
                  <c:v>18.4692</c:v>
                </c:pt>
                <c:pt idx="67">
                  <c:v>18.7118</c:v>
                </c:pt>
                <c:pt idx="68">
                  <c:v>18.9633</c:v>
                </c:pt>
                <c:pt idx="69">
                  <c:v>19.26549999999992</c:v>
                </c:pt>
                <c:pt idx="70">
                  <c:v>19.5375</c:v>
                </c:pt>
                <c:pt idx="71">
                  <c:v>19.8264</c:v>
                </c:pt>
                <c:pt idx="72">
                  <c:v>20.0567</c:v>
                </c:pt>
                <c:pt idx="73">
                  <c:v>20.2917</c:v>
                </c:pt>
                <c:pt idx="74">
                  <c:v>20.5451</c:v>
                </c:pt>
                <c:pt idx="75">
                  <c:v>20.74579999999992</c:v>
                </c:pt>
                <c:pt idx="76">
                  <c:v>20.98389999999998</c:v>
                </c:pt>
                <c:pt idx="77">
                  <c:v>21.28249999999992</c:v>
                </c:pt>
                <c:pt idx="78">
                  <c:v>21.5165</c:v>
                </c:pt>
                <c:pt idx="79">
                  <c:v>21.7621</c:v>
                </c:pt>
                <c:pt idx="80">
                  <c:v>22.0073</c:v>
                </c:pt>
                <c:pt idx="81">
                  <c:v>22.2938</c:v>
                </c:pt>
                <c:pt idx="82">
                  <c:v>22.5943</c:v>
                </c:pt>
                <c:pt idx="83">
                  <c:v>22.80720000000001</c:v>
                </c:pt>
                <c:pt idx="84">
                  <c:v>23.0502</c:v>
                </c:pt>
                <c:pt idx="85">
                  <c:v>23.3293</c:v>
                </c:pt>
                <c:pt idx="86">
                  <c:v>23.655</c:v>
                </c:pt>
                <c:pt idx="87">
                  <c:v>23.99149999999998</c:v>
                </c:pt>
                <c:pt idx="88">
                  <c:v>24.28679999999992</c:v>
                </c:pt>
                <c:pt idx="89">
                  <c:v>24.5832</c:v>
                </c:pt>
                <c:pt idx="90">
                  <c:v>24.84669999999998</c:v>
                </c:pt>
                <c:pt idx="91">
                  <c:v>25.11649999999999</c:v>
                </c:pt>
                <c:pt idx="92">
                  <c:v>25.4117</c:v>
                </c:pt>
                <c:pt idx="93">
                  <c:v>25.7283</c:v>
                </c:pt>
                <c:pt idx="94">
                  <c:v>26.0093</c:v>
                </c:pt>
                <c:pt idx="95">
                  <c:v>26.3653</c:v>
                </c:pt>
                <c:pt idx="96">
                  <c:v>26.69129999999999</c:v>
                </c:pt>
                <c:pt idx="97">
                  <c:v>26.9293</c:v>
                </c:pt>
                <c:pt idx="98">
                  <c:v>27.1353</c:v>
                </c:pt>
                <c:pt idx="99">
                  <c:v>27.41379999999998</c:v>
                </c:pt>
                <c:pt idx="100">
                  <c:v>27.6493</c:v>
                </c:pt>
                <c:pt idx="101">
                  <c:v>27.8493</c:v>
                </c:pt>
                <c:pt idx="102">
                  <c:v>28.0433</c:v>
                </c:pt>
                <c:pt idx="103">
                  <c:v>28.2133</c:v>
                </c:pt>
                <c:pt idx="104">
                  <c:v>28.4093</c:v>
                </c:pt>
                <c:pt idx="105">
                  <c:v>28.6093</c:v>
                </c:pt>
                <c:pt idx="106">
                  <c:v>28.8053</c:v>
                </c:pt>
                <c:pt idx="107">
                  <c:v>29.0073</c:v>
                </c:pt>
                <c:pt idx="108">
                  <c:v>29.2118</c:v>
                </c:pt>
                <c:pt idx="109">
                  <c:v>29.4433</c:v>
                </c:pt>
                <c:pt idx="110">
                  <c:v>29.6533</c:v>
                </c:pt>
                <c:pt idx="111">
                  <c:v>29.8933</c:v>
                </c:pt>
              </c:numCache>
            </c:numRef>
          </c:xVal>
          <c:yVal>
            <c:numRef>
              <c:f>Sheet1!$AP$4:$AP$117</c:f>
              <c:numCache>
                <c:formatCode>General</c:formatCode>
                <c:ptCount val="109"/>
                <c:pt idx="0">
                  <c:v>1.48999999999998</c:v>
                </c:pt>
                <c:pt idx="1">
                  <c:v>1.19999999999986</c:v>
                </c:pt>
                <c:pt idx="2">
                  <c:v>1.089999999999591</c:v>
                </c:pt>
                <c:pt idx="3">
                  <c:v>1.779999999999674</c:v>
                </c:pt>
                <c:pt idx="4">
                  <c:v>2.19000000000014</c:v>
                </c:pt>
                <c:pt idx="5">
                  <c:v>16.15000000000011</c:v>
                </c:pt>
                <c:pt idx="6">
                  <c:v>13.11000000000017</c:v>
                </c:pt>
                <c:pt idx="7">
                  <c:v>1.5499999999995</c:v>
                </c:pt>
                <c:pt idx="8">
                  <c:v>0.830000000000553</c:v>
                </c:pt>
                <c:pt idx="9">
                  <c:v>0.300000000000196</c:v>
                </c:pt>
                <c:pt idx="10">
                  <c:v>0.609999999999985</c:v>
                </c:pt>
                <c:pt idx="11">
                  <c:v>0.799999999999898</c:v>
                </c:pt>
                <c:pt idx="12">
                  <c:v>185.1900000000004</c:v>
                </c:pt>
                <c:pt idx="13">
                  <c:v>71.17000000000027</c:v>
                </c:pt>
                <c:pt idx="14">
                  <c:v>26.13999999999983</c:v>
                </c:pt>
                <c:pt idx="15">
                  <c:v>2.449999999999619</c:v>
                </c:pt>
                <c:pt idx="16">
                  <c:v>92.45000000000037</c:v>
                </c:pt>
                <c:pt idx="17">
                  <c:v>7.559999999999775</c:v>
                </c:pt>
                <c:pt idx="18">
                  <c:v>158.5799999999997</c:v>
                </c:pt>
                <c:pt idx="19">
                  <c:v>29.72999999999982</c:v>
                </c:pt>
                <c:pt idx="20">
                  <c:v>25.40999999999906</c:v>
                </c:pt>
                <c:pt idx="21">
                  <c:v>4.649999999999807</c:v>
                </c:pt>
                <c:pt idx="22">
                  <c:v>3.600000000000478</c:v>
                </c:pt>
                <c:pt idx="23">
                  <c:v>24.55000000000143</c:v>
                </c:pt>
                <c:pt idx="24">
                  <c:v>5.930000000001117</c:v>
                </c:pt>
                <c:pt idx="25">
                  <c:v>45.79000000000022</c:v>
                </c:pt>
                <c:pt idx="26">
                  <c:v>67.32000000000048</c:v>
                </c:pt>
                <c:pt idx="27">
                  <c:v>17.02000000000049</c:v>
                </c:pt>
                <c:pt idx="28">
                  <c:v>6.89999999999992</c:v>
                </c:pt>
                <c:pt idx="29">
                  <c:v>4.039999999999793</c:v>
                </c:pt>
                <c:pt idx="30">
                  <c:v>27.69999999999936</c:v>
                </c:pt>
                <c:pt idx="31">
                  <c:v>50.49999999999955</c:v>
                </c:pt>
                <c:pt idx="32">
                  <c:v>5.699999999999136</c:v>
                </c:pt>
                <c:pt idx="33">
                  <c:v>190.3000000000006</c:v>
                </c:pt>
                <c:pt idx="34">
                  <c:v>43.59999999999963</c:v>
                </c:pt>
                <c:pt idx="35">
                  <c:v>52.20000000000093</c:v>
                </c:pt>
                <c:pt idx="36">
                  <c:v>15.39999999999964</c:v>
                </c:pt>
                <c:pt idx="37">
                  <c:v>70.80000000000021</c:v>
                </c:pt>
                <c:pt idx="38">
                  <c:v>19.39999999999921</c:v>
                </c:pt>
                <c:pt idx="39">
                  <c:v>9.50000000000094</c:v>
                </c:pt>
                <c:pt idx="40">
                  <c:v>47.39999999999968</c:v>
                </c:pt>
                <c:pt idx="41">
                  <c:v>11.49999999999985</c:v>
                </c:pt>
                <c:pt idx="42">
                  <c:v>0.500000000000611</c:v>
                </c:pt>
                <c:pt idx="43">
                  <c:v>32.89999999999971</c:v>
                </c:pt>
                <c:pt idx="44">
                  <c:v>5.599999999997607</c:v>
                </c:pt>
                <c:pt idx="45">
                  <c:v>11.30000000000031</c:v>
                </c:pt>
                <c:pt idx="46">
                  <c:v>19.40000000000097</c:v>
                </c:pt>
                <c:pt idx="47">
                  <c:v>10.80000000000148</c:v>
                </c:pt>
                <c:pt idx="48">
                  <c:v>18.79999999999882</c:v>
                </c:pt>
                <c:pt idx="49">
                  <c:v>65.80000000000118</c:v>
                </c:pt>
                <c:pt idx="50">
                  <c:v>22.00000000000024</c:v>
                </c:pt>
                <c:pt idx="51">
                  <c:v>35.70000000000206</c:v>
                </c:pt>
                <c:pt idx="52">
                  <c:v>26.09999999999957</c:v>
                </c:pt>
                <c:pt idx="53">
                  <c:v>13.40000000000075</c:v>
                </c:pt>
                <c:pt idx="54">
                  <c:v>14.80000000000104</c:v>
                </c:pt>
                <c:pt idx="55">
                  <c:v>83.50000000000078</c:v>
                </c:pt>
                <c:pt idx="56">
                  <c:v>3.199999999999647</c:v>
                </c:pt>
                <c:pt idx="57">
                  <c:v>29.30000000000277</c:v>
                </c:pt>
                <c:pt idx="58">
                  <c:v>68.1999999999974</c:v>
                </c:pt>
                <c:pt idx="59">
                  <c:v>73.70000000000233</c:v>
                </c:pt>
                <c:pt idx="60">
                  <c:v>69.5999999999977</c:v>
                </c:pt>
                <c:pt idx="61">
                  <c:v>62.0000000000012</c:v>
                </c:pt>
                <c:pt idx="62">
                  <c:v>9.100000000000078</c:v>
                </c:pt>
                <c:pt idx="63">
                  <c:v>60.9000000000002</c:v>
                </c:pt>
                <c:pt idx="64">
                  <c:v>67.90000000000161</c:v>
                </c:pt>
                <c:pt idx="65">
                  <c:v>58.49999999999511</c:v>
                </c:pt>
                <c:pt idx="66">
                  <c:v>29.200000000003</c:v>
                </c:pt>
                <c:pt idx="67">
                  <c:v>89.9999999999999</c:v>
                </c:pt>
                <c:pt idx="68">
                  <c:v>18.20000000000016</c:v>
                </c:pt>
                <c:pt idx="69">
                  <c:v>81.09999999999936</c:v>
                </c:pt>
                <c:pt idx="70">
                  <c:v>87.5999999999984</c:v>
                </c:pt>
                <c:pt idx="71">
                  <c:v>72.10000000000251</c:v>
                </c:pt>
                <c:pt idx="72">
                  <c:v>143.3999999999998</c:v>
                </c:pt>
                <c:pt idx="73">
                  <c:v>2.200000000001978</c:v>
                </c:pt>
                <c:pt idx="74">
                  <c:v>76.4999999999994</c:v>
                </c:pt>
                <c:pt idx="75">
                  <c:v>44.90000000000191</c:v>
                </c:pt>
                <c:pt idx="76">
                  <c:v>26.20000000000289</c:v>
                </c:pt>
                <c:pt idx="77">
                  <c:v>163.800000000002</c:v>
                </c:pt>
                <c:pt idx="78">
                  <c:v>48.50000000000055</c:v>
                </c:pt>
                <c:pt idx="79">
                  <c:v>67.6999999999986</c:v>
                </c:pt>
                <c:pt idx="80">
                  <c:v>39.69999999999993</c:v>
                </c:pt>
                <c:pt idx="81">
                  <c:v>19.400000000001</c:v>
                </c:pt>
                <c:pt idx="82">
                  <c:v>112.7000000000003</c:v>
                </c:pt>
                <c:pt idx="83">
                  <c:v>52.40000000000224</c:v>
                </c:pt>
                <c:pt idx="84">
                  <c:v>59.89999999999896</c:v>
                </c:pt>
                <c:pt idx="85">
                  <c:v>32.59999999999866</c:v>
                </c:pt>
                <c:pt idx="86">
                  <c:v>74.20000000000118</c:v>
                </c:pt>
                <c:pt idx="87">
                  <c:v>35.69999999999857</c:v>
                </c:pt>
                <c:pt idx="88">
                  <c:v>73.10000000000011</c:v>
                </c:pt>
                <c:pt idx="89">
                  <c:v>23.40000000000225</c:v>
                </c:pt>
                <c:pt idx="90">
                  <c:v>117.9000000000023</c:v>
                </c:pt>
                <c:pt idx="91">
                  <c:v>0.599999999998545</c:v>
                </c:pt>
                <c:pt idx="92">
                  <c:v>272.2999999999976</c:v>
                </c:pt>
                <c:pt idx="93">
                  <c:v>170.7</c:v>
                </c:pt>
                <c:pt idx="94">
                  <c:v>0.0</c:v>
                </c:pt>
                <c:pt idx="95">
                  <c:v>0.0</c:v>
                </c:pt>
                <c:pt idx="96">
                  <c:v>0.599999999998602</c:v>
                </c:pt>
                <c:pt idx="97">
                  <c:v>0.599999999998602</c:v>
                </c:pt>
                <c:pt idx="98">
                  <c:v>0.199999999999534</c:v>
                </c:pt>
                <c:pt idx="99">
                  <c:v>0.199999999999534</c:v>
                </c:pt>
                <c:pt idx="100">
                  <c:v>0.0</c:v>
                </c:pt>
                <c:pt idx="101">
                  <c:v>0.0</c:v>
                </c:pt>
                <c:pt idx="102">
                  <c:v>0.0</c:v>
                </c:pt>
                <c:pt idx="103">
                  <c:v>0.0</c:v>
                </c:pt>
                <c:pt idx="104">
                  <c:v>3.5527136788005E-12</c:v>
                </c:pt>
                <c:pt idx="105">
                  <c:v>0.999999999997669</c:v>
                </c:pt>
                <c:pt idx="106">
                  <c:v>0.999999999997669</c:v>
                </c:pt>
                <c:pt idx="107">
                  <c:v>0.299999999995748</c:v>
                </c:pt>
                <c:pt idx="108">
                  <c:v>0.299999999999301</c:v>
                </c:pt>
              </c:numCache>
            </c:numRef>
          </c:yVal>
          <c:smooth val="0"/>
        </c:ser>
        <c:dLbls>
          <c:showLegendKey val="0"/>
          <c:showVal val="0"/>
          <c:showCatName val="0"/>
          <c:showSerName val="0"/>
          <c:showPercent val="0"/>
          <c:showBubbleSize val="0"/>
        </c:dLbls>
        <c:axId val="1872528888"/>
        <c:axId val="1872536568"/>
      </c:scatterChart>
      <c:valAx>
        <c:axId val="1872528888"/>
        <c:scaling>
          <c:orientation val="minMax"/>
          <c:max val="30.0"/>
        </c:scaling>
        <c:delete val="0"/>
        <c:axPos val="b"/>
        <c:majorGridlines/>
        <c:title>
          <c:tx>
            <c:rich>
              <a:bodyPr/>
              <a:lstStyle/>
              <a:p>
                <a:pPr>
                  <a:defRPr sz="1800"/>
                </a:pPr>
                <a:r>
                  <a:rPr lang="en-US" sz="1800"/>
                  <a:t>Time (s)</a:t>
                </a:r>
              </a:p>
            </c:rich>
          </c:tx>
          <c:layout>
            <c:manualLayout>
              <c:xMode val="edge"/>
              <c:yMode val="edge"/>
              <c:x val="0.843973704675805"/>
              <c:y val="0.892699634136642"/>
            </c:manualLayout>
          </c:layout>
          <c:overlay val="0"/>
        </c:title>
        <c:numFmt formatCode="General" sourceLinked="1"/>
        <c:majorTickMark val="out"/>
        <c:minorTickMark val="none"/>
        <c:tickLblPos val="nextTo"/>
        <c:txPr>
          <a:bodyPr/>
          <a:lstStyle/>
          <a:p>
            <a:pPr>
              <a:defRPr sz="1400"/>
            </a:pPr>
            <a:endParaRPr lang="en-US"/>
          </a:p>
        </c:txPr>
        <c:crossAx val="1872536568"/>
        <c:crosses val="autoZero"/>
        <c:crossBetween val="midCat"/>
        <c:majorUnit val="2.0"/>
        <c:minorUnit val="1.0"/>
      </c:valAx>
      <c:valAx>
        <c:axId val="1872536568"/>
        <c:scaling>
          <c:orientation val="minMax"/>
          <c:max val="700.0"/>
        </c:scaling>
        <c:delete val="0"/>
        <c:axPos val="l"/>
        <c:majorGridlines/>
        <c:title>
          <c:tx>
            <c:rich>
              <a:bodyPr rot="0" vert="horz"/>
              <a:lstStyle/>
              <a:p>
                <a:pPr>
                  <a:defRPr sz="1800"/>
                </a:pPr>
                <a:r>
                  <a:rPr lang="en-US" sz="1800" dirty="0" smtClean="0"/>
                  <a:t>Delay (</a:t>
                </a:r>
                <a:r>
                  <a:rPr lang="en-US" sz="1800" dirty="0" err="1"/>
                  <a:t>ms</a:t>
                </a:r>
                <a:r>
                  <a:rPr lang="en-US" sz="1800" dirty="0"/>
                  <a:t>)</a:t>
                </a:r>
              </a:p>
            </c:rich>
          </c:tx>
          <c:layout>
            <c:manualLayout>
              <c:xMode val="edge"/>
              <c:yMode val="edge"/>
              <c:x val="0.00775193798449612"/>
              <c:y val="0.0344879052280627"/>
            </c:manualLayout>
          </c:layout>
          <c:overlay val="0"/>
        </c:title>
        <c:numFmt formatCode="General" sourceLinked="1"/>
        <c:majorTickMark val="out"/>
        <c:minorTickMark val="none"/>
        <c:tickLblPos val="nextTo"/>
        <c:txPr>
          <a:bodyPr/>
          <a:lstStyle/>
          <a:p>
            <a:pPr>
              <a:defRPr sz="1400"/>
            </a:pPr>
            <a:endParaRPr lang="en-US"/>
          </a:p>
        </c:txPr>
        <c:crossAx val="1872528888"/>
        <c:crosses val="autoZero"/>
        <c:crossBetween val="midCat"/>
      </c:valAx>
    </c:plotArea>
    <c:legend>
      <c:legendPos val="r"/>
      <c:layout>
        <c:manualLayout>
          <c:xMode val="edge"/>
          <c:yMode val="edge"/>
          <c:x val="0.822792480801011"/>
          <c:y val="0.274736468752217"/>
          <c:w val="0.175657140079712"/>
          <c:h val="0.300111747395212"/>
        </c:manualLayout>
      </c:layout>
      <c:overlay val="0"/>
      <c:spPr>
        <a:solidFill>
          <a:schemeClr val="lt1"/>
        </a:solidFill>
        <a:ln w="6350" cap="flat" cmpd="sng" algn="ctr">
          <a:noFill/>
          <a:prstDash val="solid"/>
        </a:ln>
        <a:effectLst/>
      </c:spPr>
      <c:txPr>
        <a:bodyPr/>
        <a:lstStyle/>
        <a:p>
          <a:pPr>
            <a:defRPr sz="1400">
              <a:solidFill>
                <a:schemeClr val="dk1"/>
              </a:solidFill>
              <a:latin typeface="+mn-lt"/>
              <a:ea typeface="+mn-ea"/>
              <a:cs typeface="+mn-cs"/>
            </a:defRPr>
          </a:pPr>
          <a:endParaRPr lang="en-US"/>
        </a:p>
      </c:txPr>
    </c:legend>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573423670878349"/>
          <c:y val="0.119288359225367"/>
          <c:w val="0.735228417393772"/>
          <c:h val="0.793300134780449"/>
        </c:manualLayout>
      </c:layout>
      <c:scatterChart>
        <c:scatterStyle val="lineMarker"/>
        <c:varyColors val="0"/>
        <c:ser>
          <c:idx val="0"/>
          <c:order val="0"/>
          <c:tx>
            <c:v>mp1 owd</c:v>
          </c:tx>
          <c:spPr>
            <a:ln w="28575">
              <a:noFill/>
            </a:ln>
          </c:spPr>
          <c:marker>
            <c:symbol val="triangle"/>
            <c:size val="10"/>
          </c:marker>
          <c:xVal>
            <c:numRef>
              <c:f>Sheet1!$AG$3:$AG$117</c:f>
              <c:numCache>
                <c:formatCode>General</c:formatCode>
                <c:ptCount val="110"/>
                <c:pt idx="0">
                  <c:v>1.488</c:v>
                </c:pt>
                <c:pt idx="1">
                  <c:v>1.92</c:v>
                </c:pt>
                <c:pt idx="2">
                  <c:v>2.244</c:v>
                </c:pt>
                <c:pt idx="3">
                  <c:v>2.526</c:v>
                </c:pt>
                <c:pt idx="4">
                  <c:v>2.848</c:v>
                </c:pt>
                <c:pt idx="5">
                  <c:v>3.164</c:v>
                </c:pt>
                <c:pt idx="6">
                  <c:v>3.45</c:v>
                </c:pt>
                <c:pt idx="7">
                  <c:v>3.77</c:v>
                </c:pt>
                <c:pt idx="8">
                  <c:v>4.048</c:v>
                </c:pt>
                <c:pt idx="9">
                  <c:v>4.327999999999991</c:v>
                </c:pt>
                <c:pt idx="10">
                  <c:v>4.607999999999992</c:v>
                </c:pt>
                <c:pt idx="11">
                  <c:v>4.922</c:v>
                </c:pt>
                <c:pt idx="12">
                  <c:v>5.242</c:v>
                </c:pt>
                <c:pt idx="13">
                  <c:v>6.332</c:v>
                </c:pt>
                <c:pt idx="14">
                  <c:v>6.53</c:v>
                </c:pt>
                <c:pt idx="15">
                  <c:v>6.734</c:v>
                </c:pt>
                <c:pt idx="16">
                  <c:v>6.936</c:v>
                </c:pt>
                <c:pt idx="17">
                  <c:v>7.14</c:v>
                </c:pt>
                <c:pt idx="18">
                  <c:v>7.33</c:v>
                </c:pt>
                <c:pt idx="19">
                  <c:v>7.73</c:v>
                </c:pt>
                <c:pt idx="20">
                  <c:v>7.932</c:v>
                </c:pt>
                <c:pt idx="21">
                  <c:v>8.134</c:v>
                </c:pt>
                <c:pt idx="22">
                  <c:v>8.332</c:v>
                </c:pt>
                <c:pt idx="23">
                  <c:v>8.532</c:v>
                </c:pt>
                <c:pt idx="24">
                  <c:v>8.724</c:v>
                </c:pt>
                <c:pt idx="25">
                  <c:v>8.928</c:v>
                </c:pt>
                <c:pt idx="26">
                  <c:v>9.128</c:v>
                </c:pt>
                <c:pt idx="27">
                  <c:v>9.326</c:v>
                </c:pt>
                <c:pt idx="28">
                  <c:v>9.532</c:v>
                </c:pt>
                <c:pt idx="29">
                  <c:v>9.76</c:v>
                </c:pt>
                <c:pt idx="30">
                  <c:v>9.968</c:v>
                </c:pt>
                <c:pt idx="31">
                  <c:v>10.166</c:v>
                </c:pt>
                <c:pt idx="32">
                  <c:v>10.372</c:v>
                </c:pt>
                <c:pt idx="33">
                  <c:v>10.6</c:v>
                </c:pt>
                <c:pt idx="34">
                  <c:v>11.048</c:v>
                </c:pt>
                <c:pt idx="35">
                  <c:v>11.322</c:v>
                </c:pt>
                <c:pt idx="36">
                  <c:v>11.576</c:v>
                </c:pt>
                <c:pt idx="37">
                  <c:v>11.852</c:v>
                </c:pt>
                <c:pt idx="38">
                  <c:v>12.128</c:v>
                </c:pt>
                <c:pt idx="39">
                  <c:v>12.442</c:v>
                </c:pt>
                <c:pt idx="40">
                  <c:v>12.766</c:v>
                </c:pt>
                <c:pt idx="41">
                  <c:v>13.202</c:v>
                </c:pt>
                <c:pt idx="42">
                  <c:v>13.568</c:v>
                </c:pt>
                <c:pt idx="43">
                  <c:v>13.884</c:v>
                </c:pt>
                <c:pt idx="44">
                  <c:v>14.164</c:v>
                </c:pt>
                <c:pt idx="45">
                  <c:v>14.444</c:v>
                </c:pt>
                <c:pt idx="46">
                  <c:v>14.656</c:v>
                </c:pt>
                <c:pt idx="47">
                  <c:v>14.88</c:v>
                </c:pt>
                <c:pt idx="48">
                  <c:v>15.084</c:v>
                </c:pt>
                <c:pt idx="49">
                  <c:v>15.324</c:v>
                </c:pt>
                <c:pt idx="50">
                  <c:v>15.56</c:v>
                </c:pt>
                <c:pt idx="51">
                  <c:v>15.772</c:v>
                </c:pt>
                <c:pt idx="52">
                  <c:v>15.974</c:v>
                </c:pt>
                <c:pt idx="53">
                  <c:v>16.204</c:v>
                </c:pt>
                <c:pt idx="54">
                  <c:v>16.41</c:v>
                </c:pt>
                <c:pt idx="55">
                  <c:v>16.64399999999999</c:v>
                </c:pt>
                <c:pt idx="56">
                  <c:v>16.852</c:v>
                </c:pt>
                <c:pt idx="57">
                  <c:v>17.046</c:v>
                </c:pt>
                <c:pt idx="58">
                  <c:v>17.246</c:v>
                </c:pt>
                <c:pt idx="59">
                  <c:v>17.446</c:v>
                </c:pt>
                <c:pt idx="60">
                  <c:v>17.618</c:v>
                </c:pt>
                <c:pt idx="61">
                  <c:v>17.816</c:v>
                </c:pt>
                <c:pt idx="62">
                  <c:v>18.008</c:v>
                </c:pt>
                <c:pt idx="63">
                  <c:v>18.206</c:v>
                </c:pt>
                <c:pt idx="64">
                  <c:v>18.412</c:v>
                </c:pt>
                <c:pt idx="65">
                  <c:v>18.642</c:v>
                </c:pt>
                <c:pt idx="66">
                  <c:v>18.888</c:v>
                </c:pt>
                <c:pt idx="67">
                  <c:v>19.206</c:v>
                </c:pt>
                <c:pt idx="68">
                  <c:v>19.494</c:v>
                </c:pt>
                <c:pt idx="69">
                  <c:v>19.762</c:v>
                </c:pt>
                <c:pt idx="70">
                  <c:v>19.97</c:v>
                </c:pt>
                <c:pt idx="71">
                  <c:v>20.172</c:v>
                </c:pt>
                <c:pt idx="72">
                  <c:v>20.406</c:v>
                </c:pt>
                <c:pt idx="73">
                  <c:v>20.682</c:v>
                </c:pt>
                <c:pt idx="74">
                  <c:v>20.934</c:v>
                </c:pt>
                <c:pt idx="75">
                  <c:v>21.202</c:v>
                </c:pt>
                <c:pt idx="76">
                  <c:v>21.448</c:v>
                </c:pt>
                <c:pt idx="77">
                  <c:v>21.688</c:v>
                </c:pt>
                <c:pt idx="78">
                  <c:v>21.964</c:v>
                </c:pt>
                <c:pt idx="79">
                  <c:v>22.25</c:v>
                </c:pt>
                <c:pt idx="80">
                  <c:v>22.53</c:v>
                </c:pt>
                <c:pt idx="81">
                  <c:v>22.738</c:v>
                </c:pt>
                <c:pt idx="82">
                  <c:v>22.974</c:v>
                </c:pt>
                <c:pt idx="83">
                  <c:v>23.286</c:v>
                </c:pt>
                <c:pt idx="84">
                  <c:v>23.602</c:v>
                </c:pt>
                <c:pt idx="85">
                  <c:v>23.922</c:v>
                </c:pt>
                <c:pt idx="86">
                  <c:v>24.206</c:v>
                </c:pt>
                <c:pt idx="87">
                  <c:v>24.524</c:v>
                </c:pt>
                <c:pt idx="88">
                  <c:v>24.802</c:v>
                </c:pt>
                <c:pt idx="89">
                  <c:v>25.05</c:v>
                </c:pt>
                <c:pt idx="90">
                  <c:v>25.33</c:v>
                </c:pt>
                <c:pt idx="91">
                  <c:v>25.642</c:v>
                </c:pt>
                <c:pt idx="92">
                  <c:v>25.966</c:v>
                </c:pt>
                <c:pt idx="93">
                  <c:v>26.322</c:v>
                </c:pt>
                <c:pt idx="94">
                  <c:v>26.648</c:v>
                </c:pt>
                <c:pt idx="95">
                  <c:v>26.886</c:v>
                </c:pt>
                <c:pt idx="96">
                  <c:v>27.092</c:v>
                </c:pt>
                <c:pt idx="97">
                  <c:v>27.37</c:v>
                </c:pt>
                <c:pt idx="98">
                  <c:v>27.60600000000001</c:v>
                </c:pt>
                <c:pt idx="99">
                  <c:v>27.806</c:v>
                </c:pt>
                <c:pt idx="100">
                  <c:v>28.0</c:v>
                </c:pt>
                <c:pt idx="101">
                  <c:v>28.17</c:v>
                </c:pt>
                <c:pt idx="102">
                  <c:v>28.366</c:v>
                </c:pt>
                <c:pt idx="103">
                  <c:v>28.566</c:v>
                </c:pt>
                <c:pt idx="104">
                  <c:v>28.762</c:v>
                </c:pt>
                <c:pt idx="105">
                  <c:v>28.964</c:v>
                </c:pt>
                <c:pt idx="106">
                  <c:v>29.168</c:v>
                </c:pt>
                <c:pt idx="107">
                  <c:v>29.4</c:v>
                </c:pt>
                <c:pt idx="108">
                  <c:v>29.61</c:v>
                </c:pt>
                <c:pt idx="109">
                  <c:v>29.85</c:v>
                </c:pt>
              </c:numCache>
            </c:numRef>
          </c:xVal>
          <c:yVal>
            <c:numRef>
              <c:f>Sheet1!$O$3:$O$117</c:f>
              <c:numCache>
                <c:formatCode>General</c:formatCode>
                <c:ptCount val="110"/>
                <c:pt idx="0">
                  <c:v>45.0600000000001</c:v>
                </c:pt>
                <c:pt idx="1">
                  <c:v>43.57000000000011</c:v>
                </c:pt>
                <c:pt idx="2">
                  <c:v>44.76999999999976</c:v>
                </c:pt>
                <c:pt idx="3">
                  <c:v>43.6700000000001</c:v>
                </c:pt>
                <c:pt idx="4">
                  <c:v>45.46000000000028</c:v>
                </c:pt>
                <c:pt idx="5">
                  <c:v>43.26000000000008</c:v>
                </c:pt>
                <c:pt idx="6">
                  <c:v>58.77</c:v>
                </c:pt>
                <c:pt idx="7">
                  <c:v>46.31000000000007</c:v>
                </c:pt>
                <c:pt idx="8">
                  <c:v>44.06999999999961</c:v>
                </c:pt>
                <c:pt idx="9">
                  <c:v>43.91999999999996</c:v>
                </c:pt>
                <c:pt idx="10">
                  <c:v>44.22000000000015</c:v>
                </c:pt>
                <c:pt idx="11">
                  <c:v>44.83000000000015</c:v>
                </c:pt>
                <c:pt idx="12">
                  <c:v>43.26000000000008</c:v>
                </c:pt>
                <c:pt idx="13">
                  <c:v>145.3699999999998</c:v>
                </c:pt>
                <c:pt idx="14">
                  <c:v>69.2699999999995</c:v>
                </c:pt>
                <c:pt idx="15">
                  <c:v>48.60000000000042</c:v>
                </c:pt>
                <c:pt idx="16">
                  <c:v>51.05000000000004</c:v>
                </c:pt>
                <c:pt idx="17">
                  <c:v>143.51</c:v>
                </c:pt>
                <c:pt idx="18">
                  <c:v>151.0600000000002</c:v>
                </c:pt>
                <c:pt idx="19">
                  <c:v>116.7699999999998</c:v>
                </c:pt>
                <c:pt idx="20">
                  <c:v>89.57000000000015</c:v>
                </c:pt>
                <c:pt idx="21">
                  <c:v>114.9799999999992</c:v>
                </c:pt>
                <c:pt idx="22">
                  <c:v>119.4299999999995</c:v>
                </c:pt>
                <c:pt idx="23">
                  <c:v>123.2399999999991</c:v>
                </c:pt>
                <c:pt idx="24">
                  <c:v>147.7799999999991</c:v>
                </c:pt>
                <c:pt idx="25">
                  <c:v>141.4099999999987</c:v>
                </c:pt>
                <c:pt idx="26">
                  <c:v>96.0599999999996</c:v>
                </c:pt>
                <c:pt idx="27">
                  <c:v>163.3899999999997</c:v>
                </c:pt>
                <c:pt idx="28">
                  <c:v>146.3699999999992</c:v>
                </c:pt>
                <c:pt idx="29">
                  <c:v>139.4599999999997</c:v>
                </c:pt>
                <c:pt idx="30">
                  <c:v>135.5000000000004</c:v>
                </c:pt>
                <c:pt idx="31">
                  <c:v>163.1999999999998</c:v>
                </c:pt>
                <c:pt idx="32">
                  <c:v>110.6999999999996</c:v>
                </c:pt>
                <c:pt idx="33">
                  <c:v>106.8999999999996</c:v>
                </c:pt>
                <c:pt idx="34">
                  <c:v>150.9999999999998</c:v>
                </c:pt>
                <c:pt idx="35">
                  <c:v>107.4000000000002</c:v>
                </c:pt>
                <c:pt idx="36">
                  <c:v>54.10000000000004</c:v>
                </c:pt>
                <c:pt idx="37">
                  <c:v>70.70000000000043</c:v>
                </c:pt>
                <c:pt idx="38">
                  <c:v>141.3999999999991</c:v>
                </c:pt>
                <c:pt idx="39">
                  <c:v>122.0</c:v>
                </c:pt>
                <c:pt idx="40">
                  <c:v>112.5000000000007</c:v>
                </c:pt>
                <c:pt idx="41">
                  <c:v>65.0999999999993</c:v>
                </c:pt>
                <c:pt idx="42">
                  <c:v>76.60000000000088</c:v>
                </c:pt>
                <c:pt idx="43">
                  <c:v>77.0</c:v>
                </c:pt>
                <c:pt idx="44">
                  <c:v>44.2999999999998</c:v>
                </c:pt>
                <c:pt idx="45">
                  <c:v>49.59999999999988</c:v>
                </c:pt>
                <c:pt idx="46">
                  <c:v>61.09999999999971</c:v>
                </c:pt>
                <c:pt idx="47">
                  <c:v>80.5999999999987</c:v>
                </c:pt>
                <c:pt idx="48">
                  <c:v>91.30000000000038</c:v>
                </c:pt>
                <c:pt idx="49">
                  <c:v>110.2000000000007</c:v>
                </c:pt>
                <c:pt idx="50">
                  <c:v>44.39999999999955</c:v>
                </c:pt>
                <c:pt idx="51">
                  <c:v>66.30000000000001</c:v>
                </c:pt>
                <c:pt idx="52">
                  <c:v>102.0000000000003</c:v>
                </c:pt>
                <c:pt idx="53">
                  <c:v>128.1</c:v>
                </c:pt>
                <c:pt idx="54">
                  <c:v>140.9999999999982</c:v>
                </c:pt>
                <c:pt idx="55">
                  <c:v>126.7000000000031</c:v>
                </c:pt>
                <c:pt idx="56">
                  <c:v>43.29999999999856</c:v>
                </c:pt>
                <c:pt idx="57">
                  <c:v>46.30000000000219</c:v>
                </c:pt>
                <c:pt idx="58">
                  <c:v>45.60000000000031</c:v>
                </c:pt>
                <c:pt idx="59">
                  <c:v>53.9999999999985</c:v>
                </c:pt>
                <c:pt idx="60">
                  <c:v>64.80000000000165</c:v>
                </c:pt>
                <c:pt idx="61">
                  <c:v>74.79999999999976</c:v>
                </c:pt>
                <c:pt idx="62">
                  <c:v>73.80000000000208</c:v>
                </c:pt>
                <c:pt idx="63">
                  <c:v>43.90000000000072</c:v>
                </c:pt>
                <c:pt idx="64">
                  <c:v>57.2000000000017</c:v>
                </c:pt>
                <c:pt idx="65">
                  <c:v>69.80000000000075</c:v>
                </c:pt>
                <c:pt idx="66">
                  <c:v>75.2999999999986</c:v>
                </c:pt>
                <c:pt idx="67">
                  <c:v>59.4999999999999</c:v>
                </c:pt>
                <c:pt idx="68">
                  <c:v>43.50000000000165</c:v>
                </c:pt>
                <c:pt idx="69">
                  <c:v>64.39999999999912</c:v>
                </c:pt>
                <c:pt idx="70">
                  <c:v>86.70000000000044</c:v>
                </c:pt>
                <c:pt idx="71">
                  <c:v>119.6999999999982</c:v>
                </c:pt>
                <c:pt idx="72">
                  <c:v>139.1000000000026</c:v>
                </c:pt>
                <c:pt idx="73">
                  <c:v>63.80000000000052</c:v>
                </c:pt>
                <c:pt idx="74">
                  <c:v>49.8999999999974</c:v>
                </c:pt>
                <c:pt idx="75">
                  <c:v>80.4999999999972</c:v>
                </c:pt>
                <c:pt idx="76">
                  <c:v>68.50000000000021</c:v>
                </c:pt>
                <c:pt idx="77">
                  <c:v>74.10000000000127</c:v>
                </c:pt>
                <c:pt idx="78">
                  <c:v>43.30000000000209</c:v>
                </c:pt>
                <c:pt idx="79">
                  <c:v>43.80000000000095</c:v>
                </c:pt>
                <c:pt idx="80">
                  <c:v>64.2999999999994</c:v>
                </c:pt>
                <c:pt idx="81">
                  <c:v>69.20000000000216</c:v>
                </c:pt>
                <c:pt idx="82">
                  <c:v>76.20000000000004</c:v>
                </c:pt>
                <c:pt idx="83">
                  <c:v>43.29999999999856</c:v>
                </c:pt>
                <c:pt idx="84">
                  <c:v>53.00000000000083</c:v>
                </c:pt>
                <c:pt idx="85">
                  <c:v>69.4999999999979</c:v>
                </c:pt>
                <c:pt idx="86">
                  <c:v>80.8</c:v>
                </c:pt>
                <c:pt idx="87">
                  <c:v>59.2000000000006</c:v>
                </c:pt>
                <c:pt idx="88">
                  <c:v>44.69999999999885</c:v>
                </c:pt>
                <c:pt idx="89">
                  <c:v>66.4999999999978</c:v>
                </c:pt>
                <c:pt idx="90">
                  <c:v>81.70000000000144</c:v>
                </c:pt>
                <c:pt idx="91">
                  <c:v>86.30000000000135</c:v>
                </c:pt>
                <c:pt idx="92">
                  <c:v>43.29999999999856</c:v>
                </c:pt>
                <c:pt idx="93">
                  <c:v>43.30000000000209</c:v>
                </c:pt>
                <c:pt idx="94">
                  <c:v>43.29999999999856</c:v>
                </c:pt>
                <c:pt idx="95">
                  <c:v>43.30000000000209</c:v>
                </c:pt>
                <c:pt idx="96">
                  <c:v>43.30000000000209</c:v>
                </c:pt>
                <c:pt idx="97">
                  <c:v>43.7999999999974</c:v>
                </c:pt>
                <c:pt idx="98">
                  <c:v>43.29999999999856</c:v>
                </c:pt>
                <c:pt idx="99">
                  <c:v>43.29999999999856</c:v>
                </c:pt>
                <c:pt idx="100">
                  <c:v>43.29999999999856</c:v>
                </c:pt>
                <c:pt idx="101">
                  <c:v>43.29999999999856</c:v>
                </c:pt>
                <c:pt idx="102">
                  <c:v>43.30000000000209</c:v>
                </c:pt>
                <c:pt idx="103">
                  <c:v>43.30000000000209</c:v>
                </c:pt>
                <c:pt idx="104">
                  <c:v>43.29999999999856</c:v>
                </c:pt>
                <c:pt idx="105">
                  <c:v>43.30000000000209</c:v>
                </c:pt>
                <c:pt idx="106">
                  <c:v>43.80000000000095</c:v>
                </c:pt>
                <c:pt idx="107">
                  <c:v>43.30000000000209</c:v>
                </c:pt>
                <c:pt idx="108">
                  <c:v>43.30000000000209</c:v>
                </c:pt>
                <c:pt idx="109">
                  <c:v>43.29999999999856</c:v>
                </c:pt>
              </c:numCache>
            </c:numRef>
          </c:yVal>
          <c:smooth val="0"/>
        </c:ser>
        <c:ser>
          <c:idx val="1"/>
          <c:order val="1"/>
          <c:tx>
            <c:v>mp2 owd</c:v>
          </c:tx>
          <c:spPr>
            <a:ln w="28575">
              <a:noFill/>
            </a:ln>
          </c:spPr>
          <c:marker>
            <c:symbol val="square"/>
            <c:size val="9"/>
            <c:spPr>
              <a:solidFill>
                <a:srgbClr val="FFFF00"/>
              </a:solidFill>
            </c:spPr>
          </c:marker>
          <c:xVal>
            <c:numRef>
              <c:f>Sheet1!$AG$3:$AG$117</c:f>
              <c:numCache>
                <c:formatCode>General</c:formatCode>
                <c:ptCount val="110"/>
                <c:pt idx="0">
                  <c:v>1.488</c:v>
                </c:pt>
                <c:pt idx="1">
                  <c:v>1.92</c:v>
                </c:pt>
                <c:pt idx="2">
                  <c:v>2.244</c:v>
                </c:pt>
                <c:pt idx="3">
                  <c:v>2.526</c:v>
                </c:pt>
                <c:pt idx="4">
                  <c:v>2.848</c:v>
                </c:pt>
                <c:pt idx="5">
                  <c:v>3.164</c:v>
                </c:pt>
                <c:pt idx="6">
                  <c:v>3.45</c:v>
                </c:pt>
                <c:pt idx="7">
                  <c:v>3.77</c:v>
                </c:pt>
                <c:pt idx="8">
                  <c:v>4.048</c:v>
                </c:pt>
                <c:pt idx="9">
                  <c:v>4.327999999999991</c:v>
                </c:pt>
                <c:pt idx="10">
                  <c:v>4.607999999999992</c:v>
                </c:pt>
                <c:pt idx="11">
                  <c:v>4.922</c:v>
                </c:pt>
                <c:pt idx="12">
                  <c:v>5.242</c:v>
                </c:pt>
                <c:pt idx="13">
                  <c:v>6.332</c:v>
                </c:pt>
                <c:pt idx="14">
                  <c:v>6.53</c:v>
                </c:pt>
                <c:pt idx="15">
                  <c:v>6.734</c:v>
                </c:pt>
                <c:pt idx="16">
                  <c:v>6.936</c:v>
                </c:pt>
                <c:pt idx="17">
                  <c:v>7.14</c:v>
                </c:pt>
                <c:pt idx="18">
                  <c:v>7.33</c:v>
                </c:pt>
                <c:pt idx="19">
                  <c:v>7.73</c:v>
                </c:pt>
                <c:pt idx="20">
                  <c:v>7.932</c:v>
                </c:pt>
                <c:pt idx="21">
                  <c:v>8.134</c:v>
                </c:pt>
                <c:pt idx="22">
                  <c:v>8.332</c:v>
                </c:pt>
                <c:pt idx="23">
                  <c:v>8.532</c:v>
                </c:pt>
                <c:pt idx="24">
                  <c:v>8.724</c:v>
                </c:pt>
                <c:pt idx="25">
                  <c:v>8.928</c:v>
                </c:pt>
                <c:pt idx="26">
                  <c:v>9.128</c:v>
                </c:pt>
                <c:pt idx="27">
                  <c:v>9.326</c:v>
                </c:pt>
                <c:pt idx="28">
                  <c:v>9.532</c:v>
                </c:pt>
                <c:pt idx="29">
                  <c:v>9.76</c:v>
                </c:pt>
                <c:pt idx="30">
                  <c:v>9.968</c:v>
                </c:pt>
                <c:pt idx="31">
                  <c:v>10.166</c:v>
                </c:pt>
                <c:pt idx="32">
                  <c:v>10.372</c:v>
                </c:pt>
                <c:pt idx="33">
                  <c:v>10.6</c:v>
                </c:pt>
                <c:pt idx="34">
                  <c:v>11.048</c:v>
                </c:pt>
                <c:pt idx="35">
                  <c:v>11.322</c:v>
                </c:pt>
                <c:pt idx="36">
                  <c:v>11.576</c:v>
                </c:pt>
                <c:pt idx="37">
                  <c:v>11.852</c:v>
                </c:pt>
                <c:pt idx="38">
                  <c:v>12.128</c:v>
                </c:pt>
                <c:pt idx="39">
                  <c:v>12.442</c:v>
                </c:pt>
                <c:pt idx="40">
                  <c:v>12.766</c:v>
                </c:pt>
                <c:pt idx="41">
                  <c:v>13.202</c:v>
                </c:pt>
                <c:pt idx="42">
                  <c:v>13.568</c:v>
                </c:pt>
                <c:pt idx="43">
                  <c:v>13.884</c:v>
                </c:pt>
                <c:pt idx="44">
                  <c:v>14.164</c:v>
                </c:pt>
                <c:pt idx="45">
                  <c:v>14.444</c:v>
                </c:pt>
                <c:pt idx="46">
                  <c:v>14.656</c:v>
                </c:pt>
                <c:pt idx="47">
                  <c:v>14.88</c:v>
                </c:pt>
                <c:pt idx="48">
                  <c:v>15.084</c:v>
                </c:pt>
                <c:pt idx="49">
                  <c:v>15.324</c:v>
                </c:pt>
                <c:pt idx="50">
                  <c:v>15.56</c:v>
                </c:pt>
                <c:pt idx="51">
                  <c:v>15.772</c:v>
                </c:pt>
                <c:pt idx="52">
                  <c:v>15.974</c:v>
                </c:pt>
                <c:pt idx="53">
                  <c:v>16.204</c:v>
                </c:pt>
                <c:pt idx="54">
                  <c:v>16.41</c:v>
                </c:pt>
                <c:pt idx="55">
                  <c:v>16.64399999999999</c:v>
                </c:pt>
                <c:pt idx="56">
                  <c:v>16.852</c:v>
                </c:pt>
                <c:pt idx="57">
                  <c:v>17.046</c:v>
                </c:pt>
                <c:pt idx="58">
                  <c:v>17.246</c:v>
                </c:pt>
                <c:pt idx="59">
                  <c:v>17.446</c:v>
                </c:pt>
                <c:pt idx="60">
                  <c:v>17.618</c:v>
                </c:pt>
                <c:pt idx="61">
                  <c:v>17.816</c:v>
                </c:pt>
                <c:pt idx="62">
                  <c:v>18.008</c:v>
                </c:pt>
                <c:pt idx="63">
                  <c:v>18.206</c:v>
                </c:pt>
                <c:pt idx="64">
                  <c:v>18.412</c:v>
                </c:pt>
                <c:pt idx="65">
                  <c:v>18.642</c:v>
                </c:pt>
                <c:pt idx="66">
                  <c:v>18.888</c:v>
                </c:pt>
                <c:pt idx="67">
                  <c:v>19.206</c:v>
                </c:pt>
                <c:pt idx="68">
                  <c:v>19.494</c:v>
                </c:pt>
                <c:pt idx="69">
                  <c:v>19.762</c:v>
                </c:pt>
                <c:pt idx="70">
                  <c:v>19.97</c:v>
                </c:pt>
                <c:pt idx="71">
                  <c:v>20.172</c:v>
                </c:pt>
                <c:pt idx="72">
                  <c:v>20.406</c:v>
                </c:pt>
                <c:pt idx="73">
                  <c:v>20.682</c:v>
                </c:pt>
                <c:pt idx="74">
                  <c:v>20.934</c:v>
                </c:pt>
                <c:pt idx="75">
                  <c:v>21.202</c:v>
                </c:pt>
                <c:pt idx="76">
                  <c:v>21.448</c:v>
                </c:pt>
                <c:pt idx="77">
                  <c:v>21.688</c:v>
                </c:pt>
                <c:pt idx="78">
                  <c:v>21.964</c:v>
                </c:pt>
                <c:pt idx="79">
                  <c:v>22.25</c:v>
                </c:pt>
                <c:pt idx="80">
                  <c:v>22.53</c:v>
                </c:pt>
                <c:pt idx="81">
                  <c:v>22.738</c:v>
                </c:pt>
                <c:pt idx="82">
                  <c:v>22.974</c:v>
                </c:pt>
                <c:pt idx="83">
                  <c:v>23.286</c:v>
                </c:pt>
                <c:pt idx="84">
                  <c:v>23.602</c:v>
                </c:pt>
                <c:pt idx="85">
                  <c:v>23.922</c:v>
                </c:pt>
                <c:pt idx="86">
                  <c:v>24.206</c:v>
                </c:pt>
                <c:pt idx="87">
                  <c:v>24.524</c:v>
                </c:pt>
                <c:pt idx="88">
                  <c:v>24.802</c:v>
                </c:pt>
                <c:pt idx="89">
                  <c:v>25.05</c:v>
                </c:pt>
                <c:pt idx="90">
                  <c:v>25.33</c:v>
                </c:pt>
                <c:pt idx="91">
                  <c:v>25.642</c:v>
                </c:pt>
                <c:pt idx="92">
                  <c:v>25.966</c:v>
                </c:pt>
                <c:pt idx="93">
                  <c:v>26.322</c:v>
                </c:pt>
                <c:pt idx="94">
                  <c:v>26.648</c:v>
                </c:pt>
                <c:pt idx="95">
                  <c:v>26.886</c:v>
                </c:pt>
                <c:pt idx="96">
                  <c:v>27.092</c:v>
                </c:pt>
                <c:pt idx="97">
                  <c:v>27.37</c:v>
                </c:pt>
                <c:pt idx="98">
                  <c:v>27.60600000000001</c:v>
                </c:pt>
                <c:pt idx="99">
                  <c:v>27.806</c:v>
                </c:pt>
                <c:pt idx="100">
                  <c:v>28.0</c:v>
                </c:pt>
                <c:pt idx="101">
                  <c:v>28.17</c:v>
                </c:pt>
                <c:pt idx="102">
                  <c:v>28.366</c:v>
                </c:pt>
                <c:pt idx="103">
                  <c:v>28.566</c:v>
                </c:pt>
                <c:pt idx="104">
                  <c:v>28.762</c:v>
                </c:pt>
                <c:pt idx="105">
                  <c:v>28.964</c:v>
                </c:pt>
                <c:pt idx="106">
                  <c:v>29.168</c:v>
                </c:pt>
                <c:pt idx="107">
                  <c:v>29.4</c:v>
                </c:pt>
                <c:pt idx="108">
                  <c:v>29.61</c:v>
                </c:pt>
                <c:pt idx="109">
                  <c:v>29.85</c:v>
                </c:pt>
              </c:numCache>
            </c:numRef>
          </c:xVal>
          <c:yVal>
            <c:numRef>
              <c:f>Sheet1!$W$3:$W$117</c:f>
              <c:numCache>
                <c:formatCode>General</c:formatCode>
                <c:ptCount val="110"/>
                <c:pt idx="0">
                  <c:v>76.55999999999995</c:v>
                </c:pt>
                <c:pt idx="1">
                  <c:v>75.06999999999996</c:v>
                </c:pt>
                <c:pt idx="2">
                  <c:v>76.26999999999962</c:v>
                </c:pt>
                <c:pt idx="3">
                  <c:v>75.18000000000001</c:v>
                </c:pt>
                <c:pt idx="4">
                  <c:v>76.96000000000013</c:v>
                </c:pt>
                <c:pt idx="5">
                  <c:v>74.77000000000001</c:v>
                </c:pt>
                <c:pt idx="6">
                  <c:v>90.27999999999991</c:v>
                </c:pt>
                <c:pt idx="7">
                  <c:v>77.80999999999993</c:v>
                </c:pt>
                <c:pt idx="8">
                  <c:v>75.56999999999992</c:v>
                </c:pt>
                <c:pt idx="9">
                  <c:v>75.4299999999999</c:v>
                </c:pt>
                <c:pt idx="10">
                  <c:v>75.73000000000007</c:v>
                </c:pt>
                <c:pt idx="11">
                  <c:v>76.34000000000007</c:v>
                </c:pt>
                <c:pt idx="12">
                  <c:v>74.77000000000001</c:v>
                </c:pt>
                <c:pt idx="13">
                  <c:v>176.8800000000006</c:v>
                </c:pt>
                <c:pt idx="14">
                  <c:v>101.28</c:v>
                </c:pt>
                <c:pt idx="15">
                  <c:v>80.11000000000035</c:v>
                </c:pt>
                <c:pt idx="16">
                  <c:v>82.55999999999997</c:v>
                </c:pt>
                <c:pt idx="17">
                  <c:v>175.0100000000003</c:v>
                </c:pt>
                <c:pt idx="18">
                  <c:v>182.5700000000001</c:v>
                </c:pt>
                <c:pt idx="19">
                  <c:v>148.2799999999997</c:v>
                </c:pt>
                <c:pt idx="20">
                  <c:v>121.0699999999996</c:v>
                </c:pt>
                <c:pt idx="21">
                  <c:v>146.49</c:v>
                </c:pt>
                <c:pt idx="22">
                  <c:v>150.9299999999989</c:v>
                </c:pt>
                <c:pt idx="23">
                  <c:v>154.7400000000003</c:v>
                </c:pt>
                <c:pt idx="24">
                  <c:v>179.29</c:v>
                </c:pt>
                <c:pt idx="25">
                  <c:v>172.9199999999995</c:v>
                </c:pt>
                <c:pt idx="26">
                  <c:v>127.5700000000004</c:v>
                </c:pt>
                <c:pt idx="27">
                  <c:v>194.8899999999992</c:v>
                </c:pt>
                <c:pt idx="28">
                  <c:v>177.8700000000004</c:v>
                </c:pt>
                <c:pt idx="29">
                  <c:v>170.9700000000005</c:v>
                </c:pt>
                <c:pt idx="30">
                  <c:v>166.9999999999998</c:v>
                </c:pt>
                <c:pt idx="31">
                  <c:v>194.6999999999992</c:v>
                </c:pt>
                <c:pt idx="32">
                  <c:v>142.2000000000008</c:v>
                </c:pt>
                <c:pt idx="33">
                  <c:v>138.4000000000007</c:v>
                </c:pt>
                <c:pt idx="34">
                  <c:v>182.4999999999992</c:v>
                </c:pt>
                <c:pt idx="35">
                  <c:v>138.9000000000013</c:v>
                </c:pt>
                <c:pt idx="36">
                  <c:v>85.59999999999946</c:v>
                </c:pt>
                <c:pt idx="37">
                  <c:v>102.2</c:v>
                </c:pt>
                <c:pt idx="38">
                  <c:v>172.9000000000003</c:v>
                </c:pt>
                <c:pt idx="39">
                  <c:v>153.4999999999993</c:v>
                </c:pt>
                <c:pt idx="40">
                  <c:v>144.0000000000001</c:v>
                </c:pt>
                <c:pt idx="41">
                  <c:v>96.60000000000045</c:v>
                </c:pt>
                <c:pt idx="42">
                  <c:v>108.1000000000003</c:v>
                </c:pt>
                <c:pt idx="43">
                  <c:v>108.4999999999994</c:v>
                </c:pt>
                <c:pt idx="44">
                  <c:v>75.80000000000098</c:v>
                </c:pt>
                <c:pt idx="45">
                  <c:v>81.0999999999993</c:v>
                </c:pt>
                <c:pt idx="46">
                  <c:v>92.59999999999912</c:v>
                </c:pt>
                <c:pt idx="47">
                  <c:v>112.1</c:v>
                </c:pt>
                <c:pt idx="48">
                  <c:v>122.8999999999996</c:v>
                </c:pt>
                <c:pt idx="49">
                  <c:v>141.7000000000002</c:v>
                </c:pt>
                <c:pt idx="50">
                  <c:v>75.899999999999</c:v>
                </c:pt>
                <c:pt idx="51">
                  <c:v>97.7999999999995</c:v>
                </c:pt>
                <c:pt idx="52">
                  <c:v>133.5000000000015</c:v>
                </c:pt>
                <c:pt idx="53">
                  <c:v>159.600000000001</c:v>
                </c:pt>
                <c:pt idx="54">
                  <c:v>172.4999999999994</c:v>
                </c:pt>
                <c:pt idx="55">
                  <c:v>158.2000000000008</c:v>
                </c:pt>
                <c:pt idx="56">
                  <c:v>74.79999999999976</c:v>
                </c:pt>
                <c:pt idx="57">
                  <c:v>77.7999999999999</c:v>
                </c:pt>
                <c:pt idx="58">
                  <c:v>77.30000000000101</c:v>
                </c:pt>
                <c:pt idx="59">
                  <c:v>85.4999999999997</c:v>
                </c:pt>
                <c:pt idx="60">
                  <c:v>96.4000000000027</c:v>
                </c:pt>
                <c:pt idx="61">
                  <c:v>106.3000000000009</c:v>
                </c:pt>
                <c:pt idx="62">
                  <c:v>105.7000000000024</c:v>
                </c:pt>
                <c:pt idx="63">
                  <c:v>75.40000000000191</c:v>
                </c:pt>
                <c:pt idx="64">
                  <c:v>88.69999999999933</c:v>
                </c:pt>
                <c:pt idx="65">
                  <c:v>101.6000000000012</c:v>
                </c:pt>
                <c:pt idx="66">
                  <c:v>106.7999999999998</c:v>
                </c:pt>
                <c:pt idx="67">
                  <c:v>91.00000000000108</c:v>
                </c:pt>
                <c:pt idx="68">
                  <c:v>74.9999999999993</c:v>
                </c:pt>
                <c:pt idx="69">
                  <c:v>95.90000000000033</c:v>
                </c:pt>
                <c:pt idx="70">
                  <c:v>118.5000000000009</c:v>
                </c:pt>
                <c:pt idx="71">
                  <c:v>151.1999999999993</c:v>
                </c:pt>
                <c:pt idx="72">
                  <c:v>170.6000000000003</c:v>
                </c:pt>
                <c:pt idx="73">
                  <c:v>95.30000000000165</c:v>
                </c:pt>
                <c:pt idx="74">
                  <c:v>81.4999999999984</c:v>
                </c:pt>
                <c:pt idx="75">
                  <c:v>111.9999999999983</c:v>
                </c:pt>
                <c:pt idx="76">
                  <c:v>100.1000000000012</c:v>
                </c:pt>
                <c:pt idx="77">
                  <c:v>106.2000000000012</c:v>
                </c:pt>
                <c:pt idx="78">
                  <c:v>74.79999999999976</c:v>
                </c:pt>
                <c:pt idx="79">
                  <c:v>75.80000000000098</c:v>
                </c:pt>
                <c:pt idx="80">
                  <c:v>95.80000000000055</c:v>
                </c:pt>
                <c:pt idx="81">
                  <c:v>100.6999999999998</c:v>
                </c:pt>
                <c:pt idx="82">
                  <c:v>107.7000000000012</c:v>
                </c:pt>
                <c:pt idx="83">
                  <c:v>75.0999999999991</c:v>
                </c:pt>
                <c:pt idx="84">
                  <c:v>84.80000000000128</c:v>
                </c:pt>
                <c:pt idx="85">
                  <c:v>100.9999999999991</c:v>
                </c:pt>
                <c:pt idx="86">
                  <c:v>112.3000000000012</c:v>
                </c:pt>
                <c:pt idx="87">
                  <c:v>90.69999999999822</c:v>
                </c:pt>
                <c:pt idx="88">
                  <c:v>76.20000000000004</c:v>
                </c:pt>
                <c:pt idx="89">
                  <c:v>98.5999999999976</c:v>
                </c:pt>
                <c:pt idx="90">
                  <c:v>113.2000000000026</c:v>
                </c:pt>
                <c:pt idx="91">
                  <c:v>118.0000000000021</c:v>
                </c:pt>
                <c:pt idx="92">
                  <c:v>74.79999999999976</c:v>
                </c:pt>
                <c:pt idx="93">
                  <c:v>74.79999999999976</c:v>
                </c:pt>
                <c:pt idx="94">
                  <c:v>74.79999999999976</c:v>
                </c:pt>
                <c:pt idx="95">
                  <c:v>74.79999999999976</c:v>
                </c:pt>
                <c:pt idx="96">
                  <c:v>74.79999999999976</c:v>
                </c:pt>
                <c:pt idx="97">
                  <c:v>75.2999999999986</c:v>
                </c:pt>
                <c:pt idx="98">
                  <c:v>74.79999999999976</c:v>
                </c:pt>
                <c:pt idx="99">
                  <c:v>74.79999999999976</c:v>
                </c:pt>
                <c:pt idx="100">
                  <c:v>74.79999999999976</c:v>
                </c:pt>
                <c:pt idx="101">
                  <c:v>74.79999999999976</c:v>
                </c:pt>
                <c:pt idx="102">
                  <c:v>74.79999999999976</c:v>
                </c:pt>
                <c:pt idx="103">
                  <c:v>74.79999999999976</c:v>
                </c:pt>
                <c:pt idx="104">
                  <c:v>74.79999999999976</c:v>
                </c:pt>
                <c:pt idx="105">
                  <c:v>74.79999999999976</c:v>
                </c:pt>
                <c:pt idx="106">
                  <c:v>75.30000000000214</c:v>
                </c:pt>
                <c:pt idx="107">
                  <c:v>74.79999999999976</c:v>
                </c:pt>
                <c:pt idx="108">
                  <c:v>74.79999999999976</c:v>
                </c:pt>
                <c:pt idx="109">
                  <c:v>74.79999999999976</c:v>
                </c:pt>
              </c:numCache>
            </c:numRef>
          </c:yVal>
          <c:smooth val="0"/>
        </c:ser>
        <c:ser>
          <c:idx val="2"/>
          <c:order val="2"/>
          <c:tx>
            <c:v>Chooser owd</c:v>
          </c:tx>
          <c:spPr>
            <a:ln w="28575">
              <a:noFill/>
            </a:ln>
          </c:spPr>
          <c:marker>
            <c:symbol val="diamond"/>
            <c:size val="10"/>
            <c:spPr>
              <a:solidFill>
                <a:srgbClr val="00B050"/>
              </a:solidFill>
            </c:spPr>
          </c:marker>
          <c:xVal>
            <c:numRef>
              <c:f>Sheet1!$AG$3:$AG$117</c:f>
              <c:numCache>
                <c:formatCode>General</c:formatCode>
                <c:ptCount val="110"/>
                <c:pt idx="0">
                  <c:v>1.488</c:v>
                </c:pt>
                <c:pt idx="1">
                  <c:v>1.92</c:v>
                </c:pt>
                <c:pt idx="2">
                  <c:v>2.244</c:v>
                </c:pt>
                <c:pt idx="3">
                  <c:v>2.526</c:v>
                </c:pt>
                <c:pt idx="4">
                  <c:v>2.848</c:v>
                </c:pt>
                <c:pt idx="5">
                  <c:v>3.164</c:v>
                </c:pt>
                <c:pt idx="6">
                  <c:v>3.45</c:v>
                </c:pt>
                <c:pt idx="7">
                  <c:v>3.77</c:v>
                </c:pt>
                <c:pt idx="8">
                  <c:v>4.048</c:v>
                </c:pt>
                <c:pt idx="9">
                  <c:v>4.327999999999991</c:v>
                </c:pt>
                <c:pt idx="10">
                  <c:v>4.607999999999992</c:v>
                </c:pt>
                <c:pt idx="11">
                  <c:v>4.922</c:v>
                </c:pt>
                <c:pt idx="12">
                  <c:v>5.242</c:v>
                </c:pt>
                <c:pt idx="13">
                  <c:v>6.332</c:v>
                </c:pt>
                <c:pt idx="14">
                  <c:v>6.53</c:v>
                </c:pt>
                <c:pt idx="15">
                  <c:v>6.734</c:v>
                </c:pt>
                <c:pt idx="16">
                  <c:v>6.936</c:v>
                </c:pt>
                <c:pt idx="17">
                  <c:v>7.14</c:v>
                </c:pt>
                <c:pt idx="18">
                  <c:v>7.33</c:v>
                </c:pt>
                <c:pt idx="19">
                  <c:v>7.73</c:v>
                </c:pt>
                <c:pt idx="20">
                  <c:v>7.932</c:v>
                </c:pt>
                <c:pt idx="21">
                  <c:v>8.134</c:v>
                </c:pt>
                <c:pt idx="22">
                  <c:v>8.332</c:v>
                </c:pt>
                <c:pt idx="23">
                  <c:v>8.532</c:v>
                </c:pt>
                <c:pt idx="24">
                  <c:v>8.724</c:v>
                </c:pt>
                <c:pt idx="25">
                  <c:v>8.928</c:v>
                </c:pt>
                <c:pt idx="26">
                  <c:v>9.128</c:v>
                </c:pt>
                <c:pt idx="27">
                  <c:v>9.326</c:v>
                </c:pt>
                <c:pt idx="28">
                  <c:v>9.532</c:v>
                </c:pt>
                <c:pt idx="29">
                  <c:v>9.76</c:v>
                </c:pt>
                <c:pt idx="30">
                  <c:v>9.968</c:v>
                </c:pt>
                <c:pt idx="31">
                  <c:v>10.166</c:v>
                </c:pt>
                <c:pt idx="32">
                  <c:v>10.372</c:v>
                </c:pt>
                <c:pt idx="33">
                  <c:v>10.6</c:v>
                </c:pt>
                <c:pt idx="34">
                  <c:v>11.048</c:v>
                </c:pt>
                <c:pt idx="35">
                  <c:v>11.322</c:v>
                </c:pt>
                <c:pt idx="36">
                  <c:v>11.576</c:v>
                </c:pt>
                <c:pt idx="37">
                  <c:v>11.852</c:v>
                </c:pt>
                <c:pt idx="38">
                  <c:v>12.128</c:v>
                </c:pt>
                <c:pt idx="39">
                  <c:v>12.442</c:v>
                </c:pt>
                <c:pt idx="40">
                  <c:v>12.766</c:v>
                </c:pt>
                <c:pt idx="41">
                  <c:v>13.202</c:v>
                </c:pt>
                <c:pt idx="42">
                  <c:v>13.568</c:v>
                </c:pt>
                <c:pt idx="43">
                  <c:v>13.884</c:v>
                </c:pt>
                <c:pt idx="44">
                  <c:v>14.164</c:v>
                </c:pt>
                <c:pt idx="45">
                  <c:v>14.444</c:v>
                </c:pt>
                <c:pt idx="46">
                  <c:v>14.656</c:v>
                </c:pt>
                <c:pt idx="47">
                  <c:v>14.88</c:v>
                </c:pt>
                <c:pt idx="48">
                  <c:v>15.084</c:v>
                </c:pt>
                <c:pt idx="49">
                  <c:v>15.324</c:v>
                </c:pt>
                <c:pt idx="50">
                  <c:v>15.56</c:v>
                </c:pt>
                <c:pt idx="51">
                  <c:v>15.772</c:v>
                </c:pt>
                <c:pt idx="52">
                  <c:v>15.974</c:v>
                </c:pt>
                <c:pt idx="53">
                  <c:v>16.204</c:v>
                </c:pt>
                <c:pt idx="54">
                  <c:v>16.41</c:v>
                </c:pt>
                <c:pt idx="55">
                  <c:v>16.64399999999999</c:v>
                </c:pt>
                <c:pt idx="56">
                  <c:v>16.852</c:v>
                </c:pt>
                <c:pt idx="57">
                  <c:v>17.046</c:v>
                </c:pt>
                <c:pt idx="58">
                  <c:v>17.246</c:v>
                </c:pt>
                <c:pt idx="59">
                  <c:v>17.446</c:v>
                </c:pt>
                <c:pt idx="60">
                  <c:v>17.618</c:v>
                </c:pt>
                <c:pt idx="61">
                  <c:v>17.816</c:v>
                </c:pt>
                <c:pt idx="62">
                  <c:v>18.008</c:v>
                </c:pt>
                <c:pt idx="63">
                  <c:v>18.206</c:v>
                </c:pt>
                <c:pt idx="64">
                  <c:v>18.412</c:v>
                </c:pt>
                <c:pt idx="65">
                  <c:v>18.642</c:v>
                </c:pt>
                <c:pt idx="66">
                  <c:v>18.888</c:v>
                </c:pt>
                <c:pt idx="67">
                  <c:v>19.206</c:v>
                </c:pt>
                <c:pt idx="68">
                  <c:v>19.494</c:v>
                </c:pt>
                <c:pt idx="69">
                  <c:v>19.762</c:v>
                </c:pt>
                <c:pt idx="70">
                  <c:v>19.97</c:v>
                </c:pt>
                <c:pt idx="71">
                  <c:v>20.172</c:v>
                </c:pt>
                <c:pt idx="72">
                  <c:v>20.406</c:v>
                </c:pt>
                <c:pt idx="73">
                  <c:v>20.682</c:v>
                </c:pt>
                <c:pt idx="74">
                  <c:v>20.934</c:v>
                </c:pt>
                <c:pt idx="75">
                  <c:v>21.202</c:v>
                </c:pt>
                <c:pt idx="76">
                  <c:v>21.448</c:v>
                </c:pt>
                <c:pt idx="77">
                  <c:v>21.688</c:v>
                </c:pt>
                <c:pt idx="78">
                  <c:v>21.964</c:v>
                </c:pt>
                <c:pt idx="79">
                  <c:v>22.25</c:v>
                </c:pt>
                <c:pt idx="80">
                  <c:v>22.53</c:v>
                </c:pt>
                <c:pt idx="81">
                  <c:v>22.738</c:v>
                </c:pt>
                <c:pt idx="82">
                  <c:v>22.974</c:v>
                </c:pt>
                <c:pt idx="83">
                  <c:v>23.286</c:v>
                </c:pt>
                <c:pt idx="84">
                  <c:v>23.602</c:v>
                </c:pt>
                <c:pt idx="85">
                  <c:v>23.922</c:v>
                </c:pt>
                <c:pt idx="86">
                  <c:v>24.206</c:v>
                </c:pt>
                <c:pt idx="87">
                  <c:v>24.524</c:v>
                </c:pt>
                <c:pt idx="88">
                  <c:v>24.802</c:v>
                </c:pt>
                <c:pt idx="89">
                  <c:v>25.05</c:v>
                </c:pt>
                <c:pt idx="90">
                  <c:v>25.33</c:v>
                </c:pt>
                <c:pt idx="91">
                  <c:v>25.642</c:v>
                </c:pt>
                <c:pt idx="92">
                  <c:v>25.966</c:v>
                </c:pt>
                <c:pt idx="93">
                  <c:v>26.322</c:v>
                </c:pt>
                <c:pt idx="94">
                  <c:v>26.648</c:v>
                </c:pt>
                <c:pt idx="95">
                  <c:v>26.886</c:v>
                </c:pt>
                <c:pt idx="96">
                  <c:v>27.092</c:v>
                </c:pt>
                <c:pt idx="97">
                  <c:v>27.37</c:v>
                </c:pt>
                <c:pt idx="98">
                  <c:v>27.60600000000001</c:v>
                </c:pt>
                <c:pt idx="99">
                  <c:v>27.806</c:v>
                </c:pt>
                <c:pt idx="100">
                  <c:v>28.0</c:v>
                </c:pt>
                <c:pt idx="101">
                  <c:v>28.17</c:v>
                </c:pt>
                <c:pt idx="102">
                  <c:v>28.366</c:v>
                </c:pt>
                <c:pt idx="103">
                  <c:v>28.566</c:v>
                </c:pt>
                <c:pt idx="104">
                  <c:v>28.762</c:v>
                </c:pt>
                <c:pt idx="105">
                  <c:v>28.964</c:v>
                </c:pt>
                <c:pt idx="106">
                  <c:v>29.168</c:v>
                </c:pt>
                <c:pt idx="107">
                  <c:v>29.4</c:v>
                </c:pt>
                <c:pt idx="108">
                  <c:v>29.61</c:v>
                </c:pt>
                <c:pt idx="109">
                  <c:v>29.85</c:v>
                </c:pt>
              </c:numCache>
            </c:numRef>
          </c:xVal>
          <c:yVal>
            <c:numRef>
              <c:f>Sheet1!$AE$3:$AE$117</c:f>
              <c:numCache>
                <c:formatCode>General</c:formatCode>
                <c:ptCount val="110"/>
                <c:pt idx="0">
                  <c:v>84.33000000000001</c:v>
                </c:pt>
                <c:pt idx="1">
                  <c:v>82.84000000000003</c:v>
                </c:pt>
                <c:pt idx="2">
                  <c:v>84.0399999999999</c:v>
                </c:pt>
                <c:pt idx="3">
                  <c:v>82.9500000000003</c:v>
                </c:pt>
                <c:pt idx="4">
                  <c:v>84.72999999999997</c:v>
                </c:pt>
                <c:pt idx="5">
                  <c:v>82.53999999999983</c:v>
                </c:pt>
                <c:pt idx="6">
                  <c:v>98.68999999999994</c:v>
                </c:pt>
                <c:pt idx="7">
                  <c:v>85.57999999999977</c:v>
                </c:pt>
                <c:pt idx="8">
                  <c:v>84.03000000000027</c:v>
                </c:pt>
                <c:pt idx="9">
                  <c:v>83.19999999999973</c:v>
                </c:pt>
                <c:pt idx="10">
                  <c:v>83.49999999999992</c:v>
                </c:pt>
                <c:pt idx="11">
                  <c:v>84.1099999999999</c:v>
                </c:pt>
                <c:pt idx="12">
                  <c:v>83.31</c:v>
                </c:pt>
                <c:pt idx="13">
                  <c:v>185.1900000000004</c:v>
                </c:pt>
                <c:pt idx="14">
                  <c:v>114.02</c:v>
                </c:pt>
                <c:pt idx="15">
                  <c:v>87.88000000000018</c:v>
                </c:pt>
                <c:pt idx="16">
                  <c:v>90.3299999999998</c:v>
                </c:pt>
                <c:pt idx="17">
                  <c:v>182.7800000000002</c:v>
                </c:pt>
                <c:pt idx="18">
                  <c:v>190.34</c:v>
                </c:pt>
                <c:pt idx="19">
                  <c:v>158.5799999999997</c:v>
                </c:pt>
                <c:pt idx="20">
                  <c:v>128.85</c:v>
                </c:pt>
                <c:pt idx="21">
                  <c:v>154.2599999999989</c:v>
                </c:pt>
                <c:pt idx="22">
                  <c:v>158.9099999999987</c:v>
                </c:pt>
                <c:pt idx="23">
                  <c:v>162.5099999999993</c:v>
                </c:pt>
                <c:pt idx="24">
                  <c:v>187.0600000000007</c:v>
                </c:pt>
                <c:pt idx="25">
                  <c:v>181.1299999999996</c:v>
                </c:pt>
                <c:pt idx="26">
                  <c:v>135.3399999999994</c:v>
                </c:pt>
                <c:pt idx="27">
                  <c:v>202.66</c:v>
                </c:pt>
                <c:pt idx="28">
                  <c:v>185.6399999999994</c:v>
                </c:pt>
                <c:pt idx="29">
                  <c:v>178.7399999999994</c:v>
                </c:pt>
                <c:pt idx="30">
                  <c:v>174.6999999999996</c:v>
                </c:pt>
                <c:pt idx="31">
                  <c:v>202.399999999999</c:v>
                </c:pt>
                <c:pt idx="32">
                  <c:v>151.8999999999995</c:v>
                </c:pt>
                <c:pt idx="33">
                  <c:v>146.2000000000003</c:v>
                </c:pt>
                <c:pt idx="34">
                  <c:v>190.3000000000006</c:v>
                </c:pt>
                <c:pt idx="35">
                  <c:v>146.700000000001</c:v>
                </c:pt>
                <c:pt idx="36">
                  <c:v>94.50000000000003</c:v>
                </c:pt>
                <c:pt idx="37">
                  <c:v>109.8999999999997</c:v>
                </c:pt>
                <c:pt idx="38">
                  <c:v>180.6999999999998</c:v>
                </c:pt>
                <c:pt idx="39">
                  <c:v>161.3000000000007</c:v>
                </c:pt>
                <c:pt idx="40">
                  <c:v>151.7999999999997</c:v>
                </c:pt>
                <c:pt idx="41">
                  <c:v>104.4000000000001</c:v>
                </c:pt>
                <c:pt idx="42">
                  <c:v>115.9</c:v>
                </c:pt>
                <c:pt idx="43">
                  <c:v>116.4000000000005</c:v>
                </c:pt>
                <c:pt idx="44">
                  <c:v>83.50000000000078</c:v>
                </c:pt>
                <c:pt idx="45">
                  <c:v>89.0999999999984</c:v>
                </c:pt>
                <c:pt idx="46">
                  <c:v>100.3999999999987</c:v>
                </c:pt>
                <c:pt idx="47">
                  <c:v>119.7999999999997</c:v>
                </c:pt>
                <c:pt idx="48">
                  <c:v>130.6000000000012</c:v>
                </c:pt>
                <c:pt idx="49">
                  <c:v>149.4</c:v>
                </c:pt>
                <c:pt idx="50">
                  <c:v>83.5999999999988</c:v>
                </c:pt>
                <c:pt idx="51">
                  <c:v>105.599999999999</c:v>
                </c:pt>
                <c:pt idx="52">
                  <c:v>141.3000000000011</c:v>
                </c:pt>
                <c:pt idx="53">
                  <c:v>167.4000000000007</c:v>
                </c:pt>
                <c:pt idx="54">
                  <c:v>180.8000000000014</c:v>
                </c:pt>
                <c:pt idx="55">
                  <c:v>166.0000000000004</c:v>
                </c:pt>
                <c:pt idx="56">
                  <c:v>82.4999999999996</c:v>
                </c:pt>
                <c:pt idx="57">
                  <c:v>85.69999999999922</c:v>
                </c:pt>
                <c:pt idx="58">
                  <c:v>115.000000000002</c:v>
                </c:pt>
                <c:pt idx="59">
                  <c:v>183.1999999999994</c:v>
                </c:pt>
                <c:pt idx="60">
                  <c:v>256.9000000000017</c:v>
                </c:pt>
                <c:pt idx="61">
                  <c:v>326.4999999999989</c:v>
                </c:pt>
                <c:pt idx="62">
                  <c:v>388.5000000000005</c:v>
                </c:pt>
                <c:pt idx="63">
                  <c:v>379.4000000000004</c:v>
                </c:pt>
                <c:pt idx="64">
                  <c:v>318.5000000000003</c:v>
                </c:pt>
                <c:pt idx="65">
                  <c:v>386.400000000002</c:v>
                </c:pt>
                <c:pt idx="66">
                  <c:v>444.899999999997</c:v>
                </c:pt>
                <c:pt idx="67">
                  <c:v>474.0999999999999</c:v>
                </c:pt>
                <c:pt idx="68">
                  <c:v>384.1000000000002</c:v>
                </c:pt>
                <c:pt idx="69">
                  <c:v>402.3000000000003</c:v>
                </c:pt>
                <c:pt idx="70">
                  <c:v>483.3999999999996</c:v>
                </c:pt>
                <c:pt idx="71">
                  <c:v>570.999999999998</c:v>
                </c:pt>
                <c:pt idx="72">
                  <c:v>643.1000000000006</c:v>
                </c:pt>
                <c:pt idx="73">
                  <c:v>499.7000000000007</c:v>
                </c:pt>
                <c:pt idx="74">
                  <c:v>497.4999999999986</c:v>
                </c:pt>
                <c:pt idx="75">
                  <c:v>573.9999999999981</c:v>
                </c:pt>
                <c:pt idx="76">
                  <c:v>618.9</c:v>
                </c:pt>
                <c:pt idx="77">
                  <c:v>645.100000000003</c:v>
                </c:pt>
                <c:pt idx="78">
                  <c:v>481.300000000001</c:v>
                </c:pt>
                <c:pt idx="79">
                  <c:v>529.8000000000014</c:v>
                </c:pt>
                <c:pt idx="80">
                  <c:v>597.5000000000001</c:v>
                </c:pt>
                <c:pt idx="81">
                  <c:v>637.2</c:v>
                </c:pt>
                <c:pt idx="82">
                  <c:v>617.799999999999</c:v>
                </c:pt>
                <c:pt idx="83">
                  <c:v>505.0999999999987</c:v>
                </c:pt>
                <c:pt idx="84">
                  <c:v>557.500000000001</c:v>
                </c:pt>
                <c:pt idx="85">
                  <c:v>617.4</c:v>
                </c:pt>
                <c:pt idx="86">
                  <c:v>584.8000000000013</c:v>
                </c:pt>
                <c:pt idx="87">
                  <c:v>510.6000000000002</c:v>
                </c:pt>
                <c:pt idx="88">
                  <c:v>546.2999999999987</c:v>
                </c:pt>
                <c:pt idx="89">
                  <c:v>619.3999999999984</c:v>
                </c:pt>
                <c:pt idx="90">
                  <c:v>642.8000000000011</c:v>
                </c:pt>
                <c:pt idx="91">
                  <c:v>524.8999999999984</c:v>
                </c:pt>
                <c:pt idx="92">
                  <c:v>525.4999999999974</c:v>
                </c:pt>
                <c:pt idx="93">
                  <c:v>253.1999999999996</c:v>
                </c:pt>
                <c:pt idx="94">
                  <c:v>82.4999999999996</c:v>
                </c:pt>
                <c:pt idx="95">
                  <c:v>82.4999999999996</c:v>
                </c:pt>
                <c:pt idx="96">
                  <c:v>82.4999999999996</c:v>
                </c:pt>
                <c:pt idx="97">
                  <c:v>83.0999999999982</c:v>
                </c:pt>
                <c:pt idx="98">
                  <c:v>82.4999999999996</c:v>
                </c:pt>
                <c:pt idx="99">
                  <c:v>82.69999999999912</c:v>
                </c:pt>
                <c:pt idx="100">
                  <c:v>82.4999999999996</c:v>
                </c:pt>
                <c:pt idx="101">
                  <c:v>82.4999999999996</c:v>
                </c:pt>
                <c:pt idx="102">
                  <c:v>82.4999999999996</c:v>
                </c:pt>
                <c:pt idx="103">
                  <c:v>82.4999999999996</c:v>
                </c:pt>
                <c:pt idx="104">
                  <c:v>82.4999999999996</c:v>
                </c:pt>
                <c:pt idx="105">
                  <c:v>82.50000000000311</c:v>
                </c:pt>
                <c:pt idx="106">
                  <c:v>83.50000000000078</c:v>
                </c:pt>
                <c:pt idx="107">
                  <c:v>82.50000000000311</c:v>
                </c:pt>
                <c:pt idx="108">
                  <c:v>82.7999999999989</c:v>
                </c:pt>
                <c:pt idx="109">
                  <c:v>82.4999999999996</c:v>
                </c:pt>
              </c:numCache>
            </c:numRef>
          </c:yVal>
          <c:smooth val="0"/>
        </c:ser>
        <c:ser>
          <c:idx val="3"/>
          <c:order val="3"/>
          <c:tx>
            <c:v>Glitch</c:v>
          </c:tx>
          <c:spPr>
            <a:ln w="28575">
              <a:noFill/>
            </a:ln>
          </c:spPr>
          <c:marker>
            <c:symbol val="star"/>
            <c:size val="12"/>
            <c:spPr>
              <a:noFill/>
            </c:spPr>
          </c:marker>
          <c:errBars>
            <c:errDir val="y"/>
            <c:errBarType val="plus"/>
            <c:errValType val="fixedVal"/>
            <c:noEndCap val="1"/>
            <c:val val="700.0"/>
            <c:spPr>
              <a:ln w="28575">
                <a:solidFill>
                  <a:schemeClr val="accent4">
                    <a:lumMod val="40000"/>
                    <a:lumOff val="60000"/>
                  </a:schemeClr>
                </a:solidFill>
                <a:prstDash val="dash"/>
              </a:ln>
            </c:spPr>
          </c:errBars>
          <c:xVal>
            <c:numRef>
              <c:f>Sheet1!$BN$8:$BN$87</c:f>
              <c:numCache>
                <c:formatCode>General</c:formatCode>
                <c:ptCount val="75"/>
                <c:pt idx="0">
                  <c:v>5.71194851</c:v>
                </c:pt>
                <c:pt idx="1">
                  <c:v>5.758531127999991</c:v>
                </c:pt>
                <c:pt idx="2">
                  <c:v>5.806740546999991</c:v>
                </c:pt>
                <c:pt idx="3">
                  <c:v>5.839954008999991</c:v>
                </c:pt>
                <c:pt idx="4">
                  <c:v>5.879503454</c:v>
                </c:pt>
                <c:pt idx="5">
                  <c:v>5.916514496999992</c:v>
                </c:pt>
                <c:pt idx="6">
                  <c:v>5.958623131</c:v>
                </c:pt>
                <c:pt idx="7">
                  <c:v>6.00127736</c:v>
                </c:pt>
                <c:pt idx="8">
                  <c:v>6.037942411</c:v>
                </c:pt>
                <c:pt idx="9">
                  <c:v>6.074623852</c:v>
                </c:pt>
                <c:pt idx="10">
                  <c:v>6.118646881</c:v>
                </c:pt>
                <c:pt idx="11">
                  <c:v>6.159125921999991</c:v>
                </c:pt>
                <c:pt idx="12">
                  <c:v>6.473426609</c:v>
                </c:pt>
                <c:pt idx="13">
                  <c:v>6.505968899</c:v>
                </c:pt>
                <c:pt idx="14">
                  <c:v>7.407715219999989</c:v>
                </c:pt>
                <c:pt idx="15">
                  <c:v>7.446492256</c:v>
                </c:pt>
                <c:pt idx="16">
                  <c:v>7.517991152999992</c:v>
                </c:pt>
                <c:pt idx="17">
                  <c:v>7.553349406</c:v>
                </c:pt>
                <c:pt idx="18">
                  <c:v>7.642611461999992</c:v>
                </c:pt>
                <c:pt idx="19">
                  <c:v>7.677863707</c:v>
                </c:pt>
                <c:pt idx="20">
                  <c:v>7.711413971999994</c:v>
                </c:pt>
                <c:pt idx="21">
                  <c:v>7.750719809999992</c:v>
                </c:pt>
                <c:pt idx="22">
                  <c:v>7.795158031999992</c:v>
                </c:pt>
                <c:pt idx="23">
                  <c:v>8.804491014000006</c:v>
                </c:pt>
                <c:pt idx="24">
                  <c:v>8.874653909</c:v>
                </c:pt>
                <c:pt idx="25">
                  <c:v>8.908685769000001</c:v>
                </c:pt>
                <c:pt idx="26">
                  <c:v>8.952658395</c:v>
                </c:pt>
                <c:pt idx="27">
                  <c:v>8.995477814</c:v>
                </c:pt>
                <c:pt idx="28">
                  <c:v>9.033779255</c:v>
                </c:pt>
                <c:pt idx="29">
                  <c:v>9.102079791</c:v>
                </c:pt>
                <c:pt idx="30">
                  <c:v>9.564453146</c:v>
                </c:pt>
                <c:pt idx="31">
                  <c:v>9.603157787999998</c:v>
                </c:pt>
                <c:pt idx="32">
                  <c:v>9.679172246</c:v>
                </c:pt>
                <c:pt idx="33">
                  <c:v>9.705974515</c:v>
                </c:pt>
                <c:pt idx="34">
                  <c:v>9.739908768999998</c:v>
                </c:pt>
                <c:pt idx="35">
                  <c:v>10.289902503</c:v>
                </c:pt>
                <c:pt idx="36">
                  <c:v>10.332591133</c:v>
                </c:pt>
                <c:pt idx="37">
                  <c:v>10.363498208</c:v>
                </c:pt>
                <c:pt idx="38">
                  <c:v>10.401689675</c:v>
                </c:pt>
                <c:pt idx="39">
                  <c:v>10.954905361</c:v>
                </c:pt>
                <c:pt idx="40">
                  <c:v>10.994269201</c:v>
                </c:pt>
                <c:pt idx="41">
                  <c:v>11.032696247</c:v>
                </c:pt>
                <c:pt idx="42">
                  <c:v>11.074336491</c:v>
                </c:pt>
                <c:pt idx="43">
                  <c:v>11.116218721</c:v>
                </c:pt>
                <c:pt idx="44">
                  <c:v>11.156152565</c:v>
                </c:pt>
                <c:pt idx="45">
                  <c:v>11.199775593</c:v>
                </c:pt>
                <c:pt idx="46">
                  <c:v>11.227336251</c:v>
                </c:pt>
                <c:pt idx="47">
                  <c:v>11.296290727</c:v>
                </c:pt>
                <c:pt idx="48">
                  <c:v>12.16024702</c:v>
                </c:pt>
                <c:pt idx="49">
                  <c:v>12.195134068</c:v>
                </c:pt>
                <c:pt idx="50">
                  <c:v>12.23162392</c:v>
                </c:pt>
                <c:pt idx="51">
                  <c:v>12.272321354</c:v>
                </c:pt>
                <c:pt idx="52">
                  <c:v>12.300934813</c:v>
                </c:pt>
                <c:pt idx="53">
                  <c:v>16.620237144</c:v>
                </c:pt>
                <c:pt idx="54">
                  <c:v>16.73910980599998</c:v>
                </c:pt>
                <c:pt idx="55">
                  <c:v>16.771905644</c:v>
                </c:pt>
                <c:pt idx="56">
                  <c:v>22.190369562</c:v>
                </c:pt>
                <c:pt idx="57">
                  <c:v>22.231456752</c:v>
                </c:pt>
                <c:pt idx="58">
                  <c:v>22.27224394299992</c:v>
                </c:pt>
                <c:pt idx="59">
                  <c:v>22.320576728</c:v>
                </c:pt>
                <c:pt idx="60">
                  <c:v>22.360477517</c:v>
                </c:pt>
                <c:pt idx="61">
                  <c:v>23.351915609</c:v>
                </c:pt>
                <c:pt idx="62">
                  <c:v>23.391116398</c:v>
                </c:pt>
                <c:pt idx="63">
                  <c:v>23.429301184</c:v>
                </c:pt>
                <c:pt idx="64">
                  <c:v>23.47564757399992</c:v>
                </c:pt>
                <c:pt idx="65">
                  <c:v>23.519421159</c:v>
                </c:pt>
                <c:pt idx="66">
                  <c:v>23.561108347</c:v>
                </c:pt>
                <c:pt idx="67">
                  <c:v>24.72784637499998</c:v>
                </c:pt>
                <c:pt idx="68">
                  <c:v>24.76108796799999</c:v>
                </c:pt>
                <c:pt idx="69">
                  <c:v>24.773492767</c:v>
                </c:pt>
                <c:pt idx="70">
                  <c:v>25.802738085</c:v>
                </c:pt>
                <c:pt idx="71">
                  <c:v>25.846398076</c:v>
                </c:pt>
                <c:pt idx="72">
                  <c:v>25.88192606599999</c:v>
                </c:pt>
                <c:pt idx="73">
                  <c:v>25.926266053</c:v>
                </c:pt>
                <c:pt idx="74">
                  <c:v>25.963915638</c:v>
                </c:pt>
              </c:numCache>
            </c:numRef>
          </c:xVal>
          <c:yVal>
            <c:numRef>
              <c:f>Sheet1!$BO$8:$BO$87</c:f>
              <c:numCache>
                <c:formatCode>General</c:formatCode>
                <c:ptCount val="75"/>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numCache>
            </c:numRef>
          </c:yVal>
          <c:smooth val="0"/>
        </c:ser>
        <c:ser>
          <c:idx val="4"/>
          <c:order val="4"/>
          <c:tx>
            <c:v>Freeze</c:v>
          </c:tx>
          <c:spPr>
            <a:ln w="3175">
              <a:noFill/>
            </a:ln>
          </c:spPr>
          <c:marker>
            <c:symbol val="x"/>
            <c:size val="14"/>
            <c:spPr>
              <a:solidFill>
                <a:srgbClr val="FF0000"/>
              </a:solidFill>
              <a:ln w="12700">
                <a:solidFill>
                  <a:srgbClr val="002060"/>
                </a:solidFill>
                <a:prstDash val="solid"/>
              </a:ln>
            </c:spPr>
          </c:marker>
          <c:dPt>
            <c:idx val="0"/>
            <c:bubble3D val="0"/>
          </c:dPt>
          <c:trendline>
            <c:trendlineType val="linear"/>
            <c:dispRSqr val="0"/>
            <c:dispEq val="0"/>
          </c:trendline>
          <c:errBars>
            <c:errDir val="y"/>
            <c:errBarType val="plus"/>
            <c:errValType val="fixedVal"/>
            <c:noEndCap val="1"/>
            <c:val val="700.0"/>
            <c:spPr>
              <a:ln w="44450">
                <a:solidFill>
                  <a:srgbClr val="FF0000"/>
                </a:solidFill>
                <a:prstDash val="lgDash"/>
              </a:ln>
            </c:spPr>
          </c:errBars>
          <c:errBars>
            <c:errDir val="x"/>
            <c:errBarType val="both"/>
            <c:errValType val="fixedVal"/>
            <c:noEndCap val="0"/>
            <c:val val="1.0"/>
          </c:errBars>
          <c:xVal>
            <c:numRef>
              <c:f>Sheet1!$BS$4:$BS$7</c:f>
              <c:numCache>
                <c:formatCode>General</c:formatCode>
                <c:ptCount val="4"/>
                <c:pt idx="0">
                  <c:v>8.0</c:v>
                </c:pt>
                <c:pt idx="1">
                  <c:v>10.0</c:v>
                </c:pt>
                <c:pt idx="2">
                  <c:v>19.0</c:v>
                </c:pt>
                <c:pt idx="3">
                  <c:v>26.0</c:v>
                </c:pt>
              </c:numCache>
            </c:numRef>
          </c:xVal>
          <c:yVal>
            <c:numLit>
              <c:formatCode>General</c:formatCode>
              <c:ptCount val="4"/>
              <c:pt idx="0">
                <c:v>0.0</c:v>
              </c:pt>
              <c:pt idx="1">
                <c:v>0.0</c:v>
              </c:pt>
              <c:pt idx="2">
                <c:v>0.0</c:v>
              </c:pt>
              <c:pt idx="3">
                <c:v>0.0</c:v>
              </c:pt>
            </c:numLit>
          </c:yVal>
          <c:smooth val="0"/>
        </c:ser>
        <c:ser>
          <c:idx val="5"/>
          <c:order val="5"/>
          <c:tx>
            <c:v>Jitter at Chooser</c:v>
          </c:tx>
          <c:spPr>
            <a:ln w="28575">
              <a:noFill/>
            </a:ln>
          </c:spPr>
          <c:marker>
            <c:symbol val="circle"/>
            <c:size val="9"/>
            <c:spPr>
              <a:solidFill>
                <a:schemeClr val="accent6">
                  <a:lumMod val="75000"/>
                </a:schemeClr>
              </a:solidFill>
            </c:spPr>
          </c:marker>
          <c:xVal>
            <c:numRef>
              <c:f>Sheet1!$M:$M</c:f>
              <c:numCache>
                <c:formatCode>General</c:formatCode>
                <c:ptCount val="1048571"/>
                <c:pt idx="2">
                  <c:v>1.53306</c:v>
                </c:pt>
                <c:pt idx="3">
                  <c:v>1.96357</c:v>
                </c:pt>
                <c:pt idx="4">
                  <c:v>2.28877</c:v>
                </c:pt>
                <c:pt idx="5">
                  <c:v>2.569669999999999</c:v>
                </c:pt>
                <c:pt idx="6">
                  <c:v>2.89346</c:v>
                </c:pt>
                <c:pt idx="7">
                  <c:v>3.20726</c:v>
                </c:pt>
                <c:pt idx="8">
                  <c:v>3.50877</c:v>
                </c:pt>
                <c:pt idx="9">
                  <c:v>3.81631</c:v>
                </c:pt>
                <c:pt idx="10">
                  <c:v>4.09207</c:v>
                </c:pt>
                <c:pt idx="11">
                  <c:v>4.37192</c:v>
                </c:pt>
                <c:pt idx="12">
                  <c:v>4.652219999999992</c:v>
                </c:pt>
                <c:pt idx="13">
                  <c:v>4.96683</c:v>
                </c:pt>
                <c:pt idx="14">
                  <c:v>5.28526</c:v>
                </c:pt>
                <c:pt idx="15">
                  <c:v>6.47737</c:v>
                </c:pt>
                <c:pt idx="16">
                  <c:v>6.59927</c:v>
                </c:pt>
                <c:pt idx="17">
                  <c:v>6.7826</c:v>
                </c:pt>
                <c:pt idx="18">
                  <c:v>6.98705</c:v>
                </c:pt>
                <c:pt idx="19">
                  <c:v>7.28351</c:v>
                </c:pt>
                <c:pt idx="20">
                  <c:v>7.48106</c:v>
                </c:pt>
                <c:pt idx="21">
                  <c:v>7.84677</c:v>
                </c:pt>
                <c:pt idx="22">
                  <c:v>8.021570000000001</c:v>
                </c:pt>
                <c:pt idx="23">
                  <c:v>8.248979999999998</c:v>
                </c:pt>
                <c:pt idx="24">
                  <c:v>8.45143</c:v>
                </c:pt>
                <c:pt idx="25">
                  <c:v>8.655240000000002</c:v>
                </c:pt>
                <c:pt idx="26">
                  <c:v>8.87178</c:v>
                </c:pt>
                <c:pt idx="27">
                  <c:v>9.069410000000004</c:v>
                </c:pt>
                <c:pt idx="28">
                  <c:v>9.224059999999997</c:v>
                </c:pt>
                <c:pt idx="29">
                  <c:v>9.48939</c:v>
                </c:pt>
                <c:pt idx="30">
                  <c:v>9.678369999999997</c:v>
                </c:pt>
                <c:pt idx="31">
                  <c:v>9.899460000000002</c:v>
                </c:pt>
                <c:pt idx="32">
                  <c:v>10.1035</c:v>
                </c:pt>
                <c:pt idx="33">
                  <c:v>10.3292</c:v>
                </c:pt>
                <c:pt idx="34">
                  <c:v>10.4827</c:v>
                </c:pt>
                <c:pt idx="35">
                  <c:v>10.7069</c:v>
                </c:pt>
                <c:pt idx="36">
                  <c:v>11.199</c:v>
                </c:pt>
                <c:pt idx="37">
                  <c:v>11.4294</c:v>
                </c:pt>
                <c:pt idx="38">
                  <c:v>11.6301</c:v>
                </c:pt>
                <c:pt idx="39">
                  <c:v>11.9227</c:v>
                </c:pt>
                <c:pt idx="40">
                  <c:v>12.2694</c:v>
                </c:pt>
                <c:pt idx="41">
                  <c:v>12.564</c:v>
                </c:pt>
                <c:pt idx="42">
                  <c:v>12.8785</c:v>
                </c:pt>
                <c:pt idx="43">
                  <c:v>13.2671</c:v>
                </c:pt>
                <c:pt idx="44">
                  <c:v>13.6446</c:v>
                </c:pt>
                <c:pt idx="45">
                  <c:v>13.961</c:v>
                </c:pt>
                <c:pt idx="46">
                  <c:v>14.2083</c:v>
                </c:pt>
                <c:pt idx="47">
                  <c:v>14.4936</c:v>
                </c:pt>
                <c:pt idx="48">
                  <c:v>14.7171</c:v>
                </c:pt>
                <c:pt idx="49">
                  <c:v>14.9606</c:v>
                </c:pt>
                <c:pt idx="50">
                  <c:v>15.1753</c:v>
                </c:pt>
                <c:pt idx="51">
                  <c:v>15.4342</c:v>
                </c:pt>
                <c:pt idx="52">
                  <c:v>15.6044</c:v>
                </c:pt>
                <c:pt idx="53">
                  <c:v>15.8383</c:v>
                </c:pt>
                <c:pt idx="54">
                  <c:v>16.076</c:v>
                </c:pt>
                <c:pt idx="55">
                  <c:v>16.3321</c:v>
                </c:pt>
                <c:pt idx="56">
                  <c:v>16.55099999999999</c:v>
                </c:pt>
                <c:pt idx="57">
                  <c:v>16.7707</c:v>
                </c:pt>
                <c:pt idx="58">
                  <c:v>16.8953</c:v>
                </c:pt>
                <c:pt idx="59">
                  <c:v>17.0923</c:v>
                </c:pt>
                <c:pt idx="60">
                  <c:v>17.2916</c:v>
                </c:pt>
                <c:pt idx="61">
                  <c:v>17.5</c:v>
                </c:pt>
                <c:pt idx="62">
                  <c:v>17.6828</c:v>
                </c:pt>
                <c:pt idx="63">
                  <c:v>17.8908</c:v>
                </c:pt>
                <c:pt idx="64">
                  <c:v>18.0818</c:v>
                </c:pt>
                <c:pt idx="65">
                  <c:v>18.2499</c:v>
                </c:pt>
                <c:pt idx="66">
                  <c:v>18.4692</c:v>
                </c:pt>
                <c:pt idx="67">
                  <c:v>18.7118</c:v>
                </c:pt>
                <c:pt idx="68">
                  <c:v>18.9633</c:v>
                </c:pt>
                <c:pt idx="69">
                  <c:v>19.26549999999992</c:v>
                </c:pt>
                <c:pt idx="70">
                  <c:v>19.5375</c:v>
                </c:pt>
                <c:pt idx="71">
                  <c:v>19.8264</c:v>
                </c:pt>
                <c:pt idx="72">
                  <c:v>20.0567</c:v>
                </c:pt>
                <c:pt idx="73">
                  <c:v>20.2917</c:v>
                </c:pt>
                <c:pt idx="74">
                  <c:v>20.5451</c:v>
                </c:pt>
                <c:pt idx="75">
                  <c:v>20.74579999999992</c:v>
                </c:pt>
                <c:pt idx="76">
                  <c:v>20.98389999999998</c:v>
                </c:pt>
                <c:pt idx="77">
                  <c:v>21.28249999999992</c:v>
                </c:pt>
                <c:pt idx="78">
                  <c:v>21.5165</c:v>
                </c:pt>
                <c:pt idx="79">
                  <c:v>21.7621</c:v>
                </c:pt>
                <c:pt idx="80">
                  <c:v>22.0073</c:v>
                </c:pt>
                <c:pt idx="81">
                  <c:v>22.2938</c:v>
                </c:pt>
                <c:pt idx="82">
                  <c:v>22.5943</c:v>
                </c:pt>
                <c:pt idx="83">
                  <c:v>22.80720000000001</c:v>
                </c:pt>
                <c:pt idx="84">
                  <c:v>23.0502</c:v>
                </c:pt>
                <c:pt idx="85">
                  <c:v>23.3293</c:v>
                </c:pt>
                <c:pt idx="86">
                  <c:v>23.655</c:v>
                </c:pt>
                <c:pt idx="87">
                  <c:v>23.99149999999998</c:v>
                </c:pt>
                <c:pt idx="88">
                  <c:v>24.28679999999992</c:v>
                </c:pt>
                <c:pt idx="89">
                  <c:v>24.5832</c:v>
                </c:pt>
                <c:pt idx="90">
                  <c:v>24.84669999999998</c:v>
                </c:pt>
                <c:pt idx="91">
                  <c:v>25.11649999999999</c:v>
                </c:pt>
                <c:pt idx="92">
                  <c:v>25.4117</c:v>
                </c:pt>
                <c:pt idx="93">
                  <c:v>25.7283</c:v>
                </c:pt>
                <c:pt idx="94">
                  <c:v>26.0093</c:v>
                </c:pt>
                <c:pt idx="95">
                  <c:v>26.3653</c:v>
                </c:pt>
                <c:pt idx="96">
                  <c:v>26.69129999999999</c:v>
                </c:pt>
                <c:pt idx="97">
                  <c:v>26.9293</c:v>
                </c:pt>
                <c:pt idx="98">
                  <c:v>27.1353</c:v>
                </c:pt>
                <c:pt idx="99">
                  <c:v>27.41379999999998</c:v>
                </c:pt>
                <c:pt idx="100">
                  <c:v>27.6493</c:v>
                </c:pt>
                <c:pt idx="101">
                  <c:v>27.8493</c:v>
                </c:pt>
                <c:pt idx="102">
                  <c:v>28.0433</c:v>
                </c:pt>
                <c:pt idx="103">
                  <c:v>28.2133</c:v>
                </c:pt>
                <c:pt idx="104">
                  <c:v>28.4093</c:v>
                </c:pt>
                <c:pt idx="105">
                  <c:v>28.6093</c:v>
                </c:pt>
                <c:pt idx="106">
                  <c:v>28.8053</c:v>
                </c:pt>
                <c:pt idx="107">
                  <c:v>29.0073</c:v>
                </c:pt>
                <c:pt idx="108">
                  <c:v>29.2118</c:v>
                </c:pt>
                <c:pt idx="109">
                  <c:v>29.4433</c:v>
                </c:pt>
                <c:pt idx="110">
                  <c:v>29.6533</c:v>
                </c:pt>
                <c:pt idx="111">
                  <c:v>29.8933</c:v>
                </c:pt>
              </c:numCache>
            </c:numRef>
          </c:xVal>
          <c:yVal>
            <c:numRef>
              <c:f>Sheet1!$AP$4:$AP$117</c:f>
              <c:numCache>
                <c:formatCode>General</c:formatCode>
                <c:ptCount val="109"/>
                <c:pt idx="0">
                  <c:v>1.48999999999998</c:v>
                </c:pt>
                <c:pt idx="1">
                  <c:v>1.19999999999986</c:v>
                </c:pt>
                <c:pt idx="2">
                  <c:v>1.089999999999591</c:v>
                </c:pt>
                <c:pt idx="3">
                  <c:v>1.779999999999674</c:v>
                </c:pt>
                <c:pt idx="4">
                  <c:v>2.19000000000014</c:v>
                </c:pt>
                <c:pt idx="5">
                  <c:v>16.15000000000011</c:v>
                </c:pt>
                <c:pt idx="6">
                  <c:v>13.11000000000017</c:v>
                </c:pt>
                <c:pt idx="7">
                  <c:v>1.5499999999995</c:v>
                </c:pt>
                <c:pt idx="8">
                  <c:v>0.830000000000553</c:v>
                </c:pt>
                <c:pt idx="9">
                  <c:v>0.300000000000196</c:v>
                </c:pt>
                <c:pt idx="10">
                  <c:v>0.609999999999985</c:v>
                </c:pt>
                <c:pt idx="11">
                  <c:v>0.799999999999898</c:v>
                </c:pt>
                <c:pt idx="12">
                  <c:v>185.1900000000004</c:v>
                </c:pt>
                <c:pt idx="13">
                  <c:v>71.17000000000027</c:v>
                </c:pt>
                <c:pt idx="14">
                  <c:v>26.13999999999983</c:v>
                </c:pt>
                <c:pt idx="15">
                  <c:v>2.449999999999619</c:v>
                </c:pt>
                <c:pt idx="16">
                  <c:v>92.45000000000037</c:v>
                </c:pt>
                <c:pt idx="17">
                  <c:v>7.559999999999775</c:v>
                </c:pt>
                <c:pt idx="18">
                  <c:v>158.5799999999997</c:v>
                </c:pt>
                <c:pt idx="19">
                  <c:v>29.72999999999982</c:v>
                </c:pt>
                <c:pt idx="20">
                  <c:v>25.40999999999906</c:v>
                </c:pt>
                <c:pt idx="21">
                  <c:v>4.649999999999807</c:v>
                </c:pt>
                <c:pt idx="22">
                  <c:v>3.600000000000478</c:v>
                </c:pt>
                <c:pt idx="23">
                  <c:v>24.55000000000143</c:v>
                </c:pt>
                <c:pt idx="24">
                  <c:v>5.930000000001117</c:v>
                </c:pt>
                <c:pt idx="25">
                  <c:v>45.79000000000022</c:v>
                </c:pt>
                <c:pt idx="26">
                  <c:v>67.32000000000048</c:v>
                </c:pt>
                <c:pt idx="27">
                  <c:v>17.02000000000049</c:v>
                </c:pt>
                <c:pt idx="28">
                  <c:v>6.89999999999992</c:v>
                </c:pt>
                <c:pt idx="29">
                  <c:v>4.039999999999793</c:v>
                </c:pt>
                <c:pt idx="30">
                  <c:v>27.69999999999936</c:v>
                </c:pt>
                <c:pt idx="31">
                  <c:v>50.49999999999955</c:v>
                </c:pt>
                <c:pt idx="32">
                  <c:v>5.699999999999136</c:v>
                </c:pt>
                <c:pt idx="33">
                  <c:v>190.3000000000006</c:v>
                </c:pt>
                <c:pt idx="34">
                  <c:v>43.59999999999963</c:v>
                </c:pt>
                <c:pt idx="35">
                  <c:v>52.20000000000093</c:v>
                </c:pt>
                <c:pt idx="36">
                  <c:v>15.39999999999964</c:v>
                </c:pt>
                <c:pt idx="37">
                  <c:v>70.80000000000021</c:v>
                </c:pt>
                <c:pt idx="38">
                  <c:v>19.39999999999921</c:v>
                </c:pt>
                <c:pt idx="39">
                  <c:v>9.50000000000094</c:v>
                </c:pt>
                <c:pt idx="40">
                  <c:v>47.39999999999968</c:v>
                </c:pt>
                <c:pt idx="41">
                  <c:v>11.49999999999985</c:v>
                </c:pt>
                <c:pt idx="42">
                  <c:v>0.500000000000611</c:v>
                </c:pt>
                <c:pt idx="43">
                  <c:v>32.89999999999971</c:v>
                </c:pt>
                <c:pt idx="44">
                  <c:v>5.599999999997607</c:v>
                </c:pt>
                <c:pt idx="45">
                  <c:v>11.30000000000031</c:v>
                </c:pt>
                <c:pt idx="46">
                  <c:v>19.40000000000097</c:v>
                </c:pt>
                <c:pt idx="47">
                  <c:v>10.80000000000148</c:v>
                </c:pt>
                <c:pt idx="48">
                  <c:v>18.79999999999882</c:v>
                </c:pt>
                <c:pt idx="49">
                  <c:v>65.80000000000118</c:v>
                </c:pt>
                <c:pt idx="50">
                  <c:v>22.00000000000024</c:v>
                </c:pt>
                <c:pt idx="51">
                  <c:v>35.70000000000206</c:v>
                </c:pt>
                <c:pt idx="52">
                  <c:v>26.09999999999957</c:v>
                </c:pt>
                <c:pt idx="53">
                  <c:v>13.40000000000075</c:v>
                </c:pt>
                <c:pt idx="54">
                  <c:v>14.80000000000104</c:v>
                </c:pt>
                <c:pt idx="55">
                  <c:v>83.50000000000078</c:v>
                </c:pt>
                <c:pt idx="56">
                  <c:v>3.199999999999647</c:v>
                </c:pt>
                <c:pt idx="57">
                  <c:v>29.30000000000277</c:v>
                </c:pt>
                <c:pt idx="58">
                  <c:v>68.1999999999974</c:v>
                </c:pt>
                <c:pt idx="59">
                  <c:v>73.70000000000233</c:v>
                </c:pt>
                <c:pt idx="60">
                  <c:v>69.5999999999977</c:v>
                </c:pt>
                <c:pt idx="61">
                  <c:v>62.0000000000012</c:v>
                </c:pt>
                <c:pt idx="62">
                  <c:v>9.100000000000078</c:v>
                </c:pt>
                <c:pt idx="63">
                  <c:v>60.9000000000002</c:v>
                </c:pt>
                <c:pt idx="64">
                  <c:v>67.90000000000161</c:v>
                </c:pt>
                <c:pt idx="65">
                  <c:v>58.49999999999511</c:v>
                </c:pt>
                <c:pt idx="66">
                  <c:v>29.200000000003</c:v>
                </c:pt>
                <c:pt idx="67">
                  <c:v>89.9999999999999</c:v>
                </c:pt>
                <c:pt idx="68">
                  <c:v>18.20000000000016</c:v>
                </c:pt>
                <c:pt idx="69">
                  <c:v>81.09999999999936</c:v>
                </c:pt>
                <c:pt idx="70">
                  <c:v>87.5999999999984</c:v>
                </c:pt>
                <c:pt idx="71">
                  <c:v>72.10000000000251</c:v>
                </c:pt>
                <c:pt idx="72">
                  <c:v>143.3999999999998</c:v>
                </c:pt>
                <c:pt idx="73">
                  <c:v>2.200000000001978</c:v>
                </c:pt>
                <c:pt idx="74">
                  <c:v>76.4999999999994</c:v>
                </c:pt>
                <c:pt idx="75">
                  <c:v>44.90000000000191</c:v>
                </c:pt>
                <c:pt idx="76">
                  <c:v>26.20000000000289</c:v>
                </c:pt>
                <c:pt idx="77">
                  <c:v>163.800000000002</c:v>
                </c:pt>
                <c:pt idx="78">
                  <c:v>48.50000000000055</c:v>
                </c:pt>
                <c:pt idx="79">
                  <c:v>67.6999999999986</c:v>
                </c:pt>
                <c:pt idx="80">
                  <c:v>39.69999999999993</c:v>
                </c:pt>
                <c:pt idx="81">
                  <c:v>19.400000000001</c:v>
                </c:pt>
                <c:pt idx="82">
                  <c:v>112.7000000000003</c:v>
                </c:pt>
                <c:pt idx="83">
                  <c:v>52.40000000000224</c:v>
                </c:pt>
                <c:pt idx="84">
                  <c:v>59.89999999999896</c:v>
                </c:pt>
                <c:pt idx="85">
                  <c:v>32.59999999999866</c:v>
                </c:pt>
                <c:pt idx="86">
                  <c:v>74.20000000000118</c:v>
                </c:pt>
                <c:pt idx="87">
                  <c:v>35.69999999999857</c:v>
                </c:pt>
                <c:pt idx="88">
                  <c:v>73.10000000000011</c:v>
                </c:pt>
                <c:pt idx="89">
                  <c:v>23.40000000000225</c:v>
                </c:pt>
                <c:pt idx="90">
                  <c:v>117.9000000000023</c:v>
                </c:pt>
                <c:pt idx="91">
                  <c:v>0.599999999998545</c:v>
                </c:pt>
                <c:pt idx="92">
                  <c:v>272.2999999999976</c:v>
                </c:pt>
                <c:pt idx="93">
                  <c:v>170.7</c:v>
                </c:pt>
                <c:pt idx="94">
                  <c:v>0.0</c:v>
                </c:pt>
                <c:pt idx="95">
                  <c:v>0.0</c:v>
                </c:pt>
                <c:pt idx="96">
                  <c:v>0.599999999998602</c:v>
                </c:pt>
                <c:pt idx="97">
                  <c:v>0.599999999998602</c:v>
                </c:pt>
                <c:pt idx="98">
                  <c:v>0.199999999999534</c:v>
                </c:pt>
                <c:pt idx="99">
                  <c:v>0.199999999999534</c:v>
                </c:pt>
                <c:pt idx="100">
                  <c:v>0.0</c:v>
                </c:pt>
                <c:pt idx="101">
                  <c:v>0.0</c:v>
                </c:pt>
                <c:pt idx="102">
                  <c:v>0.0</c:v>
                </c:pt>
                <c:pt idx="103">
                  <c:v>0.0</c:v>
                </c:pt>
                <c:pt idx="104">
                  <c:v>3.5527136788005E-12</c:v>
                </c:pt>
                <c:pt idx="105">
                  <c:v>0.999999999997669</c:v>
                </c:pt>
                <c:pt idx="106">
                  <c:v>0.999999999997669</c:v>
                </c:pt>
                <c:pt idx="107">
                  <c:v>0.299999999995748</c:v>
                </c:pt>
                <c:pt idx="108">
                  <c:v>0.299999999999301</c:v>
                </c:pt>
              </c:numCache>
            </c:numRef>
          </c:yVal>
          <c:smooth val="0"/>
        </c:ser>
        <c:dLbls>
          <c:showLegendKey val="0"/>
          <c:showVal val="0"/>
          <c:showCatName val="0"/>
          <c:showSerName val="0"/>
          <c:showPercent val="0"/>
          <c:showBubbleSize val="0"/>
        </c:dLbls>
        <c:axId val="1871818104"/>
        <c:axId val="1872555320"/>
      </c:scatterChart>
      <c:valAx>
        <c:axId val="1871818104"/>
        <c:scaling>
          <c:orientation val="minMax"/>
          <c:max val="30.0"/>
        </c:scaling>
        <c:delete val="0"/>
        <c:axPos val="b"/>
        <c:majorGridlines/>
        <c:title>
          <c:tx>
            <c:rich>
              <a:bodyPr/>
              <a:lstStyle/>
              <a:p>
                <a:pPr>
                  <a:defRPr sz="1800"/>
                </a:pPr>
                <a:r>
                  <a:rPr lang="en-US" sz="1800" dirty="0"/>
                  <a:t>Time (s)</a:t>
                </a:r>
              </a:p>
            </c:rich>
          </c:tx>
          <c:layout>
            <c:manualLayout>
              <c:xMode val="edge"/>
              <c:yMode val="edge"/>
              <c:x val="0.819949634674044"/>
              <c:y val="0.892699634136642"/>
            </c:manualLayout>
          </c:layout>
          <c:overlay val="0"/>
        </c:title>
        <c:numFmt formatCode="General" sourceLinked="1"/>
        <c:majorTickMark val="out"/>
        <c:minorTickMark val="none"/>
        <c:tickLblPos val="nextTo"/>
        <c:txPr>
          <a:bodyPr/>
          <a:lstStyle/>
          <a:p>
            <a:pPr>
              <a:defRPr sz="1400"/>
            </a:pPr>
            <a:endParaRPr lang="en-US"/>
          </a:p>
        </c:txPr>
        <c:crossAx val="1872555320"/>
        <c:crosses val="autoZero"/>
        <c:crossBetween val="midCat"/>
        <c:majorUnit val="2.0"/>
        <c:minorUnit val="1.0"/>
      </c:valAx>
      <c:valAx>
        <c:axId val="1872555320"/>
        <c:scaling>
          <c:orientation val="minMax"/>
          <c:max val="700.0"/>
        </c:scaling>
        <c:delete val="0"/>
        <c:axPos val="l"/>
        <c:majorGridlines/>
        <c:title>
          <c:tx>
            <c:rich>
              <a:bodyPr rot="0" vert="horz"/>
              <a:lstStyle/>
              <a:p>
                <a:pPr>
                  <a:defRPr sz="1800"/>
                </a:pPr>
                <a:r>
                  <a:rPr lang="en-US" sz="1800" dirty="0" smtClean="0"/>
                  <a:t>Delay (</a:t>
                </a:r>
                <a:r>
                  <a:rPr lang="en-US" sz="1800" dirty="0" err="1"/>
                  <a:t>ms</a:t>
                </a:r>
                <a:r>
                  <a:rPr lang="en-US" sz="1800" dirty="0"/>
                  <a:t>)</a:t>
                </a:r>
              </a:p>
            </c:rich>
          </c:tx>
          <c:layout>
            <c:manualLayout>
              <c:xMode val="edge"/>
              <c:yMode val="edge"/>
              <c:x val="0.00775193798449612"/>
              <c:y val="0.0344879052280627"/>
            </c:manualLayout>
          </c:layout>
          <c:overlay val="0"/>
        </c:title>
        <c:numFmt formatCode="General" sourceLinked="1"/>
        <c:majorTickMark val="out"/>
        <c:minorTickMark val="none"/>
        <c:tickLblPos val="nextTo"/>
        <c:txPr>
          <a:bodyPr/>
          <a:lstStyle/>
          <a:p>
            <a:pPr>
              <a:defRPr sz="1400"/>
            </a:pPr>
            <a:endParaRPr lang="en-US"/>
          </a:p>
        </c:txPr>
        <c:crossAx val="1871818104"/>
        <c:crosses val="autoZero"/>
        <c:crossBetween val="midCat"/>
      </c:valAx>
    </c:plotArea>
    <c:legend>
      <c:legendPos val="r"/>
      <c:legendEntry>
        <c:idx val="3"/>
        <c:txPr>
          <a:bodyPr/>
          <a:lstStyle/>
          <a:p>
            <a:pPr>
              <a:defRPr sz="2000" b="1" u="sng">
                <a:solidFill>
                  <a:schemeClr val="dk1"/>
                </a:solidFill>
                <a:latin typeface="+mn-lt"/>
                <a:ea typeface="+mn-ea"/>
                <a:cs typeface="+mn-cs"/>
              </a:defRPr>
            </a:pPr>
            <a:endParaRPr lang="en-US"/>
          </a:p>
        </c:txPr>
      </c:legendEntry>
      <c:legendEntry>
        <c:idx val="4"/>
        <c:txPr>
          <a:bodyPr/>
          <a:lstStyle/>
          <a:p>
            <a:pPr>
              <a:defRPr sz="2000" b="1" u="sng">
                <a:solidFill>
                  <a:schemeClr val="dk1"/>
                </a:solidFill>
                <a:latin typeface="+mn-lt"/>
                <a:ea typeface="+mn-ea"/>
                <a:cs typeface="+mn-cs"/>
              </a:defRPr>
            </a:pPr>
            <a:endParaRPr lang="en-US"/>
          </a:p>
        </c:txPr>
      </c:legendEntry>
      <c:legendEntry>
        <c:idx val="6"/>
        <c:delete val="1"/>
      </c:legendEntry>
      <c:layout>
        <c:manualLayout>
          <c:xMode val="edge"/>
          <c:yMode val="edge"/>
          <c:x val="0.80307157551252"/>
          <c:y val="0.259585023462976"/>
          <c:w val="0.184916399338972"/>
          <c:h val="0.360717808001272"/>
        </c:manualLayout>
      </c:layout>
      <c:overlay val="0"/>
      <c:spPr>
        <a:solidFill>
          <a:schemeClr val="lt1"/>
        </a:solidFill>
        <a:ln w="6350" cap="flat" cmpd="sng" algn="ctr">
          <a:noFill/>
          <a:prstDash val="solid"/>
        </a:ln>
        <a:effectLst/>
      </c:spPr>
      <c:txPr>
        <a:bodyPr/>
        <a:lstStyle/>
        <a:p>
          <a:pPr>
            <a:defRPr sz="1400">
              <a:solidFill>
                <a:schemeClr val="dk1"/>
              </a:solidFill>
              <a:latin typeface="+mn-lt"/>
              <a:ea typeface="+mn-ea"/>
              <a:cs typeface="+mn-cs"/>
            </a:defRPr>
          </a:pPr>
          <a:endParaRPr lang="en-US"/>
        </a:p>
      </c:txPr>
    </c:legend>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573423670878349"/>
          <c:y val="0.140244487013061"/>
          <c:w val="0.552535433070866"/>
          <c:h val="0.772344054673373"/>
        </c:manualLayout>
      </c:layout>
      <c:scatterChart>
        <c:scatterStyle val="lineMarker"/>
        <c:varyColors val="0"/>
        <c:ser>
          <c:idx val="0"/>
          <c:order val="0"/>
          <c:tx>
            <c:v>mp1 owd</c:v>
          </c:tx>
          <c:spPr>
            <a:ln w="28575">
              <a:noFill/>
            </a:ln>
          </c:spPr>
          <c:marker>
            <c:symbol val="triangle"/>
            <c:size val="10"/>
          </c:marker>
          <c:xVal>
            <c:numRef>
              <c:f>Sheet1!$AG$19:$AG$38</c:f>
              <c:numCache>
                <c:formatCode>General</c:formatCode>
                <c:ptCount val="19"/>
                <c:pt idx="0">
                  <c:v>6.332</c:v>
                </c:pt>
                <c:pt idx="1">
                  <c:v>6.53</c:v>
                </c:pt>
                <c:pt idx="2">
                  <c:v>6.734</c:v>
                </c:pt>
                <c:pt idx="3">
                  <c:v>6.936</c:v>
                </c:pt>
                <c:pt idx="4">
                  <c:v>7.14</c:v>
                </c:pt>
                <c:pt idx="5">
                  <c:v>7.33</c:v>
                </c:pt>
                <c:pt idx="6">
                  <c:v>7.73</c:v>
                </c:pt>
                <c:pt idx="7">
                  <c:v>7.932</c:v>
                </c:pt>
                <c:pt idx="8">
                  <c:v>8.134</c:v>
                </c:pt>
                <c:pt idx="9">
                  <c:v>8.332</c:v>
                </c:pt>
                <c:pt idx="10">
                  <c:v>8.532</c:v>
                </c:pt>
                <c:pt idx="11">
                  <c:v>8.724</c:v>
                </c:pt>
                <c:pt idx="12">
                  <c:v>8.928</c:v>
                </c:pt>
                <c:pt idx="13">
                  <c:v>9.128</c:v>
                </c:pt>
                <c:pt idx="14">
                  <c:v>9.326</c:v>
                </c:pt>
                <c:pt idx="15">
                  <c:v>9.532</c:v>
                </c:pt>
                <c:pt idx="16">
                  <c:v>9.76</c:v>
                </c:pt>
                <c:pt idx="17">
                  <c:v>9.968</c:v>
                </c:pt>
                <c:pt idx="18">
                  <c:v>10.166</c:v>
                </c:pt>
              </c:numCache>
            </c:numRef>
          </c:xVal>
          <c:yVal>
            <c:numRef>
              <c:f>Sheet1!$O$19:$O$38</c:f>
              <c:numCache>
                <c:formatCode>General</c:formatCode>
                <c:ptCount val="19"/>
                <c:pt idx="0">
                  <c:v>145.3699999999998</c:v>
                </c:pt>
                <c:pt idx="1">
                  <c:v>69.2699999999995</c:v>
                </c:pt>
                <c:pt idx="2">
                  <c:v>48.60000000000042</c:v>
                </c:pt>
                <c:pt idx="3">
                  <c:v>51.05000000000004</c:v>
                </c:pt>
                <c:pt idx="4">
                  <c:v>143.51</c:v>
                </c:pt>
                <c:pt idx="5">
                  <c:v>151.0600000000002</c:v>
                </c:pt>
                <c:pt idx="6">
                  <c:v>116.7699999999998</c:v>
                </c:pt>
                <c:pt idx="7">
                  <c:v>89.57000000000015</c:v>
                </c:pt>
                <c:pt idx="8">
                  <c:v>114.9799999999992</c:v>
                </c:pt>
                <c:pt idx="9">
                  <c:v>119.4299999999995</c:v>
                </c:pt>
                <c:pt idx="10">
                  <c:v>123.2399999999991</c:v>
                </c:pt>
                <c:pt idx="11">
                  <c:v>147.7799999999991</c:v>
                </c:pt>
                <c:pt idx="12">
                  <c:v>141.4099999999987</c:v>
                </c:pt>
                <c:pt idx="13">
                  <c:v>96.0599999999996</c:v>
                </c:pt>
                <c:pt idx="14">
                  <c:v>163.3899999999997</c:v>
                </c:pt>
                <c:pt idx="15">
                  <c:v>146.3699999999992</c:v>
                </c:pt>
                <c:pt idx="16">
                  <c:v>139.4599999999997</c:v>
                </c:pt>
                <c:pt idx="17">
                  <c:v>135.5000000000004</c:v>
                </c:pt>
                <c:pt idx="18">
                  <c:v>163.1999999999998</c:v>
                </c:pt>
              </c:numCache>
            </c:numRef>
          </c:yVal>
          <c:smooth val="0"/>
        </c:ser>
        <c:ser>
          <c:idx val="1"/>
          <c:order val="1"/>
          <c:tx>
            <c:v>mp2 owd</c:v>
          </c:tx>
          <c:spPr>
            <a:ln w="28575">
              <a:noFill/>
            </a:ln>
          </c:spPr>
          <c:marker>
            <c:symbol val="square"/>
            <c:size val="10"/>
            <c:spPr>
              <a:solidFill>
                <a:srgbClr val="FFFF00"/>
              </a:solidFill>
            </c:spPr>
          </c:marker>
          <c:xVal>
            <c:numRef>
              <c:f>Sheet1!$AG$19:$AG$38</c:f>
              <c:numCache>
                <c:formatCode>General</c:formatCode>
                <c:ptCount val="19"/>
                <c:pt idx="0">
                  <c:v>6.332</c:v>
                </c:pt>
                <c:pt idx="1">
                  <c:v>6.53</c:v>
                </c:pt>
                <c:pt idx="2">
                  <c:v>6.734</c:v>
                </c:pt>
                <c:pt idx="3">
                  <c:v>6.936</c:v>
                </c:pt>
                <c:pt idx="4">
                  <c:v>7.14</c:v>
                </c:pt>
                <c:pt idx="5">
                  <c:v>7.33</c:v>
                </c:pt>
                <c:pt idx="6">
                  <c:v>7.73</c:v>
                </c:pt>
                <c:pt idx="7">
                  <c:v>7.932</c:v>
                </c:pt>
                <c:pt idx="8">
                  <c:v>8.134</c:v>
                </c:pt>
                <c:pt idx="9">
                  <c:v>8.332</c:v>
                </c:pt>
                <c:pt idx="10">
                  <c:v>8.532</c:v>
                </c:pt>
                <c:pt idx="11">
                  <c:v>8.724</c:v>
                </c:pt>
                <c:pt idx="12">
                  <c:v>8.928</c:v>
                </c:pt>
                <c:pt idx="13">
                  <c:v>9.128</c:v>
                </c:pt>
                <c:pt idx="14">
                  <c:v>9.326</c:v>
                </c:pt>
                <c:pt idx="15">
                  <c:v>9.532</c:v>
                </c:pt>
                <c:pt idx="16">
                  <c:v>9.76</c:v>
                </c:pt>
                <c:pt idx="17">
                  <c:v>9.968</c:v>
                </c:pt>
                <c:pt idx="18">
                  <c:v>10.166</c:v>
                </c:pt>
              </c:numCache>
            </c:numRef>
          </c:xVal>
          <c:yVal>
            <c:numRef>
              <c:f>Sheet1!$W$19:$W$38</c:f>
              <c:numCache>
                <c:formatCode>General</c:formatCode>
                <c:ptCount val="19"/>
                <c:pt idx="0">
                  <c:v>176.8800000000006</c:v>
                </c:pt>
                <c:pt idx="1">
                  <c:v>101.28</c:v>
                </c:pt>
                <c:pt idx="2">
                  <c:v>80.11000000000035</c:v>
                </c:pt>
                <c:pt idx="3">
                  <c:v>82.55999999999997</c:v>
                </c:pt>
                <c:pt idx="4">
                  <c:v>175.0100000000003</c:v>
                </c:pt>
                <c:pt idx="5">
                  <c:v>182.5700000000001</c:v>
                </c:pt>
                <c:pt idx="6">
                  <c:v>148.2799999999997</c:v>
                </c:pt>
                <c:pt idx="7">
                  <c:v>121.0699999999996</c:v>
                </c:pt>
                <c:pt idx="8">
                  <c:v>146.49</c:v>
                </c:pt>
                <c:pt idx="9">
                  <c:v>150.9299999999989</c:v>
                </c:pt>
                <c:pt idx="10">
                  <c:v>154.7400000000003</c:v>
                </c:pt>
                <c:pt idx="11">
                  <c:v>179.29</c:v>
                </c:pt>
                <c:pt idx="12">
                  <c:v>172.9199999999995</c:v>
                </c:pt>
                <c:pt idx="13">
                  <c:v>127.5700000000004</c:v>
                </c:pt>
                <c:pt idx="14">
                  <c:v>194.8899999999992</c:v>
                </c:pt>
                <c:pt idx="15">
                  <c:v>177.8700000000004</c:v>
                </c:pt>
                <c:pt idx="16">
                  <c:v>170.9700000000005</c:v>
                </c:pt>
                <c:pt idx="17">
                  <c:v>166.9999999999998</c:v>
                </c:pt>
                <c:pt idx="18">
                  <c:v>194.6999999999992</c:v>
                </c:pt>
              </c:numCache>
            </c:numRef>
          </c:yVal>
          <c:smooth val="0"/>
        </c:ser>
        <c:ser>
          <c:idx val="2"/>
          <c:order val="2"/>
          <c:tx>
            <c:v>Chooser owd</c:v>
          </c:tx>
          <c:spPr>
            <a:ln w="28575">
              <a:noFill/>
            </a:ln>
          </c:spPr>
          <c:marker>
            <c:symbol val="diamond"/>
            <c:size val="10"/>
            <c:spPr>
              <a:solidFill>
                <a:srgbClr val="00B050"/>
              </a:solidFill>
            </c:spPr>
          </c:marker>
          <c:xVal>
            <c:numRef>
              <c:f>Sheet1!$AG$19:$AG$38</c:f>
              <c:numCache>
                <c:formatCode>General</c:formatCode>
                <c:ptCount val="19"/>
                <c:pt idx="0">
                  <c:v>6.332</c:v>
                </c:pt>
                <c:pt idx="1">
                  <c:v>6.53</c:v>
                </c:pt>
                <c:pt idx="2">
                  <c:v>6.734</c:v>
                </c:pt>
                <c:pt idx="3">
                  <c:v>6.936</c:v>
                </c:pt>
                <c:pt idx="4">
                  <c:v>7.14</c:v>
                </c:pt>
                <c:pt idx="5">
                  <c:v>7.33</c:v>
                </c:pt>
                <c:pt idx="6">
                  <c:v>7.73</c:v>
                </c:pt>
                <c:pt idx="7">
                  <c:v>7.932</c:v>
                </c:pt>
                <c:pt idx="8">
                  <c:v>8.134</c:v>
                </c:pt>
                <c:pt idx="9">
                  <c:v>8.332</c:v>
                </c:pt>
                <c:pt idx="10">
                  <c:v>8.532</c:v>
                </c:pt>
                <c:pt idx="11">
                  <c:v>8.724</c:v>
                </c:pt>
                <c:pt idx="12">
                  <c:v>8.928</c:v>
                </c:pt>
                <c:pt idx="13">
                  <c:v>9.128</c:v>
                </c:pt>
                <c:pt idx="14">
                  <c:v>9.326</c:v>
                </c:pt>
                <c:pt idx="15">
                  <c:v>9.532</c:v>
                </c:pt>
                <c:pt idx="16">
                  <c:v>9.76</c:v>
                </c:pt>
                <c:pt idx="17">
                  <c:v>9.968</c:v>
                </c:pt>
                <c:pt idx="18">
                  <c:v>10.166</c:v>
                </c:pt>
              </c:numCache>
            </c:numRef>
          </c:xVal>
          <c:yVal>
            <c:numRef>
              <c:f>Sheet1!$AE$19:$AE$38</c:f>
              <c:numCache>
                <c:formatCode>General</c:formatCode>
                <c:ptCount val="19"/>
                <c:pt idx="0">
                  <c:v>185.1900000000004</c:v>
                </c:pt>
                <c:pt idx="1">
                  <c:v>114.02</c:v>
                </c:pt>
                <c:pt idx="2">
                  <c:v>87.88000000000018</c:v>
                </c:pt>
                <c:pt idx="3">
                  <c:v>90.3299999999998</c:v>
                </c:pt>
                <c:pt idx="4">
                  <c:v>182.7800000000002</c:v>
                </c:pt>
                <c:pt idx="5">
                  <c:v>190.34</c:v>
                </c:pt>
                <c:pt idx="6">
                  <c:v>158.5799999999997</c:v>
                </c:pt>
                <c:pt idx="7">
                  <c:v>128.85</c:v>
                </c:pt>
                <c:pt idx="8">
                  <c:v>154.2599999999989</c:v>
                </c:pt>
                <c:pt idx="9">
                  <c:v>158.9099999999987</c:v>
                </c:pt>
                <c:pt idx="10">
                  <c:v>162.5099999999993</c:v>
                </c:pt>
                <c:pt idx="11">
                  <c:v>187.0600000000007</c:v>
                </c:pt>
                <c:pt idx="12">
                  <c:v>181.1299999999996</c:v>
                </c:pt>
                <c:pt idx="13">
                  <c:v>135.3399999999994</c:v>
                </c:pt>
                <c:pt idx="14">
                  <c:v>202.66</c:v>
                </c:pt>
                <c:pt idx="15">
                  <c:v>185.6399999999994</c:v>
                </c:pt>
                <c:pt idx="16">
                  <c:v>178.7399999999994</c:v>
                </c:pt>
                <c:pt idx="17">
                  <c:v>174.6999999999996</c:v>
                </c:pt>
                <c:pt idx="18">
                  <c:v>202.399999999999</c:v>
                </c:pt>
              </c:numCache>
            </c:numRef>
          </c:yVal>
          <c:smooth val="0"/>
        </c:ser>
        <c:ser>
          <c:idx val="3"/>
          <c:order val="3"/>
          <c:tx>
            <c:v>Glitch</c:v>
          </c:tx>
          <c:spPr>
            <a:ln w="28575">
              <a:noFill/>
            </a:ln>
          </c:spPr>
          <c:marker>
            <c:symbol val="star"/>
            <c:size val="12"/>
            <c:spPr>
              <a:noFill/>
            </c:spPr>
          </c:marker>
          <c:errBars>
            <c:errDir val="y"/>
            <c:errBarType val="plus"/>
            <c:errValType val="fixedVal"/>
            <c:noEndCap val="1"/>
            <c:val val="700.0"/>
            <c:spPr>
              <a:ln w="28575">
                <a:solidFill>
                  <a:schemeClr val="accent4">
                    <a:lumMod val="40000"/>
                    <a:lumOff val="60000"/>
                  </a:schemeClr>
                </a:solidFill>
                <a:prstDash val="dash"/>
              </a:ln>
            </c:spPr>
          </c:errBars>
          <c:xVal>
            <c:numRef>
              <c:f>Sheet1!$BN$15:$BN$48</c:f>
              <c:numCache>
                <c:formatCode>General</c:formatCode>
                <c:ptCount val="29"/>
                <c:pt idx="0">
                  <c:v>6.00127736</c:v>
                </c:pt>
                <c:pt idx="1">
                  <c:v>6.037942411</c:v>
                </c:pt>
                <c:pt idx="2">
                  <c:v>6.074623852</c:v>
                </c:pt>
                <c:pt idx="3">
                  <c:v>6.118646881</c:v>
                </c:pt>
                <c:pt idx="4">
                  <c:v>6.159125921999991</c:v>
                </c:pt>
                <c:pt idx="5">
                  <c:v>6.473426609</c:v>
                </c:pt>
                <c:pt idx="6">
                  <c:v>6.505968899</c:v>
                </c:pt>
                <c:pt idx="7">
                  <c:v>7.407715219999989</c:v>
                </c:pt>
                <c:pt idx="8">
                  <c:v>7.446492256</c:v>
                </c:pt>
                <c:pt idx="9">
                  <c:v>7.517991152999992</c:v>
                </c:pt>
                <c:pt idx="10">
                  <c:v>7.553349406</c:v>
                </c:pt>
                <c:pt idx="11">
                  <c:v>7.642611461999992</c:v>
                </c:pt>
                <c:pt idx="12">
                  <c:v>7.677863707</c:v>
                </c:pt>
                <c:pt idx="13">
                  <c:v>7.711413971999994</c:v>
                </c:pt>
                <c:pt idx="14">
                  <c:v>7.750719809999992</c:v>
                </c:pt>
                <c:pt idx="15">
                  <c:v>7.795158031999992</c:v>
                </c:pt>
                <c:pt idx="16">
                  <c:v>8.804491014000006</c:v>
                </c:pt>
                <c:pt idx="17">
                  <c:v>8.874653909</c:v>
                </c:pt>
                <c:pt idx="18">
                  <c:v>8.908685769000001</c:v>
                </c:pt>
                <c:pt idx="19">
                  <c:v>8.952658395</c:v>
                </c:pt>
                <c:pt idx="20">
                  <c:v>8.995477814</c:v>
                </c:pt>
                <c:pt idx="21">
                  <c:v>9.033779255</c:v>
                </c:pt>
                <c:pt idx="22">
                  <c:v>9.102079791</c:v>
                </c:pt>
                <c:pt idx="23">
                  <c:v>9.564453146</c:v>
                </c:pt>
                <c:pt idx="24">
                  <c:v>9.603157787999998</c:v>
                </c:pt>
                <c:pt idx="25">
                  <c:v>9.679172246</c:v>
                </c:pt>
                <c:pt idx="26">
                  <c:v>9.705974515</c:v>
                </c:pt>
                <c:pt idx="27">
                  <c:v>9.739908768999998</c:v>
                </c:pt>
                <c:pt idx="28">
                  <c:v>10.289902503</c:v>
                </c:pt>
              </c:numCache>
            </c:numRef>
          </c:xVal>
          <c:yVal>
            <c:numRef>
              <c:f>Sheet1!$BO$15:$BO$48</c:f>
              <c:numCache>
                <c:formatCode>General</c:formatCode>
                <c:ptCount val="29"/>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numCache>
            </c:numRef>
          </c:yVal>
          <c:smooth val="0"/>
        </c:ser>
        <c:ser>
          <c:idx val="4"/>
          <c:order val="4"/>
          <c:tx>
            <c:v>Freeze</c:v>
          </c:tx>
          <c:spPr>
            <a:ln w="3175">
              <a:noFill/>
            </a:ln>
          </c:spPr>
          <c:marker>
            <c:symbol val="x"/>
            <c:size val="14"/>
            <c:spPr>
              <a:solidFill>
                <a:srgbClr val="FF0000"/>
              </a:solidFill>
              <a:ln w="12700">
                <a:solidFill>
                  <a:srgbClr val="002060"/>
                </a:solidFill>
                <a:prstDash val="solid"/>
              </a:ln>
            </c:spPr>
          </c:marker>
          <c:dPt>
            <c:idx val="0"/>
            <c:bubble3D val="0"/>
          </c:dPt>
          <c:trendline>
            <c:trendlineType val="linear"/>
            <c:dispRSqr val="0"/>
            <c:dispEq val="0"/>
          </c:trendline>
          <c:errBars>
            <c:errDir val="y"/>
            <c:errBarType val="plus"/>
            <c:errValType val="fixedVal"/>
            <c:noEndCap val="1"/>
            <c:val val="700.0"/>
            <c:spPr>
              <a:ln w="44450">
                <a:solidFill>
                  <a:srgbClr val="FF0000"/>
                </a:solidFill>
                <a:prstDash val="lgDash"/>
              </a:ln>
            </c:spPr>
          </c:errBars>
          <c:errBars>
            <c:errDir val="x"/>
            <c:errBarType val="both"/>
            <c:errValType val="fixedVal"/>
            <c:noEndCap val="0"/>
            <c:val val="1.0"/>
          </c:errBars>
          <c:xVal>
            <c:numRef>
              <c:f>Sheet1!$BS$4:$BS$5</c:f>
              <c:numCache>
                <c:formatCode>General</c:formatCode>
                <c:ptCount val="2"/>
                <c:pt idx="0">
                  <c:v>8.0</c:v>
                </c:pt>
                <c:pt idx="1">
                  <c:v>10.0</c:v>
                </c:pt>
              </c:numCache>
            </c:numRef>
          </c:xVal>
          <c:yVal>
            <c:numLit>
              <c:formatCode>General</c:formatCode>
              <c:ptCount val="2"/>
              <c:pt idx="0">
                <c:v>0.0</c:v>
              </c:pt>
              <c:pt idx="1">
                <c:v>0.0</c:v>
              </c:pt>
            </c:numLit>
          </c:yVal>
          <c:smooth val="0"/>
        </c:ser>
        <c:ser>
          <c:idx val="5"/>
          <c:order val="5"/>
          <c:tx>
            <c:v>Jitter at Chooser</c:v>
          </c:tx>
          <c:spPr>
            <a:ln w="28575">
              <a:noFill/>
            </a:ln>
          </c:spPr>
          <c:marker>
            <c:symbol val="circle"/>
            <c:size val="10"/>
            <c:spPr>
              <a:solidFill>
                <a:schemeClr val="accent6">
                  <a:lumMod val="75000"/>
                </a:schemeClr>
              </a:solidFill>
            </c:spPr>
          </c:marker>
          <c:xVal>
            <c:numRef>
              <c:f>Sheet1!$M$20:$M$38</c:f>
              <c:numCache>
                <c:formatCode>General</c:formatCode>
                <c:ptCount val="18"/>
                <c:pt idx="0">
                  <c:v>6.59927</c:v>
                </c:pt>
                <c:pt idx="1">
                  <c:v>6.7826</c:v>
                </c:pt>
                <c:pt idx="2">
                  <c:v>6.98705</c:v>
                </c:pt>
                <c:pt idx="3">
                  <c:v>7.28351</c:v>
                </c:pt>
                <c:pt idx="4">
                  <c:v>7.48106</c:v>
                </c:pt>
                <c:pt idx="5">
                  <c:v>7.84677</c:v>
                </c:pt>
                <c:pt idx="6">
                  <c:v>8.021570000000001</c:v>
                </c:pt>
                <c:pt idx="7">
                  <c:v>8.248979999999998</c:v>
                </c:pt>
                <c:pt idx="8">
                  <c:v>8.45143</c:v>
                </c:pt>
                <c:pt idx="9">
                  <c:v>8.655240000000002</c:v>
                </c:pt>
                <c:pt idx="10">
                  <c:v>8.87178</c:v>
                </c:pt>
                <c:pt idx="11">
                  <c:v>9.069410000000004</c:v>
                </c:pt>
                <c:pt idx="12">
                  <c:v>9.224059999999997</c:v>
                </c:pt>
                <c:pt idx="13">
                  <c:v>9.48939</c:v>
                </c:pt>
                <c:pt idx="14">
                  <c:v>9.678369999999997</c:v>
                </c:pt>
                <c:pt idx="15">
                  <c:v>9.899460000000002</c:v>
                </c:pt>
                <c:pt idx="16">
                  <c:v>10.1035</c:v>
                </c:pt>
                <c:pt idx="17">
                  <c:v>10.3292</c:v>
                </c:pt>
              </c:numCache>
            </c:numRef>
          </c:xVal>
          <c:yVal>
            <c:numRef>
              <c:f>Sheet1!$AP$20:$AP$38</c:f>
              <c:numCache>
                <c:formatCode>General</c:formatCode>
                <c:ptCount val="18"/>
                <c:pt idx="0">
                  <c:v>71.17000000000027</c:v>
                </c:pt>
                <c:pt idx="1">
                  <c:v>26.13999999999983</c:v>
                </c:pt>
                <c:pt idx="2">
                  <c:v>2.449999999999619</c:v>
                </c:pt>
                <c:pt idx="3">
                  <c:v>92.45000000000037</c:v>
                </c:pt>
                <c:pt idx="4">
                  <c:v>7.559999999999775</c:v>
                </c:pt>
                <c:pt idx="5">
                  <c:v>158.5799999999997</c:v>
                </c:pt>
                <c:pt idx="6">
                  <c:v>29.72999999999982</c:v>
                </c:pt>
                <c:pt idx="7">
                  <c:v>25.40999999999906</c:v>
                </c:pt>
                <c:pt idx="8">
                  <c:v>4.649999999999807</c:v>
                </c:pt>
                <c:pt idx="9">
                  <c:v>3.600000000000478</c:v>
                </c:pt>
                <c:pt idx="10">
                  <c:v>24.55000000000143</c:v>
                </c:pt>
                <c:pt idx="11">
                  <c:v>5.930000000001117</c:v>
                </c:pt>
                <c:pt idx="12">
                  <c:v>45.79000000000022</c:v>
                </c:pt>
                <c:pt idx="13">
                  <c:v>67.32000000000048</c:v>
                </c:pt>
                <c:pt idx="14">
                  <c:v>17.02000000000049</c:v>
                </c:pt>
                <c:pt idx="15">
                  <c:v>6.89999999999992</c:v>
                </c:pt>
                <c:pt idx="16">
                  <c:v>4.039999999999793</c:v>
                </c:pt>
                <c:pt idx="17">
                  <c:v>27.69999999999936</c:v>
                </c:pt>
              </c:numCache>
            </c:numRef>
          </c:yVal>
          <c:smooth val="0"/>
        </c:ser>
        <c:dLbls>
          <c:showLegendKey val="0"/>
          <c:showVal val="0"/>
          <c:showCatName val="0"/>
          <c:showSerName val="0"/>
          <c:showPercent val="0"/>
          <c:showBubbleSize val="0"/>
        </c:dLbls>
        <c:axId val="1873441496"/>
        <c:axId val="1873449112"/>
      </c:scatterChart>
      <c:valAx>
        <c:axId val="1873441496"/>
        <c:scaling>
          <c:orientation val="minMax"/>
          <c:max val="11.0"/>
          <c:min val="5.0"/>
        </c:scaling>
        <c:delete val="0"/>
        <c:axPos val="b"/>
        <c:majorGridlines/>
        <c:title>
          <c:tx>
            <c:rich>
              <a:bodyPr/>
              <a:lstStyle/>
              <a:p>
                <a:pPr>
                  <a:defRPr sz="1600"/>
                </a:pPr>
                <a:r>
                  <a:rPr lang="en-US" sz="1600" dirty="0"/>
                  <a:t>Time (s)</a:t>
                </a:r>
              </a:p>
            </c:rich>
          </c:tx>
          <c:layout>
            <c:manualLayout>
              <c:xMode val="edge"/>
              <c:yMode val="edge"/>
              <c:x val="0.702630793848188"/>
              <c:y val="0.920641935522581"/>
            </c:manualLayout>
          </c:layout>
          <c:overlay val="0"/>
        </c:title>
        <c:numFmt formatCode="General" sourceLinked="1"/>
        <c:majorTickMark val="out"/>
        <c:minorTickMark val="none"/>
        <c:tickLblPos val="nextTo"/>
        <c:txPr>
          <a:bodyPr/>
          <a:lstStyle/>
          <a:p>
            <a:pPr>
              <a:defRPr sz="1400"/>
            </a:pPr>
            <a:endParaRPr lang="en-US"/>
          </a:p>
        </c:txPr>
        <c:crossAx val="1873449112"/>
        <c:crosses val="autoZero"/>
        <c:crossBetween val="midCat"/>
      </c:valAx>
      <c:valAx>
        <c:axId val="1873449112"/>
        <c:scaling>
          <c:orientation val="minMax"/>
          <c:max val="250.0"/>
        </c:scaling>
        <c:delete val="0"/>
        <c:axPos val="l"/>
        <c:majorGridlines/>
        <c:numFmt formatCode="General" sourceLinked="1"/>
        <c:majorTickMark val="out"/>
        <c:minorTickMark val="none"/>
        <c:tickLblPos val="nextTo"/>
        <c:txPr>
          <a:bodyPr/>
          <a:lstStyle/>
          <a:p>
            <a:pPr>
              <a:defRPr sz="1400"/>
            </a:pPr>
            <a:endParaRPr lang="en-US"/>
          </a:p>
        </c:txPr>
        <c:crossAx val="1873441496"/>
        <c:crosses val="autoZero"/>
        <c:crossBetween val="midCat"/>
      </c:valAx>
    </c:plotArea>
    <c:legend>
      <c:legendPos val="r"/>
      <c:legendEntry>
        <c:idx val="6"/>
        <c:delete val="1"/>
      </c:legendEntry>
      <c:layout>
        <c:manualLayout>
          <c:xMode val="edge"/>
          <c:yMode val="edge"/>
          <c:x val="0.677910312320361"/>
          <c:y val="0.385096760818479"/>
          <c:w val="0.282344816869717"/>
          <c:h val="0.489785358033856"/>
        </c:manualLayout>
      </c:layout>
      <c:overlay val="0"/>
      <c:spPr>
        <a:solidFill>
          <a:schemeClr val="lt1"/>
        </a:solidFill>
        <a:ln w="6350" cap="flat" cmpd="sng" algn="ctr">
          <a:noFill/>
          <a:prstDash val="solid"/>
        </a:ln>
        <a:effectLst/>
      </c:spPr>
      <c:txPr>
        <a:bodyPr/>
        <a:lstStyle/>
        <a:p>
          <a:pPr>
            <a:defRPr sz="1400">
              <a:solidFill>
                <a:schemeClr val="dk1"/>
              </a:solidFill>
              <a:latin typeface="+mn-lt"/>
              <a:ea typeface="+mn-ea"/>
              <a:cs typeface="+mn-cs"/>
            </a:defRPr>
          </a:pPr>
          <a:endParaRPr lang="en-US"/>
        </a:p>
      </c:txPr>
    </c:legend>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Centralized Controller</c:v>
                </c:pt>
              </c:strCache>
            </c:strRef>
          </c:tx>
          <c:invertIfNegative val="0"/>
          <c:val>
            <c:numRef>
              <c:f>Sheet1!$B$2:$B$9</c:f>
              <c:numCache>
                <c:formatCode>General</c:formatCode>
                <c:ptCount val="8"/>
                <c:pt idx="0">
                  <c:v>0.9665</c:v>
                </c:pt>
                <c:pt idx="1">
                  <c:v>0.9857</c:v>
                </c:pt>
                <c:pt idx="2">
                  <c:v>0.9936</c:v>
                </c:pt>
                <c:pt idx="3">
                  <c:v>0.9857</c:v>
                </c:pt>
                <c:pt idx="4">
                  <c:v>0.9936</c:v>
                </c:pt>
                <c:pt idx="5">
                  <c:v>1.0</c:v>
                </c:pt>
                <c:pt idx="6">
                  <c:v>0.9936</c:v>
                </c:pt>
                <c:pt idx="7">
                  <c:v>1.0</c:v>
                </c:pt>
              </c:numCache>
            </c:numRef>
          </c:val>
        </c:ser>
        <c:ser>
          <c:idx val="1"/>
          <c:order val="1"/>
          <c:tx>
            <c:strRef>
              <c:f>Sheet1!$C$1</c:f>
              <c:strCache>
                <c:ptCount val="1"/>
                <c:pt idx="0">
                  <c:v>Fixed Controller</c:v>
                </c:pt>
              </c:strCache>
            </c:strRef>
          </c:tx>
          <c:invertIfNegative val="0"/>
          <c:val>
            <c:numRef>
              <c:f>Sheet1!$C$2:$C$9</c:f>
              <c:numCache>
                <c:formatCode>General</c:formatCode>
                <c:ptCount val="8"/>
                <c:pt idx="0">
                  <c:v>0.2031</c:v>
                </c:pt>
                <c:pt idx="1">
                  <c:v>0.4967</c:v>
                </c:pt>
                <c:pt idx="2">
                  <c:v>0.8322</c:v>
                </c:pt>
                <c:pt idx="3">
                  <c:v>0.4967</c:v>
                </c:pt>
                <c:pt idx="4">
                  <c:v>0.8322</c:v>
                </c:pt>
                <c:pt idx="5">
                  <c:v>1.0</c:v>
                </c:pt>
                <c:pt idx="6">
                  <c:v>0.8322</c:v>
                </c:pt>
                <c:pt idx="7">
                  <c:v>1.0</c:v>
                </c:pt>
              </c:numCache>
            </c:numRef>
          </c:val>
        </c:ser>
        <c:ser>
          <c:idx val="2"/>
          <c:order val="2"/>
          <c:tx>
            <c:strRef>
              <c:f>Sheet1!$D$1</c:f>
              <c:strCache>
                <c:ptCount val="1"/>
                <c:pt idx="0">
                  <c:v>Semi-Fixed Controller</c:v>
                </c:pt>
              </c:strCache>
            </c:strRef>
          </c:tx>
          <c:invertIfNegative val="0"/>
          <c:val>
            <c:numRef>
              <c:f>Sheet1!$D$2:$D$9</c:f>
              <c:numCache>
                <c:formatCode>General</c:formatCode>
                <c:ptCount val="8"/>
                <c:pt idx="0">
                  <c:v>0.1671</c:v>
                </c:pt>
                <c:pt idx="1">
                  <c:v>0.4125</c:v>
                </c:pt>
                <c:pt idx="2">
                  <c:v>0.6658</c:v>
                </c:pt>
                <c:pt idx="3">
                  <c:v>0.4125</c:v>
                </c:pt>
                <c:pt idx="4">
                  <c:v>0.6658</c:v>
                </c:pt>
                <c:pt idx="5">
                  <c:v>1.0</c:v>
                </c:pt>
                <c:pt idx="6">
                  <c:v>0.6658</c:v>
                </c:pt>
                <c:pt idx="7">
                  <c:v>1.0</c:v>
                </c:pt>
              </c:numCache>
            </c:numRef>
          </c:val>
        </c:ser>
        <c:dLbls>
          <c:showLegendKey val="0"/>
          <c:showVal val="0"/>
          <c:showCatName val="0"/>
          <c:showSerName val="0"/>
          <c:showPercent val="0"/>
          <c:showBubbleSize val="0"/>
        </c:dLbls>
        <c:gapWidth val="150"/>
        <c:axId val="1874473032"/>
        <c:axId val="1874476008"/>
      </c:barChart>
      <c:catAx>
        <c:axId val="1874473032"/>
        <c:scaling>
          <c:orientation val="minMax"/>
        </c:scaling>
        <c:delete val="0"/>
        <c:axPos val="b"/>
        <c:majorTickMark val="out"/>
        <c:minorTickMark val="none"/>
        <c:tickLblPos val="nextTo"/>
        <c:crossAx val="1874476008"/>
        <c:crosses val="autoZero"/>
        <c:auto val="1"/>
        <c:lblAlgn val="ctr"/>
        <c:lblOffset val="100"/>
        <c:noMultiLvlLbl val="0"/>
      </c:catAx>
      <c:valAx>
        <c:axId val="1874476008"/>
        <c:scaling>
          <c:orientation val="minMax"/>
        </c:scaling>
        <c:delete val="0"/>
        <c:axPos val="l"/>
        <c:majorGridlines/>
        <c:numFmt formatCode="General" sourceLinked="1"/>
        <c:majorTickMark val="out"/>
        <c:minorTickMark val="none"/>
        <c:tickLblPos val="nextTo"/>
        <c:crossAx val="1874473032"/>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Sheet1!$B$12</c:f>
              <c:strCache>
                <c:ptCount val="1"/>
                <c:pt idx="0">
                  <c:v>Centralized Controller</c:v>
                </c:pt>
              </c:strCache>
            </c:strRef>
          </c:tx>
          <c:invertIfNegative val="0"/>
          <c:val>
            <c:numRef>
              <c:f>Sheet1!$B$13:$B$20</c:f>
              <c:numCache>
                <c:formatCode>General</c:formatCode>
                <c:ptCount val="8"/>
                <c:pt idx="0">
                  <c:v>0.8072</c:v>
                </c:pt>
                <c:pt idx="1">
                  <c:v>0.9004</c:v>
                </c:pt>
                <c:pt idx="2">
                  <c:v>0.9682</c:v>
                </c:pt>
                <c:pt idx="3">
                  <c:v>0.9004</c:v>
                </c:pt>
                <c:pt idx="4">
                  <c:v>0.9682</c:v>
                </c:pt>
                <c:pt idx="5">
                  <c:v>1.0</c:v>
                </c:pt>
                <c:pt idx="6">
                  <c:v>0.9682</c:v>
                </c:pt>
                <c:pt idx="7">
                  <c:v>1.0</c:v>
                </c:pt>
              </c:numCache>
            </c:numRef>
          </c:val>
        </c:ser>
        <c:ser>
          <c:idx val="1"/>
          <c:order val="1"/>
          <c:tx>
            <c:strRef>
              <c:f>Sheet1!$C$12</c:f>
              <c:strCache>
                <c:ptCount val="1"/>
                <c:pt idx="0">
                  <c:v>Fixed Controller</c:v>
                </c:pt>
              </c:strCache>
            </c:strRef>
          </c:tx>
          <c:invertIfNegative val="0"/>
          <c:val>
            <c:numRef>
              <c:f>Sheet1!$C$13:$C$20</c:f>
              <c:numCache>
                <c:formatCode>General</c:formatCode>
                <c:ptCount val="8"/>
                <c:pt idx="0">
                  <c:v>0.008</c:v>
                </c:pt>
                <c:pt idx="1">
                  <c:v>0.104</c:v>
                </c:pt>
                <c:pt idx="2">
                  <c:v>0.488</c:v>
                </c:pt>
                <c:pt idx="3">
                  <c:v>0.104</c:v>
                </c:pt>
                <c:pt idx="4">
                  <c:v>0.488</c:v>
                </c:pt>
                <c:pt idx="5">
                  <c:v>1.0</c:v>
                </c:pt>
                <c:pt idx="6">
                  <c:v>0.488</c:v>
                </c:pt>
                <c:pt idx="7">
                  <c:v>1.0</c:v>
                </c:pt>
              </c:numCache>
            </c:numRef>
          </c:val>
        </c:ser>
        <c:ser>
          <c:idx val="2"/>
          <c:order val="2"/>
          <c:tx>
            <c:strRef>
              <c:f>Sheet1!$D$12</c:f>
              <c:strCache>
                <c:ptCount val="1"/>
                <c:pt idx="0">
                  <c:v>Semi-Fixed Controller</c:v>
                </c:pt>
              </c:strCache>
            </c:strRef>
          </c:tx>
          <c:invertIfNegative val="0"/>
          <c:val>
            <c:numRef>
              <c:f>Sheet1!$D$13:$D$20</c:f>
              <c:numCache>
                <c:formatCode>General</c:formatCode>
                <c:ptCount val="8"/>
                <c:pt idx="0">
                  <c:v>0.0208</c:v>
                </c:pt>
                <c:pt idx="1">
                  <c:v>0.1476</c:v>
                </c:pt>
                <c:pt idx="2">
                  <c:v>0.4214</c:v>
                </c:pt>
                <c:pt idx="3">
                  <c:v>0.1476</c:v>
                </c:pt>
                <c:pt idx="4">
                  <c:v>0.4214</c:v>
                </c:pt>
                <c:pt idx="5">
                  <c:v>1.0</c:v>
                </c:pt>
                <c:pt idx="6">
                  <c:v>0.4214</c:v>
                </c:pt>
                <c:pt idx="7">
                  <c:v>1.0</c:v>
                </c:pt>
              </c:numCache>
            </c:numRef>
          </c:val>
        </c:ser>
        <c:dLbls>
          <c:showLegendKey val="0"/>
          <c:showVal val="0"/>
          <c:showCatName val="0"/>
          <c:showSerName val="0"/>
          <c:showPercent val="0"/>
          <c:showBubbleSize val="0"/>
        </c:dLbls>
        <c:gapWidth val="150"/>
        <c:axId val="1874518664"/>
        <c:axId val="1874521640"/>
      </c:barChart>
      <c:catAx>
        <c:axId val="1874518664"/>
        <c:scaling>
          <c:orientation val="minMax"/>
        </c:scaling>
        <c:delete val="0"/>
        <c:axPos val="b"/>
        <c:majorTickMark val="out"/>
        <c:minorTickMark val="none"/>
        <c:tickLblPos val="nextTo"/>
        <c:crossAx val="1874521640"/>
        <c:crosses val="autoZero"/>
        <c:auto val="1"/>
        <c:lblAlgn val="ctr"/>
        <c:lblOffset val="100"/>
        <c:noMultiLvlLbl val="0"/>
      </c:catAx>
      <c:valAx>
        <c:axId val="1874521640"/>
        <c:scaling>
          <c:orientation val="minMax"/>
        </c:scaling>
        <c:delete val="0"/>
        <c:axPos val="l"/>
        <c:majorGridlines/>
        <c:numFmt formatCode="General" sourceLinked="1"/>
        <c:majorTickMark val="out"/>
        <c:minorTickMark val="none"/>
        <c:tickLblPos val="nextTo"/>
        <c:crossAx val="1874518664"/>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Sheet1!$B$22</c:f>
              <c:strCache>
                <c:ptCount val="1"/>
                <c:pt idx="0">
                  <c:v>Centralized Controller</c:v>
                </c:pt>
              </c:strCache>
            </c:strRef>
          </c:tx>
          <c:invertIfNegative val="0"/>
          <c:val>
            <c:numRef>
              <c:f>Sheet1!$B$23:$B$30</c:f>
              <c:numCache>
                <c:formatCode>General</c:formatCode>
                <c:ptCount val="8"/>
                <c:pt idx="0">
                  <c:v>5.063</c:v>
                </c:pt>
                <c:pt idx="1">
                  <c:v>3.6015</c:v>
                </c:pt>
                <c:pt idx="2">
                  <c:v>2.3878</c:v>
                </c:pt>
                <c:pt idx="3">
                  <c:v>3.6015</c:v>
                </c:pt>
                <c:pt idx="4">
                  <c:v>2.3878</c:v>
                </c:pt>
                <c:pt idx="5">
                  <c:v>1.0</c:v>
                </c:pt>
                <c:pt idx="6">
                  <c:v>2.3878</c:v>
                </c:pt>
                <c:pt idx="7">
                  <c:v>1.0</c:v>
                </c:pt>
              </c:numCache>
            </c:numRef>
          </c:val>
        </c:ser>
        <c:ser>
          <c:idx val="1"/>
          <c:order val="1"/>
          <c:tx>
            <c:strRef>
              <c:f>Sheet1!$C$22</c:f>
              <c:strCache>
                <c:ptCount val="1"/>
                <c:pt idx="0">
                  <c:v>Fixed Controller</c:v>
                </c:pt>
              </c:strCache>
            </c:strRef>
          </c:tx>
          <c:invertIfNegative val="0"/>
          <c:val>
            <c:numRef>
              <c:f>Sheet1!$C$23:$C$30</c:f>
              <c:numCache>
                <c:formatCode>General</c:formatCode>
                <c:ptCount val="8"/>
                <c:pt idx="0">
                  <c:v>68.3262</c:v>
                </c:pt>
                <c:pt idx="1">
                  <c:v>30.2304</c:v>
                </c:pt>
                <c:pt idx="2">
                  <c:v>9.5128</c:v>
                </c:pt>
                <c:pt idx="3">
                  <c:v>30.2304</c:v>
                </c:pt>
                <c:pt idx="4">
                  <c:v>9.5128</c:v>
                </c:pt>
                <c:pt idx="5">
                  <c:v>1.0</c:v>
                </c:pt>
                <c:pt idx="6">
                  <c:v>9.5128</c:v>
                </c:pt>
                <c:pt idx="7">
                  <c:v>1.0</c:v>
                </c:pt>
              </c:numCache>
            </c:numRef>
          </c:val>
        </c:ser>
        <c:ser>
          <c:idx val="2"/>
          <c:order val="2"/>
          <c:tx>
            <c:strRef>
              <c:f>Sheet1!$D$22</c:f>
              <c:strCache>
                <c:ptCount val="1"/>
                <c:pt idx="0">
                  <c:v>Semi-Fixed Controller</c:v>
                </c:pt>
              </c:strCache>
            </c:strRef>
          </c:tx>
          <c:invertIfNegative val="0"/>
          <c:val>
            <c:numRef>
              <c:f>Sheet1!$D$23:$D$30</c:f>
              <c:numCache>
                <c:formatCode>General</c:formatCode>
                <c:ptCount val="8"/>
                <c:pt idx="0">
                  <c:v>125.9178</c:v>
                </c:pt>
                <c:pt idx="1">
                  <c:v>82.9616</c:v>
                </c:pt>
                <c:pt idx="2">
                  <c:v>44.9815</c:v>
                </c:pt>
                <c:pt idx="3">
                  <c:v>82.9616</c:v>
                </c:pt>
                <c:pt idx="4">
                  <c:v>44.9815</c:v>
                </c:pt>
                <c:pt idx="5">
                  <c:v>1.0</c:v>
                </c:pt>
                <c:pt idx="6">
                  <c:v>44.9815</c:v>
                </c:pt>
                <c:pt idx="7">
                  <c:v>1.0</c:v>
                </c:pt>
              </c:numCache>
            </c:numRef>
          </c:val>
        </c:ser>
        <c:dLbls>
          <c:showLegendKey val="0"/>
          <c:showVal val="0"/>
          <c:showCatName val="0"/>
          <c:showSerName val="0"/>
          <c:showPercent val="0"/>
          <c:showBubbleSize val="0"/>
        </c:dLbls>
        <c:gapWidth val="150"/>
        <c:axId val="1874558632"/>
        <c:axId val="1874561608"/>
      </c:barChart>
      <c:catAx>
        <c:axId val="1874558632"/>
        <c:scaling>
          <c:orientation val="minMax"/>
        </c:scaling>
        <c:delete val="0"/>
        <c:axPos val="b"/>
        <c:majorTickMark val="out"/>
        <c:minorTickMark val="none"/>
        <c:tickLblPos val="nextTo"/>
        <c:crossAx val="1874561608"/>
        <c:crosses val="autoZero"/>
        <c:auto val="1"/>
        <c:lblAlgn val="ctr"/>
        <c:lblOffset val="100"/>
        <c:noMultiLvlLbl val="0"/>
      </c:catAx>
      <c:valAx>
        <c:axId val="1874561608"/>
        <c:scaling>
          <c:orientation val="minMax"/>
        </c:scaling>
        <c:delete val="0"/>
        <c:axPos val="l"/>
        <c:majorGridlines/>
        <c:numFmt formatCode="General" sourceLinked="1"/>
        <c:majorTickMark val="out"/>
        <c:minorTickMark val="none"/>
        <c:tickLblPos val="nextTo"/>
        <c:crossAx val="1874558632"/>
        <c:crosses val="autoZero"/>
        <c:crossBetween val="between"/>
      </c:valAx>
    </c:plotArea>
    <c:legend>
      <c:legendPos val="r"/>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8E2C68-4BFD-AD4D-9444-7AD036E9206E}" type="datetimeFigureOut">
              <a:rPr lang="en-US" smtClean="0"/>
              <a:t>9/22/13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1DC6DE-1845-7D4B-8029-E8FF2BA44FED}" type="slidenum">
              <a:rPr lang="en-US" smtClean="0"/>
              <a:t>‹#›</a:t>
            </a:fld>
            <a:endParaRPr lang="en-US"/>
          </a:p>
        </p:txBody>
      </p:sp>
    </p:spTree>
    <p:extLst>
      <p:ext uri="{BB962C8B-B14F-4D97-AF65-F5344CB8AC3E}">
        <p14:creationId xmlns:p14="http://schemas.microsoft.com/office/powerpoint/2010/main" val="10342936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B9E97B-EFA3-2643-9DB8-12CE19FB3FB9}" type="slidenum">
              <a:rPr lang="en-US"/>
              <a:pPr/>
              <a:t>5</a:t>
            </a:fld>
            <a:endParaRPr lang="en-US"/>
          </a:p>
        </p:txBody>
      </p:sp>
      <p:sp>
        <p:nvSpPr>
          <p:cNvPr id="26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9C75D9-0113-4E48-B805-017ECEF50A64}" type="slidenum">
              <a:rPr lang="en-US" sz="1200">
                <a:solidFill>
                  <a:prstClr val="black"/>
                </a:solidFill>
              </a:rPr>
              <a:pPr eaLnBrk="1" hangingPunct="1"/>
              <a:t>30</a:t>
            </a:fld>
            <a:endParaRPr lang="en-US" sz="1200">
              <a:solidFill>
                <a:prstClr val="black"/>
              </a:solidFill>
            </a:endParaRPr>
          </a:p>
        </p:txBody>
      </p:sp>
      <p:sp>
        <p:nvSpPr>
          <p:cNvPr id="747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EEB9A0F9-6448-7945-B24F-0AFBB63FC433}" type="slidenum">
              <a:rPr lang="en-US" sz="1200" smtClean="0">
                <a:solidFill>
                  <a:prstClr val="black"/>
                </a:solidFill>
              </a:rPr>
              <a:pPr algn="r" defTabSz="914400" eaLnBrk="1" fontAlgn="base" hangingPunct="1">
                <a:spcBef>
                  <a:spcPct val="0"/>
                </a:spcBef>
                <a:spcAft>
                  <a:spcPct val="0"/>
                </a:spcAft>
              </a:pPr>
              <a:t>30</a:t>
            </a:fld>
            <a:endParaRPr lang="en-US" sz="1200" smtClean="0">
              <a:solidFill>
                <a:prstClr val="black"/>
              </a:solidFill>
            </a:endParaRPr>
          </a:p>
        </p:txBody>
      </p:sp>
      <p:sp>
        <p:nvSpPr>
          <p:cNvPr id="7475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B9B2FE-0796-7047-ACEC-3D6F247A236F}" type="slidenum">
              <a:rPr lang="en-US" sz="1200">
                <a:solidFill>
                  <a:prstClr val="black"/>
                </a:solidFill>
              </a:rPr>
              <a:pPr eaLnBrk="1" hangingPunct="1"/>
              <a:t>31</a:t>
            </a:fld>
            <a:endParaRPr lang="en-US" sz="1200">
              <a:solidFill>
                <a:prstClr val="black"/>
              </a:solidFill>
            </a:endParaRPr>
          </a:p>
        </p:txBody>
      </p:sp>
      <p:sp>
        <p:nvSpPr>
          <p:cNvPr id="768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C06BA8AD-11E4-6E42-AEDF-7C68AFB8E152}" type="slidenum">
              <a:rPr lang="en-US" sz="1200" smtClean="0">
                <a:solidFill>
                  <a:prstClr val="black"/>
                </a:solidFill>
              </a:rPr>
              <a:pPr algn="r" defTabSz="914400" eaLnBrk="1" fontAlgn="base" hangingPunct="1">
                <a:spcBef>
                  <a:spcPct val="0"/>
                </a:spcBef>
                <a:spcAft>
                  <a:spcPct val="0"/>
                </a:spcAft>
              </a:pPr>
              <a:t>31</a:t>
            </a:fld>
            <a:endParaRPr lang="en-US" sz="1200" smtClean="0">
              <a:solidFill>
                <a:prstClr val="black"/>
              </a:solidFill>
            </a:endParaRPr>
          </a:p>
        </p:txBody>
      </p:sp>
      <p:sp>
        <p:nvSpPr>
          <p:cNvPr id="7680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D401C2-4DF9-6F4B-964D-9D3E884E9693}" type="slidenum">
              <a:rPr lang="en-US" sz="1200">
                <a:solidFill>
                  <a:prstClr val="black"/>
                </a:solidFill>
              </a:rPr>
              <a:pPr eaLnBrk="1" hangingPunct="1"/>
              <a:t>32</a:t>
            </a:fld>
            <a:endParaRPr lang="en-US" sz="1200">
              <a:solidFill>
                <a:prstClr val="black"/>
              </a:solidFill>
            </a:endParaRPr>
          </a:p>
        </p:txBody>
      </p:sp>
      <p:sp>
        <p:nvSpPr>
          <p:cNvPr id="788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E921FAA6-B1C3-564F-8F3F-C1857589B58A}" type="slidenum">
              <a:rPr lang="en-US" sz="1200" smtClean="0">
                <a:solidFill>
                  <a:prstClr val="black"/>
                </a:solidFill>
              </a:rPr>
              <a:pPr algn="r" defTabSz="914400" eaLnBrk="1" fontAlgn="base" hangingPunct="1">
                <a:spcBef>
                  <a:spcPct val="0"/>
                </a:spcBef>
                <a:spcAft>
                  <a:spcPct val="0"/>
                </a:spcAft>
              </a:pPr>
              <a:t>32</a:t>
            </a:fld>
            <a:endParaRPr lang="en-US" sz="1200" smtClean="0">
              <a:solidFill>
                <a:prstClr val="black"/>
              </a:solidFill>
            </a:endParaRPr>
          </a:p>
        </p:txBody>
      </p:sp>
      <p:sp>
        <p:nvSpPr>
          <p:cNvPr id="7885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F04F50-77CF-474F-8F3F-EE1B1360DE94}" type="slidenum">
              <a:rPr lang="en-US" sz="1200">
                <a:solidFill>
                  <a:prstClr val="black"/>
                </a:solidFill>
              </a:rPr>
              <a:pPr eaLnBrk="1" hangingPunct="1"/>
              <a:t>33</a:t>
            </a:fld>
            <a:endParaRPr lang="en-US" sz="1200">
              <a:solidFill>
                <a:prstClr val="black"/>
              </a:solidFill>
            </a:endParaRPr>
          </a:p>
        </p:txBody>
      </p:sp>
      <p:sp>
        <p:nvSpPr>
          <p:cNvPr id="808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1FC9E6BB-E638-0C45-A779-38A2BA7C7443}" type="slidenum">
              <a:rPr lang="en-US" sz="1200" smtClean="0">
                <a:solidFill>
                  <a:prstClr val="black"/>
                </a:solidFill>
              </a:rPr>
              <a:pPr algn="r" defTabSz="914400" eaLnBrk="1" fontAlgn="base" hangingPunct="1">
                <a:spcBef>
                  <a:spcPct val="0"/>
                </a:spcBef>
                <a:spcAft>
                  <a:spcPct val="0"/>
                </a:spcAft>
              </a:pPr>
              <a:t>33</a:t>
            </a:fld>
            <a:endParaRPr lang="en-US" sz="1200" smtClean="0">
              <a:solidFill>
                <a:prstClr val="black"/>
              </a:solidFill>
            </a:endParaRPr>
          </a:p>
        </p:txBody>
      </p:sp>
      <p:sp>
        <p:nvSpPr>
          <p:cNvPr id="8090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9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8FFDB6-A733-734C-8F1B-BF6EF1792AB0}" type="slidenum">
              <a:rPr lang="en-US" sz="1200">
                <a:solidFill>
                  <a:prstClr val="black"/>
                </a:solidFill>
              </a:rPr>
              <a:pPr eaLnBrk="1" hangingPunct="1"/>
              <a:t>34</a:t>
            </a:fld>
            <a:endParaRPr lang="en-US" sz="1200">
              <a:solidFill>
                <a:prstClr val="black"/>
              </a:solidFill>
            </a:endParaRPr>
          </a:p>
        </p:txBody>
      </p:sp>
      <p:sp>
        <p:nvSpPr>
          <p:cNvPr id="82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61968B8C-0029-504F-ADB6-A483AE459F5C}" type="slidenum">
              <a:rPr lang="en-US" sz="1200" smtClean="0">
                <a:solidFill>
                  <a:prstClr val="black"/>
                </a:solidFill>
              </a:rPr>
              <a:pPr algn="r" defTabSz="914400" eaLnBrk="1" fontAlgn="base" hangingPunct="1">
                <a:spcBef>
                  <a:spcPct val="0"/>
                </a:spcBef>
                <a:spcAft>
                  <a:spcPct val="0"/>
                </a:spcAft>
              </a:pPr>
              <a:t>34</a:t>
            </a:fld>
            <a:endParaRPr lang="en-US" sz="1200" smtClean="0">
              <a:solidFill>
                <a:prstClr val="black"/>
              </a:solidFill>
            </a:endParaRPr>
          </a:p>
        </p:txBody>
      </p:sp>
      <p:sp>
        <p:nvSpPr>
          <p:cNvPr id="829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1C459B-549F-A949-834A-C665E65862A1}" type="slidenum">
              <a:rPr lang="en-US" sz="1200">
                <a:solidFill>
                  <a:prstClr val="black"/>
                </a:solidFill>
              </a:rPr>
              <a:pPr eaLnBrk="1" hangingPunct="1"/>
              <a:t>35</a:t>
            </a:fld>
            <a:endParaRPr lang="en-US" sz="1200">
              <a:solidFill>
                <a:prstClr val="black"/>
              </a:solidFill>
            </a:endParaRPr>
          </a:p>
        </p:txBody>
      </p:sp>
      <p:sp>
        <p:nvSpPr>
          <p:cNvPr id="68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D975B300-85F1-0D41-947D-5BB06E06B88A}" type="slidenum">
              <a:rPr lang="en-US" sz="1200" smtClean="0">
                <a:solidFill>
                  <a:prstClr val="black"/>
                </a:solidFill>
              </a:rPr>
              <a:pPr algn="r" defTabSz="914400" eaLnBrk="1" fontAlgn="base" hangingPunct="1">
                <a:spcBef>
                  <a:spcPct val="0"/>
                </a:spcBef>
                <a:spcAft>
                  <a:spcPct val="0"/>
                </a:spcAft>
              </a:pPr>
              <a:t>35</a:t>
            </a:fld>
            <a:endParaRPr lang="en-US" sz="1200" smtClean="0">
              <a:solidFill>
                <a:prstClr val="black"/>
              </a:solidFill>
            </a:endParaRPr>
          </a:p>
        </p:txBody>
      </p:sp>
      <p:sp>
        <p:nvSpPr>
          <p:cNvPr id="686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98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150E49A-8661-824A-AB06-5A6E84D69D57}" type="slidenum">
              <a:rPr lang="en-US">
                <a:latin typeface="Calibri" charset="0"/>
              </a:rPr>
              <a:pPr eaLnBrk="1" hangingPunct="1"/>
              <a:t>55</a:t>
            </a:fld>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0E14E-325E-4720-82DB-0361E480D385}"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316259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95A4D5-A883-6848-8751-8538C1E13035}" type="slidenum">
              <a:rPr lang="en-US"/>
              <a:pPr/>
              <a:t>6</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2DA99-33E0-E34A-A2D8-A724C1E5BF97}" type="slidenum">
              <a:rPr lang="en-US"/>
              <a:pPr/>
              <a:t>7</a:t>
            </a:fld>
            <a:endParaRPr lang="en-U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A7063-691F-1048-8635-D6B8787D20EC}" type="slidenum">
              <a:rPr lang="en-US"/>
              <a:pPr/>
              <a:t>8</a:t>
            </a:fld>
            <a:endParaRPr lang="en-US"/>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8B91-F6AB-344D-AE44-6C9B9CD2F45C}" type="slidenum">
              <a:rPr lang="en-US"/>
              <a:pPr/>
              <a:t>9</a:t>
            </a:fld>
            <a:endParaRPr lang="en-US"/>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4548C7-96F2-5146-BB5B-A75A59ACC220}" type="slidenum">
              <a:rPr lang="en-US" sz="1200">
                <a:solidFill>
                  <a:prstClr val="black"/>
                </a:solidFill>
              </a:rPr>
              <a:pPr eaLnBrk="1" hangingPunct="1"/>
              <a:t>26</a:t>
            </a:fld>
            <a:endParaRPr lang="en-US" sz="1200">
              <a:solidFill>
                <a:prstClr val="black"/>
              </a:solidFill>
            </a:endParaRPr>
          </a:p>
        </p:txBody>
      </p:sp>
      <p:sp>
        <p:nvSpPr>
          <p:cNvPr id="60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2C35370B-8E70-BA43-A50B-17D48AC7FD80}" type="slidenum">
              <a:rPr lang="en-US" sz="1200" smtClean="0">
                <a:solidFill>
                  <a:prstClr val="black"/>
                </a:solidFill>
              </a:rPr>
              <a:pPr algn="r" defTabSz="914400" eaLnBrk="1" fontAlgn="base" hangingPunct="1">
                <a:spcBef>
                  <a:spcPct val="0"/>
                </a:spcBef>
                <a:spcAft>
                  <a:spcPct val="0"/>
                </a:spcAft>
              </a:pPr>
              <a:t>26</a:t>
            </a:fld>
            <a:endParaRPr lang="en-US" sz="1200" smtClean="0">
              <a:solidFill>
                <a:prstClr val="black"/>
              </a:solidFill>
            </a:endParaRPr>
          </a:p>
        </p:txBody>
      </p:sp>
      <p:sp>
        <p:nvSpPr>
          <p:cNvPr id="604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D7B1F5-8D32-AA4C-B6CF-0B23F33A3F9B}" type="slidenum">
              <a:rPr lang="en-US" sz="1200">
                <a:solidFill>
                  <a:prstClr val="black"/>
                </a:solidFill>
              </a:rPr>
              <a:pPr eaLnBrk="1" hangingPunct="1"/>
              <a:t>27</a:t>
            </a:fld>
            <a:endParaRPr lang="en-US" sz="1200">
              <a:solidFill>
                <a:prstClr val="black"/>
              </a:solidFill>
            </a:endParaRPr>
          </a:p>
        </p:txBody>
      </p:sp>
      <p:sp>
        <p:nvSpPr>
          <p:cNvPr id="624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EC1B1858-569A-4D48-B768-E4963248DB00}" type="slidenum">
              <a:rPr lang="en-US" sz="1200" smtClean="0">
                <a:solidFill>
                  <a:prstClr val="black"/>
                </a:solidFill>
              </a:rPr>
              <a:pPr algn="r" defTabSz="914400" eaLnBrk="1" fontAlgn="base" hangingPunct="1">
                <a:spcBef>
                  <a:spcPct val="0"/>
                </a:spcBef>
                <a:spcAft>
                  <a:spcPct val="0"/>
                </a:spcAft>
              </a:pPr>
              <a:t>27</a:t>
            </a:fld>
            <a:endParaRPr lang="en-US" sz="1200" smtClean="0">
              <a:solidFill>
                <a:prstClr val="black"/>
              </a:solidFill>
            </a:endParaRPr>
          </a:p>
        </p:txBody>
      </p:sp>
      <p:sp>
        <p:nvSpPr>
          <p:cNvPr id="6246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51CD5-BA80-404C-925A-89D056DCD378}" type="slidenum">
              <a:rPr lang="en-US" sz="1200">
                <a:solidFill>
                  <a:prstClr val="black"/>
                </a:solidFill>
              </a:rPr>
              <a:pPr eaLnBrk="1" hangingPunct="1"/>
              <a:t>28</a:t>
            </a:fld>
            <a:endParaRPr lang="en-US" sz="1200">
              <a:solidFill>
                <a:prstClr val="black"/>
              </a:solidFill>
            </a:endParaRPr>
          </a:p>
        </p:txBody>
      </p:sp>
      <p:sp>
        <p:nvSpPr>
          <p:cNvPr id="706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DF748BD-F3F5-C540-9FC2-7E067D1F29E9}" type="slidenum">
              <a:rPr lang="en-US" sz="1200" smtClean="0">
                <a:solidFill>
                  <a:prstClr val="black"/>
                </a:solidFill>
              </a:rPr>
              <a:pPr algn="r" defTabSz="914400" eaLnBrk="1" fontAlgn="base" hangingPunct="1">
                <a:spcBef>
                  <a:spcPct val="0"/>
                </a:spcBef>
                <a:spcAft>
                  <a:spcPct val="0"/>
                </a:spcAft>
              </a:pPr>
              <a:t>28</a:t>
            </a:fld>
            <a:endParaRPr lang="en-US" sz="1200" smtClean="0">
              <a:solidFill>
                <a:prstClr val="black"/>
              </a:solidFill>
            </a:endParaRPr>
          </a:p>
        </p:txBody>
      </p:sp>
      <p:sp>
        <p:nvSpPr>
          <p:cNvPr id="7066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4B30F2-A2AB-7742-9334-B9EAD60D2E87}" type="slidenum">
              <a:rPr lang="en-US" sz="1200">
                <a:solidFill>
                  <a:prstClr val="black"/>
                </a:solidFill>
              </a:rPr>
              <a:pPr eaLnBrk="1" hangingPunct="1"/>
              <a:t>29</a:t>
            </a:fld>
            <a:endParaRPr lang="en-US" sz="1200">
              <a:solidFill>
                <a:prstClr val="black"/>
              </a:solidFill>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6B683F1B-6674-704F-A25B-D1EDE13E3982}" type="slidenum">
              <a:rPr lang="en-US" sz="1200" smtClean="0">
                <a:solidFill>
                  <a:prstClr val="black"/>
                </a:solidFill>
              </a:rPr>
              <a:pPr algn="r" defTabSz="914400" eaLnBrk="1" fontAlgn="base" hangingPunct="1">
                <a:spcBef>
                  <a:spcPct val="0"/>
                </a:spcBef>
                <a:spcAft>
                  <a:spcPct val="0"/>
                </a:spcAft>
              </a:pPr>
              <a:t>29</a:t>
            </a:fld>
            <a:endParaRPr lang="en-US" sz="1200" smtClean="0">
              <a:solidFill>
                <a:prstClr val="black"/>
              </a:solidFill>
            </a:endParaRPr>
          </a:p>
        </p:txBody>
      </p:sp>
      <p:sp>
        <p:nvSpPr>
          <p:cNvPr id="7270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7.xml"/><Relationship Id="rId2" Type="http://schemas.openxmlformats.org/officeDocument/2006/relationships/image" Target="../media/image1.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5CE098-9C0B-084E-A8EF-CE0779C1C27C}" type="datetimeFigureOut">
              <a:rPr lang="en-US" smtClean="0"/>
              <a:t>9/22/13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CE098-9C0B-084E-A8EF-CE0779C1C27C}" type="datetimeFigureOut">
              <a:rPr lang="en-US" smtClean="0"/>
              <a:t>9/22/13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5" name="Footer Placeholder 4"/>
          <p:cNvSpPr>
            <a:spLocks noGrp="1"/>
          </p:cNvSpPr>
          <p:nvPr>
            <p:ph type="ftr" sz="quarter" idx="11"/>
          </p:nvPr>
        </p:nvSpPr>
        <p:spPr/>
        <p:txBody>
          <a:bodyPr/>
          <a:lstStyle>
            <a:lvl1pPr>
              <a:defRPr/>
            </a:lvl1pPr>
          </a:lstStyle>
          <a:p>
            <a:endParaRPr lang="en-US" dirty="0" smtClean="0">
              <a:solidFill>
                <a:srgbClr val="000000"/>
              </a:solidFill>
              <a:latin typeface="Palatino Linotype"/>
            </a:endParaRPr>
          </a:p>
        </p:txBody>
      </p:sp>
      <p:sp>
        <p:nvSpPr>
          <p:cNvPr id="6" name="Slide Number Placeholder 5"/>
          <p:cNvSpPr>
            <a:spLocks noGrp="1"/>
          </p:cNvSpPr>
          <p:nvPr>
            <p:ph type="sldNum" sz="quarter" idx="12"/>
          </p:nvPr>
        </p:nvSpPr>
        <p:spPr/>
        <p:txBody>
          <a:bodyPr/>
          <a:lstStyle>
            <a:lvl1pPr>
              <a:defRPr/>
            </a:lvl1pPr>
          </a:lstStyle>
          <a:p>
            <a:fld id="{6004F75C-4B4B-4D8D-9549-2CE9470ACE3C}"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6613224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7" name="Slide Number Placeholder 6"/>
          <p:cNvSpPr>
            <a:spLocks noGrp="1"/>
          </p:cNvSpPr>
          <p:nvPr>
            <p:ph type="sldNum" sz="quarter" idx="12"/>
          </p:nvPr>
        </p:nvSpPr>
        <p:spPr/>
        <p:txBody>
          <a:bodyPr/>
          <a:lstStyle>
            <a:lvl1pPr>
              <a:defRPr/>
            </a:lvl1pPr>
          </a:lstStyle>
          <a:p>
            <a:fld id="{E5AAD5B2-21FF-4771-A938-8732E1155AEB}"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2724793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9" name="Slide Number Placeholder 8"/>
          <p:cNvSpPr>
            <a:spLocks noGrp="1"/>
          </p:cNvSpPr>
          <p:nvPr>
            <p:ph type="sldNum" sz="quarter" idx="12"/>
          </p:nvPr>
        </p:nvSpPr>
        <p:spPr/>
        <p:txBody>
          <a:bodyPr/>
          <a:lstStyle>
            <a:lvl1pPr>
              <a:defRPr/>
            </a:lvl1pPr>
          </a:lstStyle>
          <a:p>
            <a:fld id="{D838F55F-18C0-4FCE-BC08-7151399E822D}"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859120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5" name="Slide Number Placeholder 4"/>
          <p:cNvSpPr>
            <a:spLocks noGrp="1"/>
          </p:cNvSpPr>
          <p:nvPr>
            <p:ph type="sldNum" sz="quarter" idx="12"/>
          </p:nvPr>
        </p:nvSpPr>
        <p:spPr/>
        <p:txBody>
          <a:bodyPr/>
          <a:lstStyle>
            <a:lvl1pPr>
              <a:defRPr/>
            </a:lvl1pPr>
          </a:lstStyle>
          <a:p>
            <a:fld id="{C175BEB0-D216-43FF-B707-FBB0C3CA4969}"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8838975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4" name="Slide Number Placeholder 3"/>
          <p:cNvSpPr>
            <a:spLocks noGrp="1"/>
          </p:cNvSpPr>
          <p:nvPr>
            <p:ph type="sldNum" sz="quarter" idx="12"/>
          </p:nvPr>
        </p:nvSpPr>
        <p:spPr/>
        <p:txBody>
          <a:bodyPr/>
          <a:lstStyle>
            <a:lvl1pPr>
              <a:defRPr/>
            </a:lvl1pPr>
          </a:lstStyle>
          <a:p>
            <a:fld id="{7B88A7D0-F5B8-4C53-A688-ECD47C0C96D4}"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6984481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7" name="Slide Number Placeholder 6"/>
          <p:cNvSpPr>
            <a:spLocks noGrp="1"/>
          </p:cNvSpPr>
          <p:nvPr>
            <p:ph type="sldNum" sz="quarter" idx="12"/>
          </p:nvPr>
        </p:nvSpPr>
        <p:spPr/>
        <p:txBody>
          <a:bodyPr/>
          <a:lstStyle>
            <a:lvl1pPr>
              <a:defRPr/>
            </a:lvl1pPr>
          </a:lstStyle>
          <a:p>
            <a:fld id="{354AF670-DBF0-4FE4-9DB9-F3EED49CC89D}"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3149958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7" name="Slide Number Placeholder 6"/>
          <p:cNvSpPr>
            <a:spLocks noGrp="1"/>
          </p:cNvSpPr>
          <p:nvPr>
            <p:ph type="sldNum" sz="quarter" idx="12"/>
          </p:nvPr>
        </p:nvSpPr>
        <p:spPr/>
        <p:txBody>
          <a:bodyPr/>
          <a:lstStyle>
            <a:lvl1pPr>
              <a:defRPr/>
            </a:lvl1pPr>
          </a:lstStyle>
          <a:p>
            <a:fld id="{07815CC8-997B-4789-8B65-6D886F42D9AE}"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24276403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6" name="Slide Number Placeholder 5"/>
          <p:cNvSpPr>
            <a:spLocks noGrp="1"/>
          </p:cNvSpPr>
          <p:nvPr>
            <p:ph type="sldNum" sz="quarter" idx="12"/>
          </p:nvPr>
        </p:nvSpPr>
        <p:spPr/>
        <p:txBody>
          <a:bodyPr/>
          <a:lstStyle>
            <a:lvl1pPr>
              <a:defRPr/>
            </a:lvl1pPr>
          </a:lstStyle>
          <a:p>
            <a:fld id="{756B0D03-4802-404C-B402-AE6CF47D0415}"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8469391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609600"/>
            <a:ext cx="21336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6" name="Slide Number Placeholder 5"/>
          <p:cNvSpPr>
            <a:spLocks noGrp="1"/>
          </p:cNvSpPr>
          <p:nvPr>
            <p:ph type="sldNum" sz="quarter" idx="12"/>
          </p:nvPr>
        </p:nvSpPr>
        <p:spPr/>
        <p:txBody>
          <a:bodyPr/>
          <a:lstStyle>
            <a:lvl1pPr>
              <a:defRPr/>
            </a:lvl1pPr>
          </a:lstStyle>
          <a:p>
            <a:fld id="{072A4E98-D55C-4782-9B04-4DD2CC73BBC3}"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64237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09600"/>
            <a:ext cx="8534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Palatino Linotype"/>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Palatino Linotype"/>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E70DD7E-83CD-4F1A-AA4B-9EC60A79B0B1}"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29245598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CE098-9C0B-084E-A8EF-CE0779C1C27C}" type="datetimeFigureOut">
              <a:rPr lang="en-US" smtClean="0"/>
              <a:t>9/22/13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122C4F-422D-0043-82C2-3251B15224D6}"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17625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2A9DC-1A98-B246-90F8-074BB0959440}"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38989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5C2673-5151-0643-ADC6-03712745A5CE}"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26697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72380F-0D91-3C44-9D28-750AC843AE08}"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39255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55F7A3-AC94-1246-A38E-611FFD529617}"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95579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BD33C4-A9A2-FF48-A0A6-2EB96F3FF496}"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54582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D46C4-898E-AE43-8678-CFCA3C92F005}"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04076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861172-7AB3-5D48-9202-AFB37B012208}"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4415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42B792-3EEF-C54C-A327-C2821FBC8A7D}"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64576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D1D6ED-D57C-B547-A436-747FD438CA2A}"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72510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GENI-logo-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10668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482600" y="6577013"/>
            <a:ext cx="3308350" cy="2444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Sponsored by the National Science Foundation</a:t>
            </a:r>
          </a:p>
        </p:txBody>
      </p:sp>
      <p:pic>
        <p:nvPicPr>
          <p:cNvPr id="7" name="Picture 15" descr="nsf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6573838"/>
            <a:ext cx="2809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p:cNvSpPr>
            <a:spLocks noGrp="1" noChangeArrowheads="1"/>
          </p:cNvSpPr>
          <p:nvPr>
            <p:ph type="ctrTitle"/>
          </p:nvPr>
        </p:nvSpPr>
        <p:spPr>
          <a:xfrm>
            <a:off x="685800" y="1447800"/>
            <a:ext cx="7772400" cy="1470025"/>
          </a:xfrm>
        </p:spPr>
        <p:txBody>
          <a:bodyPr/>
          <a:lstStyle>
            <a:lvl1pPr>
              <a:defRPr sz="3500">
                <a:solidFill>
                  <a:srgbClr val="1C1C1C"/>
                </a:solidFill>
              </a:defRPr>
            </a:lvl1pPr>
          </a:lstStyle>
          <a:p>
            <a:r>
              <a:rPr lang="en-US" smtClean="0"/>
              <a:t>Click to edit Master title style</a:t>
            </a:r>
            <a:endParaRPr lang="en-US"/>
          </a:p>
        </p:txBody>
      </p:sp>
      <p:sp>
        <p:nvSpPr>
          <p:cNvPr id="16395" name="Rectangle 11"/>
          <p:cNvSpPr>
            <a:spLocks noGrp="1" noChangeArrowheads="1"/>
          </p:cNvSpPr>
          <p:nvPr>
            <p:ph type="subTitle" sz="quarter" idx="1"/>
          </p:nvPr>
        </p:nvSpPr>
        <p:spPr>
          <a:xfrm>
            <a:off x="2057400" y="4495800"/>
            <a:ext cx="6400800" cy="1752600"/>
          </a:xfrm>
        </p:spPr>
        <p:txBody>
          <a:bodyPr/>
          <a:lstStyle>
            <a:lvl1pPr marL="0" indent="0" algn="r">
              <a:buFontTx/>
              <a:buNone/>
              <a:defRPr>
                <a:solidFill>
                  <a:srgbClr val="4D4D4D"/>
                </a:solidFill>
              </a:defRPr>
            </a:lvl1pPr>
          </a:lstStyle>
          <a:p>
            <a:r>
              <a:rPr lang="en-US" smtClean="0"/>
              <a:t>Click to edit Master subtitle style</a:t>
            </a:r>
            <a:endParaRPr lang="en-US"/>
          </a:p>
        </p:txBody>
      </p:sp>
    </p:spTree>
    <p:extLst>
      <p:ext uri="{BB962C8B-B14F-4D97-AF65-F5344CB8AC3E}">
        <p14:creationId xmlns:p14="http://schemas.microsoft.com/office/powerpoint/2010/main" val="10290690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70C4F-8874-3949-BF86-64B865004807}"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58878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59035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60773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42921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20421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48628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93459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52864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52058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61374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62869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40812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67155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4373218" y="525394"/>
            <a:ext cx="4770782" cy="810867"/>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08460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35345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3878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1013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73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6207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CE098-9C0B-084E-A8EF-CE0779C1C27C}" type="datetimeFigureOut">
              <a:rPr lang="en-US" smtClean="0"/>
              <a:t>9/22/13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8511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529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1145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912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7207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447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447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624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62500" y="39624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822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3669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GENI-logo-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10668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482600" y="6577013"/>
            <a:ext cx="3308350" cy="2444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Sponsored by the National Science Foundation</a:t>
            </a:r>
          </a:p>
        </p:txBody>
      </p:sp>
      <p:pic>
        <p:nvPicPr>
          <p:cNvPr id="7" name="Picture 15" descr="nsf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6573838"/>
            <a:ext cx="2809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p:cNvSpPr>
            <a:spLocks noGrp="1" noChangeArrowheads="1"/>
          </p:cNvSpPr>
          <p:nvPr>
            <p:ph type="ctrTitle"/>
          </p:nvPr>
        </p:nvSpPr>
        <p:spPr>
          <a:xfrm>
            <a:off x="685800" y="1447800"/>
            <a:ext cx="7772400" cy="1470025"/>
          </a:xfrm>
        </p:spPr>
        <p:txBody>
          <a:bodyPr/>
          <a:lstStyle>
            <a:lvl1pPr>
              <a:defRPr sz="3500">
                <a:solidFill>
                  <a:srgbClr val="1C1C1C"/>
                </a:solidFill>
              </a:defRPr>
            </a:lvl1pPr>
          </a:lstStyle>
          <a:p>
            <a:r>
              <a:rPr lang="en-US" smtClean="0"/>
              <a:t>Click to edit Master title style</a:t>
            </a:r>
            <a:endParaRPr lang="en-US"/>
          </a:p>
        </p:txBody>
      </p:sp>
      <p:sp>
        <p:nvSpPr>
          <p:cNvPr id="16395" name="Rectangle 11"/>
          <p:cNvSpPr>
            <a:spLocks noGrp="1" noChangeArrowheads="1"/>
          </p:cNvSpPr>
          <p:nvPr>
            <p:ph type="subTitle" sz="quarter" idx="1"/>
          </p:nvPr>
        </p:nvSpPr>
        <p:spPr>
          <a:xfrm>
            <a:off x="2057400" y="4495800"/>
            <a:ext cx="6400800" cy="1752600"/>
          </a:xfrm>
        </p:spPr>
        <p:txBody>
          <a:bodyPr/>
          <a:lstStyle>
            <a:lvl1pPr marL="0" indent="0" algn="r">
              <a:buFontTx/>
              <a:buNone/>
              <a:defRPr>
                <a:solidFill>
                  <a:srgbClr val="4D4D4D"/>
                </a:solidFill>
              </a:defRPr>
            </a:lvl1pPr>
          </a:lstStyle>
          <a:p>
            <a:r>
              <a:rPr lang="en-US" smtClean="0"/>
              <a:t>Click to edit Master subtitle style</a:t>
            </a:r>
            <a:endParaRPr lang="en-US"/>
          </a:p>
        </p:txBody>
      </p:sp>
    </p:spTree>
    <p:extLst>
      <p:ext uri="{BB962C8B-B14F-4D97-AF65-F5344CB8AC3E}">
        <p14:creationId xmlns:p14="http://schemas.microsoft.com/office/powerpoint/2010/main" val="1029069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5903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6286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3534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387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5CE098-9C0B-084E-A8EF-CE0779C1C27C}" type="datetimeFigureOut">
              <a:rPr lang="en-US" smtClean="0"/>
              <a:t>9/22/13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1013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7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62074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85110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529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1145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912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720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447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447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624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62500" y="39624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822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3669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GENI-logo-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10668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482600" y="6577013"/>
            <a:ext cx="3308350" cy="2444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Sponsored by the National Science Foundation</a:t>
            </a:r>
          </a:p>
        </p:txBody>
      </p:sp>
      <p:pic>
        <p:nvPicPr>
          <p:cNvPr id="7" name="Picture 15" descr="nsf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6573838"/>
            <a:ext cx="2809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p:cNvSpPr>
            <a:spLocks noGrp="1" noChangeArrowheads="1"/>
          </p:cNvSpPr>
          <p:nvPr>
            <p:ph type="ctrTitle"/>
          </p:nvPr>
        </p:nvSpPr>
        <p:spPr>
          <a:xfrm>
            <a:off x="685800" y="1447800"/>
            <a:ext cx="7772400" cy="1470025"/>
          </a:xfrm>
        </p:spPr>
        <p:txBody>
          <a:bodyPr/>
          <a:lstStyle>
            <a:lvl1pPr>
              <a:defRPr sz="3500">
                <a:solidFill>
                  <a:srgbClr val="1C1C1C"/>
                </a:solidFill>
              </a:defRPr>
            </a:lvl1pPr>
          </a:lstStyle>
          <a:p>
            <a:r>
              <a:rPr lang="en-US" smtClean="0"/>
              <a:t>Click to edit Master title style</a:t>
            </a:r>
            <a:endParaRPr lang="en-US"/>
          </a:p>
        </p:txBody>
      </p:sp>
      <p:sp>
        <p:nvSpPr>
          <p:cNvPr id="16395" name="Rectangle 11"/>
          <p:cNvSpPr>
            <a:spLocks noGrp="1" noChangeArrowheads="1"/>
          </p:cNvSpPr>
          <p:nvPr>
            <p:ph type="subTitle" sz="quarter" idx="1"/>
          </p:nvPr>
        </p:nvSpPr>
        <p:spPr>
          <a:xfrm>
            <a:off x="2057400" y="4495800"/>
            <a:ext cx="6400800" cy="1752600"/>
          </a:xfrm>
        </p:spPr>
        <p:txBody>
          <a:bodyPr/>
          <a:lstStyle>
            <a:lvl1pPr marL="0" indent="0" algn="r">
              <a:buFontTx/>
              <a:buNone/>
              <a:defRPr>
                <a:solidFill>
                  <a:srgbClr val="4D4D4D"/>
                </a:solidFill>
              </a:defRPr>
            </a:lvl1pPr>
          </a:lstStyle>
          <a:p>
            <a:r>
              <a:rPr lang="en-US" smtClean="0"/>
              <a:t>Click to edit Master subtitle style</a:t>
            </a:r>
            <a:endParaRPr lang="en-US"/>
          </a:p>
        </p:txBody>
      </p:sp>
    </p:spTree>
    <p:extLst>
      <p:ext uri="{BB962C8B-B14F-4D97-AF65-F5344CB8AC3E}">
        <p14:creationId xmlns:p14="http://schemas.microsoft.com/office/powerpoint/2010/main" val="1029069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590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5CE098-9C0B-084E-A8EF-CE0779C1C27C}" type="datetimeFigureOut">
              <a:rPr lang="en-US" smtClean="0"/>
              <a:t>9/22/13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6286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3534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3878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1013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73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6207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8511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529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1145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912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7207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447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447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624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62500" y="39624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82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5CE098-9C0B-084E-A8EF-CE0779C1C27C}" type="datetimeFigureOut">
              <a:rPr lang="en-US" smtClean="0"/>
              <a:t>9/22/13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36697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PP"/>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3" descr="GENI-logo-final"/>
          <p:cNvPicPr>
            <a:picLocks noChangeAspect="1" noChangeArrowheads="1"/>
          </p:cNvPicPr>
          <p:nvPr/>
        </p:nvPicPr>
        <p:blipFill>
          <a:blip r:embed="rId3"/>
          <a:srcRect/>
          <a:stretch>
            <a:fillRect/>
          </a:stretch>
        </p:blipFill>
        <p:spPr bwMode="auto">
          <a:xfrm>
            <a:off x="533400" y="76200"/>
            <a:ext cx="1066800" cy="900113"/>
          </a:xfrm>
          <a:prstGeom prst="rect">
            <a:avLst/>
          </a:prstGeom>
          <a:noFill/>
          <a:ln w="9525">
            <a:noFill/>
            <a:miter lim="800000"/>
            <a:headEnd/>
            <a:tailEnd/>
          </a:ln>
        </p:spPr>
      </p:pic>
      <p:sp>
        <p:nvSpPr>
          <p:cNvPr id="6" name="Rectangle 4"/>
          <p:cNvSpPr>
            <a:spLocks noChangeArrowheads="1"/>
          </p:cNvSpPr>
          <p:nvPr/>
        </p:nvSpPr>
        <p:spPr bwMode="auto">
          <a:xfrm>
            <a:off x="482600" y="6577013"/>
            <a:ext cx="3308350" cy="244475"/>
          </a:xfrm>
          <a:prstGeom prst="rect">
            <a:avLst/>
          </a:prstGeom>
          <a:noFill/>
          <a:ln w="9525">
            <a:noFill/>
            <a:miter lim="800000"/>
            <a:headEnd/>
            <a:tailEnd/>
          </a:ln>
          <a:effectLst/>
        </p:spPr>
        <p:txBody>
          <a:bodyPr>
            <a:prstTxWarp prst="textNoShape">
              <a:avLst/>
            </a:prstTxWarp>
            <a:spAutoFit/>
          </a:bodyPr>
          <a:lstStyle/>
          <a:p>
            <a:pPr>
              <a:defRPr/>
            </a:pPr>
            <a:r>
              <a:rPr lang="en-US" sz="1000">
                <a:solidFill>
                  <a:srgbClr val="808080"/>
                </a:solidFill>
                <a:latin typeface="Times New Roman"/>
              </a:rPr>
              <a:t>Sponsored by the National Science Foundation</a:t>
            </a:r>
          </a:p>
        </p:txBody>
      </p:sp>
      <p:pic>
        <p:nvPicPr>
          <p:cNvPr id="7" name="Picture 15" descr="nsf2"/>
          <p:cNvPicPr>
            <a:picLocks noChangeAspect="1" noChangeArrowheads="1"/>
          </p:cNvPicPr>
          <p:nvPr/>
        </p:nvPicPr>
        <p:blipFill>
          <a:blip r:embed="rId4"/>
          <a:srcRect/>
          <a:stretch>
            <a:fillRect/>
          </a:stretch>
        </p:blipFill>
        <p:spPr bwMode="auto">
          <a:xfrm>
            <a:off x="268288" y="6573838"/>
            <a:ext cx="280987" cy="260350"/>
          </a:xfrm>
          <a:prstGeom prst="rect">
            <a:avLst/>
          </a:prstGeom>
          <a:noFill/>
          <a:ln w="9525">
            <a:noFill/>
            <a:miter lim="800000"/>
            <a:headEnd/>
            <a:tailEnd/>
          </a:ln>
        </p:spPr>
      </p:pic>
      <p:sp>
        <p:nvSpPr>
          <p:cNvPr id="16390" name="Rectangle 6"/>
          <p:cNvSpPr>
            <a:spLocks noGrp="1" noChangeArrowheads="1"/>
          </p:cNvSpPr>
          <p:nvPr>
            <p:ph type="ctrTitle"/>
          </p:nvPr>
        </p:nvSpPr>
        <p:spPr>
          <a:xfrm>
            <a:off x="685800" y="1447800"/>
            <a:ext cx="7772400" cy="1470025"/>
          </a:xfrm>
        </p:spPr>
        <p:txBody>
          <a:bodyPr/>
          <a:lstStyle>
            <a:lvl1pPr>
              <a:defRPr sz="3200">
                <a:solidFill>
                  <a:srgbClr val="1C1C1C"/>
                </a:solidFill>
              </a:defRPr>
            </a:lvl1pPr>
          </a:lstStyle>
          <a:p>
            <a:r>
              <a:rPr lang="en-US" smtClean="0"/>
              <a:t>Click to edit Master title style</a:t>
            </a:r>
            <a:endParaRPr lang="en-US" dirty="0"/>
          </a:p>
        </p:txBody>
      </p:sp>
      <p:sp>
        <p:nvSpPr>
          <p:cNvPr id="16395" name="Rectangle 11"/>
          <p:cNvSpPr>
            <a:spLocks noGrp="1" noChangeArrowheads="1"/>
          </p:cNvSpPr>
          <p:nvPr>
            <p:ph type="subTitle" sz="quarter" idx="1"/>
          </p:nvPr>
        </p:nvSpPr>
        <p:spPr>
          <a:xfrm>
            <a:off x="2057400" y="4495800"/>
            <a:ext cx="6400800" cy="1752600"/>
          </a:xfrm>
        </p:spPr>
        <p:txBody>
          <a:bodyPr/>
          <a:lstStyle>
            <a:lvl1pPr marL="0" indent="0" algn="r">
              <a:buFontTx/>
              <a:buNone/>
              <a:defRPr>
                <a:solidFill>
                  <a:srgbClr val="4D4D4D"/>
                </a:solidFill>
              </a:defRPr>
            </a:lvl1pPr>
          </a:lstStyle>
          <a:p>
            <a:r>
              <a:rPr lang="en-US" smtClean="0"/>
              <a:t>Click to edit Master subtitle style</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r>
              <a:rPr lang="en-US" smtClean="0">
                <a:solidFill>
                  <a:srgbClr val="000000">
                    <a:tint val="75000"/>
                  </a:srgbClr>
                </a:solidFill>
                <a:latin typeface="Arial"/>
              </a:rPr>
              <a:t>INSERT PROJECT REVIEW DATE</a:t>
            </a:r>
            <a:endParaRPr lang="en-US">
              <a:solidFill>
                <a:srgbClr val="000000">
                  <a:tint val="75000"/>
                </a:srgbClr>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5CE098-9C0B-084E-A8EF-CE0779C1C27C}" type="datetimeFigureOut">
              <a:rPr lang="en-US" smtClean="0"/>
              <a:t>9/22/13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1145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912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GENI-logo-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10668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482600" y="6577013"/>
            <a:ext cx="3308350" cy="2444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Sponsored by the National Science Foundation</a:t>
            </a:r>
          </a:p>
        </p:txBody>
      </p:sp>
      <p:pic>
        <p:nvPicPr>
          <p:cNvPr id="7" name="Picture 15" descr="nsf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6573838"/>
            <a:ext cx="2809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p:cNvSpPr>
            <a:spLocks noGrp="1" noChangeArrowheads="1"/>
          </p:cNvSpPr>
          <p:nvPr>
            <p:ph type="ctrTitle"/>
          </p:nvPr>
        </p:nvSpPr>
        <p:spPr>
          <a:xfrm>
            <a:off x="685800" y="1447800"/>
            <a:ext cx="7772400" cy="1470025"/>
          </a:xfrm>
        </p:spPr>
        <p:txBody>
          <a:bodyPr/>
          <a:lstStyle>
            <a:lvl1pPr>
              <a:defRPr sz="3500">
                <a:solidFill>
                  <a:srgbClr val="1C1C1C"/>
                </a:solidFill>
              </a:defRPr>
            </a:lvl1pPr>
          </a:lstStyle>
          <a:p>
            <a:r>
              <a:rPr lang="en-US" smtClean="0"/>
              <a:t>Click to edit Master title style</a:t>
            </a:r>
            <a:endParaRPr lang="en-US"/>
          </a:p>
        </p:txBody>
      </p:sp>
      <p:sp>
        <p:nvSpPr>
          <p:cNvPr id="16395" name="Rectangle 11"/>
          <p:cNvSpPr>
            <a:spLocks noGrp="1" noChangeArrowheads="1"/>
          </p:cNvSpPr>
          <p:nvPr>
            <p:ph type="subTitle" sz="quarter" idx="1"/>
          </p:nvPr>
        </p:nvSpPr>
        <p:spPr>
          <a:xfrm>
            <a:off x="2057400" y="4495800"/>
            <a:ext cx="6400800" cy="1752600"/>
          </a:xfrm>
        </p:spPr>
        <p:txBody>
          <a:bodyPr/>
          <a:lstStyle>
            <a:lvl1pPr marL="0" indent="0" algn="r">
              <a:buFontTx/>
              <a:buNone/>
              <a:defRPr>
                <a:solidFill>
                  <a:srgbClr val="4D4D4D"/>
                </a:solidFill>
              </a:defRPr>
            </a:lvl1pPr>
          </a:lstStyle>
          <a:p>
            <a:r>
              <a:rPr lang="en-US" smtClean="0"/>
              <a:t>Click to edit Master subtitle style</a:t>
            </a:r>
            <a:endParaRPr lang="en-US"/>
          </a:p>
        </p:txBody>
      </p:sp>
    </p:spTree>
    <p:extLst>
      <p:ext uri="{BB962C8B-B14F-4D97-AF65-F5344CB8AC3E}">
        <p14:creationId xmlns:p14="http://schemas.microsoft.com/office/powerpoint/2010/main" val="2790314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8442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77017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6405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3838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8359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2863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648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CE098-9C0B-084E-A8EF-CE0779C1C27C}" type="datetimeFigureOut">
              <a:rPr lang="en-US" smtClean="0"/>
              <a:t>9/22/13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8293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1076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1145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912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573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447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447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624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62500" y="39624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95082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61140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PP"/>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3" descr="GENI-logo-final"/>
          <p:cNvPicPr>
            <a:picLocks noChangeAspect="1" noChangeArrowheads="1"/>
          </p:cNvPicPr>
          <p:nvPr/>
        </p:nvPicPr>
        <p:blipFill>
          <a:blip r:embed="rId3"/>
          <a:srcRect/>
          <a:stretch>
            <a:fillRect/>
          </a:stretch>
        </p:blipFill>
        <p:spPr bwMode="auto">
          <a:xfrm>
            <a:off x="533400" y="76200"/>
            <a:ext cx="1066800" cy="900113"/>
          </a:xfrm>
          <a:prstGeom prst="rect">
            <a:avLst/>
          </a:prstGeom>
          <a:noFill/>
          <a:ln w="9525">
            <a:noFill/>
            <a:miter lim="800000"/>
            <a:headEnd/>
            <a:tailEnd/>
          </a:ln>
        </p:spPr>
      </p:pic>
      <p:sp>
        <p:nvSpPr>
          <p:cNvPr id="6" name="Rectangle 4"/>
          <p:cNvSpPr>
            <a:spLocks noChangeArrowheads="1"/>
          </p:cNvSpPr>
          <p:nvPr/>
        </p:nvSpPr>
        <p:spPr bwMode="auto">
          <a:xfrm>
            <a:off x="482600" y="6577013"/>
            <a:ext cx="3308350" cy="244475"/>
          </a:xfrm>
          <a:prstGeom prst="rect">
            <a:avLst/>
          </a:prstGeom>
          <a:noFill/>
          <a:ln w="9525">
            <a:noFill/>
            <a:miter lim="800000"/>
            <a:headEnd/>
            <a:tailEnd/>
          </a:ln>
          <a:effectLst/>
        </p:spPr>
        <p:txBody>
          <a:bodyPr>
            <a:prstTxWarp prst="textNoShape">
              <a:avLst/>
            </a:prstTxWarp>
            <a:spAutoFit/>
          </a:bodyPr>
          <a:lstStyle/>
          <a:p>
            <a:pPr>
              <a:defRPr/>
            </a:pPr>
            <a:r>
              <a:rPr lang="en-US" sz="1000">
                <a:solidFill>
                  <a:srgbClr val="808080"/>
                </a:solidFill>
                <a:latin typeface="Times New Roman"/>
              </a:rPr>
              <a:t>Sponsored by the National Science Foundation</a:t>
            </a:r>
          </a:p>
        </p:txBody>
      </p:sp>
      <p:pic>
        <p:nvPicPr>
          <p:cNvPr id="7" name="Picture 15" descr="nsf2"/>
          <p:cNvPicPr>
            <a:picLocks noChangeAspect="1" noChangeArrowheads="1"/>
          </p:cNvPicPr>
          <p:nvPr/>
        </p:nvPicPr>
        <p:blipFill>
          <a:blip r:embed="rId4"/>
          <a:srcRect/>
          <a:stretch>
            <a:fillRect/>
          </a:stretch>
        </p:blipFill>
        <p:spPr bwMode="auto">
          <a:xfrm>
            <a:off x="268288" y="6573838"/>
            <a:ext cx="280987" cy="260350"/>
          </a:xfrm>
          <a:prstGeom prst="rect">
            <a:avLst/>
          </a:prstGeom>
          <a:noFill/>
          <a:ln w="9525">
            <a:noFill/>
            <a:miter lim="800000"/>
            <a:headEnd/>
            <a:tailEnd/>
          </a:ln>
        </p:spPr>
      </p:pic>
      <p:sp>
        <p:nvSpPr>
          <p:cNvPr id="16390" name="Rectangle 6"/>
          <p:cNvSpPr>
            <a:spLocks noGrp="1" noChangeArrowheads="1"/>
          </p:cNvSpPr>
          <p:nvPr>
            <p:ph type="ctrTitle"/>
          </p:nvPr>
        </p:nvSpPr>
        <p:spPr>
          <a:xfrm>
            <a:off x="685800" y="1447800"/>
            <a:ext cx="7772400" cy="1470025"/>
          </a:xfrm>
        </p:spPr>
        <p:txBody>
          <a:bodyPr/>
          <a:lstStyle>
            <a:lvl1pPr>
              <a:defRPr sz="3200">
                <a:solidFill>
                  <a:srgbClr val="1C1C1C"/>
                </a:solidFill>
              </a:defRPr>
            </a:lvl1pPr>
          </a:lstStyle>
          <a:p>
            <a:r>
              <a:rPr lang="en-US" smtClean="0"/>
              <a:t>Click to edit Master title style</a:t>
            </a:r>
            <a:endParaRPr lang="en-US" dirty="0"/>
          </a:p>
        </p:txBody>
      </p:sp>
      <p:sp>
        <p:nvSpPr>
          <p:cNvPr id="16395" name="Rectangle 11"/>
          <p:cNvSpPr>
            <a:spLocks noGrp="1" noChangeArrowheads="1"/>
          </p:cNvSpPr>
          <p:nvPr>
            <p:ph type="subTitle" sz="quarter" idx="1"/>
          </p:nvPr>
        </p:nvSpPr>
        <p:spPr>
          <a:xfrm>
            <a:off x="2057400" y="4495800"/>
            <a:ext cx="6400800" cy="1752600"/>
          </a:xfrm>
        </p:spPr>
        <p:txBody>
          <a:bodyPr/>
          <a:lstStyle>
            <a:lvl1pPr marL="0" indent="0" algn="r">
              <a:buFontTx/>
              <a:buNone/>
              <a:defRPr>
                <a:solidFill>
                  <a:srgbClr val="4D4D4D"/>
                </a:solidFill>
              </a:defRPr>
            </a:lvl1pPr>
          </a:lstStyle>
          <a:p>
            <a:r>
              <a:rPr lang="en-US" smtClean="0"/>
              <a:t>Click to edit Master subtitle style</a:t>
            </a: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r>
              <a:rPr lang="en-US" smtClean="0">
                <a:solidFill>
                  <a:srgbClr val="000000">
                    <a:tint val="75000"/>
                  </a:srgbClr>
                </a:solidFill>
                <a:latin typeface="Arial"/>
              </a:rPr>
              <a:t>INSERT PROJECT REVIEW DATE</a:t>
            </a:r>
            <a:endParaRPr lang="en-US">
              <a:solidFill>
                <a:srgbClr val="000000">
                  <a:tint val="75000"/>
                </a:srgbClr>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CE098-9C0B-084E-A8EF-CE0779C1C27C}" type="datetimeFigureOut">
              <a:rPr lang="en-US" smtClean="0"/>
              <a:t>9/22/13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1145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912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5" name="Footer Placeholder 4"/>
          <p:cNvSpPr>
            <a:spLocks noGrp="1"/>
          </p:cNvSpPr>
          <p:nvPr>
            <p:ph type="ftr" sz="quarter" idx="11"/>
          </p:nvPr>
        </p:nvSpPr>
        <p:spPr/>
        <p:txBody>
          <a:bodyPr/>
          <a:lstStyle>
            <a:lvl1pPr>
              <a:defRPr/>
            </a:lvl1pPr>
          </a:lstStyle>
          <a:p>
            <a:endParaRPr lang="en-US" dirty="0" smtClean="0">
              <a:solidFill>
                <a:srgbClr val="000000"/>
              </a:solidFill>
              <a:latin typeface="Palatino Linotype"/>
            </a:endParaRPr>
          </a:p>
        </p:txBody>
      </p:sp>
      <p:sp>
        <p:nvSpPr>
          <p:cNvPr id="6" name="Slide Number Placeholder 5"/>
          <p:cNvSpPr>
            <a:spLocks noGrp="1"/>
          </p:cNvSpPr>
          <p:nvPr>
            <p:ph type="sldNum" sz="quarter" idx="12"/>
          </p:nvPr>
        </p:nvSpPr>
        <p:spPr/>
        <p:txBody>
          <a:bodyPr/>
          <a:lstStyle>
            <a:lvl1pPr>
              <a:defRPr/>
            </a:lvl1pPr>
          </a:lstStyle>
          <a:p>
            <a:fld id="{316E5717-E292-4835-9281-3722A13FA96A}"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27843943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5" name="Footer Placeholder 4"/>
          <p:cNvSpPr>
            <a:spLocks noGrp="1"/>
          </p:cNvSpPr>
          <p:nvPr>
            <p:ph type="ftr" sz="quarter" idx="11"/>
          </p:nvPr>
        </p:nvSpPr>
        <p:spPr/>
        <p:txBody>
          <a:bodyPr/>
          <a:lstStyle>
            <a:lvl1pPr>
              <a:defRPr/>
            </a:lvl1pPr>
          </a:lstStyle>
          <a:p>
            <a:endParaRPr lang="en-US" dirty="0" smtClean="0">
              <a:solidFill>
                <a:srgbClr val="000000"/>
              </a:solidFill>
              <a:latin typeface="Palatino Linotype"/>
            </a:endParaRPr>
          </a:p>
        </p:txBody>
      </p:sp>
      <p:sp>
        <p:nvSpPr>
          <p:cNvPr id="6" name="Slide Number Placeholder 5"/>
          <p:cNvSpPr>
            <a:spLocks noGrp="1"/>
          </p:cNvSpPr>
          <p:nvPr>
            <p:ph type="sldNum" sz="quarter" idx="12"/>
          </p:nvPr>
        </p:nvSpPr>
        <p:spPr/>
        <p:txBody>
          <a:bodyPr/>
          <a:lstStyle>
            <a:lvl1pPr>
              <a:defRPr/>
            </a:lvl1pPr>
          </a:lstStyle>
          <a:p>
            <a:fld id="{F516C3A3-C64B-4E56-8BD3-368548E63A57}" type="slidenum">
              <a:rPr lang="en-US">
                <a:solidFill>
                  <a:srgbClr val="000000"/>
                </a:solidFill>
                <a:latin typeface="Palatino Linotype"/>
              </a:rPr>
              <a:pPr/>
              <a:t>‹#›</a:t>
            </a:fld>
            <a:endParaRPr lang="en-US">
              <a:solidFill>
                <a:srgbClr val="000000"/>
              </a:solidFill>
              <a:latin typeface="Palatino Linotype"/>
            </a:endParaRPr>
          </a:p>
        </p:txBody>
      </p:sp>
      <p:sp>
        <p:nvSpPr>
          <p:cNvPr id="7" name="TextBox 6"/>
          <p:cNvSpPr txBox="1"/>
          <p:nvPr userDrawn="1"/>
        </p:nvSpPr>
        <p:spPr>
          <a:xfrm>
            <a:off x="4000500" y="6305490"/>
            <a:ext cx="1143000" cy="400110"/>
          </a:xfrm>
          <a:prstGeom prst="rect">
            <a:avLst/>
          </a:prstGeom>
          <a:noFill/>
        </p:spPr>
        <p:txBody>
          <a:bodyPr wrap="square" rtlCol="0">
            <a:spAutoFit/>
          </a:bodyPr>
          <a:lstStyle/>
          <a:p>
            <a:pPr algn="ctr" defTabSz="914400" fontAlgn="base">
              <a:spcBef>
                <a:spcPct val="0"/>
              </a:spcBef>
              <a:spcAft>
                <a:spcPct val="0"/>
              </a:spcAft>
              <a:defRPr/>
            </a:pPr>
            <a:fld id="{5D36513C-4B31-4A5A-91AB-19BB88C8BE2A}" type="slidenum">
              <a:rPr lang="en-US" sz="2000" smtClean="0">
                <a:solidFill>
                  <a:srgbClr val="000000"/>
                </a:solidFill>
                <a:latin typeface="Times New Roman" pitchFamily="18" charset="0"/>
              </a:rPr>
              <a:pPr algn="ctr" defTabSz="914400" fontAlgn="base">
                <a:spcBef>
                  <a:spcPct val="0"/>
                </a:spcBef>
                <a:spcAft>
                  <a:spcPct val="0"/>
                </a:spcAft>
                <a:defRPr/>
              </a:pPr>
              <a:t>‹#›</a:t>
            </a:fld>
            <a:r>
              <a:rPr lang="en-US" sz="2000" dirty="0" smtClean="0">
                <a:solidFill>
                  <a:srgbClr val="000000"/>
                </a:solidFill>
                <a:latin typeface="Times New Roman" pitchFamily="18" charset="0"/>
              </a:rPr>
              <a:t> of 58</a:t>
            </a:r>
          </a:p>
        </p:txBody>
      </p:sp>
    </p:spTree>
    <p:extLst>
      <p:ext uri="{BB962C8B-B14F-4D97-AF65-F5344CB8AC3E}">
        <p14:creationId xmlns:p14="http://schemas.microsoft.com/office/powerpoint/2010/main" val="38368618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5" name="Footer Placeholder 4"/>
          <p:cNvSpPr>
            <a:spLocks noGrp="1"/>
          </p:cNvSpPr>
          <p:nvPr>
            <p:ph type="ftr" sz="quarter" idx="11"/>
          </p:nvPr>
        </p:nvSpPr>
        <p:spPr/>
        <p:txBody>
          <a:bodyPr/>
          <a:lstStyle>
            <a:lvl1pPr>
              <a:defRPr/>
            </a:lvl1pPr>
          </a:lstStyle>
          <a:p>
            <a:endParaRPr lang="en-US" dirty="0" smtClean="0">
              <a:solidFill>
                <a:srgbClr val="000000"/>
              </a:solidFill>
              <a:latin typeface="Palatino Linotype"/>
            </a:endParaRPr>
          </a:p>
        </p:txBody>
      </p:sp>
      <p:sp>
        <p:nvSpPr>
          <p:cNvPr id="6" name="Slide Number Placeholder 5"/>
          <p:cNvSpPr>
            <a:spLocks noGrp="1"/>
          </p:cNvSpPr>
          <p:nvPr>
            <p:ph type="sldNum" sz="quarter" idx="12"/>
          </p:nvPr>
        </p:nvSpPr>
        <p:spPr/>
        <p:txBody>
          <a:bodyPr/>
          <a:lstStyle>
            <a:lvl1pPr>
              <a:defRPr/>
            </a:lvl1pPr>
          </a:lstStyle>
          <a:p>
            <a:fld id="{6004F75C-4B4B-4D8D-9549-2CE9470ACE3C}"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6613224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7" name="Slide Number Placeholder 6"/>
          <p:cNvSpPr>
            <a:spLocks noGrp="1"/>
          </p:cNvSpPr>
          <p:nvPr>
            <p:ph type="sldNum" sz="quarter" idx="12"/>
          </p:nvPr>
        </p:nvSpPr>
        <p:spPr/>
        <p:txBody>
          <a:bodyPr/>
          <a:lstStyle>
            <a:lvl1pPr>
              <a:defRPr/>
            </a:lvl1pPr>
          </a:lstStyle>
          <a:p>
            <a:fld id="{E5AAD5B2-21FF-4771-A938-8732E1155AEB}"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2724793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CE098-9C0B-084E-A8EF-CE0779C1C27C}" type="datetimeFigureOut">
              <a:rPr lang="en-US" smtClean="0"/>
              <a:t>9/22/13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B0C4F-D177-4543-AF5D-ABE9CC262D99}"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9" name="Slide Number Placeholder 8"/>
          <p:cNvSpPr>
            <a:spLocks noGrp="1"/>
          </p:cNvSpPr>
          <p:nvPr>
            <p:ph type="sldNum" sz="quarter" idx="12"/>
          </p:nvPr>
        </p:nvSpPr>
        <p:spPr/>
        <p:txBody>
          <a:bodyPr/>
          <a:lstStyle>
            <a:lvl1pPr>
              <a:defRPr/>
            </a:lvl1pPr>
          </a:lstStyle>
          <a:p>
            <a:fld id="{D838F55F-18C0-4FCE-BC08-7151399E822D}"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859120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5" name="Slide Number Placeholder 4"/>
          <p:cNvSpPr>
            <a:spLocks noGrp="1"/>
          </p:cNvSpPr>
          <p:nvPr>
            <p:ph type="sldNum" sz="quarter" idx="12"/>
          </p:nvPr>
        </p:nvSpPr>
        <p:spPr/>
        <p:txBody>
          <a:bodyPr/>
          <a:lstStyle>
            <a:lvl1pPr>
              <a:defRPr/>
            </a:lvl1pPr>
          </a:lstStyle>
          <a:p>
            <a:fld id="{C175BEB0-D216-43FF-B707-FBB0C3CA4969}"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8838975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4" name="Slide Number Placeholder 3"/>
          <p:cNvSpPr>
            <a:spLocks noGrp="1"/>
          </p:cNvSpPr>
          <p:nvPr>
            <p:ph type="sldNum" sz="quarter" idx="12"/>
          </p:nvPr>
        </p:nvSpPr>
        <p:spPr/>
        <p:txBody>
          <a:bodyPr/>
          <a:lstStyle>
            <a:lvl1pPr>
              <a:defRPr/>
            </a:lvl1pPr>
          </a:lstStyle>
          <a:p>
            <a:fld id="{7B88A7D0-F5B8-4C53-A688-ECD47C0C96D4}"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6984481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7" name="Slide Number Placeholder 6"/>
          <p:cNvSpPr>
            <a:spLocks noGrp="1"/>
          </p:cNvSpPr>
          <p:nvPr>
            <p:ph type="sldNum" sz="quarter" idx="12"/>
          </p:nvPr>
        </p:nvSpPr>
        <p:spPr/>
        <p:txBody>
          <a:bodyPr/>
          <a:lstStyle>
            <a:lvl1pPr>
              <a:defRPr/>
            </a:lvl1pPr>
          </a:lstStyle>
          <a:p>
            <a:fld id="{354AF670-DBF0-4FE4-9DB9-F3EED49CC89D}"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3149958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7" name="Slide Number Placeholder 6"/>
          <p:cNvSpPr>
            <a:spLocks noGrp="1"/>
          </p:cNvSpPr>
          <p:nvPr>
            <p:ph type="sldNum" sz="quarter" idx="12"/>
          </p:nvPr>
        </p:nvSpPr>
        <p:spPr/>
        <p:txBody>
          <a:bodyPr/>
          <a:lstStyle>
            <a:lvl1pPr>
              <a:defRPr/>
            </a:lvl1pPr>
          </a:lstStyle>
          <a:p>
            <a:fld id="{07815CC8-997B-4789-8B65-6D886F42D9AE}"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24276403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6" name="Slide Number Placeholder 5"/>
          <p:cNvSpPr>
            <a:spLocks noGrp="1"/>
          </p:cNvSpPr>
          <p:nvPr>
            <p:ph type="sldNum" sz="quarter" idx="12"/>
          </p:nvPr>
        </p:nvSpPr>
        <p:spPr/>
        <p:txBody>
          <a:bodyPr/>
          <a:lstStyle>
            <a:lvl1pPr>
              <a:defRPr/>
            </a:lvl1pPr>
          </a:lstStyle>
          <a:p>
            <a:fld id="{756B0D03-4802-404C-B402-AE6CF47D0415}"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38469391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609600"/>
            <a:ext cx="21336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Palatino Linotype"/>
            </a:endParaRPr>
          </a:p>
        </p:txBody>
      </p:sp>
      <p:sp>
        <p:nvSpPr>
          <p:cNvPr id="6" name="Slide Number Placeholder 5"/>
          <p:cNvSpPr>
            <a:spLocks noGrp="1"/>
          </p:cNvSpPr>
          <p:nvPr>
            <p:ph type="sldNum" sz="quarter" idx="12"/>
          </p:nvPr>
        </p:nvSpPr>
        <p:spPr/>
        <p:txBody>
          <a:bodyPr/>
          <a:lstStyle>
            <a:lvl1pPr>
              <a:defRPr/>
            </a:lvl1pPr>
          </a:lstStyle>
          <a:p>
            <a:fld id="{072A4E98-D55C-4782-9B04-4DD2CC73BBC3}"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64237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09600"/>
            <a:ext cx="8534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Palatino Linotype"/>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Palatino Linotype"/>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E70DD7E-83CD-4F1A-AA4B-9EC60A79B0B1}"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29245598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5" name="Footer Placeholder 4"/>
          <p:cNvSpPr>
            <a:spLocks noGrp="1"/>
          </p:cNvSpPr>
          <p:nvPr>
            <p:ph type="ftr" sz="quarter" idx="11"/>
          </p:nvPr>
        </p:nvSpPr>
        <p:spPr/>
        <p:txBody>
          <a:bodyPr/>
          <a:lstStyle>
            <a:lvl1pPr>
              <a:defRPr/>
            </a:lvl1pPr>
          </a:lstStyle>
          <a:p>
            <a:endParaRPr lang="en-US" dirty="0" smtClean="0">
              <a:solidFill>
                <a:srgbClr val="000000"/>
              </a:solidFill>
              <a:latin typeface="Palatino Linotype"/>
            </a:endParaRPr>
          </a:p>
        </p:txBody>
      </p:sp>
      <p:sp>
        <p:nvSpPr>
          <p:cNvPr id="6" name="Slide Number Placeholder 5"/>
          <p:cNvSpPr>
            <a:spLocks noGrp="1"/>
          </p:cNvSpPr>
          <p:nvPr>
            <p:ph type="sldNum" sz="quarter" idx="12"/>
          </p:nvPr>
        </p:nvSpPr>
        <p:spPr/>
        <p:txBody>
          <a:bodyPr/>
          <a:lstStyle>
            <a:lvl1pPr>
              <a:defRPr/>
            </a:lvl1pPr>
          </a:lstStyle>
          <a:p>
            <a:fld id="{316E5717-E292-4835-9281-3722A13FA96A}" type="slidenum">
              <a:rPr lang="en-US">
                <a:solidFill>
                  <a:srgbClr val="000000"/>
                </a:solidFill>
                <a:latin typeface="Palatino Linotype"/>
              </a:rPr>
              <a:pPr/>
              <a:t>‹#›</a:t>
            </a:fld>
            <a:endParaRPr lang="en-US">
              <a:solidFill>
                <a:srgbClr val="000000"/>
              </a:solidFill>
              <a:latin typeface="Palatino Linotype"/>
            </a:endParaRPr>
          </a:p>
        </p:txBody>
      </p:sp>
    </p:spTree>
    <p:extLst>
      <p:ext uri="{BB962C8B-B14F-4D97-AF65-F5344CB8AC3E}">
        <p14:creationId xmlns:p14="http://schemas.microsoft.com/office/powerpoint/2010/main" val="27843943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Palatino Linotype"/>
            </a:endParaRPr>
          </a:p>
        </p:txBody>
      </p:sp>
      <p:sp>
        <p:nvSpPr>
          <p:cNvPr id="5" name="Footer Placeholder 4"/>
          <p:cNvSpPr>
            <a:spLocks noGrp="1"/>
          </p:cNvSpPr>
          <p:nvPr>
            <p:ph type="ftr" sz="quarter" idx="11"/>
          </p:nvPr>
        </p:nvSpPr>
        <p:spPr/>
        <p:txBody>
          <a:bodyPr/>
          <a:lstStyle>
            <a:lvl1pPr>
              <a:defRPr/>
            </a:lvl1pPr>
          </a:lstStyle>
          <a:p>
            <a:endParaRPr lang="en-US" dirty="0" smtClean="0">
              <a:solidFill>
                <a:srgbClr val="000000"/>
              </a:solidFill>
              <a:latin typeface="Palatino Linotype"/>
            </a:endParaRPr>
          </a:p>
        </p:txBody>
      </p:sp>
      <p:sp>
        <p:nvSpPr>
          <p:cNvPr id="6" name="Slide Number Placeholder 5"/>
          <p:cNvSpPr>
            <a:spLocks noGrp="1"/>
          </p:cNvSpPr>
          <p:nvPr>
            <p:ph type="sldNum" sz="quarter" idx="12"/>
          </p:nvPr>
        </p:nvSpPr>
        <p:spPr/>
        <p:txBody>
          <a:bodyPr/>
          <a:lstStyle>
            <a:lvl1pPr>
              <a:defRPr/>
            </a:lvl1pPr>
          </a:lstStyle>
          <a:p>
            <a:fld id="{F516C3A3-C64B-4E56-8BD3-368548E63A57}" type="slidenum">
              <a:rPr lang="en-US">
                <a:solidFill>
                  <a:srgbClr val="000000"/>
                </a:solidFill>
                <a:latin typeface="Palatino Linotype"/>
              </a:rPr>
              <a:pPr/>
              <a:t>‹#›</a:t>
            </a:fld>
            <a:endParaRPr lang="en-US">
              <a:solidFill>
                <a:srgbClr val="000000"/>
              </a:solidFill>
              <a:latin typeface="Palatino Linotype"/>
            </a:endParaRPr>
          </a:p>
        </p:txBody>
      </p:sp>
      <p:sp>
        <p:nvSpPr>
          <p:cNvPr id="7" name="TextBox 6"/>
          <p:cNvSpPr txBox="1"/>
          <p:nvPr userDrawn="1"/>
        </p:nvSpPr>
        <p:spPr>
          <a:xfrm>
            <a:off x="4000500" y="6305490"/>
            <a:ext cx="1143000" cy="400110"/>
          </a:xfrm>
          <a:prstGeom prst="rect">
            <a:avLst/>
          </a:prstGeom>
          <a:noFill/>
        </p:spPr>
        <p:txBody>
          <a:bodyPr wrap="square" rtlCol="0">
            <a:spAutoFit/>
          </a:bodyPr>
          <a:lstStyle/>
          <a:p>
            <a:pPr algn="ctr" defTabSz="914400" fontAlgn="base">
              <a:spcBef>
                <a:spcPct val="0"/>
              </a:spcBef>
              <a:spcAft>
                <a:spcPct val="0"/>
              </a:spcAft>
              <a:defRPr/>
            </a:pPr>
            <a:fld id="{5D36513C-4B31-4A5A-91AB-19BB88C8BE2A}" type="slidenum">
              <a:rPr lang="en-US" sz="2000" smtClean="0">
                <a:solidFill>
                  <a:srgbClr val="000000"/>
                </a:solidFill>
                <a:latin typeface="Times New Roman" pitchFamily="18" charset="0"/>
              </a:rPr>
              <a:pPr algn="ctr" defTabSz="914400" fontAlgn="base">
                <a:spcBef>
                  <a:spcPct val="0"/>
                </a:spcBef>
                <a:spcAft>
                  <a:spcPct val="0"/>
                </a:spcAft>
                <a:defRPr/>
              </a:pPr>
              <a:t>‹#›</a:t>
            </a:fld>
            <a:r>
              <a:rPr lang="en-US" sz="2000" dirty="0" smtClean="0">
                <a:solidFill>
                  <a:srgbClr val="000000"/>
                </a:solidFill>
                <a:latin typeface="Times New Roman" pitchFamily="18" charset="0"/>
              </a:rPr>
              <a:t> of 58</a:t>
            </a:r>
          </a:p>
        </p:txBody>
      </p:sp>
    </p:spTree>
    <p:extLst>
      <p:ext uri="{BB962C8B-B14F-4D97-AF65-F5344CB8AC3E}">
        <p14:creationId xmlns:p14="http://schemas.microsoft.com/office/powerpoint/2010/main" val="38368618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0.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theme" Target="../theme/theme11.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theme" Target="../theme/theme12.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theme" Target="../theme/theme13.xml"/><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jpe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theme" Target="../theme/theme4.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5.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jpeg"/><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theme" Target="../theme/theme6.xml"/><Relationship Id="rId15" Type="http://schemas.openxmlformats.org/officeDocument/2006/relationships/image" Target="../media/image1.jpeg"/><Relationship Id="rId16" Type="http://schemas.openxmlformats.org/officeDocument/2006/relationships/image" Target="../media/image2.jpeg"/><Relationship Id="rId17" Type="http://schemas.openxmlformats.org/officeDocument/2006/relationships/image" Target="../media/image3.jpe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jpeg"/><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theme" Target="../theme/theme8.xml"/><Relationship Id="rId14" Type="http://schemas.openxmlformats.org/officeDocument/2006/relationships/image" Target="../media/image4.jpeg"/><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theme" Target="../theme/theme9.xml"/><Relationship Id="rId14" Type="http://schemas.openxmlformats.org/officeDocument/2006/relationships/image" Target="../media/image4.jpeg"/><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CE098-9C0B-084E-A8EF-CE0779C1C27C}" type="datetimeFigureOut">
              <a:rPr lang="en-US" smtClean="0"/>
              <a:t>9/22/13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B0C4F-D177-4543-AF5D-ABE9CC262D99}"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rgbClr val="E63D2C"/>
          </a:solidFill>
          <a:effectLst>
            <a:outerShdw blurRad="50800" dist="63500" dir="2700000" algn="tl" rotWithShape="0">
              <a:schemeClr val="tx1">
                <a:lumMod val="50000"/>
                <a:alpha val="52000"/>
              </a:scheme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B1729-DF26-804B-B0F8-61D5C41FE4B9}" type="datetime1">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latin typeface="Calibri"/>
              </a:rPr>
              <a:t>Rudra Dutta, Optical area, US-Japan Research Collaboration Workshop 2012</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78581-F0E4-EC42-9C10-F1E8C828C43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614230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A438F-82D5-DB4E-B708-F74C38152080}" type="datetimeFigureOut">
              <a:rPr lang="en-US" smtClean="0">
                <a:solidFill>
                  <a:prstClr val="white">
                    <a:tint val="75000"/>
                  </a:prstClr>
                </a:solidFill>
                <a:latin typeface="Calibri"/>
              </a:rPr>
              <a:pPr/>
              <a:t>9/23/13</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209DD-D7B7-8947-8482-CC8C5FF11591}"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xStyles>
    <p:titleStyle>
      <a:lvl1pPr algn="ctr" defTabSz="914400" rtl="0" eaLnBrk="1" latinLnBrk="0" hangingPunct="1">
        <a:spcBef>
          <a:spcPct val="0"/>
        </a:spcBef>
        <a:buNone/>
        <a:defRPr sz="44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rgbClr val="FDFF9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rgbClr val="FDFF9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FDFF9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FDFF9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FDFF9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rgbClr val="800000"/>
            </a:gs>
            <a:gs pos="14000">
              <a:schemeClr val="tx1">
                <a:lumMod val="65000"/>
                <a:lumOff val="35000"/>
              </a:schemeClr>
            </a:gs>
            <a:gs pos="37000">
              <a:schemeClr val="tx1">
                <a:lumMod val="85000"/>
                <a:lumOff val="15000"/>
              </a:schemeClr>
            </a:gs>
            <a:gs pos="87000">
              <a:schemeClr val="tx1">
                <a:lumMod val="65000"/>
                <a:lumOff val="35000"/>
              </a:schemeClr>
            </a:gs>
            <a:gs pos="62000">
              <a:schemeClr val="tx1">
                <a:lumMod val="85000"/>
                <a:lumOff val="15000"/>
              </a:schemeClr>
            </a:gs>
          </a:gsLst>
          <a:lin ang="189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809" y="4614724"/>
            <a:ext cx="4954104" cy="1741625"/>
          </a:xfrm>
          <a:prstGeom prst="rect">
            <a:avLst/>
          </a:prstGeom>
          <a:solidFill>
            <a:schemeClr val="tx1">
              <a:alpha val="20000"/>
            </a:schemeClr>
          </a:solidFill>
          <a:effectLst>
            <a:softEdge rad="228600"/>
          </a:effectLst>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7045E-D77D-4D45-A8C0-3F9BE88F8150}"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328B5-3EA6-234D-AC39-FC94FB913C7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336033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xStyles>
    <p:titleStyle>
      <a:lvl1pPr algn="ctr" defTabSz="457200" rtl="0" eaLnBrk="1" latinLnBrk="0" hangingPunct="1">
        <a:spcBef>
          <a:spcPct val="0"/>
        </a:spcBef>
        <a:buNone/>
        <a:defRPr sz="2800" b="1" kern="1200"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8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8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8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8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8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BCF2E-7273-F94D-95B4-739D91C6DACF}" type="datetimeFigureOut">
              <a:rPr lang="en-US" smtClean="0">
                <a:solidFill>
                  <a:prstClr val="black">
                    <a:tint val="75000"/>
                  </a:prstClr>
                </a:solidFill>
                <a:latin typeface="Calibri"/>
              </a:rPr>
              <a:pPr/>
              <a:t>9/23/13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9FA7C-1771-CD46-BC9B-AEBAA33763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21" descr="P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8" descr="GENI-logo-fina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 y="76200"/>
            <a:ext cx="10668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angle 9"/>
          <p:cNvSpPr>
            <a:spLocks noChangeArrowheads="1"/>
          </p:cNvSpPr>
          <p:nvPr/>
        </p:nvSpPr>
        <p:spPr bwMode="auto">
          <a:xfrm>
            <a:off x="485775" y="6589713"/>
            <a:ext cx="3200400" cy="2444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Sponsored by the National Science Foundation</a:t>
            </a:r>
          </a:p>
        </p:txBody>
      </p:sp>
      <p:sp>
        <p:nvSpPr>
          <p:cNvPr id="4106" name="Rectangle 10"/>
          <p:cNvSpPr>
            <a:spLocks noChangeArrowheads="1"/>
          </p:cNvSpPr>
          <p:nvPr/>
        </p:nvSpPr>
        <p:spPr bwMode="auto">
          <a:xfrm>
            <a:off x="8458200" y="6537325"/>
            <a:ext cx="533400" cy="244475"/>
          </a:xfrm>
          <a:prstGeom prst="rect">
            <a:avLst/>
          </a:prstGeom>
          <a:noFill/>
          <a:ln w="9525">
            <a:noFill/>
            <a:miter lim="800000"/>
            <a:headEnd/>
            <a:tailEnd/>
          </a:ln>
          <a:effectLst/>
        </p:spPr>
        <p:txBody>
          <a:bodyPr>
            <a:spAutoFit/>
          </a:bodyPr>
          <a:lstStyle/>
          <a:p>
            <a:pPr algn="r" fontAlgn="base">
              <a:spcBef>
                <a:spcPct val="0"/>
              </a:spcBef>
              <a:spcAft>
                <a:spcPct val="0"/>
              </a:spcAft>
            </a:pPr>
            <a:fld id="{6D447FBD-2427-694B-96CD-A7D4E68F9F73}" type="slidenum">
              <a:rPr lang="en-US" sz="1000" smtClean="0">
                <a:solidFill>
                  <a:srgbClr val="808080"/>
                </a:solidFill>
                <a:latin typeface="Arial" charset="0"/>
                <a:ea typeface="Kozuka Gothic Pro L" charset="0"/>
                <a:cs typeface="Kozuka Gothic Pro L" charset="0"/>
              </a:rPr>
              <a:pPr algn="r" fontAlgn="base">
                <a:spcBef>
                  <a:spcPct val="0"/>
                </a:spcBef>
                <a:spcAft>
                  <a:spcPct val="0"/>
                </a:spcAft>
              </a:pPr>
              <a:t>‹#›</a:t>
            </a:fld>
            <a:endParaRPr lang="en-US" sz="1000" smtClean="0">
              <a:solidFill>
                <a:srgbClr val="808080"/>
              </a:solidFill>
              <a:latin typeface="Arial" charset="0"/>
              <a:ea typeface="Kozuka Gothic Pro L" charset="0"/>
              <a:cs typeface="Kozuka Gothic Pro L" charset="0"/>
            </a:endParaRPr>
          </a:p>
        </p:txBody>
      </p:sp>
      <p:sp>
        <p:nvSpPr>
          <p:cNvPr id="14342" name="Rectangle 17"/>
          <p:cNvSpPr>
            <a:spLocks noGrp="1" noChangeArrowheads="1"/>
          </p:cNvSpPr>
          <p:nvPr>
            <p:ph type="title"/>
          </p:nvPr>
        </p:nvSpPr>
        <p:spPr bwMode="auto">
          <a:xfrm>
            <a:off x="6858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8"/>
          <p:cNvSpPr>
            <a:spLocks noGrp="1" noChangeArrowheads="1"/>
          </p:cNvSpPr>
          <p:nvPr>
            <p:ph type="body" idx="1"/>
          </p:nvPr>
        </p:nvSpPr>
        <p:spPr bwMode="auto">
          <a:xfrm>
            <a:off x="457200" y="14478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 name="Rectangle 20"/>
          <p:cNvSpPr>
            <a:spLocks noChangeArrowheads="1"/>
          </p:cNvSpPr>
          <p:nvPr/>
        </p:nvSpPr>
        <p:spPr bwMode="auto">
          <a:xfrm>
            <a:off x="3771900" y="6600825"/>
            <a:ext cx="2057400" cy="244475"/>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March 31, 2009</a:t>
            </a:r>
          </a:p>
        </p:txBody>
      </p:sp>
      <p:pic>
        <p:nvPicPr>
          <p:cNvPr id="14345" name="Picture 22" descr="nsf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288" y="6573838"/>
            <a:ext cx="2809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r" rtl="0" eaLnBrk="0" fontAlgn="base" hangingPunct="0">
        <a:spcBef>
          <a:spcPct val="0"/>
        </a:spcBef>
        <a:spcAft>
          <a:spcPct val="0"/>
        </a:spcAft>
        <a:defRPr sz="2800">
          <a:solidFill>
            <a:srgbClr val="333333"/>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5pPr>
      <a:lvl6pPr marL="457200" algn="r" rtl="0" eaLnBrk="1" fontAlgn="base" hangingPunct="1">
        <a:spcBef>
          <a:spcPct val="0"/>
        </a:spcBef>
        <a:spcAft>
          <a:spcPct val="0"/>
        </a:spcAft>
        <a:defRPr sz="2800">
          <a:solidFill>
            <a:srgbClr val="333333"/>
          </a:solidFill>
          <a:latin typeface="Arial" charset="0"/>
        </a:defRPr>
      </a:lvl6pPr>
      <a:lvl7pPr marL="914400" algn="r" rtl="0" eaLnBrk="1" fontAlgn="base" hangingPunct="1">
        <a:spcBef>
          <a:spcPct val="0"/>
        </a:spcBef>
        <a:spcAft>
          <a:spcPct val="0"/>
        </a:spcAft>
        <a:defRPr sz="2800">
          <a:solidFill>
            <a:srgbClr val="333333"/>
          </a:solidFill>
          <a:latin typeface="Arial" charset="0"/>
        </a:defRPr>
      </a:lvl7pPr>
      <a:lvl8pPr marL="1371600" algn="r" rtl="0" eaLnBrk="1" fontAlgn="base" hangingPunct="1">
        <a:spcBef>
          <a:spcPct val="0"/>
        </a:spcBef>
        <a:spcAft>
          <a:spcPct val="0"/>
        </a:spcAft>
        <a:defRPr sz="2800">
          <a:solidFill>
            <a:srgbClr val="333333"/>
          </a:solidFill>
          <a:latin typeface="Arial" charset="0"/>
        </a:defRPr>
      </a:lvl8pPr>
      <a:lvl9pPr marL="1828800" algn="r" rtl="0" eaLnBrk="1" fontAlgn="base" hangingPunct="1">
        <a:spcBef>
          <a:spcPct val="0"/>
        </a:spcBef>
        <a:spcAft>
          <a:spcPct val="0"/>
        </a:spcAft>
        <a:defRPr sz="2800">
          <a:solidFill>
            <a:srgbClr val="333333"/>
          </a:solidFill>
          <a:latin typeface="Arial" charset="0"/>
        </a:defRPr>
      </a:lvl9pPr>
    </p:titleStyle>
    <p:bodyStyle>
      <a:lvl1pPr marL="342900" indent="-342900" algn="l" rtl="0" eaLnBrk="0" fontAlgn="base" hangingPunct="0">
        <a:spcBef>
          <a:spcPct val="20000"/>
        </a:spcBef>
        <a:spcAft>
          <a:spcPct val="0"/>
        </a:spcAft>
        <a:buChar char="•"/>
        <a:defRPr sz="2800">
          <a:solidFill>
            <a:srgbClr val="080808"/>
          </a:solidFill>
          <a:latin typeface="+mn-lt"/>
          <a:ea typeface="+mn-ea"/>
          <a:cs typeface="Kozuka Gothic Pro L" pitchFamily="34" charset="-128"/>
        </a:defRPr>
      </a:lvl1pPr>
      <a:lvl2pPr marL="742950" indent="-285750" algn="l" rtl="0" eaLnBrk="0" fontAlgn="base" hangingPunct="0">
        <a:spcBef>
          <a:spcPct val="20000"/>
        </a:spcBef>
        <a:spcAft>
          <a:spcPct val="0"/>
        </a:spcAft>
        <a:buChar char="–"/>
        <a:defRPr sz="2400">
          <a:solidFill>
            <a:srgbClr val="080808"/>
          </a:solidFill>
          <a:latin typeface="+mn-lt"/>
          <a:ea typeface="+mn-ea"/>
          <a:cs typeface="Kozuka Gothic Pro L" pitchFamily="34" charset="-128"/>
        </a:defRPr>
      </a:lvl2pPr>
      <a:lvl3pPr marL="1143000" indent="-228600" algn="l" rtl="0" eaLnBrk="0" fontAlgn="base" hangingPunct="0">
        <a:spcBef>
          <a:spcPct val="20000"/>
        </a:spcBef>
        <a:spcAft>
          <a:spcPct val="0"/>
        </a:spcAft>
        <a:buChar char="•"/>
        <a:defRPr sz="2000">
          <a:solidFill>
            <a:srgbClr val="080808"/>
          </a:solidFill>
          <a:latin typeface="+mn-lt"/>
          <a:ea typeface="+mn-ea"/>
          <a:cs typeface="Kozuka Gothic Pro L" pitchFamily="34" charset="-128"/>
        </a:defRPr>
      </a:lvl3pPr>
      <a:lvl4pPr marL="1600200" indent="-228600" algn="l" rtl="0" eaLnBrk="0" fontAlgn="base" hangingPunct="0">
        <a:spcBef>
          <a:spcPct val="20000"/>
        </a:spcBef>
        <a:spcAft>
          <a:spcPct val="0"/>
        </a:spcAft>
        <a:buChar char="–"/>
        <a:defRPr>
          <a:solidFill>
            <a:srgbClr val="080808"/>
          </a:solidFill>
          <a:latin typeface="+mn-lt"/>
          <a:ea typeface="+mn-ea"/>
          <a:cs typeface="Kozuka Gothic Pro L" pitchFamily="34" charset="-128"/>
        </a:defRPr>
      </a:lvl4pPr>
      <a:lvl5pPr marL="2057400" indent="-228600" algn="l" rtl="0" eaLnBrk="0" fontAlgn="base" hangingPunct="0">
        <a:spcBef>
          <a:spcPct val="20000"/>
        </a:spcBef>
        <a:spcAft>
          <a:spcPct val="0"/>
        </a:spcAft>
        <a:buChar char="»"/>
        <a:defRPr>
          <a:solidFill>
            <a:srgbClr val="080808"/>
          </a:solidFill>
          <a:latin typeface="+mn-lt"/>
          <a:ea typeface="+mn-ea"/>
          <a:cs typeface="Kozuka Gothic Pro L" pitchFamily="34" charset="-128"/>
        </a:defRPr>
      </a:lvl5pPr>
      <a:lvl6pPr marL="2514600" indent="-228600" algn="l" rtl="0" eaLnBrk="1" fontAlgn="base" hangingPunct="1">
        <a:spcBef>
          <a:spcPct val="20000"/>
        </a:spcBef>
        <a:spcAft>
          <a:spcPct val="0"/>
        </a:spcAft>
        <a:buChar char="»"/>
        <a:defRPr>
          <a:solidFill>
            <a:srgbClr val="080808"/>
          </a:solidFill>
          <a:latin typeface="+mn-lt"/>
          <a:ea typeface="+mn-ea"/>
        </a:defRPr>
      </a:lvl6pPr>
      <a:lvl7pPr marL="2971800" indent="-228600" algn="l" rtl="0" eaLnBrk="1" fontAlgn="base" hangingPunct="1">
        <a:spcBef>
          <a:spcPct val="20000"/>
        </a:spcBef>
        <a:spcAft>
          <a:spcPct val="0"/>
        </a:spcAft>
        <a:buChar char="»"/>
        <a:defRPr>
          <a:solidFill>
            <a:srgbClr val="080808"/>
          </a:solidFill>
          <a:latin typeface="+mn-lt"/>
          <a:ea typeface="+mn-ea"/>
        </a:defRPr>
      </a:lvl7pPr>
      <a:lvl8pPr marL="3429000" indent="-228600" algn="l" rtl="0" eaLnBrk="1" fontAlgn="base" hangingPunct="1">
        <a:spcBef>
          <a:spcPct val="20000"/>
        </a:spcBef>
        <a:spcAft>
          <a:spcPct val="0"/>
        </a:spcAft>
        <a:buChar char="»"/>
        <a:defRPr>
          <a:solidFill>
            <a:srgbClr val="080808"/>
          </a:solidFill>
          <a:latin typeface="+mn-lt"/>
          <a:ea typeface="+mn-ea"/>
        </a:defRPr>
      </a:lvl8pPr>
      <a:lvl9pPr marL="3886200" indent="-228600" algn="l" rtl="0" eaLnBrk="1" fontAlgn="base" hangingPunct="1">
        <a:spcBef>
          <a:spcPct val="20000"/>
        </a:spcBef>
        <a:spcAft>
          <a:spcPct val="0"/>
        </a:spcAft>
        <a:buChar char="»"/>
        <a:defRPr>
          <a:solidFill>
            <a:srgbClr val="08080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21" descr="P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8" descr="GENI-logo-fina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 y="76200"/>
            <a:ext cx="10668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angle 9"/>
          <p:cNvSpPr>
            <a:spLocks noChangeArrowheads="1"/>
          </p:cNvSpPr>
          <p:nvPr/>
        </p:nvSpPr>
        <p:spPr bwMode="auto">
          <a:xfrm>
            <a:off x="485775" y="6589713"/>
            <a:ext cx="3200400" cy="2444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Sponsored by the National Science Foundation</a:t>
            </a:r>
          </a:p>
        </p:txBody>
      </p:sp>
      <p:sp>
        <p:nvSpPr>
          <p:cNvPr id="4106" name="Rectangle 10"/>
          <p:cNvSpPr>
            <a:spLocks noChangeArrowheads="1"/>
          </p:cNvSpPr>
          <p:nvPr/>
        </p:nvSpPr>
        <p:spPr bwMode="auto">
          <a:xfrm>
            <a:off x="8458200" y="6537325"/>
            <a:ext cx="533400" cy="244475"/>
          </a:xfrm>
          <a:prstGeom prst="rect">
            <a:avLst/>
          </a:prstGeom>
          <a:noFill/>
          <a:ln w="9525">
            <a:noFill/>
            <a:miter lim="800000"/>
            <a:headEnd/>
            <a:tailEnd/>
          </a:ln>
          <a:effectLst/>
        </p:spPr>
        <p:txBody>
          <a:bodyPr>
            <a:spAutoFit/>
          </a:bodyPr>
          <a:lstStyle/>
          <a:p>
            <a:pPr algn="r" fontAlgn="base">
              <a:spcBef>
                <a:spcPct val="0"/>
              </a:spcBef>
              <a:spcAft>
                <a:spcPct val="0"/>
              </a:spcAft>
            </a:pPr>
            <a:fld id="{6D447FBD-2427-694B-96CD-A7D4E68F9F73}" type="slidenum">
              <a:rPr lang="en-US" sz="1000" smtClean="0">
                <a:solidFill>
                  <a:srgbClr val="808080"/>
                </a:solidFill>
                <a:latin typeface="Arial" charset="0"/>
                <a:ea typeface="Kozuka Gothic Pro L" charset="0"/>
                <a:cs typeface="Kozuka Gothic Pro L" charset="0"/>
              </a:rPr>
              <a:pPr algn="r" fontAlgn="base">
                <a:spcBef>
                  <a:spcPct val="0"/>
                </a:spcBef>
                <a:spcAft>
                  <a:spcPct val="0"/>
                </a:spcAft>
              </a:pPr>
              <a:t>‹#›</a:t>
            </a:fld>
            <a:endParaRPr lang="en-US" sz="1000" smtClean="0">
              <a:solidFill>
                <a:srgbClr val="808080"/>
              </a:solidFill>
              <a:latin typeface="Arial" charset="0"/>
              <a:ea typeface="Kozuka Gothic Pro L" charset="0"/>
              <a:cs typeface="Kozuka Gothic Pro L" charset="0"/>
            </a:endParaRPr>
          </a:p>
        </p:txBody>
      </p:sp>
      <p:sp>
        <p:nvSpPr>
          <p:cNvPr id="14342" name="Rectangle 17"/>
          <p:cNvSpPr>
            <a:spLocks noGrp="1" noChangeArrowheads="1"/>
          </p:cNvSpPr>
          <p:nvPr>
            <p:ph type="title"/>
          </p:nvPr>
        </p:nvSpPr>
        <p:spPr bwMode="auto">
          <a:xfrm>
            <a:off x="6858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8"/>
          <p:cNvSpPr>
            <a:spLocks noGrp="1" noChangeArrowheads="1"/>
          </p:cNvSpPr>
          <p:nvPr>
            <p:ph type="body" idx="1"/>
          </p:nvPr>
        </p:nvSpPr>
        <p:spPr bwMode="auto">
          <a:xfrm>
            <a:off x="457200" y="14478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 name="Rectangle 20"/>
          <p:cNvSpPr>
            <a:spLocks noChangeArrowheads="1"/>
          </p:cNvSpPr>
          <p:nvPr/>
        </p:nvSpPr>
        <p:spPr bwMode="auto">
          <a:xfrm>
            <a:off x="3771900" y="6600825"/>
            <a:ext cx="2057400" cy="244475"/>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March 31, 2009</a:t>
            </a:r>
          </a:p>
        </p:txBody>
      </p:sp>
      <p:pic>
        <p:nvPicPr>
          <p:cNvPr id="14345" name="Picture 22" descr="nsf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288" y="6573838"/>
            <a:ext cx="2809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r" rtl="0" eaLnBrk="0" fontAlgn="base" hangingPunct="0">
        <a:spcBef>
          <a:spcPct val="0"/>
        </a:spcBef>
        <a:spcAft>
          <a:spcPct val="0"/>
        </a:spcAft>
        <a:defRPr sz="2800">
          <a:solidFill>
            <a:srgbClr val="333333"/>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5pPr>
      <a:lvl6pPr marL="457200" algn="r" rtl="0" eaLnBrk="1" fontAlgn="base" hangingPunct="1">
        <a:spcBef>
          <a:spcPct val="0"/>
        </a:spcBef>
        <a:spcAft>
          <a:spcPct val="0"/>
        </a:spcAft>
        <a:defRPr sz="2800">
          <a:solidFill>
            <a:srgbClr val="333333"/>
          </a:solidFill>
          <a:latin typeface="Arial" charset="0"/>
        </a:defRPr>
      </a:lvl6pPr>
      <a:lvl7pPr marL="914400" algn="r" rtl="0" eaLnBrk="1" fontAlgn="base" hangingPunct="1">
        <a:spcBef>
          <a:spcPct val="0"/>
        </a:spcBef>
        <a:spcAft>
          <a:spcPct val="0"/>
        </a:spcAft>
        <a:defRPr sz="2800">
          <a:solidFill>
            <a:srgbClr val="333333"/>
          </a:solidFill>
          <a:latin typeface="Arial" charset="0"/>
        </a:defRPr>
      </a:lvl7pPr>
      <a:lvl8pPr marL="1371600" algn="r" rtl="0" eaLnBrk="1" fontAlgn="base" hangingPunct="1">
        <a:spcBef>
          <a:spcPct val="0"/>
        </a:spcBef>
        <a:spcAft>
          <a:spcPct val="0"/>
        </a:spcAft>
        <a:defRPr sz="2800">
          <a:solidFill>
            <a:srgbClr val="333333"/>
          </a:solidFill>
          <a:latin typeface="Arial" charset="0"/>
        </a:defRPr>
      </a:lvl8pPr>
      <a:lvl9pPr marL="1828800" algn="r" rtl="0" eaLnBrk="1" fontAlgn="base" hangingPunct="1">
        <a:spcBef>
          <a:spcPct val="0"/>
        </a:spcBef>
        <a:spcAft>
          <a:spcPct val="0"/>
        </a:spcAft>
        <a:defRPr sz="2800">
          <a:solidFill>
            <a:srgbClr val="333333"/>
          </a:solidFill>
          <a:latin typeface="Arial" charset="0"/>
        </a:defRPr>
      </a:lvl9pPr>
    </p:titleStyle>
    <p:bodyStyle>
      <a:lvl1pPr marL="342900" indent="-342900" algn="l" rtl="0" eaLnBrk="0" fontAlgn="base" hangingPunct="0">
        <a:spcBef>
          <a:spcPct val="20000"/>
        </a:spcBef>
        <a:spcAft>
          <a:spcPct val="0"/>
        </a:spcAft>
        <a:buChar char="•"/>
        <a:defRPr sz="2800">
          <a:solidFill>
            <a:srgbClr val="080808"/>
          </a:solidFill>
          <a:latin typeface="+mn-lt"/>
          <a:ea typeface="+mn-ea"/>
          <a:cs typeface="Kozuka Gothic Pro L" pitchFamily="34" charset="-128"/>
        </a:defRPr>
      </a:lvl1pPr>
      <a:lvl2pPr marL="742950" indent="-285750" algn="l" rtl="0" eaLnBrk="0" fontAlgn="base" hangingPunct="0">
        <a:spcBef>
          <a:spcPct val="20000"/>
        </a:spcBef>
        <a:spcAft>
          <a:spcPct val="0"/>
        </a:spcAft>
        <a:buChar char="–"/>
        <a:defRPr sz="2400">
          <a:solidFill>
            <a:srgbClr val="080808"/>
          </a:solidFill>
          <a:latin typeface="+mn-lt"/>
          <a:ea typeface="+mn-ea"/>
          <a:cs typeface="Kozuka Gothic Pro L" pitchFamily="34" charset="-128"/>
        </a:defRPr>
      </a:lvl2pPr>
      <a:lvl3pPr marL="1143000" indent="-228600" algn="l" rtl="0" eaLnBrk="0" fontAlgn="base" hangingPunct="0">
        <a:spcBef>
          <a:spcPct val="20000"/>
        </a:spcBef>
        <a:spcAft>
          <a:spcPct val="0"/>
        </a:spcAft>
        <a:buChar char="•"/>
        <a:defRPr sz="2000">
          <a:solidFill>
            <a:srgbClr val="080808"/>
          </a:solidFill>
          <a:latin typeface="+mn-lt"/>
          <a:ea typeface="+mn-ea"/>
          <a:cs typeface="Kozuka Gothic Pro L" pitchFamily="34" charset="-128"/>
        </a:defRPr>
      </a:lvl3pPr>
      <a:lvl4pPr marL="1600200" indent="-228600" algn="l" rtl="0" eaLnBrk="0" fontAlgn="base" hangingPunct="0">
        <a:spcBef>
          <a:spcPct val="20000"/>
        </a:spcBef>
        <a:spcAft>
          <a:spcPct val="0"/>
        </a:spcAft>
        <a:buChar char="–"/>
        <a:defRPr>
          <a:solidFill>
            <a:srgbClr val="080808"/>
          </a:solidFill>
          <a:latin typeface="+mn-lt"/>
          <a:ea typeface="+mn-ea"/>
          <a:cs typeface="Kozuka Gothic Pro L" pitchFamily="34" charset="-128"/>
        </a:defRPr>
      </a:lvl4pPr>
      <a:lvl5pPr marL="2057400" indent="-228600" algn="l" rtl="0" eaLnBrk="0" fontAlgn="base" hangingPunct="0">
        <a:spcBef>
          <a:spcPct val="20000"/>
        </a:spcBef>
        <a:spcAft>
          <a:spcPct val="0"/>
        </a:spcAft>
        <a:buChar char="»"/>
        <a:defRPr>
          <a:solidFill>
            <a:srgbClr val="080808"/>
          </a:solidFill>
          <a:latin typeface="+mn-lt"/>
          <a:ea typeface="+mn-ea"/>
          <a:cs typeface="Kozuka Gothic Pro L" pitchFamily="34" charset="-128"/>
        </a:defRPr>
      </a:lvl5pPr>
      <a:lvl6pPr marL="2514600" indent="-228600" algn="l" rtl="0" eaLnBrk="1" fontAlgn="base" hangingPunct="1">
        <a:spcBef>
          <a:spcPct val="20000"/>
        </a:spcBef>
        <a:spcAft>
          <a:spcPct val="0"/>
        </a:spcAft>
        <a:buChar char="»"/>
        <a:defRPr>
          <a:solidFill>
            <a:srgbClr val="080808"/>
          </a:solidFill>
          <a:latin typeface="+mn-lt"/>
          <a:ea typeface="+mn-ea"/>
        </a:defRPr>
      </a:lvl6pPr>
      <a:lvl7pPr marL="2971800" indent="-228600" algn="l" rtl="0" eaLnBrk="1" fontAlgn="base" hangingPunct="1">
        <a:spcBef>
          <a:spcPct val="20000"/>
        </a:spcBef>
        <a:spcAft>
          <a:spcPct val="0"/>
        </a:spcAft>
        <a:buChar char="»"/>
        <a:defRPr>
          <a:solidFill>
            <a:srgbClr val="080808"/>
          </a:solidFill>
          <a:latin typeface="+mn-lt"/>
          <a:ea typeface="+mn-ea"/>
        </a:defRPr>
      </a:lvl7pPr>
      <a:lvl8pPr marL="3429000" indent="-228600" algn="l" rtl="0" eaLnBrk="1" fontAlgn="base" hangingPunct="1">
        <a:spcBef>
          <a:spcPct val="20000"/>
        </a:spcBef>
        <a:spcAft>
          <a:spcPct val="0"/>
        </a:spcAft>
        <a:buChar char="»"/>
        <a:defRPr>
          <a:solidFill>
            <a:srgbClr val="080808"/>
          </a:solidFill>
          <a:latin typeface="+mn-lt"/>
          <a:ea typeface="+mn-ea"/>
        </a:defRPr>
      </a:lvl8pPr>
      <a:lvl9pPr marL="3886200" indent="-228600" algn="l" rtl="0" eaLnBrk="1" fontAlgn="base" hangingPunct="1">
        <a:spcBef>
          <a:spcPct val="20000"/>
        </a:spcBef>
        <a:spcAft>
          <a:spcPct val="0"/>
        </a:spcAft>
        <a:buChar char="»"/>
        <a:defRPr>
          <a:solidFill>
            <a:srgbClr val="08080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21" descr="P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8" descr="GENI-logo-fina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 y="76200"/>
            <a:ext cx="10668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angle 9"/>
          <p:cNvSpPr>
            <a:spLocks noChangeArrowheads="1"/>
          </p:cNvSpPr>
          <p:nvPr/>
        </p:nvSpPr>
        <p:spPr bwMode="auto">
          <a:xfrm>
            <a:off x="485775" y="6589713"/>
            <a:ext cx="3200400" cy="2444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Sponsored by the National Science Foundation</a:t>
            </a:r>
          </a:p>
        </p:txBody>
      </p:sp>
      <p:sp>
        <p:nvSpPr>
          <p:cNvPr id="4106" name="Rectangle 10"/>
          <p:cNvSpPr>
            <a:spLocks noChangeArrowheads="1"/>
          </p:cNvSpPr>
          <p:nvPr/>
        </p:nvSpPr>
        <p:spPr bwMode="auto">
          <a:xfrm>
            <a:off x="8458200" y="6537325"/>
            <a:ext cx="533400" cy="244475"/>
          </a:xfrm>
          <a:prstGeom prst="rect">
            <a:avLst/>
          </a:prstGeom>
          <a:noFill/>
          <a:ln w="9525">
            <a:noFill/>
            <a:miter lim="800000"/>
            <a:headEnd/>
            <a:tailEnd/>
          </a:ln>
          <a:effectLst/>
        </p:spPr>
        <p:txBody>
          <a:bodyPr>
            <a:spAutoFit/>
          </a:bodyPr>
          <a:lstStyle/>
          <a:p>
            <a:pPr algn="r" fontAlgn="base">
              <a:spcBef>
                <a:spcPct val="0"/>
              </a:spcBef>
              <a:spcAft>
                <a:spcPct val="0"/>
              </a:spcAft>
            </a:pPr>
            <a:fld id="{6D447FBD-2427-694B-96CD-A7D4E68F9F73}" type="slidenum">
              <a:rPr lang="en-US" sz="1000" smtClean="0">
                <a:solidFill>
                  <a:srgbClr val="808080"/>
                </a:solidFill>
                <a:latin typeface="Arial" charset="0"/>
                <a:ea typeface="Kozuka Gothic Pro L" charset="0"/>
                <a:cs typeface="Kozuka Gothic Pro L" charset="0"/>
              </a:rPr>
              <a:pPr algn="r" fontAlgn="base">
                <a:spcBef>
                  <a:spcPct val="0"/>
                </a:spcBef>
                <a:spcAft>
                  <a:spcPct val="0"/>
                </a:spcAft>
              </a:pPr>
              <a:t>‹#›</a:t>
            </a:fld>
            <a:endParaRPr lang="en-US" sz="1000" smtClean="0">
              <a:solidFill>
                <a:srgbClr val="808080"/>
              </a:solidFill>
              <a:latin typeface="Arial" charset="0"/>
              <a:ea typeface="Kozuka Gothic Pro L" charset="0"/>
              <a:cs typeface="Kozuka Gothic Pro L" charset="0"/>
            </a:endParaRPr>
          </a:p>
        </p:txBody>
      </p:sp>
      <p:sp>
        <p:nvSpPr>
          <p:cNvPr id="14342" name="Rectangle 17"/>
          <p:cNvSpPr>
            <a:spLocks noGrp="1" noChangeArrowheads="1"/>
          </p:cNvSpPr>
          <p:nvPr>
            <p:ph type="title"/>
          </p:nvPr>
        </p:nvSpPr>
        <p:spPr bwMode="auto">
          <a:xfrm>
            <a:off x="6858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8"/>
          <p:cNvSpPr>
            <a:spLocks noGrp="1" noChangeArrowheads="1"/>
          </p:cNvSpPr>
          <p:nvPr>
            <p:ph type="body" idx="1"/>
          </p:nvPr>
        </p:nvSpPr>
        <p:spPr bwMode="auto">
          <a:xfrm>
            <a:off x="457200" y="14478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 name="Rectangle 20"/>
          <p:cNvSpPr>
            <a:spLocks noChangeArrowheads="1"/>
          </p:cNvSpPr>
          <p:nvPr/>
        </p:nvSpPr>
        <p:spPr bwMode="auto">
          <a:xfrm>
            <a:off x="3771900" y="6600825"/>
            <a:ext cx="2057400" cy="244475"/>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March 31, 2009</a:t>
            </a:r>
          </a:p>
        </p:txBody>
      </p:sp>
      <p:pic>
        <p:nvPicPr>
          <p:cNvPr id="14345" name="Picture 22" descr="nsf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288" y="6573838"/>
            <a:ext cx="2809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r" rtl="0" eaLnBrk="0" fontAlgn="base" hangingPunct="0">
        <a:spcBef>
          <a:spcPct val="0"/>
        </a:spcBef>
        <a:spcAft>
          <a:spcPct val="0"/>
        </a:spcAft>
        <a:defRPr sz="2800">
          <a:solidFill>
            <a:srgbClr val="333333"/>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5pPr>
      <a:lvl6pPr marL="457200" algn="r" rtl="0" eaLnBrk="1" fontAlgn="base" hangingPunct="1">
        <a:spcBef>
          <a:spcPct val="0"/>
        </a:spcBef>
        <a:spcAft>
          <a:spcPct val="0"/>
        </a:spcAft>
        <a:defRPr sz="2800">
          <a:solidFill>
            <a:srgbClr val="333333"/>
          </a:solidFill>
          <a:latin typeface="Arial" charset="0"/>
        </a:defRPr>
      </a:lvl6pPr>
      <a:lvl7pPr marL="914400" algn="r" rtl="0" eaLnBrk="1" fontAlgn="base" hangingPunct="1">
        <a:spcBef>
          <a:spcPct val="0"/>
        </a:spcBef>
        <a:spcAft>
          <a:spcPct val="0"/>
        </a:spcAft>
        <a:defRPr sz="2800">
          <a:solidFill>
            <a:srgbClr val="333333"/>
          </a:solidFill>
          <a:latin typeface="Arial" charset="0"/>
        </a:defRPr>
      </a:lvl7pPr>
      <a:lvl8pPr marL="1371600" algn="r" rtl="0" eaLnBrk="1" fontAlgn="base" hangingPunct="1">
        <a:spcBef>
          <a:spcPct val="0"/>
        </a:spcBef>
        <a:spcAft>
          <a:spcPct val="0"/>
        </a:spcAft>
        <a:defRPr sz="2800">
          <a:solidFill>
            <a:srgbClr val="333333"/>
          </a:solidFill>
          <a:latin typeface="Arial" charset="0"/>
        </a:defRPr>
      </a:lvl8pPr>
      <a:lvl9pPr marL="1828800" algn="r" rtl="0" eaLnBrk="1" fontAlgn="base" hangingPunct="1">
        <a:spcBef>
          <a:spcPct val="0"/>
        </a:spcBef>
        <a:spcAft>
          <a:spcPct val="0"/>
        </a:spcAft>
        <a:defRPr sz="2800">
          <a:solidFill>
            <a:srgbClr val="333333"/>
          </a:solidFill>
          <a:latin typeface="Arial" charset="0"/>
        </a:defRPr>
      </a:lvl9pPr>
    </p:titleStyle>
    <p:bodyStyle>
      <a:lvl1pPr marL="342900" indent="-342900" algn="l" rtl="0" eaLnBrk="0" fontAlgn="base" hangingPunct="0">
        <a:spcBef>
          <a:spcPct val="20000"/>
        </a:spcBef>
        <a:spcAft>
          <a:spcPct val="0"/>
        </a:spcAft>
        <a:buChar char="•"/>
        <a:defRPr sz="2800">
          <a:solidFill>
            <a:srgbClr val="080808"/>
          </a:solidFill>
          <a:latin typeface="+mn-lt"/>
          <a:ea typeface="+mn-ea"/>
          <a:cs typeface="Kozuka Gothic Pro L" pitchFamily="34" charset="-128"/>
        </a:defRPr>
      </a:lvl1pPr>
      <a:lvl2pPr marL="742950" indent="-285750" algn="l" rtl="0" eaLnBrk="0" fontAlgn="base" hangingPunct="0">
        <a:spcBef>
          <a:spcPct val="20000"/>
        </a:spcBef>
        <a:spcAft>
          <a:spcPct val="0"/>
        </a:spcAft>
        <a:buChar char="–"/>
        <a:defRPr sz="2400">
          <a:solidFill>
            <a:srgbClr val="080808"/>
          </a:solidFill>
          <a:latin typeface="+mn-lt"/>
          <a:ea typeface="+mn-ea"/>
          <a:cs typeface="Kozuka Gothic Pro L" pitchFamily="34" charset="-128"/>
        </a:defRPr>
      </a:lvl2pPr>
      <a:lvl3pPr marL="1143000" indent="-228600" algn="l" rtl="0" eaLnBrk="0" fontAlgn="base" hangingPunct="0">
        <a:spcBef>
          <a:spcPct val="20000"/>
        </a:spcBef>
        <a:spcAft>
          <a:spcPct val="0"/>
        </a:spcAft>
        <a:buChar char="•"/>
        <a:defRPr sz="2000">
          <a:solidFill>
            <a:srgbClr val="080808"/>
          </a:solidFill>
          <a:latin typeface="+mn-lt"/>
          <a:ea typeface="+mn-ea"/>
          <a:cs typeface="Kozuka Gothic Pro L" pitchFamily="34" charset="-128"/>
        </a:defRPr>
      </a:lvl3pPr>
      <a:lvl4pPr marL="1600200" indent="-228600" algn="l" rtl="0" eaLnBrk="0" fontAlgn="base" hangingPunct="0">
        <a:spcBef>
          <a:spcPct val="20000"/>
        </a:spcBef>
        <a:spcAft>
          <a:spcPct val="0"/>
        </a:spcAft>
        <a:buChar char="–"/>
        <a:defRPr>
          <a:solidFill>
            <a:srgbClr val="080808"/>
          </a:solidFill>
          <a:latin typeface="+mn-lt"/>
          <a:ea typeface="+mn-ea"/>
          <a:cs typeface="Kozuka Gothic Pro L" pitchFamily="34" charset="-128"/>
        </a:defRPr>
      </a:lvl4pPr>
      <a:lvl5pPr marL="2057400" indent="-228600" algn="l" rtl="0" eaLnBrk="0" fontAlgn="base" hangingPunct="0">
        <a:spcBef>
          <a:spcPct val="20000"/>
        </a:spcBef>
        <a:spcAft>
          <a:spcPct val="0"/>
        </a:spcAft>
        <a:buChar char="»"/>
        <a:defRPr>
          <a:solidFill>
            <a:srgbClr val="080808"/>
          </a:solidFill>
          <a:latin typeface="+mn-lt"/>
          <a:ea typeface="+mn-ea"/>
          <a:cs typeface="Kozuka Gothic Pro L" pitchFamily="34" charset="-128"/>
        </a:defRPr>
      </a:lvl5pPr>
      <a:lvl6pPr marL="2514600" indent="-228600" algn="l" rtl="0" eaLnBrk="1" fontAlgn="base" hangingPunct="1">
        <a:spcBef>
          <a:spcPct val="20000"/>
        </a:spcBef>
        <a:spcAft>
          <a:spcPct val="0"/>
        </a:spcAft>
        <a:buChar char="»"/>
        <a:defRPr>
          <a:solidFill>
            <a:srgbClr val="080808"/>
          </a:solidFill>
          <a:latin typeface="+mn-lt"/>
          <a:ea typeface="+mn-ea"/>
        </a:defRPr>
      </a:lvl6pPr>
      <a:lvl7pPr marL="2971800" indent="-228600" algn="l" rtl="0" eaLnBrk="1" fontAlgn="base" hangingPunct="1">
        <a:spcBef>
          <a:spcPct val="20000"/>
        </a:spcBef>
        <a:spcAft>
          <a:spcPct val="0"/>
        </a:spcAft>
        <a:buChar char="»"/>
        <a:defRPr>
          <a:solidFill>
            <a:srgbClr val="080808"/>
          </a:solidFill>
          <a:latin typeface="+mn-lt"/>
          <a:ea typeface="+mn-ea"/>
        </a:defRPr>
      </a:lvl7pPr>
      <a:lvl8pPr marL="3429000" indent="-228600" algn="l" rtl="0" eaLnBrk="1" fontAlgn="base" hangingPunct="1">
        <a:spcBef>
          <a:spcPct val="20000"/>
        </a:spcBef>
        <a:spcAft>
          <a:spcPct val="0"/>
        </a:spcAft>
        <a:buChar char="»"/>
        <a:defRPr>
          <a:solidFill>
            <a:srgbClr val="080808"/>
          </a:solidFill>
          <a:latin typeface="+mn-lt"/>
          <a:ea typeface="+mn-ea"/>
        </a:defRPr>
      </a:lvl8pPr>
      <a:lvl9pPr marL="3886200" indent="-228600" algn="l" rtl="0" eaLnBrk="1" fontAlgn="base" hangingPunct="1">
        <a:spcBef>
          <a:spcPct val="20000"/>
        </a:spcBef>
        <a:spcAft>
          <a:spcPct val="0"/>
        </a:spcAft>
        <a:buChar char="»"/>
        <a:defRPr>
          <a:solidFill>
            <a:srgbClr val="08080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1" descr="PP"/>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pic>
        <p:nvPicPr>
          <p:cNvPr id="1027" name="Picture 8" descr="GENI-logo-final"/>
          <p:cNvPicPr>
            <a:picLocks noChangeAspect="1" noChangeArrowheads="1"/>
          </p:cNvPicPr>
          <p:nvPr/>
        </p:nvPicPr>
        <p:blipFill>
          <a:blip r:embed="rId14"/>
          <a:srcRect/>
          <a:stretch>
            <a:fillRect/>
          </a:stretch>
        </p:blipFill>
        <p:spPr bwMode="auto">
          <a:xfrm>
            <a:off x="533400" y="76200"/>
            <a:ext cx="1066800" cy="900113"/>
          </a:xfrm>
          <a:prstGeom prst="rect">
            <a:avLst/>
          </a:prstGeom>
          <a:noFill/>
          <a:ln w="9525">
            <a:noFill/>
            <a:miter lim="800000"/>
            <a:headEnd/>
            <a:tailEnd/>
          </a:ln>
        </p:spPr>
      </p:pic>
      <p:sp>
        <p:nvSpPr>
          <p:cNvPr id="4105" name="Rectangle 9"/>
          <p:cNvSpPr>
            <a:spLocks noChangeArrowheads="1"/>
          </p:cNvSpPr>
          <p:nvPr/>
        </p:nvSpPr>
        <p:spPr bwMode="auto">
          <a:xfrm>
            <a:off x="485775" y="6589713"/>
            <a:ext cx="3200400" cy="244475"/>
          </a:xfrm>
          <a:prstGeom prst="rect">
            <a:avLst/>
          </a:prstGeom>
          <a:noFill/>
          <a:ln w="9525">
            <a:noFill/>
            <a:miter lim="800000"/>
            <a:headEnd/>
            <a:tailEnd/>
          </a:ln>
          <a:effectLst/>
        </p:spPr>
        <p:txBody>
          <a:bodyPr>
            <a:prstTxWarp prst="textNoShape">
              <a:avLst/>
            </a:prstTxWarp>
            <a:spAutoFit/>
          </a:bodyPr>
          <a:lstStyle/>
          <a:p>
            <a:pPr>
              <a:defRPr/>
            </a:pPr>
            <a:r>
              <a:rPr lang="en-US" sz="1000" dirty="0">
                <a:solidFill>
                  <a:srgbClr val="808080"/>
                </a:solidFill>
                <a:latin typeface="Arial"/>
                <a:cs typeface="Arial"/>
              </a:rPr>
              <a:t>Sponsored by the National Science Foundation</a:t>
            </a:r>
          </a:p>
        </p:txBody>
      </p:sp>
      <p:sp>
        <p:nvSpPr>
          <p:cNvPr id="4106" name="Rectangle 10"/>
          <p:cNvSpPr>
            <a:spLocks noChangeArrowheads="1"/>
          </p:cNvSpPr>
          <p:nvPr/>
        </p:nvSpPr>
        <p:spPr bwMode="auto">
          <a:xfrm>
            <a:off x="8458200" y="6537325"/>
            <a:ext cx="533400" cy="244475"/>
          </a:xfrm>
          <a:prstGeom prst="rect">
            <a:avLst/>
          </a:prstGeom>
          <a:noFill/>
          <a:ln w="9525">
            <a:noFill/>
            <a:miter lim="800000"/>
            <a:headEnd/>
            <a:tailEnd/>
          </a:ln>
          <a:effectLst/>
        </p:spPr>
        <p:txBody>
          <a:bodyPr>
            <a:prstTxWarp prst="textNoShape">
              <a:avLst/>
            </a:prstTxWarp>
            <a:spAutoFit/>
          </a:bodyPr>
          <a:lstStyle/>
          <a:p>
            <a:pPr algn="r"/>
            <a:fld id="{F0B9EE18-F6D1-E846-95FF-32427CAB0805}" type="slidenum">
              <a:rPr lang="en-US" sz="1000">
                <a:solidFill>
                  <a:srgbClr val="808080"/>
                </a:solidFill>
                <a:latin typeface="Times New Roman"/>
                <a:ea typeface="Arial" pitchFamily="-65" charset="0"/>
                <a:cs typeface="Arial" pitchFamily="-65" charset="0"/>
              </a:rPr>
              <a:pPr algn="r"/>
              <a:t>‹#›</a:t>
            </a:fld>
            <a:endParaRPr lang="en-US" sz="1000">
              <a:solidFill>
                <a:srgbClr val="808080"/>
              </a:solidFill>
              <a:latin typeface="Times New Roman"/>
              <a:ea typeface="Arial" pitchFamily="-65" charset="0"/>
              <a:cs typeface="Arial" pitchFamily="-65" charset="0"/>
            </a:endParaRPr>
          </a:p>
        </p:txBody>
      </p:sp>
      <p:sp>
        <p:nvSpPr>
          <p:cNvPr id="1030" name="Rectangle 17"/>
          <p:cNvSpPr>
            <a:spLocks noGrp="1" noChangeArrowheads="1"/>
          </p:cNvSpPr>
          <p:nvPr>
            <p:ph type="title"/>
          </p:nvPr>
        </p:nvSpPr>
        <p:spPr bwMode="auto">
          <a:xfrm>
            <a:off x="6858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31" name="Rectangle 18"/>
          <p:cNvSpPr>
            <a:spLocks noGrp="1" noChangeArrowheads="1"/>
          </p:cNvSpPr>
          <p:nvPr>
            <p:ph type="body" idx="1"/>
          </p:nvPr>
        </p:nvSpPr>
        <p:spPr bwMode="auto">
          <a:xfrm>
            <a:off x="457200" y="1219200"/>
            <a:ext cx="84582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33" name="Picture 22" descr="nsf2"/>
          <p:cNvPicPr>
            <a:picLocks noChangeAspect="1" noChangeArrowheads="1"/>
          </p:cNvPicPr>
          <p:nvPr/>
        </p:nvPicPr>
        <p:blipFill>
          <a:blip r:embed="rId15"/>
          <a:srcRect/>
          <a:stretch>
            <a:fillRect/>
          </a:stretch>
        </p:blipFill>
        <p:spPr bwMode="auto">
          <a:xfrm>
            <a:off x="268288" y="6573838"/>
            <a:ext cx="280987" cy="260350"/>
          </a:xfrm>
          <a:prstGeom prst="rect">
            <a:avLst/>
          </a:prstGeom>
          <a:noFill/>
          <a:ln w="9525">
            <a:noFill/>
            <a:miter lim="800000"/>
            <a:headEnd/>
            <a:tailEnd/>
          </a:ln>
        </p:spPr>
      </p:pic>
      <p:sp>
        <p:nvSpPr>
          <p:cNvPr id="11" name="Footer Placeholder 10"/>
          <p:cNvSpPr>
            <a:spLocks noGrp="1"/>
          </p:cNvSpPr>
          <p:nvPr>
            <p:ph type="ftr" sz="quarter" idx="3"/>
          </p:nvPr>
        </p:nvSpPr>
        <p:spPr>
          <a:xfrm>
            <a:off x="3124200" y="6537233"/>
            <a:ext cx="2895600" cy="268287"/>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smtClean="0">
                <a:solidFill>
                  <a:srgbClr val="000000">
                    <a:tint val="75000"/>
                  </a:srgbClr>
                </a:solidFill>
                <a:latin typeface="Arial"/>
              </a:rPr>
              <a:t>July 28, 2011</a:t>
            </a:r>
            <a:endParaRPr lang="en-US" dirty="0">
              <a:solidFill>
                <a:srgbClr val="000000">
                  <a:tint val="75000"/>
                </a:srgbClr>
              </a:solidFill>
              <a:latin typeface="Arial"/>
            </a:endParaRP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sldNum="0" hdr="0" dt="0"/>
  <p:txStyles>
    <p:titleStyle>
      <a:lvl1pPr algn="r" rtl="0" eaLnBrk="1" fontAlgn="base" hangingPunct="1">
        <a:spcBef>
          <a:spcPct val="0"/>
        </a:spcBef>
        <a:spcAft>
          <a:spcPct val="0"/>
        </a:spcAft>
        <a:defRPr sz="3200" b="1">
          <a:solidFill>
            <a:srgbClr val="333333"/>
          </a:solidFill>
          <a:latin typeface="Arial"/>
          <a:ea typeface="ＭＳ Ｐゴシック" pitchFamily="-65" charset="-128"/>
          <a:cs typeface="Arial"/>
        </a:defRPr>
      </a:lvl1pPr>
      <a:lvl2pPr algn="r" rtl="0" eaLnBrk="1" fontAlgn="base" hangingPunct="1">
        <a:spcBef>
          <a:spcPct val="0"/>
        </a:spcBef>
        <a:spcAft>
          <a:spcPct val="0"/>
        </a:spcAft>
        <a:defRPr sz="3200" b="1">
          <a:solidFill>
            <a:srgbClr val="333333"/>
          </a:solidFill>
          <a:latin typeface="Arial" pitchFamily="-65" charset="0"/>
          <a:ea typeface="ＭＳ Ｐゴシック" pitchFamily="-65" charset="-128"/>
        </a:defRPr>
      </a:lvl2pPr>
      <a:lvl3pPr algn="r" rtl="0" eaLnBrk="1" fontAlgn="base" hangingPunct="1">
        <a:spcBef>
          <a:spcPct val="0"/>
        </a:spcBef>
        <a:spcAft>
          <a:spcPct val="0"/>
        </a:spcAft>
        <a:defRPr sz="3200" b="1">
          <a:solidFill>
            <a:srgbClr val="333333"/>
          </a:solidFill>
          <a:latin typeface="Arial" pitchFamily="-65" charset="0"/>
          <a:ea typeface="ＭＳ Ｐゴシック" pitchFamily="-65" charset="-128"/>
        </a:defRPr>
      </a:lvl3pPr>
      <a:lvl4pPr algn="r" rtl="0" eaLnBrk="1" fontAlgn="base" hangingPunct="1">
        <a:spcBef>
          <a:spcPct val="0"/>
        </a:spcBef>
        <a:spcAft>
          <a:spcPct val="0"/>
        </a:spcAft>
        <a:defRPr sz="3200" b="1">
          <a:solidFill>
            <a:srgbClr val="333333"/>
          </a:solidFill>
          <a:latin typeface="Arial" pitchFamily="-65" charset="0"/>
          <a:ea typeface="ＭＳ Ｐゴシック" pitchFamily="-65" charset="-128"/>
        </a:defRPr>
      </a:lvl4pPr>
      <a:lvl5pPr algn="r" rtl="0" eaLnBrk="1" fontAlgn="base" hangingPunct="1">
        <a:spcBef>
          <a:spcPct val="0"/>
        </a:spcBef>
        <a:spcAft>
          <a:spcPct val="0"/>
        </a:spcAft>
        <a:defRPr sz="3200" b="1">
          <a:solidFill>
            <a:srgbClr val="333333"/>
          </a:solidFill>
          <a:latin typeface="Arial" pitchFamily="-65" charset="0"/>
          <a:ea typeface="ＭＳ Ｐゴシック" pitchFamily="-65" charset="-128"/>
        </a:defRPr>
      </a:lvl5pPr>
      <a:lvl6pPr marL="457200" algn="r" rtl="0" eaLnBrk="1" fontAlgn="base" hangingPunct="1">
        <a:spcBef>
          <a:spcPct val="0"/>
        </a:spcBef>
        <a:spcAft>
          <a:spcPct val="0"/>
        </a:spcAft>
        <a:defRPr sz="2500">
          <a:solidFill>
            <a:srgbClr val="333333"/>
          </a:solidFill>
          <a:latin typeface="Franklin Gothic Medium" pitchFamily="-65" charset="0"/>
        </a:defRPr>
      </a:lvl6pPr>
      <a:lvl7pPr marL="914400" algn="r" rtl="0" eaLnBrk="1" fontAlgn="base" hangingPunct="1">
        <a:spcBef>
          <a:spcPct val="0"/>
        </a:spcBef>
        <a:spcAft>
          <a:spcPct val="0"/>
        </a:spcAft>
        <a:defRPr sz="2500">
          <a:solidFill>
            <a:srgbClr val="333333"/>
          </a:solidFill>
          <a:latin typeface="Franklin Gothic Medium" pitchFamily="-65" charset="0"/>
        </a:defRPr>
      </a:lvl7pPr>
      <a:lvl8pPr marL="1371600" algn="r" rtl="0" eaLnBrk="1" fontAlgn="base" hangingPunct="1">
        <a:spcBef>
          <a:spcPct val="0"/>
        </a:spcBef>
        <a:spcAft>
          <a:spcPct val="0"/>
        </a:spcAft>
        <a:defRPr sz="2500">
          <a:solidFill>
            <a:srgbClr val="333333"/>
          </a:solidFill>
          <a:latin typeface="Franklin Gothic Medium" pitchFamily="-65" charset="0"/>
        </a:defRPr>
      </a:lvl8pPr>
      <a:lvl9pPr marL="1828800" algn="r" rtl="0" eaLnBrk="1" fontAlgn="base" hangingPunct="1">
        <a:spcBef>
          <a:spcPct val="0"/>
        </a:spcBef>
        <a:spcAft>
          <a:spcPct val="0"/>
        </a:spcAft>
        <a:defRPr sz="2500">
          <a:solidFill>
            <a:srgbClr val="333333"/>
          </a:solidFill>
          <a:latin typeface="Franklin Gothic Medium" pitchFamily="-65" charset="0"/>
        </a:defRPr>
      </a:lvl9pPr>
    </p:titleStyle>
    <p:bodyStyle>
      <a:lvl1pPr marL="342900" indent="-342900" algn="l" rtl="0" eaLnBrk="1" fontAlgn="base" hangingPunct="1">
        <a:spcBef>
          <a:spcPct val="20000"/>
        </a:spcBef>
        <a:spcAft>
          <a:spcPct val="0"/>
        </a:spcAft>
        <a:buChar char="•"/>
        <a:defRPr sz="2800">
          <a:solidFill>
            <a:srgbClr val="080808"/>
          </a:solidFill>
          <a:latin typeface="Arial"/>
          <a:ea typeface="+mn-ea"/>
          <a:cs typeface="Arial"/>
        </a:defRPr>
      </a:lvl1pPr>
      <a:lvl2pPr marL="742950" indent="-285750" algn="l" rtl="0" eaLnBrk="1" fontAlgn="base" hangingPunct="1">
        <a:spcBef>
          <a:spcPct val="20000"/>
        </a:spcBef>
        <a:spcAft>
          <a:spcPct val="0"/>
        </a:spcAft>
        <a:buChar char="–"/>
        <a:defRPr sz="2400">
          <a:solidFill>
            <a:srgbClr val="080808"/>
          </a:solidFill>
          <a:latin typeface="Arial"/>
          <a:ea typeface="+mn-ea"/>
          <a:cs typeface="Arial"/>
        </a:defRPr>
      </a:lvl2pPr>
      <a:lvl3pPr marL="1143000" indent="-228600" algn="l" rtl="0" eaLnBrk="1" fontAlgn="base" hangingPunct="1">
        <a:spcBef>
          <a:spcPct val="20000"/>
        </a:spcBef>
        <a:spcAft>
          <a:spcPct val="0"/>
        </a:spcAft>
        <a:buChar char="•"/>
        <a:defRPr sz="2000">
          <a:solidFill>
            <a:srgbClr val="080808"/>
          </a:solidFill>
          <a:latin typeface="Arial"/>
          <a:ea typeface="+mn-ea"/>
          <a:cs typeface="Arial"/>
        </a:defRPr>
      </a:lvl3pPr>
      <a:lvl4pPr marL="1600200" indent="-228600" algn="l" rtl="0" eaLnBrk="1" fontAlgn="base" hangingPunct="1">
        <a:spcBef>
          <a:spcPct val="20000"/>
        </a:spcBef>
        <a:spcAft>
          <a:spcPct val="0"/>
        </a:spcAft>
        <a:buChar char="–"/>
        <a:defRPr>
          <a:solidFill>
            <a:srgbClr val="080808"/>
          </a:solidFill>
          <a:latin typeface="Arial"/>
          <a:ea typeface="+mn-ea"/>
          <a:cs typeface="Arial"/>
        </a:defRPr>
      </a:lvl4pPr>
      <a:lvl5pPr marL="2057400" indent="-228600" algn="l" rtl="0" eaLnBrk="1" fontAlgn="base" hangingPunct="1">
        <a:spcBef>
          <a:spcPct val="20000"/>
        </a:spcBef>
        <a:spcAft>
          <a:spcPct val="0"/>
        </a:spcAft>
        <a:buChar char="»"/>
        <a:defRPr>
          <a:solidFill>
            <a:srgbClr val="080808"/>
          </a:solidFill>
          <a:latin typeface="Arial"/>
          <a:ea typeface="+mn-ea"/>
          <a:cs typeface="Arial"/>
        </a:defRPr>
      </a:lvl5pPr>
      <a:lvl6pPr marL="2514600" indent="-228600" algn="l" rtl="0" eaLnBrk="1" fontAlgn="base" hangingPunct="1">
        <a:spcBef>
          <a:spcPct val="20000"/>
        </a:spcBef>
        <a:spcAft>
          <a:spcPct val="0"/>
        </a:spcAft>
        <a:buChar char="»"/>
        <a:defRPr sz="2000">
          <a:solidFill>
            <a:srgbClr val="080808"/>
          </a:solidFill>
          <a:latin typeface="+mn-lt"/>
          <a:ea typeface="+mn-ea"/>
          <a:cs typeface="+mn-cs"/>
        </a:defRPr>
      </a:lvl6pPr>
      <a:lvl7pPr marL="2971800" indent="-228600" algn="l" rtl="0" eaLnBrk="1" fontAlgn="base" hangingPunct="1">
        <a:spcBef>
          <a:spcPct val="20000"/>
        </a:spcBef>
        <a:spcAft>
          <a:spcPct val="0"/>
        </a:spcAft>
        <a:buChar char="»"/>
        <a:defRPr sz="2000">
          <a:solidFill>
            <a:srgbClr val="080808"/>
          </a:solidFill>
          <a:latin typeface="+mn-lt"/>
          <a:ea typeface="+mn-ea"/>
          <a:cs typeface="+mn-cs"/>
        </a:defRPr>
      </a:lvl7pPr>
      <a:lvl8pPr marL="3429000" indent="-228600" algn="l" rtl="0" eaLnBrk="1" fontAlgn="base" hangingPunct="1">
        <a:spcBef>
          <a:spcPct val="20000"/>
        </a:spcBef>
        <a:spcAft>
          <a:spcPct val="0"/>
        </a:spcAft>
        <a:buChar char="»"/>
        <a:defRPr sz="2000">
          <a:solidFill>
            <a:srgbClr val="080808"/>
          </a:solidFill>
          <a:latin typeface="+mn-lt"/>
          <a:ea typeface="+mn-ea"/>
          <a:cs typeface="+mn-cs"/>
        </a:defRPr>
      </a:lvl8pPr>
      <a:lvl9pPr marL="3886200" indent="-228600" algn="l" rtl="0" eaLnBrk="1" fontAlgn="base" hangingPunct="1">
        <a:spcBef>
          <a:spcPct val="20000"/>
        </a:spcBef>
        <a:spcAft>
          <a:spcPct val="0"/>
        </a:spcAft>
        <a:buChar char="»"/>
        <a:defRPr sz="2000">
          <a:solidFill>
            <a:srgbClr val="080808"/>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21" descr="P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8" descr="GENI-logo-fina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 y="76200"/>
            <a:ext cx="10668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angle 9"/>
          <p:cNvSpPr>
            <a:spLocks noChangeArrowheads="1"/>
          </p:cNvSpPr>
          <p:nvPr/>
        </p:nvSpPr>
        <p:spPr bwMode="auto">
          <a:xfrm>
            <a:off x="485775" y="6589713"/>
            <a:ext cx="3200400" cy="2444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Sponsored by the National Science Foundation</a:t>
            </a:r>
          </a:p>
        </p:txBody>
      </p:sp>
      <p:sp>
        <p:nvSpPr>
          <p:cNvPr id="4106" name="Rectangle 10"/>
          <p:cNvSpPr>
            <a:spLocks noChangeArrowheads="1"/>
          </p:cNvSpPr>
          <p:nvPr/>
        </p:nvSpPr>
        <p:spPr bwMode="auto">
          <a:xfrm>
            <a:off x="8458200" y="6537325"/>
            <a:ext cx="533400" cy="244475"/>
          </a:xfrm>
          <a:prstGeom prst="rect">
            <a:avLst/>
          </a:prstGeom>
          <a:noFill/>
          <a:ln w="9525">
            <a:noFill/>
            <a:miter lim="800000"/>
            <a:headEnd/>
            <a:tailEnd/>
          </a:ln>
          <a:effectLst/>
        </p:spPr>
        <p:txBody>
          <a:bodyPr>
            <a:spAutoFit/>
          </a:bodyPr>
          <a:lstStyle/>
          <a:p>
            <a:pPr algn="r" fontAlgn="base">
              <a:spcBef>
                <a:spcPct val="0"/>
              </a:spcBef>
              <a:spcAft>
                <a:spcPct val="0"/>
              </a:spcAft>
            </a:pPr>
            <a:fld id="{341410A6-B645-F144-B376-F77BFFFE9DA6}" type="slidenum">
              <a:rPr lang="en-US" sz="1000" smtClean="0">
                <a:solidFill>
                  <a:srgbClr val="808080"/>
                </a:solidFill>
                <a:latin typeface="Arial" charset="0"/>
                <a:ea typeface="Kozuka Gothic Pro L" charset="0"/>
                <a:cs typeface="Kozuka Gothic Pro L" charset="0"/>
              </a:rPr>
              <a:pPr algn="r" fontAlgn="base">
                <a:spcBef>
                  <a:spcPct val="0"/>
                </a:spcBef>
                <a:spcAft>
                  <a:spcPct val="0"/>
                </a:spcAft>
              </a:pPr>
              <a:t>‹#›</a:t>
            </a:fld>
            <a:endParaRPr lang="en-US" sz="1000" smtClean="0">
              <a:solidFill>
                <a:srgbClr val="808080"/>
              </a:solidFill>
              <a:latin typeface="Arial" charset="0"/>
              <a:ea typeface="Kozuka Gothic Pro L" charset="0"/>
              <a:cs typeface="Kozuka Gothic Pro L" charset="0"/>
            </a:endParaRPr>
          </a:p>
        </p:txBody>
      </p:sp>
      <p:sp>
        <p:nvSpPr>
          <p:cNvPr id="14342" name="Rectangle 17"/>
          <p:cNvSpPr>
            <a:spLocks noGrp="1" noChangeArrowheads="1"/>
          </p:cNvSpPr>
          <p:nvPr>
            <p:ph type="title"/>
          </p:nvPr>
        </p:nvSpPr>
        <p:spPr bwMode="auto">
          <a:xfrm>
            <a:off x="6858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8"/>
          <p:cNvSpPr>
            <a:spLocks noGrp="1" noChangeArrowheads="1"/>
          </p:cNvSpPr>
          <p:nvPr>
            <p:ph type="body" idx="1"/>
          </p:nvPr>
        </p:nvSpPr>
        <p:spPr bwMode="auto">
          <a:xfrm>
            <a:off x="457200" y="14478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 name="Rectangle 20"/>
          <p:cNvSpPr>
            <a:spLocks noChangeArrowheads="1"/>
          </p:cNvSpPr>
          <p:nvPr/>
        </p:nvSpPr>
        <p:spPr bwMode="auto">
          <a:xfrm>
            <a:off x="3771900" y="6600825"/>
            <a:ext cx="2057400" cy="244475"/>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000">
                <a:solidFill>
                  <a:srgbClr val="808080"/>
                </a:solidFill>
                <a:latin typeface="Arial" charset="0"/>
                <a:ea typeface="ＭＳ Ｐゴシック" pitchFamily="-111" charset="-128"/>
                <a:cs typeface="ＭＳ Ｐゴシック" pitchFamily="-111" charset="-128"/>
              </a:rPr>
              <a:t>March 31, 2009</a:t>
            </a:r>
          </a:p>
        </p:txBody>
      </p:sp>
      <p:pic>
        <p:nvPicPr>
          <p:cNvPr id="14345" name="Picture 22" descr="nsf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288" y="6573838"/>
            <a:ext cx="2809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r" rtl="0" eaLnBrk="0" fontAlgn="base" hangingPunct="0">
        <a:spcBef>
          <a:spcPct val="0"/>
        </a:spcBef>
        <a:spcAft>
          <a:spcPct val="0"/>
        </a:spcAft>
        <a:defRPr sz="2800">
          <a:solidFill>
            <a:srgbClr val="333333"/>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rgbClr val="333333"/>
          </a:solidFill>
          <a:latin typeface="Arial" charset="0"/>
          <a:ea typeface="ＭＳ Ｐゴシック" pitchFamily="-111" charset="-128"/>
          <a:cs typeface="ＭＳ Ｐゴシック" pitchFamily="-111" charset="-128"/>
        </a:defRPr>
      </a:lvl5pPr>
      <a:lvl6pPr marL="457200" algn="r" rtl="0" eaLnBrk="1" fontAlgn="base" hangingPunct="1">
        <a:spcBef>
          <a:spcPct val="0"/>
        </a:spcBef>
        <a:spcAft>
          <a:spcPct val="0"/>
        </a:spcAft>
        <a:defRPr sz="2800">
          <a:solidFill>
            <a:srgbClr val="333333"/>
          </a:solidFill>
          <a:latin typeface="Arial" charset="0"/>
        </a:defRPr>
      </a:lvl6pPr>
      <a:lvl7pPr marL="914400" algn="r" rtl="0" eaLnBrk="1" fontAlgn="base" hangingPunct="1">
        <a:spcBef>
          <a:spcPct val="0"/>
        </a:spcBef>
        <a:spcAft>
          <a:spcPct val="0"/>
        </a:spcAft>
        <a:defRPr sz="2800">
          <a:solidFill>
            <a:srgbClr val="333333"/>
          </a:solidFill>
          <a:latin typeface="Arial" charset="0"/>
        </a:defRPr>
      </a:lvl7pPr>
      <a:lvl8pPr marL="1371600" algn="r" rtl="0" eaLnBrk="1" fontAlgn="base" hangingPunct="1">
        <a:spcBef>
          <a:spcPct val="0"/>
        </a:spcBef>
        <a:spcAft>
          <a:spcPct val="0"/>
        </a:spcAft>
        <a:defRPr sz="2800">
          <a:solidFill>
            <a:srgbClr val="333333"/>
          </a:solidFill>
          <a:latin typeface="Arial" charset="0"/>
        </a:defRPr>
      </a:lvl8pPr>
      <a:lvl9pPr marL="1828800" algn="r" rtl="0" eaLnBrk="1" fontAlgn="base" hangingPunct="1">
        <a:spcBef>
          <a:spcPct val="0"/>
        </a:spcBef>
        <a:spcAft>
          <a:spcPct val="0"/>
        </a:spcAft>
        <a:defRPr sz="2800">
          <a:solidFill>
            <a:srgbClr val="333333"/>
          </a:solidFill>
          <a:latin typeface="Arial" charset="0"/>
        </a:defRPr>
      </a:lvl9pPr>
    </p:titleStyle>
    <p:bodyStyle>
      <a:lvl1pPr marL="342900" indent="-342900" algn="l" rtl="0" eaLnBrk="0" fontAlgn="base" hangingPunct="0">
        <a:spcBef>
          <a:spcPct val="20000"/>
        </a:spcBef>
        <a:spcAft>
          <a:spcPct val="0"/>
        </a:spcAft>
        <a:buChar char="•"/>
        <a:defRPr sz="2800">
          <a:solidFill>
            <a:srgbClr val="080808"/>
          </a:solidFill>
          <a:latin typeface="+mn-lt"/>
          <a:ea typeface="+mn-ea"/>
          <a:cs typeface="Kozuka Gothic Pro L" pitchFamily="34" charset="-128"/>
        </a:defRPr>
      </a:lvl1pPr>
      <a:lvl2pPr marL="742950" indent="-285750" algn="l" rtl="0" eaLnBrk="0" fontAlgn="base" hangingPunct="0">
        <a:spcBef>
          <a:spcPct val="20000"/>
        </a:spcBef>
        <a:spcAft>
          <a:spcPct val="0"/>
        </a:spcAft>
        <a:buChar char="–"/>
        <a:defRPr sz="2400">
          <a:solidFill>
            <a:srgbClr val="080808"/>
          </a:solidFill>
          <a:latin typeface="+mn-lt"/>
          <a:ea typeface="+mn-ea"/>
          <a:cs typeface="Kozuka Gothic Pro L" pitchFamily="34" charset="-128"/>
        </a:defRPr>
      </a:lvl2pPr>
      <a:lvl3pPr marL="1143000" indent="-228600" algn="l" rtl="0" eaLnBrk="0" fontAlgn="base" hangingPunct="0">
        <a:spcBef>
          <a:spcPct val="20000"/>
        </a:spcBef>
        <a:spcAft>
          <a:spcPct val="0"/>
        </a:spcAft>
        <a:buChar char="•"/>
        <a:defRPr sz="2000">
          <a:solidFill>
            <a:srgbClr val="080808"/>
          </a:solidFill>
          <a:latin typeface="+mn-lt"/>
          <a:ea typeface="+mn-ea"/>
          <a:cs typeface="Kozuka Gothic Pro L" pitchFamily="34" charset="-128"/>
        </a:defRPr>
      </a:lvl3pPr>
      <a:lvl4pPr marL="1600200" indent="-228600" algn="l" rtl="0" eaLnBrk="0" fontAlgn="base" hangingPunct="0">
        <a:spcBef>
          <a:spcPct val="20000"/>
        </a:spcBef>
        <a:spcAft>
          <a:spcPct val="0"/>
        </a:spcAft>
        <a:buChar char="–"/>
        <a:defRPr>
          <a:solidFill>
            <a:srgbClr val="080808"/>
          </a:solidFill>
          <a:latin typeface="+mn-lt"/>
          <a:ea typeface="+mn-ea"/>
          <a:cs typeface="Kozuka Gothic Pro L" pitchFamily="34" charset="-128"/>
        </a:defRPr>
      </a:lvl4pPr>
      <a:lvl5pPr marL="2057400" indent="-228600" algn="l" rtl="0" eaLnBrk="0" fontAlgn="base" hangingPunct="0">
        <a:spcBef>
          <a:spcPct val="20000"/>
        </a:spcBef>
        <a:spcAft>
          <a:spcPct val="0"/>
        </a:spcAft>
        <a:buChar char="»"/>
        <a:defRPr>
          <a:solidFill>
            <a:srgbClr val="080808"/>
          </a:solidFill>
          <a:latin typeface="+mn-lt"/>
          <a:ea typeface="+mn-ea"/>
          <a:cs typeface="Kozuka Gothic Pro L" pitchFamily="34" charset="-128"/>
        </a:defRPr>
      </a:lvl5pPr>
      <a:lvl6pPr marL="2514600" indent="-228600" algn="l" rtl="0" eaLnBrk="1" fontAlgn="base" hangingPunct="1">
        <a:spcBef>
          <a:spcPct val="20000"/>
        </a:spcBef>
        <a:spcAft>
          <a:spcPct val="0"/>
        </a:spcAft>
        <a:buChar char="»"/>
        <a:defRPr>
          <a:solidFill>
            <a:srgbClr val="080808"/>
          </a:solidFill>
          <a:latin typeface="+mn-lt"/>
          <a:ea typeface="+mn-ea"/>
        </a:defRPr>
      </a:lvl6pPr>
      <a:lvl7pPr marL="2971800" indent="-228600" algn="l" rtl="0" eaLnBrk="1" fontAlgn="base" hangingPunct="1">
        <a:spcBef>
          <a:spcPct val="20000"/>
        </a:spcBef>
        <a:spcAft>
          <a:spcPct val="0"/>
        </a:spcAft>
        <a:buChar char="»"/>
        <a:defRPr>
          <a:solidFill>
            <a:srgbClr val="080808"/>
          </a:solidFill>
          <a:latin typeface="+mn-lt"/>
          <a:ea typeface="+mn-ea"/>
        </a:defRPr>
      </a:lvl7pPr>
      <a:lvl8pPr marL="3429000" indent="-228600" algn="l" rtl="0" eaLnBrk="1" fontAlgn="base" hangingPunct="1">
        <a:spcBef>
          <a:spcPct val="20000"/>
        </a:spcBef>
        <a:spcAft>
          <a:spcPct val="0"/>
        </a:spcAft>
        <a:buChar char="»"/>
        <a:defRPr>
          <a:solidFill>
            <a:srgbClr val="080808"/>
          </a:solidFill>
          <a:latin typeface="+mn-lt"/>
          <a:ea typeface="+mn-ea"/>
        </a:defRPr>
      </a:lvl8pPr>
      <a:lvl9pPr marL="3886200" indent="-228600" algn="l" rtl="0" eaLnBrk="1" fontAlgn="base" hangingPunct="1">
        <a:spcBef>
          <a:spcPct val="20000"/>
        </a:spcBef>
        <a:spcAft>
          <a:spcPct val="0"/>
        </a:spcAft>
        <a:buChar char="»"/>
        <a:defRPr>
          <a:solidFill>
            <a:srgbClr val="08080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1" descr="PP"/>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pic>
        <p:nvPicPr>
          <p:cNvPr id="1027" name="Picture 8" descr="GENI-logo-final"/>
          <p:cNvPicPr>
            <a:picLocks noChangeAspect="1" noChangeArrowheads="1"/>
          </p:cNvPicPr>
          <p:nvPr/>
        </p:nvPicPr>
        <p:blipFill>
          <a:blip r:embed="rId14"/>
          <a:srcRect/>
          <a:stretch>
            <a:fillRect/>
          </a:stretch>
        </p:blipFill>
        <p:spPr bwMode="auto">
          <a:xfrm>
            <a:off x="533400" y="76200"/>
            <a:ext cx="1066800" cy="900113"/>
          </a:xfrm>
          <a:prstGeom prst="rect">
            <a:avLst/>
          </a:prstGeom>
          <a:noFill/>
          <a:ln w="9525">
            <a:noFill/>
            <a:miter lim="800000"/>
            <a:headEnd/>
            <a:tailEnd/>
          </a:ln>
        </p:spPr>
      </p:pic>
      <p:sp>
        <p:nvSpPr>
          <p:cNvPr id="4105" name="Rectangle 9"/>
          <p:cNvSpPr>
            <a:spLocks noChangeArrowheads="1"/>
          </p:cNvSpPr>
          <p:nvPr/>
        </p:nvSpPr>
        <p:spPr bwMode="auto">
          <a:xfrm>
            <a:off x="485775" y="6589713"/>
            <a:ext cx="3200400" cy="244475"/>
          </a:xfrm>
          <a:prstGeom prst="rect">
            <a:avLst/>
          </a:prstGeom>
          <a:noFill/>
          <a:ln w="9525">
            <a:noFill/>
            <a:miter lim="800000"/>
            <a:headEnd/>
            <a:tailEnd/>
          </a:ln>
          <a:effectLst/>
        </p:spPr>
        <p:txBody>
          <a:bodyPr>
            <a:prstTxWarp prst="textNoShape">
              <a:avLst/>
            </a:prstTxWarp>
            <a:spAutoFit/>
          </a:bodyPr>
          <a:lstStyle/>
          <a:p>
            <a:pPr>
              <a:defRPr/>
            </a:pPr>
            <a:r>
              <a:rPr lang="en-US" sz="1000" dirty="0">
                <a:solidFill>
                  <a:srgbClr val="808080"/>
                </a:solidFill>
                <a:latin typeface="Arial"/>
                <a:cs typeface="Arial"/>
              </a:rPr>
              <a:t>Sponsored by the National Science Foundation</a:t>
            </a:r>
          </a:p>
        </p:txBody>
      </p:sp>
      <p:sp>
        <p:nvSpPr>
          <p:cNvPr id="4106" name="Rectangle 10"/>
          <p:cNvSpPr>
            <a:spLocks noChangeArrowheads="1"/>
          </p:cNvSpPr>
          <p:nvPr/>
        </p:nvSpPr>
        <p:spPr bwMode="auto">
          <a:xfrm>
            <a:off x="8458200" y="6537325"/>
            <a:ext cx="533400" cy="244475"/>
          </a:xfrm>
          <a:prstGeom prst="rect">
            <a:avLst/>
          </a:prstGeom>
          <a:noFill/>
          <a:ln w="9525">
            <a:noFill/>
            <a:miter lim="800000"/>
            <a:headEnd/>
            <a:tailEnd/>
          </a:ln>
          <a:effectLst/>
        </p:spPr>
        <p:txBody>
          <a:bodyPr>
            <a:prstTxWarp prst="textNoShape">
              <a:avLst/>
            </a:prstTxWarp>
            <a:spAutoFit/>
          </a:bodyPr>
          <a:lstStyle/>
          <a:p>
            <a:pPr algn="r"/>
            <a:fld id="{F0B9EE18-F6D1-E846-95FF-32427CAB0805}" type="slidenum">
              <a:rPr lang="en-US" sz="1000">
                <a:solidFill>
                  <a:srgbClr val="808080"/>
                </a:solidFill>
                <a:latin typeface="Times New Roman"/>
                <a:ea typeface="Arial" pitchFamily="-65" charset="0"/>
                <a:cs typeface="Arial" pitchFamily="-65" charset="0"/>
              </a:rPr>
              <a:pPr algn="r"/>
              <a:t>‹#›</a:t>
            </a:fld>
            <a:endParaRPr lang="en-US" sz="1000">
              <a:solidFill>
                <a:srgbClr val="808080"/>
              </a:solidFill>
              <a:latin typeface="Times New Roman"/>
              <a:ea typeface="Arial" pitchFamily="-65" charset="0"/>
              <a:cs typeface="Arial" pitchFamily="-65" charset="0"/>
            </a:endParaRPr>
          </a:p>
        </p:txBody>
      </p:sp>
      <p:sp>
        <p:nvSpPr>
          <p:cNvPr id="1030" name="Rectangle 17"/>
          <p:cNvSpPr>
            <a:spLocks noGrp="1" noChangeArrowheads="1"/>
          </p:cNvSpPr>
          <p:nvPr>
            <p:ph type="title"/>
          </p:nvPr>
        </p:nvSpPr>
        <p:spPr bwMode="auto">
          <a:xfrm>
            <a:off x="6858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31" name="Rectangle 18"/>
          <p:cNvSpPr>
            <a:spLocks noGrp="1" noChangeArrowheads="1"/>
          </p:cNvSpPr>
          <p:nvPr>
            <p:ph type="body" idx="1"/>
          </p:nvPr>
        </p:nvSpPr>
        <p:spPr bwMode="auto">
          <a:xfrm>
            <a:off x="457200" y="1219200"/>
            <a:ext cx="84582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33" name="Picture 22" descr="nsf2"/>
          <p:cNvPicPr>
            <a:picLocks noChangeAspect="1" noChangeArrowheads="1"/>
          </p:cNvPicPr>
          <p:nvPr/>
        </p:nvPicPr>
        <p:blipFill>
          <a:blip r:embed="rId15"/>
          <a:srcRect/>
          <a:stretch>
            <a:fillRect/>
          </a:stretch>
        </p:blipFill>
        <p:spPr bwMode="auto">
          <a:xfrm>
            <a:off x="268288" y="6573838"/>
            <a:ext cx="280987" cy="260350"/>
          </a:xfrm>
          <a:prstGeom prst="rect">
            <a:avLst/>
          </a:prstGeom>
          <a:noFill/>
          <a:ln w="9525">
            <a:noFill/>
            <a:miter lim="800000"/>
            <a:headEnd/>
            <a:tailEnd/>
          </a:ln>
        </p:spPr>
      </p:pic>
      <p:sp>
        <p:nvSpPr>
          <p:cNvPr id="11" name="Footer Placeholder 10"/>
          <p:cNvSpPr>
            <a:spLocks noGrp="1"/>
          </p:cNvSpPr>
          <p:nvPr>
            <p:ph type="ftr" sz="quarter" idx="3"/>
          </p:nvPr>
        </p:nvSpPr>
        <p:spPr>
          <a:xfrm>
            <a:off x="3124200" y="6537233"/>
            <a:ext cx="2895600" cy="268287"/>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smtClean="0">
                <a:solidFill>
                  <a:srgbClr val="000000">
                    <a:tint val="75000"/>
                  </a:srgbClr>
                </a:solidFill>
                <a:latin typeface="Arial"/>
              </a:rPr>
              <a:t>July 28, 2011</a:t>
            </a:r>
            <a:endParaRPr lang="en-US" dirty="0">
              <a:solidFill>
                <a:srgbClr val="000000">
                  <a:tint val="75000"/>
                </a:srgbClr>
              </a:solidFill>
              <a:latin typeface="Arial"/>
            </a:endParaRP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dt="0"/>
  <p:txStyles>
    <p:titleStyle>
      <a:lvl1pPr algn="r" rtl="0" eaLnBrk="1" fontAlgn="base" hangingPunct="1">
        <a:spcBef>
          <a:spcPct val="0"/>
        </a:spcBef>
        <a:spcAft>
          <a:spcPct val="0"/>
        </a:spcAft>
        <a:defRPr sz="3200" b="1">
          <a:solidFill>
            <a:srgbClr val="333333"/>
          </a:solidFill>
          <a:latin typeface="Arial"/>
          <a:ea typeface="ＭＳ Ｐゴシック" pitchFamily="-65" charset="-128"/>
          <a:cs typeface="Arial"/>
        </a:defRPr>
      </a:lvl1pPr>
      <a:lvl2pPr algn="r" rtl="0" eaLnBrk="1" fontAlgn="base" hangingPunct="1">
        <a:spcBef>
          <a:spcPct val="0"/>
        </a:spcBef>
        <a:spcAft>
          <a:spcPct val="0"/>
        </a:spcAft>
        <a:defRPr sz="3200" b="1">
          <a:solidFill>
            <a:srgbClr val="333333"/>
          </a:solidFill>
          <a:latin typeface="Arial" pitchFamily="-65" charset="0"/>
          <a:ea typeface="ＭＳ Ｐゴシック" pitchFamily="-65" charset="-128"/>
        </a:defRPr>
      </a:lvl2pPr>
      <a:lvl3pPr algn="r" rtl="0" eaLnBrk="1" fontAlgn="base" hangingPunct="1">
        <a:spcBef>
          <a:spcPct val="0"/>
        </a:spcBef>
        <a:spcAft>
          <a:spcPct val="0"/>
        </a:spcAft>
        <a:defRPr sz="3200" b="1">
          <a:solidFill>
            <a:srgbClr val="333333"/>
          </a:solidFill>
          <a:latin typeface="Arial" pitchFamily="-65" charset="0"/>
          <a:ea typeface="ＭＳ Ｐゴシック" pitchFamily="-65" charset="-128"/>
        </a:defRPr>
      </a:lvl3pPr>
      <a:lvl4pPr algn="r" rtl="0" eaLnBrk="1" fontAlgn="base" hangingPunct="1">
        <a:spcBef>
          <a:spcPct val="0"/>
        </a:spcBef>
        <a:spcAft>
          <a:spcPct val="0"/>
        </a:spcAft>
        <a:defRPr sz="3200" b="1">
          <a:solidFill>
            <a:srgbClr val="333333"/>
          </a:solidFill>
          <a:latin typeface="Arial" pitchFamily="-65" charset="0"/>
          <a:ea typeface="ＭＳ Ｐゴシック" pitchFamily="-65" charset="-128"/>
        </a:defRPr>
      </a:lvl4pPr>
      <a:lvl5pPr algn="r" rtl="0" eaLnBrk="1" fontAlgn="base" hangingPunct="1">
        <a:spcBef>
          <a:spcPct val="0"/>
        </a:spcBef>
        <a:spcAft>
          <a:spcPct val="0"/>
        </a:spcAft>
        <a:defRPr sz="3200" b="1">
          <a:solidFill>
            <a:srgbClr val="333333"/>
          </a:solidFill>
          <a:latin typeface="Arial" pitchFamily="-65" charset="0"/>
          <a:ea typeface="ＭＳ Ｐゴシック" pitchFamily="-65" charset="-128"/>
        </a:defRPr>
      </a:lvl5pPr>
      <a:lvl6pPr marL="457200" algn="r" rtl="0" eaLnBrk="1" fontAlgn="base" hangingPunct="1">
        <a:spcBef>
          <a:spcPct val="0"/>
        </a:spcBef>
        <a:spcAft>
          <a:spcPct val="0"/>
        </a:spcAft>
        <a:defRPr sz="2500">
          <a:solidFill>
            <a:srgbClr val="333333"/>
          </a:solidFill>
          <a:latin typeface="Franklin Gothic Medium" pitchFamily="-65" charset="0"/>
        </a:defRPr>
      </a:lvl6pPr>
      <a:lvl7pPr marL="914400" algn="r" rtl="0" eaLnBrk="1" fontAlgn="base" hangingPunct="1">
        <a:spcBef>
          <a:spcPct val="0"/>
        </a:spcBef>
        <a:spcAft>
          <a:spcPct val="0"/>
        </a:spcAft>
        <a:defRPr sz="2500">
          <a:solidFill>
            <a:srgbClr val="333333"/>
          </a:solidFill>
          <a:latin typeface="Franklin Gothic Medium" pitchFamily="-65" charset="0"/>
        </a:defRPr>
      </a:lvl7pPr>
      <a:lvl8pPr marL="1371600" algn="r" rtl="0" eaLnBrk="1" fontAlgn="base" hangingPunct="1">
        <a:spcBef>
          <a:spcPct val="0"/>
        </a:spcBef>
        <a:spcAft>
          <a:spcPct val="0"/>
        </a:spcAft>
        <a:defRPr sz="2500">
          <a:solidFill>
            <a:srgbClr val="333333"/>
          </a:solidFill>
          <a:latin typeface="Franklin Gothic Medium" pitchFamily="-65" charset="0"/>
        </a:defRPr>
      </a:lvl8pPr>
      <a:lvl9pPr marL="1828800" algn="r" rtl="0" eaLnBrk="1" fontAlgn="base" hangingPunct="1">
        <a:spcBef>
          <a:spcPct val="0"/>
        </a:spcBef>
        <a:spcAft>
          <a:spcPct val="0"/>
        </a:spcAft>
        <a:defRPr sz="2500">
          <a:solidFill>
            <a:srgbClr val="333333"/>
          </a:solidFill>
          <a:latin typeface="Franklin Gothic Medium" pitchFamily="-65" charset="0"/>
        </a:defRPr>
      </a:lvl9pPr>
    </p:titleStyle>
    <p:bodyStyle>
      <a:lvl1pPr marL="342900" indent="-342900" algn="l" rtl="0" eaLnBrk="1" fontAlgn="base" hangingPunct="1">
        <a:spcBef>
          <a:spcPct val="20000"/>
        </a:spcBef>
        <a:spcAft>
          <a:spcPct val="0"/>
        </a:spcAft>
        <a:buChar char="•"/>
        <a:defRPr sz="2800">
          <a:solidFill>
            <a:srgbClr val="080808"/>
          </a:solidFill>
          <a:latin typeface="Arial"/>
          <a:ea typeface="+mn-ea"/>
          <a:cs typeface="Arial"/>
        </a:defRPr>
      </a:lvl1pPr>
      <a:lvl2pPr marL="742950" indent="-285750" algn="l" rtl="0" eaLnBrk="1" fontAlgn="base" hangingPunct="1">
        <a:spcBef>
          <a:spcPct val="20000"/>
        </a:spcBef>
        <a:spcAft>
          <a:spcPct val="0"/>
        </a:spcAft>
        <a:buChar char="–"/>
        <a:defRPr sz="2400">
          <a:solidFill>
            <a:srgbClr val="080808"/>
          </a:solidFill>
          <a:latin typeface="Arial"/>
          <a:ea typeface="+mn-ea"/>
          <a:cs typeface="Arial"/>
        </a:defRPr>
      </a:lvl2pPr>
      <a:lvl3pPr marL="1143000" indent="-228600" algn="l" rtl="0" eaLnBrk="1" fontAlgn="base" hangingPunct="1">
        <a:spcBef>
          <a:spcPct val="20000"/>
        </a:spcBef>
        <a:spcAft>
          <a:spcPct val="0"/>
        </a:spcAft>
        <a:buChar char="•"/>
        <a:defRPr sz="2000">
          <a:solidFill>
            <a:srgbClr val="080808"/>
          </a:solidFill>
          <a:latin typeface="Arial"/>
          <a:ea typeface="+mn-ea"/>
          <a:cs typeface="Arial"/>
        </a:defRPr>
      </a:lvl3pPr>
      <a:lvl4pPr marL="1600200" indent="-228600" algn="l" rtl="0" eaLnBrk="1" fontAlgn="base" hangingPunct="1">
        <a:spcBef>
          <a:spcPct val="20000"/>
        </a:spcBef>
        <a:spcAft>
          <a:spcPct val="0"/>
        </a:spcAft>
        <a:buChar char="–"/>
        <a:defRPr>
          <a:solidFill>
            <a:srgbClr val="080808"/>
          </a:solidFill>
          <a:latin typeface="Arial"/>
          <a:ea typeface="+mn-ea"/>
          <a:cs typeface="Arial"/>
        </a:defRPr>
      </a:lvl4pPr>
      <a:lvl5pPr marL="2057400" indent="-228600" algn="l" rtl="0" eaLnBrk="1" fontAlgn="base" hangingPunct="1">
        <a:spcBef>
          <a:spcPct val="20000"/>
        </a:spcBef>
        <a:spcAft>
          <a:spcPct val="0"/>
        </a:spcAft>
        <a:buChar char="»"/>
        <a:defRPr>
          <a:solidFill>
            <a:srgbClr val="080808"/>
          </a:solidFill>
          <a:latin typeface="Arial"/>
          <a:ea typeface="+mn-ea"/>
          <a:cs typeface="Arial"/>
        </a:defRPr>
      </a:lvl5pPr>
      <a:lvl6pPr marL="2514600" indent="-228600" algn="l" rtl="0" eaLnBrk="1" fontAlgn="base" hangingPunct="1">
        <a:spcBef>
          <a:spcPct val="20000"/>
        </a:spcBef>
        <a:spcAft>
          <a:spcPct val="0"/>
        </a:spcAft>
        <a:buChar char="»"/>
        <a:defRPr sz="2000">
          <a:solidFill>
            <a:srgbClr val="080808"/>
          </a:solidFill>
          <a:latin typeface="+mn-lt"/>
          <a:ea typeface="+mn-ea"/>
          <a:cs typeface="+mn-cs"/>
        </a:defRPr>
      </a:lvl6pPr>
      <a:lvl7pPr marL="2971800" indent="-228600" algn="l" rtl="0" eaLnBrk="1" fontAlgn="base" hangingPunct="1">
        <a:spcBef>
          <a:spcPct val="20000"/>
        </a:spcBef>
        <a:spcAft>
          <a:spcPct val="0"/>
        </a:spcAft>
        <a:buChar char="»"/>
        <a:defRPr sz="2000">
          <a:solidFill>
            <a:srgbClr val="080808"/>
          </a:solidFill>
          <a:latin typeface="+mn-lt"/>
          <a:ea typeface="+mn-ea"/>
          <a:cs typeface="+mn-cs"/>
        </a:defRPr>
      </a:lvl7pPr>
      <a:lvl8pPr marL="3429000" indent="-228600" algn="l" rtl="0" eaLnBrk="1" fontAlgn="base" hangingPunct="1">
        <a:spcBef>
          <a:spcPct val="20000"/>
        </a:spcBef>
        <a:spcAft>
          <a:spcPct val="0"/>
        </a:spcAft>
        <a:buChar char="»"/>
        <a:defRPr sz="2000">
          <a:solidFill>
            <a:srgbClr val="080808"/>
          </a:solidFill>
          <a:latin typeface="+mn-lt"/>
          <a:ea typeface="+mn-ea"/>
          <a:cs typeface="+mn-cs"/>
        </a:defRPr>
      </a:lvl8pPr>
      <a:lvl9pPr marL="3886200" indent="-228600" algn="l" rtl="0" eaLnBrk="1" fontAlgn="base" hangingPunct="1">
        <a:spcBef>
          <a:spcPct val="20000"/>
        </a:spcBef>
        <a:spcAft>
          <a:spcPct val="0"/>
        </a:spcAft>
        <a:buChar char="»"/>
        <a:defRPr sz="2000">
          <a:solidFill>
            <a:srgbClr val="080808"/>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609600"/>
            <a:ext cx="853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066800" y="1981200"/>
            <a:ext cx="8077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2EE2637D-F7C8-402D-B3B3-AE139427A55B}" type="slidenum">
              <a:rPr lang="en-US">
                <a:solidFill>
                  <a:srgbClr val="000000"/>
                </a:solidFill>
                <a:latin typeface="Times New Roman" pitchFamily="18" charset="0"/>
              </a:rPr>
              <a:pPr defTabSz="914400" fontAlgn="base">
                <a:spcBef>
                  <a:spcPct val="0"/>
                </a:spcBef>
                <a:spcAft>
                  <a:spcPct val="0"/>
                </a:spcAft>
              </a:pPr>
              <a:t>‹#›</a:t>
            </a:fld>
            <a:endParaRPr lang="en-US">
              <a:solidFill>
                <a:srgbClr val="000000"/>
              </a:solidFill>
              <a:latin typeface="Times New Roman" pitchFamily="18" charset="0"/>
            </a:endParaRPr>
          </a:p>
        </p:txBody>
      </p:sp>
      <p:sp>
        <p:nvSpPr>
          <p:cNvPr id="1035" name="Rectangle 11"/>
          <p:cNvSpPr>
            <a:spLocks noChangeArrowheads="1"/>
          </p:cNvSpPr>
          <p:nvPr userDrawn="1"/>
        </p:nvSpPr>
        <p:spPr bwMode="auto">
          <a:xfrm>
            <a:off x="0" y="0"/>
            <a:ext cx="457200" cy="6858000"/>
          </a:xfrm>
          <a:prstGeom prst="rect">
            <a:avLst/>
          </a:prstGeom>
          <a:solidFill>
            <a:srgbClr val="CC0000"/>
          </a:solidFill>
          <a:ln w="952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2400">
              <a:solidFill>
                <a:srgbClr val="000000"/>
              </a:solidFill>
              <a:latin typeface="Times New Roman" pitchFamily="18" charset="0"/>
            </a:endParaRPr>
          </a:p>
        </p:txBody>
      </p:sp>
      <p:pic>
        <p:nvPicPr>
          <p:cNvPr id="1036" name="Picture 12" descr="CSC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772400" y="5982854"/>
            <a:ext cx="1371600" cy="86244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rgbClr val="CC0000"/>
          </a:solidFill>
          <a:latin typeface="+mj-lt"/>
          <a:ea typeface="+mj-ea"/>
          <a:cs typeface="+mj-cs"/>
        </a:defRPr>
      </a:lvl1pPr>
      <a:lvl2pPr algn="ctr" rtl="0" fontAlgn="base">
        <a:spcBef>
          <a:spcPct val="0"/>
        </a:spcBef>
        <a:spcAft>
          <a:spcPct val="0"/>
        </a:spcAft>
        <a:defRPr sz="4400">
          <a:solidFill>
            <a:srgbClr val="CC0000"/>
          </a:solidFill>
          <a:latin typeface="Palatino Linotype" pitchFamily="18" charset="0"/>
        </a:defRPr>
      </a:lvl2pPr>
      <a:lvl3pPr algn="ctr" rtl="0" fontAlgn="base">
        <a:spcBef>
          <a:spcPct val="0"/>
        </a:spcBef>
        <a:spcAft>
          <a:spcPct val="0"/>
        </a:spcAft>
        <a:defRPr sz="4400">
          <a:solidFill>
            <a:srgbClr val="CC0000"/>
          </a:solidFill>
          <a:latin typeface="Palatino Linotype" pitchFamily="18" charset="0"/>
        </a:defRPr>
      </a:lvl3pPr>
      <a:lvl4pPr algn="ctr" rtl="0" fontAlgn="base">
        <a:spcBef>
          <a:spcPct val="0"/>
        </a:spcBef>
        <a:spcAft>
          <a:spcPct val="0"/>
        </a:spcAft>
        <a:defRPr sz="4400">
          <a:solidFill>
            <a:srgbClr val="CC0000"/>
          </a:solidFill>
          <a:latin typeface="Palatino Linotype" pitchFamily="18" charset="0"/>
        </a:defRPr>
      </a:lvl4pPr>
      <a:lvl5pPr algn="ctr" rtl="0" fontAlgn="base">
        <a:spcBef>
          <a:spcPct val="0"/>
        </a:spcBef>
        <a:spcAft>
          <a:spcPct val="0"/>
        </a:spcAft>
        <a:defRPr sz="4400">
          <a:solidFill>
            <a:srgbClr val="CC0000"/>
          </a:solidFill>
          <a:latin typeface="Palatino Linotype" pitchFamily="18" charset="0"/>
        </a:defRPr>
      </a:lvl5pPr>
      <a:lvl6pPr marL="457200" algn="ctr" rtl="0" fontAlgn="base">
        <a:spcBef>
          <a:spcPct val="0"/>
        </a:spcBef>
        <a:spcAft>
          <a:spcPct val="0"/>
        </a:spcAft>
        <a:defRPr sz="4400">
          <a:solidFill>
            <a:srgbClr val="CC0000"/>
          </a:solidFill>
          <a:latin typeface="Palatino Linotype" pitchFamily="18" charset="0"/>
        </a:defRPr>
      </a:lvl6pPr>
      <a:lvl7pPr marL="914400" algn="ctr" rtl="0" fontAlgn="base">
        <a:spcBef>
          <a:spcPct val="0"/>
        </a:spcBef>
        <a:spcAft>
          <a:spcPct val="0"/>
        </a:spcAft>
        <a:defRPr sz="4400">
          <a:solidFill>
            <a:srgbClr val="CC0000"/>
          </a:solidFill>
          <a:latin typeface="Palatino Linotype" pitchFamily="18" charset="0"/>
        </a:defRPr>
      </a:lvl7pPr>
      <a:lvl8pPr marL="1371600" algn="ctr" rtl="0" fontAlgn="base">
        <a:spcBef>
          <a:spcPct val="0"/>
        </a:spcBef>
        <a:spcAft>
          <a:spcPct val="0"/>
        </a:spcAft>
        <a:defRPr sz="4400">
          <a:solidFill>
            <a:srgbClr val="CC0000"/>
          </a:solidFill>
          <a:latin typeface="Palatino Linotype" pitchFamily="18" charset="0"/>
        </a:defRPr>
      </a:lvl8pPr>
      <a:lvl9pPr marL="1828800" algn="ctr" rtl="0" fontAlgn="base">
        <a:spcBef>
          <a:spcPct val="0"/>
        </a:spcBef>
        <a:spcAft>
          <a:spcPct val="0"/>
        </a:spcAft>
        <a:defRPr sz="4400">
          <a:solidFill>
            <a:srgbClr val="CC0000"/>
          </a:solidFill>
          <a:latin typeface="Palatino Linotype"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609600"/>
            <a:ext cx="853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066800" y="1981200"/>
            <a:ext cx="8077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2EE2637D-F7C8-402D-B3B3-AE139427A55B}" type="slidenum">
              <a:rPr lang="en-US">
                <a:solidFill>
                  <a:srgbClr val="000000"/>
                </a:solidFill>
                <a:latin typeface="Times New Roman" pitchFamily="18" charset="0"/>
              </a:rPr>
              <a:pPr defTabSz="914400" fontAlgn="base">
                <a:spcBef>
                  <a:spcPct val="0"/>
                </a:spcBef>
                <a:spcAft>
                  <a:spcPct val="0"/>
                </a:spcAft>
              </a:pPr>
              <a:t>‹#›</a:t>
            </a:fld>
            <a:endParaRPr lang="en-US">
              <a:solidFill>
                <a:srgbClr val="000000"/>
              </a:solidFill>
              <a:latin typeface="Times New Roman" pitchFamily="18" charset="0"/>
            </a:endParaRPr>
          </a:p>
        </p:txBody>
      </p:sp>
      <p:sp>
        <p:nvSpPr>
          <p:cNvPr id="1035" name="Rectangle 11"/>
          <p:cNvSpPr>
            <a:spLocks noChangeArrowheads="1"/>
          </p:cNvSpPr>
          <p:nvPr userDrawn="1"/>
        </p:nvSpPr>
        <p:spPr bwMode="auto">
          <a:xfrm>
            <a:off x="0" y="0"/>
            <a:ext cx="457200" cy="6858000"/>
          </a:xfrm>
          <a:prstGeom prst="rect">
            <a:avLst/>
          </a:prstGeom>
          <a:solidFill>
            <a:srgbClr val="CC0000"/>
          </a:solidFill>
          <a:ln w="952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2400">
              <a:solidFill>
                <a:srgbClr val="000000"/>
              </a:solidFill>
              <a:latin typeface="Times New Roman" pitchFamily="18" charset="0"/>
            </a:endParaRPr>
          </a:p>
        </p:txBody>
      </p:sp>
      <p:pic>
        <p:nvPicPr>
          <p:cNvPr id="1036" name="Picture 12" descr="CSC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772400" y="5982854"/>
            <a:ext cx="1371600" cy="86244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rgbClr val="CC0000"/>
          </a:solidFill>
          <a:latin typeface="+mj-lt"/>
          <a:ea typeface="+mj-ea"/>
          <a:cs typeface="+mj-cs"/>
        </a:defRPr>
      </a:lvl1pPr>
      <a:lvl2pPr algn="ctr" rtl="0" fontAlgn="base">
        <a:spcBef>
          <a:spcPct val="0"/>
        </a:spcBef>
        <a:spcAft>
          <a:spcPct val="0"/>
        </a:spcAft>
        <a:defRPr sz="4400">
          <a:solidFill>
            <a:srgbClr val="CC0000"/>
          </a:solidFill>
          <a:latin typeface="Palatino Linotype" pitchFamily="18" charset="0"/>
        </a:defRPr>
      </a:lvl2pPr>
      <a:lvl3pPr algn="ctr" rtl="0" fontAlgn="base">
        <a:spcBef>
          <a:spcPct val="0"/>
        </a:spcBef>
        <a:spcAft>
          <a:spcPct val="0"/>
        </a:spcAft>
        <a:defRPr sz="4400">
          <a:solidFill>
            <a:srgbClr val="CC0000"/>
          </a:solidFill>
          <a:latin typeface="Palatino Linotype" pitchFamily="18" charset="0"/>
        </a:defRPr>
      </a:lvl3pPr>
      <a:lvl4pPr algn="ctr" rtl="0" fontAlgn="base">
        <a:spcBef>
          <a:spcPct val="0"/>
        </a:spcBef>
        <a:spcAft>
          <a:spcPct val="0"/>
        </a:spcAft>
        <a:defRPr sz="4400">
          <a:solidFill>
            <a:srgbClr val="CC0000"/>
          </a:solidFill>
          <a:latin typeface="Palatino Linotype" pitchFamily="18" charset="0"/>
        </a:defRPr>
      </a:lvl4pPr>
      <a:lvl5pPr algn="ctr" rtl="0" fontAlgn="base">
        <a:spcBef>
          <a:spcPct val="0"/>
        </a:spcBef>
        <a:spcAft>
          <a:spcPct val="0"/>
        </a:spcAft>
        <a:defRPr sz="4400">
          <a:solidFill>
            <a:srgbClr val="CC0000"/>
          </a:solidFill>
          <a:latin typeface="Palatino Linotype" pitchFamily="18" charset="0"/>
        </a:defRPr>
      </a:lvl5pPr>
      <a:lvl6pPr marL="457200" algn="ctr" rtl="0" fontAlgn="base">
        <a:spcBef>
          <a:spcPct val="0"/>
        </a:spcBef>
        <a:spcAft>
          <a:spcPct val="0"/>
        </a:spcAft>
        <a:defRPr sz="4400">
          <a:solidFill>
            <a:srgbClr val="CC0000"/>
          </a:solidFill>
          <a:latin typeface="Palatino Linotype" pitchFamily="18" charset="0"/>
        </a:defRPr>
      </a:lvl6pPr>
      <a:lvl7pPr marL="914400" algn="ctr" rtl="0" fontAlgn="base">
        <a:spcBef>
          <a:spcPct val="0"/>
        </a:spcBef>
        <a:spcAft>
          <a:spcPct val="0"/>
        </a:spcAft>
        <a:defRPr sz="4400">
          <a:solidFill>
            <a:srgbClr val="CC0000"/>
          </a:solidFill>
          <a:latin typeface="Palatino Linotype" pitchFamily="18" charset="0"/>
        </a:defRPr>
      </a:lvl7pPr>
      <a:lvl8pPr marL="1371600" algn="ctr" rtl="0" fontAlgn="base">
        <a:spcBef>
          <a:spcPct val="0"/>
        </a:spcBef>
        <a:spcAft>
          <a:spcPct val="0"/>
        </a:spcAft>
        <a:defRPr sz="4400">
          <a:solidFill>
            <a:srgbClr val="CC0000"/>
          </a:solidFill>
          <a:latin typeface="Palatino Linotype" pitchFamily="18" charset="0"/>
        </a:defRPr>
      </a:lvl8pPr>
      <a:lvl9pPr marL="1828800" algn="ctr" rtl="0" fontAlgn="base">
        <a:spcBef>
          <a:spcPct val="0"/>
        </a:spcBef>
        <a:spcAft>
          <a:spcPct val="0"/>
        </a:spcAft>
        <a:defRPr sz="4400">
          <a:solidFill>
            <a:srgbClr val="CC0000"/>
          </a:solidFill>
          <a:latin typeface="Palatino Linotype"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 Id="rId3"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 Id="rId3" Type="http://schemas.openxmlformats.org/officeDocument/2006/relationships/image" Target="../media/image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3" Type="http://schemas.openxmlformats.org/officeDocument/2006/relationships/oleObject" Target="../embeddings/oleObject9.bin"/><Relationship Id="rId14" Type="http://schemas.openxmlformats.org/officeDocument/2006/relationships/oleObject" Target="../embeddings/oleObject10.bin"/><Relationship Id="rId15" Type="http://schemas.openxmlformats.org/officeDocument/2006/relationships/oleObject" Target="../embeddings/oleObject11.bin"/><Relationship Id="rId16" Type="http://schemas.openxmlformats.org/officeDocument/2006/relationships/oleObject" Target="../embeddings/oleObject12.bin"/><Relationship Id="rId17" Type="http://schemas.openxmlformats.org/officeDocument/2006/relationships/oleObject" Target="../embeddings/oleObject13.bin"/><Relationship Id="rId18" Type="http://schemas.openxmlformats.org/officeDocument/2006/relationships/image" Target="../media/image20.wmf"/><Relationship Id="rId19" Type="http://schemas.openxmlformats.org/officeDocument/2006/relationships/image" Target="../media/image21.wmf"/><Relationship Id="rId50" Type="http://schemas.openxmlformats.org/officeDocument/2006/relationships/image" Target="../media/image28.jpeg"/><Relationship Id="rId51" Type="http://schemas.openxmlformats.org/officeDocument/2006/relationships/image" Target="../media/image29.png"/><Relationship Id="rId52" Type="http://schemas.openxmlformats.org/officeDocument/2006/relationships/image" Target="../media/image30.jpeg"/><Relationship Id="rId53" Type="http://schemas.openxmlformats.org/officeDocument/2006/relationships/image" Target="../media/image31.jpeg"/><Relationship Id="rId54" Type="http://schemas.openxmlformats.org/officeDocument/2006/relationships/image" Target="../media/image32.jpeg"/><Relationship Id="rId55" Type="http://schemas.openxmlformats.org/officeDocument/2006/relationships/image" Target="../media/image33.jpeg"/><Relationship Id="rId56" Type="http://schemas.openxmlformats.org/officeDocument/2006/relationships/image" Target="../media/image34.png"/><Relationship Id="rId40" Type="http://schemas.openxmlformats.org/officeDocument/2006/relationships/oleObject" Target="../embeddings/oleObject28.bin"/><Relationship Id="rId41" Type="http://schemas.openxmlformats.org/officeDocument/2006/relationships/oleObject" Target="../embeddings/oleObject29.bin"/><Relationship Id="rId42" Type="http://schemas.openxmlformats.org/officeDocument/2006/relationships/oleObject" Target="../embeddings/oleObject30.bin"/><Relationship Id="rId43" Type="http://schemas.openxmlformats.org/officeDocument/2006/relationships/oleObject" Target="../embeddings/oleObject31.bin"/><Relationship Id="rId44" Type="http://schemas.openxmlformats.org/officeDocument/2006/relationships/oleObject" Target="../embeddings/oleObject32.bin"/><Relationship Id="rId45" Type="http://schemas.openxmlformats.org/officeDocument/2006/relationships/oleObject" Target="../embeddings/oleObject33.bin"/><Relationship Id="rId46" Type="http://schemas.openxmlformats.org/officeDocument/2006/relationships/oleObject" Target="../embeddings/oleObject34.bin"/><Relationship Id="rId47" Type="http://schemas.openxmlformats.org/officeDocument/2006/relationships/oleObject" Target="../embeddings/oleObject35.bin"/><Relationship Id="rId48" Type="http://schemas.openxmlformats.org/officeDocument/2006/relationships/oleObject" Target="../embeddings/oleObject36.bin"/><Relationship Id="rId49" Type="http://schemas.openxmlformats.org/officeDocument/2006/relationships/oleObject" Target="../embeddings/oleObject37.bin"/><Relationship Id="rId1" Type="http://schemas.openxmlformats.org/officeDocument/2006/relationships/vmlDrawing" Target="../drawings/vmlDrawing2.vml"/><Relationship Id="rId2" Type="http://schemas.openxmlformats.org/officeDocument/2006/relationships/slideLayout" Target="../slideLayouts/slideLayout68.xml"/><Relationship Id="rId3" Type="http://schemas.openxmlformats.org/officeDocument/2006/relationships/notesSlide" Target="../notesSlides/notesSlide6.xml"/><Relationship Id="rId4" Type="http://schemas.openxmlformats.org/officeDocument/2006/relationships/image" Target="../media/image19.png"/><Relationship Id="rId5" Type="http://schemas.openxmlformats.org/officeDocument/2006/relationships/oleObject" Target="../embeddings/oleObject2.bin"/><Relationship Id="rId6" Type="http://schemas.openxmlformats.org/officeDocument/2006/relationships/image" Target="../media/image18.emf"/><Relationship Id="rId7" Type="http://schemas.openxmlformats.org/officeDocument/2006/relationships/oleObject" Target="../embeddings/oleObject3.bin"/><Relationship Id="rId8" Type="http://schemas.openxmlformats.org/officeDocument/2006/relationships/oleObject" Target="../embeddings/oleObject4.bin"/><Relationship Id="rId9" Type="http://schemas.openxmlformats.org/officeDocument/2006/relationships/oleObject" Target="../embeddings/oleObject5.bin"/><Relationship Id="rId30" Type="http://schemas.openxmlformats.org/officeDocument/2006/relationships/oleObject" Target="../embeddings/oleObject24.bin"/><Relationship Id="rId31" Type="http://schemas.openxmlformats.org/officeDocument/2006/relationships/oleObject" Target="../embeddings/oleObject25.bin"/><Relationship Id="rId32" Type="http://schemas.openxmlformats.org/officeDocument/2006/relationships/image" Target="../media/image22.jpeg"/><Relationship Id="rId33" Type="http://schemas.openxmlformats.org/officeDocument/2006/relationships/image" Target="../media/image23.png"/><Relationship Id="rId34" Type="http://schemas.openxmlformats.org/officeDocument/2006/relationships/image" Target="../media/image24.jpeg"/><Relationship Id="rId35" Type="http://schemas.openxmlformats.org/officeDocument/2006/relationships/image" Target="../media/image25.png"/><Relationship Id="rId36" Type="http://schemas.openxmlformats.org/officeDocument/2006/relationships/image" Target="../media/image26.jpeg"/><Relationship Id="rId37" Type="http://schemas.openxmlformats.org/officeDocument/2006/relationships/image" Target="../media/image27.png"/><Relationship Id="rId38" Type="http://schemas.openxmlformats.org/officeDocument/2006/relationships/oleObject" Target="../embeddings/oleObject26.bin"/><Relationship Id="rId39" Type="http://schemas.openxmlformats.org/officeDocument/2006/relationships/oleObject" Target="../embeddings/oleObject27.bin"/><Relationship Id="rId20" Type="http://schemas.openxmlformats.org/officeDocument/2006/relationships/oleObject" Target="../embeddings/oleObject14.bin"/><Relationship Id="rId21" Type="http://schemas.openxmlformats.org/officeDocument/2006/relationships/oleObject" Target="../embeddings/oleObject15.bin"/><Relationship Id="rId22" Type="http://schemas.openxmlformats.org/officeDocument/2006/relationships/oleObject" Target="../embeddings/oleObject16.bin"/><Relationship Id="rId23" Type="http://schemas.openxmlformats.org/officeDocument/2006/relationships/oleObject" Target="../embeddings/oleObject17.bin"/><Relationship Id="rId24" Type="http://schemas.openxmlformats.org/officeDocument/2006/relationships/oleObject" Target="../embeddings/oleObject18.bin"/><Relationship Id="rId25" Type="http://schemas.openxmlformats.org/officeDocument/2006/relationships/oleObject" Target="../embeddings/oleObject19.bin"/><Relationship Id="rId26" Type="http://schemas.openxmlformats.org/officeDocument/2006/relationships/oleObject" Target="../embeddings/oleObject20.bin"/><Relationship Id="rId27" Type="http://schemas.openxmlformats.org/officeDocument/2006/relationships/oleObject" Target="../embeddings/oleObject21.bin"/><Relationship Id="rId28" Type="http://schemas.openxmlformats.org/officeDocument/2006/relationships/oleObject" Target="../embeddings/oleObject22.bin"/><Relationship Id="rId29" Type="http://schemas.openxmlformats.org/officeDocument/2006/relationships/oleObject" Target="../embeddings/oleObject23.bin"/><Relationship Id="rId10" Type="http://schemas.openxmlformats.org/officeDocument/2006/relationships/oleObject" Target="../embeddings/oleObject6.bin"/><Relationship Id="rId11" Type="http://schemas.openxmlformats.org/officeDocument/2006/relationships/oleObject" Target="../embeddings/oleObject7.bin"/><Relationship Id="rId12"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8.xml"/><Relationship Id="rId3" Type="http://schemas.openxmlformats.org/officeDocument/2006/relationships/image" Target="../media/image35.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9.xml"/><Relationship Id="rId3" Type="http://schemas.openxmlformats.org/officeDocument/2006/relationships/image" Target="../media/image3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0.xml"/><Relationship Id="rId3" Type="http://schemas.openxmlformats.org/officeDocument/2006/relationships/image" Target="../media/image35.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1.xml"/><Relationship Id="rId3" Type="http://schemas.openxmlformats.org/officeDocument/2006/relationships/image" Target="../media/image35.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2.xml"/><Relationship Id="rId3" Type="http://schemas.openxmlformats.org/officeDocument/2006/relationships/image" Target="../media/image35.wmf"/></Relationships>
</file>

<file path=ppt/slides/_rels/slide33.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wmf"/><Relationship Id="rId1" Type="http://schemas.openxmlformats.org/officeDocument/2006/relationships/slideLayout" Target="../slideLayouts/slideLayout68.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38.bin"/><Relationship Id="rId5" Type="http://schemas.openxmlformats.org/officeDocument/2006/relationships/image" Target="../media/image37.emf"/><Relationship Id="rId1" Type="http://schemas.openxmlformats.org/officeDocument/2006/relationships/vmlDrawing" Target="../drawings/vmlDrawing3.vml"/><Relationship Id="rId2"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e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0.png"/><Relationship Id="rId1" Type="http://schemas.openxmlformats.org/officeDocument/2006/relationships/slideLayout" Target="../slideLayouts/slideLayout76.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1" Type="http://schemas.openxmlformats.org/officeDocument/2006/relationships/slideLayout" Target="../slideLayouts/slideLayout6.xml"/><Relationship Id="rId2"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 Id="rId3" Type="http://schemas.openxmlformats.org/officeDocument/2006/relationships/image" Target="../media/image5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 Id="rId3" Type="http://schemas.microsoft.com/office/2007/relationships/hdphoto" Target="../media/hdphoto1.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9" Type="http://schemas.openxmlformats.org/officeDocument/2006/relationships/image" Target="../media/image66.png"/><Relationship Id="rId20" Type="http://schemas.microsoft.com/office/2007/relationships/hdphoto" Target="../media/hdphoto10.wdp"/><Relationship Id="rId21" Type="http://schemas.openxmlformats.org/officeDocument/2006/relationships/image" Target="../media/image72.png"/><Relationship Id="rId22" Type="http://schemas.microsoft.com/office/2007/relationships/hdphoto" Target="../media/hdphoto11.wdp"/><Relationship Id="rId23" Type="http://schemas.microsoft.com/office/2007/relationships/hdphoto" Target="../media/hdphoto12.wdp"/><Relationship Id="rId10" Type="http://schemas.microsoft.com/office/2007/relationships/hdphoto" Target="../media/hdphoto5.wdp"/><Relationship Id="rId11" Type="http://schemas.openxmlformats.org/officeDocument/2006/relationships/image" Target="../media/image67.png"/><Relationship Id="rId12" Type="http://schemas.microsoft.com/office/2007/relationships/hdphoto" Target="../media/hdphoto6.wdp"/><Relationship Id="rId13" Type="http://schemas.openxmlformats.org/officeDocument/2006/relationships/image" Target="../media/image68.png"/><Relationship Id="rId14" Type="http://schemas.microsoft.com/office/2007/relationships/hdphoto" Target="../media/hdphoto7.wdp"/><Relationship Id="rId15" Type="http://schemas.openxmlformats.org/officeDocument/2006/relationships/image" Target="../media/image69.png"/><Relationship Id="rId16" Type="http://schemas.microsoft.com/office/2007/relationships/hdphoto" Target="../media/hdphoto8.wdp"/><Relationship Id="rId17" Type="http://schemas.openxmlformats.org/officeDocument/2006/relationships/image" Target="../media/image70.png"/><Relationship Id="rId18" Type="http://schemas.microsoft.com/office/2007/relationships/hdphoto" Target="../media/hdphoto9.wdp"/><Relationship Id="rId19"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image" Target="../media/image62.png"/><Relationship Id="rId3" Type="http://schemas.microsoft.com/office/2007/relationships/hdphoto" Target="../media/hdphoto2.wdp"/><Relationship Id="rId4" Type="http://schemas.openxmlformats.org/officeDocument/2006/relationships/image" Target="../media/image63.png"/><Relationship Id="rId5" Type="http://schemas.microsoft.com/office/2007/relationships/hdphoto" Target="../media/hdphoto3.wdp"/><Relationship Id="rId6" Type="http://schemas.openxmlformats.org/officeDocument/2006/relationships/image" Target="../media/image64.png"/><Relationship Id="rId7" Type="http://schemas.openxmlformats.org/officeDocument/2006/relationships/image" Target="../media/image65.png"/><Relationship Id="rId8" Type="http://schemas.microsoft.com/office/2007/relationships/hdphoto" Target="../media/hdphoto4.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3.jpg"/><Relationship Id="rId5" Type="http://schemas.openxmlformats.org/officeDocument/2006/relationships/image" Target="../media/image74.jpeg"/><Relationship Id="rId6" Type="http://schemas.openxmlformats.org/officeDocument/2006/relationships/image" Target="../media/image75.jpeg"/><Relationship Id="rId7" Type="http://schemas.openxmlformats.org/officeDocument/2006/relationships/image" Target="../media/image76.jpeg"/><Relationship Id="rId8" Type="http://schemas.openxmlformats.org/officeDocument/2006/relationships/image" Target="../media/image77.jpeg"/><Relationship Id="rId9" Type="http://schemas.openxmlformats.org/officeDocument/2006/relationships/image" Target="../media/image78.png"/><Relationship Id="rId10"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7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99.xml"/><Relationship Id="rId2" Type="http://schemas.openxmlformats.org/officeDocument/2006/relationships/chart" Target="../charts/char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chart" Target="../charts/char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chart" Target="../charts/char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chart" Target="../charts/char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7.xml"/><Relationship Id="rId3" Type="http://schemas.openxmlformats.org/officeDocument/2006/relationships/chart" Target="../charts/chart5.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0.png"/><Relationship Id="rId6" Type="http://schemas.openxmlformats.org/officeDocument/2006/relationships/image" Target="../media/image82.png"/><Relationship Id="rId1" Type="http://schemas.openxmlformats.org/officeDocument/2006/relationships/slideLayout" Target="../slideLayouts/slideLayout111.xml"/><Relationship Id="rId2" Type="http://schemas.openxmlformats.org/officeDocument/2006/relationships/image" Target="../media/image4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6.jpe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1" Type="http://schemas.openxmlformats.org/officeDocument/2006/relationships/slideLayout" Target="../slideLayouts/slideLayout133.xml"/><Relationship Id="rId2" Type="http://schemas.openxmlformats.org/officeDocument/2006/relationships/image" Target="../media/image7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57.png"/><Relationship Id="rId3"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5" Type="http://schemas.openxmlformats.org/officeDocument/2006/relationships/image" Target="../media/image91.emf"/><Relationship Id="rId6" Type="http://schemas.openxmlformats.org/officeDocument/2006/relationships/image" Target="../media/image92.emf"/><Relationship Id="rId7" Type="http://schemas.openxmlformats.org/officeDocument/2006/relationships/image" Target="../media/image93.emf"/><Relationship Id="rId8" Type="http://schemas.openxmlformats.org/officeDocument/2006/relationships/image" Target="../media/image94.emf"/><Relationship Id="rId9" Type="http://schemas.openxmlformats.org/officeDocument/2006/relationships/image" Target="../media/image95.emf"/><Relationship Id="rId1" Type="http://schemas.openxmlformats.org/officeDocument/2006/relationships/slideLayout" Target="../slideLayouts/slideLayout144.xml"/><Relationship Id="rId2" Type="http://schemas.openxmlformats.org/officeDocument/2006/relationships/image" Target="../media/image88.emf"/></Relationships>
</file>

<file path=ppt/slides/_rels/slide73.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emf"/><Relationship Id="rId5" Type="http://schemas.openxmlformats.org/officeDocument/2006/relationships/image" Target="../media/image99.emf"/><Relationship Id="rId6" Type="http://schemas.openxmlformats.org/officeDocument/2006/relationships/image" Target="../media/image100.emf"/><Relationship Id="rId7" Type="http://schemas.openxmlformats.org/officeDocument/2006/relationships/image" Target="../media/image101.emf"/><Relationship Id="rId8" Type="http://schemas.openxmlformats.org/officeDocument/2006/relationships/image" Target="../media/image102.emf"/><Relationship Id="rId9" Type="http://schemas.openxmlformats.org/officeDocument/2006/relationships/image" Target="../media/image103.emf"/><Relationship Id="rId10" Type="http://schemas.openxmlformats.org/officeDocument/2006/relationships/image" Target="../media/image104.emf"/><Relationship Id="rId1" Type="http://schemas.openxmlformats.org/officeDocument/2006/relationships/slideLayout" Target="../slideLayouts/slideLayout144.xml"/><Relationship Id="rId2" Type="http://schemas.openxmlformats.org/officeDocument/2006/relationships/image" Target="../media/image96.emf"/></Relationships>
</file>

<file path=ppt/slides/_rels/slide74.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image" Target="../media/image107.emf"/><Relationship Id="rId5" Type="http://schemas.openxmlformats.org/officeDocument/2006/relationships/image" Target="../media/image108.emf"/><Relationship Id="rId6" Type="http://schemas.openxmlformats.org/officeDocument/2006/relationships/image" Target="../media/image109.emf"/><Relationship Id="rId7" Type="http://schemas.openxmlformats.org/officeDocument/2006/relationships/image" Target="../media/image110.emf"/><Relationship Id="rId1" Type="http://schemas.openxmlformats.org/officeDocument/2006/relationships/slideLayout" Target="../slideLayouts/slideLayout144.xml"/><Relationship Id="rId2" Type="http://schemas.openxmlformats.org/officeDocument/2006/relationships/image" Target="../media/image105.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chart" Target="../charts/chart6.xml"/><Relationship Id="rId3" Type="http://schemas.openxmlformats.org/officeDocument/2006/relationships/chart" Target="../charts/char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chart" Target="../charts/char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365745"/>
            <a:ext cx="7772400" cy="1470025"/>
          </a:xfrm>
        </p:spPr>
        <p:txBody>
          <a:bodyPr/>
          <a:lstStyle/>
          <a:p>
            <a:r>
              <a:rPr lang="en-US" dirty="0" err="1" smtClean="0"/>
              <a:t>ChoiceNet</a:t>
            </a:r>
            <a:endParaRPr lang="en-US" dirty="0"/>
          </a:p>
        </p:txBody>
      </p:sp>
      <p:sp>
        <p:nvSpPr>
          <p:cNvPr id="5" name="Subtitle 4"/>
          <p:cNvSpPr>
            <a:spLocks noGrp="1"/>
          </p:cNvSpPr>
          <p:nvPr>
            <p:ph type="subTitle" idx="1"/>
          </p:nvPr>
        </p:nvSpPr>
        <p:spPr>
          <a:xfrm>
            <a:off x="1371600" y="4314838"/>
            <a:ext cx="6400800" cy="1323961"/>
          </a:xfrm>
        </p:spPr>
        <p:txBody>
          <a:bodyPr/>
          <a:lstStyle/>
          <a:p>
            <a:r>
              <a:rPr lang="en-US" dirty="0" smtClean="0"/>
              <a:t>Rudra Dutta, CSC, NCSU</a:t>
            </a:r>
          </a:p>
          <a:p>
            <a:r>
              <a:rPr lang="en-US" sz="2000" dirty="0" smtClean="0"/>
              <a:t>SAS Lunch presentation, April, 2012</a:t>
            </a:r>
            <a:endParaRPr lang="en-US" sz="2000" dirty="0"/>
          </a:p>
        </p:txBody>
      </p:sp>
      <p:sp>
        <p:nvSpPr>
          <p:cNvPr id="6" name="Title 3"/>
          <p:cNvSpPr txBox="1">
            <a:spLocks/>
          </p:cNvSpPr>
          <p:nvPr/>
        </p:nvSpPr>
        <p:spPr>
          <a:xfrm>
            <a:off x="685800" y="192779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E63D2C"/>
                </a:solidFill>
                <a:effectLst>
                  <a:outerShdw blurRad="50800" dist="63500" dir="2700000" algn="tl" rotWithShape="0">
                    <a:schemeClr val="tx1">
                      <a:lumMod val="50000"/>
                      <a:alpha val="52000"/>
                    </a:schemeClr>
                  </a:outerShdw>
                </a:effectLst>
                <a:latin typeface="+mj-lt"/>
                <a:ea typeface="+mj-ea"/>
                <a:cs typeface="+mj-cs"/>
              </a:defRPr>
            </a:lvl1pPr>
          </a:lstStyle>
          <a:p>
            <a:r>
              <a:rPr lang="en-US" dirty="0" smtClean="0">
                <a:solidFill>
                  <a:srgbClr val="000000"/>
                </a:solidFill>
                <a:effectLst/>
              </a:rPr>
              <a:t>Internet Architecture Research</a:t>
            </a:r>
            <a:endParaRPr lang="en-US" dirty="0">
              <a:solidFill>
                <a:srgbClr val="000000"/>
              </a:solidFill>
              <a:effectLst/>
            </a:endParaRPr>
          </a:p>
        </p:txBody>
      </p:sp>
      <p:sp>
        <p:nvSpPr>
          <p:cNvPr id="7" name="Title 3"/>
          <p:cNvSpPr txBox="1">
            <a:spLocks/>
          </p:cNvSpPr>
          <p:nvPr/>
        </p:nvSpPr>
        <p:spPr>
          <a:xfrm>
            <a:off x="685800" y="258323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E63D2C"/>
                </a:solidFill>
                <a:effectLst>
                  <a:outerShdw blurRad="50800" dist="63500" dir="2700000" algn="tl" rotWithShape="0">
                    <a:schemeClr val="tx1">
                      <a:lumMod val="50000"/>
                      <a:alpha val="52000"/>
                    </a:schemeClr>
                  </a:outerShdw>
                </a:effectLst>
                <a:latin typeface="+mj-lt"/>
                <a:ea typeface="+mj-ea"/>
                <a:cs typeface="+mj-cs"/>
              </a:defRPr>
            </a:lvl1pPr>
          </a:lstStyle>
          <a:p>
            <a:r>
              <a:rPr lang="en-US" dirty="0" smtClean="0">
                <a:solidFill>
                  <a:srgbClr val="000000"/>
                </a:solidFill>
                <a:effectLst/>
              </a:rPr>
              <a:t>(What does THAT mean.)</a:t>
            </a:r>
            <a:endParaRPr lang="en-US" dirty="0">
              <a:solidFill>
                <a:srgbClr val="000000"/>
              </a:solidFill>
              <a:effectLst/>
            </a:endParaRPr>
          </a:p>
        </p:txBody>
      </p:sp>
      <p:sp>
        <p:nvSpPr>
          <p:cNvPr id="8" name="Title 3"/>
          <p:cNvSpPr txBox="1">
            <a:spLocks/>
          </p:cNvSpPr>
          <p:nvPr/>
        </p:nvSpPr>
        <p:spPr>
          <a:xfrm>
            <a:off x="687995" y="317259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E63D2C"/>
                </a:solidFill>
                <a:effectLst>
                  <a:outerShdw blurRad="50800" dist="63500" dir="2700000" algn="tl" rotWithShape="0">
                    <a:schemeClr val="tx1">
                      <a:lumMod val="50000"/>
                      <a:alpha val="52000"/>
                    </a:schemeClr>
                  </a:outerShdw>
                </a:effectLst>
                <a:latin typeface="+mj-lt"/>
                <a:ea typeface="+mj-ea"/>
                <a:cs typeface="+mj-cs"/>
              </a:defRPr>
            </a:lvl1pPr>
          </a:lstStyle>
          <a:p>
            <a:r>
              <a:rPr lang="en-US" sz="3600" dirty="0" smtClean="0">
                <a:solidFill>
                  <a:srgbClr val="000000"/>
                </a:solidFill>
                <a:effectLst/>
              </a:rPr>
              <a:t>(… and some other stuff)</a:t>
            </a:r>
            <a:endParaRPr lang="en-US" sz="3600" dirty="0">
              <a:solidFill>
                <a:srgbClr val="000000"/>
              </a:solidFill>
              <a:effectLst/>
            </a:endParaRPr>
          </a:p>
        </p:txBody>
      </p:sp>
    </p:spTree>
    <p:extLst>
      <p:ext uri="{BB962C8B-B14F-4D97-AF65-F5344CB8AC3E}">
        <p14:creationId xmlns:p14="http://schemas.microsoft.com/office/powerpoint/2010/main" val="2404121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6"/>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3000" fill="hold"/>
                                        <p:tgtEl>
                                          <p:spTgt spid="7"/>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Market-Enabling Architecture</a:t>
            </a:r>
          </a:p>
        </p:txBody>
      </p:sp>
      <p:sp>
        <p:nvSpPr>
          <p:cNvPr id="30723" name="Rectangle 3"/>
          <p:cNvSpPr>
            <a:spLocks noGrp="1" noChangeArrowheads="1"/>
          </p:cNvSpPr>
          <p:nvPr>
            <p:ph type="body" idx="1"/>
          </p:nvPr>
        </p:nvSpPr>
        <p:spPr/>
        <p:txBody>
          <a:bodyPr>
            <a:normAutofit/>
          </a:bodyPr>
          <a:lstStyle/>
          <a:p>
            <a:pPr>
              <a:lnSpc>
                <a:spcPct val="90000"/>
              </a:lnSpc>
            </a:pPr>
            <a:r>
              <a:rPr lang="en-US" dirty="0">
                <a:solidFill>
                  <a:srgbClr val="0000FF"/>
                </a:solidFill>
              </a:rPr>
              <a:t>John </a:t>
            </a:r>
            <a:r>
              <a:rPr lang="en-US" dirty="0" err="1">
                <a:solidFill>
                  <a:srgbClr val="0000FF"/>
                </a:solidFill>
              </a:rPr>
              <a:t>Musacchio</a:t>
            </a:r>
            <a:r>
              <a:rPr lang="en-US" dirty="0">
                <a:solidFill>
                  <a:srgbClr val="0000FF"/>
                </a:solidFill>
              </a:rPr>
              <a:t>, Jean </a:t>
            </a:r>
            <a:r>
              <a:rPr lang="en-US" dirty="0" err="1">
                <a:solidFill>
                  <a:srgbClr val="0000FF"/>
                </a:solidFill>
              </a:rPr>
              <a:t>Walrand</a:t>
            </a:r>
            <a:r>
              <a:rPr lang="en-US" dirty="0">
                <a:solidFill>
                  <a:srgbClr val="0000FF"/>
                </a:solidFill>
              </a:rPr>
              <a:t>, </a:t>
            </a:r>
            <a:r>
              <a:rPr lang="en-US" dirty="0" err="1">
                <a:solidFill>
                  <a:srgbClr val="0000FF"/>
                </a:solidFill>
              </a:rPr>
              <a:t>Venkat</a:t>
            </a:r>
            <a:r>
              <a:rPr lang="en-US" dirty="0">
                <a:solidFill>
                  <a:srgbClr val="0000FF"/>
                </a:solidFill>
              </a:rPr>
              <a:t> </a:t>
            </a:r>
            <a:r>
              <a:rPr lang="en-US" dirty="0" err="1">
                <a:solidFill>
                  <a:srgbClr val="0000FF"/>
                </a:solidFill>
              </a:rPr>
              <a:t>Ananthram</a:t>
            </a:r>
            <a:r>
              <a:rPr lang="en-US" dirty="0">
                <a:solidFill>
                  <a:srgbClr val="0000FF"/>
                </a:solidFill>
              </a:rPr>
              <a:t>, Galina Schwartz, </a:t>
            </a:r>
            <a:r>
              <a:rPr lang="en-US" dirty="0" err="1">
                <a:solidFill>
                  <a:srgbClr val="0000FF"/>
                </a:solidFill>
              </a:rPr>
              <a:t>Shyam</a:t>
            </a:r>
            <a:r>
              <a:rPr lang="en-US" dirty="0">
                <a:solidFill>
                  <a:srgbClr val="0000FF"/>
                </a:solidFill>
              </a:rPr>
              <a:t> Parekh</a:t>
            </a:r>
            <a:endParaRPr lang="en-US" dirty="0"/>
          </a:p>
          <a:p>
            <a:pPr lvl="1">
              <a:lnSpc>
                <a:spcPct val="90000"/>
              </a:lnSpc>
            </a:pPr>
            <a:r>
              <a:rPr lang="en-US" dirty="0"/>
              <a:t>User should be offered choice between network services and informed of benefits, then the market can play itself out</a:t>
            </a:r>
          </a:p>
          <a:p>
            <a:pPr lvl="1">
              <a:lnSpc>
                <a:spcPct val="90000"/>
              </a:lnSpc>
            </a:pPr>
            <a:r>
              <a:rPr lang="en-US" dirty="0"/>
              <a:t>Security could be achieved by </a:t>
            </a:r>
            <a:r>
              <a:rPr lang="ja-JP" altLang="en-US" dirty="0">
                <a:latin typeface="Arial"/>
              </a:rPr>
              <a:t>“</a:t>
            </a:r>
            <a:r>
              <a:rPr lang="en-US" dirty="0"/>
              <a:t>security insurance</a:t>
            </a:r>
            <a:r>
              <a:rPr lang="ja-JP" altLang="en-US" dirty="0">
                <a:latin typeface="Arial"/>
              </a:rPr>
              <a:t>”</a:t>
            </a:r>
            <a:r>
              <a:rPr lang="en-US" dirty="0"/>
              <a:t> provided by Certification </a:t>
            </a:r>
            <a:r>
              <a:rPr lang="en-US" dirty="0" smtClean="0"/>
              <a:t>Agency</a:t>
            </a:r>
            <a:endParaRPr lang="en-US" dirty="0"/>
          </a:p>
        </p:txBody>
      </p:sp>
    </p:spTree>
    <p:extLst>
      <p:ext uri="{BB962C8B-B14F-4D97-AF65-F5344CB8AC3E}">
        <p14:creationId xmlns:p14="http://schemas.microsoft.com/office/powerpoint/2010/main" val="1854882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Grp="1" noChangeArrowheads="1"/>
          </p:cNvSpPr>
          <p:nvPr>
            <p:ph type="title" idx="4294967295"/>
          </p:nvPr>
        </p:nvSpPr>
        <p:spPr>
          <a:xfrm>
            <a:off x="533400" y="152400"/>
            <a:ext cx="5878410" cy="1143000"/>
          </a:xfrm>
        </p:spPr>
        <p:txBody>
          <a:bodyPr/>
          <a:lstStyle/>
          <a:p>
            <a:pPr eaLnBrk="1" hangingPunct="1"/>
            <a:r>
              <a:rPr lang="en-US" dirty="0">
                <a:solidFill>
                  <a:schemeClr val="tx1"/>
                </a:solidFill>
              </a:rPr>
              <a:t>Service Choice</a:t>
            </a:r>
          </a:p>
        </p:txBody>
      </p:sp>
      <p:sp>
        <p:nvSpPr>
          <p:cNvPr id="12291" name="Rectangle 3"/>
          <p:cNvSpPr>
            <a:spLocks noGrp="1" noChangeArrowheads="1"/>
          </p:cNvSpPr>
          <p:nvPr>
            <p:ph type="body" idx="4294967295"/>
          </p:nvPr>
        </p:nvSpPr>
        <p:spPr>
          <a:xfrm>
            <a:off x="758825" y="3657600"/>
            <a:ext cx="7693025" cy="3200400"/>
          </a:xfrm>
        </p:spPr>
        <p:txBody>
          <a:bodyPr/>
          <a:lstStyle/>
          <a:p>
            <a:pPr eaLnBrk="1" hangingPunct="1">
              <a:lnSpc>
                <a:spcPct val="90000"/>
              </a:lnSpc>
            </a:pPr>
            <a:r>
              <a:rPr lang="en-US" sz="2600"/>
              <a:t>Users offered real-time choice: </a:t>
            </a:r>
            <a:r>
              <a:rPr lang="ja-JP" altLang="en-US" sz="2600"/>
              <a:t>“</a:t>
            </a:r>
            <a:r>
              <a:rPr lang="en-US" sz="2600"/>
              <a:t>red</a:t>
            </a:r>
            <a:r>
              <a:rPr lang="ja-JP" altLang="en-US" sz="2600"/>
              <a:t>”</a:t>
            </a:r>
            <a:r>
              <a:rPr lang="en-US" sz="2600"/>
              <a:t> and </a:t>
            </a:r>
            <a:r>
              <a:rPr lang="ja-JP" altLang="en-US" sz="2600"/>
              <a:t>“</a:t>
            </a:r>
            <a:r>
              <a:rPr lang="en-US" sz="2600"/>
              <a:t>blue</a:t>
            </a:r>
            <a:r>
              <a:rPr lang="ja-JP" altLang="en-US" sz="2600"/>
              <a:t>”</a:t>
            </a:r>
            <a:endParaRPr lang="en-US" sz="2600"/>
          </a:p>
          <a:p>
            <a:pPr lvl="1" eaLnBrk="1" hangingPunct="1">
              <a:lnSpc>
                <a:spcPct val="90000"/>
              </a:lnSpc>
            </a:pPr>
            <a:r>
              <a:rPr lang="ja-JP" altLang="en-US" sz="2000"/>
              <a:t>“</a:t>
            </a:r>
            <a:r>
              <a:rPr lang="en-US" sz="2000"/>
              <a:t>Red</a:t>
            </a:r>
            <a:r>
              <a:rPr lang="ja-JP" altLang="en-US" sz="2000"/>
              <a:t>”</a:t>
            </a:r>
            <a:r>
              <a:rPr lang="en-US" sz="2000"/>
              <a:t> and </a:t>
            </a:r>
            <a:r>
              <a:rPr lang="ja-JP" altLang="en-US" sz="2000"/>
              <a:t>“</a:t>
            </a:r>
            <a:r>
              <a:rPr lang="en-US" sz="2000"/>
              <a:t>blue</a:t>
            </a:r>
            <a:r>
              <a:rPr lang="ja-JP" altLang="en-US" sz="2000"/>
              <a:t>”</a:t>
            </a:r>
            <a:r>
              <a:rPr lang="en-US" sz="2000"/>
              <a:t> not specified to users in detail</a:t>
            </a:r>
          </a:p>
          <a:p>
            <a:pPr lvl="1" eaLnBrk="1" hangingPunct="1">
              <a:lnSpc>
                <a:spcPct val="90000"/>
              </a:lnSpc>
              <a:buFontTx/>
              <a:buNone/>
            </a:pPr>
            <a:endParaRPr lang="en-US" sz="2000"/>
          </a:p>
          <a:p>
            <a:pPr lvl="1" eaLnBrk="1" hangingPunct="1">
              <a:lnSpc>
                <a:spcPct val="90000"/>
              </a:lnSpc>
            </a:pPr>
            <a:r>
              <a:rPr lang="en-US" sz="2000"/>
              <a:t>ISP incentivized to improve along dimensions that matter</a:t>
            </a:r>
          </a:p>
          <a:p>
            <a:pPr lvl="1" eaLnBrk="1" hangingPunct="1">
              <a:lnSpc>
                <a:spcPct val="90000"/>
              </a:lnSpc>
            </a:pPr>
            <a:endParaRPr lang="en-US" sz="2000"/>
          </a:p>
          <a:p>
            <a:pPr lvl="1" eaLnBrk="1" hangingPunct="1">
              <a:lnSpc>
                <a:spcPct val="90000"/>
              </a:lnSpc>
            </a:pPr>
            <a:r>
              <a:rPr lang="en-US" sz="2000"/>
              <a:t>Unlike ATM, IntServ, DiffServ, service definitions not standardized</a:t>
            </a:r>
          </a:p>
        </p:txBody>
      </p:sp>
      <p:grpSp>
        <p:nvGrpSpPr>
          <p:cNvPr id="37892" name="Group 60"/>
          <p:cNvGrpSpPr>
            <a:grpSpLocks/>
          </p:cNvGrpSpPr>
          <p:nvPr/>
        </p:nvGrpSpPr>
        <p:grpSpPr bwMode="auto">
          <a:xfrm>
            <a:off x="4953000" y="609600"/>
            <a:ext cx="1352550" cy="1100138"/>
            <a:chOff x="4332" y="960"/>
            <a:chExt cx="852" cy="693"/>
          </a:xfrm>
        </p:grpSpPr>
        <p:sp>
          <p:nvSpPr>
            <p:cNvPr id="37893" name="AutoShape 6"/>
            <p:cNvSpPr>
              <a:spLocks noChangeAspect="1" noChangeArrowheads="1" noTextEdit="1"/>
            </p:cNvSpPr>
            <p:nvPr/>
          </p:nvSpPr>
          <p:spPr bwMode="auto">
            <a:xfrm>
              <a:off x="4332" y="960"/>
              <a:ext cx="852"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894" name="Freeform 7"/>
            <p:cNvSpPr>
              <a:spLocks/>
            </p:cNvSpPr>
            <p:nvPr/>
          </p:nvSpPr>
          <p:spPr bwMode="auto">
            <a:xfrm>
              <a:off x="4368" y="1002"/>
              <a:ext cx="796" cy="628"/>
            </a:xfrm>
            <a:custGeom>
              <a:avLst/>
              <a:gdLst>
                <a:gd name="T0" fmla="*/ 96 w 1728"/>
                <a:gd name="T1" fmla="*/ 402 h 1158"/>
                <a:gd name="T2" fmla="*/ 12 w 1728"/>
                <a:gd name="T3" fmla="*/ 486 h 1158"/>
                <a:gd name="T4" fmla="*/ 0 w 1728"/>
                <a:gd name="T5" fmla="*/ 546 h 1158"/>
                <a:gd name="T6" fmla="*/ 24 w 1728"/>
                <a:gd name="T7" fmla="*/ 624 h 1158"/>
                <a:gd name="T8" fmla="*/ 84 w 1728"/>
                <a:gd name="T9" fmla="*/ 678 h 1158"/>
                <a:gd name="T10" fmla="*/ 48 w 1728"/>
                <a:gd name="T11" fmla="*/ 732 h 1158"/>
                <a:gd name="T12" fmla="*/ 36 w 1728"/>
                <a:gd name="T13" fmla="*/ 786 h 1158"/>
                <a:gd name="T14" fmla="*/ 48 w 1728"/>
                <a:gd name="T15" fmla="*/ 852 h 1158"/>
                <a:gd name="T16" fmla="*/ 144 w 1728"/>
                <a:gd name="T17" fmla="*/ 936 h 1158"/>
                <a:gd name="T18" fmla="*/ 210 w 1728"/>
                <a:gd name="T19" fmla="*/ 948 h 1158"/>
                <a:gd name="T20" fmla="*/ 234 w 1728"/>
                <a:gd name="T21" fmla="*/ 948 h 1158"/>
                <a:gd name="T22" fmla="*/ 282 w 1728"/>
                <a:gd name="T23" fmla="*/ 1008 h 1158"/>
                <a:gd name="T24" fmla="*/ 420 w 1728"/>
                <a:gd name="T25" fmla="*/ 1074 h 1158"/>
                <a:gd name="T26" fmla="*/ 582 w 1728"/>
                <a:gd name="T27" fmla="*/ 1080 h 1158"/>
                <a:gd name="T28" fmla="*/ 660 w 1728"/>
                <a:gd name="T29" fmla="*/ 1050 h 1158"/>
                <a:gd name="T30" fmla="*/ 756 w 1728"/>
                <a:gd name="T31" fmla="*/ 1128 h 1158"/>
                <a:gd name="T32" fmla="*/ 882 w 1728"/>
                <a:gd name="T33" fmla="*/ 1158 h 1158"/>
                <a:gd name="T34" fmla="*/ 966 w 1728"/>
                <a:gd name="T35" fmla="*/ 1146 h 1158"/>
                <a:gd name="T36" fmla="*/ 1104 w 1728"/>
                <a:gd name="T37" fmla="*/ 1056 h 1158"/>
                <a:gd name="T38" fmla="*/ 1140 w 1728"/>
                <a:gd name="T39" fmla="*/ 984 h 1158"/>
                <a:gd name="T40" fmla="*/ 1200 w 1728"/>
                <a:gd name="T41" fmla="*/ 1008 h 1158"/>
                <a:gd name="T42" fmla="*/ 1314 w 1728"/>
                <a:gd name="T43" fmla="*/ 1008 h 1158"/>
                <a:gd name="T44" fmla="*/ 1392 w 1728"/>
                <a:gd name="T45" fmla="*/ 978 h 1158"/>
                <a:gd name="T46" fmla="*/ 1458 w 1728"/>
                <a:gd name="T47" fmla="*/ 924 h 1158"/>
                <a:gd name="T48" fmla="*/ 1488 w 1728"/>
                <a:gd name="T49" fmla="*/ 846 h 1158"/>
                <a:gd name="T50" fmla="*/ 1494 w 1728"/>
                <a:gd name="T51" fmla="*/ 804 h 1158"/>
                <a:gd name="T52" fmla="*/ 1584 w 1728"/>
                <a:gd name="T53" fmla="*/ 774 h 1158"/>
                <a:gd name="T54" fmla="*/ 1662 w 1728"/>
                <a:gd name="T55" fmla="*/ 720 h 1158"/>
                <a:gd name="T56" fmla="*/ 1710 w 1728"/>
                <a:gd name="T57" fmla="*/ 648 h 1158"/>
                <a:gd name="T58" fmla="*/ 1728 w 1728"/>
                <a:gd name="T59" fmla="*/ 564 h 1158"/>
                <a:gd name="T60" fmla="*/ 1716 w 1728"/>
                <a:gd name="T61" fmla="*/ 480 h 1158"/>
                <a:gd name="T62" fmla="*/ 1674 w 1728"/>
                <a:gd name="T63" fmla="*/ 408 h 1158"/>
                <a:gd name="T64" fmla="*/ 1680 w 1728"/>
                <a:gd name="T65" fmla="*/ 372 h 1158"/>
                <a:gd name="T66" fmla="*/ 1674 w 1728"/>
                <a:gd name="T67" fmla="*/ 270 h 1158"/>
                <a:gd name="T68" fmla="*/ 1596 w 1728"/>
                <a:gd name="T69" fmla="*/ 174 h 1158"/>
                <a:gd name="T70" fmla="*/ 1530 w 1728"/>
                <a:gd name="T71" fmla="*/ 144 h 1158"/>
                <a:gd name="T72" fmla="*/ 1506 w 1728"/>
                <a:gd name="T73" fmla="*/ 84 h 1158"/>
                <a:gd name="T74" fmla="*/ 1410 w 1728"/>
                <a:gd name="T75" fmla="*/ 12 h 1158"/>
                <a:gd name="T76" fmla="*/ 1296 w 1728"/>
                <a:gd name="T77" fmla="*/ 6 h 1158"/>
                <a:gd name="T78" fmla="*/ 1224 w 1728"/>
                <a:gd name="T79" fmla="*/ 36 h 1158"/>
                <a:gd name="T80" fmla="*/ 1194 w 1728"/>
                <a:gd name="T81" fmla="*/ 60 h 1158"/>
                <a:gd name="T82" fmla="*/ 1134 w 1728"/>
                <a:gd name="T83" fmla="*/ 18 h 1158"/>
                <a:gd name="T84" fmla="*/ 1056 w 1728"/>
                <a:gd name="T85" fmla="*/ 0 h 1158"/>
                <a:gd name="T86" fmla="*/ 966 w 1728"/>
                <a:gd name="T87" fmla="*/ 24 h 1158"/>
                <a:gd name="T88" fmla="*/ 900 w 1728"/>
                <a:gd name="T89" fmla="*/ 90 h 1158"/>
                <a:gd name="T90" fmla="*/ 864 w 1728"/>
                <a:gd name="T91" fmla="*/ 66 h 1158"/>
                <a:gd name="T92" fmla="*/ 792 w 1728"/>
                <a:gd name="T93" fmla="*/ 42 h 1158"/>
                <a:gd name="T94" fmla="*/ 696 w 1728"/>
                <a:gd name="T95" fmla="*/ 42 h 1158"/>
                <a:gd name="T96" fmla="*/ 594 w 1728"/>
                <a:gd name="T97" fmla="*/ 96 h 1158"/>
                <a:gd name="T98" fmla="*/ 558 w 1728"/>
                <a:gd name="T99" fmla="*/ 138 h 1158"/>
                <a:gd name="T100" fmla="*/ 426 w 1728"/>
                <a:gd name="T101" fmla="*/ 108 h 1158"/>
                <a:gd name="T102" fmla="*/ 318 w 1728"/>
                <a:gd name="T103" fmla="*/ 126 h 1158"/>
                <a:gd name="T104" fmla="*/ 234 w 1728"/>
                <a:gd name="T105" fmla="*/ 180 h 1158"/>
                <a:gd name="T106" fmla="*/ 174 w 1728"/>
                <a:gd name="T107" fmla="*/ 258 h 1158"/>
                <a:gd name="T108" fmla="*/ 150 w 1728"/>
                <a:gd name="T109" fmla="*/ 354 h 1158"/>
                <a:gd name="T110" fmla="*/ 156 w 1728"/>
                <a:gd name="T111" fmla="*/ 384 h 11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8"/>
                <a:gd name="T169" fmla="*/ 0 h 1158"/>
                <a:gd name="T170" fmla="*/ 1728 w 1728"/>
                <a:gd name="T171" fmla="*/ 1158 h 11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8" h="1158">
                  <a:moveTo>
                    <a:pt x="156" y="384"/>
                  </a:moveTo>
                  <a:lnTo>
                    <a:pt x="96" y="402"/>
                  </a:lnTo>
                  <a:lnTo>
                    <a:pt x="42" y="438"/>
                  </a:lnTo>
                  <a:lnTo>
                    <a:pt x="12" y="486"/>
                  </a:lnTo>
                  <a:lnTo>
                    <a:pt x="6" y="516"/>
                  </a:lnTo>
                  <a:lnTo>
                    <a:pt x="0" y="546"/>
                  </a:lnTo>
                  <a:lnTo>
                    <a:pt x="6" y="588"/>
                  </a:lnTo>
                  <a:lnTo>
                    <a:pt x="24" y="624"/>
                  </a:lnTo>
                  <a:lnTo>
                    <a:pt x="48" y="654"/>
                  </a:lnTo>
                  <a:lnTo>
                    <a:pt x="84" y="678"/>
                  </a:lnTo>
                  <a:lnTo>
                    <a:pt x="48" y="732"/>
                  </a:lnTo>
                  <a:lnTo>
                    <a:pt x="42" y="756"/>
                  </a:lnTo>
                  <a:lnTo>
                    <a:pt x="36" y="786"/>
                  </a:lnTo>
                  <a:lnTo>
                    <a:pt x="42" y="816"/>
                  </a:lnTo>
                  <a:lnTo>
                    <a:pt x="48" y="852"/>
                  </a:lnTo>
                  <a:lnTo>
                    <a:pt x="90" y="900"/>
                  </a:lnTo>
                  <a:lnTo>
                    <a:pt x="144" y="936"/>
                  </a:lnTo>
                  <a:lnTo>
                    <a:pt x="174" y="942"/>
                  </a:lnTo>
                  <a:lnTo>
                    <a:pt x="210" y="948"/>
                  </a:lnTo>
                  <a:lnTo>
                    <a:pt x="222" y="948"/>
                  </a:lnTo>
                  <a:lnTo>
                    <a:pt x="234" y="948"/>
                  </a:lnTo>
                  <a:lnTo>
                    <a:pt x="282" y="1008"/>
                  </a:lnTo>
                  <a:lnTo>
                    <a:pt x="348" y="1050"/>
                  </a:lnTo>
                  <a:lnTo>
                    <a:pt x="420" y="1074"/>
                  </a:lnTo>
                  <a:lnTo>
                    <a:pt x="498" y="1086"/>
                  </a:lnTo>
                  <a:lnTo>
                    <a:pt x="582" y="1080"/>
                  </a:lnTo>
                  <a:lnTo>
                    <a:pt x="660" y="1050"/>
                  </a:lnTo>
                  <a:lnTo>
                    <a:pt x="702" y="1092"/>
                  </a:lnTo>
                  <a:lnTo>
                    <a:pt x="756" y="1128"/>
                  </a:lnTo>
                  <a:lnTo>
                    <a:pt x="816" y="1152"/>
                  </a:lnTo>
                  <a:lnTo>
                    <a:pt x="882" y="1158"/>
                  </a:lnTo>
                  <a:lnTo>
                    <a:pt x="924" y="1152"/>
                  </a:lnTo>
                  <a:lnTo>
                    <a:pt x="966" y="1146"/>
                  </a:lnTo>
                  <a:lnTo>
                    <a:pt x="1044" y="1110"/>
                  </a:lnTo>
                  <a:lnTo>
                    <a:pt x="1104" y="1056"/>
                  </a:lnTo>
                  <a:lnTo>
                    <a:pt x="1122" y="1020"/>
                  </a:lnTo>
                  <a:lnTo>
                    <a:pt x="1140" y="984"/>
                  </a:lnTo>
                  <a:lnTo>
                    <a:pt x="1200" y="1008"/>
                  </a:lnTo>
                  <a:lnTo>
                    <a:pt x="1266" y="1014"/>
                  </a:lnTo>
                  <a:lnTo>
                    <a:pt x="1314" y="1008"/>
                  </a:lnTo>
                  <a:lnTo>
                    <a:pt x="1356" y="996"/>
                  </a:lnTo>
                  <a:lnTo>
                    <a:pt x="1392" y="978"/>
                  </a:lnTo>
                  <a:lnTo>
                    <a:pt x="1428" y="954"/>
                  </a:lnTo>
                  <a:lnTo>
                    <a:pt x="1458" y="924"/>
                  </a:lnTo>
                  <a:lnTo>
                    <a:pt x="1476" y="888"/>
                  </a:lnTo>
                  <a:lnTo>
                    <a:pt x="1488" y="846"/>
                  </a:lnTo>
                  <a:lnTo>
                    <a:pt x="1494" y="804"/>
                  </a:lnTo>
                  <a:lnTo>
                    <a:pt x="1542" y="792"/>
                  </a:lnTo>
                  <a:lnTo>
                    <a:pt x="1584" y="774"/>
                  </a:lnTo>
                  <a:lnTo>
                    <a:pt x="1626" y="750"/>
                  </a:lnTo>
                  <a:lnTo>
                    <a:pt x="1662" y="720"/>
                  </a:lnTo>
                  <a:lnTo>
                    <a:pt x="1686" y="690"/>
                  </a:lnTo>
                  <a:lnTo>
                    <a:pt x="1710" y="648"/>
                  </a:lnTo>
                  <a:lnTo>
                    <a:pt x="1722" y="606"/>
                  </a:lnTo>
                  <a:lnTo>
                    <a:pt x="1728" y="564"/>
                  </a:lnTo>
                  <a:lnTo>
                    <a:pt x="1722" y="522"/>
                  </a:lnTo>
                  <a:lnTo>
                    <a:pt x="1716" y="480"/>
                  </a:lnTo>
                  <a:lnTo>
                    <a:pt x="1698" y="444"/>
                  </a:lnTo>
                  <a:lnTo>
                    <a:pt x="1674" y="408"/>
                  </a:lnTo>
                  <a:lnTo>
                    <a:pt x="1680" y="372"/>
                  </a:lnTo>
                  <a:lnTo>
                    <a:pt x="1686" y="336"/>
                  </a:lnTo>
                  <a:lnTo>
                    <a:pt x="1674" y="270"/>
                  </a:lnTo>
                  <a:lnTo>
                    <a:pt x="1644" y="216"/>
                  </a:lnTo>
                  <a:lnTo>
                    <a:pt x="1596" y="174"/>
                  </a:lnTo>
                  <a:lnTo>
                    <a:pt x="1530" y="144"/>
                  </a:lnTo>
                  <a:lnTo>
                    <a:pt x="1524" y="114"/>
                  </a:lnTo>
                  <a:lnTo>
                    <a:pt x="1506" y="84"/>
                  </a:lnTo>
                  <a:lnTo>
                    <a:pt x="1464" y="42"/>
                  </a:lnTo>
                  <a:lnTo>
                    <a:pt x="1410" y="12"/>
                  </a:lnTo>
                  <a:lnTo>
                    <a:pt x="1338" y="0"/>
                  </a:lnTo>
                  <a:lnTo>
                    <a:pt x="1296" y="6"/>
                  </a:lnTo>
                  <a:lnTo>
                    <a:pt x="1260" y="18"/>
                  </a:lnTo>
                  <a:lnTo>
                    <a:pt x="1224" y="36"/>
                  </a:lnTo>
                  <a:lnTo>
                    <a:pt x="1194" y="60"/>
                  </a:lnTo>
                  <a:lnTo>
                    <a:pt x="1164" y="36"/>
                  </a:lnTo>
                  <a:lnTo>
                    <a:pt x="1134" y="18"/>
                  </a:lnTo>
                  <a:lnTo>
                    <a:pt x="1098" y="6"/>
                  </a:lnTo>
                  <a:lnTo>
                    <a:pt x="1056" y="0"/>
                  </a:lnTo>
                  <a:lnTo>
                    <a:pt x="1008" y="6"/>
                  </a:lnTo>
                  <a:lnTo>
                    <a:pt x="966" y="24"/>
                  </a:lnTo>
                  <a:lnTo>
                    <a:pt x="930" y="54"/>
                  </a:lnTo>
                  <a:lnTo>
                    <a:pt x="900" y="90"/>
                  </a:lnTo>
                  <a:lnTo>
                    <a:pt x="864" y="66"/>
                  </a:lnTo>
                  <a:lnTo>
                    <a:pt x="828" y="48"/>
                  </a:lnTo>
                  <a:lnTo>
                    <a:pt x="792" y="42"/>
                  </a:lnTo>
                  <a:lnTo>
                    <a:pt x="750" y="36"/>
                  </a:lnTo>
                  <a:lnTo>
                    <a:pt x="696" y="42"/>
                  </a:lnTo>
                  <a:lnTo>
                    <a:pt x="642" y="60"/>
                  </a:lnTo>
                  <a:lnTo>
                    <a:pt x="594" y="96"/>
                  </a:lnTo>
                  <a:lnTo>
                    <a:pt x="558" y="138"/>
                  </a:lnTo>
                  <a:lnTo>
                    <a:pt x="492" y="114"/>
                  </a:lnTo>
                  <a:lnTo>
                    <a:pt x="426" y="108"/>
                  </a:lnTo>
                  <a:lnTo>
                    <a:pt x="372" y="114"/>
                  </a:lnTo>
                  <a:lnTo>
                    <a:pt x="318" y="126"/>
                  </a:lnTo>
                  <a:lnTo>
                    <a:pt x="270" y="150"/>
                  </a:lnTo>
                  <a:lnTo>
                    <a:pt x="234" y="180"/>
                  </a:lnTo>
                  <a:lnTo>
                    <a:pt x="198" y="216"/>
                  </a:lnTo>
                  <a:lnTo>
                    <a:pt x="174" y="258"/>
                  </a:lnTo>
                  <a:lnTo>
                    <a:pt x="156" y="306"/>
                  </a:lnTo>
                  <a:lnTo>
                    <a:pt x="150" y="354"/>
                  </a:lnTo>
                  <a:lnTo>
                    <a:pt x="156" y="372"/>
                  </a:lnTo>
                  <a:lnTo>
                    <a:pt x="156" y="38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5" name="Freeform 8"/>
            <p:cNvSpPr>
              <a:spLocks/>
            </p:cNvSpPr>
            <p:nvPr/>
          </p:nvSpPr>
          <p:spPr bwMode="auto">
            <a:xfrm>
              <a:off x="4346" y="976"/>
              <a:ext cx="796" cy="629"/>
            </a:xfrm>
            <a:custGeom>
              <a:avLst/>
              <a:gdLst>
                <a:gd name="T0" fmla="*/ 96 w 1728"/>
                <a:gd name="T1" fmla="*/ 402 h 1158"/>
                <a:gd name="T2" fmla="*/ 12 w 1728"/>
                <a:gd name="T3" fmla="*/ 486 h 1158"/>
                <a:gd name="T4" fmla="*/ 0 w 1728"/>
                <a:gd name="T5" fmla="*/ 546 h 1158"/>
                <a:gd name="T6" fmla="*/ 24 w 1728"/>
                <a:gd name="T7" fmla="*/ 624 h 1158"/>
                <a:gd name="T8" fmla="*/ 84 w 1728"/>
                <a:gd name="T9" fmla="*/ 678 h 1158"/>
                <a:gd name="T10" fmla="*/ 48 w 1728"/>
                <a:gd name="T11" fmla="*/ 732 h 1158"/>
                <a:gd name="T12" fmla="*/ 36 w 1728"/>
                <a:gd name="T13" fmla="*/ 786 h 1158"/>
                <a:gd name="T14" fmla="*/ 48 w 1728"/>
                <a:gd name="T15" fmla="*/ 852 h 1158"/>
                <a:gd name="T16" fmla="*/ 144 w 1728"/>
                <a:gd name="T17" fmla="*/ 936 h 1158"/>
                <a:gd name="T18" fmla="*/ 210 w 1728"/>
                <a:gd name="T19" fmla="*/ 948 h 1158"/>
                <a:gd name="T20" fmla="*/ 234 w 1728"/>
                <a:gd name="T21" fmla="*/ 948 h 1158"/>
                <a:gd name="T22" fmla="*/ 282 w 1728"/>
                <a:gd name="T23" fmla="*/ 1008 h 1158"/>
                <a:gd name="T24" fmla="*/ 420 w 1728"/>
                <a:gd name="T25" fmla="*/ 1074 h 1158"/>
                <a:gd name="T26" fmla="*/ 582 w 1728"/>
                <a:gd name="T27" fmla="*/ 1080 h 1158"/>
                <a:gd name="T28" fmla="*/ 660 w 1728"/>
                <a:gd name="T29" fmla="*/ 1050 h 1158"/>
                <a:gd name="T30" fmla="*/ 756 w 1728"/>
                <a:gd name="T31" fmla="*/ 1128 h 1158"/>
                <a:gd name="T32" fmla="*/ 882 w 1728"/>
                <a:gd name="T33" fmla="*/ 1158 h 1158"/>
                <a:gd name="T34" fmla="*/ 966 w 1728"/>
                <a:gd name="T35" fmla="*/ 1146 h 1158"/>
                <a:gd name="T36" fmla="*/ 1104 w 1728"/>
                <a:gd name="T37" fmla="*/ 1056 h 1158"/>
                <a:gd name="T38" fmla="*/ 1140 w 1728"/>
                <a:gd name="T39" fmla="*/ 984 h 1158"/>
                <a:gd name="T40" fmla="*/ 1200 w 1728"/>
                <a:gd name="T41" fmla="*/ 1008 h 1158"/>
                <a:gd name="T42" fmla="*/ 1314 w 1728"/>
                <a:gd name="T43" fmla="*/ 1008 h 1158"/>
                <a:gd name="T44" fmla="*/ 1392 w 1728"/>
                <a:gd name="T45" fmla="*/ 978 h 1158"/>
                <a:gd name="T46" fmla="*/ 1458 w 1728"/>
                <a:gd name="T47" fmla="*/ 924 h 1158"/>
                <a:gd name="T48" fmla="*/ 1488 w 1728"/>
                <a:gd name="T49" fmla="*/ 846 h 1158"/>
                <a:gd name="T50" fmla="*/ 1494 w 1728"/>
                <a:gd name="T51" fmla="*/ 804 h 1158"/>
                <a:gd name="T52" fmla="*/ 1584 w 1728"/>
                <a:gd name="T53" fmla="*/ 774 h 1158"/>
                <a:gd name="T54" fmla="*/ 1662 w 1728"/>
                <a:gd name="T55" fmla="*/ 720 h 1158"/>
                <a:gd name="T56" fmla="*/ 1710 w 1728"/>
                <a:gd name="T57" fmla="*/ 648 h 1158"/>
                <a:gd name="T58" fmla="*/ 1728 w 1728"/>
                <a:gd name="T59" fmla="*/ 564 h 1158"/>
                <a:gd name="T60" fmla="*/ 1716 w 1728"/>
                <a:gd name="T61" fmla="*/ 480 h 1158"/>
                <a:gd name="T62" fmla="*/ 1674 w 1728"/>
                <a:gd name="T63" fmla="*/ 408 h 1158"/>
                <a:gd name="T64" fmla="*/ 1680 w 1728"/>
                <a:gd name="T65" fmla="*/ 372 h 1158"/>
                <a:gd name="T66" fmla="*/ 1674 w 1728"/>
                <a:gd name="T67" fmla="*/ 270 h 1158"/>
                <a:gd name="T68" fmla="*/ 1596 w 1728"/>
                <a:gd name="T69" fmla="*/ 174 h 1158"/>
                <a:gd name="T70" fmla="*/ 1530 w 1728"/>
                <a:gd name="T71" fmla="*/ 144 h 1158"/>
                <a:gd name="T72" fmla="*/ 1506 w 1728"/>
                <a:gd name="T73" fmla="*/ 84 h 1158"/>
                <a:gd name="T74" fmla="*/ 1410 w 1728"/>
                <a:gd name="T75" fmla="*/ 12 h 1158"/>
                <a:gd name="T76" fmla="*/ 1296 w 1728"/>
                <a:gd name="T77" fmla="*/ 6 h 1158"/>
                <a:gd name="T78" fmla="*/ 1224 w 1728"/>
                <a:gd name="T79" fmla="*/ 36 h 1158"/>
                <a:gd name="T80" fmla="*/ 1194 w 1728"/>
                <a:gd name="T81" fmla="*/ 60 h 1158"/>
                <a:gd name="T82" fmla="*/ 1134 w 1728"/>
                <a:gd name="T83" fmla="*/ 18 h 1158"/>
                <a:gd name="T84" fmla="*/ 1056 w 1728"/>
                <a:gd name="T85" fmla="*/ 0 h 1158"/>
                <a:gd name="T86" fmla="*/ 966 w 1728"/>
                <a:gd name="T87" fmla="*/ 24 h 1158"/>
                <a:gd name="T88" fmla="*/ 900 w 1728"/>
                <a:gd name="T89" fmla="*/ 90 h 1158"/>
                <a:gd name="T90" fmla="*/ 864 w 1728"/>
                <a:gd name="T91" fmla="*/ 66 h 1158"/>
                <a:gd name="T92" fmla="*/ 792 w 1728"/>
                <a:gd name="T93" fmla="*/ 42 h 1158"/>
                <a:gd name="T94" fmla="*/ 696 w 1728"/>
                <a:gd name="T95" fmla="*/ 42 h 1158"/>
                <a:gd name="T96" fmla="*/ 594 w 1728"/>
                <a:gd name="T97" fmla="*/ 96 h 1158"/>
                <a:gd name="T98" fmla="*/ 558 w 1728"/>
                <a:gd name="T99" fmla="*/ 138 h 1158"/>
                <a:gd name="T100" fmla="*/ 426 w 1728"/>
                <a:gd name="T101" fmla="*/ 108 h 1158"/>
                <a:gd name="T102" fmla="*/ 318 w 1728"/>
                <a:gd name="T103" fmla="*/ 126 h 1158"/>
                <a:gd name="T104" fmla="*/ 234 w 1728"/>
                <a:gd name="T105" fmla="*/ 180 h 1158"/>
                <a:gd name="T106" fmla="*/ 174 w 1728"/>
                <a:gd name="T107" fmla="*/ 258 h 1158"/>
                <a:gd name="T108" fmla="*/ 150 w 1728"/>
                <a:gd name="T109" fmla="*/ 354 h 1158"/>
                <a:gd name="T110" fmla="*/ 156 w 1728"/>
                <a:gd name="T111" fmla="*/ 384 h 11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8"/>
                <a:gd name="T169" fmla="*/ 0 h 1158"/>
                <a:gd name="T170" fmla="*/ 1728 w 1728"/>
                <a:gd name="T171" fmla="*/ 1158 h 11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8" h="1158">
                  <a:moveTo>
                    <a:pt x="156" y="384"/>
                  </a:moveTo>
                  <a:lnTo>
                    <a:pt x="96" y="402"/>
                  </a:lnTo>
                  <a:lnTo>
                    <a:pt x="42" y="438"/>
                  </a:lnTo>
                  <a:lnTo>
                    <a:pt x="12" y="486"/>
                  </a:lnTo>
                  <a:lnTo>
                    <a:pt x="6" y="516"/>
                  </a:lnTo>
                  <a:lnTo>
                    <a:pt x="0" y="546"/>
                  </a:lnTo>
                  <a:lnTo>
                    <a:pt x="6" y="588"/>
                  </a:lnTo>
                  <a:lnTo>
                    <a:pt x="24" y="624"/>
                  </a:lnTo>
                  <a:lnTo>
                    <a:pt x="48" y="654"/>
                  </a:lnTo>
                  <a:lnTo>
                    <a:pt x="84" y="678"/>
                  </a:lnTo>
                  <a:lnTo>
                    <a:pt x="48" y="732"/>
                  </a:lnTo>
                  <a:lnTo>
                    <a:pt x="42" y="756"/>
                  </a:lnTo>
                  <a:lnTo>
                    <a:pt x="36" y="786"/>
                  </a:lnTo>
                  <a:lnTo>
                    <a:pt x="42" y="816"/>
                  </a:lnTo>
                  <a:lnTo>
                    <a:pt x="48" y="852"/>
                  </a:lnTo>
                  <a:lnTo>
                    <a:pt x="90" y="900"/>
                  </a:lnTo>
                  <a:lnTo>
                    <a:pt x="144" y="936"/>
                  </a:lnTo>
                  <a:lnTo>
                    <a:pt x="174" y="942"/>
                  </a:lnTo>
                  <a:lnTo>
                    <a:pt x="210" y="948"/>
                  </a:lnTo>
                  <a:lnTo>
                    <a:pt x="222" y="948"/>
                  </a:lnTo>
                  <a:lnTo>
                    <a:pt x="234" y="948"/>
                  </a:lnTo>
                  <a:lnTo>
                    <a:pt x="282" y="1008"/>
                  </a:lnTo>
                  <a:lnTo>
                    <a:pt x="348" y="1050"/>
                  </a:lnTo>
                  <a:lnTo>
                    <a:pt x="420" y="1074"/>
                  </a:lnTo>
                  <a:lnTo>
                    <a:pt x="498" y="1086"/>
                  </a:lnTo>
                  <a:lnTo>
                    <a:pt x="582" y="1080"/>
                  </a:lnTo>
                  <a:lnTo>
                    <a:pt x="660" y="1050"/>
                  </a:lnTo>
                  <a:lnTo>
                    <a:pt x="702" y="1092"/>
                  </a:lnTo>
                  <a:lnTo>
                    <a:pt x="756" y="1128"/>
                  </a:lnTo>
                  <a:lnTo>
                    <a:pt x="816" y="1152"/>
                  </a:lnTo>
                  <a:lnTo>
                    <a:pt x="882" y="1158"/>
                  </a:lnTo>
                  <a:lnTo>
                    <a:pt x="924" y="1152"/>
                  </a:lnTo>
                  <a:lnTo>
                    <a:pt x="966" y="1146"/>
                  </a:lnTo>
                  <a:lnTo>
                    <a:pt x="1044" y="1110"/>
                  </a:lnTo>
                  <a:lnTo>
                    <a:pt x="1104" y="1056"/>
                  </a:lnTo>
                  <a:lnTo>
                    <a:pt x="1122" y="1020"/>
                  </a:lnTo>
                  <a:lnTo>
                    <a:pt x="1140" y="984"/>
                  </a:lnTo>
                  <a:lnTo>
                    <a:pt x="1200" y="1008"/>
                  </a:lnTo>
                  <a:lnTo>
                    <a:pt x="1266" y="1014"/>
                  </a:lnTo>
                  <a:lnTo>
                    <a:pt x="1314" y="1008"/>
                  </a:lnTo>
                  <a:lnTo>
                    <a:pt x="1356" y="996"/>
                  </a:lnTo>
                  <a:lnTo>
                    <a:pt x="1392" y="978"/>
                  </a:lnTo>
                  <a:lnTo>
                    <a:pt x="1428" y="954"/>
                  </a:lnTo>
                  <a:lnTo>
                    <a:pt x="1458" y="924"/>
                  </a:lnTo>
                  <a:lnTo>
                    <a:pt x="1476" y="888"/>
                  </a:lnTo>
                  <a:lnTo>
                    <a:pt x="1488" y="846"/>
                  </a:lnTo>
                  <a:lnTo>
                    <a:pt x="1494" y="804"/>
                  </a:lnTo>
                  <a:lnTo>
                    <a:pt x="1542" y="792"/>
                  </a:lnTo>
                  <a:lnTo>
                    <a:pt x="1584" y="774"/>
                  </a:lnTo>
                  <a:lnTo>
                    <a:pt x="1626" y="750"/>
                  </a:lnTo>
                  <a:lnTo>
                    <a:pt x="1662" y="720"/>
                  </a:lnTo>
                  <a:lnTo>
                    <a:pt x="1686" y="690"/>
                  </a:lnTo>
                  <a:lnTo>
                    <a:pt x="1710" y="648"/>
                  </a:lnTo>
                  <a:lnTo>
                    <a:pt x="1722" y="606"/>
                  </a:lnTo>
                  <a:lnTo>
                    <a:pt x="1728" y="564"/>
                  </a:lnTo>
                  <a:lnTo>
                    <a:pt x="1722" y="522"/>
                  </a:lnTo>
                  <a:lnTo>
                    <a:pt x="1716" y="480"/>
                  </a:lnTo>
                  <a:lnTo>
                    <a:pt x="1698" y="444"/>
                  </a:lnTo>
                  <a:lnTo>
                    <a:pt x="1674" y="408"/>
                  </a:lnTo>
                  <a:lnTo>
                    <a:pt x="1680" y="372"/>
                  </a:lnTo>
                  <a:lnTo>
                    <a:pt x="1686" y="336"/>
                  </a:lnTo>
                  <a:lnTo>
                    <a:pt x="1674" y="270"/>
                  </a:lnTo>
                  <a:lnTo>
                    <a:pt x="1644" y="216"/>
                  </a:lnTo>
                  <a:lnTo>
                    <a:pt x="1596" y="174"/>
                  </a:lnTo>
                  <a:lnTo>
                    <a:pt x="1530" y="144"/>
                  </a:lnTo>
                  <a:lnTo>
                    <a:pt x="1524" y="114"/>
                  </a:lnTo>
                  <a:lnTo>
                    <a:pt x="1506" y="84"/>
                  </a:lnTo>
                  <a:lnTo>
                    <a:pt x="1464" y="42"/>
                  </a:lnTo>
                  <a:lnTo>
                    <a:pt x="1410" y="12"/>
                  </a:lnTo>
                  <a:lnTo>
                    <a:pt x="1338" y="0"/>
                  </a:lnTo>
                  <a:lnTo>
                    <a:pt x="1296" y="6"/>
                  </a:lnTo>
                  <a:lnTo>
                    <a:pt x="1260" y="18"/>
                  </a:lnTo>
                  <a:lnTo>
                    <a:pt x="1224" y="36"/>
                  </a:lnTo>
                  <a:lnTo>
                    <a:pt x="1194" y="60"/>
                  </a:lnTo>
                  <a:lnTo>
                    <a:pt x="1164" y="36"/>
                  </a:lnTo>
                  <a:lnTo>
                    <a:pt x="1134" y="18"/>
                  </a:lnTo>
                  <a:lnTo>
                    <a:pt x="1098" y="6"/>
                  </a:lnTo>
                  <a:lnTo>
                    <a:pt x="1056" y="0"/>
                  </a:lnTo>
                  <a:lnTo>
                    <a:pt x="1008" y="6"/>
                  </a:lnTo>
                  <a:lnTo>
                    <a:pt x="966" y="24"/>
                  </a:lnTo>
                  <a:lnTo>
                    <a:pt x="930" y="54"/>
                  </a:lnTo>
                  <a:lnTo>
                    <a:pt x="900" y="90"/>
                  </a:lnTo>
                  <a:lnTo>
                    <a:pt x="864" y="66"/>
                  </a:lnTo>
                  <a:lnTo>
                    <a:pt x="828" y="48"/>
                  </a:lnTo>
                  <a:lnTo>
                    <a:pt x="792" y="42"/>
                  </a:lnTo>
                  <a:lnTo>
                    <a:pt x="750" y="36"/>
                  </a:lnTo>
                  <a:lnTo>
                    <a:pt x="696" y="42"/>
                  </a:lnTo>
                  <a:lnTo>
                    <a:pt x="642" y="60"/>
                  </a:lnTo>
                  <a:lnTo>
                    <a:pt x="594" y="96"/>
                  </a:lnTo>
                  <a:lnTo>
                    <a:pt x="558" y="138"/>
                  </a:lnTo>
                  <a:lnTo>
                    <a:pt x="492" y="114"/>
                  </a:lnTo>
                  <a:lnTo>
                    <a:pt x="426" y="108"/>
                  </a:lnTo>
                  <a:lnTo>
                    <a:pt x="372" y="114"/>
                  </a:lnTo>
                  <a:lnTo>
                    <a:pt x="318" y="126"/>
                  </a:lnTo>
                  <a:lnTo>
                    <a:pt x="270" y="150"/>
                  </a:lnTo>
                  <a:lnTo>
                    <a:pt x="234" y="180"/>
                  </a:lnTo>
                  <a:lnTo>
                    <a:pt x="198" y="216"/>
                  </a:lnTo>
                  <a:lnTo>
                    <a:pt x="174" y="258"/>
                  </a:lnTo>
                  <a:lnTo>
                    <a:pt x="156" y="306"/>
                  </a:lnTo>
                  <a:lnTo>
                    <a:pt x="150" y="354"/>
                  </a:lnTo>
                  <a:lnTo>
                    <a:pt x="156" y="372"/>
                  </a:lnTo>
                  <a:lnTo>
                    <a:pt x="156" y="384"/>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6" name="Freeform 9"/>
            <p:cNvSpPr>
              <a:spLocks/>
            </p:cNvSpPr>
            <p:nvPr/>
          </p:nvSpPr>
          <p:spPr bwMode="auto">
            <a:xfrm>
              <a:off x="4346" y="976"/>
              <a:ext cx="796" cy="629"/>
            </a:xfrm>
            <a:custGeom>
              <a:avLst/>
              <a:gdLst>
                <a:gd name="T0" fmla="*/ 96 w 1728"/>
                <a:gd name="T1" fmla="*/ 402 h 1158"/>
                <a:gd name="T2" fmla="*/ 12 w 1728"/>
                <a:gd name="T3" fmla="*/ 486 h 1158"/>
                <a:gd name="T4" fmla="*/ 0 w 1728"/>
                <a:gd name="T5" fmla="*/ 546 h 1158"/>
                <a:gd name="T6" fmla="*/ 24 w 1728"/>
                <a:gd name="T7" fmla="*/ 624 h 1158"/>
                <a:gd name="T8" fmla="*/ 84 w 1728"/>
                <a:gd name="T9" fmla="*/ 678 h 1158"/>
                <a:gd name="T10" fmla="*/ 48 w 1728"/>
                <a:gd name="T11" fmla="*/ 732 h 1158"/>
                <a:gd name="T12" fmla="*/ 36 w 1728"/>
                <a:gd name="T13" fmla="*/ 786 h 1158"/>
                <a:gd name="T14" fmla="*/ 48 w 1728"/>
                <a:gd name="T15" fmla="*/ 852 h 1158"/>
                <a:gd name="T16" fmla="*/ 144 w 1728"/>
                <a:gd name="T17" fmla="*/ 936 h 1158"/>
                <a:gd name="T18" fmla="*/ 210 w 1728"/>
                <a:gd name="T19" fmla="*/ 948 h 1158"/>
                <a:gd name="T20" fmla="*/ 234 w 1728"/>
                <a:gd name="T21" fmla="*/ 948 h 1158"/>
                <a:gd name="T22" fmla="*/ 282 w 1728"/>
                <a:gd name="T23" fmla="*/ 1008 h 1158"/>
                <a:gd name="T24" fmla="*/ 420 w 1728"/>
                <a:gd name="T25" fmla="*/ 1074 h 1158"/>
                <a:gd name="T26" fmla="*/ 582 w 1728"/>
                <a:gd name="T27" fmla="*/ 1080 h 1158"/>
                <a:gd name="T28" fmla="*/ 660 w 1728"/>
                <a:gd name="T29" fmla="*/ 1050 h 1158"/>
                <a:gd name="T30" fmla="*/ 756 w 1728"/>
                <a:gd name="T31" fmla="*/ 1128 h 1158"/>
                <a:gd name="T32" fmla="*/ 882 w 1728"/>
                <a:gd name="T33" fmla="*/ 1158 h 1158"/>
                <a:gd name="T34" fmla="*/ 966 w 1728"/>
                <a:gd name="T35" fmla="*/ 1146 h 1158"/>
                <a:gd name="T36" fmla="*/ 1104 w 1728"/>
                <a:gd name="T37" fmla="*/ 1056 h 1158"/>
                <a:gd name="T38" fmla="*/ 1140 w 1728"/>
                <a:gd name="T39" fmla="*/ 984 h 1158"/>
                <a:gd name="T40" fmla="*/ 1200 w 1728"/>
                <a:gd name="T41" fmla="*/ 1008 h 1158"/>
                <a:gd name="T42" fmla="*/ 1314 w 1728"/>
                <a:gd name="T43" fmla="*/ 1008 h 1158"/>
                <a:gd name="T44" fmla="*/ 1392 w 1728"/>
                <a:gd name="T45" fmla="*/ 978 h 1158"/>
                <a:gd name="T46" fmla="*/ 1458 w 1728"/>
                <a:gd name="T47" fmla="*/ 924 h 1158"/>
                <a:gd name="T48" fmla="*/ 1488 w 1728"/>
                <a:gd name="T49" fmla="*/ 846 h 1158"/>
                <a:gd name="T50" fmla="*/ 1494 w 1728"/>
                <a:gd name="T51" fmla="*/ 804 h 1158"/>
                <a:gd name="T52" fmla="*/ 1584 w 1728"/>
                <a:gd name="T53" fmla="*/ 774 h 1158"/>
                <a:gd name="T54" fmla="*/ 1662 w 1728"/>
                <a:gd name="T55" fmla="*/ 720 h 1158"/>
                <a:gd name="T56" fmla="*/ 1710 w 1728"/>
                <a:gd name="T57" fmla="*/ 648 h 1158"/>
                <a:gd name="T58" fmla="*/ 1728 w 1728"/>
                <a:gd name="T59" fmla="*/ 564 h 1158"/>
                <a:gd name="T60" fmla="*/ 1716 w 1728"/>
                <a:gd name="T61" fmla="*/ 480 h 1158"/>
                <a:gd name="T62" fmla="*/ 1674 w 1728"/>
                <a:gd name="T63" fmla="*/ 408 h 1158"/>
                <a:gd name="T64" fmla="*/ 1680 w 1728"/>
                <a:gd name="T65" fmla="*/ 372 h 1158"/>
                <a:gd name="T66" fmla="*/ 1674 w 1728"/>
                <a:gd name="T67" fmla="*/ 270 h 1158"/>
                <a:gd name="T68" fmla="*/ 1596 w 1728"/>
                <a:gd name="T69" fmla="*/ 174 h 1158"/>
                <a:gd name="T70" fmla="*/ 1530 w 1728"/>
                <a:gd name="T71" fmla="*/ 144 h 1158"/>
                <a:gd name="T72" fmla="*/ 1506 w 1728"/>
                <a:gd name="T73" fmla="*/ 84 h 1158"/>
                <a:gd name="T74" fmla="*/ 1410 w 1728"/>
                <a:gd name="T75" fmla="*/ 12 h 1158"/>
                <a:gd name="T76" fmla="*/ 1296 w 1728"/>
                <a:gd name="T77" fmla="*/ 6 h 1158"/>
                <a:gd name="T78" fmla="*/ 1224 w 1728"/>
                <a:gd name="T79" fmla="*/ 36 h 1158"/>
                <a:gd name="T80" fmla="*/ 1194 w 1728"/>
                <a:gd name="T81" fmla="*/ 60 h 1158"/>
                <a:gd name="T82" fmla="*/ 1134 w 1728"/>
                <a:gd name="T83" fmla="*/ 18 h 1158"/>
                <a:gd name="T84" fmla="*/ 1056 w 1728"/>
                <a:gd name="T85" fmla="*/ 0 h 1158"/>
                <a:gd name="T86" fmla="*/ 966 w 1728"/>
                <a:gd name="T87" fmla="*/ 24 h 1158"/>
                <a:gd name="T88" fmla="*/ 900 w 1728"/>
                <a:gd name="T89" fmla="*/ 90 h 1158"/>
                <a:gd name="T90" fmla="*/ 864 w 1728"/>
                <a:gd name="T91" fmla="*/ 66 h 1158"/>
                <a:gd name="T92" fmla="*/ 792 w 1728"/>
                <a:gd name="T93" fmla="*/ 42 h 1158"/>
                <a:gd name="T94" fmla="*/ 696 w 1728"/>
                <a:gd name="T95" fmla="*/ 42 h 1158"/>
                <a:gd name="T96" fmla="*/ 594 w 1728"/>
                <a:gd name="T97" fmla="*/ 96 h 1158"/>
                <a:gd name="T98" fmla="*/ 558 w 1728"/>
                <a:gd name="T99" fmla="*/ 138 h 1158"/>
                <a:gd name="T100" fmla="*/ 426 w 1728"/>
                <a:gd name="T101" fmla="*/ 108 h 1158"/>
                <a:gd name="T102" fmla="*/ 318 w 1728"/>
                <a:gd name="T103" fmla="*/ 126 h 1158"/>
                <a:gd name="T104" fmla="*/ 234 w 1728"/>
                <a:gd name="T105" fmla="*/ 180 h 1158"/>
                <a:gd name="T106" fmla="*/ 174 w 1728"/>
                <a:gd name="T107" fmla="*/ 258 h 1158"/>
                <a:gd name="T108" fmla="*/ 150 w 1728"/>
                <a:gd name="T109" fmla="*/ 354 h 1158"/>
                <a:gd name="T110" fmla="*/ 156 w 1728"/>
                <a:gd name="T111" fmla="*/ 384 h 11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8"/>
                <a:gd name="T169" fmla="*/ 0 h 1158"/>
                <a:gd name="T170" fmla="*/ 1728 w 1728"/>
                <a:gd name="T171" fmla="*/ 1158 h 11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8" h="1158">
                  <a:moveTo>
                    <a:pt x="156" y="384"/>
                  </a:moveTo>
                  <a:lnTo>
                    <a:pt x="96" y="402"/>
                  </a:lnTo>
                  <a:lnTo>
                    <a:pt x="42" y="438"/>
                  </a:lnTo>
                  <a:lnTo>
                    <a:pt x="12" y="486"/>
                  </a:lnTo>
                  <a:lnTo>
                    <a:pt x="6" y="516"/>
                  </a:lnTo>
                  <a:lnTo>
                    <a:pt x="0" y="546"/>
                  </a:lnTo>
                  <a:lnTo>
                    <a:pt x="6" y="588"/>
                  </a:lnTo>
                  <a:lnTo>
                    <a:pt x="24" y="624"/>
                  </a:lnTo>
                  <a:lnTo>
                    <a:pt x="48" y="654"/>
                  </a:lnTo>
                  <a:lnTo>
                    <a:pt x="84" y="678"/>
                  </a:lnTo>
                  <a:lnTo>
                    <a:pt x="48" y="732"/>
                  </a:lnTo>
                  <a:lnTo>
                    <a:pt x="42" y="756"/>
                  </a:lnTo>
                  <a:lnTo>
                    <a:pt x="36" y="786"/>
                  </a:lnTo>
                  <a:lnTo>
                    <a:pt x="42" y="816"/>
                  </a:lnTo>
                  <a:lnTo>
                    <a:pt x="48" y="852"/>
                  </a:lnTo>
                  <a:lnTo>
                    <a:pt x="90" y="900"/>
                  </a:lnTo>
                  <a:lnTo>
                    <a:pt x="144" y="936"/>
                  </a:lnTo>
                  <a:lnTo>
                    <a:pt x="174" y="942"/>
                  </a:lnTo>
                  <a:lnTo>
                    <a:pt x="210" y="948"/>
                  </a:lnTo>
                  <a:lnTo>
                    <a:pt x="222" y="948"/>
                  </a:lnTo>
                  <a:lnTo>
                    <a:pt x="234" y="948"/>
                  </a:lnTo>
                  <a:lnTo>
                    <a:pt x="282" y="1008"/>
                  </a:lnTo>
                  <a:lnTo>
                    <a:pt x="348" y="1050"/>
                  </a:lnTo>
                  <a:lnTo>
                    <a:pt x="420" y="1074"/>
                  </a:lnTo>
                  <a:lnTo>
                    <a:pt x="498" y="1086"/>
                  </a:lnTo>
                  <a:lnTo>
                    <a:pt x="582" y="1080"/>
                  </a:lnTo>
                  <a:lnTo>
                    <a:pt x="660" y="1050"/>
                  </a:lnTo>
                  <a:lnTo>
                    <a:pt x="702" y="1092"/>
                  </a:lnTo>
                  <a:lnTo>
                    <a:pt x="756" y="1128"/>
                  </a:lnTo>
                  <a:lnTo>
                    <a:pt x="816" y="1152"/>
                  </a:lnTo>
                  <a:lnTo>
                    <a:pt x="882" y="1158"/>
                  </a:lnTo>
                  <a:lnTo>
                    <a:pt x="924" y="1152"/>
                  </a:lnTo>
                  <a:lnTo>
                    <a:pt x="966" y="1146"/>
                  </a:lnTo>
                  <a:lnTo>
                    <a:pt x="1044" y="1110"/>
                  </a:lnTo>
                  <a:lnTo>
                    <a:pt x="1104" y="1056"/>
                  </a:lnTo>
                  <a:lnTo>
                    <a:pt x="1122" y="1020"/>
                  </a:lnTo>
                  <a:lnTo>
                    <a:pt x="1140" y="984"/>
                  </a:lnTo>
                  <a:lnTo>
                    <a:pt x="1200" y="1008"/>
                  </a:lnTo>
                  <a:lnTo>
                    <a:pt x="1266" y="1014"/>
                  </a:lnTo>
                  <a:lnTo>
                    <a:pt x="1314" y="1008"/>
                  </a:lnTo>
                  <a:lnTo>
                    <a:pt x="1356" y="996"/>
                  </a:lnTo>
                  <a:lnTo>
                    <a:pt x="1392" y="978"/>
                  </a:lnTo>
                  <a:lnTo>
                    <a:pt x="1428" y="954"/>
                  </a:lnTo>
                  <a:lnTo>
                    <a:pt x="1458" y="924"/>
                  </a:lnTo>
                  <a:lnTo>
                    <a:pt x="1476" y="888"/>
                  </a:lnTo>
                  <a:lnTo>
                    <a:pt x="1488" y="846"/>
                  </a:lnTo>
                  <a:lnTo>
                    <a:pt x="1494" y="804"/>
                  </a:lnTo>
                  <a:lnTo>
                    <a:pt x="1542" y="792"/>
                  </a:lnTo>
                  <a:lnTo>
                    <a:pt x="1584" y="774"/>
                  </a:lnTo>
                  <a:lnTo>
                    <a:pt x="1626" y="750"/>
                  </a:lnTo>
                  <a:lnTo>
                    <a:pt x="1662" y="720"/>
                  </a:lnTo>
                  <a:lnTo>
                    <a:pt x="1686" y="690"/>
                  </a:lnTo>
                  <a:lnTo>
                    <a:pt x="1710" y="648"/>
                  </a:lnTo>
                  <a:lnTo>
                    <a:pt x="1722" y="606"/>
                  </a:lnTo>
                  <a:lnTo>
                    <a:pt x="1728" y="564"/>
                  </a:lnTo>
                  <a:lnTo>
                    <a:pt x="1722" y="522"/>
                  </a:lnTo>
                  <a:lnTo>
                    <a:pt x="1716" y="480"/>
                  </a:lnTo>
                  <a:lnTo>
                    <a:pt x="1698" y="444"/>
                  </a:lnTo>
                  <a:lnTo>
                    <a:pt x="1674" y="408"/>
                  </a:lnTo>
                  <a:lnTo>
                    <a:pt x="1680" y="372"/>
                  </a:lnTo>
                  <a:lnTo>
                    <a:pt x="1686" y="336"/>
                  </a:lnTo>
                  <a:lnTo>
                    <a:pt x="1674" y="270"/>
                  </a:lnTo>
                  <a:lnTo>
                    <a:pt x="1644" y="216"/>
                  </a:lnTo>
                  <a:lnTo>
                    <a:pt x="1596" y="174"/>
                  </a:lnTo>
                  <a:lnTo>
                    <a:pt x="1530" y="144"/>
                  </a:lnTo>
                  <a:lnTo>
                    <a:pt x="1524" y="114"/>
                  </a:lnTo>
                  <a:lnTo>
                    <a:pt x="1506" y="84"/>
                  </a:lnTo>
                  <a:lnTo>
                    <a:pt x="1464" y="42"/>
                  </a:lnTo>
                  <a:lnTo>
                    <a:pt x="1410" y="12"/>
                  </a:lnTo>
                  <a:lnTo>
                    <a:pt x="1338" y="0"/>
                  </a:lnTo>
                  <a:lnTo>
                    <a:pt x="1296" y="6"/>
                  </a:lnTo>
                  <a:lnTo>
                    <a:pt x="1260" y="18"/>
                  </a:lnTo>
                  <a:lnTo>
                    <a:pt x="1224" y="36"/>
                  </a:lnTo>
                  <a:lnTo>
                    <a:pt x="1194" y="60"/>
                  </a:lnTo>
                  <a:lnTo>
                    <a:pt x="1164" y="36"/>
                  </a:lnTo>
                  <a:lnTo>
                    <a:pt x="1134" y="18"/>
                  </a:lnTo>
                  <a:lnTo>
                    <a:pt x="1098" y="6"/>
                  </a:lnTo>
                  <a:lnTo>
                    <a:pt x="1056" y="0"/>
                  </a:lnTo>
                  <a:lnTo>
                    <a:pt x="1008" y="6"/>
                  </a:lnTo>
                  <a:lnTo>
                    <a:pt x="966" y="24"/>
                  </a:lnTo>
                  <a:lnTo>
                    <a:pt x="930" y="54"/>
                  </a:lnTo>
                  <a:lnTo>
                    <a:pt x="900" y="90"/>
                  </a:lnTo>
                  <a:lnTo>
                    <a:pt x="864" y="66"/>
                  </a:lnTo>
                  <a:lnTo>
                    <a:pt x="828" y="48"/>
                  </a:lnTo>
                  <a:lnTo>
                    <a:pt x="792" y="42"/>
                  </a:lnTo>
                  <a:lnTo>
                    <a:pt x="750" y="36"/>
                  </a:lnTo>
                  <a:lnTo>
                    <a:pt x="696" y="42"/>
                  </a:lnTo>
                  <a:lnTo>
                    <a:pt x="642" y="60"/>
                  </a:lnTo>
                  <a:lnTo>
                    <a:pt x="594" y="96"/>
                  </a:lnTo>
                  <a:lnTo>
                    <a:pt x="558" y="138"/>
                  </a:lnTo>
                  <a:lnTo>
                    <a:pt x="492" y="114"/>
                  </a:lnTo>
                  <a:lnTo>
                    <a:pt x="426" y="108"/>
                  </a:lnTo>
                  <a:lnTo>
                    <a:pt x="372" y="114"/>
                  </a:lnTo>
                  <a:lnTo>
                    <a:pt x="318" y="126"/>
                  </a:lnTo>
                  <a:lnTo>
                    <a:pt x="270" y="150"/>
                  </a:lnTo>
                  <a:lnTo>
                    <a:pt x="234" y="180"/>
                  </a:lnTo>
                  <a:lnTo>
                    <a:pt x="198" y="216"/>
                  </a:lnTo>
                  <a:lnTo>
                    <a:pt x="174" y="258"/>
                  </a:lnTo>
                  <a:lnTo>
                    <a:pt x="156" y="306"/>
                  </a:lnTo>
                  <a:lnTo>
                    <a:pt x="150" y="354"/>
                  </a:lnTo>
                  <a:lnTo>
                    <a:pt x="156" y="372"/>
                  </a:lnTo>
                  <a:lnTo>
                    <a:pt x="156" y="384"/>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897" name="Freeform 10"/>
            <p:cNvSpPr>
              <a:spLocks/>
            </p:cNvSpPr>
            <p:nvPr/>
          </p:nvSpPr>
          <p:spPr bwMode="auto">
            <a:xfrm>
              <a:off x="4385" y="1344"/>
              <a:ext cx="47" cy="13"/>
            </a:xfrm>
            <a:custGeom>
              <a:avLst/>
              <a:gdLst>
                <a:gd name="T0" fmla="*/ 0 w 102"/>
                <a:gd name="T1" fmla="*/ 0 h 24"/>
                <a:gd name="T2" fmla="*/ 48 w 102"/>
                <a:gd name="T3" fmla="*/ 18 h 24"/>
                <a:gd name="T4" fmla="*/ 90 w 102"/>
                <a:gd name="T5" fmla="*/ 24 h 24"/>
                <a:gd name="T6" fmla="*/ 96 w 102"/>
                <a:gd name="T7" fmla="*/ 24 h 24"/>
                <a:gd name="T8" fmla="*/ 102 w 102"/>
                <a:gd name="T9" fmla="*/ 24 h 24"/>
                <a:gd name="T10" fmla="*/ 0 60000 65536"/>
                <a:gd name="T11" fmla="*/ 0 60000 65536"/>
                <a:gd name="T12" fmla="*/ 0 60000 65536"/>
                <a:gd name="T13" fmla="*/ 0 60000 65536"/>
                <a:gd name="T14" fmla="*/ 0 60000 65536"/>
                <a:gd name="T15" fmla="*/ 0 w 102"/>
                <a:gd name="T16" fmla="*/ 0 h 24"/>
                <a:gd name="T17" fmla="*/ 102 w 102"/>
                <a:gd name="T18" fmla="*/ 24 h 24"/>
              </a:gdLst>
              <a:ahLst/>
              <a:cxnLst>
                <a:cxn ang="T10">
                  <a:pos x="T0" y="T1"/>
                </a:cxn>
                <a:cxn ang="T11">
                  <a:pos x="T2" y="T3"/>
                </a:cxn>
                <a:cxn ang="T12">
                  <a:pos x="T4" y="T5"/>
                </a:cxn>
                <a:cxn ang="T13">
                  <a:pos x="T6" y="T7"/>
                </a:cxn>
                <a:cxn ang="T14">
                  <a:pos x="T8" y="T9"/>
                </a:cxn>
              </a:cxnLst>
              <a:rect l="T15" t="T16" r="T17" b="T18"/>
              <a:pathLst>
                <a:path w="102" h="24">
                  <a:moveTo>
                    <a:pt x="0" y="0"/>
                  </a:moveTo>
                  <a:lnTo>
                    <a:pt x="48" y="18"/>
                  </a:lnTo>
                  <a:lnTo>
                    <a:pt x="90" y="24"/>
                  </a:lnTo>
                  <a:lnTo>
                    <a:pt x="96" y="24"/>
                  </a:lnTo>
                  <a:lnTo>
                    <a:pt x="102" y="2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898" name="Freeform 11"/>
            <p:cNvSpPr>
              <a:spLocks/>
            </p:cNvSpPr>
            <p:nvPr/>
          </p:nvSpPr>
          <p:spPr bwMode="auto">
            <a:xfrm>
              <a:off x="4454" y="1484"/>
              <a:ext cx="19" cy="6"/>
            </a:xfrm>
            <a:custGeom>
              <a:avLst/>
              <a:gdLst>
                <a:gd name="T0" fmla="*/ 0 w 42"/>
                <a:gd name="T1" fmla="*/ 12 h 12"/>
                <a:gd name="T2" fmla="*/ 24 w 42"/>
                <a:gd name="T3" fmla="*/ 6 h 12"/>
                <a:gd name="T4" fmla="*/ 42 w 42"/>
                <a:gd name="T5" fmla="*/ 0 h 12"/>
                <a:gd name="T6" fmla="*/ 0 60000 65536"/>
                <a:gd name="T7" fmla="*/ 0 60000 65536"/>
                <a:gd name="T8" fmla="*/ 0 60000 65536"/>
                <a:gd name="T9" fmla="*/ 0 w 42"/>
                <a:gd name="T10" fmla="*/ 0 h 12"/>
                <a:gd name="T11" fmla="*/ 42 w 42"/>
                <a:gd name="T12" fmla="*/ 12 h 12"/>
              </a:gdLst>
              <a:ahLst/>
              <a:cxnLst>
                <a:cxn ang="T6">
                  <a:pos x="T0" y="T1"/>
                </a:cxn>
                <a:cxn ang="T7">
                  <a:pos x="T2" y="T3"/>
                </a:cxn>
                <a:cxn ang="T8">
                  <a:pos x="T4" y="T5"/>
                </a:cxn>
              </a:cxnLst>
              <a:rect l="T9" t="T10" r="T11" b="T12"/>
              <a:pathLst>
                <a:path w="42" h="12">
                  <a:moveTo>
                    <a:pt x="0" y="12"/>
                  </a:moveTo>
                  <a:lnTo>
                    <a:pt x="24" y="6"/>
                  </a:lnTo>
                  <a:lnTo>
                    <a:pt x="4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899" name="Freeform 12"/>
            <p:cNvSpPr>
              <a:spLocks/>
            </p:cNvSpPr>
            <p:nvPr/>
          </p:nvSpPr>
          <p:spPr bwMode="auto">
            <a:xfrm>
              <a:off x="4636" y="1520"/>
              <a:ext cx="14" cy="26"/>
            </a:xfrm>
            <a:custGeom>
              <a:avLst/>
              <a:gdLst>
                <a:gd name="T0" fmla="*/ 0 w 30"/>
                <a:gd name="T1" fmla="*/ 0 h 48"/>
                <a:gd name="T2" fmla="*/ 12 w 30"/>
                <a:gd name="T3" fmla="*/ 24 h 48"/>
                <a:gd name="T4" fmla="*/ 30 w 30"/>
                <a:gd name="T5" fmla="*/ 48 h 48"/>
                <a:gd name="T6" fmla="*/ 0 60000 65536"/>
                <a:gd name="T7" fmla="*/ 0 60000 65536"/>
                <a:gd name="T8" fmla="*/ 0 60000 65536"/>
                <a:gd name="T9" fmla="*/ 0 w 30"/>
                <a:gd name="T10" fmla="*/ 0 h 48"/>
                <a:gd name="T11" fmla="*/ 30 w 30"/>
                <a:gd name="T12" fmla="*/ 48 h 48"/>
              </a:gdLst>
              <a:ahLst/>
              <a:cxnLst>
                <a:cxn ang="T6">
                  <a:pos x="T0" y="T1"/>
                </a:cxn>
                <a:cxn ang="T7">
                  <a:pos x="T2" y="T3"/>
                </a:cxn>
                <a:cxn ang="T8">
                  <a:pos x="T4" y="T5"/>
                </a:cxn>
              </a:cxnLst>
              <a:rect l="T9" t="T10" r="T11" b="T12"/>
              <a:pathLst>
                <a:path w="30" h="48">
                  <a:moveTo>
                    <a:pt x="0" y="0"/>
                  </a:moveTo>
                  <a:lnTo>
                    <a:pt x="12" y="24"/>
                  </a:lnTo>
                  <a:lnTo>
                    <a:pt x="30" y="4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00" name="Freeform 13"/>
            <p:cNvSpPr>
              <a:spLocks/>
            </p:cNvSpPr>
            <p:nvPr/>
          </p:nvSpPr>
          <p:spPr bwMode="auto">
            <a:xfrm>
              <a:off x="4872" y="1481"/>
              <a:ext cx="5" cy="29"/>
            </a:xfrm>
            <a:custGeom>
              <a:avLst/>
              <a:gdLst>
                <a:gd name="T0" fmla="*/ 0 w 12"/>
                <a:gd name="T1" fmla="*/ 54 h 54"/>
                <a:gd name="T2" fmla="*/ 6 w 12"/>
                <a:gd name="T3" fmla="*/ 30 h 54"/>
                <a:gd name="T4" fmla="*/ 12 w 12"/>
                <a:gd name="T5" fmla="*/ 0 h 54"/>
                <a:gd name="T6" fmla="*/ 0 60000 65536"/>
                <a:gd name="T7" fmla="*/ 0 60000 65536"/>
                <a:gd name="T8" fmla="*/ 0 60000 65536"/>
                <a:gd name="T9" fmla="*/ 0 w 12"/>
                <a:gd name="T10" fmla="*/ 0 h 54"/>
                <a:gd name="T11" fmla="*/ 12 w 12"/>
                <a:gd name="T12" fmla="*/ 54 h 54"/>
              </a:gdLst>
              <a:ahLst/>
              <a:cxnLst>
                <a:cxn ang="T6">
                  <a:pos x="T0" y="T1"/>
                </a:cxn>
                <a:cxn ang="T7">
                  <a:pos x="T2" y="T3"/>
                </a:cxn>
                <a:cxn ang="T8">
                  <a:pos x="T4" y="T5"/>
                </a:cxn>
              </a:cxnLst>
              <a:rect l="T9" t="T10" r="T11" b="T12"/>
              <a:pathLst>
                <a:path w="12" h="54">
                  <a:moveTo>
                    <a:pt x="0" y="54"/>
                  </a:moveTo>
                  <a:lnTo>
                    <a:pt x="6" y="30"/>
                  </a:lnTo>
                  <a:lnTo>
                    <a:pt x="1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01" name="Freeform 14"/>
            <p:cNvSpPr>
              <a:spLocks/>
            </p:cNvSpPr>
            <p:nvPr/>
          </p:nvSpPr>
          <p:spPr bwMode="auto">
            <a:xfrm>
              <a:off x="4976" y="1312"/>
              <a:ext cx="59" cy="101"/>
            </a:xfrm>
            <a:custGeom>
              <a:avLst/>
              <a:gdLst>
                <a:gd name="T0" fmla="*/ 126 w 126"/>
                <a:gd name="T1" fmla="*/ 186 h 186"/>
                <a:gd name="T2" fmla="*/ 126 w 126"/>
                <a:gd name="T3" fmla="*/ 186 h 186"/>
                <a:gd name="T4" fmla="*/ 120 w 126"/>
                <a:gd name="T5" fmla="*/ 126 h 186"/>
                <a:gd name="T6" fmla="*/ 90 w 126"/>
                <a:gd name="T7" fmla="*/ 78 h 186"/>
                <a:gd name="T8" fmla="*/ 54 w 126"/>
                <a:gd name="T9" fmla="*/ 30 h 186"/>
                <a:gd name="T10" fmla="*/ 0 w 126"/>
                <a:gd name="T11" fmla="*/ 0 h 186"/>
                <a:gd name="T12" fmla="*/ 0 60000 65536"/>
                <a:gd name="T13" fmla="*/ 0 60000 65536"/>
                <a:gd name="T14" fmla="*/ 0 60000 65536"/>
                <a:gd name="T15" fmla="*/ 0 60000 65536"/>
                <a:gd name="T16" fmla="*/ 0 60000 65536"/>
                <a:gd name="T17" fmla="*/ 0 60000 65536"/>
                <a:gd name="T18" fmla="*/ 0 w 126"/>
                <a:gd name="T19" fmla="*/ 0 h 186"/>
                <a:gd name="T20" fmla="*/ 126 w 126"/>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26" h="186">
                  <a:moveTo>
                    <a:pt x="126" y="186"/>
                  </a:moveTo>
                  <a:lnTo>
                    <a:pt x="126" y="186"/>
                  </a:lnTo>
                  <a:lnTo>
                    <a:pt x="120" y="126"/>
                  </a:lnTo>
                  <a:lnTo>
                    <a:pt x="90" y="78"/>
                  </a:lnTo>
                  <a:lnTo>
                    <a:pt x="54" y="30"/>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02" name="Freeform 15"/>
            <p:cNvSpPr>
              <a:spLocks/>
            </p:cNvSpPr>
            <p:nvPr/>
          </p:nvSpPr>
          <p:spPr bwMode="auto">
            <a:xfrm>
              <a:off x="5090" y="1197"/>
              <a:ext cx="28" cy="40"/>
            </a:xfrm>
            <a:custGeom>
              <a:avLst/>
              <a:gdLst>
                <a:gd name="T0" fmla="*/ 0 w 60"/>
                <a:gd name="T1" fmla="*/ 72 h 72"/>
                <a:gd name="T2" fmla="*/ 30 w 60"/>
                <a:gd name="T3" fmla="*/ 42 h 72"/>
                <a:gd name="T4" fmla="*/ 60 w 60"/>
                <a:gd name="T5" fmla="*/ 0 h 72"/>
                <a:gd name="T6" fmla="*/ 0 60000 65536"/>
                <a:gd name="T7" fmla="*/ 0 60000 65536"/>
                <a:gd name="T8" fmla="*/ 0 60000 65536"/>
                <a:gd name="T9" fmla="*/ 0 w 60"/>
                <a:gd name="T10" fmla="*/ 0 h 72"/>
                <a:gd name="T11" fmla="*/ 60 w 60"/>
                <a:gd name="T12" fmla="*/ 72 h 72"/>
              </a:gdLst>
              <a:ahLst/>
              <a:cxnLst>
                <a:cxn ang="T6">
                  <a:pos x="T0" y="T1"/>
                </a:cxn>
                <a:cxn ang="T7">
                  <a:pos x="T2" y="T3"/>
                </a:cxn>
                <a:cxn ang="T8">
                  <a:pos x="T4" y="T5"/>
                </a:cxn>
              </a:cxnLst>
              <a:rect l="T9" t="T10" r="T11" b="T12"/>
              <a:pathLst>
                <a:path w="60" h="72">
                  <a:moveTo>
                    <a:pt x="0" y="72"/>
                  </a:moveTo>
                  <a:lnTo>
                    <a:pt x="30" y="42"/>
                  </a:lnTo>
                  <a:lnTo>
                    <a:pt x="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03" name="Freeform 16"/>
            <p:cNvSpPr>
              <a:spLocks/>
            </p:cNvSpPr>
            <p:nvPr/>
          </p:nvSpPr>
          <p:spPr bwMode="auto">
            <a:xfrm>
              <a:off x="5052" y="1054"/>
              <a:ext cx="2" cy="19"/>
            </a:xfrm>
            <a:custGeom>
              <a:avLst/>
              <a:gdLst>
                <a:gd name="T0" fmla="*/ 6 w 6"/>
                <a:gd name="T1" fmla="*/ 36 h 36"/>
                <a:gd name="T2" fmla="*/ 6 w 6"/>
                <a:gd name="T3" fmla="*/ 36 h 36"/>
                <a:gd name="T4" fmla="*/ 6 w 6"/>
                <a:gd name="T5" fmla="*/ 30 h 36"/>
                <a:gd name="T6" fmla="*/ 6 w 6"/>
                <a:gd name="T7" fmla="*/ 18 h 36"/>
                <a:gd name="T8" fmla="*/ 0 w 6"/>
                <a:gd name="T9" fmla="*/ 0 h 36"/>
                <a:gd name="T10" fmla="*/ 0 60000 65536"/>
                <a:gd name="T11" fmla="*/ 0 60000 65536"/>
                <a:gd name="T12" fmla="*/ 0 60000 65536"/>
                <a:gd name="T13" fmla="*/ 0 60000 65536"/>
                <a:gd name="T14" fmla="*/ 0 60000 65536"/>
                <a:gd name="T15" fmla="*/ 0 w 6"/>
                <a:gd name="T16" fmla="*/ 0 h 36"/>
                <a:gd name="T17" fmla="*/ 6 w 6"/>
                <a:gd name="T18" fmla="*/ 36 h 36"/>
              </a:gdLst>
              <a:ahLst/>
              <a:cxnLst>
                <a:cxn ang="T10">
                  <a:pos x="T0" y="T1"/>
                </a:cxn>
                <a:cxn ang="T11">
                  <a:pos x="T2" y="T3"/>
                </a:cxn>
                <a:cxn ang="T12">
                  <a:pos x="T4" y="T5"/>
                </a:cxn>
                <a:cxn ang="T13">
                  <a:pos x="T6" y="T7"/>
                </a:cxn>
                <a:cxn ang="T14">
                  <a:pos x="T8" y="T9"/>
                </a:cxn>
              </a:cxnLst>
              <a:rect l="T15" t="T16" r="T17" b="T18"/>
              <a:pathLst>
                <a:path w="6" h="36">
                  <a:moveTo>
                    <a:pt x="6" y="36"/>
                  </a:moveTo>
                  <a:lnTo>
                    <a:pt x="6" y="36"/>
                  </a:lnTo>
                  <a:lnTo>
                    <a:pt x="6" y="30"/>
                  </a:lnTo>
                  <a:lnTo>
                    <a:pt x="6" y="1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04" name="Freeform 17"/>
            <p:cNvSpPr>
              <a:spLocks/>
            </p:cNvSpPr>
            <p:nvPr/>
          </p:nvSpPr>
          <p:spPr bwMode="auto">
            <a:xfrm>
              <a:off x="4882" y="1008"/>
              <a:ext cx="14" cy="26"/>
            </a:xfrm>
            <a:custGeom>
              <a:avLst/>
              <a:gdLst>
                <a:gd name="T0" fmla="*/ 30 w 30"/>
                <a:gd name="T1" fmla="*/ 0 h 48"/>
                <a:gd name="T2" fmla="*/ 12 w 30"/>
                <a:gd name="T3" fmla="*/ 24 h 48"/>
                <a:gd name="T4" fmla="*/ 0 w 30"/>
                <a:gd name="T5" fmla="*/ 48 h 48"/>
                <a:gd name="T6" fmla="*/ 0 60000 65536"/>
                <a:gd name="T7" fmla="*/ 0 60000 65536"/>
                <a:gd name="T8" fmla="*/ 0 60000 65536"/>
                <a:gd name="T9" fmla="*/ 0 w 30"/>
                <a:gd name="T10" fmla="*/ 0 h 48"/>
                <a:gd name="T11" fmla="*/ 30 w 30"/>
                <a:gd name="T12" fmla="*/ 48 h 48"/>
              </a:gdLst>
              <a:ahLst/>
              <a:cxnLst>
                <a:cxn ang="T6">
                  <a:pos x="T0" y="T1"/>
                </a:cxn>
                <a:cxn ang="T7">
                  <a:pos x="T2" y="T3"/>
                </a:cxn>
                <a:cxn ang="T8">
                  <a:pos x="T4" y="T5"/>
                </a:cxn>
              </a:cxnLst>
              <a:rect l="T9" t="T10" r="T11" b="T12"/>
              <a:pathLst>
                <a:path w="30" h="48">
                  <a:moveTo>
                    <a:pt x="30" y="0"/>
                  </a:moveTo>
                  <a:lnTo>
                    <a:pt x="12" y="24"/>
                  </a:lnTo>
                  <a:lnTo>
                    <a:pt x="0" y="4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05" name="Line 18"/>
            <p:cNvSpPr>
              <a:spLocks noChangeShapeType="1"/>
            </p:cNvSpPr>
            <p:nvPr/>
          </p:nvSpPr>
          <p:spPr bwMode="auto">
            <a:xfrm flipH="1">
              <a:off x="4753" y="1025"/>
              <a:ext cx="8"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06" name="Line 19"/>
            <p:cNvSpPr>
              <a:spLocks noChangeShapeType="1"/>
            </p:cNvSpPr>
            <p:nvPr/>
          </p:nvSpPr>
          <p:spPr bwMode="auto">
            <a:xfrm flipH="1" flipV="1">
              <a:off x="4603" y="1051"/>
              <a:ext cx="25"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7907" name="Group 20"/>
          <p:cNvGrpSpPr>
            <a:grpSpLocks noChangeAspect="1"/>
          </p:cNvGrpSpPr>
          <p:nvPr/>
        </p:nvGrpSpPr>
        <p:grpSpPr bwMode="auto">
          <a:xfrm>
            <a:off x="3352800" y="1143000"/>
            <a:ext cx="1458913" cy="1109663"/>
            <a:chOff x="1488" y="3028"/>
            <a:chExt cx="1632" cy="1128"/>
          </a:xfrm>
        </p:grpSpPr>
        <p:sp>
          <p:nvSpPr>
            <p:cNvPr id="37908" name="AutoShape 21"/>
            <p:cNvSpPr>
              <a:spLocks noChangeAspect="1" noChangeArrowheads="1" noTextEdit="1"/>
            </p:cNvSpPr>
            <p:nvPr/>
          </p:nvSpPr>
          <p:spPr bwMode="auto">
            <a:xfrm>
              <a:off x="1488" y="3028"/>
              <a:ext cx="1632"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09" name="Freeform 22"/>
            <p:cNvSpPr>
              <a:spLocks/>
            </p:cNvSpPr>
            <p:nvPr/>
          </p:nvSpPr>
          <p:spPr bwMode="auto">
            <a:xfrm>
              <a:off x="1557" y="3097"/>
              <a:ext cx="1526" cy="1022"/>
            </a:xfrm>
            <a:custGeom>
              <a:avLst/>
              <a:gdLst>
                <a:gd name="T0" fmla="*/ 85 w 1526"/>
                <a:gd name="T1" fmla="*/ 355 h 1022"/>
                <a:gd name="T2" fmla="*/ 10 w 1526"/>
                <a:gd name="T3" fmla="*/ 429 h 1022"/>
                <a:gd name="T4" fmla="*/ 0 w 1526"/>
                <a:gd name="T5" fmla="*/ 482 h 1022"/>
                <a:gd name="T6" fmla="*/ 21 w 1526"/>
                <a:gd name="T7" fmla="*/ 551 h 1022"/>
                <a:gd name="T8" fmla="*/ 74 w 1526"/>
                <a:gd name="T9" fmla="*/ 598 h 1022"/>
                <a:gd name="T10" fmla="*/ 42 w 1526"/>
                <a:gd name="T11" fmla="*/ 646 h 1022"/>
                <a:gd name="T12" fmla="*/ 32 w 1526"/>
                <a:gd name="T13" fmla="*/ 694 h 1022"/>
                <a:gd name="T14" fmla="*/ 42 w 1526"/>
                <a:gd name="T15" fmla="*/ 752 h 1022"/>
                <a:gd name="T16" fmla="*/ 127 w 1526"/>
                <a:gd name="T17" fmla="*/ 826 h 1022"/>
                <a:gd name="T18" fmla="*/ 185 w 1526"/>
                <a:gd name="T19" fmla="*/ 837 h 1022"/>
                <a:gd name="T20" fmla="*/ 207 w 1526"/>
                <a:gd name="T21" fmla="*/ 837 h 1022"/>
                <a:gd name="T22" fmla="*/ 249 w 1526"/>
                <a:gd name="T23" fmla="*/ 890 h 1022"/>
                <a:gd name="T24" fmla="*/ 371 w 1526"/>
                <a:gd name="T25" fmla="*/ 948 h 1022"/>
                <a:gd name="T26" fmla="*/ 514 w 1526"/>
                <a:gd name="T27" fmla="*/ 953 h 1022"/>
                <a:gd name="T28" fmla="*/ 583 w 1526"/>
                <a:gd name="T29" fmla="*/ 927 h 1022"/>
                <a:gd name="T30" fmla="*/ 668 w 1526"/>
                <a:gd name="T31" fmla="*/ 995 h 1022"/>
                <a:gd name="T32" fmla="*/ 779 w 1526"/>
                <a:gd name="T33" fmla="*/ 1022 h 1022"/>
                <a:gd name="T34" fmla="*/ 853 w 1526"/>
                <a:gd name="T35" fmla="*/ 1011 h 1022"/>
                <a:gd name="T36" fmla="*/ 975 w 1526"/>
                <a:gd name="T37" fmla="*/ 932 h 1022"/>
                <a:gd name="T38" fmla="*/ 1007 w 1526"/>
                <a:gd name="T39" fmla="*/ 868 h 1022"/>
                <a:gd name="T40" fmla="*/ 1060 w 1526"/>
                <a:gd name="T41" fmla="*/ 890 h 1022"/>
                <a:gd name="T42" fmla="*/ 1160 w 1526"/>
                <a:gd name="T43" fmla="*/ 890 h 1022"/>
                <a:gd name="T44" fmla="*/ 1229 w 1526"/>
                <a:gd name="T45" fmla="*/ 863 h 1022"/>
                <a:gd name="T46" fmla="*/ 1287 w 1526"/>
                <a:gd name="T47" fmla="*/ 815 h 1022"/>
                <a:gd name="T48" fmla="*/ 1314 w 1526"/>
                <a:gd name="T49" fmla="*/ 747 h 1022"/>
                <a:gd name="T50" fmla="*/ 1319 w 1526"/>
                <a:gd name="T51" fmla="*/ 709 h 1022"/>
                <a:gd name="T52" fmla="*/ 1399 w 1526"/>
                <a:gd name="T53" fmla="*/ 683 h 1022"/>
                <a:gd name="T54" fmla="*/ 1468 w 1526"/>
                <a:gd name="T55" fmla="*/ 635 h 1022"/>
                <a:gd name="T56" fmla="*/ 1510 w 1526"/>
                <a:gd name="T57" fmla="*/ 572 h 1022"/>
                <a:gd name="T58" fmla="*/ 1526 w 1526"/>
                <a:gd name="T59" fmla="*/ 498 h 1022"/>
                <a:gd name="T60" fmla="*/ 1515 w 1526"/>
                <a:gd name="T61" fmla="*/ 424 h 1022"/>
                <a:gd name="T62" fmla="*/ 1478 w 1526"/>
                <a:gd name="T63" fmla="*/ 360 h 1022"/>
                <a:gd name="T64" fmla="*/ 1484 w 1526"/>
                <a:gd name="T65" fmla="*/ 328 h 1022"/>
                <a:gd name="T66" fmla="*/ 1478 w 1526"/>
                <a:gd name="T67" fmla="*/ 238 h 1022"/>
                <a:gd name="T68" fmla="*/ 1409 w 1526"/>
                <a:gd name="T69" fmla="*/ 153 h 1022"/>
                <a:gd name="T70" fmla="*/ 1351 w 1526"/>
                <a:gd name="T71" fmla="*/ 127 h 1022"/>
                <a:gd name="T72" fmla="*/ 1330 w 1526"/>
                <a:gd name="T73" fmla="*/ 74 h 1022"/>
                <a:gd name="T74" fmla="*/ 1245 w 1526"/>
                <a:gd name="T75" fmla="*/ 10 h 1022"/>
                <a:gd name="T76" fmla="*/ 1144 w 1526"/>
                <a:gd name="T77" fmla="*/ 5 h 1022"/>
                <a:gd name="T78" fmla="*/ 1081 w 1526"/>
                <a:gd name="T79" fmla="*/ 32 h 1022"/>
                <a:gd name="T80" fmla="*/ 1054 w 1526"/>
                <a:gd name="T81" fmla="*/ 53 h 1022"/>
                <a:gd name="T82" fmla="*/ 1001 w 1526"/>
                <a:gd name="T83" fmla="*/ 16 h 1022"/>
                <a:gd name="T84" fmla="*/ 932 w 1526"/>
                <a:gd name="T85" fmla="*/ 0 h 1022"/>
                <a:gd name="T86" fmla="*/ 853 w 1526"/>
                <a:gd name="T87" fmla="*/ 21 h 1022"/>
                <a:gd name="T88" fmla="*/ 795 w 1526"/>
                <a:gd name="T89" fmla="*/ 79 h 1022"/>
                <a:gd name="T90" fmla="*/ 763 w 1526"/>
                <a:gd name="T91" fmla="*/ 58 h 1022"/>
                <a:gd name="T92" fmla="*/ 699 w 1526"/>
                <a:gd name="T93" fmla="*/ 37 h 1022"/>
                <a:gd name="T94" fmla="*/ 615 w 1526"/>
                <a:gd name="T95" fmla="*/ 37 h 1022"/>
                <a:gd name="T96" fmla="*/ 524 w 1526"/>
                <a:gd name="T97" fmla="*/ 85 h 1022"/>
                <a:gd name="T98" fmla="*/ 493 w 1526"/>
                <a:gd name="T99" fmla="*/ 122 h 1022"/>
                <a:gd name="T100" fmla="*/ 376 w 1526"/>
                <a:gd name="T101" fmla="*/ 95 h 1022"/>
                <a:gd name="T102" fmla="*/ 281 w 1526"/>
                <a:gd name="T103" fmla="*/ 111 h 1022"/>
                <a:gd name="T104" fmla="*/ 207 w 1526"/>
                <a:gd name="T105" fmla="*/ 159 h 1022"/>
                <a:gd name="T106" fmla="*/ 154 w 1526"/>
                <a:gd name="T107" fmla="*/ 228 h 1022"/>
                <a:gd name="T108" fmla="*/ 132 w 1526"/>
                <a:gd name="T109" fmla="*/ 312 h 1022"/>
                <a:gd name="T110" fmla="*/ 138 w 1526"/>
                <a:gd name="T111" fmla="*/ 339 h 10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6"/>
                <a:gd name="T169" fmla="*/ 0 h 1022"/>
                <a:gd name="T170" fmla="*/ 1526 w 1526"/>
                <a:gd name="T171" fmla="*/ 1022 h 10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6" h="1022">
                  <a:moveTo>
                    <a:pt x="138" y="339"/>
                  </a:moveTo>
                  <a:lnTo>
                    <a:pt x="85" y="355"/>
                  </a:lnTo>
                  <a:lnTo>
                    <a:pt x="37" y="386"/>
                  </a:lnTo>
                  <a:lnTo>
                    <a:pt x="10" y="429"/>
                  </a:lnTo>
                  <a:lnTo>
                    <a:pt x="5" y="455"/>
                  </a:lnTo>
                  <a:lnTo>
                    <a:pt x="0" y="482"/>
                  </a:lnTo>
                  <a:lnTo>
                    <a:pt x="5" y="519"/>
                  </a:lnTo>
                  <a:lnTo>
                    <a:pt x="21" y="551"/>
                  </a:lnTo>
                  <a:lnTo>
                    <a:pt x="42" y="577"/>
                  </a:lnTo>
                  <a:lnTo>
                    <a:pt x="74" y="598"/>
                  </a:lnTo>
                  <a:lnTo>
                    <a:pt x="42" y="646"/>
                  </a:lnTo>
                  <a:lnTo>
                    <a:pt x="37" y="667"/>
                  </a:lnTo>
                  <a:lnTo>
                    <a:pt x="32" y="694"/>
                  </a:lnTo>
                  <a:lnTo>
                    <a:pt x="37" y="720"/>
                  </a:lnTo>
                  <a:lnTo>
                    <a:pt x="42" y="752"/>
                  </a:lnTo>
                  <a:lnTo>
                    <a:pt x="79" y="794"/>
                  </a:lnTo>
                  <a:lnTo>
                    <a:pt x="127" y="826"/>
                  </a:lnTo>
                  <a:lnTo>
                    <a:pt x="154" y="831"/>
                  </a:lnTo>
                  <a:lnTo>
                    <a:pt x="185" y="837"/>
                  </a:lnTo>
                  <a:lnTo>
                    <a:pt x="196" y="837"/>
                  </a:lnTo>
                  <a:lnTo>
                    <a:pt x="207" y="837"/>
                  </a:lnTo>
                  <a:lnTo>
                    <a:pt x="249" y="890"/>
                  </a:lnTo>
                  <a:lnTo>
                    <a:pt x="307" y="927"/>
                  </a:lnTo>
                  <a:lnTo>
                    <a:pt x="371" y="948"/>
                  </a:lnTo>
                  <a:lnTo>
                    <a:pt x="440" y="958"/>
                  </a:lnTo>
                  <a:lnTo>
                    <a:pt x="514" y="953"/>
                  </a:lnTo>
                  <a:lnTo>
                    <a:pt x="583" y="927"/>
                  </a:lnTo>
                  <a:lnTo>
                    <a:pt x="620" y="964"/>
                  </a:lnTo>
                  <a:lnTo>
                    <a:pt x="668" y="995"/>
                  </a:lnTo>
                  <a:lnTo>
                    <a:pt x="721" y="1017"/>
                  </a:lnTo>
                  <a:lnTo>
                    <a:pt x="779" y="1022"/>
                  </a:lnTo>
                  <a:lnTo>
                    <a:pt x="816" y="1017"/>
                  </a:lnTo>
                  <a:lnTo>
                    <a:pt x="853" y="1011"/>
                  </a:lnTo>
                  <a:lnTo>
                    <a:pt x="922" y="980"/>
                  </a:lnTo>
                  <a:lnTo>
                    <a:pt x="975" y="932"/>
                  </a:lnTo>
                  <a:lnTo>
                    <a:pt x="991" y="900"/>
                  </a:lnTo>
                  <a:lnTo>
                    <a:pt x="1007" y="868"/>
                  </a:lnTo>
                  <a:lnTo>
                    <a:pt x="1060" y="890"/>
                  </a:lnTo>
                  <a:lnTo>
                    <a:pt x="1118" y="895"/>
                  </a:lnTo>
                  <a:lnTo>
                    <a:pt x="1160" y="890"/>
                  </a:lnTo>
                  <a:lnTo>
                    <a:pt x="1197" y="879"/>
                  </a:lnTo>
                  <a:lnTo>
                    <a:pt x="1229" y="863"/>
                  </a:lnTo>
                  <a:lnTo>
                    <a:pt x="1261" y="842"/>
                  </a:lnTo>
                  <a:lnTo>
                    <a:pt x="1287" y="815"/>
                  </a:lnTo>
                  <a:lnTo>
                    <a:pt x="1303" y="784"/>
                  </a:lnTo>
                  <a:lnTo>
                    <a:pt x="1314" y="747"/>
                  </a:lnTo>
                  <a:lnTo>
                    <a:pt x="1319" y="709"/>
                  </a:lnTo>
                  <a:lnTo>
                    <a:pt x="1362" y="699"/>
                  </a:lnTo>
                  <a:lnTo>
                    <a:pt x="1399" y="683"/>
                  </a:lnTo>
                  <a:lnTo>
                    <a:pt x="1436" y="662"/>
                  </a:lnTo>
                  <a:lnTo>
                    <a:pt x="1468" y="635"/>
                  </a:lnTo>
                  <a:lnTo>
                    <a:pt x="1489" y="609"/>
                  </a:lnTo>
                  <a:lnTo>
                    <a:pt x="1510" y="572"/>
                  </a:lnTo>
                  <a:lnTo>
                    <a:pt x="1521" y="535"/>
                  </a:lnTo>
                  <a:lnTo>
                    <a:pt x="1526" y="498"/>
                  </a:lnTo>
                  <a:lnTo>
                    <a:pt x="1521" y="461"/>
                  </a:lnTo>
                  <a:lnTo>
                    <a:pt x="1515" y="424"/>
                  </a:lnTo>
                  <a:lnTo>
                    <a:pt x="1499" y="392"/>
                  </a:lnTo>
                  <a:lnTo>
                    <a:pt x="1478" y="360"/>
                  </a:lnTo>
                  <a:lnTo>
                    <a:pt x="1484" y="328"/>
                  </a:lnTo>
                  <a:lnTo>
                    <a:pt x="1489" y="296"/>
                  </a:lnTo>
                  <a:lnTo>
                    <a:pt x="1478" y="238"/>
                  </a:lnTo>
                  <a:lnTo>
                    <a:pt x="1452" y="190"/>
                  </a:lnTo>
                  <a:lnTo>
                    <a:pt x="1409" y="153"/>
                  </a:lnTo>
                  <a:lnTo>
                    <a:pt x="1351" y="127"/>
                  </a:lnTo>
                  <a:lnTo>
                    <a:pt x="1346" y="100"/>
                  </a:lnTo>
                  <a:lnTo>
                    <a:pt x="1330" y="74"/>
                  </a:lnTo>
                  <a:lnTo>
                    <a:pt x="1293" y="37"/>
                  </a:lnTo>
                  <a:lnTo>
                    <a:pt x="1245" y="10"/>
                  </a:lnTo>
                  <a:lnTo>
                    <a:pt x="1181" y="0"/>
                  </a:lnTo>
                  <a:lnTo>
                    <a:pt x="1144" y="5"/>
                  </a:lnTo>
                  <a:lnTo>
                    <a:pt x="1113" y="16"/>
                  </a:lnTo>
                  <a:lnTo>
                    <a:pt x="1081" y="32"/>
                  </a:lnTo>
                  <a:lnTo>
                    <a:pt x="1054" y="53"/>
                  </a:lnTo>
                  <a:lnTo>
                    <a:pt x="1028" y="32"/>
                  </a:lnTo>
                  <a:lnTo>
                    <a:pt x="1001" y="16"/>
                  </a:lnTo>
                  <a:lnTo>
                    <a:pt x="970" y="5"/>
                  </a:lnTo>
                  <a:lnTo>
                    <a:pt x="932" y="0"/>
                  </a:lnTo>
                  <a:lnTo>
                    <a:pt x="890" y="5"/>
                  </a:lnTo>
                  <a:lnTo>
                    <a:pt x="853" y="21"/>
                  </a:lnTo>
                  <a:lnTo>
                    <a:pt x="821" y="48"/>
                  </a:lnTo>
                  <a:lnTo>
                    <a:pt x="795" y="79"/>
                  </a:lnTo>
                  <a:lnTo>
                    <a:pt x="763" y="58"/>
                  </a:lnTo>
                  <a:lnTo>
                    <a:pt x="731" y="42"/>
                  </a:lnTo>
                  <a:lnTo>
                    <a:pt x="699" y="37"/>
                  </a:lnTo>
                  <a:lnTo>
                    <a:pt x="662" y="32"/>
                  </a:lnTo>
                  <a:lnTo>
                    <a:pt x="615" y="37"/>
                  </a:lnTo>
                  <a:lnTo>
                    <a:pt x="567" y="53"/>
                  </a:lnTo>
                  <a:lnTo>
                    <a:pt x="524" y="85"/>
                  </a:lnTo>
                  <a:lnTo>
                    <a:pt x="493" y="122"/>
                  </a:lnTo>
                  <a:lnTo>
                    <a:pt x="434" y="100"/>
                  </a:lnTo>
                  <a:lnTo>
                    <a:pt x="376" y="95"/>
                  </a:lnTo>
                  <a:lnTo>
                    <a:pt x="328" y="100"/>
                  </a:lnTo>
                  <a:lnTo>
                    <a:pt x="281" y="111"/>
                  </a:lnTo>
                  <a:lnTo>
                    <a:pt x="238" y="132"/>
                  </a:lnTo>
                  <a:lnTo>
                    <a:pt x="207" y="159"/>
                  </a:lnTo>
                  <a:lnTo>
                    <a:pt x="175" y="190"/>
                  </a:lnTo>
                  <a:lnTo>
                    <a:pt x="154" y="228"/>
                  </a:lnTo>
                  <a:lnTo>
                    <a:pt x="138" y="270"/>
                  </a:lnTo>
                  <a:lnTo>
                    <a:pt x="132" y="312"/>
                  </a:lnTo>
                  <a:lnTo>
                    <a:pt x="138" y="328"/>
                  </a:lnTo>
                  <a:lnTo>
                    <a:pt x="138" y="33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0" name="Freeform 23"/>
            <p:cNvSpPr>
              <a:spLocks/>
            </p:cNvSpPr>
            <p:nvPr/>
          </p:nvSpPr>
          <p:spPr bwMode="auto">
            <a:xfrm>
              <a:off x="1514" y="3054"/>
              <a:ext cx="1527" cy="1023"/>
            </a:xfrm>
            <a:custGeom>
              <a:avLst/>
              <a:gdLst>
                <a:gd name="T0" fmla="*/ 85 w 1527"/>
                <a:gd name="T1" fmla="*/ 355 h 1023"/>
                <a:gd name="T2" fmla="*/ 11 w 1527"/>
                <a:gd name="T3" fmla="*/ 429 h 1023"/>
                <a:gd name="T4" fmla="*/ 0 w 1527"/>
                <a:gd name="T5" fmla="*/ 482 h 1023"/>
                <a:gd name="T6" fmla="*/ 22 w 1527"/>
                <a:gd name="T7" fmla="*/ 551 h 1023"/>
                <a:gd name="T8" fmla="*/ 75 w 1527"/>
                <a:gd name="T9" fmla="*/ 599 h 1023"/>
                <a:gd name="T10" fmla="*/ 43 w 1527"/>
                <a:gd name="T11" fmla="*/ 647 h 1023"/>
                <a:gd name="T12" fmla="*/ 32 w 1527"/>
                <a:gd name="T13" fmla="*/ 694 h 1023"/>
                <a:gd name="T14" fmla="*/ 43 w 1527"/>
                <a:gd name="T15" fmla="*/ 752 h 1023"/>
                <a:gd name="T16" fmla="*/ 128 w 1527"/>
                <a:gd name="T17" fmla="*/ 827 h 1023"/>
                <a:gd name="T18" fmla="*/ 186 w 1527"/>
                <a:gd name="T19" fmla="*/ 837 h 1023"/>
                <a:gd name="T20" fmla="*/ 207 w 1527"/>
                <a:gd name="T21" fmla="*/ 837 h 1023"/>
                <a:gd name="T22" fmla="*/ 250 w 1527"/>
                <a:gd name="T23" fmla="*/ 890 h 1023"/>
                <a:gd name="T24" fmla="*/ 371 w 1527"/>
                <a:gd name="T25" fmla="*/ 948 h 1023"/>
                <a:gd name="T26" fmla="*/ 514 w 1527"/>
                <a:gd name="T27" fmla="*/ 954 h 1023"/>
                <a:gd name="T28" fmla="*/ 583 w 1527"/>
                <a:gd name="T29" fmla="*/ 927 h 1023"/>
                <a:gd name="T30" fmla="*/ 668 w 1527"/>
                <a:gd name="T31" fmla="*/ 996 h 1023"/>
                <a:gd name="T32" fmla="*/ 779 w 1527"/>
                <a:gd name="T33" fmla="*/ 1023 h 1023"/>
                <a:gd name="T34" fmla="*/ 854 w 1527"/>
                <a:gd name="T35" fmla="*/ 1012 h 1023"/>
                <a:gd name="T36" fmla="*/ 975 w 1527"/>
                <a:gd name="T37" fmla="*/ 933 h 1023"/>
                <a:gd name="T38" fmla="*/ 1007 w 1527"/>
                <a:gd name="T39" fmla="*/ 869 h 1023"/>
                <a:gd name="T40" fmla="*/ 1060 w 1527"/>
                <a:gd name="T41" fmla="*/ 890 h 1023"/>
                <a:gd name="T42" fmla="*/ 1161 w 1527"/>
                <a:gd name="T43" fmla="*/ 890 h 1023"/>
                <a:gd name="T44" fmla="*/ 1230 w 1527"/>
                <a:gd name="T45" fmla="*/ 864 h 1023"/>
                <a:gd name="T46" fmla="*/ 1288 w 1527"/>
                <a:gd name="T47" fmla="*/ 816 h 1023"/>
                <a:gd name="T48" fmla="*/ 1315 w 1527"/>
                <a:gd name="T49" fmla="*/ 747 h 1023"/>
                <a:gd name="T50" fmla="*/ 1320 w 1527"/>
                <a:gd name="T51" fmla="*/ 710 h 1023"/>
                <a:gd name="T52" fmla="*/ 1399 w 1527"/>
                <a:gd name="T53" fmla="*/ 684 h 1023"/>
                <a:gd name="T54" fmla="*/ 1468 w 1527"/>
                <a:gd name="T55" fmla="*/ 636 h 1023"/>
                <a:gd name="T56" fmla="*/ 1511 w 1527"/>
                <a:gd name="T57" fmla="*/ 572 h 1023"/>
                <a:gd name="T58" fmla="*/ 1527 w 1527"/>
                <a:gd name="T59" fmla="*/ 498 h 1023"/>
                <a:gd name="T60" fmla="*/ 1516 w 1527"/>
                <a:gd name="T61" fmla="*/ 424 h 1023"/>
                <a:gd name="T62" fmla="*/ 1479 w 1527"/>
                <a:gd name="T63" fmla="*/ 361 h 1023"/>
                <a:gd name="T64" fmla="*/ 1484 w 1527"/>
                <a:gd name="T65" fmla="*/ 329 h 1023"/>
                <a:gd name="T66" fmla="*/ 1479 w 1527"/>
                <a:gd name="T67" fmla="*/ 239 h 1023"/>
                <a:gd name="T68" fmla="*/ 1410 w 1527"/>
                <a:gd name="T69" fmla="*/ 154 h 1023"/>
                <a:gd name="T70" fmla="*/ 1352 w 1527"/>
                <a:gd name="T71" fmla="*/ 128 h 1023"/>
                <a:gd name="T72" fmla="*/ 1330 w 1527"/>
                <a:gd name="T73" fmla="*/ 75 h 1023"/>
                <a:gd name="T74" fmla="*/ 1246 w 1527"/>
                <a:gd name="T75" fmla="*/ 11 h 1023"/>
                <a:gd name="T76" fmla="*/ 1145 w 1527"/>
                <a:gd name="T77" fmla="*/ 6 h 1023"/>
                <a:gd name="T78" fmla="*/ 1081 w 1527"/>
                <a:gd name="T79" fmla="*/ 32 h 1023"/>
                <a:gd name="T80" fmla="*/ 1055 w 1527"/>
                <a:gd name="T81" fmla="*/ 53 h 1023"/>
                <a:gd name="T82" fmla="*/ 1002 w 1527"/>
                <a:gd name="T83" fmla="*/ 16 h 1023"/>
                <a:gd name="T84" fmla="*/ 933 w 1527"/>
                <a:gd name="T85" fmla="*/ 0 h 1023"/>
                <a:gd name="T86" fmla="*/ 854 w 1527"/>
                <a:gd name="T87" fmla="*/ 22 h 1023"/>
                <a:gd name="T88" fmla="*/ 795 w 1527"/>
                <a:gd name="T89" fmla="*/ 80 h 1023"/>
                <a:gd name="T90" fmla="*/ 764 w 1527"/>
                <a:gd name="T91" fmla="*/ 59 h 1023"/>
                <a:gd name="T92" fmla="*/ 700 w 1527"/>
                <a:gd name="T93" fmla="*/ 38 h 1023"/>
                <a:gd name="T94" fmla="*/ 615 w 1527"/>
                <a:gd name="T95" fmla="*/ 38 h 1023"/>
                <a:gd name="T96" fmla="*/ 525 w 1527"/>
                <a:gd name="T97" fmla="*/ 85 h 1023"/>
                <a:gd name="T98" fmla="*/ 493 w 1527"/>
                <a:gd name="T99" fmla="*/ 122 h 1023"/>
                <a:gd name="T100" fmla="*/ 377 w 1527"/>
                <a:gd name="T101" fmla="*/ 96 h 1023"/>
                <a:gd name="T102" fmla="*/ 281 w 1527"/>
                <a:gd name="T103" fmla="*/ 112 h 1023"/>
                <a:gd name="T104" fmla="*/ 207 w 1527"/>
                <a:gd name="T105" fmla="*/ 159 h 1023"/>
                <a:gd name="T106" fmla="*/ 154 w 1527"/>
                <a:gd name="T107" fmla="*/ 228 h 1023"/>
                <a:gd name="T108" fmla="*/ 133 w 1527"/>
                <a:gd name="T109" fmla="*/ 313 h 1023"/>
                <a:gd name="T110" fmla="*/ 138 w 1527"/>
                <a:gd name="T111" fmla="*/ 339 h 10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7"/>
                <a:gd name="T169" fmla="*/ 0 h 1023"/>
                <a:gd name="T170" fmla="*/ 1527 w 1527"/>
                <a:gd name="T171" fmla="*/ 1023 h 10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7" h="1023">
                  <a:moveTo>
                    <a:pt x="138" y="339"/>
                  </a:moveTo>
                  <a:lnTo>
                    <a:pt x="85" y="355"/>
                  </a:lnTo>
                  <a:lnTo>
                    <a:pt x="38" y="387"/>
                  </a:lnTo>
                  <a:lnTo>
                    <a:pt x="11" y="429"/>
                  </a:lnTo>
                  <a:lnTo>
                    <a:pt x="6" y="456"/>
                  </a:lnTo>
                  <a:lnTo>
                    <a:pt x="0" y="482"/>
                  </a:lnTo>
                  <a:lnTo>
                    <a:pt x="6" y="519"/>
                  </a:lnTo>
                  <a:lnTo>
                    <a:pt x="22" y="551"/>
                  </a:lnTo>
                  <a:lnTo>
                    <a:pt x="43" y="578"/>
                  </a:lnTo>
                  <a:lnTo>
                    <a:pt x="75" y="599"/>
                  </a:lnTo>
                  <a:lnTo>
                    <a:pt x="43" y="647"/>
                  </a:lnTo>
                  <a:lnTo>
                    <a:pt x="38" y="668"/>
                  </a:lnTo>
                  <a:lnTo>
                    <a:pt x="32" y="694"/>
                  </a:lnTo>
                  <a:lnTo>
                    <a:pt x="38" y="721"/>
                  </a:lnTo>
                  <a:lnTo>
                    <a:pt x="43" y="752"/>
                  </a:lnTo>
                  <a:lnTo>
                    <a:pt x="80" y="795"/>
                  </a:lnTo>
                  <a:lnTo>
                    <a:pt x="128" y="827"/>
                  </a:lnTo>
                  <a:lnTo>
                    <a:pt x="154" y="832"/>
                  </a:lnTo>
                  <a:lnTo>
                    <a:pt x="186" y="837"/>
                  </a:lnTo>
                  <a:lnTo>
                    <a:pt x="197" y="837"/>
                  </a:lnTo>
                  <a:lnTo>
                    <a:pt x="207" y="837"/>
                  </a:lnTo>
                  <a:lnTo>
                    <a:pt x="250" y="890"/>
                  </a:lnTo>
                  <a:lnTo>
                    <a:pt x="308" y="927"/>
                  </a:lnTo>
                  <a:lnTo>
                    <a:pt x="371" y="948"/>
                  </a:lnTo>
                  <a:lnTo>
                    <a:pt x="440" y="959"/>
                  </a:lnTo>
                  <a:lnTo>
                    <a:pt x="514" y="954"/>
                  </a:lnTo>
                  <a:lnTo>
                    <a:pt x="583" y="927"/>
                  </a:lnTo>
                  <a:lnTo>
                    <a:pt x="620" y="964"/>
                  </a:lnTo>
                  <a:lnTo>
                    <a:pt x="668" y="996"/>
                  </a:lnTo>
                  <a:lnTo>
                    <a:pt x="721" y="1017"/>
                  </a:lnTo>
                  <a:lnTo>
                    <a:pt x="779" y="1023"/>
                  </a:lnTo>
                  <a:lnTo>
                    <a:pt x="816" y="1017"/>
                  </a:lnTo>
                  <a:lnTo>
                    <a:pt x="854" y="1012"/>
                  </a:lnTo>
                  <a:lnTo>
                    <a:pt x="922" y="980"/>
                  </a:lnTo>
                  <a:lnTo>
                    <a:pt x="975" y="933"/>
                  </a:lnTo>
                  <a:lnTo>
                    <a:pt x="991" y="901"/>
                  </a:lnTo>
                  <a:lnTo>
                    <a:pt x="1007" y="869"/>
                  </a:lnTo>
                  <a:lnTo>
                    <a:pt x="1060" y="890"/>
                  </a:lnTo>
                  <a:lnTo>
                    <a:pt x="1119" y="895"/>
                  </a:lnTo>
                  <a:lnTo>
                    <a:pt x="1161" y="890"/>
                  </a:lnTo>
                  <a:lnTo>
                    <a:pt x="1198" y="880"/>
                  </a:lnTo>
                  <a:lnTo>
                    <a:pt x="1230" y="864"/>
                  </a:lnTo>
                  <a:lnTo>
                    <a:pt x="1262" y="843"/>
                  </a:lnTo>
                  <a:lnTo>
                    <a:pt x="1288" y="816"/>
                  </a:lnTo>
                  <a:lnTo>
                    <a:pt x="1304" y="784"/>
                  </a:lnTo>
                  <a:lnTo>
                    <a:pt x="1315" y="747"/>
                  </a:lnTo>
                  <a:lnTo>
                    <a:pt x="1320" y="710"/>
                  </a:lnTo>
                  <a:lnTo>
                    <a:pt x="1362" y="700"/>
                  </a:lnTo>
                  <a:lnTo>
                    <a:pt x="1399" y="684"/>
                  </a:lnTo>
                  <a:lnTo>
                    <a:pt x="1436" y="662"/>
                  </a:lnTo>
                  <a:lnTo>
                    <a:pt x="1468" y="636"/>
                  </a:lnTo>
                  <a:lnTo>
                    <a:pt x="1489" y="609"/>
                  </a:lnTo>
                  <a:lnTo>
                    <a:pt x="1511" y="572"/>
                  </a:lnTo>
                  <a:lnTo>
                    <a:pt x="1521" y="535"/>
                  </a:lnTo>
                  <a:lnTo>
                    <a:pt x="1527" y="498"/>
                  </a:lnTo>
                  <a:lnTo>
                    <a:pt x="1521" y="461"/>
                  </a:lnTo>
                  <a:lnTo>
                    <a:pt x="1516" y="424"/>
                  </a:lnTo>
                  <a:lnTo>
                    <a:pt x="1500" y="392"/>
                  </a:lnTo>
                  <a:lnTo>
                    <a:pt x="1479" y="361"/>
                  </a:lnTo>
                  <a:lnTo>
                    <a:pt x="1484" y="329"/>
                  </a:lnTo>
                  <a:lnTo>
                    <a:pt x="1489" y="297"/>
                  </a:lnTo>
                  <a:lnTo>
                    <a:pt x="1479" y="239"/>
                  </a:lnTo>
                  <a:lnTo>
                    <a:pt x="1452" y="191"/>
                  </a:lnTo>
                  <a:lnTo>
                    <a:pt x="1410" y="154"/>
                  </a:lnTo>
                  <a:lnTo>
                    <a:pt x="1352" y="128"/>
                  </a:lnTo>
                  <a:lnTo>
                    <a:pt x="1346" y="101"/>
                  </a:lnTo>
                  <a:lnTo>
                    <a:pt x="1330" y="75"/>
                  </a:lnTo>
                  <a:lnTo>
                    <a:pt x="1293" y="38"/>
                  </a:lnTo>
                  <a:lnTo>
                    <a:pt x="1246" y="11"/>
                  </a:lnTo>
                  <a:lnTo>
                    <a:pt x="1182" y="0"/>
                  </a:lnTo>
                  <a:lnTo>
                    <a:pt x="1145" y="6"/>
                  </a:lnTo>
                  <a:lnTo>
                    <a:pt x="1113" y="16"/>
                  </a:lnTo>
                  <a:lnTo>
                    <a:pt x="1081" y="32"/>
                  </a:lnTo>
                  <a:lnTo>
                    <a:pt x="1055" y="53"/>
                  </a:lnTo>
                  <a:lnTo>
                    <a:pt x="1028" y="32"/>
                  </a:lnTo>
                  <a:lnTo>
                    <a:pt x="1002" y="16"/>
                  </a:lnTo>
                  <a:lnTo>
                    <a:pt x="970" y="6"/>
                  </a:lnTo>
                  <a:lnTo>
                    <a:pt x="933" y="0"/>
                  </a:lnTo>
                  <a:lnTo>
                    <a:pt x="891" y="6"/>
                  </a:lnTo>
                  <a:lnTo>
                    <a:pt x="854" y="22"/>
                  </a:lnTo>
                  <a:lnTo>
                    <a:pt x="822" y="48"/>
                  </a:lnTo>
                  <a:lnTo>
                    <a:pt x="795" y="80"/>
                  </a:lnTo>
                  <a:lnTo>
                    <a:pt x="764" y="59"/>
                  </a:lnTo>
                  <a:lnTo>
                    <a:pt x="732" y="43"/>
                  </a:lnTo>
                  <a:lnTo>
                    <a:pt x="700" y="38"/>
                  </a:lnTo>
                  <a:lnTo>
                    <a:pt x="663" y="32"/>
                  </a:lnTo>
                  <a:lnTo>
                    <a:pt x="615" y="38"/>
                  </a:lnTo>
                  <a:lnTo>
                    <a:pt x="567" y="53"/>
                  </a:lnTo>
                  <a:lnTo>
                    <a:pt x="525" y="85"/>
                  </a:lnTo>
                  <a:lnTo>
                    <a:pt x="493" y="122"/>
                  </a:lnTo>
                  <a:lnTo>
                    <a:pt x="435" y="101"/>
                  </a:lnTo>
                  <a:lnTo>
                    <a:pt x="377" y="96"/>
                  </a:lnTo>
                  <a:lnTo>
                    <a:pt x="329" y="101"/>
                  </a:lnTo>
                  <a:lnTo>
                    <a:pt x="281" y="112"/>
                  </a:lnTo>
                  <a:lnTo>
                    <a:pt x="239" y="133"/>
                  </a:lnTo>
                  <a:lnTo>
                    <a:pt x="207" y="159"/>
                  </a:lnTo>
                  <a:lnTo>
                    <a:pt x="175" y="191"/>
                  </a:lnTo>
                  <a:lnTo>
                    <a:pt x="154" y="228"/>
                  </a:lnTo>
                  <a:lnTo>
                    <a:pt x="138" y="271"/>
                  </a:lnTo>
                  <a:lnTo>
                    <a:pt x="133" y="313"/>
                  </a:lnTo>
                  <a:lnTo>
                    <a:pt x="138" y="329"/>
                  </a:lnTo>
                  <a:lnTo>
                    <a:pt x="138" y="339"/>
                  </a:lnTo>
                  <a:close/>
                </a:path>
              </a:pathLst>
            </a:custGeom>
            <a:solidFill>
              <a:srgbClr val="FFB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1" name="Freeform 24"/>
            <p:cNvSpPr>
              <a:spLocks/>
            </p:cNvSpPr>
            <p:nvPr/>
          </p:nvSpPr>
          <p:spPr bwMode="auto">
            <a:xfrm>
              <a:off x="1514" y="3054"/>
              <a:ext cx="1527" cy="1023"/>
            </a:xfrm>
            <a:custGeom>
              <a:avLst/>
              <a:gdLst>
                <a:gd name="T0" fmla="*/ 85 w 1527"/>
                <a:gd name="T1" fmla="*/ 355 h 1023"/>
                <a:gd name="T2" fmla="*/ 11 w 1527"/>
                <a:gd name="T3" fmla="*/ 429 h 1023"/>
                <a:gd name="T4" fmla="*/ 0 w 1527"/>
                <a:gd name="T5" fmla="*/ 482 h 1023"/>
                <a:gd name="T6" fmla="*/ 22 w 1527"/>
                <a:gd name="T7" fmla="*/ 551 h 1023"/>
                <a:gd name="T8" fmla="*/ 75 w 1527"/>
                <a:gd name="T9" fmla="*/ 599 h 1023"/>
                <a:gd name="T10" fmla="*/ 43 w 1527"/>
                <a:gd name="T11" fmla="*/ 647 h 1023"/>
                <a:gd name="T12" fmla="*/ 32 w 1527"/>
                <a:gd name="T13" fmla="*/ 694 h 1023"/>
                <a:gd name="T14" fmla="*/ 43 w 1527"/>
                <a:gd name="T15" fmla="*/ 752 h 1023"/>
                <a:gd name="T16" fmla="*/ 128 w 1527"/>
                <a:gd name="T17" fmla="*/ 827 h 1023"/>
                <a:gd name="T18" fmla="*/ 186 w 1527"/>
                <a:gd name="T19" fmla="*/ 837 h 1023"/>
                <a:gd name="T20" fmla="*/ 207 w 1527"/>
                <a:gd name="T21" fmla="*/ 837 h 1023"/>
                <a:gd name="T22" fmla="*/ 250 w 1527"/>
                <a:gd name="T23" fmla="*/ 890 h 1023"/>
                <a:gd name="T24" fmla="*/ 371 w 1527"/>
                <a:gd name="T25" fmla="*/ 948 h 1023"/>
                <a:gd name="T26" fmla="*/ 514 w 1527"/>
                <a:gd name="T27" fmla="*/ 954 h 1023"/>
                <a:gd name="T28" fmla="*/ 583 w 1527"/>
                <a:gd name="T29" fmla="*/ 927 h 1023"/>
                <a:gd name="T30" fmla="*/ 668 w 1527"/>
                <a:gd name="T31" fmla="*/ 996 h 1023"/>
                <a:gd name="T32" fmla="*/ 779 w 1527"/>
                <a:gd name="T33" fmla="*/ 1023 h 1023"/>
                <a:gd name="T34" fmla="*/ 854 w 1527"/>
                <a:gd name="T35" fmla="*/ 1012 h 1023"/>
                <a:gd name="T36" fmla="*/ 975 w 1527"/>
                <a:gd name="T37" fmla="*/ 933 h 1023"/>
                <a:gd name="T38" fmla="*/ 1007 w 1527"/>
                <a:gd name="T39" fmla="*/ 869 h 1023"/>
                <a:gd name="T40" fmla="*/ 1060 w 1527"/>
                <a:gd name="T41" fmla="*/ 890 h 1023"/>
                <a:gd name="T42" fmla="*/ 1161 w 1527"/>
                <a:gd name="T43" fmla="*/ 890 h 1023"/>
                <a:gd name="T44" fmla="*/ 1230 w 1527"/>
                <a:gd name="T45" fmla="*/ 864 h 1023"/>
                <a:gd name="T46" fmla="*/ 1288 w 1527"/>
                <a:gd name="T47" fmla="*/ 816 h 1023"/>
                <a:gd name="T48" fmla="*/ 1315 w 1527"/>
                <a:gd name="T49" fmla="*/ 747 h 1023"/>
                <a:gd name="T50" fmla="*/ 1320 w 1527"/>
                <a:gd name="T51" fmla="*/ 710 h 1023"/>
                <a:gd name="T52" fmla="*/ 1399 w 1527"/>
                <a:gd name="T53" fmla="*/ 684 h 1023"/>
                <a:gd name="T54" fmla="*/ 1468 w 1527"/>
                <a:gd name="T55" fmla="*/ 636 h 1023"/>
                <a:gd name="T56" fmla="*/ 1511 w 1527"/>
                <a:gd name="T57" fmla="*/ 572 h 1023"/>
                <a:gd name="T58" fmla="*/ 1527 w 1527"/>
                <a:gd name="T59" fmla="*/ 498 h 1023"/>
                <a:gd name="T60" fmla="*/ 1516 w 1527"/>
                <a:gd name="T61" fmla="*/ 424 h 1023"/>
                <a:gd name="T62" fmla="*/ 1479 w 1527"/>
                <a:gd name="T63" fmla="*/ 361 h 1023"/>
                <a:gd name="T64" fmla="*/ 1484 w 1527"/>
                <a:gd name="T65" fmla="*/ 329 h 1023"/>
                <a:gd name="T66" fmla="*/ 1479 w 1527"/>
                <a:gd name="T67" fmla="*/ 239 h 1023"/>
                <a:gd name="T68" fmla="*/ 1410 w 1527"/>
                <a:gd name="T69" fmla="*/ 154 h 1023"/>
                <a:gd name="T70" fmla="*/ 1352 w 1527"/>
                <a:gd name="T71" fmla="*/ 128 h 1023"/>
                <a:gd name="T72" fmla="*/ 1330 w 1527"/>
                <a:gd name="T73" fmla="*/ 75 h 1023"/>
                <a:gd name="T74" fmla="*/ 1246 w 1527"/>
                <a:gd name="T75" fmla="*/ 11 h 1023"/>
                <a:gd name="T76" fmla="*/ 1145 w 1527"/>
                <a:gd name="T77" fmla="*/ 6 h 1023"/>
                <a:gd name="T78" fmla="*/ 1081 w 1527"/>
                <a:gd name="T79" fmla="*/ 32 h 1023"/>
                <a:gd name="T80" fmla="*/ 1055 w 1527"/>
                <a:gd name="T81" fmla="*/ 53 h 1023"/>
                <a:gd name="T82" fmla="*/ 1002 w 1527"/>
                <a:gd name="T83" fmla="*/ 16 h 1023"/>
                <a:gd name="T84" fmla="*/ 933 w 1527"/>
                <a:gd name="T85" fmla="*/ 0 h 1023"/>
                <a:gd name="T86" fmla="*/ 854 w 1527"/>
                <a:gd name="T87" fmla="*/ 22 h 1023"/>
                <a:gd name="T88" fmla="*/ 795 w 1527"/>
                <a:gd name="T89" fmla="*/ 80 h 1023"/>
                <a:gd name="T90" fmla="*/ 764 w 1527"/>
                <a:gd name="T91" fmla="*/ 59 h 1023"/>
                <a:gd name="T92" fmla="*/ 700 w 1527"/>
                <a:gd name="T93" fmla="*/ 38 h 1023"/>
                <a:gd name="T94" fmla="*/ 615 w 1527"/>
                <a:gd name="T95" fmla="*/ 38 h 1023"/>
                <a:gd name="T96" fmla="*/ 525 w 1527"/>
                <a:gd name="T97" fmla="*/ 85 h 1023"/>
                <a:gd name="T98" fmla="*/ 493 w 1527"/>
                <a:gd name="T99" fmla="*/ 122 h 1023"/>
                <a:gd name="T100" fmla="*/ 377 w 1527"/>
                <a:gd name="T101" fmla="*/ 96 h 1023"/>
                <a:gd name="T102" fmla="*/ 281 w 1527"/>
                <a:gd name="T103" fmla="*/ 112 h 1023"/>
                <a:gd name="T104" fmla="*/ 207 w 1527"/>
                <a:gd name="T105" fmla="*/ 159 h 1023"/>
                <a:gd name="T106" fmla="*/ 154 w 1527"/>
                <a:gd name="T107" fmla="*/ 228 h 1023"/>
                <a:gd name="T108" fmla="*/ 133 w 1527"/>
                <a:gd name="T109" fmla="*/ 313 h 1023"/>
                <a:gd name="T110" fmla="*/ 138 w 1527"/>
                <a:gd name="T111" fmla="*/ 339 h 10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7"/>
                <a:gd name="T169" fmla="*/ 0 h 1023"/>
                <a:gd name="T170" fmla="*/ 1527 w 1527"/>
                <a:gd name="T171" fmla="*/ 1023 h 10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7" h="1023">
                  <a:moveTo>
                    <a:pt x="138" y="339"/>
                  </a:moveTo>
                  <a:lnTo>
                    <a:pt x="85" y="355"/>
                  </a:lnTo>
                  <a:lnTo>
                    <a:pt x="38" y="387"/>
                  </a:lnTo>
                  <a:lnTo>
                    <a:pt x="11" y="429"/>
                  </a:lnTo>
                  <a:lnTo>
                    <a:pt x="6" y="456"/>
                  </a:lnTo>
                  <a:lnTo>
                    <a:pt x="0" y="482"/>
                  </a:lnTo>
                  <a:lnTo>
                    <a:pt x="6" y="519"/>
                  </a:lnTo>
                  <a:lnTo>
                    <a:pt x="22" y="551"/>
                  </a:lnTo>
                  <a:lnTo>
                    <a:pt x="43" y="578"/>
                  </a:lnTo>
                  <a:lnTo>
                    <a:pt x="75" y="599"/>
                  </a:lnTo>
                  <a:lnTo>
                    <a:pt x="43" y="647"/>
                  </a:lnTo>
                  <a:lnTo>
                    <a:pt x="38" y="668"/>
                  </a:lnTo>
                  <a:lnTo>
                    <a:pt x="32" y="694"/>
                  </a:lnTo>
                  <a:lnTo>
                    <a:pt x="38" y="721"/>
                  </a:lnTo>
                  <a:lnTo>
                    <a:pt x="43" y="752"/>
                  </a:lnTo>
                  <a:lnTo>
                    <a:pt x="80" y="795"/>
                  </a:lnTo>
                  <a:lnTo>
                    <a:pt x="128" y="827"/>
                  </a:lnTo>
                  <a:lnTo>
                    <a:pt x="154" y="832"/>
                  </a:lnTo>
                  <a:lnTo>
                    <a:pt x="186" y="837"/>
                  </a:lnTo>
                  <a:lnTo>
                    <a:pt x="197" y="837"/>
                  </a:lnTo>
                  <a:lnTo>
                    <a:pt x="207" y="837"/>
                  </a:lnTo>
                  <a:lnTo>
                    <a:pt x="250" y="890"/>
                  </a:lnTo>
                  <a:lnTo>
                    <a:pt x="308" y="927"/>
                  </a:lnTo>
                  <a:lnTo>
                    <a:pt x="371" y="948"/>
                  </a:lnTo>
                  <a:lnTo>
                    <a:pt x="440" y="959"/>
                  </a:lnTo>
                  <a:lnTo>
                    <a:pt x="514" y="954"/>
                  </a:lnTo>
                  <a:lnTo>
                    <a:pt x="583" y="927"/>
                  </a:lnTo>
                  <a:lnTo>
                    <a:pt x="620" y="964"/>
                  </a:lnTo>
                  <a:lnTo>
                    <a:pt x="668" y="996"/>
                  </a:lnTo>
                  <a:lnTo>
                    <a:pt x="721" y="1017"/>
                  </a:lnTo>
                  <a:lnTo>
                    <a:pt x="779" y="1023"/>
                  </a:lnTo>
                  <a:lnTo>
                    <a:pt x="816" y="1017"/>
                  </a:lnTo>
                  <a:lnTo>
                    <a:pt x="854" y="1012"/>
                  </a:lnTo>
                  <a:lnTo>
                    <a:pt x="922" y="980"/>
                  </a:lnTo>
                  <a:lnTo>
                    <a:pt x="975" y="933"/>
                  </a:lnTo>
                  <a:lnTo>
                    <a:pt x="991" y="901"/>
                  </a:lnTo>
                  <a:lnTo>
                    <a:pt x="1007" y="869"/>
                  </a:lnTo>
                  <a:lnTo>
                    <a:pt x="1060" y="890"/>
                  </a:lnTo>
                  <a:lnTo>
                    <a:pt x="1119" y="895"/>
                  </a:lnTo>
                  <a:lnTo>
                    <a:pt x="1161" y="890"/>
                  </a:lnTo>
                  <a:lnTo>
                    <a:pt x="1198" y="880"/>
                  </a:lnTo>
                  <a:lnTo>
                    <a:pt x="1230" y="864"/>
                  </a:lnTo>
                  <a:lnTo>
                    <a:pt x="1262" y="843"/>
                  </a:lnTo>
                  <a:lnTo>
                    <a:pt x="1288" y="816"/>
                  </a:lnTo>
                  <a:lnTo>
                    <a:pt x="1304" y="784"/>
                  </a:lnTo>
                  <a:lnTo>
                    <a:pt x="1315" y="747"/>
                  </a:lnTo>
                  <a:lnTo>
                    <a:pt x="1320" y="710"/>
                  </a:lnTo>
                  <a:lnTo>
                    <a:pt x="1362" y="700"/>
                  </a:lnTo>
                  <a:lnTo>
                    <a:pt x="1399" y="684"/>
                  </a:lnTo>
                  <a:lnTo>
                    <a:pt x="1436" y="662"/>
                  </a:lnTo>
                  <a:lnTo>
                    <a:pt x="1468" y="636"/>
                  </a:lnTo>
                  <a:lnTo>
                    <a:pt x="1489" y="609"/>
                  </a:lnTo>
                  <a:lnTo>
                    <a:pt x="1511" y="572"/>
                  </a:lnTo>
                  <a:lnTo>
                    <a:pt x="1521" y="535"/>
                  </a:lnTo>
                  <a:lnTo>
                    <a:pt x="1527" y="498"/>
                  </a:lnTo>
                  <a:lnTo>
                    <a:pt x="1521" y="461"/>
                  </a:lnTo>
                  <a:lnTo>
                    <a:pt x="1516" y="424"/>
                  </a:lnTo>
                  <a:lnTo>
                    <a:pt x="1500" y="392"/>
                  </a:lnTo>
                  <a:lnTo>
                    <a:pt x="1479" y="361"/>
                  </a:lnTo>
                  <a:lnTo>
                    <a:pt x="1484" y="329"/>
                  </a:lnTo>
                  <a:lnTo>
                    <a:pt x="1489" y="297"/>
                  </a:lnTo>
                  <a:lnTo>
                    <a:pt x="1479" y="239"/>
                  </a:lnTo>
                  <a:lnTo>
                    <a:pt x="1452" y="191"/>
                  </a:lnTo>
                  <a:lnTo>
                    <a:pt x="1410" y="154"/>
                  </a:lnTo>
                  <a:lnTo>
                    <a:pt x="1352" y="128"/>
                  </a:lnTo>
                  <a:lnTo>
                    <a:pt x="1346" y="101"/>
                  </a:lnTo>
                  <a:lnTo>
                    <a:pt x="1330" y="75"/>
                  </a:lnTo>
                  <a:lnTo>
                    <a:pt x="1293" y="38"/>
                  </a:lnTo>
                  <a:lnTo>
                    <a:pt x="1246" y="11"/>
                  </a:lnTo>
                  <a:lnTo>
                    <a:pt x="1182" y="0"/>
                  </a:lnTo>
                  <a:lnTo>
                    <a:pt x="1145" y="6"/>
                  </a:lnTo>
                  <a:lnTo>
                    <a:pt x="1113" y="16"/>
                  </a:lnTo>
                  <a:lnTo>
                    <a:pt x="1081" y="32"/>
                  </a:lnTo>
                  <a:lnTo>
                    <a:pt x="1055" y="53"/>
                  </a:lnTo>
                  <a:lnTo>
                    <a:pt x="1028" y="32"/>
                  </a:lnTo>
                  <a:lnTo>
                    <a:pt x="1002" y="16"/>
                  </a:lnTo>
                  <a:lnTo>
                    <a:pt x="970" y="6"/>
                  </a:lnTo>
                  <a:lnTo>
                    <a:pt x="933" y="0"/>
                  </a:lnTo>
                  <a:lnTo>
                    <a:pt x="891" y="6"/>
                  </a:lnTo>
                  <a:lnTo>
                    <a:pt x="854" y="22"/>
                  </a:lnTo>
                  <a:lnTo>
                    <a:pt x="822" y="48"/>
                  </a:lnTo>
                  <a:lnTo>
                    <a:pt x="795" y="80"/>
                  </a:lnTo>
                  <a:lnTo>
                    <a:pt x="764" y="59"/>
                  </a:lnTo>
                  <a:lnTo>
                    <a:pt x="732" y="43"/>
                  </a:lnTo>
                  <a:lnTo>
                    <a:pt x="700" y="38"/>
                  </a:lnTo>
                  <a:lnTo>
                    <a:pt x="663" y="32"/>
                  </a:lnTo>
                  <a:lnTo>
                    <a:pt x="615" y="38"/>
                  </a:lnTo>
                  <a:lnTo>
                    <a:pt x="567" y="53"/>
                  </a:lnTo>
                  <a:lnTo>
                    <a:pt x="525" y="85"/>
                  </a:lnTo>
                  <a:lnTo>
                    <a:pt x="493" y="122"/>
                  </a:lnTo>
                  <a:lnTo>
                    <a:pt x="435" y="101"/>
                  </a:lnTo>
                  <a:lnTo>
                    <a:pt x="377" y="96"/>
                  </a:lnTo>
                  <a:lnTo>
                    <a:pt x="329" y="101"/>
                  </a:lnTo>
                  <a:lnTo>
                    <a:pt x="281" y="112"/>
                  </a:lnTo>
                  <a:lnTo>
                    <a:pt x="239" y="133"/>
                  </a:lnTo>
                  <a:lnTo>
                    <a:pt x="207" y="159"/>
                  </a:lnTo>
                  <a:lnTo>
                    <a:pt x="175" y="191"/>
                  </a:lnTo>
                  <a:lnTo>
                    <a:pt x="154" y="228"/>
                  </a:lnTo>
                  <a:lnTo>
                    <a:pt x="138" y="271"/>
                  </a:lnTo>
                  <a:lnTo>
                    <a:pt x="133" y="313"/>
                  </a:lnTo>
                  <a:lnTo>
                    <a:pt x="138" y="329"/>
                  </a:lnTo>
                  <a:lnTo>
                    <a:pt x="138" y="339"/>
                  </a:lnTo>
                  <a:close/>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12" name="Freeform 25"/>
            <p:cNvSpPr>
              <a:spLocks/>
            </p:cNvSpPr>
            <p:nvPr/>
          </p:nvSpPr>
          <p:spPr bwMode="auto">
            <a:xfrm>
              <a:off x="1589" y="3653"/>
              <a:ext cx="90" cy="21"/>
            </a:xfrm>
            <a:custGeom>
              <a:avLst/>
              <a:gdLst>
                <a:gd name="T0" fmla="*/ 0 w 90"/>
                <a:gd name="T1" fmla="*/ 0 h 21"/>
                <a:gd name="T2" fmla="*/ 42 w 90"/>
                <a:gd name="T3" fmla="*/ 16 h 21"/>
                <a:gd name="T4" fmla="*/ 79 w 90"/>
                <a:gd name="T5" fmla="*/ 21 h 21"/>
                <a:gd name="T6" fmla="*/ 84 w 90"/>
                <a:gd name="T7" fmla="*/ 21 h 21"/>
                <a:gd name="T8" fmla="*/ 90 w 90"/>
                <a:gd name="T9" fmla="*/ 21 h 21"/>
                <a:gd name="T10" fmla="*/ 0 60000 65536"/>
                <a:gd name="T11" fmla="*/ 0 60000 65536"/>
                <a:gd name="T12" fmla="*/ 0 60000 65536"/>
                <a:gd name="T13" fmla="*/ 0 60000 65536"/>
                <a:gd name="T14" fmla="*/ 0 60000 65536"/>
                <a:gd name="T15" fmla="*/ 0 w 90"/>
                <a:gd name="T16" fmla="*/ 0 h 21"/>
                <a:gd name="T17" fmla="*/ 90 w 90"/>
                <a:gd name="T18" fmla="*/ 21 h 21"/>
              </a:gdLst>
              <a:ahLst/>
              <a:cxnLst>
                <a:cxn ang="T10">
                  <a:pos x="T0" y="T1"/>
                </a:cxn>
                <a:cxn ang="T11">
                  <a:pos x="T2" y="T3"/>
                </a:cxn>
                <a:cxn ang="T12">
                  <a:pos x="T4" y="T5"/>
                </a:cxn>
                <a:cxn ang="T13">
                  <a:pos x="T6" y="T7"/>
                </a:cxn>
                <a:cxn ang="T14">
                  <a:pos x="T8" y="T9"/>
                </a:cxn>
              </a:cxnLst>
              <a:rect l="T15" t="T16" r="T17" b="T18"/>
              <a:pathLst>
                <a:path w="90" h="21">
                  <a:moveTo>
                    <a:pt x="0" y="0"/>
                  </a:moveTo>
                  <a:lnTo>
                    <a:pt x="42" y="16"/>
                  </a:lnTo>
                  <a:lnTo>
                    <a:pt x="79" y="21"/>
                  </a:lnTo>
                  <a:lnTo>
                    <a:pt x="84" y="21"/>
                  </a:lnTo>
                  <a:lnTo>
                    <a:pt x="90" y="21"/>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13" name="Freeform 26"/>
            <p:cNvSpPr>
              <a:spLocks/>
            </p:cNvSpPr>
            <p:nvPr/>
          </p:nvSpPr>
          <p:spPr bwMode="auto">
            <a:xfrm>
              <a:off x="1721" y="3881"/>
              <a:ext cx="37" cy="10"/>
            </a:xfrm>
            <a:custGeom>
              <a:avLst/>
              <a:gdLst>
                <a:gd name="T0" fmla="*/ 0 w 37"/>
                <a:gd name="T1" fmla="*/ 10 h 10"/>
                <a:gd name="T2" fmla="*/ 21 w 37"/>
                <a:gd name="T3" fmla="*/ 5 h 10"/>
                <a:gd name="T4" fmla="*/ 37 w 37"/>
                <a:gd name="T5" fmla="*/ 0 h 10"/>
                <a:gd name="T6" fmla="*/ 0 60000 65536"/>
                <a:gd name="T7" fmla="*/ 0 60000 65536"/>
                <a:gd name="T8" fmla="*/ 0 60000 65536"/>
                <a:gd name="T9" fmla="*/ 0 w 37"/>
                <a:gd name="T10" fmla="*/ 0 h 10"/>
                <a:gd name="T11" fmla="*/ 37 w 37"/>
                <a:gd name="T12" fmla="*/ 10 h 10"/>
              </a:gdLst>
              <a:ahLst/>
              <a:cxnLst>
                <a:cxn ang="T6">
                  <a:pos x="T0" y="T1"/>
                </a:cxn>
                <a:cxn ang="T7">
                  <a:pos x="T2" y="T3"/>
                </a:cxn>
                <a:cxn ang="T8">
                  <a:pos x="T4" y="T5"/>
                </a:cxn>
              </a:cxnLst>
              <a:rect l="T9" t="T10" r="T11" b="T12"/>
              <a:pathLst>
                <a:path w="37" h="10">
                  <a:moveTo>
                    <a:pt x="0" y="10"/>
                  </a:moveTo>
                  <a:lnTo>
                    <a:pt x="21" y="5"/>
                  </a:lnTo>
                  <a:lnTo>
                    <a:pt x="37"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14" name="Freeform 27"/>
            <p:cNvSpPr>
              <a:spLocks/>
            </p:cNvSpPr>
            <p:nvPr/>
          </p:nvSpPr>
          <p:spPr bwMode="auto">
            <a:xfrm>
              <a:off x="2071" y="3939"/>
              <a:ext cx="26" cy="42"/>
            </a:xfrm>
            <a:custGeom>
              <a:avLst/>
              <a:gdLst>
                <a:gd name="T0" fmla="*/ 0 w 26"/>
                <a:gd name="T1" fmla="*/ 0 h 42"/>
                <a:gd name="T2" fmla="*/ 10 w 26"/>
                <a:gd name="T3" fmla="*/ 21 h 42"/>
                <a:gd name="T4" fmla="*/ 26 w 26"/>
                <a:gd name="T5" fmla="*/ 42 h 42"/>
                <a:gd name="T6" fmla="*/ 0 60000 65536"/>
                <a:gd name="T7" fmla="*/ 0 60000 65536"/>
                <a:gd name="T8" fmla="*/ 0 60000 65536"/>
                <a:gd name="T9" fmla="*/ 0 w 26"/>
                <a:gd name="T10" fmla="*/ 0 h 42"/>
                <a:gd name="T11" fmla="*/ 26 w 26"/>
                <a:gd name="T12" fmla="*/ 42 h 42"/>
              </a:gdLst>
              <a:ahLst/>
              <a:cxnLst>
                <a:cxn ang="T6">
                  <a:pos x="T0" y="T1"/>
                </a:cxn>
                <a:cxn ang="T7">
                  <a:pos x="T2" y="T3"/>
                </a:cxn>
                <a:cxn ang="T8">
                  <a:pos x="T4" y="T5"/>
                </a:cxn>
              </a:cxnLst>
              <a:rect l="T9" t="T10" r="T11" b="T12"/>
              <a:pathLst>
                <a:path w="26" h="42">
                  <a:moveTo>
                    <a:pt x="0" y="0"/>
                  </a:moveTo>
                  <a:lnTo>
                    <a:pt x="10" y="21"/>
                  </a:lnTo>
                  <a:lnTo>
                    <a:pt x="26" y="42"/>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15" name="Freeform 28"/>
            <p:cNvSpPr>
              <a:spLocks/>
            </p:cNvSpPr>
            <p:nvPr/>
          </p:nvSpPr>
          <p:spPr bwMode="auto">
            <a:xfrm>
              <a:off x="2521" y="3875"/>
              <a:ext cx="11" cy="48"/>
            </a:xfrm>
            <a:custGeom>
              <a:avLst/>
              <a:gdLst>
                <a:gd name="T0" fmla="*/ 0 w 11"/>
                <a:gd name="T1" fmla="*/ 48 h 48"/>
                <a:gd name="T2" fmla="*/ 6 w 11"/>
                <a:gd name="T3" fmla="*/ 27 h 48"/>
                <a:gd name="T4" fmla="*/ 11 w 11"/>
                <a:gd name="T5" fmla="*/ 0 h 48"/>
                <a:gd name="T6" fmla="*/ 0 60000 65536"/>
                <a:gd name="T7" fmla="*/ 0 60000 65536"/>
                <a:gd name="T8" fmla="*/ 0 60000 65536"/>
                <a:gd name="T9" fmla="*/ 0 w 11"/>
                <a:gd name="T10" fmla="*/ 0 h 48"/>
                <a:gd name="T11" fmla="*/ 11 w 11"/>
                <a:gd name="T12" fmla="*/ 48 h 48"/>
              </a:gdLst>
              <a:ahLst/>
              <a:cxnLst>
                <a:cxn ang="T6">
                  <a:pos x="T0" y="T1"/>
                </a:cxn>
                <a:cxn ang="T7">
                  <a:pos x="T2" y="T3"/>
                </a:cxn>
                <a:cxn ang="T8">
                  <a:pos x="T4" y="T5"/>
                </a:cxn>
              </a:cxnLst>
              <a:rect l="T9" t="T10" r="T11" b="T12"/>
              <a:pathLst>
                <a:path w="11" h="48">
                  <a:moveTo>
                    <a:pt x="0" y="48"/>
                  </a:moveTo>
                  <a:lnTo>
                    <a:pt x="6" y="27"/>
                  </a:lnTo>
                  <a:lnTo>
                    <a:pt x="11"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16" name="Freeform 29"/>
            <p:cNvSpPr>
              <a:spLocks/>
            </p:cNvSpPr>
            <p:nvPr/>
          </p:nvSpPr>
          <p:spPr bwMode="auto">
            <a:xfrm>
              <a:off x="2723" y="3600"/>
              <a:ext cx="111" cy="164"/>
            </a:xfrm>
            <a:custGeom>
              <a:avLst/>
              <a:gdLst>
                <a:gd name="T0" fmla="*/ 111 w 111"/>
                <a:gd name="T1" fmla="*/ 164 h 164"/>
                <a:gd name="T2" fmla="*/ 111 w 111"/>
                <a:gd name="T3" fmla="*/ 164 h 164"/>
                <a:gd name="T4" fmla="*/ 106 w 111"/>
                <a:gd name="T5" fmla="*/ 111 h 164"/>
                <a:gd name="T6" fmla="*/ 79 w 111"/>
                <a:gd name="T7" fmla="*/ 69 h 164"/>
                <a:gd name="T8" fmla="*/ 47 w 111"/>
                <a:gd name="T9" fmla="*/ 26 h 164"/>
                <a:gd name="T10" fmla="*/ 0 w 111"/>
                <a:gd name="T11" fmla="*/ 0 h 164"/>
                <a:gd name="T12" fmla="*/ 0 60000 65536"/>
                <a:gd name="T13" fmla="*/ 0 60000 65536"/>
                <a:gd name="T14" fmla="*/ 0 60000 65536"/>
                <a:gd name="T15" fmla="*/ 0 60000 65536"/>
                <a:gd name="T16" fmla="*/ 0 60000 65536"/>
                <a:gd name="T17" fmla="*/ 0 60000 65536"/>
                <a:gd name="T18" fmla="*/ 0 w 111"/>
                <a:gd name="T19" fmla="*/ 0 h 164"/>
                <a:gd name="T20" fmla="*/ 111 w 111"/>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111" h="164">
                  <a:moveTo>
                    <a:pt x="111" y="164"/>
                  </a:moveTo>
                  <a:lnTo>
                    <a:pt x="111" y="164"/>
                  </a:lnTo>
                  <a:lnTo>
                    <a:pt x="106" y="111"/>
                  </a:lnTo>
                  <a:lnTo>
                    <a:pt x="79" y="69"/>
                  </a:lnTo>
                  <a:lnTo>
                    <a:pt x="47" y="26"/>
                  </a:lnTo>
                  <a:lnTo>
                    <a:pt x="0"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17" name="Freeform 30"/>
            <p:cNvSpPr>
              <a:spLocks/>
            </p:cNvSpPr>
            <p:nvPr/>
          </p:nvSpPr>
          <p:spPr bwMode="auto">
            <a:xfrm>
              <a:off x="2940" y="3415"/>
              <a:ext cx="53" cy="63"/>
            </a:xfrm>
            <a:custGeom>
              <a:avLst/>
              <a:gdLst>
                <a:gd name="T0" fmla="*/ 0 w 53"/>
                <a:gd name="T1" fmla="*/ 63 h 63"/>
                <a:gd name="T2" fmla="*/ 26 w 53"/>
                <a:gd name="T3" fmla="*/ 37 h 63"/>
                <a:gd name="T4" fmla="*/ 53 w 53"/>
                <a:gd name="T5" fmla="*/ 0 h 63"/>
                <a:gd name="T6" fmla="*/ 0 60000 65536"/>
                <a:gd name="T7" fmla="*/ 0 60000 65536"/>
                <a:gd name="T8" fmla="*/ 0 60000 65536"/>
                <a:gd name="T9" fmla="*/ 0 w 53"/>
                <a:gd name="T10" fmla="*/ 0 h 63"/>
                <a:gd name="T11" fmla="*/ 53 w 53"/>
                <a:gd name="T12" fmla="*/ 63 h 63"/>
              </a:gdLst>
              <a:ahLst/>
              <a:cxnLst>
                <a:cxn ang="T6">
                  <a:pos x="T0" y="T1"/>
                </a:cxn>
                <a:cxn ang="T7">
                  <a:pos x="T2" y="T3"/>
                </a:cxn>
                <a:cxn ang="T8">
                  <a:pos x="T4" y="T5"/>
                </a:cxn>
              </a:cxnLst>
              <a:rect l="T9" t="T10" r="T11" b="T12"/>
              <a:pathLst>
                <a:path w="53" h="63">
                  <a:moveTo>
                    <a:pt x="0" y="63"/>
                  </a:moveTo>
                  <a:lnTo>
                    <a:pt x="26" y="37"/>
                  </a:lnTo>
                  <a:lnTo>
                    <a:pt x="53"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18" name="Freeform 31"/>
            <p:cNvSpPr>
              <a:spLocks/>
            </p:cNvSpPr>
            <p:nvPr/>
          </p:nvSpPr>
          <p:spPr bwMode="auto">
            <a:xfrm>
              <a:off x="2866" y="3182"/>
              <a:ext cx="5" cy="31"/>
            </a:xfrm>
            <a:custGeom>
              <a:avLst/>
              <a:gdLst>
                <a:gd name="T0" fmla="*/ 5 w 5"/>
                <a:gd name="T1" fmla="*/ 31 h 31"/>
                <a:gd name="T2" fmla="*/ 5 w 5"/>
                <a:gd name="T3" fmla="*/ 31 h 31"/>
                <a:gd name="T4" fmla="*/ 5 w 5"/>
                <a:gd name="T5" fmla="*/ 26 h 31"/>
                <a:gd name="T6" fmla="*/ 5 w 5"/>
                <a:gd name="T7" fmla="*/ 15 h 31"/>
                <a:gd name="T8" fmla="*/ 0 w 5"/>
                <a:gd name="T9" fmla="*/ 0 h 31"/>
                <a:gd name="T10" fmla="*/ 0 60000 65536"/>
                <a:gd name="T11" fmla="*/ 0 60000 65536"/>
                <a:gd name="T12" fmla="*/ 0 60000 65536"/>
                <a:gd name="T13" fmla="*/ 0 60000 65536"/>
                <a:gd name="T14" fmla="*/ 0 60000 65536"/>
                <a:gd name="T15" fmla="*/ 0 w 5"/>
                <a:gd name="T16" fmla="*/ 0 h 31"/>
                <a:gd name="T17" fmla="*/ 5 w 5"/>
                <a:gd name="T18" fmla="*/ 31 h 31"/>
              </a:gdLst>
              <a:ahLst/>
              <a:cxnLst>
                <a:cxn ang="T10">
                  <a:pos x="T0" y="T1"/>
                </a:cxn>
                <a:cxn ang="T11">
                  <a:pos x="T2" y="T3"/>
                </a:cxn>
                <a:cxn ang="T12">
                  <a:pos x="T4" y="T5"/>
                </a:cxn>
                <a:cxn ang="T13">
                  <a:pos x="T6" y="T7"/>
                </a:cxn>
                <a:cxn ang="T14">
                  <a:pos x="T8" y="T9"/>
                </a:cxn>
              </a:cxnLst>
              <a:rect l="T15" t="T16" r="T17" b="T18"/>
              <a:pathLst>
                <a:path w="5" h="31">
                  <a:moveTo>
                    <a:pt x="5" y="31"/>
                  </a:moveTo>
                  <a:lnTo>
                    <a:pt x="5" y="31"/>
                  </a:lnTo>
                  <a:lnTo>
                    <a:pt x="5" y="26"/>
                  </a:lnTo>
                  <a:lnTo>
                    <a:pt x="5" y="15"/>
                  </a:lnTo>
                  <a:lnTo>
                    <a:pt x="0"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19" name="Freeform 32"/>
            <p:cNvSpPr>
              <a:spLocks/>
            </p:cNvSpPr>
            <p:nvPr/>
          </p:nvSpPr>
          <p:spPr bwMode="auto">
            <a:xfrm>
              <a:off x="2542" y="3107"/>
              <a:ext cx="27" cy="43"/>
            </a:xfrm>
            <a:custGeom>
              <a:avLst/>
              <a:gdLst>
                <a:gd name="T0" fmla="*/ 27 w 27"/>
                <a:gd name="T1" fmla="*/ 0 h 43"/>
                <a:gd name="T2" fmla="*/ 11 w 27"/>
                <a:gd name="T3" fmla="*/ 22 h 43"/>
                <a:gd name="T4" fmla="*/ 0 w 27"/>
                <a:gd name="T5" fmla="*/ 43 h 43"/>
                <a:gd name="T6" fmla="*/ 0 60000 65536"/>
                <a:gd name="T7" fmla="*/ 0 60000 65536"/>
                <a:gd name="T8" fmla="*/ 0 60000 65536"/>
                <a:gd name="T9" fmla="*/ 0 w 27"/>
                <a:gd name="T10" fmla="*/ 0 h 43"/>
                <a:gd name="T11" fmla="*/ 27 w 27"/>
                <a:gd name="T12" fmla="*/ 43 h 43"/>
              </a:gdLst>
              <a:ahLst/>
              <a:cxnLst>
                <a:cxn ang="T6">
                  <a:pos x="T0" y="T1"/>
                </a:cxn>
                <a:cxn ang="T7">
                  <a:pos x="T2" y="T3"/>
                </a:cxn>
                <a:cxn ang="T8">
                  <a:pos x="T4" y="T5"/>
                </a:cxn>
              </a:cxnLst>
              <a:rect l="T9" t="T10" r="T11" b="T12"/>
              <a:pathLst>
                <a:path w="27" h="43">
                  <a:moveTo>
                    <a:pt x="27" y="0"/>
                  </a:moveTo>
                  <a:lnTo>
                    <a:pt x="11" y="22"/>
                  </a:lnTo>
                  <a:lnTo>
                    <a:pt x="0" y="43"/>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20" name="Line 33"/>
            <p:cNvSpPr>
              <a:spLocks noChangeShapeType="1"/>
            </p:cNvSpPr>
            <p:nvPr/>
          </p:nvSpPr>
          <p:spPr bwMode="auto">
            <a:xfrm flipH="1">
              <a:off x="2293" y="3134"/>
              <a:ext cx="16"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1" name="Line 34"/>
            <p:cNvSpPr>
              <a:spLocks noChangeShapeType="1"/>
            </p:cNvSpPr>
            <p:nvPr/>
          </p:nvSpPr>
          <p:spPr bwMode="auto">
            <a:xfrm flipH="1" flipV="1">
              <a:off x="2007" y="3176"/>
              <a:ext cx="48"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2" name="Freeform 35"/>
            <p:cNvSpPr>
              <a:spLocks/>
            </p:cNvSpPr>
            <p:nvPr/>
          </p:nvSpPr>
          <p:spPr bwMode="auto">
            <a:xfrm>
              <a:off x="1652" y="3393"/>
              <a:ext cx="6" cy="37"/>
            </a:xfrm>
            <a:custGeom>
              <a:avLst/>
              <a:gdLst>
                <a:gd name="T0" fmla="*/ 0 w 6"/>
                <a:gd name="T1" fmla="*/ 0 h 37"/>
                <a:gd name="T2" fmla="*/ 6 w 6"/>
                <a:gd name="T3" fmla="*/ 16 h 37"/>
                <a:gd name="T4" fmla="*/ 6 w 6"/>
                <a:gd name="T5" fmla="*/ 37 h 37"/>
                <a:gd name="T6" fmla="*/ 0 60000 65536"/>
                <a:gd name="T7" fmla="*/ 0 60000 65536"/>
                <a:gd name="T8" fmla="*/ 0 60000 65536"/>
                <a:gd name="T9" fmla="*/ 0 w 6"/>
                <a:gd name="T10" fmla="*/ 0 h 37"/>
                <a:gd name="T11" fmla="*/ 6 w 6"/>
                <a:gd name="T12" fmla="*/ 37 h 37"/>
              </a:gdLst>
              <a:ahLst/>
              <a:cxnLst>
                <a:cxn ang="T6">
                  <a:pos x="T0" y="T1"/>
                </a:cxn>
                <a:cxn ang="T7">
                  <a:pos x="T2" y="T3"/>
                </a:cxn>
                <a:cxn ang="T8">
                  <a:pos x="T4" y="T5"/>
                </a:cxn>
              </a:cxnLst>
              <a:rect l="T9" t="T10" r="T11" b="T12"/>
              <a:pathLst>
                <a:path w="6" h="37">
                  <a:moveTo>
                    <a:pt x="0" y="0"/>
                  </a:moveTo>
                  <a:lnTo>
                    <a:pt x="6" y="16"/>
                  </a:lnTo>
                  <a:lnTo>
                    <a:pt x="6" y="37"/>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grpSp>
      <p:pic>
        <p:nvPicPr>
          <p:cNvPr id="37923" name="Picture 59" descr="j04114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2133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24" name="Group 61"/>
          <p:cNvGrpSpPr>
            <a:grpSpLocks/>
          </p:cNvGrpSpPr>
          <p:nvPr/>
        </p:nvGrpSpPr>
        <p:grpSpPr bwMode="auto">
          <a:xfrm>
            <a:off x="6934200" y="1371600"/>
            <a:ext cx="1352550" cy="1100138"/>
            <a:chOff x="4332" y="960"/>
            <a:chExt cx="852" cy="693"/>
          </a:xfrm>
        </p:grpSpPr>
        <p:sp>
          <p:nvSpPr>
            <p:cNvPr id="37925" name="AutoShape 62"/>
            <p:cNvSpPr>
              <a:spLocks noChangeAspect="1" noChangeArrowheads="1" noTextEdit="1"/>
            </p:cNvSpPr>
            <p:nvPr/>
          </p:nvSpPr>
          <p:spPr bwMode="auto">
            <a:xfrm>
              <a:off x="4332" y="960"/>
              <a:ext cx="852"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26" name="Freeform 63"/>
            <p:cNvSpPr>
              <a:spLocks/>
            </p:cNvSpPr>
            <p:nvPr/>
          </p:nvSpPr>
          <p:spPr bwMode="auto">
            <a:xfrm>
              <a:off x="4368" y="1002"/>
              <a:ext cx="796" cy="628"/>
            </a:xfrm>
            <a:custGeom>
              <a:avLst/>
              <a:gdLst>
                <a:gd name="T0" fmla="*/ 96 w 1728"/>
                <a:gd name="T1" fmla="*/ 402 h 1158"/>
                <a:gd name="T2" fmla="*/ 12 w 1728"/>
                <a:gd name="T3" fmla="*/ 486 h 1158"/>
                <a:gd name="T4" fmla="*/ 0 w 1728"/>
                <a:gd name="T5" fmla="*/ 546 h 1158"/>
                <a:gd name="T6" fmla="*/ 24 w 1728"/>
                <a:gd name="T7" fmla="*/ 624 h 1158"/>
                <a:gd name="T8" fmla="*/ 84 w 1728"/>
                <a:gd name="T9" fmla="*/ 678 h 1158"/>
                <a:gd name="T10" fmla="*/ 48 w 1728"/>
                <a:gd name="T11" fmla="*/ 732 h 1158"/>
                <a:gd name="T12" fmla="*/ 36 w 1728"/>
                <a:gd name="T13" fmla="*/ 786 h 1158"/>
                <a:gd name="T14" fmla="*/ 48 w 1728"/>
                <a:gd name="T15" fmla="*/ 852 h 1158"/>
                <a:gd name="T16" fmla="*/ 144 w 1728"/>
                <a:gd name="T17" fmla="*/ 936 h 1158"/>
                <a:gd name="T18" fmla="*/ 210 w 1728"/>
                <a:gd name="T19" fmla="*/ 948 h 1158"/>
                <a:gd name="T20" fmla="*/ 234 w 1728"/>
                <a:gd name="T21" fmla="*/ 948 h 1158"/>
                <a:gd name="T22" fmla="*/ 282 w 1728"/>
                <a:gd name="T23" fmla="*/ 1008 h 1158"/>
                <a:gd name="T24" fmla="*/ 420 w 1728"/>
                <a:gd name="T25" fmla="*/ 1074 h 1158"/>
                <a:gd name="T26" fmla="*/ 582 w 1728"/>
                <a:gd name="T27" fmla="*/ 1080 h 1158"/>
                <a:gd name="T28" fmla="*/ 660 w 1728"/>
                <a:gd name="T29" fmla="*/ 1050 h 1158"/>
                <a:gd name="T30" fmla="*/ 756 w 1728"/>
                <a:gd name="T31" fmla="*/ 1128 h 1158"/>
                <a:gd name="T32" fmla="*/ 882 w 1728"/>
                <a:gd name="T33" fmla="*/ 1158 h 1158"/>
                <a:gd name="T34" fmla="*/ 966 w 1728"/>
                <a:gd name="T35" fmla="*/ 1146 h 1158"/>
                <a:gd name="T36" fmla="*/ 1104 w 1728"/>
                <a:gd name="T37" fmla="*/ 1056 h 1158"/>
                <a:gd name="T38" fmla="*/ 1140 w 1728"/>
                <a:gd name="T39" fmla="*/ 984 h 1158"/>
                <a:gd name="T40" fmla="*/ 1200 w 1728"/>
                <a:gd name="T41" fmla="*/ 1008 h 1158"/>
                <a:gd name="T42" fmla="*/ 1314 w 1728"/>
                <a:gd name="T43" fmla="*/ 1008 h 1158"/>
                <a:gd name="T44" fmla="*/ 1392 w 1728"/>
                <a:gd name="T45" fmla="*/ 978 h 1158"/>
                <a:gd name="T46" fmla="*/ 1458 w 1728"/>
                <a:gd name="T47" fmla="*/ 924 h 1158"/>
                <a:gd name="T48" fmla="*/ 1488 w 1728"/>
                <a:gd name="T49" fmla="*/ 846 h 1158"/>
                <a:gd name="T50" fmla="*/ 1494 w 1728"/>
                <a:gd name="T51" fmla="*/ 804 h 1158"/>
                <a:gd name="T52" fmla="*/ 1584 w 1728"/>
                <a:gd name="T53" fmla="*/ 774 h 1158"/>
                <a:gd name="T54" fmla="*/ 1662 w 1728"/>
                <a:gd name="T55" fmla="*/ 720 h 1158"/>
                <a:gd name="T56" fmla="*/ 1710 w 1728"/>
                <a:gd name="T57" fmla="*/ 648 h 1158"/>
                <a:gd name="T58" fmla="*/ 1728 w 1728"/>
                <a:gd name="T59" fmla="*/ 564 h 1158"/>
                <a:gd name="T60" fmla="*/ 1716 w 1728"/>
                <a:gd name="T61" fmla="*/ 480 h 1158"/>
                <a:gd name="T62" fmla="*/ 1674 w 1728"/>
                <a:gd name="T63" fmla="*/ 408 h 1158"/>
                <a:gd name="T64" fmla="*/ 1680 w 1728"/>
                <a:gd name="T65" fmla="*/ 372 h 1158"/>
                <a:gd name="T66" fmla="*/ 1674 w 1728"/>
                <a:gd name="T67" fmla="*/ 270 h 1158"/>
                <a:gd name="T68" fmla="*/ 1596 w 1728"/>
                <a:gd name="T69" fmla="*/ 174 h 1158"/>
                <a:gd name="T70" fmla="*/ 1530 w 1728"/>
                <a:gd name="T71" fmla="*/ 144 h 1158"/>
                <a:gd name="T72" fmla="*/ 1506 w 1728"/>
                <a:gd name="T73" fmla="*/ 84 h 1158"/>
                <a:gd name="T74" fmla="*/ 1410 w 1728"/>
                <a:gd name="T75" fmla="*/ 12 h 1158"/>
                <a:gd name="T76" fmla="*/ 1296 w 1728"/>
                <a:gd name="T77" fmla="*/ 6 h 1158"/>
                <a:gd name="T78" fmla="*/ 1224 w 1728"/>
                <a:gd name="T79" fmla="*/ 36 h 1158"/>
                <a:gd name="T80" fmla="*/ 1194 w 1728"/>
                <a:gd name="T81" fmla="*/ 60 h 1158"/>
                <a:gd name="T82" fmla="*/ 1134 w 1728"/>
                <a:gd name="T83" fmla="*/ 18 h 1158"/>
                <a:gd name="T84" fmla="*/ 1056 w 1728"/>
                <a:gd name="T85" fmla="*/ 0 h 1158"/>
                <a:gd name="T86" fmla="*/ 966 w 1728"/>
                <a:gd name="T87" fmla="*/ 24 h 1158"/>
                <a:gd name="T88" fmla="*/ 900 w 1728"/>
                <a:gd name="T89" fmla="*/ 90 h 1158"/>
                <a:gd name="T90" fmla="*/ 864 w 1728"/>
                <a:gd name="T91" fmla="*/ 66 h 1158"/>
                <a:gd name="T92" fmla="*/ 792 w 1728"/>
                <a:gd name="T93" fmla="*/ 42 h 1158"/>
                <a:gd name="T94" fmla="*/ 696 w 1728"/>
                <a:gd name="T95" fmla="*/ 42 h 1158"/>
                <a:gd name="T96" fmla="*/ 594 w 1728"/>
                <a:gd name="T97" fmla="*/ 96 h 1158"/>
                <a:gd name="T98" fmla="*/ 558 w 1728"/>
                <a:gd name="T99" fmla="*/ 138 h 1158"/>
                <a:gd name="T100" fmla="*/ 426 w 1728"/>
                <a:gd name="T101" fmla="*/ 108 h 1158"/>
                <a:gd name="T102" fmla="*/ 318 w 1728"/>
                <a:gd name="T103" fmla="*/ 126 h 1158"/>
                <a:gd name="T104" fmla="*/ 234 w 1728"/>
                <a:gd name="T105" fmla="*/ 180 h 1158"/>
                <a:gd name="T106" fmla="*/ 174 w 1728"/>
                <a:gd name="T107" fmla="*/ 258 h 1158"/>
                <a:gd name="T108" fmla="*/ 150 w 1728"/>
                <a:gd name="T109" fmla="*/ 354 h 1158"/>
                <a:gd name="T110" fmla="*/ 156 w 1728"/>
                <a:gd name="T111" fmla="*/ 384 h 11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8"/>
                <a:gd name="T169" fmla="*/ 0 h 1158"/>
                <a:gd name="T170" fmla="*/ 1728 w 1728"/>
                <a:gd name="T171" fmla="*/ 1158 h 11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8" h="1158">
                  <a:moveTo>
                    <a:pt x="156" y="384"/>
                  </a:moveTo>
                  <a:lnTo>
                    <a:pt x="96" y="402"/>
                  </a:lnTo>
                  <a:lnTo>
                    <a:pt x="42" y="438"/>
                  </a:lnTo>
                  <a:lnTo>
                    <a:pt x="12" y="486"/>
                  </a:lnTo>
                  <a:lnTo>
                    <a:pt x="6" y="516"/>
                  </a:lnTo>
                  <a:lnTo>
                    <a:pt x="0" y="546"/>
                  </a:lnTo>
                  <a:lnTo>
                    <a:pt x="6" y="588"/>
                  </a:lnTo>
                  <a:lnTo>
                    <a:pt x="24" y="624"/>
                  </a:lnTo>
                  <a:lnTo>
                    <a:pt x="48" y="654"/>
                  </a:lnTo>
                  <a:lnTo>
                    <a:pt x="84" y="678"/>
                  </a:lnTo>
                  <a:lnTo>
                    <a:pt x="48" y="732"/>
                  </a:lnTo>
                  <a:lnTo>
                    <a:pt x="42" y="756"/>
                  </a:lnTo>
                  <a:lnTo>
                    <a:pt x="36" y="786"/>
                  </a:lnTo>
                  <a:lnTo>
                    <a:pt x="42" y="816"/>
                  </a:lnTo>
                  <a:lnTo>
                    <a:pt x="48" y="852"/>
                  </a:lnTo>
                  <a:lnTo>
                    <a:pt x="90" y="900"/>
                  </a:lnTo>
                  <a:lnTo>
                    <a:pt x="144" y="936"/>
                  </a:lnTo>
                  <a:lnTo>
                    <a:pt x="174" y="942"/>
                  </a:lnTo>
                  <a:lnTo>
                    <a:pt x="210" y="948"/>
                  </a:lnTo>
                  <a:lnTo>
                    <a:pt x="222" y="948"/>
                  </a:lnTo>
                  <a:lnTo>
                    <a:pt x="234" y="948"/>
                  </a:lnTo>
                  <a:lnTo>
                    <a:pt x="282" y="1008"/>
                  </a:lnTo>
                  <a:lnTo>
                    <a:pt x="348" y="1050"/>
                  </a:lnTo>
                  <a:lnTo>
                    <a:pt x="420" y="1074"/>
                  </a:lnTo>
                  <a:lnTo>
                    <a:pt x="498" y="1086"/>
                  </a:lnTo>
                  <a:lnTo>
                    <a:pt x="582" y="1080"/>
                  </a:lnTo>
                  <a:lnTo>
                    <a:pt x="660" y="1050"/>
                  </a:lnTo>
                  <a:lnTo>
                    <a:pt x="702" y="1092"/>
                  </a:lnTo>
                  <a:lnTo>
                    <a:pt x="756" y="1128"/>
                  </a:lnTo>
                  <a:lnTo>
                    <a:pt x="816" y="1152"/>
                  </a:lnTo>
                  <a:lnTo>
                    <a:pt x="882" y="1158"/>
                  </a:lnTo>
                  <a:lnTo>
                    <a:pt x="924" y="1152"/>
                  </a:lnTo>
                  <a:lnTo>
                    <a:pt x="966" y="1146"/>
                  </a:lnTo>
                  <a:lnTo>
                    <a:pt x="1044" y="1110"/>
                  </a:lnTo>
                  <a:lnTo>
                    <a:pt x="1104" y="1056"/>
                  </a:lnTo>
                  <a:lnTo>
                    <a:pt x="1122" y="1020"/>
                  </a:lnTo>
                  <a:lnTo>
                    <a:pt x="1140" y="984"/>
                  </a:lnTo>
                  <a:lnTo>
                    <a:pt x="1200" y="1008"/>
                  </a:lnTo>
                  <a:lnTo>
                    <a:pt x="1266" y="1014"/>
                  </a:lnTo>
                  <a:lnTo>
                    <a:pt x="1314" y="1008"/>
                  </a:lnTo>
                  <a:lnTo>
                    <a:pt x="1356" y="996"/>
                  </a:lnTo>
                  <a:lnTo>
                    <a:pt x="1392" y="978"/>
                  </a:lnTo>
                  <a:lnTo>
                    <a:pt x="1428" y="954"/>
                  </a:lnTo>
                  <a:lnTo>
                    <a:pt x="1458" y="924"/>
                  </a:lnTo>
                  <a:lnTo>
                    <a:pt x="1476" y="888"/>
                  </a:lnTo>
                  <a:lnTo>
                    <a:pt x="1488" y="846"/>
                  </a:lnTo>
                  <a:lnTo>
                    <a:pt x="1494" y="804"/>
                  </a:lnTo>
                  <a:lnTo>
                    <a:pt x="1542" y="792"/>
                  </a:lnTo>
                  <a:lnTo>
                    <a:pt x="1584" y="774"/>
                  </a:lnTo>
                  <a:lnTo>
                    <a:pt x="1626" y="750"/>
                  </a:lnTo>
                  <a:lnTo>
                    <a:pt x="1662" y="720"/>
                  </a:lnTo>
                  <a:lnTo>
                    <a:pt x="1686" y="690"/>
                  </a:lnTo>
                  <a:lnTo>
                    <a:pt x="1710" y="648"/>
                  </a:lnTo>
                  <a:lnTo>
                    <a:pt x="1722" y="606"/>
                  </a:lnTo>
                  <a:lnTo>
                    <a:pt x="1728" y="564"/>
                  </a:lnTo>
                  <a:lnTo>
                    <a:pt x="1722" y="522"/>
                  </a:lnTo>
                  <a:lnTo>
                    <a:pt x="1716" y="480"/>
                  </a:lnTo>
                  <a:lnTo>
                    <a:pt x="1698" y="444"/>
                  </a:lnTo>
                  <a:lnTo>
                    <a:pt x="1674" y="408"/>
                  </a:lnTo>
                  <a:lnTo>
                    <a:pt x="1680" y="372"/>
                  </a:lnTo>
                  <a:lnTo>
                    <a:pt x="1686" y="336"/>
                  </a:lnTo>
                  <a:lnTo>
                    <a:pt x="1674" y="270"/>
                  </a:lnTo>
                  <a:lnTo>
                    <a:pt x="1644" y="216"/>
                  </a:lnTo>
                  <a:lnTo>
                    <a:pt x="1596" y="174"/>
                  </a:lnTo>
                  <a:lnTo>
                    <a:pt x="1530" y="144"/>
                  </a:lnTo>
                  <a:lnTo>
                    <a:pt x="1524" y="114"/>
                  </a:lnTo>
                  <a:lnTo>
                    <a:pt x="1506" y="84"/>
                  </a:lnTo>
                  <a:lnTo>
                    <a:pt x="1464" y="42"/>
                  </a:lnTo>
                  <a:lnTo>
                    <a:pt x="1410" y="12"/>
                  </a:lnTo>
                  <a:lnTo>
                    <a:pt x="1338" y="0"/>
                  </a:lnTo>
                  <a:lnTo>
                    <a:pt x="1296" y="6"/>
                  </a:lnTo>
                  <a:lnTo>
                    <a:pt x="1260" y="18"/>
                  </a:lnTo>
                  <a:lnTo>
                    <a:pt x="1224" y="36"/>
                  </a:lnTo>
                  <a:lnTo>
                    <a:pt x="1194" y="60"/>
                  </a:lnTo>
                  <a:lnTo>
                    <a:pt x="1164" y="36"/>
                  </a:lnTo>
                  <a:lnTo>
                    <a:pt x="1134" y="18"/>
                  </a:lnTo>
                  <a:lnTo>
                    <a:pt x="1098" y="6"/>
                  </a:lnTo>
                  <a:lnTo>
                    <a:pt x="1056" y="0"/>
                  </a:lnTo>
                  <a:lnTo>
                    <a:pt x="1008" y="6"/>
                  </a:lnTo>
                  <a:lnTo>
                    <a:pt x="966" y="24"/>
                  </a:lnTo>
                  <a:lnTo>
                    <a:pt x="930" y="54"/>
                  </a:lnTo>
                  <a:lnTo>
                    <a:pt x="900" y="90"/>
                  </a:lnTo>
                  <a:lnTo>
                    <a:pt x="864" y="66"/>
                  </a:lnTo>
                  <a:lnTo>
                    <a:pt x="828" y="48"/>
                  </a:lnTo>
                  <a:lnTo>
                    <a:pt x="792" y="42"/>
                  </a:lnTo>
                  <a:lnTo>
                    <a:pt x="750" y="36"/>
                  </a:lnTo>
                  <a:lnTo>
                    <a:pt x="696" y="42"/>
                  </a:lnTo>
                  <a:lnTo>
                    <a:pt x="642" y="60"/>
                  </a:lnTo>
                  <a:lnTo>
                    <a:pt x="594" y="96"/>
                  </a:lnTo>
                  <a:lnTo>
                    <a:pt x="558" y="138"/>
                  </a:lnTo>
                  <a:lnTo>
                    <a:pt x="492" y="114"/>
                  </a:lnTo>
                  <a:lnTo>
                    <a:pt x="426" y="108"/>
                  </a:lnTo>
                  <a:lnTo>
                    <a:pt x="372" y="114"/>
                  </a:lnTo>
                  <a:lnTo>
                    <a:pt x="318" y="126"/>
                  </a:lnTo>
                  <a:lnTo>
                    <a:pt x="270" y="150"/>
                  </a:lnTo>
                  <a:lnTo>
                    <a:pt x="234" y="180"/>
                  </a:lnTo>
                  <a:lnTo>
                    <a:pt x="198" y="216"/>
                  </a:lnTo>
                  <a:lnTo>
                    <a:pt x="174" y="258"/>
                  </a:lnTo>
                  <a:lnTo>
                    <a:pt x="156" y="306"/>
                  </a:lnTo>
                  <a:lnTo>
                    <a:pt x="150" y="354"/>
                  </a:lnTo>
                  <a:lnTo>
                    <a:pt x="156" y="372"/>
                  </a:lnTo>
                  <a:lnTo>
                    <a:pt x="156" y="38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7" name="Freeform 64"/>
            <p:cNvSpPr>
              <a:spLocks/>
            </p:cNvSpPr>
            <p:nvPr/>
          </p:nvSpPr>
          <p:spPr bwMode="auto">
            <a:xfrm>
              <a:off x="4346" y="976"/>
              <a:ext cx="796" cy="629"/>
            </a:xfrm>
            <a:custGeom>
              <a:avLst/>
              <a:gdLst>
                <a:gd name="T0" fmla="*/ 96 w 1728"/>
                <a:gd name="T1" fmla="*/ 402 h 1158"/>
                <a:gd name="T2" fmla="*/ 12 w 1728"/>
                <a:gd name="T3" fmla="*/ 486 h 1158"/>
                <a:gd name="T4" fmla="*/ 0 w 1728"/>
                <a:gd name="T5" fmla="*/ 546 h 1158"/>
                <a:gd name="T6" fmla="*/ 24 w 1728"/>
                <a:gd name="T7" fmla="*/ 624 h 1158"/>
                <a:gd name="T8" fmla="*/ 84 w 1728"/>
                <a:gd name="T9" fmla="*/ 678 h 1158"/>
                <a:gd name="T10" fmla="*/ 48 w 1728"/>
                <a:gd name="T11" fmla="*/ 732 h 1158"/>
                <a:gd name="T12" fmla="*/ 36 w 1728"/>
                <a:gd name="T13" fmla="*/ 786 h 1158"/>
                <a:gd name="T14" fmla="*/ 48 w 1728"/>
                <a:gd name="T15" fmla="*/ 852 h 1158"/>
                <a:gd name="T16" fmla="*/ 144 w 1728"/>
                <a:gd name="T17" fmla="*/ 936 h 1158"/>
                <a:gd name="T18" fmla="*/ 210 w 1728"/>
                <a:gd name="T19" fmla="*/ 948 h 1158"/>
                <a:gd name="T20" fmla="*/ 234 w 1728"/>
                <a:gd name="T21" fmla="*/ 948 h 1158"/>
                <a:gd name="T22" fmla="*/ 282 w 1728"/>
                <a:gd name="T23" fmla="*/ 1008 h 1158"/>
                <a:gd name="T24" fmla="*/ 420 w 1728"/>
                <a:gd name="T25" fmla="*/ 1074 h 1158"/>
                <a:gd name="T26" fmla="*/ 582 w 1728"/>
                <a:gd name="T27" fmla="*/ 1080 h 1158"/>
                <a:gd name="T28" fmla="*/ 660 w 1728"/>
                <a:gd name="T29" fmla="*/ 1050 h 1158"/>
                <a:gd name="T30" fmla="*/ 756 w 1728"/>
                <a:gd name="T31" fmla="*/ 1128 h 1158"/>
                <a:gd name="T32" fmla="*/ 882 w 1728"/>
                <a:gd name="T33" fmla="*/ 1158 h 1158"/>
                <a:gd name="T34" fmla="*/ 966 w 1728"/>
                <a:gd name="T35" fmla="*/ 1146 h 1158"/>
                <a:gd name="T36" fmla="*/ 1104 w 1728"/>
                <a:gd name="T37" fmla="*/ 1056 h 1158"/>
                <a:gd name="T38" fmla="*/ 1140 w 1728"/>
                <a:gd name="T39" fmla="*/ 984 h 1158"/>
                <a:gd name="T40" fmla="*/ 1200 w 1728"/>
                <a:gd name="T41" fmla="*/ 1008 h 1158"/>
                <a:gd name="T42" fmla="*/ 1314 w 1728"/>
                <a:gd name="T43" fmla="*/ 1008 h 1158"/>
                <a:gd name="T44" fmla="*/ 1392 w 1728"/>
                <a:gd name="T45" fmla="*/ 978 h 1158"/>
                <a:gd name="T46" fmla="*/ 1458 w 1728"/>
                <a:gd name="T47" fmla="*/ 924 h 1158"/>
                <a:gd name="T48" fmla="*/ 1488 w 1728"/>
                <a:gd name="T49" fmla="*/ 846 h 1158"/>
                <a:gd name="T50" fmla="*/ 1494 w 1728"/>
                <a:gd name="T51" fmla="*/ 804 h 1158"/>
                <a:gd name="T52" fmla="*/ 1584 w 1728"/>
                <a:gd name="T53" fmla="*/ 774 h 1158"/>
                <a:gd name="T54" fmla="*/ 1662 w 1728"/>
                <a:gd name="T55" fmla="*/ 720 h 1158"/>
                <a:gd name="T56" fmla="*/ 1710 w 1728"/>
                <a:gd name="T57" fmla="*/ 648 h 1158"/>
                <a:gd name="T58" fmla="*/ 1728 w 1728"/>
                <a:gd name="T59" fmla="*/ 564 h 1158"/>
                <a:gd name="T60" fmla="*/ 1716 w 1728"/>
                <a:gd name="T61" fmla="*/ 480 h 1158"/>
                <a:gd name="T62" fmla="*/ 1674 w 1728"/>
                <a:gd name="T63" fmla="*/ 408 h 1158"/>
                <a:gd name="T64" fmla="*/ 1680 w 1728"/>
                <a:gd name="T65" fmla="*/ 372 h 1158"/>
                <a:gd name="T66" fmla="*/ 1674 w 1728"/>
                <a:gd name="T67" fmla="*/ 270 h 1158"/>
                <a:gd name="T68" fmla="*/ 1596 w 1728"/>
                <a:gd name="T69" fmla="*/ 174 h 1158"/>
                <a:gd name="T70" fmla="*/ 1530 w 1728"/>
                <a:gd name="T71" fmla="*/ 144 h 1158"/>
                <a:gd name="T72" fmla="*/ 1506 w 1728"/>
                <a:gd name="T73" fmla="*/ 84 h 1158"/>
                <a:gd name="T74" fmla="*/ 1410 w 1728"/>
                <a:gd name="T75" fmla="*/ 12 h 1158"/>
                <a:gd name="T76" fmla="*/ 1296 w 1728"/>
                <a:gd name="T77" fmla="*/ 6 h 1158"/>
                <a:gd name="T78" fmla="*/ 1224 w 1728"/>
                <a:gd name="T79" fmla="*/ 36 h 1158"/>
                <a:gd name="T80" fmla="*/ 1194 w 1728"/>
                <a:gd name="T81" fmla="*/ 60 h 1158"/>
                <a:gd name="T82" fmla="*/ 1134 w 1728"/>
                <a:gd name="T83" fmla="*/ 18 h 1158"/>
                <a:gd name="T84" fmla="*/ 1056 w 1728"/>
                <a:gd name="T85" fmla="*/ 0 h 1158"/>
                <a:gd name="T86" fmla="*/ 966 w 1728"/>
                <a:gd name="T87" fmla="*/ 24 h 1158"/>
                <a:gd name="T88" fmla="*/ 900 w 1728"/>
                <a:gd name="T89" fmla="*/ 90 h 1158"/>
                <a:gd name="T90" fmla="*/ 864 w 1728"/>
                <a:gd name="T91" fmla="*/ 66 h 1158"/>
                <a:gd name="T92" fmla="*/ 792 w 1728"/>
                <a:gd name="T93" fmla="*/ 42 h 1158"/>
                <a:gd name="T94" fmla="*/ 696 w 1728"/>
                <a:gd name="T95" fmla="*/ 42 h 1158"/>
                <a:gd name="T96" fmla="*/ 594 w 1728"/>
                <a:gd name="T97" fmla="*/ 96 h 1158"/>
                <a:gd name="T98" fmla="*/ 558 w 1728"/>
                <a:gd name="T99" fmla="*/ 138 h 1158"/>
                <a:gd name="T100" fmla="*/ 426 w 1728"/>
                <a:gd name="T101" fmla="*/ 108 h 1158"/>
                <a:gd name="T102" fmla="*/ 318 w 1728"/>
                <a:gd name="T103" fmla="*/ 126 h 1158"/>
                <a:gd name="T104" fmla="*/ 234 w 1728"/>
                <a:gd name="T105" fmla="*/ 180 h 1158"/>
                <a:gd name="T106" fmla="*/ 174 w 1728"/>
                <a:gd name="T107" fmla="*/ 258 h 1158"/>
                <a:gd name="T108" fmla="*/ 150 w 1728"/>
                <a:gd name="T109" fmla="*/ 354 h 1158"/>
                <a:gd name="T110" fmla="*/ 156 w 1728"/>
                <a:gd name="T111" fmla="*/ 384 h 11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8"/>
                <a:gd name="T169" fmla="*/ 0 h 1158"/>
                <a:gd name="T170" fmla="*/ 1728 w 1728"/>
                <a:gd name="T171" fmla="*/ 1158 h 11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8" h="1158">
                  <a:moveTo>
                    <a:pt x="156" y="384"/>
                  </a:moveTo>
                  <a:lnTo>
                    <a:pt x="96" y="402"/>
                  </a:lnTo>
                  <a:lnTo>
                    <a:pt x="42" y="438"/>
                  </a:lnTo>
                  <a:lnTo>
                    <a:pt x="12" y="486"/>
                  </a:lnTo>
                  <a:lnTo>
                    <a:pt x="6" y="516"/>
                  </a:lnTo>
                  <a:lnTo>
                    <a:pt x="0" y="546"/>
                  </a:lnTo>
                  <a:lnTo>
                    <a:pt x="6" y="588"/>
                  </a:lnTo>
                  <a:lnTo>
                    <a:pt x="24" y="624"/>
                  </a:lnTo>
                  <a:lnTo>
                    <a:pt x="48" y="654"/>
                  </a:lnTo>
                  <a:lnTo>
                    <a:pt x="84" y="678"/>
                  </a:lnTo>
                  <a:lnTo>
                    <a:pt x="48" y="732"/>
                  </a:lnTo>
                  <a:lnTo>
                    <a:pt x="42" y="756"/>
                  </a:lnTo>
                  <a:lnTo>
                    <a:pt x="36" y="786"/>
                  </a:lnTo>
                  <a:lnTo>
                    <a:pt x="42" y="816"/>
                  </a:lnTo>
                  <a:lnTo>
                    <a:pt x="48" y="852"/>
                  </a:lnTo>
                  <a:lnTo>
                    <a:pt x="90" y="900"/>
                  </a:lnTo>
                  <a:lnTo>
                    <a:pt x="144" y="936"/>
                  </a:lnTo>
                  <a:lnTo>
                    <a:pt x="174" y="942"/>
                  </a:lnTo>
                  <a:lnTo>
                    <a:pt x="210" y="948"/>
                  </a:lnTo>
                  <a:lnTo>
                    <a:pt x="222" y="948"/>
                  </a:lnTo>
                  <a:lnTo>
                    <a:pt x="234" y="948"/>
                  </a:lnTo>
                  <a:lnTo>
                    <a:pt x="282" y="1008"/>
                  </a:lnTo>
                  <a:lnTo>
                    <a:pt x="348" y="1050"/>
                  </a:lnTo>
                  <a:lnTo>
                    <a:pt x="420" y="1074"/>
                  </a:lnTo>
                  <a:lnTo>
                    <a:pt x="498" y="1086"/>
                  </a:lnTo>
                  <a:lnTo>
                    <a:pt x="582" y="1080"/>
                  </a:lnTo>
                  <a:lnTo>
                    <a:pt x="660" y="1050"/>
                  </a:lnTo>
                  <a:lnTo>
                    <a:pt x="702" y="1092"/>
                  </a:lnTo>
                  <a:lnTo>
                    <a:pt x="756" y="1128"/>
                  </a:lnTo>
                  <a:lnTo>
                    <a:pt x="816" y="1152"/>
                  </a:lnTo>
                  <a:lnTo>
                    <a:pt x="882" y="1158"/>
                  </a:lnTo>
                  <a:lnTo>
                    <a:pt x="924" y="1152"/>
                  </a:lnTo>
                  <a:lnTo>
                    <a:pt x="966" y="1146"/>
                  </a:lnTo>
                  <a:lnTo>
                    <a:pt x="1044" y="1110"/>
                  </a:lnTo>
                  <a:lnTo>
                    <a:pt x="1104" y="1056"/>
                  </a:lnTo>
                  <a:lnTo>
                    <a:pt x="1122" y="1020"/>
                  </a:lnTo>
                  <a:lnTo>
                    <a:pt x="1140" y="984"/>
                  </a:lnTo>
                  <a:lnTo>
                    <a:pt x="1200" y="1008"/>
                  </a:lnTo>
                  <a:lnTo>
                    <a:pt x="1266" y="1014"/>
                  </a:lnTo>
                  <a:lnTo>
                    <a:pt x="1314" y="1008"/>
                  </a:lnTo>
                  <a:lnTo>
                    <a:pt x="1356" y="996"/>
                  </a:lnTo>
                  <a:lnTo>
                    <a:pt x="1392" y="978"/>
                  </a:lnTo>
                  <a:lnTo>
                    <a:pt x="1428" y="954"/>
                  </a:lnTo>
                  <a:lnTo>
                    <a:pt x="1458" y="924"/>
                  </a:lnTo>
                  <a:lnTo>
                    <a:pt x="1476" y="888"/>
                  </a:lnTo>
                  <a:lnTo>
                    <a:pt x="1488" y="846"/>
                  </a:lnTo>
                  <a:lnTo>
                    <a:pt x="1494" y="804"/>
                  </a:lnTo>
                  <a:lnTo>
                    <a:pt x="1542" y="792"/>
                  </a:lnTo>
                  <a:lnTo>
                    <a:pt x="1584" y="774"/>
                  </a:lnTo>
                  <a:lnTo>
                    <a:pt x="1626" y="750"/>
                  </a:lnTo>
                  <a:lnTo>
                    <a:pt x="1662" y="720"/>
                  </a:lnTo>
                  <a:lnTo>
                    <a:pt x="1686" y="690"/>
                  </a:lnTo>
                  <a:lnTo>
                    <a:pt x="1710" y="648"/>
                  </a:lnTo>
                  <a:lnTo>
                    <a:pt x="1722" y="606"/>
                  </a:lnTo>
                  <a:lnTo>
                    <a:pt x="1728" y="564"/>
                  </a:lnTo>
                  <a:lnTo>
                    <a:pt x="1722" y="522"/>
                  </a:lnTo>
                  <a:lnTo>
                    <a:pt x="1716" y="480"/>
                  </a:lnTo>
                  <a:lnTo>
                    <a:pt x="1698" y="444"/>
                  </a:lnTo>
                  <a:lnTo>
                    <a:pt x="1674" y="408"/>
                  </a:lnTo>
                  <a:lnTo>
                    <a:pt x="1680" y="372"/>
                  </a:lnTo>
                  <a:lnTo>
                    <a:pt x="1686" y="336"/>
                  </a:lnTo>
                  <a:lnTo>
                    <a:pt x="1674" y="270"/>
                  </a:lnTo>
                  <a:lnTo>
                    <a:pt x="1644" y="216"/>
                  </a:lnTo>
                  <a:lnTo>
                    <a:pt x="1596" y="174"/>
                  </a:lnTo>
                  <a:lnTo>
                    <a:pt x="1530" y="144"/>
                  </a:lnTo>
                  <a:lnTo>
                    <a:pt x="1524" y="114"/>
                  </a:lnTo>
                  <a:lnTo>
                    <a:pt x="1506" y="84"/>
                  </a:lnTo>
                  <a:lnTo>
                    <a:pt x="1464" y="42"/>
                  </a:lnTo>
                  <a:lnTo>
                    <a:pt x="1410" y="12"/>
                  </a:lnTo>
                  <a:lnTo>
                    <a:pt x="1338" y="0"/>
                  </a:lnTo>
                  <a:lnTo>
                    <a:pt x="1296" y="6"/>
                  </a:lnTo>
                  <a:lnTo>
                    <a:pt x="1260" y="18"/>
                  </a:lnTo>
                  <a:lnTo>
                    <a:pt x="1224" y="36"/>
                  </a:lnTo>
                  <a:lnTo>
                    <a:pt x="1194" y="60"/>
                  </a:lnTo>
                  <a:lnTo>
                    <a:pt x="1164" y="36"/>
                  </a:lnTo>
                  <a:lnTo>
                    <a:pt x="1134" y="18"/>
                  </a:lnTo>
                  <a:lnTo>
                    <a:pt x="1098" y="6"/>
                  </a:lnTo>
                  <a:lnTo>
                    <a:pt x="1056" y="0"/>
                  </a:lnTo>
                  <a:lnTo>
                    <a:pt x="1008" y="6"/>
                  </a:lnTo>
                  <a:lnTo>
                    <a:pt x="966" y="24"/>
                  </a:lnTo>
                  <a:lnTo>
                    <a:pt x="930" y="54"/>
                  </a:lnTo>
                  <a:lnTo>
                    <a:pt x="900" y="90"/>
                  </a:lnTo>
                  <a:lnTo>
                    <a:pt x="864" y="66"/>
                  </a:lnTo>
                  <a:lnTo>
                    <a:pt x="828" y="48"/>
                  </a:lnTo>
                  <a:lnTo>
                    <a:pt x="792" y="42"/>
                  </a:lnTo>
                  <a:lnTo>
                    <a:pt x="750" y="36"/>
                  </a:lnTo>
                  <a:lnTo>
                    <a:pt x="696" y="42"/>
                  </a:lnTo>
                  <a:lnTo>
                    <a:pt x="642" y="60"/>
                  </a:lnTo>
                  <a:lnTo>
                    <a:pt x="594" y="96"/>
                  </a:lnTo>
                  <a:lnTo>
                    <a:pt x="558" y="138"/>
                  </a:lnTo>
                  <a:lnTo>
                    <a:pt x="492" y="114"/>
                  </a:lnTo>
                  <a:lnTo>
                    <a:pt x="426" y="108"/>
                  </a:lnTo>
                  <a:lnTo>
                    <a:pt x="372" y="114"/>
                  </a:lnTo>
                  <a:lnTo>
                    <a:pt x="318" y="126"/>
                  </a:lnTo>
                  <a:lnTo>
                    <a:pt x="270" y="150"/>
                  </a:lnTo>
                  <a:lnTo>
                    <a:pt x="234" y="180"/>
                  </a:lnTo>
                  <a:lnTo>
                    <a:pt x="198" y="216"/>
                  </a:lnTo>
                  <a:lnTo>
                    <a:pt x="174" y="258"/>
                  </a:lnTo>
                  <a:lnTo>
                    <a:pt x="156" y="306"/>
                  </a:lnTo>
                  <a:lnTo>
                    <a:pt x="150" y="354"/>
                  </a:lnTo>
                  <a:lnTo>
                    <a:pt x="156" y="372"/>
                  </a:lnTo>
                  <a:lnTo>
                    <a:pt x="156" y="38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8" name="Freeform 65"/>
            <p:cNvSpPr>
              <a:spLocks/>
            </p:cNvSpPr>
            <p:nvPr/>
          </p:nvSpPr>
          <p:spPr bwMode="auto">
            <a:xfrm>
              <a:off x="4346" y="976"/>
              <a:ext cx="796" cy="629"/>
            </a:xfrm>
            <a:custGeom>
              <a:avLst/>
              <a:gdLst>
                <a:gd name="T0" fmla="*/ 96 w 1728"/>
                <a:gd name="T1" fmla="*/ 402 h 1158"/>
                <a:gd name="T2" fmla="*/ 12 w 1728"/>
                <a:gd name="T3" fmla="*/ 486 h 1158"/>
                <a:gd name="T4" fmla="*/ 0 w 1728"/>
                <a:gd name="T5" fmla="*/ 546 h 1158"/>
                <a:gd name="T6" fmla="*/ 24 w 1728"/>
                <a:gd name="T7" fmla="*/ 624 h 1158"/>
                <a:gd name="T8" fmla="*/ 84 w 1728"/>
                <a:gd name="T9" fmla="*/ 678 h 1158"/>
                <a:gd name="T10" fmla="*/ 48 w 1728"/>
                <a:gd name="T11" fmla="*/ 732 h 1158"/>
                <a:gd name="T12" fmla="*/ 36 w 1728"/>
                <a:gd name="T13" fmla="*/ 786 h 1158"/>
                <a:gd name="T14" fmla="*/ 48 w 1728"/>
                <a:gd name="T15" fmla="*/ 852 h 1158"/>
                <a:gd name="T16" fmla="*/ 144 w 1728"/>
                <a:gd name="T17" fmla="*/ 936 h 1158"/>
                <a:gd name="T18" fmla="*/ 210 w 1728"/>
                <a:gd name="T19" fmla="*/ 948 h 1158"/>
                <a:gd name="T20" fmla="*/ 234 w 1728"/>
                <a:gd name="T21" fmla="*/ 948 h 1158"/>
                <a:gd name="T22" fmla="*/ 282 w 1728"/>
                <a:gd name="T23" fmla="*/ 1008 h 1158"/>
                <a:gd name="T24" fmla="*/ 420 w 1728"/>
                <a:gd name="T25" fmla="*/ 1074 h 1158"/>
                <a:gd name="T26" fmla="*/ 582 w 1728"/>
                <a:gd name="T27" fmla="*/ 1080 h 1158"/>
                <a:gd name="T28" fmla="*/ 660 w 1728"/>
                <a:gd name="T29" fmla="*/ 1050 h 1158"/>
                <a:gd name="T30" fmla="*/ 756 w 1728"/>
                <a:gd name="T31" fmla="*/ 1128 h 1158"/>
                <a:gd name="T32" fmla="*/ 882 w 1728"/>
                <a:gd name="T33" fmla="*/ 1158 h 1158"/>
                <a:gd name="T34" fmla="*/ 966 w 1728"/>
                <a:gd name="T35" fmla="*/ 1146 h 1158"/>
                <a:gd name="T36" fmla="*/ 1104 w 1728"/>
                <a:gd name="T37" fmla="*/ 1056 h 1158"/>
                <a:gd name="T38" fmla="*/ 1140 w 1728"/>
                <a:gd name="T39" fmla="*/ 984 h 1158"/>
                <a:gd name="T40" fmla="*/ 1200 w 1728"/>
                <a:gd name="T41" fmla="*/ 1008 h 1158"/>
                <a:gd name="T42" fmla="*/ 1314 w 1728"/>
                <a:gd name="T43" fmla="*/ 1008 h 1158"/>
                <a:gd name="T44" fmla="*/ 1392 w 1728"/>
                <a:gd name="T45" fmla="*/ 978 h 1158"/>
                <a:gd name="T46" fmla="*/ 1458 w 1728"/>
                <a:gd name="T47" fmla="*/ 924 h 1158"/>
                <a:gd name="T48" fmla="*/ 1488 w 1728"/>
                <a:gd name="T49" fmla="*/ 846 h 1158"/>
                <a:gd name="T50" fmla="*/ 1494 w 1728"/>
                <a:gd name="T51" fmla="*/ 804 h 1158"/>
                <a:gd name="T52" fmla="*/ 1584 w 1728"/>
                <a:gd name="T53" fmla="*/ 774 h 1158"/>
                <a:gd name="T54" fmla="*/ 1662 w 1728"/>
                <a:gd name="T55" fmla="*/ 720 h 1158"/>
                <a:gd name="T56" fmla="*/ 1710 w 1728"/>
                <a:gd name="T57" fmla="*/ 648 h 1158"/>
                <a:gd name="T58" fmla="*/ 1728 w 1728"/>
                <a:gd name="T59" fmla="*/ 564 h 1158"/>
                <a:gd name="T60" fmla="*/ 1716 w 1728"/>
                <a:gd name="T61" fmla="*/ 480 h 1158"/>
                <a:gd name="T62" fmla="*/ 1674 w 1728"/>
                <a:gd name="T63" fmla="*/ 408 h 1158"/>
                <a:gd name="T64" fmla="*/ 1680 w 1728"/>
                <a:gd name="T65" fmla="*/ 372 h 1158"/>
                <a:gd name="T66" fmla="*/ 1674 w 1728"/>
                <a:gd name="T67" fmla="*/ 270 h 1158"/>
                <a:gd name="T68" fmla="*/ 1596 w 1728"/>
                <a:gd name="T69" fmla="*/ 174 h 1158"/>
                <a:gd name="T70" fmla="*/ 1530 w 1728"/>
                <a:gd name="T71" fmla="*/ 144 h 1158"/>
                <a:gd name="T72" fmla="*/ 1506 w 1728"/>
                <a:gd name="T73" fmla="*/ 84 h 1158"/>
                <a:gd name="T74" fmla="*/ 1410 w 1728"/>
                <a:gd name="T75" fmla="*/ 12 h 1158"/>
                <a:gd name="T76" fmla="*/ 1296 w 1728"/>
                <a:gd name="T77" fmla="*/ 6 h 1158"/>
                <a:gd name="T78" fmla="*/ 1224 w 1728"/>
                <a:gd name="T79" fmla="*/ 36 h 1158"/>
                <a:gd name="T80" fmla="*/ 1194 w 1728"/>
                <a:gd name="T81" fmla="*/ 60 h 1158"/>
                <a:gd name="T82" fmla="*/ 1134 w 1728"/>
                <a:gd name="T83" fmla="*/ 18 h 1158"/>
                <a:gd name="T84" fmla="*/ 1056 w 1728"/>
                <a:gd name="T85" fmla="*/ 0 h 1158"/>
                <a:gd name="T86" fmla="*/ 966 w 1728"/>
                <a:gd name="T87" fmla="*/ 24 h 1158"/>
                <a:gd name="T88" fmla="*/ 900 w 1728"/>
                <a:gd name="T89" fmla="*/ 90 h 1158"/>
                <a:gd name="T90" fmla="*/ 864 w 1728"/>
                <a:gd name="T91" fmla="*/ 66 h 1158"/>
                <a:gd name="T92" fmla="*/ 792 w 1728"/>
                <a:gd name="T93" fmla="*/ 42 h 1158"/>
                <a:gd name="T94" fmla="*/ 696 w 1728"/>
                <a:gd name="T95" fmla="*/ 42 h 1158"/>
                <a:gd name="T96" fmla="*/ 594 w 1728"/>
                <a:gd name="T97" fmla="*/ 96 h 1158"/>
                <a:gd name="T98" fmla="*/ 558 w 1728"/>
                <a:gd name="T99" fmla="*/ 138 h 1158"/>
                <a:gd name="T100" fmla="*/ 426 w 1728"/>
                <a:gd name="T101" fmla="*/ 108 h 1158"/>
                <a:gd name="T102" fmla="*/ 318 w 1728"/>
                <a:gd name="T103" fmla="*/ 126 h 1158"/>
                <a:gd name="T104" fmla="*/ 234 w 1728"/>
                <a:gd name="T105" fmla="*/ 180 h 1158"/>
                <a:gd name="T106" fmla="*/ 174 w 1728"/>
                <a:gd name="T107" fmla="*/ 258 h 1158"/>
                <a:gd name="T108" fmla="*/ 150 w 1728"/>
                <a:gd name="T109" fmla="*/ 354 h 1158"/>
                <a:gd name="T110" fmla="*/ 156 w 1728"/>
                <a:gd name="T111" fmla="*/ 384 h 11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8"/>
                <a:gd name="T169" fmla="*/ 0 h 1158"/>
                <a:gd name="T170" fmla="*/ 1728 w 1728"/>
                <a:gd name="T171" fmla="*/ 1158 h 11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8" h="1158">
                  <a:moveTo>
                    <a:pt x="156" y="384"/>
                  </a:moveTo>
                  <a:lnTo>
                    <a:pt x="96" y="402"/>
                  </a:lnTo>
                  <a:lnTo>
                    <a:pt x="42" y="438"/>
                  </a:lnTo>
                  <a:lnTo>
                    <a:pt x="12" y="486"/>
                  </a:lnTo>
                  <a:lnTo>
                    <a:pt x="6" y="516"/>
                  </a:lnTo>
                  <a:lnTo>
                    <a:pt x="0" y="546"/>
                  </a:lnTo>
                  <a:lnTo>
                    <a:pt x="6" y="588"/>
                  </a:lnTo>
                  <a:lnTo>
                    <a:pt x="24" y="624"/>
                  </a:lnTo>
                  <a:lnTo>
                    <a:pt x="48" y="654"/>
                  </a:lnTo>
                  <a:lnTo>
                    <a:pt x="84" y="678"/>
                  </a:lnTo>
                  <a:lnTo>
                    <a:pt x="48" y="732"/>
                  </a:lnTo>
                  <a:lnTo>
                    <a:pt x="42" y="756"/>
                  </a:lnTo>
                  <a:lnTo>
                    <a:pt x="36" y="786"/>
                  </a:lnTo>
                  <a:lnTo>
                    <a:pt x="42" y="816"/>
                  </a:lnTo>
                  <a:lnTo>
                    <a:pt x="48" y="852"/>
                  </a:lnTo>
                  <a:lnTo>
                    <a:pt x="90" y="900"/>
                  </a:lnTo>
                  <a:lnTo>
                    <a:pt x="144" y="936"/>
                  </a:lnTo>
                  <a:lnTo>
                    <a:pt x="174" y="942"/>
                  </a:lnTo>
                  <a:lnTo>
                    <a:pt x="210" y="948"/>
                  </a:lnTo>
                  <a:lnTo>
                    <a:pt x="222" y="948"/>
                  </a:lnTo>
                  <a:lnTo>
                    <a:pt x="234" y="948"/>
                  </a:lnTo>
                  <a:lnTo>
                    <a:pt x="282" y="1008"/>
                  </a:lnTo>
                  <a:lnTo>
                    <a:pt x="348" y="1050"/>
                  </a:lnTo>
                  <a:lnTo>
                    <a:pt x="420" y="1074"/>
                  </a:lnTo>
                  <a:lnTo>
                    <a:pt x="498" y="1086"/>
                  </a:lnTo>
                  <a:lnTo>
                    <a:pt x="582" y="1080"/>
                  </a:lnTo>
                  <a:lnTo>
                    <a:pt x="660" y="1050"/>
                  </a:lnTo>
                  <a:lnTo>
                    <a:pt x="702" y="1092"/>
                  </a:lnTo>
                  <a:lnTo>
                    <a:pt x="756" y="1128"/>
                  </a:lnTo>
                  <a:lnTo>
                    <a:pt x="816" y="1152"/>
                  </a:lnTo>
                  <a:lnTo>
                    <a:pt x="882" y="1158"/>
                  </a:lnTo>
                  <a:lnTo>
                    <a:pt x="924" y="1152"/>
                  </a:lnTo>
                  <a:lnTo>
                    <a:pt x="966" y="1146"/>
                  </a:lnTo>
                  <a:lnTo>
                    <a:pt x="1044" y="1110"/>
                  </a:lnTo>
                  <a:lnTo>
                    <a:pt x="1104" y="1056"/>
                  </a:lnTo>
                  <a:lnTo>
                    <a:pt x="1122" y="1020"/>
                  </a:lnTo>
                  <a:lnTo>
                    <a:pt x="1140" y="984"/>
                  </a:lnTo>
                  <a:lnTo>
                    <a:pt x="1200" y="1008"/>
                  </a:lnTo>
                  <a:lnTo>
                    <a:pt x="1266" y="1014"/>
                  </a:lnTo>
                  <a:lnTo>
                    <a:pt x="1314" y="1008"/>
                  </a:lnTo>
                  <a:lnTo>
                    <a:pt x="1356" y="996"/>
                  </a:lnTo>
                  <a:lnTo>
                    <a:pt x="1392" y="978"/>
                  </a:lnTo>
                  <a:lnTo>
                    <a:pt x="1428" y="954"/>
                  </a:lnTo>
                  <a:lnTo>
                    <a:pt x="1458" y="924"/>
                  </a:lnTo>
                  <a:lnTo>
                    <a:pt x="1476" y="888"/>
                  </a:lnTo>
                  <a:lnTo>
                    <a:pt x="1488" y="846"/>
                  </a:lnTo>
                  <a:lnTo>
                    <a:pt x="1494" y="804"/>
                  </a:lnTo>
                  <a:lnTo>
                    <a:pt x="1542" y="792"/>
                  </a:lnTo>
                  <a:lnTo>
                    <a:pt x="1584" y="774"/>
                  </a:lnTo>
                  <a:lnTo>
                    <a:pt x="1626" y="750"/>
                  </a:lnTo>
                  <a:lnTo>
                    <a:pt x="1662" y="720"/>
                  </a:lnTo>
                  <a:lnTo>
                    <a:pt x="1686" y="690"/>
                  </a:lnTo>
                  <a:lnTo>
                    <a:pt x="1710" y="648"/>
                  </a:lnTo>
                  <a:lnTo>
                    <a:pt x="1722" y="606"/>
                  </a:lnTo>
                  <a:lnTo>
                    <a:pt x="1728" y="564"/>
                  </a:lnTo>
                  <a:lnTo>
                    <a:pt x="1722" y="522"/>
                  </a:lnTo>
                  <a:lnTo>
                    <a:pt x="1716" y="480"/>
                  </a:lnTo>
                  <a:lnTo>
                    <a:pt x="1698" y="444"/>
                  </a:lnTo>
                  <a:lnTo>
                    <a:pt x="1674" y="408"/>
                  </a:lnTo>
                  <a:lnTo>
                    <a:pt x="1680" y="372"/>
                  </a:lnTo>
                  <a:lnTo>
                    <a:pt x="1686" y="336"/>
                  </a:lnTo>
                  <a:lnTo>
                    <a:pt x="1674" y="270"/>
                  </a:lnTo>
                  <a:lnTo>
                    <a:pt x="1644" y="216"/>
                  </a:lnTo>
                  <a:lnTo>
                    <a:pt x="1596" y="174"/>
                  </a:lnTo>
                  <a:lnTo>
                    <a:pt x="1530" y="144"/>
                  </a:lnTo>
                  <a:lnTo>
                    <a:pt x="1524" y="114"/>
                  </a:lnTo>
                  <a:lnTo>
                    <a:pt x="1506" y="84"/>
                  </a:lnTo>
                  <a:lnTo>
                    <a:pt x="1464" y="42"/>
                  </a:lnTo>
                  <a:lnTo>
                    <a:pt x="1410" y="12"/>
                  </a:lnTo>
                  <a:lnTo>
                    <a:pt x="1338" y="0"/>
                  </a:lnTo>
                  <a:lnTo>
                    <a:pt x="1296" y="6"/>
                  </a:lnTo>
                  <a:lnTo>
                    <a:pt x="1260" y="18"/>
                  </a:lnTo>
                  <a:lnTo>
                    <a:pt x="1224" y="36"/>
                  </a:lnTo>
                  <a:lnTo>
                    <a:pt x="1194" y="60"/>
                  </a:lnTo>
                  <a:lnTo>
                    <a:pt x="1164" y="36"/>
                  </a:lnTo>
                  <a:lnTo>
                    <a:pt x="1134" y="18"/>
                  </a:lnTo>
                  <a:lnTo>
                    <a:pt x="1098" y="6"/>
                  </a:lnTo>
                  <a:lnTo>
                    <a:pt x="1056" y="0"/>
                  </a:lnTo>
                  <a:lnTo>
                    <a:pt x="1008" y="6"/>
                  </a:lnTo>
                  <a:lnTo>
                    <a:pt x="966" y="24"/>
                  </a:lnTo>
                  <a:lnTo>
                    <a:pt x="930" y="54"/>
                  </a:lnTo>
                  <a:lnTo>
                    <a:pt x="900" y="90"/>
                  </a:lnTo>
                  <a:lnTo>
                    <a:pt x="864" y="66"/>
                  </a:lnTo>
                  <a:lnTo>
                    <a:pt x="828" y="48"/>
                  </a:lnTo>
                  <a:lnTo>
                    <a:pt x="792" y="42"/>
                  </a:lnTo>
                  <a:lnTo>
                    <a:pt x="750" y="36"/>
                  </a:lnTo>
                  <a:lnTo>
                    <a:pt x="696" y="42"/>
                  </a:lnTo>
                  <a:lnTo>
                    <a:pt x="642" y="60"/>
                  </a:lnTo>
                  <a:lnTo>
                    <a:pt x="594" y="96"/>
                  </a:lnTo>
                  <a:lnTo>
                    <a:pt x="558" y="138"/>
                  </a:lnTo>
                  <a:lnTo>
                    <a:pt x="492" y="114"/>
                  </a:lnTo>
                  <a:lnTo>
                    <a:pt x="426" y="108"/>
                  </a:lnTo>
                  <a:lnTo>
                    <a:pt x="372" y="114"/>
                  </a:lnTo>
                  <a:lnTo>
                    <a:pt x="318" y="126"/>
                  </a:lnTo>
                  <a:lnTo>
                    <a:pt x="270" y="150"/>
                  </a:lnTo>
                  <a:lnTo>
                    <a:pt x="234" y="180"/>
                  </a:lnTo>
                  <a:lnTo>
                    <a:pt x="198" y="216"/>
                  </a:lnTo>
                  <a:lnTo>
                    <a:pt x="174" y="258"/>
                  </a:lnTo>
                  <a:lnTo>
                    <a:pt x="156" y="306"/>
                  </a:lnTo>
                  <a:lnTo>
                    <a:pt x="150" y="354"/>
                  </a:lnTo>
                  <a:lnTo>
                    <a:pt x="156" y="372"/>
                  </a:lnTo>
                  <a:lnTo>
                    <a:pt x="156" y="384"/>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29" name="Freeform 66"/>
            <p:cNvSpPr>
              <a:spLocks/>
            </p:cNvSpPr>
            <p:nvPr/>
          </p:nvSpPr>
          <p:spPr bwMode="auto">
            <a:xfrm>
              <a:off x="4385" y="1344"/>
              <a:ext cx="47" cy="13"/>
            </a:xfrm>
            <a:custGeom>
              <a:avLst/>
              <a:gdLst>
                <a:gd name="T0" fmla="*/ 0 w 102"/>
                <a:gd name="T1" fmla="*/ 0 h 24"/>
                <a:gd name="T2" fmla="*/ 48 w 102"/>
                <a:gd name="T3" fmla="*/ 18 h 24"/>
                <a:gd name="T4" fmla="*/ 90 w 102"/>
                <a:gd name="T5" fmla="*/ 24 h 24"/>
                <a:gd name="T6" fmla="*/ 96 w 102"/>
                <a:gd name="T7" fmla="*/ 24 h 24"/>
                <a:gd name="T8" fmla="*/ 102 w 102"/>
                <a:gd name="T9" fmla="*/ 24 h 24"/>
                <a:gd name="T10" fmla="*/ 0 60000 65536"/>
                <a:gd name="T11" fmla="*/ 0 60000 65536"/>
                <a:gd name="T12" fmla="*/ 0 60000 65536"/>
                <a:gd name="T13" fmla="*/ 0 60000 65536"/>
                <a:gd name="T14" fmla="*/ 0 60000 65536"/>
                <a:gd name="T15" fmla="*/ 0 w 102"/>
                <a:gd name="T16" fmla="*/ 0 h 24"/>
                <a:gd name="T17" fmla="*/ 102 w 102"/>
                <a:gd name="T18" fmla="*/ 24 h 24"/>
              </a:gdLst>
              <a:ahLst/>
              <a:cxnLst>
                <a:cxn ang="T10">
                  <a:pos x="T0" y="T1"/>
                </a:cxn>
                <a:cxn ang="T11">
                  <a:pos x="T2" y="T3"/>
                </a:cxn>
                <a:cxn ang="T12">
                  <a:pos x="T4" y="T5"/>
                </a:cxn>
                <a:cxn ang="T13">
                  <a:pos x="T6" y="T7"/>
                </a:cxn>
                <a:cxn ang="T14">
                  <a:pos x="T8" y="T9"/>
                </a:cxn>
              </a:cxnLst>
              <a:rect l="T15" t="T16" r="T17" b="T18"/>
              <a:pathLst>
                <a:path w="102" h="24">
                  <a:moveTo>
                    <a:pt x="0" y="0"/>
                  </a:moveTo>
                  <a:lnTo>
                    <a:pt x="48" y="18"/>
                  </a:lnTo>
                  <a:lnTo>
                    <a:pt x="90" y="24"/>
                  </a:lnTo>
                  <a:lnTo>
                    <a:pt x="96" y="24"/>
                  </a:lnTo>
                  <a:lnTo>
                    <a:pt x="102" y="2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30" name="Freeform 67"/>
            <p:cNvSpPr>
              <a:spLocks/>
            </p:cNvSpPr>
            <p:nvPr/>
          </p:nvSpPr>
          <p:spPr bwMode="auto">
            <a:xfrm>
              <a:off x="4454" y="1484"/>
              <a:ext cx="19" cy="6"/>
            </a:xfrm>
            <a:custGeom>
              <a:avLst/>
              <a:gdLst>
                <a:gd name="T0" fmla="*/ 0 w 42"/>
                <a:gd name="T1" fmla="*/ 12 h 12"/>
                <a:gd name="T2" fmla="*/ 24 w 42"/>
                <a:gd name="T3" fmla="*/ 6 h 12"/>
                <a:gd name="T4" fmla="*/ 42 w 42"/>
                <a:gd name="T5" fmla="*/ 0 h 12"/>
                <a:gd name="T6" fmla="*/ 0 60000 65536"/>
                <a:gd name="T7" fmla="*/ 0 60000 65536"/>
                <a:gd name="T8" fmla="*/ 0 60000 65536"/>
                <a:gd name="T9" fmla="*/ 0 w 42"/>
                <a:gd name="T10" fmla="*/ 0 h 12"/>
                <a:gd name="T11" fmla="*/ 42 w 42"/>
                <a:gd name="T12" fmla="*/ 12 h 12"/>
              </a:gdLst>
              <a:ahLst/>
              <a:cxnLst>
                <a:cxn ang="T6">
                  <a:pos x="T0" y="T1"/>
                </a:cxn>
                <a:cxn ang="T7">
                  <a:pos x="T2" y="T3"/>
                </a:cxn>
                <a:cxn ang="T8">
                  <a:pos x="T4" y="T5"/>
                </a:cxn>
              </a:cxnLst>
              <a:rect l="T9" t="T10" r="T11" b="T12"/>
              <a:pathLst>
                <a:path w="42" h="12">
                  <a:moveTo>
                    <a:pt x="0" y="12"/>
                  </a:moveTo>
                  <a:lnTo>
                    <a:pt x="24" y="6"/>
                  </a:lnTo>
                  <a:lnTo>
                    <a:pt x="4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31" name="Freeform 68"/>
            <p:cNvSpPr>
              <a:spLocks/>
            </p:cNvSpPr>
            <p:nvPr/>
          </p:nvSpPr>
          <p:spPr bwMode="auto">
            <a:xfrm>
              <a:off x="4636" y="1520"/>
              <a:ext cx="14" cy="26"/>
            </a:xfrm>
            <a:custGeom>
              <a:avLst/>
              <a:gdLst>
                <a:gd name="T0" fmla="*/ 0 w 30"/>
                <a:gd name="T1" fmla="*/ 0 h 48"/>
                <a:gd name="T2" fmla="*/ 12 w 30"/>
                <a:gd name="T3" fmla="*/ 24 h 48"/>
                <a:gd name="T4" fmla="*/ 30 w 30"/>
                <a:gd name="T5" fmla="*/ 48 h 48"/>
                <a:gd name="T6" fmla="*/ 0 60000 65536"/>
                <a:gd name="T7" fmla="*/ 0 60000 65536"/>
                <a:gd name="T8" fmla="*/ 0 60000 65536"/>
                <a:gd name="T9" fmla="*/ 0 w 30"/>
                <a:gd name="T10" fmla="*/ 0 h 48"/>
                <a:gd name="T11" fmla="*/ 30 w 30"/>
                <a:gd name="T12" fmla="*/ 48 h 48"/>
              </a:gdLst>
              <a:ahLst/>
              <a:cxnLst>
                <a:cxn ang="T6">
                  <a:pos x="T0" y="T1"/>
                </a:cxn>
                <a:cxn ang="T7">
                  <a:pos x="T2" y="T3"/>
                </a:cxn>
                <a:cxn ang="T8">
                  <a:pos x="T4" y="T5"/>
                </a:cxn>
              </a:cxnLst>
              <a:rect l="T9" t="T10" r="T11" b="T12"/>
              <a:pathLst>
                <a:path w="30" h="48">
                  <a:moveTo>
                    <a:pt x="0" y="0"/>
                  </a:moveTo>
                  <a:lnTo>
                    <a:pt x="12" y="24"/>
                  </a:lnTo>
                  <a:lnTo>
                    <a:pt x="30" y="4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32" name="Freeform 69"/>
            <p:cNvSpPr>
              <a:spLocks/>
            </p:cNvSpPr>
            <p:nvPr/>
          </p:nvSpPr>
          <p:spPr bwMode="auto">
            <a:xfrm>
              <a:off x="4872" y="1481"/>
              <a:ext cx="5" cy="29"/>
            </a:xfrm>
            <a:custGeom>
              <a:avLst/>
              <a:gdLst>
                <a:gd name="T0" fmla="*/ 0 w 12"/>
                <a:gd name="T1" fmla="*/ 54 h 54"/>
                <a:gd name="T2" fmla="*/ 6 w 12"/>
                <a:gd name="T3" fmla="*/ 30 h 54"/>
                <a:gd name="T4" fmla="*/ 12 w 12"/>
                <a:gd name="T5" fmla="*/ 0 h 54"/>
                <a:gd name="T6" fmla="*/ 0 60000 65536"/>
                <a:gd name="T7" fmla="*/ 0 60000 65536"/>
                <a:gd name="T8" fmla="*/ 0 60000 65536"/>
                <a:gd name="T9" fmla="*/ 0 w 12"/>
                <a:gd name="T10" fmla="*/ 0 h 54"/>
                <a:gd name="T11" fmla="*/ 12 w 12"/>
                <a:gd name="T12" fmla="*/ 54 h 54"/>
              </a:gdLst>
              <a:ahLst/>
              <a:cxnLst>
                <a:cxn ang="T6">
                  <a:pos x="T0" y="T1"/>
                </a:cxn>
                <a:cxn ang="T7">
                  <a:pos x="T2" y="T3"/>
                </a:cxn>
                <a:cxn ang="T8">
                  <a:pos x="T4" y="T5"/>
                </a:cxn>
              </a:cxnLst>
              <a:rect l="T9" t="T10" r="T11" b="T12"/>
              <a:pathLst>
                <a:path w="12" h="54">
                  <a:moveTo>
                    <a:pt x="0" y="54"/>
                  </a:moveTo>
                  <a:lnTo>
                    <a:pt x="6" y="30"/>
                  </a:lnTo>
                  <a:lnTo>
                    <a:pt x="1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33" name="Freeform 70"/>
            <p:cNvSpPr>
              <a:spLocks/>
            </p:cNvSpPr>
            <p:nvPr/>
          </p:nvSpPr>
          <p:spPr bwMode="auto">
            <a:xfrm>
              <a:off x="4976" y="1312"/>
              <a:ext cx="59" cy="101"/>
            </a:xfrm>
            <a:custGeom>
              <a:avLst/>
              <a:gdLst>
                <a:gd name="T0" fmla="*/ 126 w 126"/>
                <a:gd name="T1" fmla="*/ 186 h 186"/>
                <a:gd name="T2" fmla="*/ 126 w 126"/>
                <a:gd name="T3" fmla="*/ 186 h 186"/>
                <a:gd name="T4" fmla="*/ 120 w 126"/>
                <a:gd name="T5" fmla="*/ 126 h 186"/>
                <a:gd name="T6" fmla="*/ 90 w 126"/>
                <a:gd name="T7" fmla="*/ 78 h 186"/>
                <a:gd name="T8" fmla="*/ 54 w 126"/>
                <a:gd name="T9" fmla="*/ 30 h 186"/>
                <a:gd name="T10" fmla="*/ 0 w 126"/>
                <a:gd name="T11" fmla="*/ 0 h 186"/>
                <a:gd name="T12" fmla="*/ 0 60000 65536"/>
                <a:gd name="T13" fmla="*/ 0 60000 65536"/>
                <a:gd name="T14" fmla="*/ 0 60000 65536"/>
                <a:gd name="T15" fmla="*/ 0 60000 65536"/>
                <a:gd name="T16" fmla="*/ 0 60000 65536"/>
                <a:gd name="T17" fmla="*/ 0 60000 65536"/>
                <a:gd name="T18" fmla="*/ 0 w 126"/>
                <a:gd name="T19" fmla="*/ 0 h 186"/>
                <a:gd name="T20" fmla="*/ 126 w 126"/>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26" h="186">
                  <a:moveTo>
                    <a:pt x="126" y="186"/>
                  </a:moveTo>
                  <a:lnTo>
                    <a:pt x="126" y="186"/>
                  </a:lnTo>
                  <a:lnTo>
                    <a:pt x="120" y="126"/>
                  </a:lnTo>
                  <a:lnTo>
                    <a:pt x="90" y="78"/>
                  </a:lnTo>
                  <a:lnTo>
                    <a:pt x="54" y="30"/>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34" name="Freeform 71"/>
            <p:cNvSpPr>
              <a:spLocks/>
            </p:cNvSpPr>
            <p:nvPr/>
          </p:nvSpPr>
          <p:spPr bwMode="auto">
            <a:xfrm>
              <a:off x="5090" y="1197"/>
              <a:ext cx="28" cy="40"/>
            </a:xfrm>
            <a:custGeom>
              <a:avLst/>
              <a:gdLst>
                <a:gd name="T0" fmla="*/ 0 w 60"/>
                <a:gd name="T1" fmla="*/ 72 h 72"/>
                <a:gd name="T2" fmla="*/ 30 w 60"/>
                <a:gd name="T3" fmla="*/ 42 h 72"/>
                <a:gd name="T4" fmla="*/ 60 w 60"/>
                <a:gd name="T5" fmla="*/ 0 h 72"/>
                <a:gd name="T6" fmla="*/ 0 60000 65536"/>
                <a:gd name="T7" fmla="*/ 0 60000 65536"/>
                <a:gd name="T8" fmla="*/ 0 60000 65536"/>
                <a:gd name="T9" fmla="*/ 0 w 60"/>
                <a:gd name="T10" fmla="*/ 0 h 72"/>
                <a:gd name="T11" fmla="*/ 60 w 60"/>
                <a:gd name="T12" fmla="*/ 72 h 72"/>
              </a:gdLst>
              <a:ahLst/>
              <a:cxnLst>
                <a:cxn ang="T6">
                  <a:pos x="T0" y="T1"/>
                </a:cxn>
                <a:cxn ang="T7">
                  <a:pos x="T2" y="T3"/>
                </a:cxn>
                <a:cxn ang="T8">
                  <a:pos x="T4" y="T5"/>
                </a:cxn>
              </a:cxnLst>
              <a:rect l="T9" t="T10" r="T11" b="T12"/>
              <a:pathLst>
                <a:path w="60" h="72">
                  <a:moveTo>
                    <a:pt x="0" y="72"/>
                  </a:moveTo>
                  <a:lnTo>
                    <a:pt x="30" y="42"/>
                  </a:lnTo>
                  <a:lnTo>
                    <a:pt x="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35" name="Freeform 72"/>
            <p:cNvSpPr>
              <a:spLocks/>
            </p:cNvSpPr>
            <p:nvPr/>
          </p:nvSpPr>
          <p:spPr bwMode="auto">
            <a:xfrm>
              <a:off x="5052" y="1054"/>
              <a:ext cx="2" cy="19"/>
            </a:xfrm>
            <a:custGeom>
              <a:avLst/>
              <a:gdLst>
                <a:gd name="T0" fmla="*/ 6 w 6"/>
                <a:gd name="T1" fmla="*/ 36 h 36"/>
                <a:gd name="T2" fmla="*/ 6 w 6"/>
                <a:gd name="T3" fmla="*/ 36 h 36"/>
                <a:gd name="T4" fmla="*/ 6 w 6"/>
                <a:gd name="T5" fmla="*/ 30 h 36"/>
                <a:gd name="T6" fmla="*/ 6 w 6"/>
                <a:gd name="T7" fmla="*/ 18 h 36"/>
                <a:gd name="T8" fmla="*/ 0 w 6"/>
                <a:gd name="T9" fmla="*/ 0 h 36"/>
                <a:gd name="T10" fmla="*/ 0 60000 65536"/>
                <a:gd name="T11" fmla="*/ 0 60000 65536"/>
                <a:gd name="T12" fmla="*/ 0 60000 65536"/>
                <a:gd name="T13" fmla="*/ 0 60000 65536"/>
                <a:gd name="T14" fmla="*/ 0 60000 65536"/>
                <a:gd name="T15" fmla="*/ 0 w 6"/>
                <a:gd name="T16" fmla="*/ 0 h 36"/>
                <a:gd name="T17" fmla="*/ 6 w 6"/>
                <a:gd name="T18" fmla="*/ 36 h 36"/>
              </a:gdLst>
              <a:ahLst/>
              <a:cxnLst>
                <a:cxn ang="T10">
                  <a:pos x="T0" y="T1"/>
                </a:cxn>
                <a:cxn ang="T11">
                  <a:pos x="T2" y="T3"/>
                </a:cxn>
                <a:cxn ang="T12">
                  <a:pos x="T4" y="T5"/>
                </a:cxn>
                <a:cxn ang="T13">
                  <a:pos x="T6" y="T7"/>
                </a:cxn>
                <a:cxn ang="T14">
                  <a:pos x="T8" y="T9"/>
                </a:cxn>
              </a:cxnLst>
              <a:rect l="T15" t="T16" r="T17" b="T18"/>
              <a:pathLst>
                <a:path w="6" h="36">
                  <a:moveTo>
                    <a:pt x="6" y="36"/>
                  </a:moveTo>
                  <a:lnTo>
                    <a:pt x="6" y="36"/>
                  </a:lnTo>
                  <a:lnTo>
                    <a:pt x="6" y="30"/>
                  </a:lnTo>
                  <a:lnTo>
                    <a:pt x="6" y="1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36" name="Freeform 73"/>
            <p:cNvSpPr>
              <a:spLocks/>
            </p:cNvSpPr>
            <p:nvPr/>
          </p:nvSpPr>
          <p:spPr bwMode="auto">
            <a:xfrm>
              <a:off x="4882" y="1008"/>
              <a:ext cx="14" cy="26"/>
            </a:xfrm>
            <a:custGeom>
              <a:avLst/>
              <a:gdLst>
                <a:gd name="T0" fmla="*/ 30 w 30"/>
                <a:gd name="T1" fmla="*/ 0 h 48"/>
                <a:gd name="T2" fmla="*/ 12 w 30"/>
                <a:gd name="T3" fmla="*/ 24 h 48"/>
                <a:gd name="T4" fmla="*/ 0 w 30"/>
                <a:gd name="T5" fmla="*/ 48 h 48"/>
                <a:gd name="T6" fmla="*/ 0 60000 65536"/>
                <a:gd name="T7" fmla="*/ 0 60000 65536"/>
                <a:gd name="T8" fmla="*/ 0 60000 65536"/>
                <a:gd name="T9" fmla="*/ 0 w 30"/>
                <a:gd name="T10" fmla="*/ 0 h 48"/>
                <a:gd name="T11" fmla="*/ 30 w 30"/>
                <a:gd name="T12" fmla="*/ 48 h 48"/>
              </a:gdLst>
              <a:ahLst/>
              <a:cxnLst>
                <a:cxn ang="T6">
                  <a:pos x="T0" y="T1"/>
                </a:cxn>
                <a:cxn ang="T7">
                  <a:pos x="T2" y="T3"/>
                </a:cxn>
                <a:cxn ang="T8">
                  <a:pos x="T4" y="T5"/>
                </a:cxn>
              </a:cxnLst>
              <a:rect l="T9" t="T10" r="T11" b="T12"/>
              <a:pathLst>
                <a:path w="30" h="48">
                  <a:moveTo>
                    <a:pt x="30" y="0"/>
                  </a:moveTo>
                  <a:lnTo>
                    <a:pt x="12" y="24"/>
                  </a:lnTo>
                  <a:lnTo>
                    <a:pt x="0" y="4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37" name="Line 74"/>
            <p:cNvSpPr>
              <a:spLocks noChangeShapeType="1"/>
            </p:cNvSpPr>
            <p:nvPr/>
          </p:nvSpPr>
          <p:spPr bwMode="auto">
            <a:xfrm flipH="1">
              <a:off x="4753" y="1025"/>
              <a:ext cx="8"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8" name="Line 75"/>
            <p:cNvSpPr>
              <a:spLocks noChangeShapeType="1"/>
            </p:cNvSpPr>
            <p:nvPr/>
          </p:nvSpPr>
          <p:spPr bwMode="auto">
            <a:xfrm flipH="1" flipV="1">
              <a:off x="4603" y="1051"/>
              <a:ext cx="25" cy="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7939" name="Group 76"/>
          <p:cNvGrpSpPr>
            <a:grpSpLocks noChangeAspect="1"/>
          </p:cNvGrpSpPr>
          <p:nvPr/>
        </p:nvGrpSpPr>
        <p:grpSpPr bwMode="auto">
          <a:xfrm>
            <a:off x="4191000" y="2514600"/>
            <a:ext cx="1458913" cy="1109663"/>
            <a:chOff x="1488" y="3028"/>
            <a:chExt cx="1632" cy="1128"/>
          </a:xfrm>
        </p:grpSpPr>
        <p:sp>
          <p:nvSpPr>
            <p:cNvPr id="37940" name="AutoShape 77"/>
            <p:cNvSpPr>
              <a:spLocks noChangeAspect="1" noChangeArrowheads="1" noTextEdit="1"/>
            </p:cNvSpPr>
            <p:nvPr/>
          </p:nvSpPr>
          <p:spPr bwMode="auto">
            <a:xfrm>
              <a:off x="1488" y="3028"/>
              <a:ext cx="1632"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41" name="Freeform 78"/>
            <p:cNvSpPr>
              <a:spLocks/>
            </p:cNvSpPr>
            <p:nvPr/>
          </p:nvSpPr>
          <p:spPr bwMode="auto">
            <a:xfrm>
              <a:off x="1557" y="3097"/>
              <a:ext cx="1526" cy="1022"/>
            </a:xfrm>
            <a:custGeom>
              <a:avLst/>
              <a:gdLst>
                <a:gd name="T0" fmla="*/ 85 w 1526"/>
                <a:gd name="T1" fmla="*/ 355 h 1022"/>
                <a:gd name="T2" fmla="*/ 10 w 1526"/>
                <a:gd name="T3" fmla="*/ 429 h 1022"/>
                <a:gd name="T4" fmla="*/ 0 w 1526"/>
                <a:gd name="T5" fmla="*/ 482 h 1022"/>
                <a:gd name="T6" fmla="*/ 21 w 1526"/>
                <a:gd name="T7" fmla="*/ 551 h 1022"/>
                <a:gd name="T8" fmla="*/ 74 w 1526"/>
                <a:gd name="T9" fmla="*/ 598 h 1022"/>
                <a:gd name="T10" fmla="*/ 42 w 1526"/>
                <a:gd name="T11" fmla="*/ 646 h 1022"/>
                <a:gd name="T12" fmla="*/ 32 w 1526"/>
                <a:gd name="T13" fmla="*/ 694 h 1022"/>
                <a:gd name="T14" fmla="*/ 42 w 1526"/>
                <a:gd name="T15" fmla="*/ 752 h 1022"/>
                <a:gd name="T16" fmla="*/ 127 w 1526"/>
                <a:gd name="T17" fmla="*/ 826 h 1022"/>
                <a:gd name="T18" fmla="*/ 185 w 1526"/>
                <a:gd name="T19" fmla="*/ 837 h 1022"/>
                <a:gd name="T20" fmla="*/ 207 w 1526"/>
                <a:gd name="T21" fmla="*/ 837 h 1022"/>
                <a:gd name="T22" fmla="*/ 249 w 1526"/>
                <a:gd name="T23" fmla="*/ 890 h 1022"/>
                <a:gd name="T24" fmla="*/ 371 w 1526"/>
                <a:gd name="T25" fmla="*/ 948 h 1022"/>
                <a:gd name="T26" fmla="*/ 514 w 1526"/>
                <a:gd name="T27" fmla="*/ 953 h 1022"/>
                <a:gd name="T28" fmla="*/ 583 w 1526"/>
                <a:gd name="T29" fmla="*/ 927 h 1022"/>
                <a:gd name="T30" fmla="*/ 668 w 1526"/>
                <a:gd name="T31" fmla="*/ 995 h 1022"/>
                <a:gd name="T32" fmla="*/ 779 w 1526"/>
                <a:gd name="T33" fmla="*/ 1022 h 1022"/>
                <a:gd name="T34" fmla="*/ 853 w 1526"/>
                <a:gd name="T35" fmla="*/ 1011 h 1022"/>
                <a:gd name="T36" fmla="*/ 975 w 1526"/>
                <a:gd name="T37" fmla="*/ 932 h 1022"/>
                <a:gd name="T38" fmla="*/ 1007 w 1526"/>
                <a:gd name="T39" fmla="*/ 868 h 1022"/>
                <a:gd name="T40" fmla="*/ 1060 w 1526"/>
                <a:gd name="T41" fmla="*/ 890 h 1022"/>
                <a:gd name="T42" fmla="*/ 1160 w 1526"/>
                <a:gd name="T43" fmla="*/ 890 h 1022"/>
                <a:gd name="T44" fmla="*/ 1229 w 1526"/>
                <a:gd name="T45" fmla="*/ 863 h 1022"/>
                <a:gd name="T46" fmla="*/ 1287 w 1526"/>
                <a:gd name="T47" fmla="*/ 815 h 1022"/>
                <a:gd name="T48" fmla="*/ 1314 w 1526"/>
                <a:gd name="T49" fmla="*/ 747 h 1022"/>
                <a:gd name="T50" fmla="*/ 1319 w 1526"/>
                <a:gd name="T51" fmla="*/ 709 h 1022"/>
                <a:gd name="T52" fmla="*/ 1399 w 1526"/>
                <a:gd name="T53" fmla="*/ 683 h 1022"/>
                <a:gd name="T54" fmla="*/ 1468 w 1526"/>
                <a:gd name="T55" fmla="*/ 635 h 1022"/>
                <a:gd name="T56" fmla="*/ 1510 w 1526"/>
                <a:gd name="T57" fmla="*/ 572 h 1022"/>
                <a:gd name="T58" fmla="*/ 1526 w 1526"/>
                <a:gd name="T59" fmla="*/ 498 h 1022"/>
                <a:gd name="T60" fmla="*/ 1515 w 1526"/>
                <a:gd name="T61" fmla="*/ 424 h 1022"/>
                <a:gd name="T62" fmla="*/ 1478 w 1526"/>
                <a:gd name="T63" fmla="*/ 360 h 1022"/>
                <a:gd name="T64" fmla="*/ 1484 w 1526"/>
                <a:gd name="T65" fmla="*/ 328 h 1022"/>
                <a:gd name="T66" fmla="*/ 1478 w 1526"/>
                <a:gd name="T67" fmla="*/ 238 h 1022"/>
                <a:gd name="T68" fmla="*/ 1409 w 1526"/>
                <a:gd name="T69" fmla="*/ 153 h 1022"/>
                <a:gd name="T70" fmla="*/ 1351 w 1526"/>
                <a:gd name="T71" fmla="*/ 127 h 1022"/>
                <a:gd name="T72" fmla="*/ 1330 w 1526"/>
                <a:gd name="T73" fmla="*/ 74 h 1022"/>
                <a:gd name="T74" fmla="*/ 1245 w 1526"/>
                <a:gd name="T75" fmla="*/ 10 h 1022"/>
                <a:gd name="T76" fmla="*/ 1144 w 1526"/>
                <a:gd name="T77" fmla="*/ 5 h 1022"/>
                <a:gd name="T78" fmla="*/ 1081 w 1526"/>
                <a:gd name="T79" fmla="*/ 32 h 1022"/>
                <a:gd name="T80" fmla="*/ 1054 w 1526"/>
                <a:gd name="T81" fmla="*/ 53 h 1022"/>
                <a:gd name="T82" fmla="*/ 1001 w 1526"/>
                <a:gd name="T83" fmla="*/ 16 h 1022"/>
                <a:gd name="T84" fmla="*/ 932 w 1526"/>
                <a:gd name="T85" fmla="*/ 0 h 1022"/>
                <a:gd name="T86" fmla="*/ 853 w 1526"/>
                <a:gd name="T87" fmla="*/ 21 h 1022"/>
                <a:gd name="T88" fmla="*/ 795 w 1526"/>
                <a:gd name="T89" fmla="*/ 79 h 1022"/>
                <a:gd name="T90" fmla="*/ 763 w 1526"/>
                <a:gd name="T91" fmla="*/ 58 h 1022"/>
                <a:gd name="T92" fmla="*/ 699 w 1526"/>
                <a:gd name="T93" fmla="*/ 37 h 1022"/>
                <a:gd name="T94" fmla="*/ 615 w 1526"/>
                <a:gd name="T95" fmla="*/ 37 h 1022"/>
                <a:gd name="T96" fmla="*/ 524 w 1526"/>
                <a:gd name="T97" fmla="*/ 85 h 1022"/>
                <a:gd name="T98" fmla="*/ 493 w 1526"/>
                <a:gd name="T99" fmla="*/ 122 h 1022"/>
                <a:gd name="T100" fmla="*/ 376 w 1526"/>
                <a:gd name="T101" fmla="*/ 95 h 1022"/>
                <a:gd name="T102" fmla="*/ 281 w 1526"/>
                <a:gd name="T103" fmla="*/ 111 h 1022"/>
                <a:gd name="T104" fmla="*/ 207 w 1526"/>
                <a:gd name="T105" fmla="*/ 159 h 1022"/>
                <a:gd name="T106" fmla="*/ 154 w 1526"/>
                <a:gd name="T107" fmla="*/ 228 h 1022"/>
                <a:gd name="T108" fmla="*/ 132 w 1526"/>
                <a:gd name="T109" fmla="*/ 312 h 1022"/>
                <a:gd name="T110" fmla="*/ 138 w 1526"/>
                <a:gd name="T111" fmla="*/ 339 h 10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6"/>
                <a:gd name="T169" fmla="*/ 0 h 1022"/>
                <a:gd name="T170" fmla="*/ 1526 w 1526"/>
                <a:gd name="T171" fmla="*/ 1022 h 10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6" h="1022">
                  <a:moveTo>
                    <a:pt x="138" y="339"/>
                  </a:moveTo>
                  <a:lnTo>
                    <a:pt x="85" y="355"/>
                  </a:lnTo>
                  <a:lnTo>
                    <a:pt x="37" y="386"/>
                  </a:lnTo>
                  <a:lnTo>
                    <a:pt x="10" y="429"/>
                  </a:lnTo>
                  <a:lnTo>
                    <a:pt x="5" y="455"/>
                  </a:lnTo>
                  <a:lnTo>
                    <a:pt x="0" y="482"/>
                  </a:lnTo>
                  <a:lnTo>
                    <a:pt x="5" y="519"/>
                  </a:lnTo>
                  <a:lnTo>
                    <a:pt x="21" y="551"/>
                  </a:lnTo>
                  <a:lnTo>
                    <a:pt x="42" y="577"/>
                  </a:lnTo>
                  <a:lnTo>
                    <a:pt x="74" y="598"/>
                  </a:lnTo>
                  <a:lnTo>
                    <a:pt x="42" y="646"/>
                  </a:lnTo>
                  <a:lnTo>
                    <a:pt x="37" y="667"/>
                  </a:lnTo>
                  <a:lnTo>
                    <a:pt x="32" y="694"/>
                  </a:lnTo>
                  <a:lnTo>
                    <a:pt x="37" y="720"/>
                  </a:lnTo>
                  <a:lnTo>
                    <a:pt x="42" y="752"/>
                  </a:lnTo>
                  <a:lnTo>
                    <a:pt x="79" y="794"/>
                  </a:lnTo>
                  <a:lnTo>
                    <a:pt x="127" y="826"/>
                  </a:lnTo>
                  <a:lnTo>
                    <a:pt x="154" y="831"/>
                  </a:lnTo>
                  <a:lnTo>
                    <a:pt x="185" y="837"/>
                  </a:lnTo>
                  <a:lnTo>
                    <a:pt x="196" y="837"/>
                  </a:lnTo>
                  <a:lnTo>
                    <a:pt x="207" y="837"/>
                  </a:lnTo>
                  <a:lnTo>
                    <a:pt x="249" y="890"/>
                  </a:lnTo>
                  <a:lnTo>
                    <a:pt x="307" y="927"/>
                  </a:lnTo>
                  <a:lnTo>
                    <a:pt x="371" y="948"/>
                  </a:lnTo>
                  <a:lnTo>
                    <a:pt x="440" y="958"/>
                  </a:lnTo>
                  <a:lnTo>
                    <a:pt x="514" y="953"/>
                  </a:lnTo>
                  <a:lnTo>
                    <a:pt x="583" y="927"/>
                  </a:lnTo>
                  <a:lnTo>
                    <a:pt x="620" y="964"/>
                  </a:lnTo>
                  <a:lnTo>
                    <a:pt x="668" y="995"/>
                  </a:lnTo>
                  <a:lnTo>
                    <a:pt x="721" y="1017"/>
                  </a:lnTo>
                  <a:lnTo>
                    <a:pt x="779" y="1022"/>
                  </a:lnTo>
                  <a:lnTo>
                    <a:pt x="816" y="1017"/>
                  </a:lnTo>
                  <a:lnTo>
                    <a:pt x="853" y="1011"/>
                  </a:lnTo>
                  <a:lnTo>
                    <a:pt x="922" y="980"/>
                  </a:lnTo>
                  <a:lnTo>
                    <a:pt x="975" y="932"/>
                  </a:lnTo>
                  <a:lnTo>
                    <a:pt x="991" y="900"/>
                  </a:lnTo>
                  <a:lnTo>
                    <a:pt x="1007" y="868"/>
                  </a:lnTo>
                  <a:lnTo>
                    <a:pt x="1060" y="890"/>
                  </a:lnTo>
                  <a:lnTo>
                    <a:pt x="1118" y="895"/>
                  </a:lnTo>
                  <a:lnTo>
                    <a:pt x="1160" y="890"/>
                  </a:lnTo>
                  <a:lnTo>
                    <a:pt x="1197" y="879"/>
                  </a:lnTo>
                  <a:lnTo>
                    <a:pt x="1229" y="863"/>
                  </a:lnTo>
                  <a:lnTo>
                    <a:pt x="1261" y="842"/>
                  </a:lnTo>
                  <a:lnTo>
                    <a:pt x="1287" y="815"/>
                  </a:lnTo>
                  <a:lnTo>
                    <a:pt x="1303" y="784"/>
                  </a:lnTo>
                  <a:lnTo>
                    <a:pt x="1314" y="747"/>
                  </a:lnTo>
                  <a:lnTo>
                    <a:pt x="1319" y="709"/>
                  </a:lnTo>
                  <a:lnTo>
                    <a:pt x="1362" y="699"/>
                  </a:lnTo>
                  <a:lnTo>
                    <a:pt x="1399" y="683"/>
                  </a:lnTo>
                  <a:lnTo>
                    <a:pt x="1436" y="662"/>
                  </a:lnTo>
                  <a:lnTo>
                    <a:pt x="1468" y="635"/>
                  </a:lnTo>
                  <a:lnTo>
                    <a:pt x="1489" y="609"/>
                  </a:lnTo>
                  <a:lnTo>
                    <a:pt x="1510" y="572"/>
                  </a:lnTo>
                  <a:lnTo>
                    <a:pt x="1521" y="535"/>
                  </a:lnTo>
                  <a:lnTo>
                    <a:pt x="1526" y="498"/>
                  </a:lnTo>
                  <a:lnTo>
                    <a:pt x="1521" y="461"/>
                  </a:lnTo>
                  <a:lnTo>
                    <a:pt x="1515" y="424"/>
                  </a:lnTo>
                  <a:lnTo>
                    <a:pt x="1499" y="392"/>
                  </a:lnTo>
                  <a:lnTo>
                    <a:pt x="1478" y="360"/>
                  </a:lnTo>
                  <a:lnTo>
                    <a:pt x="1484" y="328"/>
                  </a:lnTo>
                  <a:lnTo>
                    <a:pt x="1489" y="296"/>
                  </a:lnTo>
                  <a:lnTo>
                    <a:pt x="1478" y="238"/>
                  </a:lnTo>
                  <a:lnTo>
                    <a:pt x="1452" y="190"/>
                  </a:lnTo>
                  <a:lnTo>
                    <a:pt x="1409" y="153"/>
                  </a:lnTo>
                  <a:lnTo>
                    <a:pt x="1351" y="127"/>
                  </a:lnTo>
                  <a:lnTo>
                    <a:pt x="1346" y="100"/>
                  </a:lnTo>
                  <a:lnTo>
                    <a:pt x="1330" y="74"/>
                  </a:lnTo>
                  <a:lnTo>
                    <a:pt x="1293" y="37"/>
                  </a:lnTo>
                  <a:lnTo>
                    <a:pt x="1245" y="10"/>
                  </a:lnTo>
                  <a:lnTo>
                    <a:pt x="1181" y="0"/>
                  </a:lnTo>
                  <a:lnTo>
                    <a:pt x="1144" y="5"/>
                  </a:lnTo>
                  <a:lnTo>
                    <a:pt x="1113" y="16"/>
                  </a:lnTo>
                  <a:lnTo>
                    <a:pt x="1081" y="32"/>
                  </a:lnTo>
                  <a:lnTo>
                    <a:pt x="1054" y="53"/>
                  </a:lnTo>
                  <a:lnTo>
                    <a:pt x="1028" y="32"/>
                  </a:lnTo>
                  <a:lnTo>
                    <a:pt x="1001" y="16"/>
                  </a:lnTo>
                  <a:lnTo>
                    <a:pt x="970" y="5"/>
                  </a:lnTo>
                  <a:lnTo>
                    <a:pt x="932" y="0"/>
                  </a:lnTo>
                  <a:lnTo>
                    <a:pt x="890" y="5"/>
                  </a:lnTo>
                  <a:lnTo>
                    <a:pt x="853" y="21"/>
                  </a:lnTo>
                  <a:lnTo>
                    <a:pt x="821" y="48"/>
                  </a:lnTo>
                  <a:lnTo>
                    <a:pt x="795" y="79"/>
                  </a:lnTo>
                  <a:lnTo>
                    <a:pt x="763" y="58"/>
                  </a:lnTo>
                  <a:lnTo>
                    <a:pt x="731" y="42"/>
                  </a:lnTo>
                  <a:lnTo>
                    <a:pt x="699" y="37"/>
                  </a:lnTo>
                  <a:lnTo>
                    <a:pt x="662" y="32"/>
                  </a:lnTo>
                  <a:lnTo>
                    <a:pt x="615" y="37"/>
                  </a:lnTo>
                  <a:lnTo>
                    <a:pt x="567" y="53"/>
                  </a:lnTo>
                  <a:lnTo>
                    <a:pt x="524" y="85"/>
                  </a:lnTo>
                  <a:lnTo>
                    <a:pt x="493" y="122"/>
                  </a:lnTo>
                  <a:lnTo>
                    <a:pt x="434" y="100"/>
                  </a:lnTo>
                  <a:lnTo>
                    <a:pt x="376" y="95"/>
                  </a:lnTo>
                  <a:lnTo>
                    <a:pt x="328" y="100"/>
                  </a:lnTo>
                  <a:lnTo>
                    <a:pt x="281" y="111"/>
                  </a:lnTo>
                  <a:lnTo>
                    <a:pt x="238" y="132"/>
                  </a:lnTo>
                  <a:lnTo>
                    <a:pt x="207" y="159"/>
                  </a:lnTo>
                  <a:lnTo>
                    <a:pt x="175" y="190"/>
                  </a:lnTo>
                  <a:lnTo>
                    <a:pt x="154" y="228"/>
                  </a:lnTo>
                  <a:lnTo>
                    <a:pt x="138" y="270"/>
                  </a:lnTo>
                  <a:lnTo>
                    <a:pt x="132" y="312"/>
                  </a:lnTo>
                  <a:lnTo>
                    <a:pt x="138" y="328"/>
                  </a:lnTo>
                  <a:lnTo>
                    <a:pt x="138" y="33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42" name="Freeform 79"/>
            <p:cNvSpPr>
              <a:spLocks/>
            </p:cNvSpPr>
            <p:nvPr/>
          </p:nvSpPr>
          <p:spPr bwMode="auto">
            <a:xfrm>
              <a:off x="1514" y="3054"/>
              <a:ext cx="1527" cy="1023"/>
            </a:xfrm>
            <a:custGeom>
              <a:avLst/>
              <a:gdLst>
                <a:gd name="T0" fmla="*/ 85 w 1527"/>
                <a:gd name="T1" fmla="*/ 355 h 1023"/>
                <a:gd name="T2" fmla="*/ 11 w 1527"/>
                <a:gd name="T3" fmla="*/ 429 h 1023"/>
                <a:gd name="T4" fmla="*/ 0 w 1527"/>
                <a:gd name="T5" fmla="*/ 482 h 1023"/>
                <a:gd name="T6" fmla="*/ 22 w 1527"/>
                <a:gd name="T7" fmla="*/ 551 h 1023"/>
                <a:gd name="T8" fmla="*/ 75 w 1527"/>
                <a:gd name="T9" fmla="*/ 599 h 1023"/>
                <a:gd name="T10" fmla="*/ 43 w 1527"/>
                <a:gd name="T11" fmla="*/ 647 h 1023"/>
                <a:gd name="T12" fmla="*/ 32 w 1527"/>
                <a:gd name="T13" fmla="*/ 694 h 1023"/>
                <a:gd name="T14" fmla="*/ 43 w 1527"/>
                <a:gd name="T15" fmla="*/ 752 h 1023"/>
                <a:gd name="T16" fmla="*/ 128 w 1527"/>
                <a:gd name="T17" fmla="*/ 827 h 1023"/>
                <a:gd name="T18" fmla="*/ 186 w 1527"/>
                <a:gd name="T19" fmla="*/ 837 h 1023"/>
                <a:gd name="T20" fmla="*/ 207 w 1527"/>
                <a:gd name="T21" fmla="*/ 837 h 1023"/>
                <a:gd name="T22" fmla="*/ 250 w 1527"/>
                <a:gd name="T23" fmla="*/ 890 h 1023"/>
                <a:gd name="T24" fmla="*/ 371 w 1527"/>
                <a:gd name="T25" fmla="*/ 948 h 1023"/>
                <a:gd name="T26" fmla="*/ 514 w 1527"/>
                <a:gd name="T27" fmla="*/ 954 h 1023"/>
                <a:gd name="T28" fmla="*/ 583 w 1527"/>
                <a:gd name="T29" fmla="*/ 927 h 1023"/>
                <a:gd name="T30" fmla="*/ 668 w 1527"/>
                <a:gd name="T31" fmla="*/ 996 h 1023"/>
                <a:gd name="T32" fmla="*/ 779 w 1527"/>
                <a:gd name="T33" fmla="*/ 1023 h 1023"/>
                <a:gd name="T34" fmla="*/ 854 w 1527"/>
                <a:gd name="T35" fmla="*/ 1012 h 1023"/>
                <a:gd name="T36" fmla="*/ 975 w 1527"/>
                <a:gd name="T37" fmla="*/ 933 h 1023"/>
                <a:gd name="T38" fmla="*/ 1007 w 1527"/>
                <a:gd name="T39" fmla="*/ 869 h 1023"/>
                <a:gd name="T40" fmla="*/ 1060 w 1527"/>
                <a:gd name="T41" fmla="*/ 890 h 1023"/>
                <a:gd name="T42" fmla="*/ 1161 w 1527"/>
                <a:gd name="T43" fmla="*/ 890 h 1023"/>
                <a:gd name="T44" fmla="*/ 1230 w 1527"/>
                <a:gd name="T45" fmla="*/ 864 h 1023"/>
                <a:gd name="T46" fmla="*/ 1288 w 1527"/>
                <a:gd name="T47" fmla="*/ 816 h 1023"/>
                <a:gd name="T48" fmla="*/ 1315 w 1527"/>
                <a:gd name="T49" fmla="*/ 747 h 1023"/>
                <a:gd name="T50" fmla="*/ 1320 w 1527"/>
                <a:gd name="T51" fmla="*/ 710 h 1023"/>
                <a:gd name="T52" fmla="*/ 1399 w 1527"/>
                <a:gd name="T53" fmla="*/ 684 h 1023"/>
                <a:gd name="T54" fmla="*/ 1468 w 1527"/>
                <a:gd name="T55" fmla="*/ 636 h 1023"/>
                <a:gd name="T56" fmla="*/ 1511 w 1527"/>
                <a:gd name="T57" fmla="*/ 572 h 1023"/>
                <a:gd name="T58" fmla="*/ 1527 w 1527"/>
                <a:gd name="T59" fmla="*/ 498 h 1023"/>
                <a:gd name="T60" fmla="*/ 1516 w 1527"/>
                <a:gd name="T61" fmla="*/ 424 h 1023"/>
                <a:gd name="T62" fmla="*/ 1479 w 1527"/>
                <a:gd name="T63" fmla="*/ 361 h 1023"/>
                <a:gd name="T64" fmla="*/ 1484 w 1527"/>
                <a:gd name="T65" fmla="*/ 329 h 1023"/>
                <a:gd name="T66" fmla="*/ 1479 w 1527"/>
                <a:gd name="T67" fmla="*/ 239 h 1023"/>
                <a:gd name="T68" fmla="*/ 1410 w 1527"/>
                <a:gd name="T69" fmla="*/ 154 h 1023"/>
                <a:gd name="T70" fmla="*/ 1352 w 1527"/>
                <a:gd name="T71" fmla="*/ 128 h 1023"/>
                <a:gd name="T72" fmla="*/ 1330 w 1527"/>
                <a:gd name="T73" fmla="*/ 75 h 1023"/>
                <a:gd name="T74" fmla="*/ 1246 w 1527"/>
                <a:gd name="T75" fmla="*/ 11 h 1023"/>
                <a:gd name="T76" fmla="*/ 1145 w 1527"/>
                <a:gd name="T77" fmla="*/ 6 h 1023"/>
                <a:gd name="T78" fmla="*/ 1081 w 1527"/>
                <a:gd name="T79" fmla="*/ 32 h 1023"/>
                <a:gd name="T80" fmla="*/ 1055 w 1527"/>
                <a:gd name="T81" fmla="*/ 53 h 1023"/>
                <a:gd name="T82" fmla="*/ 1002 w 1527"/>
                <a:gd name="T83" fmla="*/ 16 h 1023"/>
                <a:gd name="T84" fmla="*/ 933 w 1527"/>
                <a:gd name="T85" fmla="*/ 0 h 1023"/>
                <a:gd name="T86" fmla="*/ 854 w 1527"/>
                <a:gd name="T87" fmla="*/ 22 h 1023"/>
                <a:gd name="T88" fmla="*/ 795 w 1527"/>
                <a:gd name="T89" fmla="*/ 80 h 1023"/>
                <a:gd name="T90" fmla="*/ 764 w 1527"/>
                <a:gd name="T91" fmla="*/ 59 h 1023"/>
                <a:gd name="T92" fmla="*/ 700 w 1527"/>
                <a:gd name="T93" fmla="*/ 38 h 1023"/>
                <a:gd name="T94" fmla="*/ 615 w 1527"/>
                <a:gd name="T95" fmla="*/ 38 h 1023"/>
                <a:gd name="T96" fmla="*/ 525 w 1527"/>
                <a:gd name="T97" fmla="*/ 85 h 1023"/>
                <a:gd name="T98" fmla="*/ 493 w 1527"/>
                <a:gd name="T99" fmla="*/ 122 h 1023"/>
                <a:gd name="T100" fmla="*/ 377 w 1527"/>
                <a:gd name="T101" fmla="*/ 96 h 1023"/>
                <a:gd name="T102" fmla="*/ 281 w 1527"/>
                <a:gd name="T103" fmla="*/ 112 h 1023"/>
                <a:gd name="T104" fmla="*/ 207 w 1527"/>
                <a:gd name="T105" fmla="*/ 159 h 1023"/>
                <a:gd name="T106" fmla="*/ 154 w 1527"/>
                <a:gd name="T107" fmla="*/ 228 h 1023"/>
                <a:gd name="T108" fmla="*/ 133 w 1527"/>
                <a:gd name="T109" fmla="*/ 313 h 1023"/>
                <a:gd name="T110" fmla="*/ 138 w 1527"/>
                <a:gd name="T111" fmla="*/ 339 h 10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7"/>
                <a:gd name="T169" fmla="*/ 0 h 1023"/>
                <a:gd name="T170" fmla="*/ 1527 w 1527"/>
                <a:gd name="T171" fmla="*/ 1023 h 10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7" h="1023">
                  <a:moveTo>
                    <a:pt x="138" y="339"/>
                  </a:moveTo>
                  <a:lnTo>
                    <a:pt x="85" y="355"/>
                  </a:lnTo>
                  <a:lnTo>
                    <a:pt x="38" y="387"/>
                  </a:lnTo>
                  <a:lnTo>
                    <a:pt x="11" y="429"/>
                  </a:lnTo>
                  <a:lnTo>
                    <a:pt x="6" y="456"/>
                  </a:lnTo>
                  <a:lnTo>
                    <a:pt x="0" y="482"/>
                  </a:lnTo>
                  <a:lnTo>
                    <a:pt x="6" y="519"/>
                  </a:lnTo>
                  <a:lnTo>
                    <a:pt x="22" y="551"/>
                  </a:lnTo>
                  <a:lnTo>
                    <a:pt x="43" y="578"/>
                  </a:lnTo>
                  <a:lnTo>
                    <a:pt x="75" y="599"/>
                  </a:lnTo>
                  <a:lnTo>
                    <a:pt x="43" y="647"/>
                  </a:lnTo>
                  <a:lnTo>
                    <a:pt x="38" y="668"/>
                  </a:lnTo>
                  <a:lnTo>
                    <a:pt x="32" y="694"/>
                  </a:lnTo>
                  <a:lnTo>
                    <a:pt x="38" y="721"/>
                  </a:lnTo>
                  <a:lnTo>
                    <a:pt x="43" y="752"/>
                  </a:lnTo>
                  <a:lnTo>
                    <a:pt x="80" y="795"/>
                  </a:lnTo>
                  <a:lnTo>
                    <a:pt x="128" y="827"/>
                  </a:lnTo>
                  <a:lnTo>
                    <a:pt x="154" y="832"/>
                  </a:lnTo>
                  <a:lnTo>
                    <a:pt x="186" y="837"/>
                  </a:lnTo>
                  <a:lnTo>
                    <a:pt x="197" y="837"/>
                  </a:lnTo>
                  <a:lnTo>
                    <a:pt x="207" y="837"/>
                  </a:lnTo>
                  <a:lnTo>
                    <a:pt x="250" y="890"/>
                  </a:lnTo>
                  <a:lnTo>
                    <a:pt x="308" y="927"/>
                  </a:lnTo>
                  <a:lnTo>
                    <a:pt x="371" y="948"/>
                  </a:lnTo>
                  <a:lnTo>
                    <a:pt x="440" y="959"/>
                  </a:lnTo>
                  <a:lnTo>
                    <a:pt x="514" y="954"/>
                  </a:lnTo>
                  <a:lnTo>
                    <a:pt x="583" y="927"/>
                  </a:lnTo>
                  <a:lnTo>
                    <a:pt x="620" y="964"/>
                  </a:lnTo>
                  <a:lnTo>
                    <a:pt x="668" y="996"/>
                  </a:lnTo>
                  <a:lnTo>
                    <a:pt x="721" y="1017"/>
                  </a:lnTo>
                  <a:lnTo>
                    <a:pt x="779" y="1023"/>
                  </a:lnTo>
                  <a:lnTo>
                    <a:pt x="816" y="1017"/>
                  </a:lnTo>
                  <a:lnTo>
                    <a:pt x="854" y="1012"/>
                  </a:lnTo>
                  <a:lnTo>
                    <a:pt x="922" y="980"/>
                  </a:lnTo>
                  <a:lnTo>
                    <a:pt x="975" y="933"/>
                  </a:lnTo>
                  <a:lnTo>
                    <a:pt x="991" y="901"/>
                  </a:lnTo>
                  <a:lnTo>
                    <a:pt x="1007" y="869"/>
                  </a:lnTo>
                  <a:lnTo>
                    <a:pt x="1060" y="890"/>
                  </a:lnTo>
                  <a:lnTo>
                    <a:pt x="1119" y="895"/>
                  </a:lnTo>
                  <a:lnTo>
                    <a:pt x="1161" y="890"/>
                  </a:lnTo>
                  <a:lnTo>
                    <a:pt x="1198" y="880"/>
                  </a:lnTo>
                  <a:lnTo>
                    <a:pt x="1230" y="864"/>
                  </a:lnTo>
                  <a:lnTo>
                    <a:pt x="1262" y="843"/>
                  </a:lnTo>
                  <a:lnTo>
                    <a:pt x="1288" y="816"/>
                  </a:lnTo>
                  <a:lnTo>
                    <a:pt x="1304" y="784"/>
                  </a:lnTo>
                  <a:lnTo>
                    <a:pt x="1315" y="747"/>
                  </a:lnTo>
                  <a:lnTo>
                    <a:pt x="1320" y="710"/>
                  </a:lnTo>
                  <a:lnTo>
                    <a:pt x="1362" y="700"/>
                  </a:lnTo>
                  <a:lnTo>
                    <a:pt x="1399" y="684"/>
                  </a:lnTo>
                  <a:lnTo>
                    <a:pt x="1436" y="662"/>
                  </a:lnTo>
                  <a:lnTo>
                    <a:pt x="1468" y="636"/>
                  </a:lnTo>
                  <a:lnTo>
                    <a:pt x="1489" y="609"/>
                  </a:lnTo>
                  <a:lnTo>
                    <a:pt x="1511" y="572"/>
                  </a:lnTo>
                  <a:lnTo>
                    <a:pt x="1521" y="535"/>
                  </a:lnTo>
                  <a:lnTo>
                    <a:pt x="1527" y="498"/>
                  </a:lnTo>
                  <a:lnTo>
                    <a:pt x="1521" y="461"/>
                  </a:lnTo>
                  <a:lnTo>
                    <a:pt x="1516" y="424"/>
                  </a:lnTo>
                  <a:lnTo>
                    <a:pt x="1500" y="392"/>
                  </a:lnTo>
                  <a:lnTo>
                    <a:pt x="1479" y="361"/>
                  </a:lnTo>
                  <a:lnTo>
                    <a:pt x="1484" y="329"/>
                  </a:lnTo>
                  <a:lnTo>
                    <a:pt x="1489" y="297"/>
                  </a:lnTo>
                  <a:lnTo>
                    <a:pt x="1479" y="239"/>
                  </a:lnTo>
                  <a:lnTo>
                    <a:pt x="1452" y="191"/>
                  </a:lnTo>
                  <a:lnTo>
                    <a:pt x="1410" y="154"/>
                  </a:lnTo>
                  <a:lnTo>
                    <a:pt x="1352" y="128"/>
                  </a:lnTo>
                  <a:lnTo>
                    <a:pt x="1346" y="101"/>
                  </a:lnTo>
                  <a:lnTo>
                    <a:pt x="1330" y="75"/>
                  </a:lnTo>
                  <a:lnTo>
                    <a:pt x="1293" y="38"/>
                  </a:lnTo>
                  <a:lnTo>
                    <a:pt x="1246" y="11"/>
                  </a:lnTo>
                  <a:lnTo>
                    <a:pt x="1182" y="0"/>
                  </a:lnTo>
                  <a:lnTo>
                    <a:pt x="1145" y="6"/>
                  </a:lnTo>
                  <a:lnTo>
                    <a:pt x="1113" y="16"/>
                  </a:lnTo>
                  <a:lnTo>
                    <a:pt x="1081" y="32"/>
                  </a:lnTo>
                  <a:lnTo>
                    <a:pt x="1055" y="53"/>
                  </a:lnTo>
                  <a:lnTo>
                    <a:pt x="1028" y="32"/>
                  </a:lnTo>
                  <a:lnTo>
                    <a:pt x="1002" y="16"/>
                  </a:lnTo>
                  <a:lnTo>
                    <a:pt x="970" y="6"/>
                  </a:lnTo>
                  <a:lnTo>
                    <a:pt x="933" y="0"/>
                  </a:lnTo>
                  <a:lnTo>
                    <a:pt x="891" y="6"/>
                  </a:lnTo>
                  <a:lnTo>
                    <a:pt x="854" y="22"/>
                  </a:lnTo>
                  <a:lnTo>
                    <a:pt x="822" y="48"/>
                  </a:lnTo>
                  <a:lnTo>
                    <a:pt x="795" y="80"/>
                  </a:lnTo>
                  <a:lnTo>
                    <a:pt x="764" y="59"/>
                  </a:lnTo>
                  <a:lnTo>
                    <a:pt x="732" y="43"/>
                  </a:lnTo>
                  <a:lnTo>
                    <a:pt x="700" y="38"/>
                  </a:lnTo>
                  <a:lnTo>
                    <a:pt x="663" y="32"/>
                  </a:lnTo>
                  <a:lnTo>
                    <a:pt x="615" y="38"/>
                  </a:lnTo>
                  <a:lnTo>
                    <a:pt x="567" y="53"/>
                  </a:lnTo>
                  <a:lnTo>
                    <a:pt x="525" y="85"/>
                  </a:lnTo>
                  <a:lnTo>
                    <a:pt x="493" y="122"/>
                  </a:lnTo>
                  <a:lnTo>
                    <a:pt x="435" y="101"/>
                  </a:lnTo>
                  <a:lnTo>
                    <a:pt x="377" y="96"/>
                  </a:lnTo>
                  <a:lnTo>
                    <a:pt x="329" y="101"/>
                  </a:lnTo>
                  <a:lnTo>
                    <a:pt x="281" y="112"/>
                  </a:lnTo>
                  <a:lnTo>
                    <a:pt x="239" y="133"/>
                  </a:lnTo>
                  <a:lnTo>
                    <a:pt x="207" y="159"/>
                  </a:lnTo>
                  <a:lnTo>
                    <a:pt x="175" y="191"/>
                  </a:lnTo>
                  <a:lnTo>
                    <a:pt x="154" y="228"/>
                  </a:lnTo>
                  <a:lnTo>
                    <a:pt x="138" y="271"/>
                  </a:lnTo>
                  <a:lnTo>
                    <a:pt x="133" y="313"/>
                  </a:lnTo>
                  <a:lnTo>
                    <a:pt x="138" y="329"/>
                  </a:lnTo>
                  <a:lnTo>
                    <a:pt x="138" y="33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43" name="Freeform 80"/>
            <p:cNvSpPr>
              <a:spLocks/>
            </p:cNvSpPr>
            <p:nvPr/>
          </p:nvSpPr>
          <p:spPr bwMode="auto">
            <a:xfrm>
              <a:off x="1514" y="3054"/>
              <a:ext cx="1527" cy="1023"/>
            </a:xfrm>
            <a:custGeom>
              <a:avLst/>
              <a:gdLst>
                <a:gd name="T0" fmla="*/ 85 w 1527"/>
                <a:gd name="T1" fmla="*/ 355 h 1023"/>
                <a:gd name="T2" fmla="*/ 11 w 1527"/>
                <a:gd name="T3" fmla="*/ 429 h 1023"/>
                <a:gd name="T4" fmla="*/ 0 w 1527"/>
                <a:gd name="T5" fmla="*/ 482 h 1023"/>
                <a:gd name="T6" fmla="*/ 22 w 1527"/>
                <a:gd name="T7" fmla="*/ 551 h 1023"/>
                <a:gd name="T8" fmla="*/ 75 w 1527"/>
                <a:gd name="T9" fmla="*/ 599 h 1023"/>
                <a:gd name="T10" fmla="*/ 43 w 1527"/>
                <a:gd name="T11" fmla="*/ 647 h 1023"/>
                <a:gd name="T12" fmla="*/ 32 w 1527"/>
                <a:gd name="T13" fmla="*/ 694 h 1023"/>
                <a:gd name="T14" fmla="*/ 43 w 1527"/>
                <a:gd name="T15" fmla="*/ 752 h 1023"/>
                <a:gd name="T16" fmla="*/ 128 w 1527"/>
                <a:gd name="T17" fmla="*/ 827 h 1023"/>
                <a:gd name="T18" fmla="*/ 186 w 1527"/>
                <a:gd name="T19" fmla="*/ 837 h 1023"/>
                <a:gd name="T20" fmla="*/ 207 w 1527"/>
                <a:gd name="T21" fmla="*/ 837 h 1023"/>
                <a:gd name="T22" fmla="*/ 250 w 1527"/>
                <a:gd name="T23" fmla="*/ 890 h 1023"/>
                <a:gd name="T24" fmla="*/ 371 w 1527"/>
                <a:gd name="T25" fmla="*/ 948 h 1023"/>
                <a:gd name="T26" fmla="*/ 514 w 1527"/>
                <a:gd name="T27" fmla="*/ 954 h 1023"/>
                <a:gd name="T28" fmla="*/ 583 w 1527"/>
                <a:gd name="T29" fmla="*/ 927 h 1023"/>
                <a:gd name="T30" fmla="*/ 668 w 1527"/>
                <a:gd name="T31" fmla="*/ 996 h 1023"/>
                <a:gd name="T32" fmla="*/ 779 w 1527"/>
                <a:gd name="T33" fmla="*/ 1023 h 1023"/>
                <a:gd name="T34" fmla="*/ 854 w 1527"/>
                <a:gd name="T35" fmla="*/ 1012 h 1023"/>
                <a:gd name="T36" fmla="*/ 975 w 1527"/>
                <a:gd name="T37" fmla="*/ 933 h 1023"/>
                <a:gd name="T38" fmla="*/ 1007 w 1527"/>
                <a:gd name="T39" fmla="*/ 869 h 1023"/>
                <a:gd name="T40" fmla="*/ 1060 w 1527"/>
                <a:gd name="T41" fmla="*/ 890 h 1023"/>
                <a:gd name="T42" fmla="*/ 1161 w 1527"/>
                <a:gd name="T43" fmla="*/ 890 h 1023"/>
                <a:gd name="T44" fmla="*/ 1230 w 1527"/>
                <a:gd name="T45" fmla="*/ 864 h 1023"/>
                <a:gd name="T46" fmla="*/ 1288 w 1527"/>
                <a:gd name="T47" fmla="*/ 816 h 1023"/>
                <a:gd name="T48" fmla="*/ 1315 w 1527"/>
                <a:gd name="T49" fmla="*/ 747 h 1023"/>
                <a:gd name="T50" fmla="*/ 1320 w 1527"/>
                <a:gd name="T51" fmla="*/ 710 h 1023"/>
                <a:gd name="T52" fmla="*/ 1399 w 1527"/>
                <a:gd name="T53" fmla="*/ 684 h 1023"/>
                <a:gd name="T54" fmla="*/ 1468 w 1527"/>
                <a:gd name="T55" fmla="*/ 636 h 1023"/>
                <a:gd name="T56" fmla="*/ 1511 w 1527"/>
                <a:gd name="T57" fmla="*/ 572 h 1023"/>
                <a:gd name="T58" fmla="*/ 1527 w 1527"/>
                <a:gd name="T59" fmla="*/ 498 h 1023"/>
                <a:gd name="T60" fmla="*/ 1516 w 1527"/>
                <a:gd name="T61" fmla="*/ 424 h 1023"/>
                <a:gd name="T62" fmla="*/ 1479 w 1527"/>
                <a:gd name="T63" fmla="*/ 361 h 1023"/>
                <a:gd name="T64" fmla="*/ 1484 w 1527"/>
                <a:gd name="T65" fmla="*/ 329 h 1023"/>
                <a:gd name="T66" fmla="*/ 1479 w 1527"/>
                <a:gd name="T67" fmla="*/ 239 h 1023"/>
                <a:gd name="T68" fmla="*/ 1410 w 1527"/>
                <a:gd name="T69" fmla="*/ 154 h 1023"/>
                <a:gd name="T70" fmla="*/ 1352 w 1527"/>
                <a:gd name="T71" fmla="*/ 128 h 1023"/>
                <a:gd name="T72" fmla="*/ 1330 w 1527"/>
                <a:gd name="T73" fmla="*/ 75 h 1023"/>
                <a:gd name="T74" fmla="*/ 1246 w 1527"/>
                <a:gd name="T75" fmla="*/ 11 h 1023"/>
                <a:gd name="T76" fmla="*/ 1145 w 1527"/>
                <a:gd name="T77" fmla="*/ 6 h 1023"/>
                <a:gd name="T78" fmla="*/ 1081 w 1527"/>
                <a:gd name="T79" fmla="*/ 32 h 1023"/>
                <a:gd name="T80" fmla="*/ 1055 w 1527"/>
                <a:gd name="T81" fmla="*/ 53 h 1023"/>
                <a:gd name="T82" fmla="*/ 1002 w 1527"/>
                <a:gd name="T83" fmla="*/ 16 h 1023"/>
                <a:gd name="T84" fmla="*/ 933 w 1527"/>
                <a:gd name="T85" fmla="*/ 0 h 1023"/>
                <a:gd name="T86" fmla="*/ 854 w 1527"/>
                <a:gd name="T87" fmla="*/ 22 h 1023"/>
                <a:gd name="T88" fmla="*/ 795 w 1527"/>
                <a:gd name="T89" fmla="*/ 80 h 1023"/>
                <a:gd name="T90" fmla="*/ 764 w 1527"/>
                <a:gd name="T91" fmla="*/ 59 h 1023"/>
                <a:gd name="T92" fmla="*/ 700 w 1527"/>
                <a:gd name="T93" fmla="*/ 38 h 1023"/>
                <a:gd name="T94" fmla="*/ 615 w 1527"/>
                <a:gd name="T95" fmla="*/ 38 h 1023"/>
                <a:gd name="T96" fmla="*/ 525 w 1527"/>
                <a:gd name="T97" fmla="*/ 85 h 1023"/>
                <a:gd name="T98" fmla="*/ 493 w 1527"/>
                <a:gd name="T99" fmla="*/ 122 h 1023"/>
                <a:gd name="T100" fmla="*/ 377 w 1527"/>
                <a:gd name="T101" fmla="*/ 96 h 1023"/>
                <a:gd name="T102" fmla="*/ 281 w 1527"/>
                <a:gd name="T103" fmla="*/ 112 h 1023"/>
                <a:gd name="T104" fmla="*/ 207 w 1527"/>
                <a:gd name="T105" fmla="*/ 159 h 1023"/>
                <a:gd name="T106" fmla="*/ 154 w 1527"/>
                <a:gd name="T107" fmla="*/ 228 h 1023"/>
                <a:gd name="T108" fmla="*/ 133 w 1527"/>
                <a:gd name="T109" fmla="*/ 313 h 1023"/>
                <a:gd name="T110" fmla="*/ 138 w 1527"/>
                <a:gd name="T111" fmla="*/ 339 h 10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7"/>
                <a:gd name="T169" fmla="*/ 0 h 1023"/>
                <a:gd name="T170" fmla="*/ 1527 w 1527"/>
                <a:gd name="T171" fmla="*/ 1023 h 10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7" h="1023">
                  <a:moveTo>
                    <a:pt x="138" y="339"/>
                  </a:moveTo>
                  <a:lnTo>
                    <a:pt x="85" y="355"/>
                  </a:lnTo>
                  <a:lnTo>
                    <a:pt x="38" y="387"/>
                  </a:lnTo>
                  <a:lnTo>
                    <a:pt x="11" y="429"/>
                  </a:lnTo>
                  <a:lnTo>
                    <a:pt x="6" y="456"/>
                  </a:lnTo>
                  <a:lnTo>
                    <a:pt x="0" y="482"/>
                  </a:lnTo>
                  <a:lnTo>
                    <a:pt x="6" y="519"/>
                  </a:lnTo>
                  <a:lnTo>
                    <a:pt x="22" y="551"/>
                  </a:lnTo>
                  <a:lnTo>
                    <a:pt x="43" y="578"/>
                  </a:lnTo>
                  <a:lnTo>
                    <a:pt x="75" y="599"/>
                  </a:lnTo>
                  <a:lnTo>
                    <a:pt x="43" y="647"/>
                  </a:lnTo>
                  <a:lnTo>
                    <a:pt x="38" y="668"/>
                  </a:lnTo>
                  <a:lnTo>
                    <a:pt x="32" y="694"/>
                  </a:lnTo>
                  <a:lnTo>
                    <a:pt x="38" y="721"/>
                  </a:lnTo>
                  <a:lnTo>
                    <a:pt x="43" y="752"/>
                  </a:lnTo>
                  <a:lnTo>
                    <a:pt x="80" y="795"/>
                  </a:lnTo>
                  <a:lnTo>
                    <a:pt x="128" y="827"/>
                  </a:lnTo>
                  <a:lnTo>
                    <a:pt x="154" y="832"/>
                  </a:lnTo>
                  <a:lnTo>
                    <a:pt x="186" y="837"/>
                  </a:lnTo>
                  <a:lnTo>
                    <a:pt x="197" y="837"/>
                  </a:lnTo>
                  <a:lnTo>
                    <a:pt x="207" y="837"/>
                  </a:lnTo>
                  <a:lnTo>
                    <a:pt x="250" y="890"/>
                  </a:lnTo>
                  <a:lnTo>
                    <a:pt x="308" y="927"/>
                  </a:lnTo>
                  <a:lnTo>
                    <a:pt x="371" y="948"/>
                  </a:lnTo>
                  <a:lnTo>
                    <a:pt x="440" y="959"/>
                  </a:lnTo>
                  <a:lnTo>
                    <a:pt x="514" y="954"/>
                  </a:lnTo>
                  <a:lnTo>
                    <a:pt x="583" y="927"/>
                  </a:lnTo>
                  <a:lnTo>
                    <a:pt x="620" y="964"/>
                  </a:lnTo>
                  <a:lnTo>
                    <a:pt x="668" y="996"/>
                  </a:lnTo>
                  <a:lnTo>
                    <a:pt x="721" y="1017"/>
                  </a:lnTo>
                  <a:lnTo>
                    <a:pt x="779" y="1023"/>
                  </a:lnTo>
                  <a:lnTo>
                    <a:pt x="816" y="1017"/>
                  </a:lnTo>
                  <a:lnTo>
                    <a:pt x="854" y="1012"/>
                  </a:lnTo>
                  <a:lnTo>
                    <a:pt x="922" y="980"/>
                  </a:lnTo>
                  <a:lnTo>
                    <a:pt x="975" y="933"/>
                  </a:lnTo>
                  <a:lnTo>
                    <a:pt x="991" y="901"/>
                  </a:lnTo>
                  <a:lnTo>
                    <a:pt x="1007" y="869"/>
                  </a:lnTo>
                  <a:lnTo>
                    <a:pt x="1060" y="890"/>
                  </a:lnTo>
                  <a:lnTo>
                    <a:pt x="1119" y="895"/>
                  </a:lnTo>
                  <a:lnTo>
                    <a:pt x="1161" y="890"/>
                  </a:lnTo>
                  <a:lnTo>
                    <a:pt x="1198" y="880"/>
                  </a:lnTo>
                  <a:lnTo>
                    <a:pt x="1230" y="864"/>
                  </a:lnTo>
                  <a:lnTo>
                    <a:pt x="1262" y="843"/>
                  </a:lnTo>
                  <a:lnTo>
                    <a:pt x="1288" y="816"/>
                  </a:lnTo>
                  <a:lnTo>
                    <a:pt x="1304" y="784"/>
                  </a:lnTo>
                  <a:lnTo>
                    <a:pt x="1315" y="747"/>
                  </a:lnTo>
                  <a:lnTo>
                    <a:pt x="1320" y="710"/>
                  </a:lnTo>
                  <a:lnTo>
                    <a:pt x="1362" y="700"/>
                  </a:lnTo>
                  <a:lnTo>
                    <a:pt x="1399" y="684"/>
                  </a:lnTo>
                  <a:lnTo>
                    <a:pt x="1436" y="662"/>
                  </a:lnTo>
                  <a:lnTo>
                    <a:pt x="1468" y="636"/>
                  </a:lnTo>
                  <a:lnTo>
                    <a:pt x="1489" y="609"/>
                  </a:lnTo>
                  <a:lnTo>
                    <a:pt x="1511" y="572"/>
                  </a:lnTo>
                  <a:lnTo>
                    <a:pt x="1521" y="535"/>
                  </a:lnTo>
                  <a:lnTo>
                    <a:pt x="1527" y="498"/>
                  </a:lnTo>
                  <a:lnTo>
                    <a:pt x="1521" y="461"/>
                  </a:lnTo>
                  <a:lnTo>
                    <a:pt x="1516" y="424"/>
                  </a:lnTo>
                  <a:lnTo>
                    <a:pt x="1500" y="392"/>
                  </a:lnTo>
                  <a:lnTo>
                    <a:pt x="1479" y="361"/>
                  </a:lnTo>
                  <a:lnTo>
                    <a:pt x="1484" y="329"/>
                  </a:lnTo>
                  <a:lnTo>
                    <a:pt x="1489" y="297"/>
                  </a:lnTo>
                  <a:lnTo>
                    <a:pt x="1479" y="239"/>
                  </a:lnTo>
                  <a:lnTo>
                    <a:pt x="1452" y="191"/>
                  </a:lnTo>
                  <a:lnTo>
                    <a:pt x="1410" y="154"/>
                  </a:lnTo>
                  <a:lnTo>
                    <a:pt x="1352" y="128"/>
                  </a:lnTo>
                  <a:lnTo>
                    <a:pt x="1346" y="101"/>
                  </a:lnTo>
                  <a:lnTo>
                    <a:pt x="1330" y="75"/>
                  </a:lnTo>
                  <a:lnTo>
                    <a:pt x="1293" y="38"/>
                  </a:lnTo>
                  <a:lnTo>
                    <a:pt x="1246" y="11"/>
                  </a:lnTo>
                  <a:lnTo>
                    <a:pt x="1182" y="0"/>
                  </a:lnTo>
                  <a:lnTo>
                    <a:pt x="1145" y="6"/>
                  </a:lnTo>
                  <a:lnTo>
                    <a:pt x="1113" y="16"/>
                  </a:lnTo>
                  <a:lnTo>
                    <a:pt x="1081" y="32"/>
                  </a:lnTo>
                  <a:lnTo>
                    <a:pt x="1055" y="53"/>
                  </a:lnTo>
                  <a:lnTo>
                    <a:pt x="1028" y="32"/>
                  </a:lnTo>
                  <a:lnTo>
                    <a:pt x="1002" y="16"/>
                  </a:lnTo>
                  <a:lnTo>
                    <a:pt x="970" y="6"/>
                  </a:lnTo>
                  <a:lnTo>
                    <a:pt x="933" y="0"/>
                  </a:lnTo>
                  <a:lnTo>
                    <a:pt x="891" y="6"/>
                  </a:lnTo>
                  <a:lnTo>
                    <a:pt x="854" y="22"/>
                  </a:lnTo>
                  <a:lnTo>
                    <a:pt x="822" y="48"/>
                  </a:lnTo>
                  <a:lnTo>
                    <a:pt x="795" y="80"/>
                  </a:lnTo>
                  <a:lnTo>
                    <a:pt x="764" y="59"/>
                  </a:lnTo>
                  <a:lnTo>
                    <a:pt x="732" y="43"/>
                  </a:lnTo>
                  <a:lnTo>
                    <a:pt x="700" y="38"/>
                  </a:lnTo>
                  <a:lnTo>
                    <a:pt x="663" y="32"/>
                  </a:lnTo>
                  <a:lnTo>
                    <a:pt x="615" y="38"/>
                  </a:lnTo>
                  <a:lnTo>
                    <a:pt x="567" y="53"/>
                  </a:lnTo>
                  <a:lnTo>
                    <a:pt x="525" y="85"/>
                  </a:lnTo>
                  <a:lnTo>
                    <a:pt x="493" y="122"/>
                  </a:lnTo>
                  <a:lnTo>
                    <a:pt x="435" y="101"/>
                  </a:lnTo>
                  <a:lnTo>
                    <a:pt x="377" y="96"/>
                  </a:lnTo>
                  <a:lnTo>
                    <a:pt x="329" y="101"/>
                  </a:lnTo>
                  <a:lnTo>
                    <a:pt x="281" y="112"/>
                  </a:lnTo>
                  <a:lnTo>
                    <a:pt x="239" y="133"/>
                  </a:lnTo>
                  <a:lnTo>
                    <a:pt x="207" y="159"/>
                  </a:lnTo>
                  <a:lnTo>
                    <a:pt x="175" y="191"/>
                  </a:lnTo>
                  <a:lnTo>
                    <a:pt x="154" y="228"/>
                  </a:lnTo>
                  <a:lnTo>
                    <a:pt x="138" y="271"/>
                  </a:lnTo>
                  <a:lnTo>
                    <a:pt x="133" y="313"/>
                  </a:lnTo>
                  <a:lnTo>
                    <a:pt x="138" y="329"/>
                  </a:lnTo>
                  <a:lnTo>
                    <a:pt x="138" y="339"/>
                  </a:lnTo>
                  <a:close/>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44" name="Freeform 81"/>
            <p:cNvSpPr>
              <a:spLocks/>
            </p:cNvSpPr>
            <p:nvPr/>
          </p:nvSpPr>
          <p:spPr bwMode="auto">
            <a:xfrm>
              <a:off x="1589" y="3653"/>
              <a:ext cx="90" cy="21"/>
            </a:xfrm>
            <a:custGeom>
              <a:avLst/>
              <a:gdLst>
                <a:gd name="T0" fmla="*/ 0 w 90"/>
                <a:gd name="T1" fmla="*/ 0 h 21"/>
                <a:gd name="T2" fmla="*/ 42 w 90"/>
                <a:gd name="T3" fmla="*/ 16 h 21"/>
                <a:gd name="T4" fmla="*/ 79 w 90"/>
                <a:gd name="T5" fmla="*/ 21 h 21"/>
                <a:gd name="T6" fmla="*/ 84 w 90"/>
                <a:gd name="T7" fmla="*/ 21 h 21"/>
                <a:gd name="T8" fmla="*/ 90 w 90"/>
                <a:gd name="T9" fmla="*/ 21 h 21"/>
                <a:gd name="T10" fmla="*/ 0 60000 65536"/>
                <a:gd name="T11" fmla="*/ 0 60000 65536"/>
                <a:gd name="T12" fmla="*/ 0 60000 65536"/>
                <a:gd name="T13" fmla="*/ 0 60000 65536"/>
                <a:gd name="T14" fmla="*/ 0 60000 65536"/>
                <a:gd name="T15" fmla="*/ 0 w 90"/>
                <a:gd name="T16" fmla="*/ 0 h 21"/>
                <a:gd name="T17" fmla="*/ 90 w 90"/>
                <a:gd name="T18" fmla="*/ 21 h 21"/>
              </a:gdLst>
              <a:ahLst/>
              <a:cxnLst>
                <a:cxn ang="T10">
                  <a:pos x="T0" y="T1"/>
                </a:cxn>
                <a:cxn ang="T11">
                  <a:pos x="T2" y="T3"/>
                </a:cxn>
                <a:cxn ang="T12">
                  <a:pos x="T4" y="T5"/>
                </a:cxn>
                <a:cxn ang="T13">
                  <a:pos x="T6" y="T7"/>
                </a:cxn>
                <a:cxn ang="T14">
                  <a:pos x="T8" y="T9"/>
                </a:cxn>
              </a:cxnLst>
              <a:rect l="T15" t="T16" r="T17" b="T18"/>
              <a:pathLst>
                <a:path w="90" h="21">
                  <a:moveTo>
                    <a:pt x="0" y="0"/>
                  </a:moveTo>
                  <a:lnTo>
                    <a:pt x="42" y="16"/>
                  </a:lnTo>
                  <a:lnTo>
                    <a:pt x="79" y="21"/>
                  </a:lnTo>
                  <a:lnTo>
                    <a:pt x="84" y="21"/>
                  </a:lnTo>
                  <a:lnTo>
                    <a:pt x="90" y="21"/>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45" name="Freeform 82"/>
            <p:cNvSpPr>
              <a:spLocks/>
            </p:cNvSpPr>
            <p:nvPr/>
          </p:nvSpPr>
          <p:spPr bwMode="auto">
            <a:xfrm>
              <a:off x="1721" y="3881"/>
              <a:ext cx="37" cy="10"/>
            </a:xfrm>
            <a:custGeom>
              <a:avLst/>
              <a:gdLst>
                <a:gd name="T0" fmla="*/ 0 w 37"/>
                <a:gd name="T1" fmla="*/ 10 h 10"/>
                <a:gd name="T2" fmla="*/ 21 w 37"/>
                <a:gd name="T3" fmla="*/ 5 h 10"/>
                <a:gd name="T4" fmla="*/ 37 w 37"/>
                <a:gd name="T5" fmla="*/ 0 h 10"/>
                <a:gd name="T6" fmla="*/ 0 60000 65536"/>
                <a:gd name="T7" fmla="*/ 0 60000 65536"/>
                <a:gd name="T8" fmla="*/ 0 60000 65536"/>
                <a:gd name="T9" fmla="*/ 0 w 37"/>
                <a:gd name="T10" fmla="*/ 0 h 10"/>
                <a:gd name="T11" fmla="*/ 37 w 37"/>
                <a:gd name="T12" fmla="*/ 10 h 10"/>
              </a:gdLst>
              <a:ahLst/>
              <a:cxnLst>
                <a:cxn ang="T6">
                  <a:pos x="T0" y="T1"/>
                </a:cxn>
                <a:cxn ang="T7">
                  <a:pos x="T2" y="T3"/>
                </a:cxn>
                <a:cxn ang="T8">
                  <a:pos x="T4" y="T5"/>
                </a:cxn>
              </a:cxnLst>
              <a:rect l="T9" t="T10" r="T11" b="T12"/>
              <a:pathLst>
                <a:path w="37" h="10">
                  <a:moveTo>
                    <a:pt x="0" y="10"/>
                  </a:moveTo>
                  <a:lnTo>
                    <a:pt x="21" y="5"/>
                  </a:lnTo>
                  <a:lnTo>
                    <a:pt x="37"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46" name="Freeform 83"/>
            <p:cNvSpPr>
              <a:spLocks/>
            </p:cNvSpPr>
            <p:nvPr/>
          </p:nvSpPr>
          <p:spPr bwMode="auto">
            <a:xfrm>
              <a:off x="2071" y="3939"/>
              <a:ext cx="26" cy="42"/>
            </a:xfrm>
            <a:custGeom>
              <a:avLst/>
              <a:gdLst>
                <a:gd name="T0" fmla="*/ 0 w 26"/>
                <a:gd name="T1" fmla="*/ 0 h 42"/>
                <a:gd name="T2" fmla="*/ 10 w 26"/>
                <a:gd name="T3" fmla="*/ 21 h 42"/>
                <a:gd name="T4" fmla="*/ 26 w 26"/>
                <a:gd name="T5" fmla="*/ 42 h 42"/>
                <a:gd name="T6" fmla="*/ 0 60000 65536"/>
                <a:gd name="T7" fmla="*/ 0 60000 65536"/>
                <a:gd name="T8" fmla="*/ 0 60000 65536"/>
                <a:gd name="T9" fmla="*/ 0 w 26"/>
                <a:gd name="T10" fmla="*/ 0 h 42"/>
                <a:gd name="T11" fmla="*/ 26 w 26"/>
                <a:gd name="T12" fmla="*/ 42 h 42"/>
              </a:gdLst>
              <a:ahLst/>
              <a:cxnLst>
                <a:cxn ang="T6">
                  <a:pos x="T0" y="T1"/>
                </a:cxn>
                <a:cxn ang="T7">
                  <a:pos x="T2" y="T3"/>
                </a:cxn>
                <a:cxn ang="T8">
                  <a:pos x="T4" y="T5"/>
                </a:cxn>
              </a:cxnLst>
              <a:rect l="T9" t="T10" r="T11" b="T12"/>
              <a:pathLst>
                <a:path w="26" h="42">
                  <a:moveTo>
                    <a:pt x="0" y="0"/>
                  </a:moveTo>
                  <a:lnTo>
                    <a:pt x="10" y="21"/>
                  </a:lnTo>
                  <a:lnTo>
                    <a:pt x="26" y="42"/>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47" name="Freeform 84"/>
            <p:cNvSpPr>
              <a:spLocks/>
            </p:cNvSpPr>
            <p:nvPr/>
          </p:nvSpPr>
          <p:spPr bwMode="auto">
            <a:xfrm>
              <a:off x="2521" y="3875"/>
              <a:ext cx="11" cy="48"/>
            </a:xfrm>
            <a:custGeom>
              <a:avLst/>
              <a:gdLst>
                <a:gd name="T0" fmla="*/ 0 w 11"/>
                <a:gd name="T1" fmla="*/ 48 h 48"/>
                <a:gd name="T2" fmla="*/ 6 w 11"/>
                <a:gd name="T3" fmla="*/ 27 h 48"/>
                <a:gd name="T4" fmla="*/ 11 w 11"/>
                <a:gd name="T5" fmla="*/ 0 h 48"/>
                <a:gd name="T6" fmla="*/ 0 60000 65536"/>
                <a:gd name="T7" fmla="*/ 0 60000 65536"/>
                <a:gd name="T8" fmla="*/ 0 60000 65536"/>
                <a:gd name="T9" fmla="*/ 0 w 11"/>
                <a:gd name="T10" fmla="*/ 0 h 48"/>
                <a:gd name="T11" fmla="*/ 11 w 11"/>
                <a:gd name="T12" fmla="*/ 48 h 48"/>
              </a:gdLst>
              <a:ahLst/>
              <a:cxnLst>
                <a:cxn ang="T6">
                  <a:pos x="T0" y="T1"/>
                </a:cxn>
                <a:cxn ang="T7">
                  <a:pos x="T2" y="T3"/>
                </a:cxn>
                <a:cxn ang="T8">
                  <a:pos x="T4" y="T5"/>
                </a:cxn>
              </a:cxnLst>
              <a:rect l="T9" t="T10" r="T11" b="T12"/>
              <a:pathLst>
                <a:path w="11" h="48">
                  <a:moveTo>
                    <a:pt x="0" y="48"/>
                  </a:moveTo>
                  <a:lnTo>
                    <a:pt x="6" y="27"/>
                  </a:lnTo>
                  <a:lnTo>
                    <a:pt x="11"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48" name="Freeform 85"/>
            <p:cNvSpPr>
              <a:spLocks/>
            </p:cNvSpPr>
            <p:nvPr/>
          </p:nvSpPr>
          <p:spPr bwMode="auto">
            <a:xfrm>
              <a:off x="2723" y="3600"/>
              <a:ext cx="111" cy="164"/>
            </a:xfrm>
            <a:custGeom>
              <a:avLst/>
              <a:gdLst>
                <a:gd name="T0" fmla="*/ 111 w 111"/>
                <a:gd name="T1" fmla="*/ 164 h 164"/>
                <a:gd name="T2" fmla="*/ 111 w 111"/>
                <a:gd name="T3" fmla="*/ 164 h 164"/>
                <a:gd name="T4" fmla="*/ 106 w 111"/>
                <a:gd name="T5" fmla="*/ 111 h 164"/>
                <a:gd name="T6" fmla="*/ 79 w 111"/>
                <a:gd name="T7" fmla="*/ 69 h 164"/>
                <a:gd name="T8" fmla="*/ 47 w 111"/>
                <a:gd name="T9" fmla="*/ 26 h 164"/>
                <a:gd name="T10" fmla="*/ 0 w 111"/>
                <a:gd name="T11" fmla="*/ 0 h 164"/>
                <a:gd name="T12" fmla="*/ 0 60000 65536"/>
                <a:gd name="T13" fmla="*/ 0 60000 65536"/>
                <a:gd name="T14" fmla="*/ 0 60000 65536"/>
                <a:gd name="T15" fmla="*/ 0 60000 65536"/>
                <a:gd name="T16" fmla="*/ 0 60000 65536"/>
                <a:gd name="T17" fmla="*/ 0 60000 65536"/>
                <a:gd name="T18" fmla="*/ 0 w 111"/>
                <a:gd name="T19" fmla="*/ 0 h 164"/>
                <a:gd name="T20" fmla="*/ 111 w 111"/>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111" h="164">
                  <a:moveTo>
                    <a:pt x="111" y="164"/>
                  </a:moveTo>
                  <a:lnTo>
                    <a:pt x="111" y="164"/>
                  </a:lnTo>
                  <a:lnTo>
                    <a:pt x="106" y="111"/>
                  </a:lnTo>
                  <a:lnTo>
                    <a:pt x="79" y="69"/>
                  </a:lnTo>
                  <a:lnTo>
                    <a:pt x="47" y="26"/>
                  </a:lnTo>
                  <a:lnTo>
                    <a:pt x="0"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49" name="Freeform 86"/>
            <p:cNvSpPr>
              <a:spLocks/>
            </p:cNvSpPr>
            <p:nvPr/>
          </p:nvSpPr>
          <p:spPr bwMode="auto">
            <a:xfrm>
              <a:off x="2940" y="3415"/>
              <a:ext cx="53" cy="63"/>
            </a:xfrm>
            <a:custGeom>
              <a:avLst/>
              <a:gdLst>
                <a:gd name="T0" fmla="*/ 0 w 53"/>
                <a:gd name="T1" fmla="*/ 63 h 63"/>
                <a:gd name="T2" fmla="*/ 26 w 53"/>
                <a:gd name="T3" fmla="*/ 37 h 63"/>
                <a:gd name="T4" fmla="*/ 53 w 53"/>
                <a:gd name="T5" fmla="*/ 0 h 63"/>
                <a:gd name="T6" fmla="*/ 0 60000 65536"/>
                <a:gd name="T7" fmla="*/ 0 60000 65536"/>
                <a:gd name="T8" fmla="*/ 0 60000 65536"/>
                <a:gd name="T9" fmla="*/ 0 w 53"/>
                <a:gd name="T10" fmla="*/ 0 h 63"/>
                <a:gd name="T11" fmla="*/ 53 w 53"/>
                <a:gd name="T12" fmla="*/ 63 h 63"/>
              </a:gdLst>
              <a:ahLst/>
              <a:cxnLst>
                <a:cxn ang="T6">
                  <a:pos x="T0" y="T1"/>
                </a:cxn>
                <a:cxn ang="T7">
                  <a:pos x="T2" y="T3"/>
                </a:cxn>
                <a:cxn ang="T8">
                  <a:pos x="T4" y="T5"/>
                </a:cxn>
              </a:cxnLst>
              <a:rect l="T9" t="T10" r="T11" b="T12"/>
              <a:pathLst>
                <a:path w="53" h="63">
                  <a:moveTo>
                    <a:pt x="0" y="63"/>
                  </a:moveTo>
                  <a:lnTo>
                    <a:pt x="26" y="37"/>
                  </a:lnTo>
                  <a:lnTo>
                    <a:pt x="53"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50" name="Freeform 87"/>
            <p:cNvSpPr>
              <a:spLocks/>
            </p:cNvSpPr>
            <p:nvPr/>
          </p:nvSpPr>
          <p:spPr bwMode="auto">
            <a:xfrm>
              <a:off x="2866" y="3182"/>
              <a:ext cx="5" cy="31"/>
            </a:xfrm>
            <a:custGeom>
              <a:avLst/>
              <a:gdLst>
                <a:gd name="T0" fmla="*/ 5 w 5"/>
                <a:gd name="T1" fmla="*/ 31 h 31"/>
                <a:gd name="T2" fmla="*/ 5 w 5"/>
                <a:gd name="T3" fmla="*/ 31 h 31"/>
                <a:gd name="T4" fmla="*/ 5 w 5"/>
                <a:gd name="T5" fmla="*/ 26 h 31"/>
                <a:gd name="T6" fmla="*/ 5 w 5"/>
                <a:gd name="T7" fmla="*/ 15 h 31"/>
                <a:gd name="T8" fmla="*/ 0 w 5"/>
                <a:gd name="T9" fmla="*/ 0 h 31"/>
                <a:gd name="T10" fmla="*/ 0 60000 65536"/>
                <a:gd name="T11" fmla="*/ 0 60000 65536"/>
                <a:gd name="T12" fmla="*/ 0 60000 65536"/>
                <a:gd name="T13" fmla="*/ 0 60000 65536"/>
                <a:gd name="T14" fmla="*/ 0 60000 65536"/>
                <a:gd name="T15" fmla="*/ 0 w 5"/>
                <a:gd name="T16" fmla="*/ 0 h 31"/>
                <a:gd name="T17" fmla="*/ 5 w 5"/>
                <a:gd name="T18" fmla="*/ 31 h 31"/>
              </a:gdLst>
              <a:ahLst/>
              <a:cxnLst>
                <a:cxn ang="T10">
                  <a:pos x="T0" y="T1"/>
                </a:cxn>
                <a:cxn ang="T11">
                  <a:pos x="T2" y="T3"/>
                </a:cxn>
                <a:cxn ang="T12">
                  <a:pos x="T4" y="T5"/>
                </a:cxn>
                <a:cxn ang="T13">
                  <a:pos x="T6" y="T7"/>
                </a:cxn>
                <a:cxn ang="T14">
                  <a:pos x="T8" y="T9"/>
                </a:cxn>
              </a:cxnLst>
              <a:rect l="T15" t="T16" r="T17" b="T18"/>
              <a:pathLst>
                <a:path w="5" h="31">
                  <a:moveTo>
                    <a:pt x="5" y="31"/>
                  </a:moveTo>
                  <a:lnTo>
                    <a:pt x="5" y="31"/>
                  </a:lnTo>
                  <a:lnTo>
                    <a:pt x="5" y="26"/>
                  </a:lnTo>
                  <a:lnTo>
                    <a:pt x="5" y="15"/>
                  </a:lnTo>
                  <a:lnTo>
                    <a:pt x="0"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51" name="Freeform 88"/>
            <p:cNvSpPr>
              <a:spLocks/>
            </p:cNvSpPr>
            <p:nvPr/>
          </p:nvSpPr>
          <p:spPr bwMode="auto">
            <a:xfrm>
              <a:off x="2542" y="3107"/>
              <a:ext cx="27" cy="43"/>
            </a:xfrm>
            <a:custGeom>
              <a:avLst/>
              <a:gdLst>
                <a:gd name="T0" fmla="*/ 27 w 27"/>
                <a:gd name="T1" fmla="*/ 0 h 43"/>
                <a:gd name="T2" fmla="*/ 11 w 27"/>
                <a:gd name="T3" fmla="*/ 22 h 43"/>
                <a:gd name="T4" fmla="*/ 0 w 27"/>
                <a:gd name="T5" fmla="*/ 43 h 43"/>
                <a:gd name="T6" fmla="*/ 0 60000 65536"/>
                <a:gd name="T7" fmla="*/ 0 60000 65536"/>
                <a:gd name="T8" fmla="*/ 0 60000 65536"/>
                <a:gd name="T9" fmla="*/ 0 w 27"/>
                <a:gd name="T10" fmla="*/ 0 h 43"/>
                <a:gd name="T11" fmla="*/ 27 w 27"/>
                <a:gd name="T12" fmla="*/ 43 h 43"/>
              </a:gdLst>
              <a:ahLst/>
              <a:cxnLst>
                <a:cxn ang="T6">
                  <a:pos x="T0" y="T1"/>
                </a:cxn>
                <a:cxn ang="T7">
                  <a:pos x="T2" y="T3"/>
                </a:cxn>
                <a:cxn ang="T8">
                  <a:pos x="T4" y="T5"/>
                </a:cxn>
              </a:cxnLst>
              <a:rect l="T9" t="T10" r="T11" b="T12"/>
              <a:pathLst>
                <a:path w="27" h="43">
                  <a:moveTo>
                    <a:pt x="27" y="0"/>
                  </a:moveTo>
                  <a:lnTo>
                    <a:pt x="11" y="22"/>
                  </a:lnTo>
                  <a:lnTo>
                    <a:pt x="0" y="43"/>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52" name="Line 89"/>
            <p:cNvSpPr>
              <a:spLocks noChangeShapeType="1"/>
            </p:cNvSpPr>
            <p:nvPr/>
          </p:nvSpPr>
          <p:spPr bwMode="auto">
            <a:xfrm flipH="1">
              <a:off x="2293" y="3134"/>
              <a:ext cx="16"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3" name="Line 90"/>
            <p:cNvSpPr>
              <a:spLocks noChangeShapeType="1"/>
            </p:cNvSpPr>
            <p:nvPr/>
          </p:nvSpPr>
          <p:spPr bwMode="auto">
            <a:xfrm flipH="1" flipV="1">
              <a:off x="2007" y="3176"/>
              <a:ext cx="48"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4" name="Freeform 91"/>
            <p:cNvSpPr>
              <a:spLocks/>
            </p:cNvSpPr>
            <p:nvPr/>
          </p:nvSpPr>
          <p:spPr bwMode="auto">
            <a:xfrm>
              <a:off x="1652" y="3393"/>
              <a:ext cx="6" cy="37"/>
            </a:xfrm>
            <a:custGeom>
              <a:avLst/>
              <a:gdLst>
                <a:gd name="T0" fmla="*/ 0 w 6"/>
                <a:gd name="T1" fmla="*/ 0 h 37"/>
                <a:gd name="T2" fmla="*/ 6 w 6"/>
                <a:gd name="T3" fmla="*/ 16 h 37"/>
                <a:gd name="T4" fmla="*/ 6 w 6"/>
                <a:gd name="T5" fmla="*/ 37 h 37"/>
                <a:gd name="T6" fmla="*/ 0 60000 65536"/>
                <a:gd name="T7" fmla="*/ 0 60000 65536"/>
                <a:gd name="T8" fmla="*/ 0 60000 65536"/>
                <a:gd name="T9" fmla="*/ 0 w 6"/>
                <a:gd name="T10" fmla="*/ 0 h 37"/>
                <a:gd name="T11" fmla="*/ 6 w 6"/>
                <a:gd name="T12" fmla="*/ 37 h 37"/>
              </a:gdLst>
              <a:ahLst/>
              <a:cxnLst>
                <a:cxn ang="T6">
                  <a:pos x="T0" y="T1"/>
                </a:cxn>
                <a:cxn ang="T7">
                  <a:pos x="T2" y="T3"/>
                </a:cxn>
                <a:cxn ang="T8">
                  <a:pos x="T4" y="T5"/>
                </a:cxn>
              </a:cxnLst>
              <a:rect l="T9" t="T10" r="T11" b="T12"/>
              <a:pathLst>
                <a:path w="6" h="37">
                  <a:moveTo>
                    <a:pt x="0" y="0"/>
                  </a:moveTo>
                  <a:lnTo>
                    <a:pt x="6" y="16"/>
                  </a:lnTo>
                  <a:lnTo>
                    <a:pt x="6" y="37"/>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37955" name="Group 92"/>
          <p:cNvGrpSpPr>
            <a:grpSpLocks noChangeAspect="1"/>
          </p:cNvGrpSpPr>
          <p:nvPr/>
        </p:nvGrpSpPr>
        <p:grpSpPr bwMode="auto">
          <a:xfrm>
            <a:off x="5867400" y="2667000"/>
            <a:ext cx="1458913" cy="1109663"/>
            <a:chOff x="1488" y="3028"/>
            <a:chExt cx="1632" cy="1128"/>
          </a:xfrm>
        </p:grpSpPr>
        <p:sp>
          <p:nvSpPr>
            <p:cNvPr id="37956" name="AutoShape 93"/>
            <p:cNvSpPr>
              <a:spLocks noChangeAspect="1" noChangeArrowheads="1" noTextEdit="1"/>
            </p:cNvSpPr>
            <p:nvPr/>
          </p:nvSpPr>
          <p:spPr bwMode="auto">
            <a:xfrm>
              <a:off x="1488" y="3028"/>
              <a:ext cx="1632"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57" name="Freeform 94"/>
            <p:cNvSpPr>
              <a:spLocks/>
            </p:cNvSpPr>
            <p:nvPr/>
          </p:nvSpPr>
          <p:spPr bwMode="auto">
            <a:xfrm>
              <a:off x="1557" y="3097"/>
              <a:ext cx="1526" cy="1022"/>
            </a:xfrm>
            <a:custGeom>
              <a:avLst/>
              <a:gdLst>
                <a:gd name="T0" fmla="*/ 85 w 1526"/>
                <a:gd name="T1" fmla="*/ 355 h 1022"/>
                <a:gd name="T2" fmla="*/ 10 w 1526"/>
                <a:gd name="T3" fmla="*/ 429 h 1022"/>
                <a:gd name="T4" fmla="*/ 0 w 1526"/>
                <a:gd name="T5" fmla="*/ 482 h 1022"/>
                <a:gd name="T6" fmla="*/ 21 w 1526"/>
                <a:gd name="T7" fmla="*/ 551 h 1022"/>
                <a:gd name="T8" fmla="*/ 74 w 1526"/>
                <a:gd name="T9" fmla="*/ 598 h 1022"/>
                <a:gd name="T10" fmla="*/ 42 w 1526"/>
                <a:gd name="T11" fmla="*/ 646 h 1022"/>
                <a:gd name="T12" fmla="*/ 32 w 1526"/>
                <a:gd name="T13" fmla="*/ 694 h 1022"/>
                <a:gd name="T14" fmla="*/ 42 w 1526"/>
                <a:gd name="T15" fmla="*/ 752 h 1022"/>
                <a:gd name="T16" fmla="*/ 127 w 1526"/>
                <a:gd name="T17" fmla="*/ 826 h 1022"/>
                <a:gd name="T18" fmla="*/ 185 w 1526"/>
                <a:gd name="T19" fmla="*/ 837 h 1022"/>
                <a:gd name="T20" fmla="*/ 207 w 1526"/>
                <a:gd name="T21" fmla="*/ 837 h 1022"/>
                <a:gd name="T22" fmla="*/ 249 w 1526"/>
                <a:gd name="T23" fmla="*/ 890 h 1022"/>
                <a:gd name="T24" fmla="*/ 371 w 1526"/>
                <a:gd name="T25" fmla="*/ 948 h 1022"/>
                <a:gd name="T26" fmla="*/ 514 w 1526"/>
                <a:gd name="T27" fmla="*/ 953 h 1022"/>
                <a:gd name="T28" fmla="*/ 583 w 1526"/>
                <a:gd name="T29" fmla="*/ 927 h 1022"/>
                <a:gd name="T30" fmla="*/ 668 w 1526"/>
                <a:gd name="T31" fmla="*/ 995 h 1022"/>
                <a:gd name="T32" fmla="*/ 779 w 1526"/>
                <a:gd name="T33" fmla="*/ 1022 h 1022"/>
                <a:gd name="T34" fmla="*/ 853 w 1526"/>
                <a:gd name="T35" fmla="*/ 1011 h 1022"/>
                <a:gd name="T36" fmla="*/ 975 w 1526"/>
                <a:gd name="T37" fmla="*/ 932 h 1022"/>
                <a:gd name="T38" fmla="*/ 1007 w 1526"/>
                <a:gd name="T39" fmla="*/ 868 h 1022"/>
                <a:gd name="T40" fmla="*/ 1060 w 1526"/>
                <a:gd name="T41" fmla="*/ 890 h 1022"/>
                <a:gd name="T42" fmla="*/ 1160 w 1526"/>
                <a:gd name="T43" fmla="*/ 890 h 1022"/>
                <a:gd name="T44" fmla="*/ 1229 w 1526"/>
                <a:gd name="T45" fmla="*/ 863 h 1022"/>
                <a:gd name="T46" fmla="*/ 1287 w 1526"/>
                <a:gd name="T47" fmla="*/ 815 h 1022"/>
                <a:gd name="T48" fmla="*/ 1314 w 1526"/>
                <a:gd name="T49" fmla="*/ 747 h 1022"/>
                <a:gd name="T50" fmla="*/ 1319 w 1526"/>
                <a:gd name="T51" fmla="*/ 709 h 1022"/>
                <a:gd name="T52" fmla="*/ 1399 w 1526"/>
                <a:gd name="T53" fmla="*/ 683 h 1022"/>
                <a:gd name="T54" fmla="*/ 1468 w 1526"/>
                <a:gd name="T55" fmla="*/ 635 h 1022"/>
                <a:gd name="T56" fmla="*/ 1510 w 1526"/>
                <a:gd name="T57" fmla="*/ 572 h 1022"/>
                <a:gd name="T58" fmla="*/ 1526 w 1526"/>
                <a:gd name="T59" fmla="*/ 498 h 1022"/>
                <a:gd name="T60" fmla="*/ 1515 w 1526"/>
                <a:gd name="T61" fmla="*/ 424 h 1022"/>
                <a:gd name="T62" fmla="*/ 1478 w 1526"/>
                <a:gd name="T63" fmla="*/ 360 h 1022"/>
                <a:gd name="T64" fmla="*/ 1484 w 1526"/>
                <a:gd name="T65" fmla="*/ 328 h 1022"/>
                <a:gd name="T66" fmla="*/ 1478 w 1526"/>
                <a:gd name="T67" fmla="*/ 238 h 1022"/>
                <a:gd name="T68" fmla="*/ 1409 w 1526"/>
                <a:gd name="T69" fmla="*/ 153 h 1022"/>
                <a:gd name="T70" fmla="*/ 1351 w 1526"/>
                <a:gd name="T71" fmla="*/ 127 h 1022"/>
                <a:gd name="T72" fmla="*/ 1330 w 1526"/>
                <a:gd name="T73" fmla="*/ 74 h 1022"/>
                <a:gd name="T74" fmla="*/ 1245 w 1526"/>
                <a:gd name="T75" fmla="*/ 10 h 1022"/>
                <a:gd name="T76" fmla="*/ 1144 w 1526"/>
                <a:gd name="T77" fmla="*/ 5 h 1022"/>
                <a:gd name="T78" fmla="*/ 1081 w 1526"/>
                <a:gd name="T79" fmla="*/ 32 h 1022"/>
                <a:gd name="T80" fmla="*/ 1054 w 1526"/>
                <a:gd name="T81" fmla="*/ 53 h 1022"/>
                <a:gd name="T82" fmla="*/ 1001 w 1526"/>
                <a:gd name="T83" fmla="*/ 16 h 1022"/>
                <a:gd name="T84" fmla="*/ 932 w 1526"/>
                <a:gd name="T85" fmla="*/ 0 h 1022"/>
                <a:gd name="T86" fmla="*/ 853 w 1526"/>
                <a:gd name="T87" fmla="*/ 21 h 1022"/>
                <a:gd name="T88" fmla="*/ 795 w 1526"/>
                <a:gd name="T89" fmla="*/ 79 h 1022"/>
                <a:gd name="T90" fmla="*/ 763 w 1526"/>
                <a:gd name="T91" fmla="*/ 58 h 1022"/>
                <a:gd name="T92" fmla="*/ 699 w 1526"/>
                <a:gd name="T93" fmla="*/ 37 h 1022"/>
                <a:gd name="T94" fmla="*/ 615 w 1526"/>
                <a:gd name="T95" fmla="*/ 37 h 1022"/>
                <a:gd name="T96" fmla="*/ 524 w 1526"/>
                <a:gd name="T97" fmla="*/ 85 h 1022"/>
                <a:gd name="T98" fmla="*/ 493 w 1526"/>
                <a:gd name="T99" fmla="*/ 122 h 1022"/>
                <a:gd name="T100" fmla="*/ 376 w 1526"/>
                <a:gd name="T101" fmla="*/ 95 h 1022"/>
                <a:gd name="T102" fmla="*/ 281 w 1526"/>
                <a:gd name="T103" fmla="*/ 111 h 1022"/>
                <a:gd name="T104" fmla="*/ 207 w 1526"/>
                <a:gd name="T105" fmla="*/ 159 h 1022"/>
                <a:gd name="T106" fmla="*/ 154 w 1526"/>
                <a:gd name="T107" fmla="*/ 228 h 1022"/>
                <a:gd name="T108" fmla="*/ 132 w 1526"/>
                <a:gd name="T109" fmla="*/ 312 h 1022"/>
                <a:gd name="T110" fmla="*/ 138 w 1526"/>
                <a:gd name="T111" fmla="*/ 339 h 10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6"/>
                <a:gd name="T169" fmla="*/ 0 h 1022"/>
                <a:gd name="T170" fmla="*/ 1526 w 1526"/>
                <a:gd name="T171" fmla="*/ 1022 h 10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6" h="1022">
                  <a:moveTo>
                    <a:pt x="138" y="339"/>
                  </a:moveTo>
                  <a:lnTo>
                    <a:pt x="85" y="355"/>
                  </a:lnTo>
                  <a:lnTo>
                    <a:pt x="37" y="386"/>
                  </a:lnTo>
                  <a:lnTo>
                    <a:pt x="10" y="429"/>
                  </a:lnTo>
                  <a:lnTo>
                    <a:pt x="5" y="455"/>
                  </a:lnTo>
                  <a:lnTo>
                    <a:pt x="0" y="482"/>
                  </a:lnTo>
                  <a:lnTo>
                    <a:pt x="5" y="519"/>
                  </a:lnTo>
                  <a:lnTo>
                    <a:pt x="21" y="551"/>
                  </a:lnTo>
                  <a:lnTo>
                    <a:pt x="42" y="577"/>
                  </a:lnTo>
                  <a:lnTo>
                    <a:pt x="74" y="598"/>
                  </a:lnTo>
                  <a:lnTo>
                    <a:pt x="42" y="646"/>
                  </a:lnTo>
                  <a:lnTo>
                    <a:pt x="37" y="667"/>
                  </a:lnTo>
                  <a:lnTo>
                    <a:pt x="32" y="694"/>
                  </a:lnTo>
                  <a:lnTo>
                    <a:pt x="37" y="720"/>
                  </a:lnTo>
                  <a:lnTo>
                    <a:pt x="42" y="752"/>
                  </a:lnTo>
                  <a:lnTo>
                    <a:pt x="79" y="794"/>
                  </a:lnTo>
                  <a:lnTo>
                    <a:pt x="127" y="826"/>
                  </a:lnTo>
                  <a:lnTo>
                    <a:pt x="154" y="831"/>
                  </a:lnTo>
                  <a:lnTo>
                    <a:pt x="185" y="837"/>
                  </a:lnTo>
                  <a:lnTo>
                    <a:pt x="196" y="837"/>
                  </a:lnTo>
                  <a:lnTo>
                    <a:pt x="207" y="837"/>
                  </a:lnTo>
                  <a:lnTo>
                    <a:pt x="249" y="890"/>
                  </a:lnTo>
                  <a:lnTo>
                    <a:pt x="307" y="927"/>
                  </a:lnTo>
                  <a:lnTo>
                    <a:pt x="371" y="948"/>
                  </a:lnTo>
                  <a:lnTo>
                    <a:pt x="440" y="958"/>
                  </a:lnTo>
                  <a:lnTo>
                    <a:pt x="514" y="953"/>
                  </a:lnTo>
                  <a:lnTo>
                    <a:pt x="583" y="927"/>
                  </a:lnTo>
                  <a:lnTo>
                    <a:pt x="620" y="964"/>
                  </a:lnTo>
                  <a:lnTo>
                    <a:pt x="668" y="995"/>
                  </a:lnTo>
                  <a:lnTo>
                    <a:pt x="721" y="1017"/>
                  </a:lnTo>
                  <a:lnTo>
                    <a:pt x="779" y="1022"/>
                  </a:lnTo>
                  <a:lnTo>
                    <a:pt x="816" y="1017"/>
                  </a:lnTo>
                  <a:lnTo>
                    <a:pt x="853" y="1011"/>
                  </a:lnTo>
                  <a:lnTo>
                    <a:pt x="922" y="980"/>
                  </a:lnTo>
                  <a:lnTo>
                    <a:pt x="975" y="932"/>
                  </a:lnTo>
                  <a:lnTo>
                    <a:pt x="991" y="900"/>
                  </a:lnTo>
                  <a:lnTo>
                    <a:pt x="1007" y="868"/>
                  </a:lnTo>
                  <a:lnTo>
                    <a:pt x="1060" y="890"/>
                  </a:lnTo>
                  <a:lnTo>
                    <a:pt x="1118" y="895"/>
                  </a:lnTo>
                  <a:lnTo>
                    <a:pt x="1160" y="890"/>
                  </a:lnTo>
                  <a:lnTo>
                    <a:pt x="1197" y="879"/>
                  </a:lnTo>
                  <a:lnTo>
                    <a:pt x="1229" y="863"/>
                  </a:lnTo>
                  <a:lnTo>
                    <a:pt x="1261" y="842"/>
                  </a:lnTo>
                  <a:lnTo>
                    <a:pt x="1287" y="815"/>
                  </a:lnTo>
                  <a:lnTo>
                    <a:pt x="1303" y="784"/>
                  </a:lnTo>
                  <a:lnTo>
                    <a:pt x="1314" y="747"/>
                  </a:lnTo>
                  <a:lnTo>
                    <a:pt x="1319" y="709"/>
                  </a:lnTo>
                  <a:lnTo>
                    <a:pt x="1362" y="699"/>
                  </a:lnTo>
                  <a:lnTo>
                    <a:pt x="1399" y="683"/>
                  </a:lnTo>
                  <a:lnTo>
                    <a:pt x="1436" y="662"/>
                  </a:lnTo>
                  <a:lnTo>
                    <a:pt x="1468" y="635"/>
                  </a:lnTo>
                  <a:lnTo>
                    <a:pt x="1489" y="609"/>
                  </a:lnTo>
                  <a:lnTo>
                    <a:pt x="1510" y="572"/>
                  </a:lnTo>
                  <a:lnTo>
                    <a:pt x="1521" y="535"/>
                  </a:lnTo>
                  <a:lnTo>
                    <a:pt x="1526" y="498"/>
                  </a:lnTo>
                  <a:lnTo>
                    <a:pt x="1521" y="461"/>
                  </a:lnTo>
                  <a:lnTo>
                    <a:pt x="1515" y="424"/>
                  </a:lnTo>
                  <a:lnTo>
                    <a:pt x="1499" y="392"/>
                  </a:lnTo>
                  <a:lnTo>
                    <a:pt x="1478" y="360"/>
                  </a:lnTo>
                  <a:lnTo>
                    <a:pt x="1484" y="328"/>
                  </a:lnTo>
                  <a:lnTo>
                    <a:pt x="1489" y="296"/>
                  </a:lnTo>
                  <a:lnTo>
                    <a:pt x="1478" y="238"/>
                  </a:lnTo>
                  <a:lnTo>
                    <a:pt x="1452" y="190"/>
                  </a:lnTo>
                  <a:lnTo>
                    <a:pt x="1409" y="153"/>
                  </a:lnTo>
                  <a:lnTo>
                    <a:pt x="1351" y="127"/>
                  </a:lnTo>
                  <a:lnTo>
                    <a:pt x="1346" y="100"/>
                  </a:lnTo>
                  <a:lnTo>
                    <a:pt x="1330" y="74"/>
                  </a:lnTo>
                  <a:lnTo>
                    <a:pt x="1293" y="37"/>
                  </a:lnTo>
                  <a:lnTo>
                    <a:pt x="1245" y="10"/>
                  </a:lnTo>
                  <a:lnTo>
                    <a:pt x="1181" y="0"/>
                  </a:lnTo>
                  <a:lnTo>
                    <a:pt x="1144" y="5"/>
                  </a:lnTo>
                  <a:lnTo>
                    <a:pt x="1113" y="16"/>
                  </a:lnTo>
                  <a:lnTo>
                    <a:pt x="1081" y="32"/>
                  </a:lnTo>
                  <a:lnTo>
                    <a:pt x="1054" y="53"/>
                  </a:lnTo>
                  <a:lnTo>
                    <a:pt x="1028" y="32"/>
                  </a:lnTo>
                  <a:lnTo>
                    <a:pt x="1001" y="16"/>
                  </a:lnTo>
                  <a:lnTo>
                    <a:pt x="970" y="5"/>
                  </a:lnTo>
                  <a:lnTo>
                    <a:pt x="932" y="0"/>
                  </a:lnTo>
                  <a:lnTo>
                    <a:pt x="890" y="5"/>
                  </a:lnTo>
                  <a:lnTo>
                    <a:pt x="853" y="21"/>
                  </a:lnTo>
                  <a:lnTo>
                    <a:pt x="821" y="48"/>
                  </a:lnTo>
                  <a:lnTo>
                    <a:pt x="795" y="79"/>
                  </a:lnTo>
                  <a:lnTo>
                    <a:pt x="763" y="58"/>
                  </a:lnTo>
                  <a:lnTo>
                    <a:pt x="731" y="42"/>
                  </a:lnTo>
                  <a:lnTo>
                    <a:pt x="699" y="37"/>
                  </a:lnTo>
                  <a:lnTo>
                    <a:pt x="662" y="32"/>
                  </a:lnTo>
                  <a:lnTo>
                    <a:pt x="615" y="37"/>
                  </a:lnTo>
                  <a:lnTo>
                    <a:pt x="567" y="53"/>
                  </a:lnTo>
                  <a:lnTo>
                    <a:pt x="524" y="85"/>
                  </a:lnTo>
                  <a:lnTo>
                    <a:pt x="493" y="122"/>
                  </a:lnTo>
                  <a:lnTo>
                    <a:pt x="434" y="100"/>
                  </a:lnTo>
                  <a:lnTo>
                    <a:pt x="376" y="95"/>
                  </a:lnTo>
                  <a:lnTo>
                    <a:pt x="328" y="100"/>
                  </a:lnTo>
                  <a:lnTo>
                    <a:pt x="281" y="111"/>
                  </a:lnTo>
                  <a:lnTo>
                    <a:pt x="238" y="132"/>
                  </a:lnTo>
                  <a:lnTo>
                    <a:pt x="207" y="159"/>
                  </a:lnTo>
                  <a:lnTo>
                    <a:pt x="175" y="190"/>
                  </a:lnTo>
                  <a:lnTo>
                    <a:pt x="154" y="228"/>
                  </a:lnTo>
                  <a:lnTo>
                    <a:pt x="138" y="270"/>
                  </a:lnTo>
                  <a:lnTo>
                    <a:pt x="132" y="312"/>
                  </a:lnTo>
                  <a:lnTo>
                    <a:pt x="138" y="328"/>
                  </a:lnTo>
                  <a:lnTo>
                    <a:pt x="138" y="33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58" name="Freeform 95"/>
            <p:cNvSpPr>
              <a:spLocks/>
            </p:cNvSpPr>
            <p:nvPr/>
          </p:nvSpPr>
          <p:spPr bwMode="auto">
            <a:xfrm>
              <a:off x="1514" y="3054"/>
              <a:ext cx="1527" cy="1023"/>
            </a:xfrm>
            <a:custGeom>
              <a:avLst/>
              <a:gdLst>
                <a:gd name="T0" fmla="*/ 85 w 1527"/>
                <a:gd name="T1" fmla="*/ 355 h 1023"/>
                <a:gd name="T2" fmla="*/ 11 w 1527"/>
                <a:gd name="T3" fmla="*/ 429 h 1023"/>
                <a:gd name="T4" fmla="*/ 0 w 1527"/>
                <a:gd name="T5" fmla="*/ 482 h 1023"/>
                <a:gd name="T6" fmla="*/ 22 w 1527"/>
                <a:gd name="T7" fmla="*/ 551 h 1023"/>
                <a:gd name="T8" fmla="*/ 75 w 1527"/>
                <a:gd name="T9" fmla="*/ 599 h 1023"/>
                <a:gd name="T10" fmla="*/ 43 w 1527"/>
                <a:gd name="T11" fmla="*/ 647 h 1023"/>
                <a:gd name="T12" fmla="*/ 32 w 1527"/>
                <a:gd name="T13" fmla="*/ 694 h 1023"/>
                <a:gd name="T14" fmla="*/ 43 w 1527"/>
                <a:gd name="T15" fmla="*/ 752 h 1023"/>
                <a:gd name="T16" fmla="*/ 128 w 1527"/>
                <a:gd name="T17" fmla="*/ 827 h 1023"/>
                <a:gd name="T18" fmla="*/ 186 w 1527"/>
                <a:gd name="T19" fmla="*/ 837 h 1023"/>
                <a:gd name="T20" fmla="*/ 207 w 1527"/>
                <a:gd name="T21" fmla="*/ 837 h 1023"/>
                <a:gd name="T22" fmla="*/ 250 w 1527"/>
                <a:gd name="T23" fmla="*/ 890 h 1023"/>
                <a:gd name="T24" fmla="*/ 371 w 1527"/>
                <a:gd name="T25" fmla="*/ 948 h 1023"/>
                <a:gd name="T26" fmla="*/ 514 w 1527"/>
                <a:gd name="T27" fmla="*/ 954 h 1023"/>
                <a:gd name="T28" fmla="*/ 583 w 1527"/>
                <a:gd name="T29" fmla="*/ 927 h 1023"/>
                <a:gd name="T30" fmla="*/ 668 w 1527"/>
                <a:gd name="T31" fmla="*/ 996 h 1023"/>
                <a:gd name="T32" fmla="*/ 779 w 1527"/>
                <a:gd name="T33" fmla="*/ 1023 h 1023"/>
                <a:gd name="T34" fmla="*/ 854 w 1527"/>
                <a:gd name="T35" fmla="*/ 1012 h 1023"/>
                <a:gd name="T36" fmla="*/ 975 w 1527"/>
                <a:gd name="T37" fmla="*/ 933 h 1023"/>
                <a:gd name="T38" fmla="*/ 1007 w 1527"/>
                <a:gd name="T39" fmla="*/ 869 h 1023"/>
                <a:gd name="T40" fmla="*/ 1060 w 1527"/>
                <a:gd name="T41" fmla="*/ 890 h 1023"/>
                <a:gd name="T42" fmla="*/ 1161 w 1527"/>
                <a:gd name="T43" fmla="*/ 890 h 1023"/>
                <a:gd name="T44" fmla="*/ 1230 w 1527"/>
                <a:gd name="T45" fmla="*/ 864 h 1023"/>
                <a:gd name="T46" fmla="*/ 1288 w 1527"/>
                <a:gd name="T47" fmla="*/ 816 h 1023"/>
                <a:gd name="T48" fmla="*/ 1315 w 1527"/>
                <a:gd name="T49" fmla="*/ 747 h 1023"/>
                <a:gd name="T50" fmla="*/ 1320 w 1527"/>
                <a:gd name="T51" fmla="*/ 710 h 1023"/>
                <a:gd name="T52" fmla="*/ 1399 w 1527"/>
                <a:gd name="T53" fmla="*/ 684 h 1023"/>
                <a:gd name="T54" fmla="*/ 1468 w 1527"/>
                <a:gd name="T55" fmla="*/ 636 h 1023"/>
                <a:gd name="T56" fmla="*/ 1511 w 1527"/>
                <a:gd name="T57" fmla="*/ 572 h 1023"/>
                <a:gd name="T58" fmla="*/ 1527 w 1527"/>
                <a:gd name="T59" fmla="*/ 498 h 1023"/>
                <a:gd name="T60" fmla="*/ 1516 w 1527"/>
                <a:gd name="T61" fmla="*/ 424 h 1023"/>
                <a:gd name="T62" fmla="*/ 1479 w 1527"/>
                <a:gd name="T63" fmla="*/ 361 h 1023"/>
                <a:gd name="T64" fmla="*/ 1484 w 1527"/>
                <a:gd name="T65" fmla="*/ 329 h 1023"/>
                <a:gd name="T66" fmla="*/ 1479 w 1527"/>
                <a:gd name="T67" fmla="*/ 239 h 1023"/>
                <a:gd name="T68" fmla="*/ 1410 w 1527"/>
                <a:gd name="T69" fmla="*/ 154 h 1023"/>
                <a:gd name="T70" fmla="*/ 1352 w 1527"/>
                <a:gd name="T71" fmla="*/ 128 h 1023"/>
                <a:gd name="T72" fmla="*/ 1330 w 1527"/>
                <a:gd name="T73" fmla="*/ 75 h 1023"/>
                <a:gd name="T74" fmla="*/ 1246 w 1527"/>
                <a:gd name="T75" fmla="*/ 11 h 1023"/>
                <a:gd name="T76" fmla="*/ 1145 w 1527"/>
                <a:gd name="T77" fmla="*/ 6 h 1023"/>
                <a:gd name="T78" fmla="*/ 1081 w 1527"/>
                <a:gd name="T79" fmla="*/ 32 h 1023"/>
                <a:gd name="T80" fmla="*/ 1055 w 1527"/>
                <a:gd name="T81" fmla="*/ 53 h 1023"/>
                <a:gd name="T82" fmla="*/ 1002 w 1527"/>
                <a:gd name="T83" fmla="*/ 16 h 1023"/>
                <a:gd name="T84" fmla="*/ 933 w 1527"/>
                <a:gd name="T85" fmla="*/ 0 h 1023"/>
                <a:gd name="T86" fmla="*/ 854 w 1527"/>
                <a:gd name="T87" fmla="*/ 22 h 1023"/>
                <a:gd name="T88" fmla="*/ 795 w 1527"/>
                <a:gd name="T89" fmla="*/ 80 h 1023"/>
                <a:gd name="T90" fmla="*/ 764 w 1527"/>
                <a:gd name="T91" fmla="*/ 59 h 1023"/>
                <a:gd name="T92" fmla="*/ 700 w 1527"/>
                <a:gd name="T93" fmla="*/ 38 h 1023"/>
                <a:gd name="T94" fmla="*/ 615 w 1527"/>
                <a:gd name="T95" fmla="*/ 38 h 1023"/>
                <a:gd name="T96" fmla="*/ 525 w 1527"/>
                <a:gd name="T97" fmla="*/ 85 h 1023"/>
                <a:gd name="T98" fmla="*/ 493 w 1527"/>
                <a:gd name="T99" fmla="*/ 122 h 1023"/>
                <a:gd name="T100" fmla="*/ 377 w 1527"/>
                <a:gd name="T101" fmla="*/ 96 h 1023"/>
                <a:gd name="T102" fmla="*/ 281 w 1527"/>
                <a:gd name="T103" fmla="*/ 112 h 1023"/>
                <a:gd name="T104" fmla="*/ 207 w 1527"/>
                <a:gd name="T105" fmla="*/ 159 h 1023"/>
                <a:gd name="T106" fmla="*/ 154 w 1527"/>
                <a:gd name="T107" fmla="*/ 228 h 1023"/>
                <a:gd name="T108" fmla="*/ 133 w 1527"/>
                <a:gd name="T109" fmla="*/ 313 h 1023"/>
                <a:gd name="T110" fmla="*/ 138 w 1527"/>
                <a:gd name="T111" fmla="*/ 339 h 10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7"/>
                <a:gd name="T169" fmla="*/ 0 h 1023"/>
                <a:gd name="T170" fmla="*/ 1527 w 1527"/>
                <a:gd name="T171" fmla="*/ 1023 h 10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7" h="1023">
                  <a:moveTo>
                    <a:pt x="138" y="339"/>
                  </a:moveTo>
                  <a:lnTo>
                    <a:pt x="85" y="355"/>
                  </a:lnTo>
                  <a:lnTo>
                    <a:pt x="38" y="387"/>
                  </a:lnTo>
                  <a:lnTo>
                    <a:pt x="11" y="429"/>
                  </a:lnTo>
                  <a:lnTo>
                    <a:pt x="6" y="456"/>
                  </a:lnTo>
                  <a:lnTo>
                    <a:pt x="0" y="482"/>
                  </a:lnTo>
                  <a:lnTo>
                    <a:pt x="6" y="519"/>
                  </a:lnTo>
                  <a:lnTo>
                    <a:pt x="22" y="551"/>
                  </a:lnTo>
                  <a:lnTo>
                    <a:pt x="43" y="578"/>
                  </a:lnTo>
                  <a:lnTo>
                    <a:pt x="75" y="599"/>
                  </a:lnTo>
                  <a:lnTo>
                    <a:pt x="43" y="647"/>
                  </a:lnTo>
                  <a:lnTo>
                    <a:pt x="38" y="668"/>
                  </a:lnTo>
                  <a:lnTo>
                    <a:pt x="32" y="694"/>
                  </a:lnTo>
                  <a:lnTo>
                    <a:pt x="38" y="721"/>
                  </a:lnTo>
                  <a:lnTo>
                    <a:pt x="43" y="752"/>
                  </a:lnTo>
                  <a:lnTo>
                    <a:pt x="80" y="795"/>
                  </a:lnTo>
                  <a:lnTo>
                    <a:pt x="128" y="827"/>
                  </a:lnTo>
                  <a:lnTo>
                    <a:pt x="154" y="832"/>
                  </a:lnTo>
                  <a:lnTo>
                    <a:pt x="186" y="837"/>
                  </a:lnTo>
                  <a:lnTo>
                    <a:pt x="197" y="837"/>
                  </a:lnTo>
                  <a:lnTo>
                    <a:pt x="207" y="837"/>
                  </a:lnTo>
                  <a:lnTo>
                    <a:pt x="250" y="890"/>
                  </a:lnTo>
                  <a:lnTo>
                    <a:pt x="308" y="927"/>
                  </a:lnTo>
                  <a:lnTo>
                    <a:pt x="371" y="948"/>
                  </a:lnTo>
                  <a:lnTo>
                    <a:pt x="440" y="959"/>
                  </a:lnTo>
                  <a:lnTo>
                    <a:pt x="514" y="954"/>
                  </a:lnTo>
                  <a:lnTo>
                    <a:pt x="583" y="927"/>
                  </a:lnTo>
                  <a:lnTo>
                    <a:pt x="620" y="964"/>
                  </a:lnTo>
                  <a:lnTo>
                    <a:pt x="668" y="996"/>
                  </a:lnTo>
                  <a:lnTo>
                    <a:pt x="721" y="1017"/>
                  </a:lnTo>
                  <a:lnTo>
                    <a:pt x="779" y="1023"/>
                  </a:lnTo>
                  <a:lnTo>
                    <a:pt x="816" y="1017"/>
                  </a:lnTo>
                  <a:lnTo>
                    <a:pt x="854" y="1012"/>
                  </a:lnTo>
                  <a:lnTo>
                    <a:pt x="922" y="980"/>
                  </a:lnTo>
                  <a:lnTo>
                    <a:pt x="975" y="933"/>
                  </a:lnTo>
                  <a:lnTo>
                    <a:pt x="991" y="901"/>
                  </a:lnTo>
                  <a:lnTo>
                    <a:pt x="1007" y="869"/>
                  </a:lnTo>
                  <a:lnTo>
                    <a:pt x="1060" y="890"/>
                  </a:lnTo>
                  <a:lnTo>
                    <a:pt x="1119" y="895"/>
                  </a:lnTo>
                  <a:lnTo>
                    <a:pt x="1161" y="890"/>
                  </a:lnTo>
                  <a:lnTo>
                    <a:pt x="1198" y="880"/>
                  </a:lnTo>
                  <a:lnTo>
                    <a:pt x="1230" y="864"/>
                  </a:lnTo>
                  <a:lnTo>
                    <a:pt x="1262" y="843"/>
                  </a:lnTo>
                  <a:lnTo>
                    <a:pt x="1288" y="816"/>
                  </a:lnTo>
                  <a:lnTo>
                    <a:pt x="1304" y="784"/>
                  </a:lnTo>
                  <a:lnTo>
                    <a:pt x="1315" y="747"/>
                  </a:lnTo>
                  <a:lnTo>
                    <a:pt x="1320" y="710"/>
                  </a:lnTo>
                  <a:lnTo>
                    <a:pt x="1362" y="700"/>
                  </a:lnTo>
                  <a:lnTo>
                    <a:pt x="1399" y="684"/>
                  </a:lnTo>
                  <a:lnTo>
                    <a:pt x="1436" y="662"/>
                  </a:lnTo>
                  <a:lnTo>
                    <a:pt x="1468" y="636"/>
                  </a:lnTo>
                  <a:lnTo>
                    <a:pt x="1489" y="609"/>
                  </a:lnTo>
                  <a:lnTo>
                    <a:pt x="1511" y="572"/>
                  </a:lnTo>
                  <a:lnTo>
                    <a:pt x="1521" y="535"/>
                  </a:lnTo>
                  <a:lnTo>
                    <a:pt x="1527" y="498"/>
                  </a:lnTo>
                  <a:lnTo>
                    <a:pt x="1521" y="461"/>
                  </a:lnTo>
                  <a:lnTo>
                    <a:pt x="1516" y="424"/>
                  </a:lnTo>
                  <a:lnTo>
                    <a:pt x="1500" y="392"/>
                  </a:lnTo>
                  <a:lnTo>
                    <a:pt x="1479" y="361"/>
                  </a:lnTo>
                  <a:lnTo>
                    <a:pt x="1484" y="329"/>
                  </a:lnTo>
                  <a:lnTo>
                    <a:pt x="1489" y="297"/>
                  </a:lnTo>
                  <a:lnTo>
                    <a:pt x="1479" y="239"/>
                  </a:lnTo>
                  <a:lnTo>
                    <a:pt x="1452" y="191"/>
                  </a:lnTo>
                  <a:lnTo>
                    <a:pt x="1410" y="154"/>
                  </a:lnTo>
                  <a:lnTo>
                    <a:pt x="1352" y="128"/>
                  </a:lnTo>
                  <a:lnTo>
                    <a:pt x="1346" y="101"/>
                  </a:lnTo>
                  <a:lnTo>
                    <a:pt x="1330" y="75"/>
                  </a:lnTo>
                  <a:lnTo>
                    <a:pt x="1293" y="38"/>
                  </a:lnTo>
                  <a:lnTo>
                    <a:pt x="1246" y="11"/>
                  </a:lnTo>
                  <a:lnTo>
                    <a:pt x="1182" y="0"/>
                  </a:lnTo>
                  <a:lnTo>
                    <a:pt x="1145" y="6"/>
                  </a:lnTo>
                  <a:lnTo>
                    <a:pt x="1113" y="16"/>
                  </a:lnTo>
                  <a:lnTo>
                    <a:pt x="1081" y="32"/>
                  </a:lnTo>
                  <a:lnTo>
                    <a:pt x="1055" y="53"/>
                  </a:lnTo>
                  <a:lnTo>
                    <a:pt x="1028" y="32"/>
                  </a:lnTo>
                  <a:lnTo>
                    <a:pt x="1002" y="16"/>
                  </a:lnTo>
                  <a:lnTo>
                    <a:pt x="970" y="6"/>
                  </a:lnTo>
                  <a:lnTo>
                    <a:pt x="933" y="0"/>
                  </a:lnTo>
                  <a:lnTo>
                    <a:pt x="891" y="6"/>
                  </a:lnTo>
                  <a:lnTo>
                    <a:pt x="854" y="22"/>
                  </a:lnTo>
                  <a:lnTo>
                    <a:pt x="822" y="48"/>
                  </a:lnTo>
                  <a:lnTo>
                    <a:pt x="795" y="80"/>
                  </a:lnTo>
                  <a:lnTo>
                    <a:pt x="764" y="59"/>
                  </a:lnTo>
                  <a:lnTo>
                    <a:pt x="732" y="43"/>
                  </a:lnTo>
                  <a:lnTo>
                    <a:pt x="700" y="38"/>
                  </a:lnTo>
                  <a:lnTo>
                    <a:pt x="663" y="32"/>
                  </a:lnTo>
                  <a:lnTo>
                    <a:pt x="615" y="38"/>
                  </a:lnTo>
                  <a:lnTo>
                    <a:pt x="567" y="53"/>
                  </a:lnTo>
                  <a:lnTo>
                    <a:pt x="525" y="85"/>
                  </a:lnTo>
                  <a:lnTo>
                    <a:pt x="493" y="122"/>
                  </a:lnTo>
                  <a:lnTo>
                    <a:pt x="435" y="101"/>
                  </a:lnTo>
                  <a:lnTo>
                    <a:pt x="377" y="96"/>
                  </a:lnTo>
                  <a:lnTo>
                    <a:pt x="329" y="101"/>
                  </a:lnTo>
                  <a:lnTo>
                    <a:pt x="281" y="112"/>
                  </a:lnTo>
                  <a:lnTo>
                    <a:pt x="239" y="133"/>
                  </a:lnTo>
                  <a:lnTo>
                    <a:pt x="207" y="159"/>
                  </a:lnTo>
                  <a:lnTo>
                    <a:pt x="175" y="191"/>
                  </a:lnTo>
                  <a:lnTo>
                    <a:pt x="154" y="228"/>
                  </a:lnTo>
                  <a:lnTo>
                    <a:pt x="138" y="271"/>
                  </a:lnTo>
                  <a:lnTo>
                    <a:pt x="133" y="313"/>
                  </a:lnTo>
                  <a:lnTo>
                    <a:pt x="138" y="329"/>
                  </a:lnTo>
                  <a:lnTo>
                    <a:pt x="138" y="339"/>
                  </a:lnTo>
                  <a:close/>
                </a:path>
              </a:pathLst>
            </a:custGeom>
            <a:solidFill>
              <a:srgbClr val="CC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59" name="Freeform 96"/>
            <p:cNvSpPr>
              <a:spLocks/>
            </p:cNvSpPr>
            <p:nvPr/>
          </p:nvSpPr>
          <p:spPr bwMode="auto">
            <a:xfrm>
              <a:off x="1514" y="3054"/>
              <a:ext cx="1527" cy="1023"/>
            </a:xfrm>
            <a:custGeom>
              <a:avLst/>
              <a:gdLst>
                <a:gd name="T0" fmla="*/ 85 w 1527"/>
                <a:gd name="T1" fmla="*/ 355 h 1023"/>
                <a:gd name="T2" fmla="*/ 11 w 1527"/>
                <a:gd name="T3" fmla="*/ 429 h 1023"/>
                <a:gd name="T4" fmla="*/ 0 w 1527"/>
                <a:gd name="T5" fmla="*/ 482 h 1023"/>
                <a:gd name="T6" fmla="*/ 22 w 1527"/>
                <a:gd name="T7" fmla="*/ 551 h 1023"/>
                <a:gd name="T8" fmla="*/ 75 w 1527"/>
                <a:gd name="T9" fmla="*/ 599 h 1023"/>
                <a:gd name="T10" fmla="*/ 43 w 1527"/>
                <a:gd name="T11" fmla="*/ 647 h 1023"/>
                <a:gd name="T12" fmla="*/ 32 w 1527"/>
                <a:gd name="T13" fmla="*/ 694 h 1023"/>
                <a:gd name="T14" fmla="*/ 43 w 1527"/>
                <a:gd name="T15" fmla="*/ 752 h 1023"/>
                <a:gd name="T16" fmla="*/ 128 w 1527"/>
                <a:gd name="T17" fmla="*/ 827 h 1023"/>
                <a:gd name="T18" fmla="*/ 186 w 1527"/>
                <a:gd name="T19" fmla="*/ 837 h 1023"/>
                <a:gd name="T20" fmla="*/ 207 w 1527"/>
                <a:gd name="T21" fmla="*/ 837 h 1023"/>
                <a:gd name="T22" fmla="*/ 250 w 1527"/>
                <a:gd name="T23" fmla="*/ 890 h 1023"/>
                <a:gd name="T24" fmla="*/ 371 w 1527"/>
                <a:gd name="T25" fmla="*/ 948 h 1023"/>
                <a:gd name="T26" fmla="*/ 514 w 1527"/>
                <a:gd name="T27" fmla="*/ 954 h 1023"/>
                <a:gd name="T28" fmla="*/ 583 w 1527"/>
                <a:gd name="T29" fmla="*/ 927 h 1023"/>
                <a:gd name="T30" fmla="*/ 668 w 1527"/>
                <a:gd name="T31" fmla="*/ 996 h 1023"/>
                <a:gd name="T32" fmla="*/ 779 w 1527"/>
                <a:gd name="T33" fmla="*/ 1023 h 1023"/>
                <a:gd name="T34" fmla="*/ 854 w 1527"/>
                <a:gd name="T35" fmla="*/ 1012 h 1023"/>
                <a:gd name="T36" fmla="*/ 975 w 1527"/>
                <a:gd name="T37" fmla="*/ 933 h 1023"/>
                <a:gd name="T38" fmla="*/ 1007 w 1527"/>
                <a:gd name="T39" fmla="*/ 869 h 1023"/>
                <a:gd name="T40" fmla="*/ 1060 w 1527"/>
                <a:gd name="T41" fmla="*/ 890 h 1023"/>
                <a:gd name="T42" fmla="*/ 1161 w 1527"/>
                <a:gd name="T43" fmla="*/ 890 h 1023"/>
                <a:gd name="T44" fmla="*/ 1230 w 1527"/>
                <a:gd name="T45" fmla="*/ 864 h 1023"/>
                <a:gd name="T46" fmla="*/ 1288 w 1527"/>
                <a:gd name="T47" fmla="*/ 816 h 1023"/>
                <a:gd name="T48" fmla="*/ 1315 w 1527"/>
                <a:gd name="T49" fmla="*/ 747 h 1023"/>
                <a:gd name="T50" fmla="*/ 1320 w 1527"/>
                <a:gd name="T51" fmla="*/ 710 h 1023"/>
                <a:gd name="T52" fmla="*/ 1399 w 1527"/>
                <a:gd name="T53" fmla="*/ 684 h 1023"/>
                <a:gd name="T54" fmla="*/ 1468 w 1527"/>
                <a:gd name="T55" fmla="*/ 636 h 1023"/>
                <a:gd name="T56" fmla="*/ 1511 w 1527"/>
                <a:gd name="T57" fmla="*/ 572 h 1023"/>
                <a:gd name="T58" fmla="*/ 1527 w 1527"/>
                <a:gd name="T59" fmla="*/ 498 h 1023"/>
                <a:gd name="T60" fmla="*/ 1516 w 1527"/>
                <a:gd name="T61" fmla="*/ 424 h 1023"/>
                <a:gd name="T62" fmla="*/ 1479 w 1527"/>
                <a:gd name="T63" fmla="*/ 361 h 1023"/>
                <a:gd name="T64" fmla="*/ 1484 w 1527"/>
                <a:gd name="T65" fmla="*/ 329 h 1023"/>
                <a:gd name="T66" fmla="*/ 1479 w 1527"/>
                <a:gd name="T67" fmla="*/ 239 h 1023"/>
                <a:gd name="T68" fmla="*/ 1410 w 1527"/>
                <a:gd name="T69" fmla="*/ 154 h 1023"/>
                <a:gd name="T70" fmla="*/ 1352 w 1527"/>
                <a:gd name="T71" fmla="*/ 128 h 1023"/>
                <a:gd name="T72" fmla="*/ 1330 w 1527"/>
                <a:gd name="T73" fmla="*/ 75 h 1023"/>
                <a:gd name="T74" fmla="*/ 1246 w 1527"/>
                <a:gd name="T75" fmla="*/ 11 h 1023"/>
                <a:gd name="T76" fmla="*/ 1145 w 1527"/>
                <a:gd name="T77" fmla="*/ 6 h 1023"/>
                <a:gd name="T78" fmla="*/ 1081 w 1527"/>
                <a:gd name="T79" fmla="*/ 32 h 1023"/>
                <a:gd name="T80" fmla="*/ 1055 w 1527"/>
                <a:gd name="T81" fmla="*/ 53 h 1023"/>
                <a:gd name="T82" fmla="*/ 1002 w 1527"/>
                <a:gd name="T83" fmla="*/ 16 h 1023"/>
                <a:gd name="T84" fmla="*/ 933 w 1527"/>
                <a:gd name="T85" fmla="*/ 0 h 1023"/>
                <a:gd name="T86" fmla="*/ 854 w 1527"/>
                <a:gd name="T87" fmla="*/ 22 h 1023"/>
                <a:gd name="T88" fmla="*/ 795 w 1527"/>
                <a:gd name="T89" fmla="*/ 80 h 1023"/>
                <a:gd name="T90" fmla="*/ 764 w 1527"/>
                <a:gd name="T91" fmla="*/ 59 h 1023"/>
                <a:gd name="T92" fmla="*/ 700 w 1527"/>
                <a:gd name="T93" fmla="*/ 38 h 1023"/>
                <a:gd name="T94" fmla="*/ 615 w 1527"/>
                <a:gd name="T95" fmla="*/ 38 h 1023"/>
                <a:gd name="T96" fmla="*/ 525 w 1527"/>
                <a:gd name="T97" fmla="*/ 85 h 1023"/>
                <a:gd name="T98" fmla="*/ 493 w 1527"/>
                <a:gd name="T99" fmla="*/ 122 h 1023"/>
                <a:gd name="T100" fmla="*/ 377 w 1527"/>
                <a:gd name="T101" fmla="*/ 96 h 1023"/>
                <a:gd name="T102" fmla="*/ 281 w 1527"/>
                <a:gd name="T103" fmla="*/ 112 h 1023"/>
                <a:gd name="T104" fmla="*/ 207 w 1527"/>
                <a:gd name="T105" fmla="*/ 159 h 1023"/>
                <a:gd name="T106" fmla="*/ 154 w 1527"/>
                <a:gd name="T107" fmla="*/ 228 h 1023"/>
                <a:gd name="T108" fmla="*/ 133 w 1527"/>
                <a:gd name="T109" fmla="*/ 313 h 1023"/>
                <a:gd name="T110" fmla="*/ 138 w 1527"/>
                <a:gd name="T111" fmla="*/ 339 h 10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7"/>
                <a:gd name="T169" fmla="*/ 0 h 1023"/>
                <a:gd name="T170" fmla="*/ 1527 w 1527"/>
                <a:gd name="T171" fmla="*/ 1023 h 10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7" h="1023">
                  <a:moveTo>
                    <a:pt x="138" y="339"/>
                  </a:moveTo>
                  <a:lnTo>
                    <a:pt x="85" y="355"/>
                  </a:lnTo>
                  <a:lnTo>
                    <a:pt x="38" y="387"/>
                  </a:lnTo>
                  <a:lnTo>
                    <a:pt x="11" y="429"/>
                  </a:lnTo>
                  <a:lnTo>
                    <a:pt x="6" y="456"/>
                  </a:lnTo>
                  <a:lnTo>
                    <a:pt x="0" y="482"/>
                  </a:lnTo>
                  <a:lnTo>
                    <a:pt x="6" y="519"/>
                  </a:lnTo>
                  <a:lnTo>
                    <a:pt x="22" y="551"/>
                  </a:lnTo>
                  <a:lnTo>
                    <a:pt x="43" y="578"/>
                  </a:lnTo>
                  <a:lnTo>
                    <a:pt x="75" y="599"/>
                  </a:lnTo>
                  <a:lnTo>
                    <a:pt x="43" y="647"/>
                  </a:lnTo>
                  <a:lnTo>
                    <a:pt x="38" y="668"/>
                  </a:lnTo>
                  <a:lnTo>
                    <a:pt x="32" y="694"/>
                  </a:lnTo>
                  <a:lnTo>
                    <a:pt x="38" y="721"/>
                  </a:lnTo>
                  <a:lnTo>
                    <a:pt x="43" y="752"/>
                  </a:lnTo>
                  <a:lnTo>
                    <a:pt x="80" y="795"/>
                  </a:lnTo>
                  <a:lnTo>
                    <a:pt x="128" y="827"/>
                  </a:lnTo>
                  <a:lnTo>
                    <a:pt x="154" y="832"/>
                  </a:lnTo>
                  <a:lnTo>
                    <a:pt x="186" y="837"/>
                  </a:lnTo>
                  <a:lnTo>
                    <a:pt x="197" y="837"/>
                  </a:lnTo>
                  <a:lnTo>
                    <a:pt x="207" y="837"/>
                  </a:lnTo>
                  <a:lnTo>
                    <a:pt x="250" y="890"/>
                  </a:lnTo>
                  <a:lnTo>
                    <a:pt x="308" y="927"/>
                  </a:lnTo>
                  <a:lnTo>
                    <a:pt x="371" y="948"/>
                  </a:lnTo>
                  <a:lnTo>
                    <a:pt x="440" y="959"/>
                  </a:lnTo>
                  <a:lnTo>
                    <a:pt x="514" y="954"/>
                  </a:lnTo>
                  <a:lnTo>
                    <a:pt x="583" y="927"/>
                  </a:lnTo>
                  <a:lnTo>
                    <a:pt x="620" y="964"/>
                  </a:lnTo>
                  <a:lnTo>
                    <a:pt x="668" y="996"/>
                  </a:lnTo>
                  <a:lnTo>
                    <a:pt x="721" y="1017"/>
                  </a:lnTo>
                  <a:lnTo>
                    <a:pt x="779" y="1023"/>
                  </a:lnTo>
                  <a:lnTo>
                    <a:pt x="816" y="1017"/>
                  </a:lnTo>
                  <a:lnTo>
                    <a:pt x="854" y="1012"/>
                  </a:lnTo>
                  <a:lnTo>
                    <a:pt x="922" y="980"/>
                  </a:lnTo>
                  <a:lnTo>
                    <a:pt x="975" y="933"/>
                  </a:lnTo>
                  <a:lnTo>
                    <a:pt x="991" y="901"/>
                  </a:lnTo>
                  <a:lnTo>
                    <a:pt x="1007" y="869"/>
                  </a:lnTo>
                  <a:lnTo>
                    <a:pt x="1060" y="890"/>
                  </a:lnTo>
                  <a:lnTo>
                    <a:pt x="1119" y="895"/>
                  </a:lnTo>
                  <a:lnTo>
                    <a:pt x="1161" y="890"/>
                  </a:lnTo>
                  <a:lnTo>
                    <a:pt x="1198" y="880"/>
                  </a:lnTo>
                  <a:lnTo>
                    <a:pt x="1230" y="864"/>
                  </a:lnTo>
                  <a:lnTo>
                    <a:pt x="1262" y="843"/>
                  </a:lnTo>
                  <a:lnTo>
                    <a:pt x="1288" y="816"/>
                  </a:lnTo>
                  <a:lnTo>
                    <a:pt x="1304" y="784"/>
                  </a:lnTo>
                  <a:lnTo>
                    <a:pt x="1315" y="747"/>
                  </a:lnTo>
                  <a:lnTo>
                    <a:pt x="1320" y="710"/>
                  </a:lnTo>
                  <a:lnTo>
                    <a:pt x="1362" y="700"/>
                  </a:lnTo>
                  <a:lnTo>
                    <a:pt x="1399" y="684"/>
                  </a:lnTo>
                  <a:lnTo>
                    <a:pt x="1436" y="662"/>
                  </a:lnTo>
                  <a:lnTo>
                    <a:pt x="1468" y="636"/>
                  </a:lnTo>
                  <a:lnTo>
                    <a:pt x="1489" y="609"/>
                  </a:lnTo>
                  <a:lnTo>
                    <a:pt x="1511" y="572"/>
                  </a:lnTo>
                  <a:lnTo>
                    <a:pt x="1521" y="535"/>
                  </a:lnTo>
                  <a:lnTo>
                    <a:pt x="1527" y="498"/>
                  </a:lnTo>
                  <a:lnTo>
                    <a:pt x="1521" y="461"/>
                  </a:lnTo>
                  <a:lnTo>
                    <a:pt x="1516" y="424"/>
                  </a:lnTo>
                  <a:lnTo>
                    <a:pt x="1500" y="392"/>
                  </a:lnTo>
                  <a:lnTo>
                    <a:pt x="1479" y="361"/>
                  </a:lnTo>
                  <a:lnTo>
                    <a:pt x="1484" y="329"/>
                  </a:lnTo>
                  <a:lnTo>
                    <a:pt x="1489" y="297"/>
                  </a:lnTo>
                  <a:lnTo>
                    <a:pt x="1479" y="239"/>
                  </a:lnTo>
                  <a:lnTo>
                    <a:pt x="1452" y="191"/>
                  </a:lnTo>
                  <a:lnTo>
                    <a:pt x="1410" y="154"/>
                  </a:lnTo>
                  <a:lnTo>
                    <a:pt x="1352" y="128"/>
                  </a:lnTo>
                  <a:lnTo>
                    <a:pt x="1346" y="101"/>
                  </a:lnTo>
                  <a:lnTo>
                    <a:pt x="1330" y="75"/>
                  </a:lnTo>
                  <a:lnTo>
                    <a:pt x="1293" y="38"/>
                  </a:lnTo>
                  <a:lnTo>
                    <a:pt x="1246" y="11"/>
                  </a:lnTo>
                  <a:lnTo>
                    <a:pt x="1182" y="0"/>
                  </a:lnTo>
                  <a:lnTo>
                    <a:pt x="1145" y="6"/>
                  </a:lnTo>
                  <a:lnTo>
                    <a:pt x="1113" y="16"/>
                  </a:lnTo>
                  <a:lnTo>
                    <a:pt x="1081" y="32"/>
                  </a:lnTo>
                  <a:lnTo>
                    <a:pt x="1055" y="53"/>
                  </a:lnTo>
                  <a:lnTo>
                    <a:pt x="1028" y="32"/>
                  </a:lnTo>
                  <a:lnTo>
                    <a:pt x="1002" y="16"/>
                  </a:lnTo>
                  <a:lnTo>
                    <a:pt x="970" y="6"/>
                  </a:lnTo>
                  <a:lnTo>
                    <a:pt x="933" y="0"/>
                  </a:lnTo>
                  <a:lnTo>
                    <a:pt x="891" y="6"/>
                  </a:lnTo>
                  <a:lnTo>
                    <a:pt x="854" y="22"/>
                  </a:lnTo>
                  <a:lnTo>
                    <a:pt x="822" y="48"/>
                  </a:lnTo>
                  <a:lnTo>
                    <a:pt x="795" y="80"/>
                  </a:lnTo>
                  <a:lnTo>
                    <a:pt x="764" y="59"/>
                  </a:lnTo>
                  <a:lnTo>
                    <a:pt x="732" y="43"/>
                  </a:lnTo>
                  <a:lnTo>
                    <a:pt x="700" y="38"/>
                  </a:lnTo>
                  <a:lnTo>
                    <a:pt x="663" y="32"/>
                  </a:lnTo>
                  <a:lnTo>
                    <a:pt x="615" y="38"/>
                  </a:lnTo>
                  <a:lnTo>
                    <a:pt x="567" y="53"/>
                  </a:lnTo>
                  <a:lnTo>
                    <a:pt x="525" y="85"/>
                  </a:lnTo>
                  <a:lnTo>
                    <a:pt x="493" y="122"/>
                  </a:lnTo>
                  <a:lnTo>
                    <a:pt x="435" y="101"/>
                  </a:lnTo>
                  <a:lnTo>
                    <a:pt x="377" y="96"/>
                  </a:lnTo>
                  <a:lnTo>
                    <a:pt x="329" y="101"/>
                  </a:lnTo>
                  <a:lnTo>
                    <a:pt x="281" y="112"/>
                  </a:lnTo>
                  <a:lnTo>
                    <a:pt x="239" y="133"/>
                  </a:lnTo>
                  <a:lnTo>
                    <a:pt x="207" y="159"/>
                  </a:lnTo>
                  <a:lnTo>
                    <a:pt x="175" y="191"/>
                  </a:lnTo>
                  <a:lnTo>
                    <a:pt x="154" y="228"/>
                  </a:lnTo>
                  <a:lnTo>
                    <a:pt x="138" y="271"/>
                  </a:lnTo>
                  <a:lnTo>
                    <a:pt x="133" y="313"/>
                  </a:lnTo>
                  <a:lnTo>
                    <a:pt x="138" y="329"/>
                  </a:lnTo>
                  <a:lnTo>
                    <a:pt x="138" y="339"/>
                  </a:lnTo>
                  <a:close/>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60" name="Freeform 97"/>
            <p:cNvSpPr>
              <a:spLocks/>
            </p:cNvSpPr>
            <p:nvPr/>
          </p:nvSpPr>
          <p:spPr bwMode="auto">
            <a:xfrm>
              <a:off x="1589" y="3653"/>
              <a:ext cx="90" cy="21"/>
            </a:xfrm>
            <a:custGeom>
              <a:avLst/>
              <a:gdLst>
                <a:gd name="T0" fmla="*/ 0 w 90"/>
                <a:gd name="T1" fmla="*/ 0 h 21"/>
                <a:gd name="T2" fmla="*/ 42 w 90"/>
                <a:gd name="T3" fmla="*/ 16 h 21"/>
                <a:gd name="T4" fmla="*/ 79 w 90"/>
                <a:gd name="T5" fmla="*/ 21 h 21"/>
                <a:gd name="T6" fmla="*/ 84 w 90"/>
                <a:gd name="T7" fmla="*/ 21 h 21"/>
                <a:gd name="T8" fmla="*/ 90 w 90"/>
                <a:gd name="T9" fmla="*/ 21 h 21"/>
                <a:gd name="T10" fmla="*/ 0 60000 65536"/>
                <a:gd name="T11" fmla="*/ 0 60000 65536"/>
                <a:gd name="T12" fmla="*/ 0 60000 65536"/>
                <a:gd name="T13" fmla="*/ 0 60000 65536"/>
                <a:gd name="T14" fmla="*/ 0 60000 65536"/>
                <a:gd name="T15" fmla="*/ 0 w 90"/>
                <a:gd name="T16" fmla="*/ 0 h 21"/>
                <a:gd name="T17" fmla="*/ 90 w 90"/>
                <a:gd name="T18" fmla="*/ 21 h 21"/>
              </a:gdLst>
              <a:ahLst/>
              <a:cxnLst>
                <a:cxn ang="T10">
                  <a:pos x="T0" y="T1"/>
                </a:cxn>
                <a:cxn ang="T11">
                  <a:pos x="T2" y="T3"/>
                </a:cxn>
                <a:cxn ang="T12">
                  <a:pos x="T4" y="T5"/>
                </a:cxn>
                <a:cxn ang="T13">
                  <a:pos x="T6" y="T7"/>
                </a:cxn>
                <a:cxn ang="T14">
                  <a:pos x="T8" y="T9"/>
                </a:cxn>
              </a:cxnLst>
              <a:rect l="T15" t="T16" r="T17" b="T18"/>
              <a:pathLst>
                <a:path w="90" h="21">
                  <a:moveTo>
                    <a:pt x="0" y="0"/>
                  </a:moveTo>
                  <a:lnTo>
                    <a:pt x="42" y="16"/>
                  </a:lnTo>
                  <a:lnTo>
                    <a:pt x="79" y="21"/>
                  </a:lnTo>
                  <a:lnTo>
                    <a:pt x="84" y="21"/>
                  </a:lnTo>
                  <a:lnTo>
                    <a:pt x="90" y="21"/>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61" name="Freeform 98"/>
            <p:cNvSpPr>
              <a:spLocks/>
            </p:cNvSpPr>
            <p:nvPr/>
          </p:nvSpPr>
          <p:spPr bwMode="auto">
            <a:xfrm>
              <a:off x="1721" y="3881"/>
              <a:ext cx="37" cy="10"/>
            </a:xfrm>
            <a:custGeom>
              <a:avLst/>
              <a:gdLst>
                <a:gd name="T0" fmla="*/ 0 w 37"/>
                <a:gd name="T1" fmla="*/ 10 h 10"/>
                <a:gd name="T2" fmla="*/ 21 w 37"/>
                <a:gd name="T3" fmla="*/ 5 h 10"/>
                <a:gd name="T4" fmla="*/ 37 w 37"/>
                <a:gd name="T5" fmla="*/ 0 h 10"/>
                <a:gd name="T6" fmla="*/ 0 60000 65536"/>
                <a:gd name="T7" fmla="*/ 0 60000 65536"/>
                <a:gd name="T8" fmla="*/ 0 60000 65536"/>
                <a:gd name="T9" fmla="*/ 0 w 37"/>
                <a:gd name="T10" fmla="*/ 0 h 10"/>
                <a:gd name="T11" fmla="*/ 37 w 37"/>
                <a:gd name="T12" fmla="*/ 10 h 10"/>
              </a:gdLst>
              <a:ahLst/>
              <a:cxnLst>
                <a:cxn ang="T6">
                  <a:pos x="T0" y="T1"/>
                </a:cxn>
                <a:cxn ang="T7">
                  <a:pos x="T2" y="T3"/>
                </a:cxn>
                <a:cxn ang="T8">
                  <a:pos x="T4" y="T5"/>
                </a:cxn>
              </a:cxnLst>
              <a:rect l="T9" t="T10" r="T11" b="T12"/>
              <a:pathLst>
                <a:path w="37" h="10">
                  <a:moveTo>
                    <a:pt x="0" y="10"/>
                  </a:moveTo>
                  <a:lnTo>
                    <a:pt x="21" y="5"/>
                  </a:lnTo>
                  <a:lnTo>
                    <a:pt x="37"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62" name="Freeform 99"/>
            <p:cNvSpPr>
              <a:spLocks/>
            </p:cNvSpPr>
            <p:nvPr/>
          </p:nvSpPr>
          <p:spPr bwMode="auto">
            <a:xfrm>
              <a:off x="2071" y="3939"/>
              <a:ext cx="26" cy="42"/>
            </a:xfrm>
            <a:custGeom>
              <a:avLst/>
              <a:gdLst>
                <a:gd name="T0" fmla="*/ 0 w 26"/>
                <a:gd name="T1" fmla="*/ 0 h 42"/>
                <a:gd name="T2" fmla="*/ 10 w 26"/>
                <a:gd name="T3" fmla="*/ 21 h 42"/>
                <a:gd name="T4" fmla="*/ 26 w 26"/>
                <a:gd name="T5" fmla="*/ 42 h 42"/>
                <a:gd name="T6" fmla="*/ 0 60000 65536"/>
                <a:gd name="T7" fmla="*/ 0 60000 65536"/>
                <a:gd name="T8" fmla="*/ 0 60000 65536"/>
                <a:gd name="T9" fmla="*/ 0 w 26"/>
                <a:gd name="T10" fmla="*/ 0 h 42"/>
                <a:gd name="T11" fmla="*/ 26 w 26"/>
                <a:gd name="T12" fmla="*/ 42 h 42"/>
              </a:gdLst>
              <a:ahLst/>
              <a:cxnLst>
                <a:cxn ang="T6">
                  <a:pos x="T0" y="T1"/>
                </a:cxn>
                <a:cxn ang="T7">
                  <a:pos x="T2" y="T3"/>
                </a:cxn>
                <a:cxn ang="T8">
                  <a:pos x="T4" y="T5"/>
                </a:cxn>
              </a:cxnLst>
              <a:rect l="T9" t="T10" r="T11" b="T12"/>
              <a:pathLst>
                <a:path w="26" h="42">
                  <a:moveTo>
                    <a:pt x="0" y="0"/>
                  </a:moveTo>
                  <a:lnTo>
                    <a:pt x="10" y="21"/>
                  </a:lnTo>
                  <a:lnTo>
                    <a:pt x="26" y="42"/>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63" name="Freeform 100"/>
            <p:cNvSpPr>
              <a:spLocks/>
            </p:cNvSpPr>
            <p:nvPr/>
          </p:nvSpPr>
          <p:spPr bwMode="auto">
            <a:xfrm>
              <a:off x="2521" y="3875"/>
              <a:ext cx="11" cy="48"/>
            </a:xfrm>
            <a:custGeom>
              <a:avLst/>
              <a:gdLst>
                <a:gd name="T0" fmla="*/ 0 w 11"/>
                <a:gd name="T1" fmla="*/ 48 h 48"/>
                <a:gd name="T2" fmla="*/ 6 w 11"/>
                <a:gd name="T3" fmla="*/ 27 h 48"/>
                <a:gd name="T4" fmla="*/ 11 w 11"/>
                <a:gd name="T5" fmla="*/ 0 h 48"/>
                <a:gd name="T6" fmla="*/ 0 60000 65536"/>
                <a:gd name="T7" fmla="*/ 0 60000 65536"/>
                <a:gd name="T8" fmla="*/ 0 60000 65536"/>
                <a:gd name="T9" fmla="*/ 0 w 11"/>
                <a:gd name="T10" fmla="*/ 0 h 48"/>
                <a:gd name="T11" fmla="*/ 11 w 11"/>
                <a:gd name="T12" fmla="*/ 48 h 48"/>
              </a:gdLst>
              <a:ahLst/>
              <a:cxnLst>
                <a:cxn ang="T6">
                  <a:pos x="T0" y="T1"/>
                </a:cxn>
                <a:cxn ang="T7">
                  <a:pos x="T2" y="T3"/>
                </a:cxn>
                <a:cxn ang="T8">
                  <a:pos x="T4" y="T5"/>
                </a:cxn>
              </a:cxnLst>
              <a:rect l="T9" t="T10" r="T11" b="T12"/>
              <a:pathLst>
                <a:path w="11" h="48">
                  <a:moveTo>
                    <a:pt x="0" y="48"/>
                  </a:moveTo>
                  <a:lnTo>
                    <a:pt x="6" y="27"/>
                  </a:lnTo>
                  <a:lnTo>
                    <a:pt x="11"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64" name="Freeform 101"/>
            <p:cNvSpPr>
              <a:spLocks/>
            </p:cNvSpPr>
            <p:nvPr/>
          </p:nvSpPr>
          <p:spPr bwMode="auto">
            <a:xfrm>
              <a:off x="2723" y="3600"/>
              <a:ext cx="111" cy="164"/>
            </a:xfrm>
            <a:custGeom>
              <a:avLst/>
              <a:gdLst>
                <a:gd name="T0" fmla="*/ 111 w 111"/>
                <a:gd name="T1" fmla="*/ 164 h 164"/>
                <a:gd name="T2" fmla="*/ 111 w 111"/>
                <a:gd name="T3" fmla="*/ 164 h 164"/>
                <a:gd name="T4" fmla="*/ 106 w 111"/>
                <a:gd name="T5" fmla="*/ 111 h 164"/>
                <a:gd name="T6" fmla="*/ 79 w 111"/>
                <a:gd name="T7" fmla="*/ 69 h 164"/>
                <a:gd name="T8" fmla="*/ 47 w 111"/>
                <a:gd name="T9" fmla="*/ 26 h 164"/>
                <a:gd name="T10" fmla="*/ 0 w 111"/>
                <a:gd name="T11" fmla="*/ 0 h 164"/>
                <a:gd name="T12" fmla="*/ 0 60000 65536"/>
                <a:gd name="T13" fmla="*/ 0 60000 65536"/>
                <a:gd name="T14" fmla="*/ 0 60000 65536"/>
                <a:gd name="T15" fmla="*/ 0 60000 65536"/>
                <a:gd name="T16" fmla="*/ 0 60000 65536"/>
                <a:gd name="T17" fmla="*/ 0 60000 65536"/>
                <a:gd name="T18" fmla="*/ 0 w 111"/>
                <a:gd name="T19" fmla="*/ 0 h 164"/>
                <a:gd name="T20" fmla="*/ 111 w 111"/>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111" h="164">
                  <a:moveTo>
                    <a:pt x="111" y="164"/>
                  </a:moveTo>
                  <a:lnTo>
                    <a:pt x="111" y="164"/>
                  </a:lnTo>
                  <a:lnTo>
                    <a:pt x="106" y="111"/>
                  </a:lnTo>
                  <a:lnTo>
                    <a:pt x="79" y="69"/>
                  </a:lnTo>
                  <a:lnTo>
                    <a:pt x="47" y="26"/>
                  </a:lnTo>
                  <a:lnTo>
                    <a:pt x="0"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65" name="Freeform 102"/>
            <p:cNvSpPr>
              <a:spLocks/>
            </p:cNvSpPr>
            <p:nvPr/>
          </p:nvSpPr>
          <p:spPr bwMode="auto">
            <a:xfrm>
              <a:off x="2940" y="3415"/>
              <a:ext cx="53" cy="63"/>
            </a:xfrm>
            <a:custGeom>
              <a:avLst/>
              <a:gdLst>
                <a:gd name="T0" fmla="*/ 0 w 53"/>
                <a:gd name="T1" fmla="*/ 63 h 63"/>
                <a:gd name="T2" fmla="*/ 26 w 53"/>
                <a:gd name="T3" fmla="*/ 37 h 63"/>
                <a:gd name="T4" fmla="*/ 53 w 53"/>
                <a:gd name="T5" fmla="*/ 0 h 63"/>
                <a:gd name="T6" fmla="*/ 0 60000 65536"/>
                <a:gd name="T7" fmla="*/ 0 60000 65536"/>
                <a:gd name="T8" fmla="*/ 0 60000 65536"/>
                <a:gd name="T9" fmla="*/ 0 w 53"/>
                <a:gd name="T10" fmla="*/ 0 h 63"/>
                <a:gd name="T11" fmla="*/ 53 w 53"/>
                <a:gd name="T12" fmla="*/ 63 h 63"/>
              </a:gdLst>
              <a:ahLst/>
              <a:cxnLst>
                <a:cxn ang="T6">
                  <a:pos x="T0" y="T1"/>
                </a:cxn>
                <a:cxn ang="T7">
                  <a:pos x="T2" y="T3"/>
                </a:cxn>
                <a:cxn ang="T8">
                  <a:pos x="T4" y="T5"/>
                </a:cxn>
              </a:cxnLst>
              <a:rect l="T9" t="T10" r="T11" b="T12"/>
              <a:pathLst>
                <a:path w="53" h="63">
                  <a:moveTo>
                    <a:pt x="0" y="63"/>
                  </a:moveTo>
                  <a:lnTo>
                    <a:pt x="26" y="37"/>
                  </a:lnTo>
                  <a:lnTo>
                    <a:pt x="53"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66" name="Freeform 103"/>
            <p:cNvSpPr>
              <a:spLocks/>
            </p:cNvSpPr>
            <p:nvPr/>
          </p:nvSpPr>
          <p:spPr bwMode="auto">
            <a:xfrm>
              <a:off x="2866" y="3182"/>
              <a:ext cx="5" cy="31"/>
            </a:xfrm>
            <a:custGeom>
              <a:avLst/>
              <a:gdLst>
                <a:gd name="T0" fmla="*/ 5 w 5"/>
                <a:gd name="T1" fmla="*/ 31 h 31"/>
                <a:gd name="T2" fmla="*/ 5 w 5"/>
                <a:gd name="T3" fmla="*/ 31 h 31"/>
                <a:gd name="T4" fmla="*/ 5 w 5"/>
                <a:gd name="T5" fmla="*/ 26 h 31"/>
                <a:gd name="T6" fmla="*/ 5 w 5"/>
                <a:gd name="T7" fmla="*/ 15 h 31"/>
                <a:gd name="T8" fmla="*/ 0 w 5"/>
                <a:gd name="T9" fmla="*/ 0 h 31"/>
                <a:gd name="T10" fmla="*/ 0 60000 65536"/>
                <a:gd name="T11" fmla="*/ 0 60000 65536"/>
                <a:gd name="T12" fmla="*/ 0 60000 65536"/>
                <a:gd name="T13" fmla="*/ 0 60000 65536"/>
                <a:gd name="T14" fmla="*/ 0 60000 65536"/>
                <a:gd name="T15" fmla="*/ 0 w 5"/>
                <a:gd name="T16" fmla="*/ 0 h 31"/>
                <a:gd name="T17" fmla="*/ 5 w 5"/>
                <a:gd name="T18" fmla="*/ 31 h 31"/>
              </a:gdLst>
              <a:ahLst/>
              <a:cxnLst>
                <a:cxn ang="T10">
                  <a:pos x="T0" y="T1"/>
                </a:cxn>
                <a:cxn ang="T11">
                  <a:pos x="T2" y="T3"/>
                </a:cxn>
                <a:cxn ang="T12">
                  <a:pos x="T4" y="T5"/>
                </a:cxn>
                <a:cxn ang="T13">
                  <a:pos x="T6" y="T7"/>
                </a:cxn>
                <a:cxn ang="T14">
                  <a:pos x="T8" y="T9"/>
                </a:cxn>
              </a:cxnLst>
              <a:rect l="T15" t="T16" r="T17" b="T18"/>
              <a:pathLst>
                <a:path w="5" h="31">
                  <a:moveTo>
                    <a:pt x="5" y="31"/>
                  </a:moveTo>
                  <a:lnTo>
                    <a:pt x="5" y="31"/>
                  </a:lnTo>
                  <a:lnTo>
                    <a:pt x="5" y="26"/>
                  </a:lnTo>
                  <a:lnTo>
                    <a:pt x="5" y="15"/>
                  </a:lnTo>
                  <a:lnTo>
                    <a:pt x="0"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67" name="Freeform 104"/>
            <p:cNvSpPr>
              <a:spLocks/>
            </p:cNvSpPr>
            <p:nvPr/>
          </p:nvSpPr>
          <p:spPr bwMode="auto">
            <a:xfrm>
              <a:off x="2542" y="3107"/>
              <a:ext cx="27" cy="43"/>
            </a:xfrm>
            <a:custGeom>
              <a:avLst/>
              <a:gdLst>
                <a:gd name="T0" fmla="*/ 27 w 27"/>
                <a:gd name="T1" fmla="*/ 0 h 43"/>
                <a:gd name="T2" fmla="*/ 11 w 27"/>
                <a:gd name="T3" fmla="*/ 22 h 43"/>
                <a:gd name="T4" fmla="*/ 0 w 27"/>
                <a:gd name="T5" fmla="*/ 43 h 43"/>
                <a:gd name="T6" fmla="*/ 0 60000 65536"/>
                <a:gd name="T7" fmla="*/ 0 60000 65536"/>
                <a:gd name="T8" fmla="*/ 0 60000 65536"/>
                <a:gd name="T9" fmla="*/ 0 w 27"/>
                <a:gd name="T10" fmla="*/ 0 h 43"/>
                <a:gd name="T11" fmla="*/ 27 w 27"/>
                <a:gd name="T12" fmla="*/ 43 h 43"/>
              </a:gdLst>
              <a:ahLst/>
              <a:cxnLst>
                <a:cxn ang="T6">
                  <a:pos x="T0" y="T1"/>
                </a:cxn>
                <a:cxn ang="T7">
                  <a:pos x="T2" y="T3"/>
                </a:cxn>
                <a:cxn ang="T8">
                  <a:pos x="T4" y="T5"/>
                </a:cxn>
              </a:cxnLst>
              <a:rect l="T9" t="T10" r="T11" b="T12"/>
              <a:pathLst>
                <a:path w="27" h="43">
                  <a:moveTo>
                    <a:pt x="27" y="0"/>
                  </a:moveTo>
                  <a:lnTo>
                    <a:pt x="11" y="22"/>
                  </a:lnTo>
                  <a:lnTo>
                    <a:pt x="0" y="43"/>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68" name="Line 105"/>
            <p:cNvSpPr>
              <a:spLocks noChangeShapeType="1"/>
            </p:cNvSpPr>
            <p:nvPr/>
          </p:nvSpPr>
          <p:spPr bwMode="auto">
            <a:xfrm flipH="1">
              <a:off x="2293" y="3134"/>
              <a:ext cx="16"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9" name="Line 106"/>
            <p:cNvSpPr>
              <a:spLocks noChangeShapeType="1"/>
            </p:cNvSpPr>
            <p:nvPr/>
          </p:nvSpPr>
          <p:spPr bwMode="auto">
            <a:xfrm flipH="1" flipV="1">
              <a:off x="2007" y="3176"/>
              <a:ext cx="48"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0" name="Freeform 107"/>
            <p:cNvSpPr>
              <a:spLocks/>
            </p:cNvSpPr>
            <p:nvPr/>
          </p:nvSpPr>
          <p:spPr bwMode="auto">
            <a:xfrm>
              <a:off x="1652" y="3393"/>
              <a:ext cx="6" cy="37"/>
            </a:xfrm>
            <a:custGeom>
              <a:avLst/>
              <a:gdLst>
                <a:gd name="T0" fmla="*/ 0 w 6"/>
                <a:gd name="T1" fmla="*/ 0 h 37"/>
                <a:gd name="T2" fmla="*/ 6 w 6"/>
                <a:gd name="T3" fmla="*/ 16 h 37"/>
                <a:gd name="T4" fmla="*/ 6 w 6"/>
                <a:gd name="T5" fmla="*/ 37 h 37"/>
                <a:gd name="T6" fmla="*/ 0 60000 65536"/>
                <a:gd name="T7" fmla="*/ 0 60000 65536"/>
                <a:gd name="T8" fmla="*/ 0 60000 65536"/>
                <a:gd name="T9" fmla="*/ 0 w 6"/>
                <a:gd name="T10" fmla="*/ 0 h 37"/>
                <a:gd name="T11" fmla="*/ 6 w 6"/>
                <a:gd name="T12" fmla="*/ 37 h 37"/>
              </a:gdLst>
              <a:ahLst/>
              <a:cxnLst>
                <a:cxn ang="T6">
                  <a:pos x="T0" y="T1"/>
                </a:cxn>
                <a:cxn ang="T7">
                  <a:pos x="T2" y="T3"/>
                </a:cxn>
                <a:cxn ang="T8">
                  <a:pos x="T4" y="T5"/>
                </a:cxn>
              </a:cxnLst>
              <a:rect l="T9" t="T10" r="T11" b="T12"/>
              <a:pathLst>
                <a:path w="6" h="37">
                  <a:moveTo>
                    <a:pt x="0" y="0"/>
                  </a:moveTo>
                  <a:lnTo>
                    <a:pt x="6" y="16"/>
                  </a:lnTo>
                  <a:lnTo>
                    <a:pt x="6" y="37"/>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grpSp>
      <p:sp>
        <p:nvSpPr>
          <p:cNvPr id="37971" name="Freeform 108"/>
          <p:cNvSpPr>
            <a:spLocks/>
          </p:cNvSpPr>
          <p:nvPr/>
        </p:nvSpPr>
        <p:spPr bwMode="auto">
          <a:xfrm>
            <a:off x="2895600" y="1155700"/>
            <a:ext cx="5791200" cy="1206500"/>
          </a:xfrm>
          <a:custGeom>
            <a:avLst/>
            <a:gdLst>
              <a:gd name="T0" fmla="*/ 3648 w 3648"/>
              <a:gd name="T1" fmla="*/ 760 h 760"/>
              <a:gd name="T2" fmla="*/ 1776 w 3648"/>
              <a:gd name="T3" fmla="*/ 40 h 760"/>
              <a:gd name="T4" fmla="*/ 0 w 3648"/>
              <a:gd name="T5" fmla="*/ 520 h 760"/>
              <a:gd name="T6" fmla="*/ 0 60000 65536"/>
              <a:gd name="T7" fmla="*/ 0 60000 65536"/>
              <a:gd name="T8" fmla="*/ 0 60000 65536"/>
              <a:gd name="T9" fmla="*/ 0 w 3648"/>
              <a:gd name="T10" fmla="*/ 0 h 760"/>
              <a:gd name="T11" fmla="*/ 3648 w 3648"/>
              <a:gd name="T12" fmla="*/ 760 h 760"/>
            </a:gdLst>
            <a:ahLst/>
            <a:cxnLst>
              <a:cxn ang="T6">
                <a:pos x="T0" y="T1"/>
              </a:cxn>
              <a:cxn ang="T7">
                <a:pos x="T2" y="T3"/>
              </a:cxn>
              <a:cxn ang="T8">
                <a:pos x="T4" y="T5"/>
              </a:cxn>
            </a:cxnLst>
            <a:rect l="T9" t="T10" r="T11" b="T12"/>
            <a:pathLst>
              <a:path w="3648" h="760">
                <a:moveTo>
                  <a:pt x="3648" y="760"/>
                </a:moveTo>
                <a:cubicBezTo>
                  <a:pt x="3016" y="420"/>
                  <a:pt x="2384" y="80"/>
                  <a:pt x="1776" y="40"/>
                </a:cubicBezTo>
                <a:cubicBezTo>
                  <a:pt x="1168" y="0"/>
                  <a:pt x="296" y="440"/>
                  <a:pt x="0" y="520"/>
                </a:cubicBez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7972" name="Freeform 109"/>
          <p:cNvSpPr>
            <a:spLocks/>
          </p:cNvSpPr>
          <p:nvPr/>
        </p:nvSpPr>
        <p:spPr bwMode="auto">
          <a:xfrm rot="263923" flipV="1">
            <a:off x="2971800" y="2590800"/>
            <a:ext cx="5791200" cy="457200"/>
          </a:xfrm>
          <a:custGeom>
            <a:avLst/>
            <a:gdLst>
              <a:gd name="T0" fmla="*/ 3648 w 3648"/>
              <a:gd name="T1" fmla="*/ 760 h 760"/>
              <a:gd name="T2" fmla="*/ 1776 w 3648"/>
              <a:gd name="T3" fmla="*/ 40 h 760"/>
              <a:gd name="T4" fmla="*/ 0 w 3648"/>
              <a:gd name="T5" fmla="*/ 520 h 760"/>
              <a:gd name="T6" fmla="*/ 0 60000 65536"/>
              <a:gd name="T7" fmla="*/ 0 60000 65536"/>
              <a:gd name="T8" fmla="*/ 0 60000 65536"/>
              <a:gd name="T9" fmla="*/ 0 w 3648"/>
              <a:gd name="T10" fmla="*/ 0 h 760"/>
              <a:gd name="T11" fmla="*/ 3648 w 3648"/>
              <a:gd name="T12" fmla="*/ 760 h 760"/>
            </a:gdLst>
            <a:ahLst/>
            <a:cxnLst>
              <a:cxn ang="T6">
                <a:pos x="T0" y="T1"/>
              </a:cxn>
              <a:cxn ang="T7">
                <a:pos x="T2" y="T3"/>
              </a:cxn>
              <a:cxn ang="T8">
                <a:pos x="T4" y="T5"/>
              </a:cxn>
            </a:cxnLst>
            <a:rect l="T9" t="T10" r="T11" b="T12"/>
            <a:pathLst>
              <a:path w="3648" h="760">
                <a:moveTo>
                  <a:pt x="3648" y="760"/>
                </a:moveTo>
                <a:cubicBezTo>
                  <a:pt x="3016" y="420"/>
                  <a:pt x="2384" y="80"/>
                  <a:pt x="1776" y="40"/>
                </a:cubicBezTo>
                <a:cubicBezTo>
                  <a:pt x="1168" y="0"/>
                  <a:pt x="296" y="440"/>
                  <a:pt x="0" y="520"/>
                </a:cubicBezTo>
              </a:path>
            </a:pathLst>
          </a:custGeom>
          <a:ln>
            <a:headEnd/>
            <a:tailEnd type="triangle" w="med" len="med"/>
          </a:ln>
        </p:spPr>
        <p:style>
          <a:lnRef idx="3">
            <a:schemeClr val="accent1"/>
          </a:lnRef>
          <a:fillRef idx="0">
            <a:schemeClr val="accent1"/>
          </a:fillRef>
          <a:effectRef idx="2">
            <a:schemeClr val="accent1"/>
          </a:effectRef>
          <a:fontRef idx="minor">
            <a:schemeClr val="tx1"/>
          </a:fontRef>
        </p:style>
        <p:txBody>
          <a:bodyPr/>
          <a:lstStyle/>
          <a:p>
            <a:endParaRPr lang="en-US" sz="1800"/>
          </a:p>
        </p:txBody>
      </p:sp>
      <p:sp>
        <p:nvSpPr>
          <p:cNvPr id="37973" name="Text Box 5"/>
          <p:cNvSpPr txBox="1">
            <a:spLocks noChangeArrowheads="1"/>
          </p:cNvSpPr>
          <p:nvPr/>
        </p:nvSpPr>
        <p:spPr bwMode="auto">
          <a:xfrm>
            <a:off x="7292975" y="6488113"/>
            <a:ext cx="1836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John Musacchio</a:t>
            </a:r>
          </a:p>
        </p:txBody>
      </p:sp>
    </p:spTree>
    <p:extLst>
      <p:ext uri="{BB962C8B-B14F-4D97-AF65-F5344CB8AC3E}">
        <p14:creationId xmlns:p14="http://schemas.microsoft.com/office/powerpoint/2010/main" val="820630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p:cNvSpPr>
            <a:spLocks noGrp="1" noChangeArrowheads="1"/>
          </p:cNvSpPr>
          <p:nvPr>
            <p:ph type="title" idx="4294967295"/>
          </p:nvPr>
        </p:nvSpPr>
        <p:spPr>
          <a:xfrm>
            <a:off x="762000" y="244475"/>
            <a:ext cx="7924800" cy="1143000"/>
          </a:xfrm>
          <a:solidFill>
            <a:schemeClr val="bg1"/>
          </a:solidFill>
        </p:spPr>
        <p:txBody>
          <a:bodyPr/>
          <a:lstStyle/>
          <a:p>
            <a:pPr eaLnBrk="1" hangingPunct="1"/>
            <a:r>
              <a:rPr lang="en-US" sz="3200" dirty="0">
                <a:solidFill>
                  <a:srgbClr val="E6E6E6"/>
                </a:solidFill>
              </a:rPr>
              <a:t>Internet Today – Security Inadequacy</a:t>
            </a:r>
          </a:p>
        </p:txBody>
      </p:sp>
      <p:sp>
        <p:nvSpPr>
          <p:cNvPr id="38915" name="Rectangle 3"/>
          <p:cNvSpPr>
            <a:spLocks noGrp="1" noChangeArrowheads="1"/>
          </p:cNvSpPr>
          <p:nvPr>
            <p:ph type="body" idx="4294967295"/>
          </p:nvPr>
        </p:nvSpPr>
        <p:spPr>
          <a:xfrm>
            <a:off x="212725" y="2981325"/>
            <a:ext cx="4648200" cy="4486275"/>
          </a:xfrm>
        </p:spPr>
        <p:txBody>
          <a:bodyPr/>
          <a:lstStyle/>
          <a:p>
            <a:pPr eaLnBrk="1" hangingPunct="1"/>
            <a:r>
              <a:rPr lang="en-US"/>
              <a:t>Users do not bear full cost of poor computer maintenance</a:t>
            </a:r>
          </a:p>
        </p:txBody>
      </p:sp>
      <p:sp>
        <p:nvSpPr>
          <p:cNvPr id="17413" name="Rectangle 5"/>
          <p:cNvSpPr>
            <a:spLocks noChangeArrowheads="1"/>
          </p:cNvSpPr>
          <p:nvPr/>
        </p:nvSpPr>
        <p:spPr bwMode="auto">
          <a:xfrm>
            <a:off x="4824413" y="2378075"/>
            <a:ext cx="4319587"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tx1"/>
              </a:buClr>
              <a:buSzPct val="75000"/>
              <a:buFont typeface="Wingdings" charset="0"/>
              <a:buChar char="l"/>
            </a:pPr>
            <a:r>
              <a:rPr lang="en-US" sz="2800"/>
              <a:t>Drivers do not bear full cost of reckless driving.</a:t>
            </a:r>
          </a:p>
          <a:p>
            <a:pPr marL="342900" indent="-342900" eaLnBrk="1" hangingPunct="1">
              <a:spcBef>
                <a:spcPct val="20000"/>
              </a:spcBef>
              <a:buClr>
                <a:schemeClr val="tx1"/>
              </a:buClr>
              <a:buSzPct val="75000"/>
              <a:buFont typeface="Wingdings" charset="0"/>
              <a:buChar char="l"/>
            </a:pPr>
            <a:endParaRPr lang="en-US" sz="2800"/>
          </a:p>
          <a:p>
            <a:pPr marL="342900" indent="-342900" eaLnBrk="1" hangingPunct="1">
              <a:spcBef>
                <a:spcPct val="20000"/>
              </a:spcBef>
              <a:buClr>
                <a:schemeClr val="tx1"/>
              </a:buClr>
              <a:buSzPct val="75000"/>
              <a:buFont typeface="Wingdings" charset="0"/>
              <a:buChar char="l"/>
            </a:pPr>
            <a:endParaRPr lang="en-US" sz="2800"/>
          </a:p>
          <a:p>
            <a:pPr marL="342900" indent="-342900" eaLnBrk="1" hangingPunct="1">
              <a:spcBef>
                <a:spcPct val="20000"/>
              </a:spcBef>
              <a:buClr>
                <a:schemeClr val="tx1"/>
              </a:buClr>
              <a:buSzPct val="75000"/>
              <a:buFont typeface="Wingdings" charset="0"/>
              <a:buChar char="l"/>
            </a:pPr>
            <a:r>
              <a:rPr lang="en-US" sz="2800"/>
              <a:t>Liability insurance incentivizes drivers to be careful.</a:t>
            </a:r>
          </a:p>
        </p:txBody>
      </p:sp>
      <p:sp>
        <p:nvSpPr>
          <p:cNvPr id="38917" name="Text Box 6"/>
          <p:cNvSpPr txBox="1">
            <a:spLocks noChangeArrowheads="1"/>
          </p:cNvSpPr>
          <p:nvPr/>
        </p:nvSpPr>
        <p:spPr bwMode="auto">
          <a:xfrm>
            <a:off x="5105400" y="1752600"/>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CC0000"/>
                </a:solidFill>
              </a:rPr>
              <a:t>ANALOGY</a:t>
            </a:r>
          </a:p>
        </p:txBody>
      </p:sp>
      <p:sp>
        <p:nvSpPr>
          <p:cNvPr id="38918" name="Line 7"/>
          <p:cNvSpPr>
            <a:spLocks noChangeShapeType="1"/>
          </p:cNvSpPr>
          <p:nvPr/>
        </p:nvSpPr>
        <p:spPr bwMode="auto">
          <a:xfrm>
            <a:off x="4876800" y="1752600"/>
            <a:ext cx="0" cy="457200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9" name="Text Box 5"/>
          <p:cNvSpPr txBox="1">
            <a:spLocks noChangeArrowheads="1"/>
          </p:cNvSpPr>
          <p:nvPr/>
        </p:nvSpPr>
        <p:spPr bwMode="auto">
          <a:xfrm>
            <a:off x="7292975" y="6488113"/>
            <a:ext cx="1836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John Musacchio</a:t>
            </a:r>
          </a:p>
        </p:txBody>
      </p:sp>
      <p:pic>
        <p:nvPicPr>
          <p:cNvPr id="38920" name="Picture 2" descr="C:\Program Files\Microsoft Office\MEDIA\CAGCAT10\j0212957.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275" y="1493838"/>
            <a:ext cx="14001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3" descr="C:\Program Files\Microsoft Office\MEDIA\CAGCAT10\j0285750.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1862138"/>
            <a:ext cx="18240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2" name="Group 51"/>
          <p:cNvGrpSpPr>
            <a:grpSpLocks noChangeAspect="1"/>
          </p:cNvGrpSpPr>
          <p:nvPr/>
        </p:nvGrpSpPr>
        <p:grpSpPr bwMode="auto">
          <a:xfrm>
            <a:off x="3717925" y="1692275"/>
            <a:ext cx="838200" cy="627063"/>
            <a:chOff x="5040" y="3024"/>
            <a:chExt cx="705" cy="528"/>
          </a:xfrm>
        </p:grpSpPr>
        <p:sp>
          <p:nvSpPr>
            <p:cNvPr id="38923" name="AutoShape 50"/>
            <p:cNvSpPr>
              <a:spLocks noChangeAspect="1" noChangeArrowheads="1" noTextEdit="1"/>
            </p:cNvSpPr>
            <p:nvPr/>
          </p:nvSpPr>
          <p:spPr bwMode="auto">
            <a:xfrm>
              <a:off x="5040" y="3024"/>
              <a:ext cx="70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 name="Freeform 52"/>
            <p:cNvSpPr>
              <a:spLocks/>
            </p:cNvSpPr>
            <p:nvPr/>
          </p:nvSpPr>
          <p:spPr bwMode="auto">
            <a:xfrm>
              <a:off x="5081" y="3024"/>
              <a:ext cx="646" cy="528"/>
            </a:xfrm>
            <a:custGeom>
              <a:avLst/>
              <a:gdLst/>
              <a:ahLst/>
              <a:cxnLst>
                <a:cxn ang="0">
                  <a:pos x="339" y="92"/>
                </a:cxn>
                <a:cxn ang="0">
                  <a:pos x="292" y="2"/>
                </a:cxn>
                <a:cxn ang="0">
                  <a:pos x="284" y="0"/>
                </a:cxn>
                <a:cxn ang="0">
                  <a:pos x="272" y="7"/>
                </a:cxn>
                <a:cxn ang="0">
                  <a:pos x="191" y="66"/>
                </a:cxn>
                <a:cxn ang="0">
                  <a:pos x="178" y="63"/>
                </a:cxn>
                <a:cxn ang="0">
                  <a:pos x="167" y="71"/>
                </a:cxn>
                <a:cxn ang="0">
                  <a:pos x="189" y="127"/>
                </a:cxn>
                <a:cxn ang="0">
                  <a:pos x="80" y="107"/>
                </a:cxn>
                <a:cxn ang="0">
                  <a:pos x="66" y="108"/>
                </a:cxn>
                <a:cxn ang="0">
                  <a:pos x="60" y="118"/>
                </a:cxn>
                <a:cxn ang="0">
                  <a:pos x="118" y="197"/>
                </a:cxn>
                <a:cxn ang="0">
                  <a:pos x="70" y="218"/>
                </a:cxn>
                <a:cxn ang="0">
                  <a:pos x="61" y="221"/>
                </a:cxn>
                <a:cxn ang="0">
                  <a:pos x="55" y="231"/>
                </a:cxn>
                <a:cxn ang="0">
                  <a:pos x="63" y="241"/>
                </a:cxn>
                <a:cxn ang="0">
                  <a:pos x="9" y="297"/>
                </a:cxn>
                <a:cxn ang="0">
                  <a:pos x="1" y="303"/>
                </a:cxn>
                <a:cxn ang="0">
                  <a:pos x="1" y="314"/>
                </a:cxn>
                <a:cxn ang="0">
                  <a:pos x="13" y="321"/>
                </a:cxn>
                <a:cxn ang="0">
                  <a:pos x="70" y="376"/>
                </a:cxn>
                <a:cxn ang="0">
                  <a:pos x="66" y="383"/>
                </a:cxn>
                <a:cxn ang="0">
                  <a:pos x="71" y="394"/>
                </a:cxn>
                <a:cxn ang="0">
                  <a:pos x="84" y="397"/>
                </a:cxn>
                <a:cxn ang="0">
                  <a:pos x="99" y="467"/>
                </a:cxn>
                <a:cxn ang="0">
                  <a:pos x="102" y="478"/>
                </a:cxn>
                <a:cxn ang="0">
                  <a:pos x="112" y="481"/>
                </a:cxn>
                <a:cxn ang="0">
                  <a:pos x="212" y="437"/>
                </a:cxn>
                <a:cxn ang="0">
                  <a:pos x="218" y="483"/>
                </a:cxn>
                <a:cxn ang="0">
                  <a:pos x="226" y="492"/>
                </a:cxn>
                <a:cxn ang="0">
                  <a:pos x="236" y="493"/>
                </a:cxn>
                <a:cxn ang="0">
                  <a:pos x="279" y="458"/>
                </a:cxn>
                <a:cxn ang="0">
                  <a:pos x="354" y="525"/>
                </a:cxn>
                <a:cxn ang="0">
                  <a:pos x="366" y="528"/>
                </a:cxn>
                <a:cxn ang="0">
                  <a:pos x="374" y="525"/>
                </a:cxn>
                <a:cxn ang="0">
                  <a:pos x="392" y="453"/>
                </a:cxn>
                <a:cxn ang="0">
                  <a:pos x="463" y="472"/>
                </a:cxn>
                <a:cxn ang="0">
                  <a:pos x="476" y="474"/>
                </a:cxn>
                <a:cxn ang="0">
                  <a:pos x="487" y="467"/>
                </a:cxn>
                <a:cxn ang="0">
                  <a:pos x="473" y="417"/>
                </a:cxn>
                <a:cxn ang="0">
                  <a:pos x="488" y="404"/>
                </a:cxn>
                <a:cxn ang="0">
                  <a:pos x="586" y="430"/>
                </a:cxn>
                <a:cxn ang="0">
                  <a:pos x="593" y="425"/>
                </a:cxn>
                <a:cxn ang="0">
                  <a:pos x="595" y="415"/>
                </a:cxn>
                <a:cxn ang="0">
                  <a:pos x="592" y="348"/>
                </a:cxn>
                <a:cxn ang="0">
                  <a:pos x="606" y="343"/>
                </a:cxn>
                <a:cxn ang="0">
                  <a:pos x="607" y="331"/>
                </a:cxn>
                <a:cxn ang="0">
                  <a:pos x="548" y="306"/>
                </a:cxn>
                <a:cxn ang="0">
                  <a:pos x="637" y="273"/>
                </a:cxn>
                <a:cxn ang="0">
                  <a:pos x="647" y="265"/>
                </a:cxn>
                <a:cxn ang="0">
                  <a:pos x="643" y="254"/>
                </a:cxn>
                <a:cxn ang="0">
                  <a:pos x="545" y="231"/>
                </a:cxn>
                <a:cxn ang="0">
                  <a:pos x="572" y="187"/>
                </a:cxn>
                <a:cxn ang="0">
                  <a:pos x="577" y="176"/>
                </a:cxn>
                <a:cxn ang="0">
                  <a:pos x="568" y="167"/>
                </a:cxn>
                <a:cxn ang="0">
                  <a:pos x="510" y="179"/>
                </a:cxn>
                <a:cxn ang="0">
                  <a:pos x="556" y="87"/>
                </a:cxn>
                <a:cxn ang="0">
                  <a:pos x="552" y="81"/>
                </a:cxn>
                <a:cxn ang="0">
                  <a:pos x="539" y="77"/>
                </a:cxn>
                <a:cxn ang="0">
                  <a:pos x="424" y="109"/>
                </a:cxn>
                <a:cxn ang="0">
                  <a:pos x="420" y="50"/>
                </a:cxn>
                <a:cxn ang="0">
                  <a:pos x="411" y="41"/>
                </a:cxn>
                <a:cxn ang="0">
                  <a:pos x="400" y="40"/>
                </a:cxn>
              </a:cxnLst>
              <a:rect l="0" t="0" r="r" b="b"/>
              <a:pathLst>
                <a:path w="647" h="528">
                  <a:moveTo>
                    <a:pt x="393" y="45"/>
                  </a:moveTo>
                  <a:lnTo>
                    <a:pt x="354" y="93"/>
                  </a:lnTo>
                  <a:lnTo>
                    <a:pt x="354" y="93"/>
                  </a:lnTo>
                  <a:lnTo>
                    <a:pt x="339" y="92"/>
                  </a:lnTo>
                  <a:lnTo>
                    <a:pt x="298" y="8"/>
                  </a:lnTo>
                  <a:lnTo>
                    <a:pt x="298" y="8"/>
                  </a:lnTo>
                  <a:lnTo>
                    <a:pt x="296" y="5"/>
                  </a:lnTo>
                  <a:lnTo>
                    <a:pt x="292" y="2"/>
                  </a:lnTo>
                  <a:lnTo>
                    <a:pt x="292" y="2"/>
                  </a:lnTo>
                  <a:lnTo>
                    <a:pt x="289" y="1"/>
                  </a:lnTo>
                  <a:lnTo>
                    <a:pt x="284" y="0"/>
                  </a:lnTo>
                  <a:lnTo>
                    <a:pt x="284" y="0"/>
                  </a:lnTo>
                  <a:lnTo>
                    <a:pt x="279" y="1"/>
                  </a:lnTo>
                  <a:lnTo>
                    <a:pt x="274" y="4"/>
                  </a:lnTo>
                  <a:lnTo>
                    <a:pt x="274" y="4"/>
                  </a:lnTo>
                  <a:lnTo>
                    <a:pt x="272" y="7"/>
                  </a:lnTo>
                  <a:lnTo>
                    <a:pt x="271" y="10"/>
                  </a:lnTo>
                  <a:lnTo>
                    <a:pt x="247" y="106"/>
                  </a:lnTo>
                  <a:lnTo>
                    <a:pt x="191" y="66"/>
                  </a:lnTo>
                  <a:lnTo>
                    <a:pt x="191" y="66"/>
                  </a:lnTo>
                  <a:lnTo>
                    <a:pt x="188" y="63"/>
                  </a:lnTo>
                  <a:lnTo>
                    <a:pt x="183" y="63"/>
                  </a:lnTo>
                  <a:lnTo>
                    <a:pt x="183" y="63"/>
                  </a:lnTo>
                  <a:lnTo>
                    <a:pt x="178" y="63"/>
                  </a:lnTo>
                  <a:lnTo>
                    <a:pt x="173" y="65"/>
                  </a:lnTo>
                  <a:lnTo>
                    <a:pt x="173" y="65"/>
                  </a:lnTo>
                  <a:lnTo>
                    <a:pt x="170" y="68"/>
                  </a:lnTo>
                  <a:lnTo>
                    <a:pt x="167" y="71"/>
                  </a:lnTo>
                  <a:lnTo>
                    <a:pt x="167" y="71"/>
                  </a:lnTo>
                  <a:lnTo>
                    <a:pt x="166" y="75"/>
                  </a:lnTo>
                  <a:lnTo>
                    <a:pt x="167" y="79"/>
                  </a:lnTo>
                  <a:lnTo>
                    <a:pt x="189" y="127"/>
                  </a:lnTo>
                  <a:lnTo>
                    <a:pt x="189" y="127"/>
                  </a:lnTo>
                  <a:lnTo>
                    <a:pt x="180" y="133"/>
                  </a:lnTo>
                  <a:lnTo>
                    <a:pt x="80" y="107"/>
                  </a:lnTo>
                  <a:lnTo>
                    <a:pt x="80" y="107"/>
                  </a:lnTo>
                  <a:lnTo>
                    <a:pt x="75" y="107"/>
                  </a:lnTo>
                  <a:lnTo>
                    <a:pt x="70" y="107"/>
                  </a:lnTo>
                  <a:lnTo>
                    <a:pt x="70" y="107"/>
                  </a:lnTo>
                  <a:lnTo>
                    <a:pt x="66" y="108"/>
                  </a:lnTo>
                  <a:lnTo>
                    <a:pt x="63" y="111"/>
                  </a:lnTo>
                  <a:lnTo>
                    <a:pt x="63" y="111"/>
                  </a:lnTo>
                  <a:lnTo>
                    <a:pt x="60" y="114"/>
                  </a:lnTo>
                  <a:lnTo>
                    <a:pt x="60" y="118"/>
                  </a:lnTo>
                  <a:lnTo>
                    <a:pt x="60" y="118"/>
                  </a:lnTo>
                  <a:lnTo>
                    <a:pt x="60" y="122"/>
                  </a:lnTo>
                  <a:lnTo>
                    <a:pt x="61" y="125"/>
                  </a:lnTo>
                  <a:lnTo>
                    <a:pt x="118" y="197"/>
                  </a:lnTo>
                  <a:lnTo>
                    <a:pt x="118" y="197"/>
                  </a:lnTo>
                  <a:lnTo>
                    <a:pt x="113" y="206"/>
                  </a:lnTo>
                  <a:lnTo>
                    <a:pt x="110" y="215"/>
                  </a:lnTo>
                  <a:lnTo>
                    <a:pt x="70" y="218"/>
                  </a:lnTo>
                  <a:lnTo>
                    <a:pt x="70" y="218"/>
                  </a:lnTo>
                  <a:lnTo>
                    <a:pt x="65" y="219"/>
                  </a:lnTo>
                  <a:lnTo>
                    <a:pt x="61" y="221"/>
                  </a:lnTo>
                  <a:lnTo>
                    <a:pt x="61" y="221"/>
                  </a:lnTo>
                  <a:lnTo>
                    <a:pt x="58" y="224"/>
                  </a:lnTo>
                  <a:lnTo>
                    <a:pt x="57" y="227"/>
                  </a:lnTo>
                  <a:lnTo>
                    <a:pt x="57" y="227"/>
                  </a:lnTo>
                  <a:lnTo>
                    <a:pt x="55" y="231"/>
                  </a:lnTo>
                  <a:lnTo>
                    <a:pt x="57" y="235"/>
                  </a:lnTo>
                  <a:lnTo>
                    <a:pt x="57" y="235"/>
                  </a:lnTo>
                  <a:lnTo>
                    <a:pt x="59" y="238"/>
                  </a:lnTo>
                  <a:lnTo>
                    <a:pt x="63" y="241"/>
                  </a:lnTo>
                  <a:lnTo>
                    <a:pt x="98" y="259"/>
                  </a:lnTo>
                  <a:lnTo>
                    <a:pt x="98" y="259"/>
                  </a:lnTo>
                  <a:lnTo>
                    <a:pt x="98" y="267"/>
                  </a:lnTo>
                  <a:lnTo>
                    <a:pt x="9" y="297"/>
                  </a:lnTo>
                  <a:lnTo>
                    <a:pt x="9" y="297"/>
                  </a:lnTo>
                  <a:lnTo>
                    <a:pt x="5" y="299"/>
                  </a:lnTo>
                  <a:lnTo>
                    <a:pt x="1" y="303"/>
                  </a:lnTo>
                  <a:lnTo>
                    <a:pt x="1" y="303"/>
                  </a:lnTo>
                  <a:lnTo>
                    <a:pt x="0" y="306"/>
                  </a:lnTo>
                  <a:lnTo>
                    <a:pt x="0" y="311"/>
                  </a:lnTo>
                  <a:lnTo>
                    <a:pt x="0" y="311"/>
                  </a:lnTo>
                  <a:lnTo>
                    <a:pt x="1" y="314"/>
                  </a:lnTo>
                  <a:lnTo>
                    <a:pt x="5" y="318"/>
                  </a:lnTo>
                  <a:lnTo>
                    <a:pt x="5" y="318"/>
                  </a:lnTo>
                  <a:lnTo>
                    <a:pt x="9" y="320"/>
                  </a:lnTo>
                  <a:lnTo>
                    <a:pt x="13" y="321"/>
                  </a:lnTo>
                  <a:lnTo>
                    <a:pt x="106" y="328"/>
                  </a:lnTo>
                  <a:lnTo>
                    <a:pt x="106" y="328"/>
                  </a:lnTo>
                  <a:lnTo>
                    <a:pt x="111" y="341"/>
                  </a:lnTo>
                  <a:lnTo>
                    <a:pt x="70" y="376"/>
                  </a:lnTo>
                  <a:lnTo>
                    <a:pt x="70" y="376"/>
                  </a:lnTo>
                  <a:lnTo>
                    <a:pt x="68" y="379"/>
                  </a:lnTo>
                  <a:lnTo>
                    <a:pt x="66" y="383"/>
                  </a:lnTo>
                  <a:lnTo>
                    <a:pt x="66" y="383"/>
                  </a:lnTo>
                  <a:lnTo>
                    <a:pt x="66" y="387"/>
                  </a:lnTo>
                  <a:lnTo>
                    <a:pt x="68" y="391"/>
                  </a:lnTo>
                  <a:lnTo>
                    <a:pt x="68" y="391"/>
                  </a:lnTo>
                  <a:lnTo>
                    <a:pt x="71" y="394"/>
                  </a:lnTo>
                  <a:lnTo>
                    <a:pt x="75" y="396"/>
                  </a:lnTo>
                  <a:lnTo>
                    <a:pt x="75" y="396"/>
                  </a:lnTo>
                  <a:lnTo>
                    <a:pt x="80" y="397"/>
                  </a:lnTo>
                  <a:lnTo>
                    <a:pt x="84" y="397"/>
                  </a:lnTo>
                  <a:lnTo>
                    <a:pt x="149" y="386"/>
                  </a:lnTo>
                  <a:lnTo>
                    <a:pt x="100" y="464"/>
                  </a:lnTo>
                  <a:lnTo>
                    <a:pt x="100" y="464"/>
                  </a:lnTo>
                  <a:lnTo>
                    <a:pt x="99" y="467"/>
                  </a:lnTo>
                  <a:lnTo>
                    <a:pt x="99" y="471"/>
                  </a:lnTo>
                  <a:lnTo>
                    <a:pt x="99" y="471"/>
                  </a:lnTo>
                  <a:lnTo>
                    <a:pt x="100" y="474"/>
                  </a:lnTo>
                  <a:lnTo>
                    <a:pt x="102" y="478"/>
                  </a:lnTo>
                  <a:lnTo>
                    <a:pt x="102" y="478"/>
                  </a:lnTo>
                  <a:lnTo>
                    <a:pt x="107" y="480"/>
                  </a:lnTo>
                  <a:lnTo>
                    <a:pt x="112" y="481"/>
                  </a:lnTo>
                  <a:lnTo>
                    <a:pt x="112" y="481"/>
                  </a:lnTo>
                  <a:lnTo>
                    <a:pt x="116" y="481"/>
                  </a:lnTo>
                  <a:lnTo>
                    <a:pt x="120" y="479"/>
                  </a:lnTo>
                  <a:lnTo>
                    <a:pt x="212" y="437"/>
                  </a:lnTo>
                  <a:lnTo>
                    <a:pt x="212" y="437"/>
                  </a:lnTo>
                  <a:lnTo>
                    <a:pt x="225" y="443"/>
                  </a:lnTo>
                  <a:lnTo>
                    <a:pt x="218" y="479"/>
                  </a:lnTo>
                  <a:lnTo>
                    <a:pt x="218" y="479"/>
                  </a:lnTo>
                  <a:lnTo>
                    <a:pt x="218" y="483"/>
                  </a:lnTo>
                  <a:lnTo>
                    <a:pt x="219" y="487"/>
                  </a:lnTo>
                  <a:lnTo>
                    <a:pt x="219" y="487"/>
                  </a:lnTo>
                  <a:lnTo>
                    <a:pt x="223" y="490"/>
                  </a:lnTo>
                  <a:lnTo>
                    <a:pt x="226" y="492"/>
                  </a:lnTo>
                  <a:lnTo>
                    <a:pt x="226" y="492"/>
                  </a:lnTo>
                  <a:lnTo>
                    <a:pt x="231" y="493"/>
                  </a:lnTo>
                  <a:lnTo>
                    <a:pt x="236" y="493"/>
                  </a:lnTo>
                  <a:lnTo>
                    <a:pt x="236" y="493"/>
                  </a:lnTo>
                  <a:lnTo>
                    <a:pt x="239" y="492"/>
                  </a:lnTo>
                  <a:lnTo>
                    <a:pt x="243" y="489"/>
                  </a:lnTo>
                  <a:lnTo>
                    <a:pt x="279" y="458"/>
                  </a:lnTo>
                  <a:lnTo>
                    <a:pt x="279" y="458"/>
                  </a:lnTo>
                  <a:lnTo>
                    <a:pt x="304" y="461"/>
                  </a:lnTo>
                  <a:lnTo>
                    <a:pt x="350" y="523"/>
                  </a:lnTo>
                  <a:lnTo>
                    <a:pt x="350" y="523"/>
                  </a:lnTo>
                  <a:lnTo>
                    <a:pt x="354" y="525"/>
                  </a:lnTo>
                  <a:lnTo>
                    <a:pt x="357" y="527"/>
                  </a:lnTo>
                  <a:lnTo>
                    <a:pt x="357" y="527"/>
                  </a:lnTo>
                  <a:lnTo>
                    <a:pt x="361" y="528"/>
                  </a:lnTo>
                  <a:lnTo>
                    <a:pt x="366" y="528"/>
                  </a:lnTo>
                  <a:lnTo>
                    <a:pt x="366" y="528"/>
                  </a:lnTo>
                  <a:lnTo>
                    <a:pt x="370" y="527"/>
                  </a:lnTo>
                  <a:lnTo>
                    <a:pt x="374" y="525"/>
                  </a:lnTo>
                  <a:lnTo>
                    <a:pt x="374" y="525"/>
                  </a:lnTo>
                  <a:lnTo>
                    <a:pt x="376" y="522"/>
                  </a:lnTo>
                  <a:lnTo>
                    <a:pt x="378" y="518"/>
                  </a:lnTo>
                  <a:lnTo>
                    <a:pt x="392" y="453"/>
                  </a:lnTo>
                  <a:lnTo>
                    <a:pt x="392" y="453"/>
                  </a:lnTo>
                  <a:lnTo>
                    <a:pt x="408" y="449"/>
                  </a:lnTo>
                  <a:lnTo>
                    <a:pt x="423" y="443"/>
                  </a:lnTo>
                  <a:lnTo>
                    <a:pt x="463" y="472"/>
                  </a:lnTo>
                  <a:lnTo>
                    <a:pt x="463" y="472"/>
                  </a:lnTo>
                  <a:lnTo>
                    <a:pt x="467" y="474"/>
                  </a:lnTo>
                  <a:lnTo>
                    <a:pt x="471" y="475"/>
                  </a:lnTo>
                  <a:lnTo>
                    <a:pt x="471" y="475"/>
                  </a:lnTo>
                  <a:lnTo>
                    <a:pt x="476" y="474"/>
                  </a:lnTo>
                  <a:lnTo>
                    <a:pt x="481" y="473"/>
                  </a:lnTo>
                  <a:lnTo>
                    <a:pt x="481" y="473"/>
                  </a:lnTo>
                  <a:lnTo>
                    <a:pt x="485" y="470"/>
                  </a:lnTo>
                  <a:lnTo>
                    <a:pt x="487" y="467"/>
                  </a:lnTo>
                  <a:lnTo>
                    <a:pt x="487" y="467"/>
                  </a:lnTo>
                  <a:lnTo>
                    <a:pt x="487" y="464"/>
                  </a:lnTo>
                  <a:lnTo>
                    <a:pt x="487" y="460"/>
                  </a:lnTo>
                  <a:lnTo>
                    <a:pt x="473" y="417"/>
                  </a:lnTo>
                  <a:lnTo>
                    <a:pt x="473" y="417"/>
                  </a:lnTo>
                  <a:lnTo>
                    <a:pt x="485" y="407"/>
                  </a:lnTo>
                  <a:lnTo>
                    <a:pt x="485" y="407"/>
                  </a:lnTo>
                  <a:lnTo>
                    <a:pt x="488" y="404"/>
                  </a:lnTo>
                  <a:lnTo>
                    <a:pt x="576" y="429"/>
                  </a:lnTo>
                  <a:lnTo>
                    <a:pt x="576" y="429"/>
                  </a:lnTo>
                  <a:lnTo>
                    <a:pt x="581" y="430"/>
                  </a:lnTo>
                  <a:lnTo>
                    <a:pt x="586" y="430"/>
                  </a:lnTo>
                  <a:lnTo>
                    <a:pt x="586" y="430"/>
                  </a:lnTo>
                  <a:lnTo>
                    <a:pt x="589" y="428"/>
                  </a:lnTo>
                  <a:lnTo>
                    <a:pt x="593" y="425"/>
                  </a:lnTo>
                  <a:lnTo>
                    <a:pt x="593" y="425"/>
                  </a:lnTo>
                  <a:lnTo>
                    <a:pt x="595" y="421"/>
                  </a:lnTo>
                  <a:lnTo>
                    <a:pt x="596" y="418"/>
                  </a:lnTo>
                  <a:lnTo>
                    <a:pt x="596" y="418"/>
                  </a:lnTo>
                  <a:lnTo>
                    <a:pt x="595" y="415"/>
                  </a:lnTo>
                  <a:lnTo>
                    <a:pt x="593" y="411"/>
                  </a:lnTo>
                  <a:lnTo>
                    <a:pt x="527" y="344"/>
                  </a:lnTo>
                  <a:lnTo>
                    <a:pt x="592" y="348"/>
                  </a:lnTo>
                  <a:lnTo>
                    <a:pt x="592" y="348"/>
                  </a:lnTo>
                  <a:lnTo>
                    <a:pt x="598" y="348"/>
                  </a:lnTo>
                  <a:lnTo>
                    <a:pt x="602" y="346"/>
                  </a:lnTo>
                  <a:lnTo>
                    <a:pt x="602" y="346"/>
                  </a:lnTo>
                  <a:lnTo>
                    <a:pt x="606" y="343"/>
                  </a:lnTo>
                  <a:lnTo>
                    <a:pt x="607" y="339"/>
                  </a:lnTo>
                  <a:lnTo>
                    <a:pt x="607" y="339"/>
                  </a:lnTo>
                  <a:lnTo>
                    <a:pt x="608" y="335"/>
                  </a:lnTo>
                  <a:lnTo>
                    <a:pt x="607" y="331"/>
                  </a:lnTo>
                  <a:lnTo>
                    <a:pt x="607" y="331"/>
                  </a:lnTo>
                  <a:lnTo>
                    <a:pt x="604" y="328"/>
                  </a:lnTo>
                  <a:lnTo>
                    <a:pt x="600" y="326"/>
                  </a:lnTo>
                  <a:lnTo>
                    <a:pt x="548" y="306"/>
                  </a:lnTo>
                  <a:lnTo>
                    <a:pt x="548" y="306"/>
                  </a:lnTo>
                  <a:lnTo>
                    <a:pt x="549" y="299"/>
                  </a:lnTo>
                  <a:lnTo>
                    <a:pt x="637" y="273"/>
                  </a:lnTo>
                  <a:lnTo>
                    <a:pt x="637" y="273"/>
                  </a:lnTo>
                  <a:lnTo>
                    <a:pt x="641" y="271"/>
                  </a:lnTo>
                  <a:lnTo>
                    <a:pt x="644" y="268"/>
                  </a:lnTo>
                  <a:lnTo>
                    <a:pt x="644" y="268"/>
                  </a:lnTo>
                  <a:lnTo>
                    <a:pt x="647" y="265"/>
                  </a:lnTo>
                  <a:lnTo>
                    <a:pt x="647" y="261"/>
                  </a:lnTo>
                  <a:lnTo>
                    <a:pt x="647" y="261"/>
                  </a:lnTo>
                  <a:lnTo>
                    <a:pt x="646" y="257"/>
                  </a:lnTo>
                  <a:lnTo>
                    <a:pt x="643" y="254"/>
                  </a:lnTo>
                  <a:lnTo>
                    <a:pt x="643" y="254"/>
                  </a:lnTo>
                  <a:lnTo>
                    <a:pt x="640" y="251"/>
                  </a:lnTo>
                  <a:lnTo>
                    <a:pt x="636" y="249"/>
                  </a:lnTo>
                  <a:lnTo>
                    <a:pt x="545" y="231"/>
                  </a:lnTo>
                  <a:lnTo>
                    <a:pt x="545" y="231"/>
                  </a:lnTo>
                  <a:lnTo>
                    <a:pt x="539" y="213"/>
                  </a:lnTo>
                  <a:lnTo>
                    <a:pt x="572" y="187"/>
                  </a:lnTo>
                  <a:lnTo>
                    <a:pt x="572" y="187"/>
                  </a:lnTo>
                  <a:lnTo>
                    <a:pt x="576" y="184"/>
                  </a:lnTo>
                  <a:lnTo>
                    <a:pt x="577" y="180"/>
                  </a:lnTo>
                  <a:lnTo>
                    <a:pt x="577" y="180"/>
                  </a:lnTo>
                  <a:lnTo>
                    <a:pt x="577" y="176"/>
                  </a:lnTo>
                  <a:lnTo>
                    <a:pt x="575" y="172"/>
                  </a:lnTo>
                  <a:lnTo>
                    <a:pt x="575" y="172"/>
                  </a:lnTo>
                  <a:lnTo>
                    <a:pt x="572" y="169"/>
                  </a:lnTo>
                  <a:lnTo>
                    <a:pt x="568" y="167"/>
                  </a:lnTo>
                  <a:lnTo>
                    <a:pt x="568" y="167"/>
                  </a:lnTo>
                  <a:lnTo>
                    <a:pt x="563" y="166"/>
                  </a:lnTo>
                  <a:lnTo>
                    <a:pt x="558" y="167"/>
                  </a:lnTo>
                  <a:lnTo>
                    <a:pt x="510" y="179"/>
                  </a:lnTo>
                  <a:lnTo>
                    <a:pt x="554" y="94"/>
                  </a:lnTo>
                  <a:lnTo>
                    <a:pt x="554" y="94"/>
                  </a:lnTo>
                  <a:lnTo>
                    <a:pt x="556" y="91"/>
                  </a:lnTo>
                  <a:lnTo>
                    <a:pt x="556" y="87"/>
                  </a:lnTo>
                  <a:lnTo>
                    <a:pt x="556" y="87"/>
                  </a:lnTo>
                  <a:lnTo>
                    <a:pt x="554" y="83"/>
                  </a:lnTo>
                  <a:lnTo>
                    <a:pt x="552" y="81"/>
                  </a:lnTo>
                  <a:lnTo>
                    <a:pt x="552" y="81"/>
                  </a:lnTo>
                  <a:lnTo>
                    <a:pt x="547" y="78"/>
                  </a:lnTo>
                  <a:lnTo>
                    <a:pt x="543" y="77"/>
                  </a:lnTo>
                  <a:lnTo>
                    <a:pt x="543" y="77"/>
                  </a:lnTo>
                  <a:lnTo>
                    <a:pt x="539" y="77"/>
                  </a:lnTo>
                  <a:lnTo>
                    <a:pt x="535" y="78"/>
                  </a:lnTo>
                  <a:lnTo>
                    <a:pt x="438" y="115"/>
                  </a:lnTo>
                  <a:lnTo>
                    <a:pt x="438" y="115"/>
                  </a:lnTo>
                  <a:lnTo>
                    <a:pt x="424" y="109"/>
                  </a:lnTo>
                  <a:lnTo>
                    <a:pt x="411" y="105"/>
                  </a:lnTo>
                  <a:lnTo>
                    <a:pt x="420" y="54"/>
                  </a:lnTo>
                  <a:lnTo>
                    <a:pt x="420" y="54"/>
                  </a:lnTo>
                  <a:lnTo>
                    <a:pt x="420" y="50"/>
                  </a:lnTo>
                  <a:lnTo>
                    <a:pt x="418" y="46"/>
                  </a:lnTo>
                  <a:lnTo>
                    <a:pt x="418" y="46"/>
                  </a:lnTo>
                  <a:lnTo>
                    <a:pt x="415" y="43"/>
                  </a:lnTo>
                  <a:lnTo>
                    <a:pt x="411" y="41"/>
                  </a:lnTo>
                  <a:lnTo>
                    <a:pt x="411" y="41"/>
                  </a:lnTo>
                  <a:lnTo>
                    <a:pt x="405" y="40"/>
                  </a:lnTo>
                  <a:lnTo>
                    <a:pt x="400" y="40"/>
                  </a:lnTo>
                  <a:lnTo>
                    <a:pt x="400" y="40"/>
                  </a:lnTo>
                  <a:lnTo>
                    <a:pt x="397" y="42"/>
                  </a:lnTo>
                  <a:lnTo>
                    <a:pt x="393" y="45"/>
                  </a:lnTo>
                  <a:lnTo>
                    <a:pt x="393" y="45"/>
                  </a:lnTo>
                  <a:close/>
                </a:path>
              </a:pathLst>
            </a:custGeom>
            <a:solidFill>
              <a:schemeClr val="accent4">
                <a:lumMod val="75000"/>
                <a:lumOff val="25000"/>
              </a:schemeClr>
            </a:solidFill>
            <a:ln w="9525">
              <a:noFill/>
              <a:round/>
              <a:headEnd/>
              <a:tailEnd/>
            </a:ln>
          </p:spPr>
          <p:txBody>
            <a:bodyPr/>
            <a:lstStyle/>
            <a:p>
              <a:pPr>
                <a:defRPr/>
              </a:pPr>
              <a:endParaRPr lang="en-US" sz="1800">
                <a:ea typeface="+mn-ea"/>
                <a:cs typeface="+mn-cs"/>
              </a:endParaRPr>
            </a:p>
          </p:txBody>
        </p:sp>
        <p:sp>
          <p:nvSpPr>
            <p:cNvPr id="38925" name="Freeform 53"/>
            <p:cNvSpPr>
              <a:spLocks/>
            </p:cNvSpPr>
            <p:nvPr/>
          </p:nvSpPr>
          <p:spPr bwMode="auto">
            <a:xfrm>
              <a:off x="5152" y="3249"/>
              <a:ext cx="69" cy="42"/>
            </a:xfrm>
            <a:custGeom>
              <a:avLst/>
              <a:gdLst>
                <a:gd name="T0" fmla="*/ 69 w 69"/>
                <a:gd name="T1" fmla="*/ 42 h 42"/>
                <a:gd name="T2" fmla="*/ 69 w 69"/>
                <a:gd name="T3" fmla="*/ 0 h 42"/>
                <a:gd name="T4" fmla="*/ 0 w 69"/>
                <a:gd name="T5" fmla="*/ 5 h 42"/>
                <a:gd name="T6" fmla="*/ 69 w 69"/>
                <a:gd name="T7" fmla="*/ 42 h 42"/>
                <a:gd name="T8" fmla="*/ 69 w 69"/>
                <a:gd name="T9" fmla="*/ 42 h 42"/>
                <a:gd name="T10" fmla="*/ 0 60000 65536"/>
                <a:gd name="T11" fmla="*/ 0 60000 65536"/>
                <a:gd name="T12" fmla="*/ 0 60000 65536"/>
                <a:gd name="T13" fmla="*/ 0 60000 65536"/>
                <a:gd name="T14" fmla="*/ 0 60000 65536"/>
                <a:gd name="T15" fmla="*/ 0 w 69"/>
                <a:gd name="T16" fmla="*/ 0 h 42"/>
                <a:gd name="T17" fmla="*/ 69 w 69"/>
                <a:gd name="T18" fmla="*/ 42 h 42"/>
              </a:gdLst>
              <a:ahLst/>
              <a:cxnLst>
                <a:cxn ang="T10">
                  <a:pos x="T0" y="T1"/>
                </a:cxn>
                <a:cxn ang="T11">
                  <a:pos x="T2" y="T3"/>
                </a:cxn>
                <a:cxn ang="T12">
                  <a:pos x="T4" y="T5"/>
                </a:cxn>
                <a:cxn ang="T13">
                  <a:pos x="T6" y="T7"/>
                </a:cxn>
                <a:cxn ang="T14">
                  <a:pos x="T8" y="T9"/>
                </a:cxn>
              </a:cxnLst>
              <a:rect l="T15" t="T16" r="T17" b="T18"/>
              <a:pathLst>
                <a:path w="69" h="42">
                  <a:moveTo>
                    <a:pt x="69" y="42"/>
                  </a:moveTo>
                  <a:lnTo>
                    <a:pt x="69" y="0"/>
                  </a:lnTo>
                  <a:lnTo>
                    <a:pt x="0" y="5"/>
                  </a:lnTo>
                  <a:lnTo>
                    <a:pt x="69" y="42"/>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26" name="Freeform 54"/>
            <p:cNvSpPr>
              <a:spLocks/>
            </p:cNvSpPr>
            <p:nvPr/>
          </p:nvSpPr>
          <p:spPr bwMode="auto">
            <a:xfrm>
              <a:off x="5263" y="3099"/>
              <a:ext cx="75" cy="78"/>
            </a:xfrm>
            <a:custGeom>
              <a:avLst/>
              <a:gdLst>
                <a:gd name="T0" fmla="*/ 35 w 75"/>
                <a:gd name="T1" fmla="*/ 78 h 78"/>
                <a:gd name="T2" fmla="*/ 75 w 75"/>
                <a:gd name="T3" fmla="*/ 54 h 78"/>
                <a:gd name="T4" fmla="*/ 0 w 75"/>
                <a:gd name="T5" fmla="*/ 0 h 78"/>
                <a:gd name="T6" fmla="*/ 35 w 75"/>
                <a:gd name="T7" fmla="*/ 78 h 78"/>
                <a:gd name="T8" fmla="*/ 35 w 75"/>
                <a:gd name="T9" fmla="*/ 78 h 78"/>
                <a:gd name="T10" fmla="*/ 0 60000 65536"/>
                <a:gd name="T11" fmla="*/ 0 60000 65536"/>
                <a:gd name="T12" fmla="*/ 0 60000 65536"/>
                <a:gd name="T13" fmla="*/ 0 60000 65536"/>
                <a:gd name="T14" fmla="*/ 0 60000 65536"/>
                <a:gd name="T15" fmla="*/ 0 w 75"/>
                <a:gd name="T16" fmla="*/ 0 h 78"/>
                <a:gd name="T17" fmla="*/ 75 w 75"/>
                <a:gd name="T18" fmla="*/ 78 h 78"/>
              </a:gdLst>
              <a:ahLst/>
              <a:cxnLst>
                <a:cxn ang="T10">
                  <a:pos x="T0" y="T1"/>
                </a:cxn>
                <a:cxn ang="T11">
                  <a:pos x="T2" y="T3"/>
                </a:cxn>
                <a:cxn ang="T12">
                  <a:pos x="T4" y="T5"/>
                </a:cxn>
                <a:cxn ang="T13">
                  <a:pos x="T6" y="T7"/>
                </a:cxn>
                <a:cxn ang="T14">
                  <a:pos x="T8" y="T9"/>
                </a:cxn>
              </a:cxnLst>
              <a:rect l="T15" t="T16" r="T17" b="T18"/>
              <a:pathLst>
                <a:path w="75" h="78">
                  <a:moveTo>
                    <a:pt x="35" y="78"/>
                  </a:moveTo>
                  <a:lnTo>
                    <a:pt x="75" y="54"/>
                  </a:lnTo>
                  <a:lnTo>
                    <a:pt x="0" y="0"/>
                  </a:lnTo>
                  <a:lnTo>
                    <a:pt x="35" y="78"/>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27" name="Freeform 55"/>
            <p:cNvSpPr>
              <a:spLocks/>
            </p:cNvSpPr>
            <p:nvPr/>
          </p:nvSpPr>
          <p:spPr bwMode="auto">
            <a:xfrm>
              <a:off x="5424" y="3076"/>
              <a:ext cx="62" cy="88"/>
            </a:xfrm>
            <a:custGeom>
              <a:avLst/>
              <a:gdLst>
                <a:gd name="T0" fmla="*/ 0 w 62"/>
                <a:gd name="T1" fmla="*/ 75 h 88"/>
                <a:gd name="T2" fmla="*/ 48 w 62"/>
                <a:gd name="T3" fmla="*/ 88 h 88"/>
                <a:gd name="T4" fmla="*/ 62 w 62"/>
                <a:gd name="T5" fmla="*/ 0 h 88"/>
                <a:gd name="T6" fmla="*/ 0 w 62"/>
                <a:gd name="T7" fmla="*/ 75 h 88"/>
                <a:gd name="T8" fmla="*/ 0 w 62"/>
                <a:gd name="T9" fmla="*/ 75 h 88"/>
                <a:gd name="T10" fmla="*/ 0 60000 65536"/>
                <a:gd name="T11" fmla="*/ 0 60000 65536"/>
                <a:gd name="T12" fmla="*/ 0 60000 65536"/>
                <a:gd name="T13" fmla="*/ 0 60000 65536"/>
                <a:gd name="T14" fmla="*/ 0 60000 65536"/>
                <a:gd name="T15" fmla="*/ 0 w 62"/>
                <a:gd name="T16" fmla="*/ 0 h 88"/>
                <a:gd name="T17" fmla="*/ 62 w 62"/>
                <a:gd name="T18" fmla="*/ 88 h 88"/>
              </a:gdLst>
              <a:ahLst/>
              <a:cxnLst>
                <a:cxn ang="T10">
                  <a:pos x="T0" y="T1"/>
                </a:cxn>
                <a:cxn ang="T11">
                  <a:pos x="T2" y="T3"/>
                </a:cxn>
                <a:cxn ang="T12">
                  <a:pos x="T4" y="T5"/>
                </a:cxn>
                <a:cxn ang="T13">
                  <a:pos x="T6" y="T7"/>
                </a:cxn>
                <a:cxn ang="T14">
                  <a:pos x="T8" y="T9"/>
                </a:cxn>
              </a:cxnLst>
              <a:rect l="T15" t="T16" r="T17" b="T18"/>
              <a:pathLst>
                <a:path w="62" h="88">
                  <a:moveTo>
                    <a:pt x="0" y="75"/>
                  </a:moveTo>
                  <a:lnTo>
                    <a:pt x="48" y="88"/>
                  </a:lnTo>
                  <a:lnTo>
                    <a:pt x="62" y="0"/>
                  </a:lnTo>
                  <a:lnTo>
                    <a:pt x="0" y="75"/>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28" name="Freeform 56"/>
            <p:cNvSpPr>
              <a:spLocks/>
            </p:cNvSpPr>
            <p:nvPr/>
          </p:nvSpPr>
          <p:spPr bwMode="auto">
            <a:xfrm>
              <a:off x="5548" y="3202"/>
              <a:ext cx="95" cy="56"/>
            </a:xfrm>
            <a:custGeom>
              <a:avLst/>
              <a:gdLst>
                <a:gd name="T0" fmla="*/ 0 w 95"/>
                <a:gd name="T1" fmla="*/ 23 h 56"/>
                <a:gd name="T2" fmla="*/ 22 w 95"/>
                <a:gd name="T3" fmla="*/ 56 h 56"/>
                <a:gd name="T4" fmla="*/ 95 w 95"/>
                <a:gd name="T5" fmla="*/ 0 h 56"/>
                <a:gd name="T6" fmla="*/ 0 w 95"/>
                <a:gd name="T7" fmla="*/ 23 h 56"/>
                <a:gd name="T8" fmla="*/ 0 w 95"/>
                <a:gd name="T9" fmla="*/ 23 h 56"/>
                <a:gd name="T10" fmla="*/ 0 60000 65536"/>
                <a:gd name="T11" fmla="*/ 0 60000 65536"/>
                <a:gd name="T12" fmla="*/ 0 60000 65536"/>
                <a:gd name="T13" fmla="*/ 0 60000 65536"/>
                <a:gd name="T14" fmla="*/ 0 60000 65536"/>
                <a:gd name="T15" fmla="*/ 0 w 95"/>
                <a:gd name="T16" fmla="*/ 0 h 56"/>
                <a:gd name="T17" fmla="*/ 95 w 95"/>
                <a:gd name="T18" fmla="*/ 56 h 56"/>
              </a:gdLst>
              <a:ahLst/>
              <a:cxnLst>
                <a:cxn ang="T10">
                  <a:pos x="T0" y="T1"/>
                </a:cxn>
                <a:cxn ang="T11">
                  <a:pos x="T2" y="T3"/>
                </a:cxn>
                <a:cxn ang="T12">
                  <a:pos x="T4" y="T5"/>
                </a:cxn>
                <a:cxn ang="T13">
                  <a:pos x="T6" y="T7"/>
                </a:cxn>
                <a:cxn ang="T14">
                  <a:pos x="T8" y="T9"/>
                </a:cxn>
              </a:cxnLst>
              <a:rect l="T15" t="T16" r="T17" b="T18"/>
              <a:pathLst>
                <a:path w="95" h="56">
                  <a:moveTo>
                    <a:pt x="0" y="23"/>
                  </a:moveTo>
                  <a:lnTo>
                    <a:pt x="22" y="56"/>
                  </a:lnTo>
                  <a:lnTo>
                    <a:pt x="95" y="0"/>
                  </a:lnTo>
                  <a:lnTo>
                    <a:pt x="0" y="23"/>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29" name="Freeform 57"/>
            <p:cNvSpPr>
              <a:spLocks/>
            </p:cNvSpPr>
            <p:nvPr/>
          </p:nvSpPr>
          <p:spPr bwMode="auto">
            <a:xfrm>
              <a:off x="5484" y="3414"/>
              <a:ext cx="70" cy="73"/>
            </a:xfrm>
            <a:custGeom>
              <a:avLst/>
              <a:gdLst>
                <a:gd name="T0" fmla="*/ 0 w 70"/>
                <a:gd name="T1" fmla="*/ 23 h 73"/>
                <a:gd name="T2" fmla="*/ 70 w 70"/>
                <a:gd name="T3" fmla="*/ 73 h 73"/>
                <a:gd name="T4" fmla="*/ 44 w 70"/>
                <a:gd name="T5" fmla="*/ 0 h 73"/>
                <a:gd name="T6" fmla="*/ 0 w 70"/>
                <a:gd name="T7" fmla="*/ 23 h 73"/>
                <a:gd name="T8" fmla="*/ 0 w 70"/>
                <a:gd name="T9" fmla="*/ 2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23"/>
                  </a:moveTo>
                  <a:lnTo>
                    <a:pt x="70" y="73"/>
                  </a:lnTo>
                  <a:lnTo>
                    <a:pt x="44" y="0"/>
                  </a:lnTo>
                  <a:lnTo>
                    <a:pt x="0" y="23"/>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30" name="Freeform 58"/>
            <p:cNvSpPr>
              <a:spLocks/>
            </p:cNvSpPr>
            <p:nvPr/>
          </p:nvSpPr>
          <p:spPr bwMode="auto">
            <a:xfrm>
              <a:off x="5162" y="3352"/>
              <a:ext cx="92" cy="57"/>
            </a:xfrm>
            <a:custGeom>
              <a:avLst/>
              <a:gdLst>
                <a:gd name="T0" fmla="*/ 92 w 92"/>
                <a:gd name="T1" fmla="*/ 42 h 57"/>
                <a:gd name="T2" fmla="*/ 67 w 92"/>
                <a:gd name="T3" fmla="*/ 0 h 57"/>
                <a:gd name="T4" fmla="*/ 0 w 92"/>
                <a:gd name="T5" fmla="*/ 57 h 57"/>
                <a:gd name="T6" fmla="*/ 92 w 92"/>
                <a:gd name="T7" fmla="*/ 42 h 57"/>
                <a:gd name="T8" fmla="*/ 92 w 92"/>
                <a:gd name="T9" fmla="*/ 42 h 57"/>
                <a:gd name="T10" fmla="*/ 0 60000 65536"/>
                <a:gd name="T11" fmla="*/ 0 60000 65536"/>
                <a:gd name="T12" fmla="*/ 0 60000 65536"/>
                <a:gd name="T13" fmla="*/ 0 60000 65536"/>
                <a:gd name="T14" fmla="*/ 0 60000 65536"/>
                <a:gd name="T15" fmla="*/ 0 w 92"/>
                <a:gd name="T16" fmla="*/ 0 h 57"/>
                <a:gd name="T17" fmla="*/ 92 w 92"/>
                <a:gd name="T18" fmla="*/ 57 h 57"/>
              </a:gdLst>
              <a:ahLst/>
              <a:cxnLst>
                <a:cxn ang="T10">
                  <a:pos x="T0" y="T1"/>
                </a:cxn>
                <a:cxn ang="T11">
                  <a:pos x="T2" y="T3"/>
                </a:cxn>
                <a:cxn ang="T12">
                  <a:pos x="T4" y="T5"/>
                </a:cxn>
                <a:cxn ang="T13">
                  <a:pos x="T6" y="T7"/>
                </a:cxn>
                <a:cxn ang="T14">
                  <a:pos x="T8" y="T9"/>
                </a:cxn>
              </a:cxnLst>
              <a:rect l="T15" t="T16" r="T17" b="T18"/>
              <a:pathLst>
                <a:path w="92" h="57">
                  <a:moveTo>
                    <a:pt x="92" y="42"/>
                  </a:moveTo>
                  <a:lnTo>
                    <a:pt x="67" y="0"/>
                  </a:lnTo>
                  <a:lnTo>
                    <a:pt x="0" y="57"/>
                  </a:lnTo>
                  <a:lnTo>
                    <a:pt x="92" y="42"/>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31" name="Freeform 59"/>
            <p:cNvSpPr>
              <a:spLocks/>
            </p:cNvSpPr>
            <p:nvPr/>
          </p:nvSpPr>
          <p:spPr bwMode="auto">
            <a:xfrm>
              <a:off x="5313" y="3436"/>
              <a:ext cx="61" cy="69"/>
            </a:xfrm>
            <a:custGeom>
              <a:avLst/>
              <a:gdLst>
                <a:gd name="T0" fmla="*/ 15 w 61"/>
                <a:gd name="T1" fmla="*/ 0 h 69"/>
                <a:gd name="T2" fmla="*/ 0 w 61"/>
                <a:gd name="T3" fmla="*/ 69 h 69"/>
                <a:gd name="T4" fmla="*/ 61 w 61"/>
                <a:gd name="T5" fmla="*/ 15 h 69"/>
                <a:gd name="T6" fmla="*/ 15 w 61"/>
                <a:gd name="T7" fmla="*/ 0 h 69"/>
                <a:gd name="T8" fmla="*/ 15 w 61"/>
                <a:gd name="T9" fmla="*/ 0 h 69"/>
                <a:gd name="T10" fmla="*/ 0 60000 65536"/>
                <a:gd name="T11" fmla="*/ 0 60000 65536"/>
                <a:gd name="T12" fmla="*/ 0 60000 65536"/>
                <a:gd name="T13" fmla="*/ 0 60000 65536"/>
                <a:gd name="T14" fmla="*/ 0 60000 65536"/>
                <a:gd name="T15" fmla="*/ 0 w 61"/>
                <a:gd name="T16" fmla="*/ 0 h 69"/>
                <a:gd name="T17" fmla="*/ 61 w 61"/>
                <a:gd name="T18" fmla="*/ 69 h 69"/>
              </a:gdLst>
              <a:ahLst/>
              <a:cxnLst>
                <a:cxn ang="T10">
                  <a:pos x="T0" y="T1"/>
                </a:cxn>
                <a:cxn ang="T11">
                  <a:pos x="T2" y="T3"/>
                </a:cxn>
                <a:cxn ang="T12">
                  <a:pos x="T4" y="T5"/>
                </a:cxn>
                <a:cxn ang="T13">
                  <a:pos x="T6" y="T7"/>
                </a:cxn>
                <a:cxn ang="T14">
                  <a:pos x="T8" y="T9"/>
                </a:cxn>
              </a:cxnLst>
              <a:rect l="T15" t="T16" r="T17" b="T18"/>
              <a:pathLst>
                <a:path w="61" h="69">
                  <a:moveTo>
                    <a:pt x="15" y="0"/>
                  </a:moveTo>
                  <a:lnTo>
                    <a:pt x="0" y="69"/>
                  </a:lnTo>
                  <a:lnTo>
                    <a:pt x="61" y="15"/>
                  </a:lnTo>
                  <a:lnTo>
                    <a:pt x="15" y="0"/>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32" name="Freeform 60"/>
            <p:cNvSpPr>
              <a:spLocks/>
            </p:cNvSpPr>
            <p:nvPr/>
          </p:nvSpPr>
          <p:spPr bwMode="auto">
            <a:xfrm>
              <a:off x="5574" y="3322"/>
              <a:ext cx="100" cy="38"/>
            </a:xfrm>
            <a:custGeom>
              <a:avLst/>
              <a:gdLst>
                <a:gd name="T0" fmla="*/ 0 w 100"/>
                <a:gd name="T1" fmla="*/ 0 h 38"/>
                <a:gd name="T2" fmla="*/ 0 w 100"/>
                <a:gd name="T3" fmla="*/ 33 h 38"/>
                <a:gd name="T4" fmla="*/ 100 w 100"/>
                <a:gd name="T5" fmla="*/ 38 h 38"/>
                <a:gd name="T6" fmla="*/ 0 w 100"/>
                <a:gd name="T7" fmla="*/ 0 h 38"/>
                <a:gd name="T8" fmla="*/ 0 w 100"/>
                <a:gd name="T9" fmla="*/ 0 h 38"/>
                <a:gd name="T10" fmla="*/ 0 60000 65536"/>
                <a:gd name="T11" fmla="*/ 0 60000 65536"/>
                <a:gd name="T12" fmla="*/ 0 60000 65536"/>
                <a:gd name="T13" fmla="*/ 0 60000 65536"/>
                <a:gd name="T14" fmla="*/ 0 60000 65536"/>
                <a:gd name="T15" fmla="*/ 0 w 100"/>
                <a:gd name="T16" fmla="*/ 0 h 38"/>
                <a:gd name="T17" fmla="*/ 100 w 100"/>
                <a:gd name="T18" fmla="*/ 38 h 38"/>
              </a:gdLst>
              <a:ahLst/>
              <a:cxnLst>
                <a:cxn ang="T10">
                  <a:pos x="T0" y="T1"/>
                </a:cxn>
                <a:cxn ang="T11">
                  <a:pos x="T2" y="T3"/>
                </a:cxn>
                <a:cxn ang="T12">
                  <a:pos x="T4" y="T5"/>
                </a:cxn>
                <a:cxn ang="T13">
                  <a:pos x="T6" y="T7"/>
                </a:cxn>
                <a:cxn ang="T14">
                  <a:pos x="T8" y="T9"/>
                </a:cxn>
              </a:cxnLst>
              <a:rect l="T15" t="T16" r="T17" b="T18"/>
              <a:pathLst>
                <a:path w="100" h="38">
                  <a:moveTo>
                    <a:pt x="0" y="0"/>
                  </a:moveTo>
                  <a:lnTo>
                    <a:pt x="0" y="33"/>
                  </a:lnTo>
                  <a:lnTo>
                    <a:pt x="100" y="38"/>
                  </a:lnTo>
                  <a:lnTo>
                    <a:pt x="0" y="0"/>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33" name="Freeform 61"/>
            <p:cNvSpPr>
              <a:spLocks/>
            </p:cNvSpPr>
            <p:nvPr/>
          </p:nvSpPr>
          <p:spPr bwMode="auto">
            <a:xfrm>
              <a:off x="5096" y="3037"/>
              <a:ext cx="617" cy="503"/>
            </a:xfrm>
            <a:custGeom>
              <a:avLst/>
              <a:gdLst>
                <a:gd name="T0" fmla="*/ 270 w 617"/>
                <a:gd name="T1" fmla="*/ 0 h 503"/>
                <a:gd name="T2" fmla="*/ 246 w 617"/>
                <a:gd name="T3" fmla="*/ 97 h 503"/>
                <a:gd name="T4" fmla="*/ 208 w 617"/>
                <a:gd name="T5" fmla="*/ 111 h 503"/>
                <a:gd name="T6" fmla="*/ 169 w 617"/>
                <a:gd name="T7" fmla="*/ 133 h 503"/>
                <a:gd name="T8" fmla="*/ 120 w 617"/>
                <a:gd name="T9" fmla="*/ 184 h 503"/>
                <a:gd name="T10" fmla="*/ 115 w 617"/>
                <a:gd name="T11" fmla="*/ 192 h 503"/>
                <a:gd name="T12" fmla="*/ 107 w 617"/>
                <a:gd name="T13" fmla="*/ 211 h 503"/>
                <a:gd name="T14" fmla="*/ 101 w 617"/>
                <a:gd name="T15" fmla="*/ 230 h 503"/>
                <a:gd name="T16" fmla="*/ 97 w 617"/>
                <a:gd name="T17" fmla="*/ 251 h 503"/>
                <a:gd name="T18" fmla="*/ 0 w 617"/>
                <a:gd name="T19" fmla="*/ 296 h 503"/>
                <a:gd name="T20" fmla="*/ 103 w 617"/>
                <a:gd name="T21" fmla="*/ 304 h 503"/>
                <a:gd name="T22" fmla="*/ 109 w 617"/>
                <a:gd name="T23" fmla="*/ 323 h 503"/>
                <a:gd name="T24" fmla="*/ 120 w 617"/>
                <a:gd name="T25" fmla="*/ 342 h 503"/>
                <a:gd name="T26" fmla="*/ 133 w 617"/>
                <a:gd name="T27" fmla="*/ 360 h 503"/>
                <a:gd name="T28" fmla="*/ 149 w 617"/>
                <a:gd name="T29" fmla="*/ 376 h 503"/>
                <a:gd name="T30" fmla="*/ 197 w 617"/>
                <a:gd name="T31" fmla="*/ 410 h 503"/>
                <a:gd name="T32" fmla="*/ 209 w 617"/>
                <a:gd name="T33" fmla="*/ 415 h 503"/>
                <a:gd name="T34" fmla="*/ 233 w 617"/>
                <a:gd name="T35" fmla="*/ 424 h 503"/>
                <a:gd name="T36" fmla="*/ 258 w 617"/>
                <a:gd name="T37" fmla="*/ 431 h 503"/>
                <a:gd name="T38" fmla="*/ 284 w 617"/>
                <a:gd name="T39" fmla="*/ 435 h 503"/>
                <a:gd name="T40" fmla="*/ 348 w 617"/>
                <a:gd name="T41" fmla="*/ 503 h 503"/>
                <a:gd name="T42" fmla="*/ 364 w 617"/>
                <a:gd name="T43" fmla="*/ 430 h 503"/>
                <a:gd name="T44" fmla="*/ 390 w 617"/>
                <a:gd name="T45" fmla="*/ 423 h 503"/>
                <a:gd name="T46" fmla="*/ 414 w 617"/>
                <a:gd name="T47" fmla="*/ 413 h 503"/>
                <a:gd name="T48" fmla="*/ 437 w 617"/>
                <a:gd name="T49" fmla="*/ 401 h 503"/>
                <a:gd name="T50" fmla="*/ 459 w 617"/>
                <a:gd name="T51" fmla="*/ 385 h 503"/>
                <a:gd name="T52" fmla="*/ 470 w 617"/>
                <a:gd name="T53" fmla="*/ 376 h 503"/>
                <a:gd name="T54" fmla="*/ 500 w 617"/>
                <a:gd name="T55" fmla="*/ 339 h 503"/>
                <a:gd name="T56" fmla="*/ 508 w 617"/>
                <a:gd name="T57" fmla="*/ 324 h 503"/>
                <a:gd name="T58" fmla="*/ 518 w 617"/>
                <a:gd name="T59" fmla="*/ 294 h 503"/>
                <a:gd name="T60" fmla="*/ 617 w 617"/>
                <a:gd name="T61" fmla="*/ 248 h 503"/>
                <a:gd name="T62" fmla="*/ 518 w 617"/>
                <a:gd name="T63" fmla="*/ 228 h 503"/>
                <a:gd name="T64" fmla="*/ 503 w 617"/>
                <a:gd name="T65" fmla="*/ 192 h 503"/>
                <a:gd name="T66" fmla="*/ 480 w 617"/>
                <a:gd name="T67" fmla="*/ 161 h 503"/>
                <a:gd name="T68" fmla="*/ 423 w 617"/>
                <a:gd name="T69" fmla="*/ 117 h 503"/>
                <a:gd name="T70" fmla="*/ 409 w 617"/>
                <a:gd name="T71" fmla="*/ 110 h 503"/>
                <a:gd name="T72" fmla="*/ 383 w 617"/>
                <a:gd name="T73" fmla="*/ 100 h 503"/>
                <a:gd name="T74" fmla="*/ 357 w 617"/>
                <a:gd name="T75" fmla="*/ 94 h 503"/>
                <a:gd name="T76" fmla="*/ 329 w 617"/>
                <a:gd name="T77" fmla="*/ 91 h 503"/>
                <a:gd name="T78" fmla="*/ 315 w 617"/>
                <a:gd name="T79" fmla="*/ 91 h 5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17"/>
                <a:gd name="T121" fmla="*/ 0 h 503"/>
                <a:gd name="T122" fmla="*/ 617 w 617"/>
                <a:gd name="T123" fmla="*/ 503 h 5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17" h="503">
                  <a:moveTo>
                    <a:pt x="315" y="91"/>
                  </a:moveTo>
                  <a:lnTo>
                    <a:pt x="270" y="0"/>
                  </a:lnTo>
                  <a:lnTo>
                    <a:pt x="246" y="97"/>
                  </a:lnTo>
                  <a:lnTo>
                    <a:pt x="227" y="102"/>
                  </a:lnTo>
                  <a:lnTo>
                    <a:pt x="208" y="111"/>
                  </a:lnTo>
                  <a:lnTo>
                    <a:pt x="188" y="121"/>
                  </a:lnTo>
                  <a:lnTo>
                    <a:pt x="169" y="133"/>
                  </a:lnTo>
                  <a:lnTo>
                    <a:pt x="60" y="105"/>
                  </a:lnTo>
                  <a:lnTo>
                    <a:pt x="120" y="184"/>
                  </a:lnTo>
                  <a:lnTo>
                    <a:pt x="115" y="192"/>
                  </a:lnTo>
                  <a:lnTo>
                    <a:pt x="110" y="201"/>
                  </a:lnTo>
                  <a:lnTo>
                    <a:pt x="107" y="211"/>
                  </a:lnTo>
                  <a:lnTo>
                    <a:pt x="103" y="221"/>
                  </a:lnTo>
                  <a:lnTo>
                    <a:pt x="101" y="230"/>
                  </a:lnTo>
                  <a:lnTo>
                    <a:pt x="98" y="240"/>
                  </a:lnTo>
                  <a:lnTo>
                    <a:pt x="97" y="251"/>
                  </a:lnTo>
                  <a:lnTo>
                    <a:pt x="97" y="262"/>
                  </a:lnTo>
                  <a:lnTo>
                    <a:pt x="0" y="296"/>
                  </a:lnTo>
                  <a:lnTo>
                    <a:pt x="103" y="304"/>
                  </a:lnTo>
                  <a:lnTo>
                    <a:pt x="105" y="314"/>
                  </a:lnTo>
                  <a:lnTo>
                    <a:pt x="109" y="323"/>
                  </a:lnTo>
                  <a:lnTo>
                    <a:pt x="114" y="333"/>
                  </a:lnTo>
                  <a:lnTo>
                    <a:pt x="120" y="342"/>
                  </a:lnTo>
                  <a:lnTo>
                    <a:pt x="126" y="351"/>
                  </a:lnTo>
                  <a:lnTo>
                    <a:pt x="133" y="360"/>
                  </a:lnTo>
                  <a:lnTo>
                    <a:pt x="140" y="368"/>
                  </a:lnTo>
                  <a:lnTo>
                    <a:pt x="149" y="376"/>
                  </a:lnTo>
                  <a:lnTo>
                    <a:pt x="98" y="456"/>
                  </a:lnTo>
                  <a:lnTo>
                    <a:pt x="197" y="410"/>
                  </a:lnTo>
                  <a:lnTo>
                    <a:pt x="209" y="415"/>
                  </a:lnTo>
                  <a:lnTo>
                    <a:pt x="220" y="420"/>
                  </a:lnTo>
                  <a:lnTo>
                    <a:pt x="233" y="424"/>
                  </a:lnTo>
                  <a:lnTo>
                    <a:pt x="245" y="428"/>
                  </a:lnTo>
                  <a:lnTo>
                    <a:pt x="258" y="431"/>
                  </a:lnTo>
                  <a:lnTo>
                    <a:pt x="271" y="433"/>
                  </a:lnTo>
                  <a:lnTo>
                    <a:pt x="284" y="435"/>
                  </a:lnTo>
                  <a:lnTo>
                    <a:pt x="298" y="436"/>
                  </a:lnTo>
                  <a:lnTo>
                    <a:pt x="348" y="503"/>
                  </a:lnTo>
                  <a:lnTo>
                    <a:pt x="364" y="430"/>
                  </a:lnTo>
                  <a:lnTo>
                    <a:pt x="377" y="427"/>
                  </a:lnTo>
                  <a:lnTo>
                    <a:pt x="390" y="423"/>
                  </a:lnTo>
                  <a:lnTo>
                    <a:pt x="402" y="418"/>
                  </a:lnTo>
                  <a:lnTo>
                    <a:pt x="414" y="413"/>
                  </a:lnTo>
                  <a:lnTo>
                    <a:pt x="426" y="408"/>
                  </a:lnTo>
                  <a:lnTo>
                    <a:pt x="437" y="401"/>
                  </a:lnTo>
                  <a:lnTo>
                    <a:pt x="448" y="393"/>
                  </a:lnTo>
                  <a:lnTo>
                    <a:pt x="459" y="385"/>
                  </a:lnTo>
                  <a:lnTo>
                    <a:pt x="470" y="376"/>
                  </a:lnTo>
                  <a:lnTo>
                    <a:pt x="566" y="406"/>
                  </a:lnTo>
                  <a:lnTo>
                    <a:pt x="500" y="339"/>
                  </a:lnTo>
                  <a:lnTo>
                    <a:pt x="508" y="324"/>
                  </a:lnTo>
                  <a:lnTo>
                    <a:pt x="514" y="310"/>
                  </a:lnTo>
                  <a:lnTo>
                    <a:pt x="518" y="294"/>
                  </a:lnTo>
                  <a:lnTo>
                    <a:pt x="520" y="277"/>
                  </a:lnTo>
                  <a:lnTo>
                    <a:pt x="617" y="248"/>
                  </a:lnTo>
                  <a:lnTo>
                    <a:pt x="518" y="228"/>
                  </a:lnTo>
                  <a:lnTo>
                    <a:pt x="512" y="210"/>
                  </a:lnTo>
                  <a:lnTo>
                    <a:pt x="503" y="192"/>
                  </a:lnTo>
                  <a:lnTo>
                    <a:pt x="494" y="177"/>
                  </a:lnTo>
                  <a:lnTo>
                    <a:pt x="480" y="161"/>
                  </a:lnTo>
                  <a:lnTo>
                    <a:pt x="526" y="76"/>
                  </a:lnTo>
                  <a:lnTo>
                    <a:pt x="423" y="117"/>
                  </a:lnTo>
                  <a:lnTo>
                    <a:pt x="409" y="110"/>
                  </a:lnTo>
                  <a:lnTo>
                    <a:pt x="396" y="105"/>
                  </a:lnTo>
                  <a:lnTo>
                    <a:pt x="383" y="100"/>
                  </a:lnTo>
                  <a:lnTo>
                    <a:pt x="370" y="96"/>
                  </a:lnTo>
                  <a:lnTo>
                    <a:pt x="357" y="94"/>
                  </a:lnTo>
                  <a:lnTo>
                    <a:pt x="342" y="92"/>
                  </a:lnTo>
                  <a:lnTo>
                    <a:pt x="329" y="91"/>
                  </a:lnTo>
                  <a:lnTo>
                    <a:pt x="315" y="9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34" name="Freeform 62"/>
            <p:cNvSpPr>
              <a:spLocks/>
            </p:cNvSpPr>
            <p:nvPr/>
          </p:nvSpPr>
          <p:spPr bwMode="auto">
            <a:xfrm>
              <a:off x="5361" y="3158"/>
              <a:ext cx="56" cy="69"/>
            </a:xfrm>
            <a:custGeom>
              <a:avLst/>
              <a:gdLst>
                <a:gd name="T0" fmla="*/ 56 w 56"/>
                <a:gd name="T1" fmla="*/ 59 h 69"/>
                <a:gd name="T2" fmla="*/ 24 w 56"/>
                <a:gd name="T3" fmla="*/ 0 h 69"/>
                <a:gd name="T4" fmla="*/ 0 w 56"/>
                <a:gd name="T5" fmla="*/ 62 h 69"/>
                <a:gd name="T6" fmla="*/ 0 w 56"/>
                <a:gd name="T7" fmla="*/ 62 h 69"/>
                <a:gd name="T8" fmla="*/ 7 w 56"/>
                <a:gd name="T9" fmla="*/ 65 h 69"/>
                <a:gd name="T10" fmla="*/ 15 w 56"/>
                <a:gd name="T11" fmla="*/ 67 h 69"/>
                <a:gd name="T12" fmla="*/ 22 w 56"/>
                <a:gd name="T13" fmla="*/ 69 h 69"/>
                <a:gd name="T14" fmla="*/ 29 w 56"/>
                <a:gd name="T15" fmla="*/ 69 h 69"/>
                <a:gd name="T16" fmla="*/ 36 w 56"/>
                <a:gd name="T17" fmla="*/ 68 h 69"/>
                <a:gd name="T18" fmla="*/ 42 w 56"/>
                <a:gd name="T19" fmla="*/ 66 h 69"/>
                <a:gd name="T20" fmla="*/ 50 w 56"/>
                <a:gd name="T21" fmla="*/ 63 h 69"/>
                <a:gd name="T22" fmla="*/ 56 w 56"/>
                <a:gd name="T23" fmla="*/ 59 h 69"/>
                <a:gd name="T24" fmla="*/ 56 w 56"/>
                <a:gd name="T25" fmla="*/ 59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69"/>
                <a:gd name="T41" fmla="*/ 56 w 56"/>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69">
                  <a:moveTo>
                    <a:pt x="56" y="59"/>
                  </a:moveTo>
                  <a:lnTo>
                    <a:pt x="24" y="0"/>
                  </a:lnTo>
                  <a:lnTo>
                    <a:pt x="0" y="62"/>
                  </a:lnTo>
                  <a:lnTo>
                    <a:pt x="7" y="65"/>
                  </a:lnTo>
                  <a:lnTo>
                    <a:pt x="15" y="67"/>
                  </a:lnTo>
                  <a:lnTo>
                    <a:pt x="22" y="69"/>
                  </a:lnTo>
                  <a:lnTo>
                    <a:pt x="29" y="69"/>
                  </a:lnTo>
                  <a:lnTo>
                    <a:pt x="36" y="68"/>
                  </a:lnTo>
                  <a:lnTo>
                    <a:pt x="42" y="66"/>
                  </a:lnTo>
                  <a:lnTo>
                    <a:pt x="50" y="63"/>
                  </a:lnTo>
                  <a:lnTo>
                    <a:pt x="56" y="59"/>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35" name="Freeform 63"/>
            <p:cNvSpPr>
              <a:spLocks/>
            </p:cNvSpPr>
            <p:nvPr/>
          </p:nvSpPr>
          <p:spPr bwMode="auto">
            <a:xfrm>
              <a:off x="5258" y="3227"/>
              <a:ext cx="83" cy="53"/>
            </a:xfrm>
            <a:custGeom>
              <a:avLst/>
              <a:gdLst>
                <a:gd name="T0" fmla="*/ 56 w 83"/>
                <a:gd name="T1" fmla="*/ 34 h 53"/>
                <a:gd name="T2" fmla="*/ 5 w 83"/>
                <a:gd name="T3" fmla="*/ 29 h 53"/>
                <a:gd name="T4" fmla="*/ 54 w 83"/>
                <a:gd name="T5" fmla="*/ 40 h 53"/>
                <a:gd name="T6" fmla="*/ 0 w 83"/>
                <a:gd name="T7" fmla="*/ 53 h 53"/>
                <a:gd name="T8" fmla="*/ 83 w 83"/>
                <a:gd name="T9" fmla="*/ 42 h 53"/>
                <a:gd name="T10" fmla="*/ 17 w 83"/>
                <a:gd name="T11" fmla="*/ 0 h 53"/>
                <a:gd name="T12" fmla="*/ 56 w 83"/>
                <a:gd name="T13" fmla="*/ 34 h 53"/>
                <a:gd name="T14" fmla="*/ 56 w 83"/>
                <a:gd name="T15" fmla="*/ 34 h 53"/>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53"/>
                <a:gd name="T26" fmla="*/ 83 w 83"/>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53">
                  <a:moveTo>
                    <a:pt x="56" y="34"/>
                  </a:moveTo>
                  <a:lnTo>
                    <a:pt x="5" y="29"/>
                  </a:lnTo>
                  <a:lnTo>
                    <a:pt x="54" y="40"/>
                  </a:lnTo>
                  <a:lnTo>
                    <a:pt x="0" y="53"/>
                  </a:lnTo>
                  <a:lnTo>
                    <a:pt x="83" y="42"/>
                  </a:lnTo>
                  <a:lnTo>
                    <a:pt x="17" y="0"/>
                  </a:lnTo>
                  <a:lnTo>
                    <a:pt x="56" y="34"/>
                  </a:lnTo>
                  <a:close/>
                </a:path>
              </a:pathLst>
            </a:custGeom>
            <a:solidFill>
              <a:srgbClr val="4464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36" name="Freeform 64"/>
            <p:cNvSpPr>
              <a:spLocks/>
            </p:cNvSpPr>
            <p:nvPr/>
          </p:nvSpPr>
          <p:spPr bwMode="auto">
            <a:xfrm>
              <a:off x="5444" y="3228"/>
              <a:ext cx="88" cy="55"/>
            </a:xfrm>
            <a:custGeom>
              <a:avLst/>
              <a:gdLst>
                <a:gd name="T0" fmla="*/ 71 w 88"/>
                <a:gd name="T1" fmla="*/ 0 h 55"/>
                <a:gd name="T2" fmla="*/ 0 w 88"/>
                <a:gd name="T3" fmla="*/ 41 h 55"/>
                <a:gd name="T4" fmla="*/ 88 w 88"/>
                <a:gd name="T5" fmla="*/ 55 h 55"/>
                <a:gd name="T6" fmla="*/ 29 w 88"/>
                <a:gd name="T7" fmla="*/ 38 h 55"/>
                <a:gd name="T8" fmla="*/ 87 w 88"/>
                <a:gd name="T9" fmla="*/ 30 h 55"/>
                <a:gd name="T10" fmla="*/ 29 w 88"/>
                <a:gd name="T11" fmla="*/ 32 h 55"/>
                <a:gd name="T12" fmla="*/ 71 w 88"/>
                <a:gd name="T13" fmla="*/ 0 h 55"/>
                <a:gd name="T14" fmla="*/ 71 w 88"/>
                <a:gd name="T15" fmla="*/ 0 h 55"/>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55"/>
                <a:gd name="T26" fmla="*/ 88 w 88"/>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55">
                  <a:moveTo>
                    <a:pt x="71" y="0"/>
                  </a:moveTo>
                  <a:lnTo>
                    <a:pt x="0" y="41"/>
                  </a:lnTo>
                  <a:lnTo>
                    <a:pt x="88" y="55"/>
                  </a:lnTo>
                  <a:lnTo>
                    <a:pt x="29" y="38"/>
                  </a:lnTo>
                  <a:lnTo>
                    <a:pt x="87" y="30"/>
                  </a:lnTo>
                  <a:lnTo>
                    <a:pt x="29" y="32"/>
                  </a:lnTo>
                  <a:lnTo>
                    <a:pt x="71" y="0"/>
                  </a:lnTo>
                  <a:close/>
                </a:path>
              </a:pathLst>
            </a:custGeom>
            <a:solidFill>
              <a:srgbClr val="4464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37" name="Freeform 65"/>
            <p:cNvSpPr>
              <a:spLocks/>
            </p:cNvSpPr>
            <p:nvPr/>
          </p:nvSpPr>
          <p:spPr bwMode="auto">
            <a:xfrm>
              <a:off x="5258" y="3304"/>
              <a:ext cx="308" cy="85"/>
            </a:xfrm>
            <a:custGeom>
              <a:avLst/>
              <a:gdLst>
                <a:gd name="T0" fmla="*/ 148 w 308"/>
                <a:gd name="T1" fmla="*/ 0 h 85"/>
                <a:gd name="T2" fmla="*/ 148 w 308"/>
                <a:gd name="T3" fmla="*/ 0 h 85"/>
                <a:gd name="T4" fmla="*/ 135 w 308"/>
                <a:gd name="T5" fmla="*/ 1 h 85"/>
                <a:gd name="T6" fmla="*/ 122 w 308"/>
                <a:gd name="T7" fmla="*/ 2 h 85"/>
                <a:gd name="T8" fmla="*/ 110 w 308"/>
                <a:gd name="T9" fmla="*/ 3 h 85"/>
                <a:gd name="T10" fmla="*/ 98 w 308"/>
                <a:gd name="T11" fmla="*/ 6 h 85"/>
                <a:gd name="T12" fmla="*/ 88 w 308"/>
                <a:gd name="T13" fmla="*/ 7 h 85"/>
                <a:gd name="T14" fmla="*/ 77 w 308"/>
                <a:gd name="T15" fmla="*/ 11 h 85"/>
                <a:gd name="T16" fmla="*/ 67 w 308"/>
                <a:gd name="T17" fmla="*/ 15 h 85"/>
                <a:gd name="T18" fmla="*/ 56 w 308"/>
                <a:gd name="T19" fmla="*/ 20 h 85"/>
                <a:gd name="T20" fmla="*/ 56 w 308"/>
                <a:gd name="T21" fmla="*/ 20 h 85"/>
                <a:gd name="T22" fmla="*/ 47 w 308"/>
                <a:gd name="T23" fmla="*/ 26 h 85"/>
                <a:gd name="T24" fmla="*/ 37 w 308"/>
                <a:gd name="T25" fmla="*/ 33 h 85"/>
                <a:gd name="T26" fmla="*/ 29 w 308"/>
                <a:gd name="T27" fmla="*/ 40 h 85"/>
                <a:gd name="T28" fmla="*/ 22 w 308"/>
                <a:gd name="T29" fmla="*/ 48 h 85"/>
                <a:gd name="T30" fmla="*/ 14 w 308"/>
                <a:gd name="T31" fmla="*/ 56 h 85"/>
                <a:gd name="T32" fmla="*/ 9 w 308"/>
                <a:gd name="T33" fmla="*/ 65 h 85"/>
                <a:gd name="T34" fmla="*/ 5 w 308"/>
                <a:gd name="T35" fmla="*/ 75 h 85"/>
                <a:gd name="T36" fmla="*/ 0 w 308"/>
                <a:gd name="T37" fmla="*/ 85 h 85"/>
                <a:gd name="T38" fmla="*/ 308 w 308"/>
                <a:gd name="T39" fmla="*/ 78 h 85"/>
                <a:gd name="T40" fmla="*/ 308 w 308"/>
                <a:gd name="T41" fmla="*/ 78 h 85"/>
                <a:gd name="T42" fmla="*/ 303 w 308"/>
                <a:gd name="T43" fmla="*/ 69 h 85"/>
                <a:gd name="T44" fmla="*/ 296 w 308"/>
                <a:gd name="T45" fmla="*/ 60 h 85"/>
                <a:gd name="T46" fmla="*/ 288 w 308"/>
                <a:gd name="T47" fmla="*/ 52 h 85"/>
                <a:gd name="T48" fmla="*/ 281 w 308"/>
                <a:gd name="T49" fmla="*/ 45 h 85"/>
                <a:gd name="T50" fmla="*/ 272 w 308"/>
                <a:gd name="T51" fmla="*/ 38 h 85"/>
                <a:gd name="T52" fmla="*/ 263 w 308"/>
                <a:gd name="T53" fmla="*/ 32 h 85"/>
                <a:gd name="T54" fmla="*/ 252 w 308"/>
                <a:gd name="T55" fmla="*/ 25 h 85"/>
                <a:gd name="T56" fmla="*/ 241 w 308"/>
                <a:gd name="T57" fmla="*/ 20 h 85"/>
                <a:gd name="T58" fmla="*/ 241 w 308"/>
                <a:gd name="T59" fmla="*/ 20 h 85"/>
                <a:gd name="T60" fmla="*/ 231 w 308"/>
                <a:gd name="T61" fmla="*/ 15 h 85"/>
                <a:gd name="T62" fmla="*/ 219 w 308"/>
                <a:gd name="T63" fmla="*/ 11 h 85"/>
                <a:gd name="T64" fmla="*/ 208 w 308"/>
                <a:gd name="T65" fmla="*/ 7 h 85"/>
                <a:gd name="T66" fmla="*/ 196 w 308"/>
                <a:gd name="T67" fmla="*/ 5 h 85"/>
                <a:gd name="T68" fmla="*/ 184 w 308"/>
                <a:gd name="T69" fmla="*/ 3 h 85"/>
                <a:gd name="T70" fmla="*/ 172 w 308"/>
                <a:gd name="T71" fmla="*/ 2 h 85"/>
                <a:gd name="T72" fmla="*/ 160 w 308"/>
                <a:gd name="T73" fmla="*/ 1 h 85"/>
                <a:gd name="T74" fmla="*/ 148 w 308"/>
                <a:gd name="T75" fmla="*/ 0 h 85"/>
                <a:gd name="T76" fmla="*/ 148 w 308"/>
                <a:gd name="T77" fmla="*/ 0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8"/>
                <a:gd name="T118" fmla="*/ 0 h 85"/>
                <a:gd name="T119" fmla="*/ 308 w 308"/>
                <a:gd name="T120" fmla="*/ 85 h 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8" h="85">
                  <a:moveTo>
                    <a:pt x="148" y="0"/>
                  </a:moveTo>
                  <a:lnTo>
                    <a:pt x="148" y="0"/>
                  </a:lnTo>
                  <a:lnTo>
                    <a:pt x="135" y="1"/>
                  </a:lnTo>
                  <a:lnTo>
                    <a:pt x="122" y="2"/>
                  </a:lnTo>
                  <a:lnTo>
                    <a:pt x="110" y="3"/>
                  </a:lnTo>
                  <a:lnTo>
                    <a:pt x="98" y="6"/>
                  </a:lnTo>
                  <a:lnTo>
                    <a:pt x="88" y="7"/>
                  </a:lnTo>
                  <a:lnTo>
                    <a:pt x="77" y="11"/>
                  </a:lnTo>
                  <a:lnTo>
                    <a:pt x="67" y="15"/>
                  </a:lnTo>
                  <a:lnTo>
                    <a:pt x="56" y="20"/>
                  </a:lnTo>
                  <a:lnTo>
                    <a:pt x="47" y="26"/>
                  </a:lnTo>
                  <a:lnTo>
                    <a:pt x="37" y="33"/>
                  </a:lnTo>
                  <a:lnTo>
                    <a:pt x="29" y="40"/>
                  </a:lnTo>
                  <a:lnTo>
                    <a:pt x="22" y="48"/>
                  </a:lnTo>
                  <a:lnTo>
                    <a:pt x="14" y="56"/>
                  </a:lnTo>
                  <a:lnTo>
                    <a:pt x="9" y="65"/>
                  </a:lnTo>
                  <a:lnTo>
                    <a:pt x="5" y="75"/>
                  </a:lnTo>
                  <a:lnTo>
                    <a:pt x="0" y="85"/>
                  </a:lnTo>
                  <a:lnTo>
                    <a:pt x="308" y="78"/>
                  </a:lnTo>
                  <a:lnTo>
                    <a:pt x="303" y="69"/>
                  </a:lnTo>
                  <a:lnTo>
                    <a:pt x="296" y="60"/>
                  </a:lnTo>
                  <a:lnTo>
                    <a:pt x="288" y="52"/>
                  </a:lnTo>
                  <a:lnTo>
                    <a:pt x="281" y="45"/>
                  </a:lnTo>
                  <a:lnTo>
                    <a:pt x="272" y="38"/>
                  </a:lnTo>
                  <a:lnTo>
                    <a:pt x="263" y="32"/>
                  </a:lnTo>
                  <a:lnTo>
                    <a:pt x="252" y="25"/>
                  </a:lnTo>
                  <a:lnTo>
                    <a:pt x="241" y="20"/>
                  </a:lnTo>
                  <a:lnTo>
                    <a:pt x="231" y="15"/>
                  </a:lnTo>
                  <a:lnTo>
                    <a:pt x="219" y="11"/>
                  </a:lnTo>
                  <a:lnTo>
                    <a:pt x="208" y="7"/>
                  </a:lnTo>
                  <a:lnTo>
                    <a:pt x="196" y="5"/>
                  </a:lnTo>
                  <a:lnTo>
                    <a:pt x="184" y="3"/>
                  </a:lnTo>
                  <a:lnTo>
                    <a:pt x="172" y="2"/>
                  </a:lnTo>
                  <a:lnTo>
                    <a:pt x="160" y="1"/>
                  </a:lnTo>
                  <a:lnTo>
                    <a:pt x="148" y="0"/>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38" name="Freeform 66"/>
            <p:cNvSpPr>
              <a:spLocks/>
            </p:cNvSpPr>
            <p:nvPr/>
          </p:nvSpPr>
          <p:spPr bwMode="auto">
            <a:xfrm>
              <a:off x="5296" y="3311"/>
              <a:ext cx="62" cy="77"/>
            </a:xfrm>
            <a:custGeom>
              <a:avLst/>
              <a:gdLst>
                <a:gd name="T0" fmla="*/ 18 w 62"/>
                <a:gd name="T1" fmla="*/ 13 h 77"/>
                <a:gd name="T2" fmla="*/ 18 w 62"/>
                <a:gd name="T3" fmla="*/ 13 h 77"/>
                <a:gd name="T4" fmla="*/ 9 w 62"/>
                <a:gd name="T5" fmla="*/ 19 h 77"/>
                <a:gd name="T6" fmla="*/ 0 w 62"/>
                <a:gd name="T7" fmla="*/ 25 h 77"/>
                <a:gd name="T8" fmla="*/ 9 w 62"/>
                <a:gd name="T9" fmla="*/ 77 h 77"/>
                <a:gd name="T10" fmla="*/ 62 w 62"/>
                <a:gd name="T11" fmla="*/ 76 h 77"/>
                <a:gd name="T12" fmla="*/ 50 w 62"/>
                <a:gd name="T13" fmla="*/ 0 h 77"/>
                <a:gd name="T14" fmla="*/ 50 w 62"/>
                <a:gd name="T15" fmla="*/ 0 h 77"/>
                <a:gd name="T16" fmla="*/ 34 w 62"/>
                <a:gd name="T17" fmla="*/ 6 h 77"/>
                <a:gd name="T18" fmla="*/ 18 w 62"/>
                <a:gd name="T19" fmla="*/ 13 h 77"/>
                <a:gd name="T20" fmla="*/ 18 w 62"/>
                <a:gd name="T21" fmla="*/ 13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77"/>
                <a:gd name="T35" fmla="*/ 62 w 62"/>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77">
                  <a:moveTo>
                    <a:pt x="18" y="13"/>
                  </a:moveTo>
                  <a:lnTo>
                    <a:pt x="18" y="13"/>
                  </a:lnTo>
                  <a:lnTo>
                    <a:pt x="9" y="19"/>
                  </a:lnTo>
                  <a:lnTo>
                    <a:pt x="0" y="25"/>
                  </a:lnTo>
                  <a:lnTo>
                    <a:pt x="9" y="77"/>
                  </a:lnTo>
                  <a:lnTo>
                    <a:pt x="62" y="76"/>
                  </a:lnTo>
                  <a:lnTo>
                    <a:pt x="50" y="0"/>
                  </a:lnTo>
                  <a:lnTo>
                    <a:pt x="34" y="6"/>
                  </a:lnTo>
                  <a:lnTo>
                    <a:pt x="18" y="13"/>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39" name="Freeform 67"/>
            <p:cNvSpPr>
              <a:spLocks/>
            </p:cNvSpPr>
            <p:nvPr/>
          </p:nvSpPr>
          <p:spPr bwMode="auto">
            <a:xfrm>
              <a:off x="5411" y="3304"/>
              <a:ext cx="56" cy="81"/>
            </a:xfrm>
            <a:custGeom>
              <a:avLst/>
              <a:gdLst>
                <a:gd name="T0" fmla="*/ 52 w 56"/>
                <a:gd name="T1" fmla="*/ 7 h 81"/>
                <a:gd name="T2" fmla="*/ 52 w 56"/>
                <a:gd name="T3" fmla="*/ 7 h 81"/>
                <a:gd name="T4" fmla="*/ 39 w 56"/>
                <a:gd name="T5" fmla="*/ 5 h 81"/>
                <a:gd name="T6" fmla="*/ 26 w 56"/>
                <a:gd name="T7" fmla="*/ 3 h 81"/>
                <a:gd name="T8" fmla="*/ 13 w 56"/>
                <a:gd name="T9" fmla="*/ 1 h 81"/>
                <a:gd name="T10" fmla="*/ 0 w 56"/>
                <a:gd name="T11" fmla="*/ 0 h 81"/>
                <a:gd name="T12" fmla="*/ 1 w 56"/>
                <a:gd name="T13" fmla="*/ 81 h 81"/>
                <a:gd name="T14" fmla="*/ 56 w 56"/>
                <a:gd name="T15" fmla="*/ 80 h 81"/>
                <a:gd name="T16" fmla="*/ 52 w 56"/>
                <a:gd name="T17" fmla="*/ 7 h 81"/>
                <a:gd name="T18" fmla="*/ 52 w 56"/>
                <a:gd name="T19" fmla="*/ 7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81"/>
                <a:gd name="T32" fmla="*/ 56 w 56"/>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81">
                  <a:moveTo>
                    <a:pt x="52" y="7"/>
                  </a:moveTo>
                  <a:lnTo>
                    <a:pt x="52" y="7"/>
                  </a:lnTo>
                  <a:lnTo>
                    <a:pt x="39" y="5"/>
                  </a:lnTo>
                  <a:lnTo>
                    <a:pt x="26" y="3"/>
                  </a:lnTo>
                  <a:lnTo>
                    <a:pt x="13" y="1"/>
                  </a:lnTo>
                  <a:lnTo>
                    <a:pt x="0" y="0"/>
                  </a:lnTo>
                  <a:lnTo>
                    <a:pt x="1" y="81"/>
                  </a:lnTo>
                  <a:lnTo>
                    <a:pt x="56" y="80"/>
                  </a:lnTo>
                  <a:lnTo>
                    <a:pt x="52" y="7"/>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40" name="Freeform 68"/>
            <p:cNvSpPr>
              <a:spLocks/>
            </p:cNvSpPr>
            <p:nvPr/>
          </p:nvSpPr>
          <p:spPr bwMode="auto">
            <a:xfrm>
              <a:off x="5519" y="3334"/>
              <a:ext cx="47" cy="49"/>
            </a:xfrm>
            <a:custGeom>
              <a:avLst/>
              <a:gdLst>
                <a:gd name="T0" fmla="*/ 0 w 47"/>
                <a:gd name="T1" fmla="*/ 49 h 49"/>
                <a:gd name="T2" fmla="*/ 47 w 47"/>
                <a:gd name="T3" fmla="*/ 48 h 49"/>
                <a:gd name="T4" fmla="*/ 47 w 47"/>
                <a:gd name="T5" fmla="*/ 48 h 49"/>
                <a:gd name="T6" fmla="*/ 38 w 47"/>
                <a:gd name="T7" fmla="*/ 34 h 49"/>
                <a:gd name="T8" fmla="*/ 27 w 47"/>
                <a:gd name="T9" fmla="*/ 21 h 49"/>
                <a:gd name="T10" fmla="*/ 14 w 47"/>
                <a:gd name="T11" fmla="*/ 11 h 49"/>
                <a:gd name="T12" fmla="*/ 0 w 47"/>
                <a:gd name="T13" fmla="*/ 0 h 49"/>
                <a:gd name="T14" fmla="*/ 0 w 47"/>
                <a:gd name="T15" fmla="*/ 49 h 49"/>
                <a:gd name="T16" fmla="*/ 0 w 47"/>
                <a:gd name="T17" fmla="*/ 49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9"/>
                <a:gd name="T29" fmla="*/ 47 w 47"/>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9">
                  <a:moveTo>
                    <a:pt x="0" y="49"/>
                  </a:moveTo>
                  <a:lnTo>
                    <a:pt x="47" y="48"/>
                  </a:lnTo>
                  <a:lnTo>
                    <a:pt x="38" y="34"/>
                  </a:lnTo>
                  <a:lnTo>
                    <a:pt x="27" y="21"/>
                  </a:lnTo>
                  <a:lnTo>
                    <a:pt x="14" y="11"/>
                  </a:lnTo>
                  <a:lnTo>
                    <a:pt x="0" y="0"/>
                  </a:lnTo>
                  <a:lnTo>
                    <a:pt x="0" y="49"/>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41" name="Freeform 69"/>
            <p:cNvSpPr>
              <a:spLocks/>
            </p:cNvSpPr>
            <p:nvPr/>
          </p:nvSpPr>
          <p:spPr bwMode="auto">
            <a:xfrm>
              <a:off x="5247" y="3303"/>
              <a:ext cx="23" cy="19"/>
            </a:xfrm>
            <a:custGeom>
              <a:avLst/>
              <a:gdLst>
                <a:gd name="T0" fmla="*/ 23 w 23"/>
                <a:gd name="T1" fmla="*/ 9 h 19"/>
                <a:gd name="T2" fmla="*/ 23 w 23"/>
                <a:gd name="T3" fmla="*/ 9 h 19"/>
                <a:gd name="T4" fmla="*/ 23 w 23"/>
                <a:gd name="T5" fmla="*/ 13 h 19"/>
                <a:gd name="T6" fmla="*/ 20 w 23"/>
                <a:gd name="T7" fmla="*/ 16 h 19"/>
                <a:gd name="T8" fmla="*/ 16 w 23"/>
                <a:gd name="T9" fmla="*/ 18 h 19"/>
                <a:gd name="T10" fmla="*/ 12 w 23"/>
                <a:gd name="T11" fmla="*/ 19 h 19"/>
                <a:gd name="T12" fmla="*/ 12 w 23"/>
                <a:gd name="T13" fmla="*/ 19 h 19"/>
                <a:gd name="T14" fmla="*/ 7 w 23"/>
                <a:gd name="T15" fmla="*/ 18 h 19"/>
                <a:gd name="T16" fmla="*/ 4 w 23"/>
                <a:gd name="T17" fmla="*/ 16 h 19"/>
                <a:gd name="T18" fmla="*/ 1 w 23"/>
                <a:gd name="T19" fmla="*/ 13 h 19"/>
                <a:gd name="T20" fmla="*/ 0 w 23"/>
                <a:gd name="T21" fmla="*/ 9 h 19"/>
                <a:gd name="T22" fmla="*/ 0 w 23"/>
                <a:gd name="T23" fmla="*/ 9 h 19"/>
                <a:gd name="T24" fmla="*/ 1 w 23"/>
                <a:gd name="T25" fmla="*/ 6 h 19"/>
                <a:gd name="T26" fmla="*/ 4 w 23"/>
                <a:gd name="T27" fmla="*/ 3 h 19"/>
                <a:gd name="T28" fmla="*/ 7 w 23"/>
                <a:gd name="T29" fmla="*/ 1 h 19"/>
                <a:gd name="T30" fmla="*/ 12 w 23"/>
                <a:gd name="T31" fmla="*/ 0 h 19"/>
                <a:gd name="T32" fmla="*/ 12 w 23"/>
                <a:gd name="T33" fmla="*/ 0 h 19"/>
                <a:gd name="T34" fmla="*/ 16 w 23"/>
                <a:gd name="T35" fmla="*/ 1 h 19"/>
                <a:gd name="T36" fmla="*/ 20 w 23"/>
                <a:gd name="T37" fmla="*/ 3 h 19"/>
                <a:gd name="T38" fmla="*/ 23 w 23"/>
                <a:gd name="T39" fmla="*/ 6 h 19"/>
                <a:gd name="T40" fmla="*/ 23 w 23"/>
                <a:gd name="T41" fmla="*/ 9 h 19"/>
                <a:gd name="T42" fmla="*/ 23 w 23"/>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9"/>
                <a:gd name="T68" fmla="*/ 23 w 2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9">
                  <a:moveTo>
                    <a:pt x="23" y="9"/>
                  </a:moveTo>
                  <a:lnTo>
                    <a:pt x="23" y="9"/>
                  </a:lnTo>
                  <a:lnTo>
                    <a:pt x="23" y="13"/>
                  </a:lnTo>
                  <a:lnTo>
                    <a:pt x="20" y="16"/>
                  </a:lnTo>
                  <a:lnTo>
                    <a:pt x="16" y="18"/>
                  </a:lnTo>
                  <a:lnTo>
                    <a:pt x="12" y="19"/>
                  </a:lnTo>
                  <a:lnTo>
                    <a:pt x="7" y="18"/>
                  </a:lnTo>
                  <a:lnTo>
                    <a:pt x="4" y="16"/>
                  </a:lnTo>
                  <a:lnTo>
                    <a:pt x="1" y="13"/>
                  </a:lnTo>
                  <a:lnTo>
                    <a:pt x="0" y="9"/>
                  </a:lnTo>
                  <a:lnTo>
                    <a:pt x="1" y="6"/>
                  </a:lnTo>
                  <a:lnTo>
                    <a:pt x="4" y="3"/>
                  </a:lnTo>
                  <a:lnTo>
                    <a:pt x="7" y="1"/>
                  </a:lnTo>
                  <a:lnTo>
                    <a:pt x="12" y="0"/>
                  </a:lnTo>
                  <a:lnTo>
                    <a:pt x="16" y="1"/>
                  </a:lnTo>
                  <a:lnTo>
                    <a:pt x="20" y="3"/>
                  </a:lnTo>
                  <a:lnTo>
                    <a:pt x="23" y="6"/>
                  </a:lnTo>
                  <a:lnTo>
                    <a:pt x="23"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42" name="Freeform 70"/>
            <p:cNvSpPr>
              <a:spLocks/>
            </p:cNvSpPr>
            <p:nvPr/>
          </p:nvSpPr>
          <p:spPr bwMode="auto">
            <a:xfrm>
              <a:off x="5443" y="3179"/>
              <a:ext cx="28" cy="24"/>
            </a:xfrm>
            <a:custGeom>
              <a:avLst/>
              <a:gdLst>
                <a:gd name="T0" fmla="*/ 28 w 28"/>
                <a:gd name="T1" fmla="*/ 12 h 24"/>
                <a:gd name="T2" fmla="*/ 28 w 28"/>
                <a:gd name="T3" fmla="*/ 12 h 24"/>
                <a:gd name="T4" fmla="*/ 26 w 28"/>
                <a:gd name="T5" fmla="*/ 17 h 24"/>
                <a:gd name="T6" fmla="*/ 24 w 28"/>
                <a:gd name="T7" fmla="*/ 20 h 24"/>
                <a:gd name="T8" fmla="*/ 19 w 28"/>
                <a:gd name="T9" fmla="*/ 23 h 24"/>
                <a:gd name="T10" fmla="*/ 14 w 28"/>
                <a:gd name="T11" fmla="*/ 24 h 24"/>
                <a:gd name="T12" fmla="*/ 14 w 28"/>
                <a:gd name="T13" fmla="*/ 24 h 24"/>
                <a:gd name="T14" fmla="*/ 8 w 28"/>
                <a:gd name="T15" fmla="*/ 23 h 24"/>
                <a:gd name="T16" fmla="*/ 4 w 28"/>
                <a:gd name="T17" fmla="*/ 20 h 24"/>
                <a:gd name="T18" fmla="*/ 1 w 28"/>
                <a:gd name="T19" fmla="*/ 17 h 24"/>
                <a:gd name="T20" fmla="*/ 0 w 28"/>
                <a:gd name="T21" fmla="*/ 12 h 24"/>
                <a:gd name="T22" fmla="*/ 0 w 28"/>
                <a:gd name="T23" fmla="*/ 12 h 24"/>
                <a:gd name="T24" fmla="*/ 1 w 28"/>
                <a:gd name="T25" fmla="*/ 8 h 24"/>
                <a:gd name="T26" fmla="*/ 4 w 28"/>
                <a:gd name="T27" fmla="*/ 4 h 24"/>
                <a:gd name="T28" fmla="*/ 8 w 28"/>
                <a:gd name="T29" fmla="*/ 1 h 24"/>
                <a:gd name="T30" fmla="*/ 14 w 28"/>
                <a:gd name="T31" fmla="*/ 0 h 24"/>
                <a:gd name="T32" fmla="*/ 14 w 28"/>
                <a:gd name="T33" fmla="*/ 0 h 24"/>
                <a:gd name="T34" fmla="*/ 19 w 28"/>
                <a:gd name="T35" fmla="*/ 1 h 24"/>
                <a:gd name="T36" fmla="*/ 24 w 28"/>
                <a:gd name="T37" fmla="*/ 4 h 24"/>
                <a:gd name="T38" fmla="*/ 26 w 28"/>
                <a:gd name="T39" fmla="*/ 8 h 24"/>
                <a:gd name="T40" fmla="*/ 28 w 28"/>
                <a:gd name="T41" fmla="*/ 12 h 24"/>
                <a:gd name="T42" fmla="*/ 28 w 28"/>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28" y="12"/>
                  </a:moveTo>
                  <a:lnTo>
                    <a:pt x="28" y="12"/>
                  </a:lnTo>
                  <a:lnTo>
                    <a:pt x="26" y="17"/>
                  </a:lnTo>
                  <a:lnTo>
                    <a:pt x="24" y="20"/>
                  </a:lnTo>
                  <a:lnTo>
                    <a:pt x="19" y="23"/>
                  </a:lnTo>
                  <a:lnTo>
                    <a:pt x="14" y="24"/>
                  </a:lnTo>
                  <a:lnTo>
                    <a:pt x="8" y="23"/>
                  </a:lnTo>
                  <a:lnTo>
                    <a:pt x="4" y="20"/>
                  </a:lnTo>
                  <a:lnTo>
                    <a:pt x="1" y="17"/>
                  </a:lnTo>
                  <a:lnTo>
                    <a:pt x="0" y="12"/>
                  </a:lnTo>
                  <a:lnTo>
                    <a:pt x="1" y="8"/>
                  </a:lnTo>
                  <a:lnTo>
                    <a:pt x="4" y="4"/>
                  </a:lnTo>
                  <a:lnTo>
                    <a:pt x="8" y="1"/>
                  </a:lnTo>
                  <a:lnTo>
                    <a:pt x="14" y="0"/>
                  </a:lnTo>
                  <a:lnTo>
                    <a:pt x="19" y="1"/>
                  </a:lnTo>
                  <a:lnTo>
                    <a:pt x="24" y="4"/>
                  </a:lnTo>
                  <a:lnTo>
                    <a:pt x="26" y="8"/>
                  </a:lnTo>
                  <a:lnTo>
                    <a:pt x="28" y="12"/>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43" name="Freeform 71"/>
            <p:cNvSpPr>
              <a:spLocks/>
            </p:cNvSpPr>
            <p:nvPr/>
          </p:nvSpPr>
          <p:spPr bwMode="auto">
            <a:xfrm>
              <a:off x="5296" y="3180"/>
              <a:ext cx="20" cy="17"/>
            </a:xfrm>
            <a:custGeom>
              <a:avLst/>
              <a:gdLst>
                <a:gd name="T0" fmla="*/ 20 w 20"/>
                <a:gd name="T1" fmla="*/ 9 h 17"/>
                <a:gd name="T2" fmla="*/ 20 w 20"/>
                <a:gd name="T3" fmla="*/ 9 h 17"/>
                <a:gd name="T4" fmla="*/ 20 w 20"/>
                <a:gd name="T5" fmla="*/ 12 h 17"/>
                <a:gd name="T6" fmla="*/ 17 w 20"/>
                <a:gd name="T7" fmla="*/ 14 h 17"/>
                <a:gd name="T8" fmla="*/ 14 w 20"/>
                <a:gd name="T9" fmla="*/ 16 h 17"/>
                <a:gd name="T10" fmla="*/ 10 w 20"/>
                <a:gd name="T11" fmla="*/ 17 h 17"/>
                <a:gd name="T12" fmla="*/ 10 w 20"/>
                <a:gd name="T13" fmla="*/ 17 h 17"/>
                <a:gd name="T14" fmla="*/ 6 w 20"/>
                <a:gd name="T15" fmla="*/ 16 h 17"/>
                <a:gd name="T16" fmla="*/ 3 w 20"/>
                <a:gd name="T17" fmla="*/ 14 h 17"/>
                <a:gd name="T18" fmla="*/ 2 w 20"/>
                <a:gd name="T19" fmla="*/ 12 h 17"/>
                <a:gd name="T20" fmla="*/ 0 w 20"/>
                <a:gd name="T21" fmla="*/ 9 h 17"/>
                <a:gd name="T22" fmla="*/ 0 w 20"/>
                <a:gd name="T23" fmla="*/ 9 h 17"/>
                <a:gd name="T24" fmla="*/ 2 w 20"/>
                <a:gd name="T25" fmla="*/ 5 h 17"/>
                <a:gd name="T26" fmla="*/ 3 w 20"/>
                <a:gd name="T27" fmla="*/ 3 h 17"/>
                <a:gd name="T28" fmla="*/ 6 w 20"/>
                <a:gd name="T29" fmla="*/ 1 h 17"/>
                <a:gd name="T30" fmla="*/ 10 w 20"/>
                <a:gd name="T31" fmla="*/ 0 h 17"/>
                <a:gd name="T32" fmla="*/ 10 w 20"/>
                <a:gd name="T33" fmla="*/ 0 h 17"/>
                <a:gd name="T34" fmla="*/ 14 w 20"/>
                <a:gd name="T35" fmla="*/ 1 h 17"/>
                <a:gd name="T36" fmla="*/ 17 w 20"/>
                <a:gd name="T37" fmla="*/ 3 h 17"/>
                <a:gd name="T38" fmla="*/ 20 w 20"/>
                <a:gd name="T39" fmla="*/ 5 h 17"/>
                <a:gd name="T40" fmla="*/ 20 w 20"/>
                <a:gd name="T41" fmla="*/ 9 h 17"/>
                <a:gd name="T42" fmla="*/ 20 w 20"/>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17"/>
                <a:gd name="T68" fmla="*/ 20 w 20"/>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17">
                  <a:moveTo>
                    <a:pt x="20" y="9"/>
                  </a:moveTo>
                  <a:lnTo>
                    <a:pt x="20" y="9"/>
                  </a:lnTo>
                  <a:lnTo>
                    <a:pt x="20" y="12"/>
                  </a:lnTo>
                  <a:lnTo>
                    <a:pt x="17" y="14"/>
                  </a:lnTo>
                  <a:lnTo>
                    <a:pt x="14" y="16"/>
                  </a:lnTo>
                  <a:lnTo>
                    <a:pt x="10" y="17"/>
                  </a:lnTo>
                  <a:lnTo>
                    <a:pt x="6" y="16"/>
                  </a:lnTo>
                  <a:lnTo>
                    <a:pt x="3" y="14"/>
                  </a:lnTo>
                  <a:lnTo>
                    <a:pt x="2" y="12"/>
                  </a:lnTo>
                  <a:lnTo>
                    <a:pt x="0" y="9"/>
                  </a:lnTo>
                  <a:lnTo>
                    <a:pt x="2" y="5"/>
                  </a:lnTo>
                  <a:lnTo>
                    <a:pt x="3" y="3"/>
                  </a:lnTo>
                  <a:lnTo>
                    <a:pt x="6" y="1"/>
                  </a:lnTo>
                  <a:lnTo>
                    <a:pt x="10" y="0"/>
                  </a:lnTo>
                  <a:lnTo>
                    <a:pt x="14" y="1"/>
                  </a:lnTo>
                  <a:lnTo>
                    <a:pt x="17" y="3"/>
                  </a:lnTo>
                  <a:lnTo>
                    <a:pt x="20" y="5"/>
                  </a:lnTo>
                  <a:lnTo>
                    <a:pt x="20"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44" name="Freeform 72"/>
            <p:cNvSpPr>
              <a:spLocks/>
            </p:cNvSpPr>
            <p:nvPr/>
          </p:nvSpPr>
          <p:spPr bwMode="auto">
            <a:xfrm>
              <a:off x="5550" y="3296"/>
              <a:ext cx="37" cy="30"/>
            </a:xfrm>
            <a:custGeom>
              <a:avLst/>
              <a:gdLst>
                <a:gd name="T0" fmla="*/ 37 w 37"/>
                <a:gd name="T1" fmla="*/ 15 h 30"/>
                <a:gd name="T2" fmla="*/ 37 w 37"/>
                <a:gd name="T3" fmla="*/ 15 h 30"/>
                <a:gd name="T4" fmla="*/ 36 w 37"/>
                <a:gd name="T5" fmla="*/ 18 h 30"/>
                <a:gd name="T6" fmla="*/ 35 w 37"/>
                <a:gd name="T7" fmla="*/ 21 h 30"/>
                <a:gd name="T8" fmla="*/ 31 w 37"/>
                <a:gd name="T9" fmla="*/ 25 h 30"/>
                <a:gd name="T10" fmla="*/ 25 w 37"/>
                <a:gd name="T11" fmla="*/ 29 h 30"/>
                <a:gd name="T12" fmla="*/ 22 w 37"/>
                <a:gd name="T13" fmla="*/ 30 h 30"/>
                <a:gd name="T14" fmla="*/ 18 w 37"/>
                <a:gd name="T15" fmla="*/ 30 h 30"/>
                <a:gd name="T16" fmla="*/ 18 w 37"/>
                <a:gd name="T17" fmla="*/ 30 h 30"/>
                <a:gd name="T18" fmla="*/ 14 w 37"/>
                <a:gd name="T19" fmla="*/ 30 h 30"/>
                <a:gd name="T20" fmla="*/ 11 w 37"/>
                <a:gd name="T21" fmla="*/ 29 h 30"/>
                <a:gd name="T22" fmla="*/ 5 w 37"/>
                <a:gd name="T23" fmla="*/ 25 h 30"/>
                <a:gd name="T24" fmla="*/ 1 w 37"/>
                <a:gd name="T25" fmla="*/ 21 h 30"/>
                <a:gd name="T26" fmla="*/ 0 w 37"/>
                <a:gd name="T27" fmla="*/ 18 h 30"/>
                <a:gd name="T28" fmla="*/ 0 w 37"/>
                <a:gd name="T29" fmla="*/ 15 h 30"/>
                <a:gd name="T30" fmla="*/ 0 w 37"/>
                <a:gd name="T31" fmla="*/ 15 h 30"/>
                <a:gd name="T32" fmla="*/ 0 w 37"/>
                <a:gd name="T33" fmla="*/ 12 h 30"/>
                <a:gd name="T34" fmla="*/ 1 w 37"/>
                <a:gd name="T35" fmla="*/ 10 h 30"/>
                <a:gd name="T36" fmla="*/ 5 w 37"/>
                <a:gd name="T37" fmla="*/ 5 h 30"/>
                <a:gd name="T38" fmla="*/ 11 w 37"/>
                <a:gd name="T39" fmla="*/ 1 h 30"/>
                <a:gd name="T40" fmla="*/ 14 w 37"/>
                <a:gd name="T41" fmla="*/ 1 h 30"/>
                <a:gd name="T42" fmla="*/ 18 w 37"/>
                <a:gd name="T43" fmla="*/ 0 h 30"/>
                <a:gd name="T44" fmla="*/ 18 w 37"/>
                <a:gd name="T45" fmla="*/ 0 h 30"/>
                <a:gd name="T46" fmla="*/ 22 w 37"/>
                <a:gd name="T47" fmla="*/ 1 h 30"/>
                <a:gd name="T48" fmla="*/ 25 w 37"/>
                <a:gd name="T49" fmla="*/ 1 h 30"/>
                <a:gd name="T50" fmla="*/ 31 w 37"/>
                <a:gd name="T51" fmla="*/ 5 h 30"/>
                <a:gd name="T52" fmla="*/ 35 w 37"/>
                <a:gd name="T53" fmla="*/ 10 h 30"/>
                <a:gd name="T54" fmla="*/ 36 w 37"/>
                <a:gd name="T55" fmla="*/ 12 h 30"/>
                <a:gd name="T56" fmla="*/ 37 w 37"/>
                <a:gd name="T57" fmla="*/ 15 h 30"/>
                <a:gd name="T58" fmla="*/ 37 w 37"/>
                <a:gd name="T59" fmla="*/ 15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0"/>
                <a:gd name="T92" fmla="*/ 37 w 37"/>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0">
                  <a:moveTo>
                    <a:pt x="37" y="15"/>
                  </a:moveTo>
                  <a:lnTo>
                    <a:pt x="37" y="15"/>
                  </a:lnTo>
                  <a:lnTo>
                    <a:pt x="36" y="18"/>
                  </a:lnTo>
                  <a:lnTo>
                    <a:pt x="35" y="21"/>
                  </a:lnTo>
                  <a:lnTo>
                    <a:pt x="31" y="25"/>
                  </a:lnTo>
                  <a:lnTo>
                    <a:pt x="25" y="29"/>
                  </a:lnTo>
                  <a:lnTo>
                    <a:pt x="22" y="30"/>
                  </a:lnTo>
                  <a:lnTo>
                    <a:pt x="18" y="30"/>
                  </a:lnTo>
                  <a:lnTo>
                    <a:pt x="14" y="30"/>
                  </a:lnTo>
                  <a:lnTo>
                    <a:pt x="11" y="29"/>
                  </a:lnTo>
                  <a:lnTo>
                    <a:pt x="5" y="25"/>
                  </a:lnTo>
                  <a:lnTo>
                    <a:pt x="1" y="21"/>
                  </a:lnTo>
                  <a:lnTo>
                    <a:pt x="0" y="18"/>
                  </a:lnTo>
                  <a:lnTo>
                    <a:pt x="0" y="15"/>
                  </a:lnTo>
                  <a:lnTo>
                    <a:pt x="0" y="12"/>
                  </a:lnTo>
                  <a:lnTo>
                    <a:pt x="1" y="10"/>
                  </a:lnTo>
                  <a:lnTo>
                    <a:pt x="5" y="5"/>
                  </a:lnTo>
                  <a:lnTo>
                    <a:pt x="11" y="1"/>
                  </a:lnTo>
                  <a:lnTo>
                    <a:pt x="14" y="1"/>
                  </a:lnTo>
                  <a:lnTo>
                    <a:pt x="18" y="0"/>
                  </a:lnTo>
                  <a:lnTo>
                    <a:pt x="22" y="1"/>
                  </a:lnTo>
                  <a:lnTo>
                    <a:pt x="25" y="1"/>
                  </a:lnTo>
                  <a:lnTo>
                    <a:pt x="31" y="5"/>
                  </a:lnTo>
                  <a:lnTo>
                    <a:pt x="35" y="10"/>
                  </a:lnTo>
                  <a:lnTo>
                    <a:pt x="36" y="12"/>
                  </a:lnTo>
                  <a:lnTo>
                    <a:pt x="37" y="15"/>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45" name="Freeform 73"/>
            <p:cNvSpPr>
              <a:spLocks/>
            </p:cNvSpPr>
            <p:nvPr/>
          </p:nvSpPr>
          <p:spPr bwMode="auto">
            <a:xfrm>
              <a:off x="5405" y="3257"/>
              <a:ext cx="24" cy="19"/>
            </a:xfrm>
            <a:custGeom>
              <a:avLst/>
              <a:gdLst>
                <a:gd name="T0" fmla="*/ 24 w 24"/>
                <a:gd name="T1" fmla="*/ 9 h 19"/>
                <a:gd name="T2" fmla="*/ 24 w 24"/>
                <a:gd name="T3" fmla="*/ 9 h 19"/>
                <a:gd name="T4" fmla="*/ 22 w 24"/>
                <a:gd name="T5" fmla="*/ 13 h 19"/>
                <a:gd name="T6" fmla="*/ 20 w 24"/>
                <a:gd name="T7" fmla="*/ 16 h 19"/>
                <a:gd name="T8" fmla="*/ 16 w 24"/>
                <a:gd name="T9" fmla="*/ 18 h 19"/>
                <a:gd name="T10" fmla="*/ 12 w 24"/>
                <a:gd name="T11" fmla="*/ 19 h 19"/>
                <a:gd name="T12" fmla="*/ 12 w 24"/>
                <a:gd name="T13" fmla="*/ 19 h 19"/>
                <a:gd name="T14" fmla="*/ 7 w 24"/>
                <a:gd name="T15" fmla="*/ 18 h 19"/>
                <a:gd name="T16" fmla="*/ 3 w 24"/>
                <a:gd name="T17" fmla="*/ 16 h 19"/>
                <a:gd name="T18" fmla="*/ 1 w 24"/>
                <a:gd name="T19" fmla="*/ 13 h 19"/>
                <a:gd name="T20" fmla="*/ 0 w 24"/>
                <a:gd name="T21" fmla="*/ 9 h 19"/>
                <a:gd name="T22" fmla="*/ 0 w 24"/>
                <a:gd name="T23" fmla="*/ 9 h 19"/>
                <a:gd name="T24" fmla="*/ 1 w 24"/>
                <a:gd name="T25" fmla="*/ 6 h 19"/>
                <a:gd name="T26" fmla="*/ 3 w 24"/>
                <a:gd name="T27" fmla="*/ 3 h 19"/>
                <a:gd name="T28" fmla="*/ 7 w 24"/>
                <a:gd name="T29" fmla="*/ 1 h 19"/>
                <a:gd name="T30" fmla="*/ 12 w 24"/>
                <a:gd name="T31" fmla="*/ 0 h 19"/>
                <a:gd name="T32" fmla="*/ 12 w 24"/>
                <a:gd name="T33" fmla="*/ 0 h 19"/>
                <a:gd name="T34" fmla="*/ 16 w 24"/>
                <a:gd name="T35" fmla="*/ 1 h 19"/>
                <a:gd name="T36" fmla="*/ 20 w 24"/>
                <a:gd name="T37" fmla="*/ 3 h 19"/>
                <a:gd name="T38" fmla="*/ 22 w 24"/>
                <a:gd name="T39" fmla="*/ 6 h 19"/>
                <a:gd name="T40" fmla="*/ 24 w 24"/>
                <a:gd name="T41" fmla="*/ 9 h 19"/>
                <a:gd name="T42" fmla="*/ 24 w 24"/>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19"/>
                <a:gd name="T68" fmla="*/ 24 w 24"/>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19">
                  <a:moveTo>
                    <a:pt x="24" y="9"/>
                  </a:moveTo>
                  <a:lnTo>
                    <a:pt x="24" y="9"/>
                  </a:lnTo>
                  <a:lnTo>
                    <a:pt x="22" y="13"/>
                  </a:lnTo>
                  <a:lnTo>
                    <a:pt x="20" y="16"/>
                  </a:lnTo>
                  <a:lnTo>
                    <a:pt x="16" y="18"/>
                  </a:lnTo>
                  <a:lnTo>
                    <a:pt x="12" y="19"/>
                  </a:lnTo>
                  <a:lnTo>
                    <a:pt x="7" y="18"/>
                  </a:lnTo>
                  <a:lnTo>
                    <a:pt x="3" y="16"/>
                  </a:lnTo>
                  <a:lnTo>
                    <a:pt x="1" y="13"/>
                  </a:lnTo>
                  <a:lnTo>
                    <a:pt x="0" y="9"/>
                  </a:lnTo>
                  <a:lnTo>
                    <a:pt x="1" y="6"/>
                  </a:lnTo>
                  <a:lnTo>
                    <a:pt x="3" y="3"/>
                  </a:lnTo>
                  <a:lnTo>
                    <a:pt x="7" y="1"/>
                  </a:lnTo>
                  <a:lnTo>
                    <a:pt x="12" y="0"/>
                  </a:lnTo>
                  <a:lnTo>
                    <a:pt x="16" y="1"/>
                  </a:lnTo>
                  <a:lnTo>
                    <a:pt x="20" y="3"/>
                  </a:lnTo>
                  <a:lnTo>
                    <a:pt x="22" y="6"/>
                  </a:lnTo>
                  <a:lnTo>
                    <a:pt x="24"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46" name="Freeform 74"/>
            <p:cNvSpPr>
              <a:spLocks/>
            </p:cNvSpPr>
            <p:nvPr/>
          </p:nvSpPr>
          <p:spPr bwMode="auto">
            <a:xfrm>
              <a:off x="5337" y="3286"/>
              <a:ext cx="18" cy="15"/>
            </a:xfrm>
            <a:custGeom>
              <a:avLst/>
              <a:gdLst>
                <a:gd name="T0" fmla="*/ 18 w 18"/>
                <a:gd name="T1" fmla="*/ 8 h 15"/>
                <a:gd name="T2" fmla="*/ 18 w 18"/>
                <a:gd name="T3" fmla="*/ 8 h 15"/>
                <a:gd name="T4" fmla="*/ 17 w 18"/>
                <a:gd name="T5" fmla="*/ 11 h 15"/>
                <a:gd name="T6" fmla="*/ 16 w 18"/>
                <a:gd name="T7" fmla="*/ 13 h 15"/>
                <a:gd name="T8" fmla="*/ 12 w 18"/>
                <a:gd name="T9" fmla="*/ 15 h 15"/>
                <a:gd name="T10" fmla="*/ 9 w 18"/>
                <a:gd name="T11" fmla="*/ 15 h 15"/>
                <a:gd name="T12" fmla="*/ 9 w 18"/>
                <a:gd name="T13" fmla="*/ 15 h 15"/>
                <a:gd name="T14" fmla="*/ 5 w 18"/>
                <a:gd name="T15" fmla="*/ 15 h 15"/>
                <a:gd name="T16" fmla="*/ 3 w 18"/>
                <a:gd name="T17" fmla="*/ 13 h 15"/>
                <a:gd name="T18" fmla="*/ 0 w 18"/>
                <a:gd name="T19" fmla="*/ 11 h 15"/>
                <a:gd name="T20" fmla="*/ 0 w 18"/>
                <a:gd name="T21" fmla="*/ 8 h 15"/>
                <a:gd name="T22" fmla="*/ 0 w 18"/>
                <a:gd name="T23" fmla="*/ 8 h 15"/>
                <a:gd name="T24" fmla="*/ 0 w 18"/>
                <a:gd name="T25" fmla="*/ 5 h 15"/>
                <a:gd name="T26" fmla="*/ 3 w 18"/>
                <a:gd name="T27" fmla="*/ 2 h 15"/>
                <a:gd name="T28" fmla="*/ 5 w 18"/>
                <a:gd name="T29" fmla="*/ 1 h 15"/>
                <a:gd name="T30" fmla="*/ 9 w 18"/>
                <a:gd name="T31" fmla="*/ 0 h 15"/>
                <a:gd name="T32" fmla="*/ 9 w 18"/>
                <a:gd name="T33" fmla="*/ 0 h 15"/>
                <a:gd name="T34" fmla="*/ 12 w 18"/>
                <a:gd name="T35" fmla="*/ 1 h 15"/>
                <a:gd name="T36" fmla="*/ 16 w 18"/>
                <a:gd name="T37" fmla="*/ 2 h 15"/>
                <a:gd name="T38" fmla="*/ 17 w 18"/>
                <a:gd name="T39" fmla="*/ 5 h 15"/>
                <a:gd name="T40" fmla="*/ 18 w 18"/>
                <a:gd name="T41" fmla="*/ 8 h 15"/>
                <a:gd name="T42" fmla="*/ 18 w 18"/>
                <a:gd name="T43" fmla="*/ 8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5"/>
                <a:gd name="T68" fmla="*/ 18 w 1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5">
                  <a:moveTo>
                    <a:pt x="18" y="8"/>
                  </a:moveTo>
                  <a:lnTo>
                    <a:pt x="18" y="8"/>
                  </a:lnTo>
                  <a:lnTo>
                    <a:pt x="17" y="11"/>
                  </a:lnTo>
                  <a:lnTo>
                    <a:pt x="16" y="13"/>
                  </a:lnTo>
                  <a:lnTo>
                    <a:pt x="12" y="15"/>
                  </a:lnTo>
                  <a:lnTo>
                    <a:pt x="9" y="15"/>
                  </a:lnTo>
                  <a:lnTo>
                    <a:pt x="5" y="15"/>
                  </a:lnTo>
                  <a:lnTo>
                    <a:pt x="3" y="13"/>
                  </a:lnTo>
                  <a:lnTo>
                    <a:pt x="0" y="11"/>
                  </a:lnTo>
                  <a:lnTo>
                    <a:pt x="0" y="8"/>
                  </a:lnTo>
                  <a:lnTo>
                    <a:pt x="0" y="5"/>
                  </a:lnTo>
                  <a:lnTo>
                    <a:pt x="3" y="2"/>
                  </a:lnTo>
                  <a:lnTo>
                    <a:pt x="5" y="1"/>
                  </a:lnTo>
                  <a:lnTo>
                    <a:pt x="9" y="0"/>
                  </a:lnTo>
                  <a:lnTo>
                    <a:pt x="12" y="1"/>
                  </a:lnTo>
                  <a:lnTo>
                    <a:pt x="16" y="2"/>
                  </a:lnTo>
                  <a:lnTo>
                    <a:pt x="17" y="5"/>
                  </a:lnTo>
                  <a:lnTo>
                    <a:pt x="18" y="8"/>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47" name="Freeform 75"/>
            <p:cNvSpPr>
              <a:spLocks/>
            </p:cNvSpPr>
            <p:nvPr/>
          </p:nvSpPr>
          <p:spPr bwMode="auto">
            <a:xfrm>
              <a:off x="5444" y="3411"/>
              <a:ext cx="28" cy="24"/>
            </a:xfrm>
            <a:custGeom>
              <a:avLst/>
              <a:gdLst>
                <a:gd name="T0" fmla="*/ 28 w 28"/>
                <a:gd name="T1" fmla="*/ 12 h 24"/>
                <a:gd name="T2" fmla="*/ 28 w 28"/>
                <a:gd name="T3" fmla="*/ 12 h 24"/>
                <a:gd name="T4" fmla="*/ 27 w 28"/>
                <a:gd name="T5" fmla="*/ 16 h 24"/>
                <a:gd name="T6" fmla="*/ 24 w 28"/>
                <a:gd name="T7" fmla="*/ 20 h 24"/>
                <a:gd name="T8" fmla="*/ 19 w 28"/>
                <a:gd name="T9" fmla="*/ 23 h 24"/>
                <a:gd name="T10" fmla="*/ 15 w 28"/>
                <a:gd name="T11" fmla="*/ 24 h 24"/>
                <a:gd name="T12" fmla="*/ 15 w 28"/>
                <a:gd name="T13" fmla="*/ 24 h 24"/>
                <a:gd name="T14" fmla="*/ 9 w 28"/>
                <a:gd name="T15" fmla="*/ 23 h 24"/>
                <a:gd name="T16" fmla="*/ 4 w 28"/>
                <a:gd name="T17" fmla="*/ 20 h 24"/>
                <a:gd name="T18" fmla="*/ 1 w 28"/>
                <a:gd name="T19" fmla="*/ 16 h 24"/>
                <a:gd name="T20" fmla="*/ 0 w 28"/>
                <a:gd name="T21" fmla="*/ 12 h 24"/>
                <a:gd name="T22" fmla="*/ 0 w 28"/>
                <a:gd name="T23" fmla="*/ 12 h 24"/>
                <a:gd name="T24" fmla="*/ 1 w 28"/>
                <a:gd name="T25" fmla="*/ 7 h 24"/>
                <a:gd name="T26" fmla="*/ 4 w 28"/>
                <a:gd name="T27" fmla="*/ 4 h 24"/>
                <a:gd name="T28" fmla="*/ 9 w 28"/>
                <a:gd name="T29" fmla="*/ 1 h 24"/>
                <a:gd name="T30" fmla="*/ 15 w 28"/>
                <a:gd name="T31" fmla="*/ 0 h 24"/>
                <a:gd name="T32" fmla="*/ 15 w 28"/>
                <a:gd name="T33" fmla="*/ 0 h 24"/>
                <a:gd name="T34" fmla="*/ 19 w 28"/>
                <a:gd name="T35" fmla="*/ 1 h 24"/>
                <a:gd name="T36" fmla="*/ 24 w 28"/>
                <a:gd name="T37" fmla="*/ 4 h 24"/>
                <a:gd name="T38" fmla="*/ 27 w 28"/>
                <a:gd name="T39" fmla="*/ 7 h 24"/>
                <a:gd name="T40" fmla="*/ 28 w 28"/>
                <a:gd name="T41" fmla="*/ 12 h 24"/>
                <a:gd name="T42" fmla="*/ 28 w 28"/>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28" y="12"/>
                  </a:moveTo>
                  <a:lnTo>
                    <a:pt x="28" y="12"/>
                  </a:lnTo>
                  <a:lnTo>
                    <a:pt x="27" y="16"/>
                  </a:lnTo>
                  <a:lnTo>
                    <a:pt x="24" y="20"/>
                  </a:lnTo>
                  <a:lnTo>
                    <a:pt x="19" y="23"/>
                  </a:lnTo>
                  <a:lnTo>
                    <a:pt x="15" y="24"/>
                  </a:lnTo>
                  <a:lnTo>
                    <a:pt x="9" y="23"/>
                  </a:lnTo>
                  <a:lnTo>
                    <a:pt x="4" y="20"/>
                  </a:lnTo>
                  <a:lnTo>
                    <a:pt x="1" y="16"/>
                  </a:lnTo>
                  <a:lnTo>
                    <a:pt x="0" y="12"/>
                  </a:lnTo>
                  <a:lnTo>
                    <a:pt x="1" y="7"/>
                  </a:lnTo>
                  <a:lnTo>
                    <a:pt x="4" y="4"/>
                  </a:lnTo>
                  <a:lnTo>
                    <a:pt x="9" y="1"/>
                  </a:lnTo>
                  <a:lnTo>
                    <a:pt x="15" y="0"/>
                  </a:lnTo>
                  <a:lnTo>
                    <a:pt x="19" y="1"/>
                  </a:lnTo>
                  <a:lnTo>
                    <a:pt x="24" y="4"/>
                  </a:lnTo>
                  <a:lnTo>
                    <a:pt x="27" y="7"/>
                  </a:lnTo>
                  <a:lnTo>
                    <a:pt x="28" y="12"/>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48" name="Freeform 76"/>
            <p:cNvSpPr>
              <a:spLocks/>
            </p:cNvSpPr>
            <p:nvPr/>
          </p:nvSpPr>
          <p:spPr bwMode="auto">
            <a:xfrm>
              <a:off x="5364" y="3410"/>
              <a:ext cx="21" cy="17"/>
            </a:xfrm>
            <a:custGeom>
              <a:avLst/>
              <a:gdLst>
                <a:gd name="T0" fmla="*/ 21 w 21"/>
                <a:gd name="T1" fmla="*/ 9 h 17"/>
                <a:gd name="T2" fmla="*/ 21 w 21"/>
                <a:gd name="T3" fmla="*/ 9 h 17"/>
                <a:gd name="T4" fmla="*/ 20 w 21"/>
                <a:gd name="T5" fmla="*/ 12 h 17"/>
                <a:gd name="T6" fmla="*/ 18 w 21"/>
                <a:gd name="T7" fmla="*/ 15 h 17"/>
                <a:gd name="T8" fmla="*/ 14 w 21"/>
                <a:gd name="T9" fmla="*/ 17 h 17"/>
                <a:gd name="T10" fmla="*/ 10 w 21"/>
                <a:gd name="T11" fmla="*/ 17 h 17"/>
                <a:gd name="T12" fmla="*/ 10 w 21"/>
                <a:gd name="T13" fmla="*/ 17 h 17"/>
                <a:gd name="T14" fmla="*/ 7 w 21"/>
                <a:gd name="T15" fmla="*/ 17 h 17"/>
                <a:gd name="T16" fmla="*/ 3 w 21"/>
                <a:gd name="T17" fmla="*/ 15 h 17"/>
                <a:gd name="T18" fmla="*/ 1 w 21"/>
                <a:gd name="T19" fmla="*/ 12 h 17"/>
                <a:gd name="T20" fmla="*/ 0 w 21"/>
                <a:gd name="T21" fmla="*/ 9 h 17"/>
                <a:gd name="T22" fmla="*/ 0 w 21"/>
                <a:gd name="T23" fmla="*/ 9 h 17"/>
                <a:gd name="T24" fmla="*/ 1 w 21"/>
                <a:gd name="T25" fmla="*/ 5 h 17"/>
                <a:gd name="T26" fmla="*/ 3 w 21"/>
                <a:gd name="T27" fmla="*/ 3 h 17"/>
                <a:gd name="T28" fmla="*/ 7 w 21"/>
                <a:gd name="T29" fmla="*/ 1 h 17"/>
                <a:gd name="T30" fmla="*/ 10 w 21"/>
                <a:gd name="T31" fmla="*/ 0 h 17"/>
                <a:gd name="T32" fmla="*/ 10 w 21"/>
                <a:gd name="T33" fmla="*/ 0 h 17"/>
                <a:gd name="T34" fmla="*/ 14 w 21"/>
                <a:gd name="T35" fmla="*/ 1 h 17"/>
                <a:gd name="T36" fmla="*/ 18 w 21"/>
                <a:gd name="T37" fmla="*/ 3 h 17"/>
                <a:gd name="T38" fmla="*/ 20 w 21"/>
                <a:gd name="T39" fmla="*/ 5 h 17"/>
                <a:gd name="T40" fmla="*/ 21 w 21"/>
                <a:gd name="T41" fmla="*/ 9 h 17"/>
                <a:gd name="T42" fmla="*/ 21 w 21"/>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7"/>
                <a:gd name="T68" fmla="*/ 21 w 2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7">
                  <a:moveTo>
                    <a:pt x="21" y="9"/>
                  </a:moveTo>
                  <a:lnTo>
                    <a:pt x="21" y="9"/>
                  </a:lnTo>
                  <a:lnTo>
                    <a:pt x="20" y="12"/>
                  </a:lnTo>
                  <a:lnTo>
                    <a:pt x="18" y="15"/>
                  </a:lnTo>
                  <a:lnTo>
                    <a:pt x="14" y="17"/>
                  </a:lnTo>
                  <a:lnTo>
                    <a:pt x="10" y="17"/>
                  </a:lnTo>
                  <a:lnTo>
                    <a:pt x="7" y="17"/>
                  </a:lnTo>
                  <a:lnTo>
                    <a:pt x="3" y="15"/>
                  </a:lnTo>
                  <a:lnTo>
                    <a:pt x="1" y="12"/>
                  </a:lnTo>
                  <a:lnTo>
                    <a:pt x="0" y="9"/>
                  </a:lnTo>
                  <a:lnTo>
                    <a:pt x="1" y="5"/>
                  </a:lnTo>
                  <a:lnTo>
                    <a:pt x="3" y="3"/>
                  </a:lnTo>
                  <a:lnTo>
                    <a:pt x="7" y="1"/>
                  </a:lnTo>
                  <a:lnTo>
                    <a:pt x="10" y="0"/>
                  </a:lnTo>
                  <a:lnTo>
                    <a:pt x="14" y="1"/>
                  </a:lnTo>
                  <a:lnTo>
                    <a:pt x="18" y="3"/>
                  </a:lnTo>
                  <a:lnTo>
                    <a:pt x="20" y="5"/>
                  </a:lnTo>
                  <a:lnTo>
                    <a:pt x="21"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49" name="Freeform 77"/>
            <p:cNvSpPr>
              <a:spLocks/>
            </p:cNvSpPr>
            <p:nvPr/>
          </p:nvSpPr>
          <p:spPr bwMode="auto">
            <a:xfrm>
              <a:off x="5310" y="3400"/>
              <a:ext cx="13" cy="11"/>
            </a:xfrm>
            <a:custGeom>
              <a:avLst/>
              <a:gdLst>
                <a:gd name="T0" fmla="*/ 13 w 13"/>
                <a:gd name="T1" fmla="*/ 5 h 11"/>
                <a:gd name="T2" fmla="*/ 13 w 13"/>
                <a:gd name="T3" fmla="*/ 5 h 11"/>
                <a:gd name="T4" fmla="*/ 13 w 13"/>
                <a:gd name="T5" fmla="*/ 8 h 11"/>
                <a:gd name="T6" fmla="*/ 12 w 13"/>
                <a:gd name="T7" fmla="*/ 9 h 11"/>
                <a:gd name="T8" fmla="*/ 9 w 13"/>
                <a:gd name="T9" fmla="*/ 11 h 11"/>
                <a:gd name="T10" fmla="*/ 7 w 13"/>
                <a:gd name="T11" fmla="*/ 11 h 11"/>
                <a:gd name="T12" fmla="*/ 7 w 13"/>
                <a:gd name="T13" fmla="*/ 11 h 11"/>
                <a:gd name="T14" fmla="*/ 4 w 13"/>
                <a:gd name="T15" fmla="*/ 11 h 11"/>
                <a:gd name="T16" fmla="*/ 2 w 13"/>
                <a:gd name="T17" fmla="*/ 9 h 11"/>
                <a:gd name="T18" fmla="*/ 1 w 13"/>
                <a:gd name="T19" fmla="*/ 8 h 11"/>
                <a:gd name="T20" fmla="*/ 0 w 13"/>
                <a:gd name="T21" fmla="*/ 5 h 11"/>
                <a:gd name="T22" fmla="*/ 0 w 13"/>
                <a:gd name="T23" fmla="*/ 5 h 11"/>
                <a:gd name="T24" fmla="*/ 1 w 13"/>
                <a:gd name="T25" fmla="*/ 3 h 11"/>
                <a:gd name="T26" fmla="*/ 2 w 13"/>
                <a:gd name="T27" fmla="*/ 1 h 11"/>
                <a:gd name="T28" fmla="*/ 4 w 13"/>
                <a:gd name="T29" fmla="*/ 0 h 11"/>
                <a:gd name="T30" fmla="*/ 7 w 13"/>
                <a:gd name="T31" fmla="*/ 0 h 11"/>
                <a:gd name="T32" fmla="*/ 7 w 13"/>
                <a:gd name="T33" fmla="*/ 0 h 11"/>
                <a:gd name="T34" fmla="*/ 9 w 13"/>
                <a:gd name="T35" fmla="*/ 0 h 11"/>
                <a:gd name="T36" fmla="*/ 12 w 13"/>
                <a:gd name="T37" fmla="*/ 1 h 11"/>
                <a:gd name="T38" fmla="*/ 13 w 13"/>
                <a:gd name="T39" fmla="*/ 3 h 11"/>
                <a:gd name="T40" fmla="*/ 13 w 13"/>
                <a:gd name="T41" fmla="*/ 5 h 11"/>
                <a:gd name="T42" fmla="*/ 13 w 13"/>
                <a:gd name="T43" fmla="*/ 5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1"/>
                <a:gd name="T68" fmla="*/ 13 w 13"/>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1">
                  <a:moveTo>
                    <a:pt x="13" y="5"/>
                  </a:moveTo>
                  <a:lnTo>
                    <a:pt x="13" y="5"/>
                  </a:lnTo>
                  <a:lnTo>
                    <a:pt x="13" y="8"/>
                  </a:lnTo>
                  <a:lnTo>
                    <a:pt x="12" y="9"/>
                  </a:lnTo>
                  <a:lnTo>
                    <a:pt x="9" y="11"/>
                  </a:lnTo>
                  <a:lnTo>
                    <a:pt x="7" y="11"/>
                  </a:lnTo>
                  <a:lnTo>
                    <a:pt x="4" y="11"/>
                  </a:lnTo>
                  <a:lnTo>
                    <a:pt x="2" y="9"/>
                  </a:lnTo>
                  <a:lnTo>
                    <a:pt x="1" y="8"/>
                  </a:lnTo>
                  <a:lnTo>
                    <a:pt x="0" y="5"/>
                  </a:lnTo>
                  <a:lnTo>
                    <a:pt x="1" y="3"/>
                  </a:lnTo>
                  <a:lnTo>
                    <a:pt x="2" y="1"/>
                  </a:lnTo>
                  <a:lnTo>
                    <a:pt x="4" y="0"/>
                  </a:lnTo>
                  <a:lnTo>
                    <a:pt x="7" y="0"/>
                  </a:lnTo>
                  <a:lnTo>
                    <a:pt x="9" y="0"/>
                  </a:lnTo>
                  <a:lnTo>
                    <a:pt x="12" y="1"/>
                  </a:lnTo>
                  <a:lnTo>
                    <a:pt x="13" y="3"/>
                  </a:lnTo>
                  <a:lnTo>
                    <a:pt x="13" y="5"/>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50" name="Freeform 78"/>
            <p:cNvSpPr>
              <a:spLocks/>
            </p:cNvSpPr>
            <p:nvPr/>
          </p:nvSpPr>
          <p:spPr bwMode="auto">
            <a:xfrm>
              <a:off x="5528" y="3200"/>
              <a:ext cx="21" cy="17"/>
            </a:xfrm>
            <a:custGeom>
              <a:avLst/>
              <a:gdLst>
                <a:gd name="T0" fmla="*/ 21 w 21"/>
                <a:gd name="T1" fmla="*/ 9 h 17"/>
                <a:gd name="T2" fmla="*/ 21 w 21"/>
                <a:gd name="T3" fmla="*/ 9 h 17"/>
                <a:gd name="T4" fmla="*/ 20 w 21"/>
                <a:gd name="T5" fmla="*/ 12 h 17"/>
                <a:gd name="T6" fmla="*/ 17 w 21"/>
                <a:gd name="T7" fmla="*/ 15 h 17"/>
                <a:gd name="T8" fmla="*/ 15 w 21"/>
                <a:gd name="T9" fmla="*/ 17 h 17"/>
                <a:gd name="T10" fmla="*/ 10 w 21"/>
                <a:gd name="T11" fmla="*/ 17 h 17"/>
                <a:gd name="T12" fmla="*/ 10 w 21"/>
                <a:gd name="T13" fmla="*/ 17 h 17"/>
                <a:gd name="T14" fmla="*/ 6 w 21"/>
                <a:gd name="T15" fmla="*/ 17 h 17"/>
                <a:gd name="T16" fmla="*/ 3 w 21"/>
                <a:gd name="T17" fmla="*/ 15 h 17"/>
                <a:gd name="T18" fmla="*/ 0 w 21"/>
                <a:gd name="T19" fmla="*/ 12 h 17"/>
                <a:gd name="T20" fmla="*/ 0 w 21"/>
                <a:gd name="T21" fmla="*/ 9 h 17"/>
                <a:gd name="T22" fmla="*/ 0 w 21"/>
                <a:gd name="T23" fmla="*/ 9 h 17"/>
                <a:gd name="T24" fmla="*/ 0 w 21"/>
                <a:gd name="T25" fmla="*/ 5 h 17"/>
                <a:gd name="T26" fmla="*/ 3 w 21"/>
                <a:gd name="T27" fmla="*/ 2 h 17"/>
                <a:gd name="T28" fmla="*/ 6 w 21"/>
                <a:gd name="T29" fmla="*/ 1 h 17"/>
                <a:gd name="T30" fmla="*/ 10 w 21"/>
                <a:gd name="T31" fmla="*/ 0 h 17"/>
                <a:gd name="T32" fmla="*/ 10 w 21"/>
                <a:gd name="T33" fmla="*/ 0 h 17"/>
                <a:gd name="T34" fmla="*/ 15 w 21"/>
                <a:gd name="T35" fmla="*/ 1 h 17"/>
                <a:gd name="T36" fmla="*/ 17 w 21"/>
                <a:gd name="T37" fmla="*/ 2 h 17"/>
                <a:gd name="T38" fmla="*/ 20 w 21"/>
                <a:gd name="T39" fmla="*/ 5 h 17"/>
                <a:gd name="T40" fmla="*/ 21 w 21"/>
                <a:gd name="T41" fmla="*/ 9 h 17"/>
                <a:gd name="T42" fmla="*/ 21 w 21"/>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7"/>
                <a:gd name="T68" fmla="*/ 21 w 2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7">
                  <a:moveTo>
                    <a:pt x="21" y="9"/>
                  </a:moveTo>
                  <a:lnTo>
                    <a:pt x="21" y="9"/>
                  </a:lnTo>
                  <a:lnTo>
                    <a:pt x="20" y="12"/>
                  </a:lnTo>
                  <a:lnTo>
                    <a:pt x="17" y="15"/>
                  </a:lnTo>
                  <a:lnTo>
                    <a:pt x="15" y="17"/>
                  </a:lnTo>
                  <a:lnTo>
                    <a:pt x="10" y="17"/>
                  </a:lnTo>
                  <a:lnTo>
                    <a:pt x="6" y="17"/>
                  </a:lnTo>
                  <a:lnTo>
                    <a:pt x="3" y="15"/>
                  </a:lnTo>
                  <a:lnTo>
                    <a:pt x="0" y="12"/>
                  </a:lnTo>
                  <a:lnTo>
                    <a:pt x="0" y="9"/>
                  </a:lnTo>
                  <a:lnTo>
                    <a:pt x="0" y="5"/>
                  </a:lnTo>
                  <a:lnTo>
                    <a:pt x="3" y="2"/>
                  </a:lnTo>
                  <a:lnTo>
                    <a:pt x="6" y="1"/>
                  </a:lnTo>
                  <a:lnTo>
                    <a:pt x="10" y="0"/>
                  </a:lnTo>
                  <a:lnTo>
                    <a:pt x="15" y="1"/>
                  </a:lnTo>
                  <a:lnTo>
                    <a:pt x="17" y="2"/>
                  </a:lnTo>
                  <a:lnTo>
                    <a:pt x="20" y="5"/>
                  </a:lnTo>
                  <a:lnTo>
                    <a:pt x="21"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51" name="Freeform 79"/>
            <p:cNvSpPr>
              <a:spLocks/>
            </p:cNvSpPr>
            <p:nvPr/>
          </p:nvSpPr>
          <p:spPr bwMode="auto">
            <a:xfrm>
              <a:off x="5561" y="3237"/>
              <a:ext cx="23" cy="18"/>
            </a:xfrm>
            <a:custGeom>
              <a:avLst/>
              <a:gdLst>
                <a:gd name="T0" fmla="*/ 23 w 23"/>
                <a:gd name="T1" fmla="*/ 9 h 18"/>
                <a:gd name="T2" fmla="*/ 23 w 23"/>
                <a:gd name="T3" fmla="*/ 9 h 18"/>
                <a:gd name="T4" fmla="*/ 21 w 23"/>
                <a:gd name="T5" fmla="*/ 13 h 18"/>
                <a:gd name="T6" fmla="*/ 19 w 23"/>
                <a:gd name="T7" fmla="*/ 16 h 18"/>
                <a:gd name="T8" fmla="*/ 15 w 23"/>
                <a:gd name="T9" fmla="*/ 17 h 18"/>
                <a:gd name="T10" fmla="*/ 11 w 23"/>
                <a:gd name="T11" fmla="*/ 18 h 18"/>
                <a:gd name="T12" fmla="*/ 11 w 23"/>
                <a:gd name="T13" fmla="*/ 18 h 18"/>
                <a:gd name="T14" fmla="*/ 7 w 23"/>
                <a:gd name="T15" fmla="*/ 17 h 18"/>
                <a:gd name="T16" fmla="*/ 3 w 23"/>
                <a:gd name="T17" fmla="*/ 16 h 18"/>
                <a:gd name="T18" fmla="*/ 1 w 23"/>
                <a:gd name="T19" fmla="*/ 13 h 18"/>
                <a:gd name="T20" fmla="*/ 0 w 23"/>
                <a:gd name="T21" fmla="*/ 9 h 18"/>
                <a:gd name="T22" fmla="*/ 0 w 23"/>
                <a:gd name="T23" fmla="*/ 9 h 18"/>
                <a:gd name="T24" fmla="*/ 1 w 23"/>
                <a:gd name="T25" fmla="*/ 5 h 18"/>
                <a:gd name="T26" fmla="*/ 3 w 23"/>
                <a:gd name="T27" fmla="*/ 2 h 18"/>
                <a:gd name="T28" fmla="*/ 7 w 23"/>
                <a:gd name="T29" fmla="*/ 0 h 18"/>
                <a:gd name="T30" fmla="*/ 11 w 23"/>
                <a:gd name="T31" fmla="*/ 0 h 18"/>
                <a:gd name="T32" fmla="*/ 11 w 23"/>
                <a:gd name="T33" fmla="*/ 0 h 18"/>
                <a:gd name="T34" fmla="*/ 15 w 23"/>
                <a:gd name="T35" fmla="*/ 0 h 18"/>
                <a:gd name="T36" fmla="*/ 19 w 23"/>
                <a:gd name="T37" fmla="*/ 2 h 18"/>
                <a:gd name="T38" fmla="*/ 21 w 23"/>
                <a:gd name="T39" fmla="*/ 5 h 18"/>
                <a:gd name="T40" fmla="*/ 23 w 23"/>
                <a:gd name="T41" fmla="*/ 9 h 18"/>
                <a:gd name="T42" fmla="*/ 23 w 23"/>
                <a:gd name="T43" fmla="*/ 9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8"/>
                <a:gd name="T68" fmla="*/ 23 w 23"/>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8">
                  <a:moveTo>
                    <a:pt x="23" y="9"/>
                  </a:moveTo>
                  <a:lnTo>
                    <a:pt x="23" y="9"/>
                  </a:lnTo>
                  <a:lnTo>
                    <a:pt x="21" y="13"/>
                  </a:lnTo>
                  <a:lnTo>
                    <a:pt x="19" y="16"/>
                  </a:lnTo>
                  <a:lnTo>
                    <a:pt x="15" y="17"/>
                  </a:lnTo>
                  <a:lnTo>
                    <a:pt x="11" y="18"/>
                  </a:lnTo>
                  <a:lnTo>
                    <a:pt x="7" y="17"/>
                  </a:lnTo>
                  <a:lnTo>
                    <a:pt x="3" y="16"/>
                  </a:lnTo>
                  <a:lnTo>
                    <a:pt x="1" y="13"/>
                  </a:lnTo>
                  <a:lnTo>
                    <a:pt x="0" y="9"/>
                  </a:lnTo>
                  <a:lnTo>
                    <a:pt x="1" y="5"/>
                  </a:lnTo>
                  <a:lnTo>
                    <a:pt x="3" y="2"/>
                  </a:lnTo>
                  <a:lnTo>
                    <a:pt x="7" y="0"/>
                  </a:lnTo>
                  <a:lnTo>
                    <a:pt x="11" y="0"/>
                  </a:lnTo>
                  <a:lnTo>
                    <a:pt x="15" y="0"/>
                  </a:lnTo>
                  <a:lnTo>
                    <a:pt x="19" y="2"/>
                  </a:lnTo>
                  <a:lnTo>
                    <a:pt x="21" y="5"/>
                  </a:lnTo>
                  <a:lnTo>
                    <a:pt x="23"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52" name="Freeform 80"/>
            <p:cNvSpPr>
              <a:spLocks/>
            </p:cNvSpPr>
            <p:nvPr/>
          </p:nvSpPr>
          <p:spPr bwMode="auto">
            <a:xfrm>
              <a:off x="5235" y="3224"/>
              <a:ext cx="18" cy="16"/>
            </a:xfrm>
            <a:custGeom>
              <a:avLst/>
              <a:gdLst>
                <a:gd name="T0" fmla="*/ 18 w 18"/>
                <a:gd name="T1" fmla="*/ 8 h 16"/>
                <a:gd name="T2" fmla="*/ 18 w 18"/>
                <a:gd name="T3" fmla="*/ 8 h 16"/>
                <a:gd name="T4" fmla="*/ 17 w 18"/>
                <a:gd name="T5" fmla="*/ 11 h 16"/>
                <a:gd name="T6" fmla="*/ 16 w 18"/>
                <a:gd name="T7" fmla="*/ 14 h 16"/>
                <a:gd name="T8" fmla="*/ 12 w 18"/>
                <a:gd name="T9" fmla="*/ 15 h 16"/>
                <a:gd name="T10" fmla="*/ 8 w 18"/>
                <a:gd name="T11" fmla="*/ 16 h 16"/>
                <a:gd name="T12" fmla="*/ 8 w 18"/>
                <a:gd name="T13" fmla="*/ 16 h 16"/>
                <a:gd name="T14" fmla="*/ 5 w 18"/>
                <a:gd name="T15" fmla="*/ 15 h 16"/>
                <a:gd name="T16" fmla="*/ 2 w 18"/>
                <a:gd name="T17" fmla="*/ 14 h 16"/>
                <a:gd name="T18" fmla="*/ 0 w 18"/>
                <a:gd name="T19" fmla="*/ 11 h 16"/>
                <a:gd name="T20" fmla="*/ 0 w 18"/>
                <a:gd name="T21" fmla="*/ 8 h 16"/>
                <a:gd name="T22" fmla="*/ 0 w 18"/>
                <a:gd name="T23" fmla="*/ 8 h 16"/>
                <a:gd name="T24" fmla="*/ 0 w 18"/>
                <a:gd name="T25" fmla="*/ 5 h 16"/>
                <a:gd name="T26" fmla="*/ 2 w 18"/>
                <a:gd name="T27" fmla="*/ 3 h 16"/>
                <a:gd name="T28" fmla="*/ 5 w 18"/>
                <a:gd name="T29" fmla="*/ 1 h 16"/>
                <a:gd name="T30" fmla="*/ 8 w 18"/>
                <a:gd name="T31" fmla="*/ 0 h 16"/>
                <a:gd name="T32" fmla="*/ 8 w 18"/>
                <a:gd name="T33" fmla="*/ 0 h 16"/>
                <a:gd name="T34" fmla="*/ 12 w 18"/>
                <a:gd name="T35" fmla="*/ 1 h 16"/>
                <a:gd name="T36" fmla="*/ 16 w 18"/>
                <a:gd name="T37" fmla="*/ 3 h 16"/>
                <a:gd name="T38" fmla="*/ 17 w 18"/>
                <a:gd name="T39" fmla="*/ 5 h 16"/>
                <a:gd name="T40" fmla="*/ 18 w 18"/>
                <a:gd name="T41" fmla="*/ 8 h 16"/>
                <a:gd name="T42" fmla="*/ 18 w 18"/>
                <a:gd name="T43" fmla="*/ 8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6"/>
                <a:gd name="T68" fmla="*/ 18 w 1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6">
                  <a:moveTo>
                    <a:pt x="18" y="8"/>
                  </a:moveTo>
                  <a:lnTo>
                    <a:pt x="18" y="8"/>
                  </a:lnTo>
                  <a:lnTo>
                    <a:pt x="17" y="11"/>
                  </a:lnTo>
                  <a:lnTo>
                    <a:pt x="16" y="14"/>
                  </a:lnTo>
                  <a:lnTo>
                    <a:pt x="12" y="15"/>
                  </a:lnTo>
                  <a:lnTo>
                    <a:pt x="8" y="16"/>
                  </a:lnTo>
                  <a:lnTo>
                    <a:pt x="5" y="15"/>
                  </a:lnTo>
                  <a:lnTo>
                    <a:pt x="2" y="14"/>
                  </a:lnTo>
                  <a:lnTo>
                    <a:pt x="0" y="11"/>
                  </a:lnTo>
                  <a:lnTo>
                    <a:pt x="0" y="8"/>
                  </a:lnTo>
                  <a:lnTo>
                    <a:pt x="0" y="5"/>
                  </a:lnTo>
                  <a:lnTo>
                    <a:pt x="2" y="3"/>
                  </a:lnTo>
                  <a:lnTo>
                    <a:pt x="5" y="1"/>
                  </a:lnTo>
                  <a:lnTo>
                    <a:pt x="8" y="0"/>
                  </a:lnTo>
                  <a:lnTo>
                    <a:pt x="12" y="1"/>
                  </a:lnTo>
                  <a:lnTo>
                    <a:pt x="16" y="3"/>
                  </a:lnTo>
                  <a:lnTo>
                    <a:pt x="17" y="5"/>
                  </a:lnTo>
                  <a:lnTo>
                    <a:pt x="18" y="8"/>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53" name="Freeform 81"/>
            <p:cNvSpPr>
              <a:spLocks/>
            </p:cNvSpPr>
            <p:nvPr/>
          </p:nvSpPr>
          <p:spPr bwMode="auto">
            <a:xfrm>
              <a:off x="5040" y="3181"/>
              <a:ext cx="40" cy="33"/>
            </a:xfrm>
            <a:custGeom>
              <a:avLst/>
              <a:gdLst>
                <a:gd name="T0" fmla="*/ 40 w 40"/>
                <a:gd name="T1" fmla="*/ 16 h 33"/>
                <a:gd name="T2" fmla="*/ 40 w 40"/>
                <a:gd name="T3" fmla="*/ 16 h 33"/>
                <a:gd name="T4" fmla="*/ 40 w 40"/>
                <a:gd name="T5" fmla="*/ 19 h 33"/>
                <a:gd name="T6" fmla="*/ 39 w 40"/>
                <a:gd name="T7" fmla="*/ 23 h 33"/>
                <a:gd name="T8" fmla="*/ 36 w 40"/>
                <a:gd name="T9" fmla="*/ 25 h 33"/>
                <a:gd name="T10" fmla="*/ 34 w 40"/>
                <a:gd name="T11" fmla="*/ 28 h 33"/>
                <a:gd name="T12" fmla="*/ 32 w 40"/>
                <a:gd name="T13" fmla="*/ 30 h 33"/>
                <a:gd name="T14" fmla="*/ 28 w 40"/>
                <a:gd name="T15" fmla="*/ 31 h 33"/>
                <a:gd name="T16" fmla="*/ 24 w 40"/>
                <a:gd name="T17" fmla="*/ 32 h 33"/>
                <a:gd name="T18" fmla="*/ 21 w 40"/>
                <a:gd name="T19" fmla="*/ 33 h 33"/>
                <a:gd name="T20" fmla="*/ 21 w 40"/>
                <a:gd name="T21" fmla="*/ 33 h 33"/>
                <a:gd name="T22" fmla="*/ 17 w 40"/>
                <a:gd name="T23" fmla="*/ 32 h 33"/>
                <a:gd name="T24" fmla="*/ 12 w 40"/>
                <a:gd name="T25" fmla="*/ 31 h 33"/>
                <a:gd name="T26" fmla="*/ 10 w 40"/>
                <a:gd name="T27" fmla="*/ 30 h 33"/>
                <a:gd name="T28" fmla="*/ 6 w 40"/>
                <a:gd name="T29" fmla="*/ 28 h 33"/>
                <a:gd name="T30" fmla="*/ 4 w 40"/>
                <a:gd name="T31" fmla="*/ 25 h 33"/>
                <a:gd name="T32" fmla="*/ 3 w 40"/>
                <a:gd name="T33" fmla="*/ 23 h 33"/>
                <a:gd name="T34" fmla="*/ 2 w 40"/>
                <a:gd name="T35" fmla="*/ 19 h 33"/>
                <a:gd name="T36" fmla="*/ 0 w 40"/>
                <a:gd name="T37" fmla="*/ 16 h 33"/>
                <a:gd name="T38" fmla="*/ 0 w 40"/>
                <a:gd name="T39" fmla="*/ 16 h 33"/>
                <a:gd name="T40" fmla="*/ 2 w 40"/>
                <a:gd name="T41" fmla="*/ 13 h 33"/>
                <a:gd name="T42" fmla="*/ 3 w 40"/>
                <a:gd name="T43" fmla="*/ 10 h 33"/>
                <a:gd name="T44" fmla="*/ 4 w 40"/>
                <a:gd name="T45" fmla="*/ 7 h 33"/>
                <a:gd name="T46" fmla="*/ 6 w 40"/>
                <a:gd name="T47" fmla="*/ 5 h 33"/>
                <a:gd name="T48" fmla="*/ 10 w 40"/>
                <a:gd name="T49" fmla="*/ 3 h 33"/>
                <a:gd name="T50" fmla="*/ 12 w 40"/>
                <a:gd name="T51" fmla="*/ 1 h 33"/>
                <a:gd name="T52" fmla="*/ 17 w 40"/>
                <a:gd name="T53" fmla="*/ 0 h 33"/>
                <a:gd name="T54" fmla="*/ 21 w 40"/>
                <a:gd name="T55" fmla="*/ 0 h 33"/>
                <a:gd name="T56" fmla="*/ 21 w 40"/>
                <a:gd name="T57" fmla="*/ 0 h 33"/>
                <a:gd name="T58" fmla="*/ 24 w 40"/>
                <a:gd name="T59" fmla="*/ 0 h 33"/>
                <a:gd name="T60" fmla="*/ 28 w 40"/>
                <a:gd name="T61" fmla="*/ 1 h 33"/>
                <a:gd name="T62" fmla="*/ 32 w 40"/>
                <a:gd name="T63" fmla="*/ 3 h 33"/>
                <a:gd name="T64" fmla="*/ 34 w 40"/>
                <a:gd name="T65" fmla="*/ 5 h 33"/>
                <a:gd name="T66" fmla="*/ 36 w 40"/>
                <a:gd name="T67" fmla="*/ 7 h 33"/>
                <a:gd name="T68" fmla="*/ 39 w 40"/>
                <a:gd name="T69" fmla="*/ 10 h 33"/>
                <a:gd name="T70" fmla="*/ 40 w 40"/>
                <a:gd name="T71" fmla="*/ 13 h 33"/>
                <a:gd name="T72" fmla="*/ 40 w 40"/>
                <a:gd name="T73" fmla="*/ 16 h 33"/>
                <a:gd name="T74" fmla="*/ 40 w 40"/>
                <a:gd name="T75" fmla="*/ 16 h 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33"/>
                <a:gd name="T116" fmla="*/ 40 w 40"/>
                <a:gd name="T117" fmla="*/ 33 h 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33">
                  <a:moveTo>
                    <a:pt x="40" y="16"/>
                  </a:moveTo>
                  <a:lnTo>
                    <a:pt x="40" y="16"/>
                  </a:lnTo>
                  <a:lnTo>
                    <a:pt x="40" y="19"/>
                  </a:lnTo>
                  <a:lnTo>
                    <a:pt x="39" y="23"/>
                  </a:lnTo>
                  <a:lnTo>
                    <a:pt x="36" y="25"/>
                  </a:lnTo>
                  <a:lnTo>
                    <a:pt x="34" y="28"/>
                  </a:lnTo>
                  <a:lnTo>
                    <a:pt x="32" y="30"/>
                  </a:lnTo>
                  <a:lnTo>
                    <a:pt x="28" y="31"/>
                  </a:lnTo>
                  <a:lnTo>
                    <a:pt x="24" y="32"/>
                  </a:lnTo>
                  <a:lnTo>
                    <a:pt x="21" y="33"/>
                  </a:lnTo>
                  <a:lnTo>
                    <a:pt x="17" y="32"/>
                  </a:lnTo>
                  <a:lnTo>
                    <a:pt x="12" y="31"/>
                  </a:lnTo>
                  <a:lnTo>
                    <a:pt x="10" y="30"/>
                  </a:lnTo>
                  <a:lnTo>
                    <a:pt x="6" y="28"/>
                  </a:lnTo>
                  <a:lnTo>
                    <a:pt x="4" y="25"/>
                  </a:lnTo>
                  <a:lnTo>
                    <a:pt x="3" y="23"/>
                  </a:lnTo>
                  <a:lnTo>
                    <a:pt x="2" y="19"/>
                  </a:lnTo>
                  <a:lnTo>
                    <a:pt x="0" y="16"/>
                  </a:lnTo>
                  <a:lnTo>
                    <a:pt x="2" y="13"/>
                  </a:lnTo>
                  <a:lnTo>
                    <a:pt x="3" y="10"/>
                  </a:lnTo>
                  <a:lnTo>
                    <a:pt x="4" y="7"/>
                  </a:lnTo>
                  <a:lnTo>
                    <a:pt x="6" y="5"/>
                  </a:lnTo>
                  <a:lnTo>
                    <a:pt x="10" y="3"/>
                  </a:lnTo>
                  <a:lnTo>
                    <a:pt x="12" y="1"/>
                  </a:lnTo>
                  <a:lnTo>
                    <a:pt x="17" y="0"/>
                  </a:lnTo>
                  <a:lnTo>
                    <a:pt x="21" y="0"/>
                  </a:lnTo>
                  <a:lnTo>
                    <a:pt x="24" y="0"/>
                  </a:lnTo>
                  <a:lnTo>
                    <a:pt x="28" y="1"/>
                  </a:lnTo>
                  <a:lnTo>
                    <a:pt x="32" y="3"/>
                  </a:lnTo>
                  <a:lnTo>
                    <a:pt x="34" y="5"/>
                  </a:lnTo>
                  <a:lnTo>
                    <a:pt x="36" y="7"/>
                  </a:lnTo>
                  <a:lnTo>
                    <a:pt x="39" y="10"/>
                  </a:lnTo>
                  <a:lnTo>
                    <a:pt x="40" y="13"/>
                  </a:lnTo>
                  <a:lnTo>
                    <a:pt x="40" y="16"/>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54" name="Freeform 82"/>
            <p:cNvSpPr>
              <a:spLocks/>
            </p:cNvSpPr>
            <p:nvPr/>
          </p:nvSpPr>
          <p:spPr bwMode="auto">
            <a:xfrm>
              <a:off x="5094" y="3199"/>
              <a:ext cx="23" cy="19"/>
            </a:xfrm>
            <a:custGeom>
              <a:avLst/>
              <a:gdLst>
                <a:gd name="T0" fmla="*/ 23 w 23"/>
                <a:gd name="T1" fmla="*/ 9 h 19"/>
                <a:gd name="T2" fmla="*/ 23 w 23"/>
                <a:gd name="T3" fmla="*/ 9 h 19"/>
                <a:gd name="T4" fmla="*/ 22 w 23"/>
                <a:gd name="T5" fmla="*/ 13 h 19"/>
                <a:gd name="T6" fmla="*/ 20 w 23"/>
                <a:gd name="T7" fmla="*/ 16 h 19"/>
                <a:gd name="T8" fmla="*/ 16 w 23"/>
                <a:gd name="T9" fmla="*/ 18 h 19"/>
                <a:gd name="T10" fmla="*/ 12 w 23"/>
                <a:gd name="T11" fmla="*/ 19 h 19"/>
                <a:gd name="T12" fmla="*/ 12 w 23"/>
                <a:gd name="T13" fmla="*/ 19 h 19"/>
                <a:gd name="T14" fmla="*/ 8 w 23"/>
                <a:gd name="T15" fmla="*/ 18 h 19"/>
                <a:gd name="T16" fmla="*/ 4 w 23"/>
                <a:gd name="T17" fmla="*/ 16 h 19"/>
                <a:gd name="T18" fmla="*/ 2 w 23"/>
                <a:gd name="T19" fmla="*/ 13 h 19"/>
                <a:gd name="T20" fmla="*/ 0 w 23"/>
                <a:gd name="T21" fmla="*/ 9 h 19"/>
                <a:gd name="T22" fmla="*/ 0 w 23"/>
                <a:gd name="T23" fmla="*/ 9 h 19"/>
                <a:gd name="T24" fmla="*/ 2 w 23"/>
                <a:gd name="T25" fmla="*/ 6 h 19"/>
                <a:gd name="T26" fmla="*/ 4 w 23"/>
                <a:gd name="T27" fmla="*/ 3 h 19"/>
                <a:gd name="T28" fmla="*/ 8 w 23"/>
                <a:gd name="T29" fmla="*/ 1 h 19"/>
                <a:gd name="T30" fmla="*/ 12 w 23"/>
                <a:gd name="T31" fmla="*/ 0 h 19"/>
                <a:gd name="T32" fmla="*/ 12 w 23"/>
                <a:gd name="T33" fmla="*/ 0 h 19"/>
                <a:gd name="T34" fmla="*/ 16 w 23"/>
                <a:gd name="T35" fmla="*/ 1 h 19"/>
                <a:gd name="T36" fmla="*/ 20 w 23"/>
                <a:gd name="T37" fmla="*/ 3 h 19"/>
                <a:gd name="T38" fmla="*/ 22 w 23"/>
                <a:gd name="T39" fmla="*/ 6 h 19"/>
                <a:gd name="T40" fmla="*/ 23 w 23"/>
                <a:gd name="T41" fmla="*/ 9 h 19"/>
                <a:gd name="T42" fmla="*/ 23 w 23"/>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9"/>
                <a:gd name="T68" fmla="*/ 23 w 2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9">
                  <a:moveTo>
                    <a:pt x="23" y="9"/>
                  </a:moveTo>
                  <a:lnTo>
                    <a:pt x="23" y="9"/>
                  </a:lnTo>
                  <a:lnTo>
                    <a:pt x="22" y="13"/>
                  </a:lnTo>
                  <a:lnTo>
                    <a:pt x="20" y="16"/>
                  </a:lnTo>
                  <a:lnTo>
                    <a:pt x="16" y="18"/>
                  </a:lnTo>
                  <a:lnTo>
                    <a:pt x="12" y="19"/>
                  </a:lnTo>
                  <a:lnTo>
                    <a:pt x="8" y="18"/>
                  </a:lnTo>
                  <a:lnTo>
                    <a:pt x="4" y="16"/>
                  </a:lnTo>
                  <a:lnTo>
                    <a:pt x="2" y="13"/>
                  </a:lnTo>
                  <a:lnTo>
                    <a:pt x="0" y="9"/>
                  </a:lnTo>
                  <a:lnTo>
                    <a:pt x="2" y="6"/>
                  </a:lnTo>
                  <a:lnTo>
                    <a:pt x="4" y="3"/>
                  </a:lnTo>
                  <a:lnTo>
                    <a:pt x="8" y="1"/>
                  </a:lnTo>
                  <a:lnTo>
                    <a:pt x="12" y="0"/>
                  </a:lnTo>
                  <a:lnTo>
                    <a:pt x="16" y="1"/>
                  </a:lnTo>
                  <a:lnTo>
                    <a:pt x="20" y="3"/>
                  </a:lnTo>
                  <a:lnTo>
                    <a:pt x="22" y="6"/>
                  </a:lnTo>
                  <a:lnTo>
                    <a:pt x="23" y="9"/>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55" name="Freeform 83"/>
            <p:cNvSpPr>
              <a:spLocks/>
            </p:cNvSpPr>
            <p:nvPr/>
          </p:nvSpPr>
          <p:spPr bwMode="auto">
            <a:xfrm>
              <a:off x="5127" y="3214"/>
              <a:ext cx="14" cy="11"/>
            </a:xfrm>
            <a:custGeom>
              <a:avLst/>
              <a:gdLst>
                <a:gd name="T0" fmla="*/ 14 w 14"/>
                <a:gd name="T1" fmla="*/ 6 h 11"/>
                <a:gd name="T2" fmla="*/ 14 w 14"/>
                <a:gd name="T3" fmla="*/ 6 h 11"/>
                <a:gd name="T4" fmla="*/ 14 w 14"/>
                <a:gd name="T5" fmla="*/ 7 h 11"/>
                <a:gd name="T6" fmla="*/ 13 w 14"/>
                <a:gd name="T7" fmla="*/ 9 h 11"/>
                <a:gd name="T8" fmla="*/ 11 w 14"/>
                <a:gd name="T9" fmla="*/ 10 h 11"/>
                <a:gd name="T10" fmla="*/ 7 w 14"/>
                <a:gd name="T11" fmla="*/ 11 h 11"/>
                <a:gd name="T12" fmla="*/ 7 w 14"/>
                <a:gd name="T13" fmla="*/ 11 h 11"/>
                <a:gd name="T14" fmla="*/ 5 w 14"/>
                <a:gd name="T15" fmla="*/ 10 h 11"/>
                <a:gd name="T16" fmla="*/ 2 w 14"/>
                <a:gd name="T17" fmla="*/ 9 h 11"/>
                <a:gd name="T18" fmla="*/ 1 w 14"/>
                <a:gd name="T19" fmla="*/ 7 h 11"/>
                <a:gd name="T20" fmla="*/ 0 w 14"/>
                <a:gd name="T21" fmla="*/ 6 h 11"/>
                <a:gd name="T22" fmla="*/ 0 w 14"/>
                <a:gd name="T23" fmla="*/ 6 h 11"/>
                <a:gd name="T24" fmla="*/ 1 w 14"/>
                <a:gd name="T25" fmla="*/ 3 h 11"/>
                <a:gd name="T26" fmla="*/ 2 w 14"/>
                <a:gd name="T27" fmla="*/ 1 h 11"/>
                <a:gd name="T28" fmla="*/ 5 w 14"/>
                <a:gd name="T29" fmla="*/ 0 h 11"/>
                <a:gd name="T30" fmla="*/ 7 w 14"/>
                <a:gd name="T31" fmla="*/ 0 h 11"/>
                <a:gd name="T32" fmla="*/ 7 w 14"/>
                <a:gd name="T33" fmla="*/ 0 h 11"/>
                <a:gd name="T34" fmla="*/ 11 w 14"/>
                <a:gd name="T35" fmla="*/ 0 h 11"/>
                <a:gd name="T36" fmla="*/ 13 w 14"/>
                <a:gd name="T37" fmla="*/ 1 h 11"/>
                <a:gd name="T38" fmla="*/ 14 w 14"/>
                <a:gd name="T39" fmla="*/ 3 h 11"/>
                <a:gd name="T40" fmla="*/ 14 w 14"/>
                <a:gd name="T41" fmla="*/ 6 h 11"/>
                <a:gd name="T42" fmla="*/ 14 w 14"/>
                <a:gd name="T43" fmla="*/ 6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1"/>
                <a:gd name="T68" fmla="*/ 14 w 14"/>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1">
                  <a:moveTo>
                    <a:pt x="14" y="6"/>
                  </a:moveTo>
                  <a:lnTo>
                    <a:pt x="14" y="6"/>
                  </a:lnTo>
                  <a:lnTo>
                    <a:pt x="14" y="7"/>
                  </a:lnTo>
                  <a:lnTo>
                    <a:pt x="13" y="9"/>
                  </a:lnTo>
                  <a:lnTo>
                    <a:pt x="11" y="10"/>
                  </a:lnTo>
                  <a:lnTo>
                    <a:pt x="7" y="11"/>
                  </a:lnTo>
                  <a:lnTo>
                    <a:pt x="5" y="10"/>
                  </a:lnTo>
                  <a:lnTo>
                    <a:pt x="2" y="9"/>
                  </a:lnTo>
                  <a:lnTo>
                    <a:pt x="1" y="7"/>
                  </a:lnTo>
                  <a:lnTo>
                    <a:pt x="0" y="6"/>
                  </a:lnTo>
                  <a:lnTo>
                    <a:pt x="1" y="3"/>
                  </a:lnTo>
                  <a:lnTo>
                    <a:pt x="2" y="1"/>
                  </a:lnTo>
                  <a:lnTo>
                    <a:pt x="5" y="0"/>
                  </a:lnTo>
                  <a:lnTo>
                    <a:pt x="7" y="0"/>
                  </a:lnTo>
                  <a:lnTo>
                    <a:pt x="11" y="0"/>
                  </a:lnTo>
                  <a:lnTo>
                    <a:pt x="13" y="1"/>
                  </a:lnTo>
                  <a:lnTo>
                    <a:pt x="14" y="3"/>
                  </a:lnTo>
                  <a:lnTo>
                    <a:pt x="14" y="6"/>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56" name="Freeform 84"/>
            <p:cNvSpPr>
              <a:spLocks/>
            </p:cNvSpPr>
            <p:nvPr/>
          </p:nvSpPr>
          <p:spPr bwMode="auto">
            <a:xfrm>
              <a:off x="5705" y="3104"/>
              <a:ext cx="40" cy="31"/>
            </a:xfrm>
            <a:custGeom>
              <a:avLst/>
              <a:gdLst>
                <a:gd name="T0" fmla="*/ 11 w 40"/>
                <a:gd name="T1" fmla="*/ 30 h 31"/>
                <a:gd name="T2" fmla="*/ 11 w 40"/>
                <a:gd name="T3" fmla="*/ 30 h 31"/>
                <a:gd name="T4" fmla="*/ 7 w 40"/>
                <a:gd name="T5" fmla="*/ 28 h 31"/>
                <a:gd name="T6" fmla="*/ 5 w 40"/>
                <a:gd name="T7" fmla="*/ 26 h 31"/>
                <a:gd name="T8" fmla="*/ 2 w 40"/>
                <a:gd name="T9" fmla="*/ 24 h 31"/>
                <a:gd name="T10" fmla="*/ 1 w 40"/>
                <a:gd name="T11" fmla="*/ 21 h 31"/>
                <a:gd name="T12" fmla="*/ 0 w 40"/>
                <a:gd name="T13" fmla="*/ 18 h 31"/>
                <a:gd name="T14" fmla="*/ 0 w 40"/>
                <a:gd name="T15" fmla="*/ 15 h 31"/>
                <a:gd name="T16" fmla="*/ 1 w 40"/>
                <a:gd name="T17" fmla="*/ 11 h 31"/>
                <a:gd name="T18" fmla="*/ 2 w 40"/>
                <a:gd name="T19" fmla="*/ 8 h 31"/>
                <a:gd name="T20" fmla="*/ 2 w 40"/>
                <a:gd name="T21" fmla="*/ 8 h 31"/>
                <a:gd name="T22" fmla="*/ 5 w 40"/>
                <a:gd name="T23" fmla="*/ 6 h 31"/>
                <a:gd name="T24" fmla="*/ 7 w 40"/>
                <a:gd name="T25" fmla="*/ 3 h 31"/>
                <a:gd name="T26" fmla="*/ 11 w 40"/>
                <a:gd name="T27" fmla="*/ 2 h 31"/>
                <a:gd name="T28" fmla="*/ 14 w 40"/>
                <a:gd name="T29" fmla="*/ 0 h 31"/>
                <a:gd name="T30" fmla="*/ 18 w 40"/>
                <a:gd name="T31" fmla="*/ 0 h 31"/>
                <a:gd name="T32" fmla="*/ 22 w 40"/>
                <a:gd name="T33" fmla="*/ 0 h 31"/>
                <a:gd name="T34" fmla="*/ 25 w 40"/>
                <a:gd name="T35" fmla="*/ 0 h 31"/>
                <a:gd name="T36" fmla="*/ 29 w 40"/>
                <a:gd name="T37" fmla="*/ 2 h 31"/>
                <a:gd name="T38" fmla="*/ 29 w 40"/>
                <a:gd name="T39" fmla="*/ 2 h 31"/>
                <a:gd name="T40" fmla="*/ 32 w 40"/>
                <a:gd name="T41" fmla="*/ 3 h 31"/>
                <a:gd name="T42" fmla="*/ 35 w 40"/>
                <a:gd name="T43" fmla="*/ 6 h 31"/>
                <a:gd name="T44" fmla="*/ 37 w 40"/>
                <a:gd name="T45" fmla="*/ 8 h 31"/>
                <a:gd name="T46" fmla="*/ 38 w 40"/>
                <a:gd name="T47" fmla="*/ 11 h 31"/>
                <a:gd name="T48" fmla="*/ 40 w 40"/>
                <a:gd name="T49" fmla="*/ 14 h 31"/>
                <a:gd name="T50" fmla="*/ 40 w 40"/>
                <a:gd name="T51" fmla="*/ 18 h 31"/>
                <a:gd name="T52" fmla="*/ 38 w 40"/>
                <a:gd name="T53" fmla="*/ 21 h 31"/>
                <a:gd name="T54" fmla="*/ 37 w 40"/>
                <a:gd name="T55" fmla="*/ 24 h 31"/>
                <a:gd name="T56" fmla="*/ 37 w 40"/>
                <a:gd name="T57" fmla="*/ 24 h 31"/>
                <a:gd name="T58" fmla="*/ 35 w 40"/>
                <a:gd name="T59" fmla="*/ 27 h 31"/>
                <a:gd name="T60" fmla="*/ 32 w 40"/>
                <a:gd name="T61" fmla="*/ 28 h 31"/>
                <a:gd name="T62" fmla="*/ 29 w 40"/>
                <a:gd name="T63" fmla="*/ 30 h 31"/>
                <a:gd name="T64" fmla="*/ 25 w 40"/>
                <a:gd name="T65" fmla="*/ 31 h 31"/>
                <a:gd name="T66" fmla="*/ 22 w 40"/>
                <a:gd name="T67" fmla="*/ 31 h 31"/>
                <a:gd name="T68" fmla="*/ 18 w 40"/>
                <a:gd name="T69" fmla="*/ 31 h 31"/>
                <a:gd name="T70" fmla="*/ 14 w 40"/>
                <a:gd name="T71" fmla="*/ 31 h 31"/>
                <a:gd name="T72" fmla="*/ 11 w 40"/>
                <a:gd name="T73" fmla="*/ 30 h 31"/>
                <a:gd name="T74" fmla="*/ 11 w 40"/>
                <a:gd name="T75" fmla="*/ 30 h 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31"/>
                <a:gd name="T116" fmla="*/ 40 w 40"/>
                <a:gd name="T117" fmla="*/ 31 h 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31">
                  <a:moveTo>
                    <a:pt x="11" y="30"/>
                  </a:moveTo>
                  <a:lnTo>
                    <a:pt x="11" y="30"/>
                  </a:lnTo>
                  <a:lnTo>
                    <a:pt x="7" y="28"/>
                  </a:lnTo>
                  <a:lnTo>
                    <a:pt x="5" y="26"/>
                  </a:lnTo>
                  <a:lnTo>
                    <a:pt x="2" y="24"/>
                  </a:lnTo>
                  <a:lnTo>
                    <a:pt x="1" y="21"/>
                  </a:lnTo>
                  <a:lnTo>
                    <a:pt x="0" y="18"/>
                  </a:lnTo>
                  <a:lnTo>
                    <a:pt x="0" y="15"/>
                  </a:lnTo>
                  <a:lnTo>
                    <a:pt x="1" y="11"/>
                  </a:lnTo>
                  <a:lnTo>
                    <a:pt x="2" y="8"/>
                  </a:lnTo>
                  <a:lnTo>
                    <a:pt x="5" y="6"/>
                  </a:lnTo>
                  <a:lnTo>
                    <a:pt x="7" y="3"/>
                  </a:lnTo>
                  <a:lnTo>
                    <a:pt x="11" y="2"/>
                  </a:lnTo>
                  <a:lnTo>
                    <a:pt x="14" y="0"/>
                  </a:lnTo>
                  <a:lnTo>
                    <a:pt x="18" y="0"/>
                  </a:lnTo>
                  <a:lnTo>
                    <a:pt x="22" y="0"/>
                  </a:lnTo>
                  <a:lnTo>
                    <a:pt x="25" y="0"/>
                  </a:lnTo>
                  <a:lnTo>
                    <a:pt x="29" y="2"/>
                  </a:lnTo>
                  <a:lnTo>
                    <a:pt x="32" y="3"/>
                  </a:lnTo>
                  <a:lnTo>
                    <a:pt x="35" y="6"/>
                  </a:lnTo>
                  <a:lnTo>
                    <a:pt x="37" y="8"/>
                  </a:lnTo>
                  <a:lnTo>
                    <a:pt x="38" y="11"/>
                  </a:lnTo>
                  <a:lnTo>
                    <a:pt x="40" y="14"/>
                  </a:lnTo>
                  <a:lnTo>
                    <a:pt x="40" y="18"/>
                  </a:lnTo>
                  <a:lnTo>
                    <a:pt x="38" y="21"/>
                  </a:lnTo>
                  <a:lnTo>
                    <a:pt x="37" y="24"/>
                  </a:lnTo>
                  <a:lnTo>
                    <a:pt x="35" y="27"/>
                  </a:lnTo>
                  <a:lnTo>
                    <a:pt x="32" y="28"/>
                  </a:lnTo>
                  <a:lnTo>
                    <a:pt x="29" y="30"/>
                  </a:lnTo>
                  <a:lnTo>
                    <a:pt x="25" y="31"/>
                  </a:lnTo>
                  <a:lnTo>
                    <a:pt x="22" y="31"/>
                  </a:lnTo>
                  <a:lnTo>
                    <a:pt x="18" y="31"/>
                  </a:lnTo>
                  <a:lnTo>
                    <a:pt x="14" y="31"/>
                  </a:lnTo>
                  <a:lnTo>
                    <a:pt x="11" y="30"/>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57" name="Freeform 85"/>
            <p:cNvSpPr>
              <a:spLocks/>
            </p:cNvSpPr>
            <p:nvPr/>
          </p:nvSpPr>
          <p:spPr bwMode="auto">
            <a:xfrm>
              <a:off x="5681" y="3138"/>
              <a:ext cx="22" cy="18"/>
            </a:xfrm>
            <a:custGeom>
              <a:avLst/>
              <a:gdLst>
                <a:gd name="T0" fmla="*/ 5 w 22"/>
                <a:gd name="T1" fmla="*/ 17 h 18"/>
                <a:gd name="T2" fmla="*/ 5 w 22"/>
                <a:gd name="T3" fmla="*/ 17 h 18"/>
                <a:gd name="T4" fmla="*/ 2 w 22"/>
                <a:gd name="T5" fmla="*/ 15 h 18"/>
                <a:gd name="T6" fmla="*/ 0 w 22"/>
                <a:gd name="T7" fmla="*/ 12 h 18"/>
                <a:gd name="T8" fmla="*/ 0 w 22"/>
                <a:gd name="T9" fmla="*/ 8 h 18"/>
                <a:gd name="T10" fmla="*/ 1 w 22"/>
                <a:gd name="T11" fmla="*/ 5 h 18"/>
                <a:gd name="T12" fmla="*/ 1 w 22"/>
                <a:gd name="T13" fmla="*/ 5 h 18"/>
                <a:gd name="T14" fmla="*/ 4 w 22"/>
                <a:gd name="T15" fmla="*/ 2 h 18"/>
                <a:gd name="T16" fmla="*/ 7 w 22"/>
                <a:gd name="T17" fmla="*/ 0 h 18"/>
                <a:gd name="T18" fmla="*/ 11 w 22"/>
                <a:gd name="T19" fmla="*/ 0 h 18"/>
                <a:gd name="T20" fmla="*/ 16 w 22"/>
                <a:gd name="T21" fmla="*/ 1 h 18"/>
                <a:gd name="T22" fmla="*/ 16 w 22"/>
                <a:gd name="T23" fmla="*/ 1 h 18"/>
                <a:gd name="T24" fmla="*/ 19 w 22"/>
                <a:gd name="T25" fmla="*/ 3 h 18"/>
                <a:gd name="T26" fmla="*/ 20 w 22"/>
                <a:gd name="T27" fmla="*/ 7 h 18"/>
                <a:gd name="T28" fmla="*/ 22 w 22"/>
                <a:gd name="T29" fmla="*/ 10 h 18"/>
                <a:gd name="T30" fmla="*/ 20 w 22"/>
                <a:gd name="T31" fmla="*/ 14 h 18"/>
                <a:gd name="T32" fmla="*/ 20 w 22"/>
                <a:gd name="T33" fmla="*/ 14 h 18"/>
                <a:gd name="T34" fmla="*/ 17 w 22"/>
                <a:gd name="T35" fmla="*/ 16 h 18"/>
                <a:gd name="T36" fmla="*/ 13 w 22"/>
                <a:gd name="T37" fmla="*/ 18 h 18"/>
                <a:gd name="T38" fmla="*/ 10 w 22"/>
                <a:gd name="T39" fmla="*/ 18 h 18"/>
                <a:gd name="T40" fmla="*/ 5 w 22"/>
                <a:gd name="T41" fmla="*/ 17 h 18"/>
                <a:gd name="T42" fmla="*/ 5 w 22"/>
                <a:gd name="T43" fmla="*/ 1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8"/>
                <a:gd name="T68" fmla="*/ 22 w 22"/>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8">
                  <a:moveTo>
                    <a:pt x="5" y="17"/>
                  </a:moveTo>
                  <a:lnTo>
                    <a:pt x="5" y="17"/>
                  </a:lnTo>
                  <a:lnTo>
                    <a:pt x="2" y="15"/>
                  </a:lnTo>
                  <a:lnTo>
                    <a:pt x="0" y="12"/>
                  </a:lnTo>
                  <a:lnTo>
                    <a:pt x="0" y="8"/>
                  </a:lnTo>
                  <a:lnTo>
                    <a:pt x="1" y="5"/>
                  </a:lnTo>
                  <a:lnTo>
                    <a:pt x="4" y="2"/>
                  </a:lnTo>
                  <a:lnTo>
                    <a:pt x="7" y="0"/>
                  </a:lnTo>
                  <a:lnTo>
                    <a:pt x="11" y="0"/>
                  </a:lnTo>
                  <a:lnTo>
                    <a:pt x="16" y="1"/>
                  </a:lnTo>
                  <a:lnTo>
                    <a:pt x="19" y="3"/>
                  </a:lnTo>
                  <a:lnTo>
                    <a:pt x="20" y="7"/>
                  </a:lnTo>
                  <a:lnTo>
                    <a:pt x="22" y="10"/>
                  </a:lnTo>
                  <a:lnTo>
                    <a:pt x="20" y="14"/>
                  </a:lnTo>
                  <a:lnTo>
                    <a:pt x="17" y="16"/>
                  </a:lnTo>
                  <a:lnTo>
                    <a:pt x="13" y="18"/>
                  </a:lnTo>
                  <a:lnTo>
                    <a:pt x="10" y="18"/>
                  </a:lnTo>
                  <a:lnTo>
                    <a:pt x="5" y="17"/>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58" name="Freeform 86"/>
            <p:cNvSpPr>
              <a:spLocks/>
            </p:cNvSpPr>
            <p:nvPr/>
          </p:nvSpPr>
          <p:spPr bwMode="auto">
            <a:xfrm>
              <a:off x="5659" y="3157"/>
              <a:ext cx="15" cy="12"/>
            </a:xfrm>
            <a:custGeom>
              <a:avLst/>
              <a:gdLst>
                <a:gd name="T0" fmla="*/ 4 w 15"/>
                <a:gd name="T1" fmla="*/ 11 h 12"/>
                <a:gd name="T2" fmla="*/ 4 w 15"/>
                <a:gd name="T3" fmla="*/ 11 h 12"/>
                <a:gd name="T4" fmla="*/ 2 w 15"/>
                <a:gd name="T5" fmla="*/ 10 h 12"/>
                <a:gd name="T6" fmla="*/ 0 w 15"/>
                <a:gd name="T7" fmla="*/ 8 h 12"/>
                <a:gd name="T8" fmla="*/ 0 w 15"/>
                <a:gd name="T9" fmla="*/ 5 h 12"/>
                <a:gd name="T10" fmla="*/ 0 w 15"/>
                <a:gd name="T11" fmla="*/ 3 h 12"/>
                <a:gd name="T12" fmla="*/ 0 w 15"/>
                <a:gd name="T13" fmla="*/ 3 h 12"/>
                <a:gd name="T14" fmla="*/ 3 w 15"/>
                <a:gd name="T15" fmla="*/ 1 h 12"/>
                <a:gd name="T16" fmla="*/ 5 w 15"/>
                <a:gd name="T17" fmla="*/ 0 h 12"/>
                <a:gd name="T18" fmla="*/ 8 w 15"/>
                <a:gd name="T19" fmla="*/ 0 h 12"/>
                <a:gd name="T20" fmla="*/ 11 w 15"/>
                <a:gd name="T21" fmla="*/ 0 h 12"/>
                <a:gd name="T22" fmla="*/ 11 w 15"/>
                <a:gd name="T23" fmla="*/ 0 h 12"/>
                <a:gd name="T24" fmla="*/ 12 w 15"/>
                <a:gd name="T25" fmla="*/ 2 h 12"/>
                <a:gd name="T26" fmla="*/ 15 w 15"/>
                <a:gd name="T27" fmla="*/ 4 h 12"/>
                <a:gd name="T28" fmla="*/ 15 w 15"/>
                <a:gd name="T29" fmla="*/ 6 h 12"/>
                <a:gd name="T30" fmla="*/ 14 w 15"/>
                <a:gd name="T31" fmla="*/ 9 h 12"/>
                <a:gd name="T32" fmla="*/ 14 w 15"/>
                <a:gd name="T33" fmla="*/ 9 h 12"/>
                <a:gd name="T34" fmla="*/ 12 w 15"/>
                <a:gd name="T35" fmla="*/ 11 h 12"/>
                <a:gd name="T36" fmla="*/ 10 w 15"/>
                <a:gd name="T37" fmla="*/ 12 h 12"/>
                <a:gd name="T38" fmla="*/ 6 w 15"/>
                <a:gd name="T39" fmla="*/ 12 h 12"/>
                <a:gd name="T40" fmla="*/ 4 w 15"/>
                <a:gd name="T41" fmla="*/ 11 h 12"/>
                <a:gd name="T42" fmla="*/ 4 w 15"/>
                <a:gd name="T43" fmla="*/ 11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12"/>
                <a:gd name="T68" fmla="*/ 15 w 15"/>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12">
                  <a:moveTo>
                    <a:pt x="4" y="11"/>
                  </a:moveTo>
                  <a:lnTo>
                    <a:pt x="4" y="11"/>
                  </a:lnTo>
                  <a:lnTo>
                    <a:pt x="2" y="10"/>
                  </a:lnTo>
                  <a:lnTo>
                    <a:pt x="0" y="8"/>
                  </a:lnTo>
                  <a:lnTo>
                    <a:pt x="0" y="5"/>
                  </a:lnTo>
                  <a:lnTo>
                    <a:pt x="0" y="3"/>
                  </a:lnTo>
                  <a:lnTo>
                    <a:pt x="3" y="1"/>
                  </a:lnTo>
                  <a:lnTo>
                    <a:pt x="5" y="0"/>
                  </a:lnTo>
                  <a:lnTo>
                    <a:pt x="8" y="0"/>
                  </a:lnTo>
                  <a:lnTo>
                    <a:pt x="11" y="0"/>
                  </a:lnTo>
                  <a:lnTo>
                    <a:pt x="12" y="2"/>
                  </a:lnTo>
                  <a:lnTo>
                    <a:pt x="15" y="4"/>
                  </a:lnTo>
                  <a:lnTo>
                    <a:pt x="15" y="6"/>
                  </a:lnTo>
                  <a:lnTo>
                    <a:pt x="14" y="9"/>
                  </a:lnTo>
                  <a:lnTo>
                    <a:pt x="12" y="11"/>
                  </a:lnTo>
                  <a:lnTo>
                    <a:pt x="10" y="12"/>
                  </a:lnTo>
                  <a:lnTo>
                    <a:pt x="6" y="12"/>
                  </a:lnTo>
                  <a:lnTo>
                    <a:pt x="4" y="11"/>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38959" name="Group 51"/>
          <p:cNvGrpSpPr>
            <a:grpSpLocks noChangeAspect="1"/>
          </p:cNvGrpSpPr>
          <p:nvPr/>
        </p:nvGrpSpPr>
        <p:grpSpPr bwMode="auto">
          <a:xfrm>
            <a:off x="2286000" y="1265238"/>
            <a:ext cx="838200" cy="627062"/>
            <a:chOff x="5040" y="3024"/>
            <a:chExt cx="705" cy="528"/>
          </a:xfrm>
        </p:grpSpPr>
        <p:sp>
          <p:nvSpPr>
            <p:cNvPr id="38960" name="AutoShape 50"/>
            <p:cNvSpPr>
              <a:spLocks noChangeAspect="1" noChangeArrowheads="1" noTextEdit="1"/>
            </p:cNvSpPr>
            <p:nvPr/>
          </p:nvSpPr>
          <p:spPr bwMode="auto">
            <a:xfrm>
              <a:off x="5040" y="3024"/>
              <a:ext cx="70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 name="Freeform 52"/>
            <p:cNvSpPr>
              <a:spLocks/>
            </p:cNvSpPr>
            <p:nvPr/>
          </p:nvSpPr>
          <p:spPr bwMode="auto">
            <a:xfrm>
              <a:off x="5081" y="3024"/>
              <a:ext cx="646" cy="528"/>
            </a:xfrm>
            <a:custGeom>
              <a:avLst/>
              <a:gdLst/>
              <a:ahLst/>
              <a:cxnLst>
                <a:cxn ang="0">
                  <a:pos x="339" y="92"/>
                </a:cxn>
                <a:cxn ang="0">
                  <a:pos x="292" y="2"/>
                </a:cxn>
                <a:cxn ang="0">
                  <a:pos x="284" y="0"/>
                </a:cxn>
                <a:cxn ang="0">
                  <a:pos x="272" y="7"/>
                </a:cxn>
                <a:cxn ang="0">
                  <a:pos x="191" y="66"/>
                </a:cxn>
                <a:cxn ang="0">
                  <a:pos x="178" y="63"/>
                </a:cxn>
                <a:cxn ang="0">
                  <a:pos x="167" y="71"/>
                </a:cxn>
                <a:cxn ang="0">
                  <a:pos x="189" y="127"/>
                </a:cxn>
                <a:cxn ang="0">
                  <a:pos x="80" y="107"/>
                </a:cxn>
                <a:cxn ang="0">
                  <a:pos x="66" y="108"/>
                </a:cxn>
                <a:cxn ang="0">
                  <a:pos x="60" y="118"/>
                </a:cxn>
                <a:cxn ang="0">
                  <a:pos x="118" y="197"/>
                </a:cxn>
                <a:cxn ang="0">
                  <a:pos x="70" y="218"/>
                </a:cxn>
                <a:cxn ang="0">
                  <a:pos x="61" y="221"/>
                </a:cxn>
                <a:cxn ang="0">
                  <a:pos x="55" y="231"/>
                </a:cxn>
                <a:cxn ang="0">
                  <a:pos x="63" y="241"/>
                </a:cxn>
                <a:cxn ang="0">
                  <a:pos x="9" y="297"/>
                </a:cxn>
                <a:cxn ang="0">
                  <a:pos x="1" y="303"/>
                </a:cxn>
                <a:cxn ang="0">
                  <a:pos x="1" y="314"/>
                </a:cxn>
                <a:cxn ang="0">
                  <a:pos x="13" y="321"/>
                </a:cxn>
                <a:cxn ang="0">
                  <a:pos x="70" y="376"/>
                </a:cxn>
                <a:cxn ang="0">
                  <a:pos x="66" y="383"/>
                </a:cxn>
                <a:cxn ang="0">
                  <a:pos x="71" y="394"/>
                </a:cxn>
                <a:cxn ang="0">
                  <a:pos x="84" y="397"/>
                </a:cxn>
                <a:cxn ang="0">
                  <a:pos x="99" y="467"/>
                </a:cxn>
                <a:cxn ang="0">
                  <a:pos x="102" y="478"/>
                </a:cxn>
                <a:cxn ang="0">
                  <a:pos x="112" y="481"/>
                </a:cxn>
                <a:cxn ang="0">
                  <a:pos x="212" y="437"/>
                </a:cxn>
                <a:cxn ang="0">
                  <a:pos x="218" y="483"/>
                </a:cxn>
                <a:cxn ang="0">
                  <a:pos x="226" y="492"/>
                </a:cxn>
                <a:cxn ang="0">
                  <a:pos x="236" y="493"/>
                </a:cxn>
                <a:cxn ang="0">
                  <a:pos x="279" y="458"/>
                </a:cxn>
                <a:cxn ang="0">
                  <a:pos x="354" y="525"/>
                </a:cxn>
                <a:cxn ang="0">
                  <a:pos x="366" y="528"/>
                </a:cxn>
                <a:cxn ang="0">
                  <a:pos x="374" y="525"/>
                </a:cxn>
                <a:cxn ang="0">
                  <a:pos x="392" y="453"/>
                </a:cxn>
                <a:cxn ang="0">
                  <a:pos x="463" y="472"/>
                </a:cxn>
                <a:cxn ang="0">
                  <a:pos x="476" y="474"/>
                </a:cxn>
                <a:cxn ang="0">
                  <a:pos x="487" y="467"/>
                </a:cxn>
                <a:cxn ang="0">
                  <a:pos x="473" y="417"/>
                </a:cxn>
                <a:cxn ang="0">
                  <a:pos x="488" y="404"/>
                </a:cxn>
                <a:cxn ang="0">
                  <a:pos x="586" y="430"/>
                </a:cxn>
                <a:cxn ang="0">
                  <a:pos x="593" y="425"/>
                </a:cxn>
                <a:cxn ang="0">
                  <a:pos x="595" y="415"/>
                </a:cxn>
                <a:cxn ang="0">
                  <a:pos x="592" y="348"/>
                </a:cxn>
                <a:cxn ang="0">
                  <a:pos x="606" y="343"/>
                </a:cxn>
                <a:cxn ang="0">
                  <a:pos x="607" y="331"/>
                </a:cxn>
                <a:cxn ang="0">
                  <a:pos x="548" y="306"/>
                </a:cxn>
                <a:cxn ang="0">
                  <a:pos x="637" y="273"/>
                </a:cxn>
                <a:cxn ang="0">
                  <a:pos x="647" y="265"/>
                </a:cxn>
                <a:cxn ang="0">
                  <a:pos x="643" y="254"/>
                </a:cxn>
                <a:cxn ang="0">
                  <a:pos x="545" y="231"/>
                </a:cxn>
                <a:cxn ang="0">
                  <a:pos x="572" y="187"/>
                </a:cxn>
                <a:cxn ang="0">
                  <a:pos x="577" y="176"/>
                </a:cxn>
                <a:cxn ang="0">
                  <a:pos x="568" y="167"/>
                </a:cxn>
                <a:cxn ang="0">
                  <a:pos x="510" y="179"/>
                </a:cxn>
                <a:cxn ang="0">
                  <a:pos x="556" y="87"/>
                </a:cxn>
                <a:cxn ang="0">
                  <a:pos x="552" y="81"/>
                </a:cxn>
                <a:cxn ang="0">
                  <a:pos x="539" y="77"/>
                </a:cxn>
                <a:cxn ang="0">
                  <a:pos x="424" y="109"/>
                </a:cxn>
                <a:cxn ang="0">
                  <a:pos x="420" y="50"/>
                </a:cxn>
                <a:cxn ang="0">
                  <a:pos x="411" y="41"/>
                </a:cxn>
                <a:cxn ang="0">
                  <a:pos x="400" y="40"/>
                </a:cxn>
              </a:cxnLst>
              <a:rect l="0" t="0" r="r" b="b"/>
              <a:pathLst>
                <a:path w="647" h="528">
                  <a:moveTo>
                    <a:pt x="393" y="45"/>
                  </a:moveTo>
                  <a:lnTo>
                    <a:pt x="354" y="93"/>
                  </a:lnTo>
                  <a:lnTo>
                    <a:pt x="354" y="93"/>
                  </a:lnTo>
                  <a:lnTo>
                    <a:pt x="339" y="92"/>
                  </a:lnTo>
                  <a:lnTo>
                    <a:pt x="298" y="8"/>
                  </a:lnTo>
                  <a:lnTo>
                    <a:pt x="298" y="8"/>
                  </a:lnTo>
                  <a:lnTo>
                    <a:pt x="296" y="5"/>
                  </a:lnTo>
                  <a:lnTo>
                    <a:pt x="292" y="2"/>
                  </a:lnTo>
                  <a:lnTo>
                    <a:pt x="292" y="2"/>
                  </a:lnTo>
                  <a:lnTo>
                    <a:pt x="289" y="1"/>
                  </a:lnTo>
                  <a:lnTo>
                    <a:pt x="284" y="0"/>
                  </a:lnTo>
                  <a:lnTo>
                    <a:pt x="284" y="0"/>
                  </a:lnTo>
                  <a:lnTo>
                    <a:pt x="279" y="1"/>
                  </a:lnTo>
                  <a:lnTo>
                    <a:pt x="274" y="4"/>
                  </a:lnTo>
                  <a:lnTo>
                    <a:pt x="274" y="4"/>
                  </a:lnTo>
                  <a:lnTo>
                    <a:pt x="272" y="7"/>
                  </a:lnTo>
                  <a:lnTo>
                    <a:pt x="271" y="10"/>
                  </a:lnTo>
                  <a:lnTo>
                    <a:pt x="247" y="106"/>
                  </a:lnTo>
                  <a:lnTo>
                    <a:pt x="191" y="66"/>
                  </a:lnTo>
                  <a:lnTo>
                    <a:pt x="191" y="66"/>
                  </a:lnTo>
                  <a:lnTo>
                    <a:pt x="188" y="63"/>
                  </a:lnTo>
                  <a:lnTo>
                    <a:pt x="183" y="63"/>
                  </a:lnTo>
                  <a:lnTo>
                    <a:pt x="183" y="63"/>
                  </a:lnTo>
                  <a:lnTo>
                    <a:pt x="178" y="63"/>
                  </a:lnTo>
                  <a:lnTo>
                    <a:pt x="173" y="65"/>
                  </a:lnTo>
                  <a:lnTo>
                    <a:pt x="173" y="65"/>
                  </a:lnTo>
                  <a:lnTo>
                    <a:pt x="170" y="68"/>
                  </a:lnTo>
                  <a:lnTo>
                    <a:pt x="167" y="71"/>
                  </a:lnTo>
                  <a:lnTo>
                    <a:pt x="167" y="71"/>
                  </a:lnTo>
                  <a:lnTo>
                    <a:pt x="166" y="75"/>
                  </a:lnTo>
                  <a:lnTo>
                    <a:pt x="167" y="79"/>
                  </a:lnTo>
                  <a:lnTo>
                    <a:pt x="189" y="127"/>
                  </a:lnTo>
                  <a:lnTo>
                    <a:pt x="189" y="127"/>
                  </a:lnTo>
                  <a:lnTo>
                    <a:pt x="180" y="133"/>
                  </a:lnTo>
                  <a:lnTo>
                    <a:pt x="80" y="107"/>
                  </a:lnTo>
                  <a:lnTo>
                    <a:pt x="80" y="107"/>
                  </a:lnTo>
                  <a:lnTo>
                    <a:pt x="75" y="107"/>
                  </a:lnTo>
                  <a:lnTo>
                    <a:pt x="70" y="107"/>
                  </a:lnTo>
                  <a:lnTo>
                    <a:pt x="70" y="107"/>
                  </a:lnTo>
                  <a:lnTo>
                    <a:pt x="66" y="108"/>
                  </a:lnTo>
                  <a:lnTo>
                    <a:pt x="63" y="111"/>
                  </a:lnTo>
                  <a:lnTo>
                    <a:pt x="63" y="111"/>
                  </a:lnTo>
                  <a:lnTo>
                    <a:pt x="60" y="114"/>
                  </a:lnTo>
                  <a:lnTo>
                    <a:pt x="60" y="118"/>
                  </a:lnTo>
                  <a:lnTo>
                    <a:pt x="60" y="118"/>
                  </a:lnTo>
                  <a:lnTo>
                    <a:pt x="60" y="122"/>
                  </a:lnTo>
                  <a:lnTo>
                    <a:pt x="61" y="125"/>
                  </a:lnTo>
                  <a:lnTo>
                    <a:pt x="118" y="197"/>
                  </a:lnTo>
                  <a:lnTo>
                    <a:pt x="118" y="197"/>
                  </a:lnTo>
                  <a:lnTo>
                    <a:pt x="113" y="206"/>
                  </a:lnTo>
                  <a:lnTo>
                    <a:pt x="110" y="215"/>
                  </a:lnTo>
                  <a:lnTo>
                    <a:pt x="70" y="218"/>
                  </a:lnTo>
                  <a:lnTo>
                    <a:pt x="70" y="218"/>
                  </a:lnTo>
                  <a:lnTo>
                    <a:pt x="65" y="219"/>
                  </a:lnTo>
                  <a:lnTo>
                    <a:pt x="61" y="221"/>
                  </a:lnTo>
                  <a:lnTo>
                    <a:pt x="61" y="221"/>
                  </a:lnTo>
                  <a:lnTo>
                    <a:pt x="58" y="224"/>
                  </a:lnTo>
                  <a:lnTo>
                    <a:pt x="57" y="227"/>
                  </a:lnTo>
                  <a:lnTo>
                    <a:pt x="57" y="227"/>
                  </a:lnTo>
                  <a:lnTo>
                    <a:pt x="55" y="231"/>
                  </a:lnTo>
                  <a:lnTo>
                    <a:pt x="57" y="235"/>
                  </a:lnTo>
                  <a:lnTo>
                    <a:pt x="57" y="235"/>
                  </a:lnTo>
                  <a:lnTo>
                    <a:pt x="59" y="238"/>
                  </a:lnTo>
                  <a:lnTo>
                    <a:pt x="63" y="241"/>
                  </a:lnTo>
                  <a:lnTo>
                    <a:pt x="98" y="259"/>
                  </a:lnTo>
                  <a:lnTo>
                    <a:pt x="98" y="259"/>
                  </a:lnTo>
                  <a:lnTo>
                    <a:pt x="98" y="267"/>
                  </a:lnTo>
                  <a:lnTo>
                    <a:pt x="9" y="297"/>
                  </a:lnTo>
                  <a:lnTo>
                    <a:pt x="9" y="297"/>
                  </a:lnTo>
                  <a:lnTo>
                    <a:pt x="5" y="299"/>
                  </a:lnTo>
                  <a:lnTo>
                    <a:pt x="1" y="303"/>
                  </a:lnTo>
                  <a:lnTo>
                    <a:pt x="1" y="303"/>
                  </a:lnTo>
                  <a:lnTo>
                    <a:pt x="0" y="306"/>
                  </a:lnTo>
                  <a:lnTo>
                    <a:pt x="0" y="311"/>
                  </a:lnTo>
                  <a:lnTo>
                    <a:pt x="0" y="311"/>
                  </a:lnTo>
                  <a:lnTo>
                    <a:pt x="1" y="314"/>
                  </a:lnTo>
                  <a:lnTo>
                    <a:pt x="5" y="318"/>
                  </a:lnTo>
                  <a:lnTo>
                    <a:pt x="5" y="318"/>
                  </a:lnTo>
                  <a:lnTo>
                    <a:pt x="9" y="320"/>
                  </a:lnTo>
                  <a:lnTo>
                    <a:pt x="13" y="321"/>
                  </a:lnTo>
                  <a:lnTo>
                    <a:pt x="106" y="328"/>
                  </a:lnTo>
                  <a:lnTo>
                    <a:pt x="106" y="328"/>
                  </a:lnTo>
                  <a:lnTo>
                    <a:pt x="111" y="341"/>
                  </a:lnTo>
                  <a:lnTo>
                    <a:pt x="70" y="376"/>
                  </a:lnTo>
                  <a:lnTo>
                    <a:pt x="70" y="376"/>
                  </a:lnTo>
                  <a:lnTo>
                    <a:pt x="68" y="379"/>
                  </a:lnTo>
                  <a:lnTo>
                    <a:pt x="66" y="383"/>
                  </a:lnTo>
                  <a:lnTo>
                    <a:pt x="66" y="383"/>
                  </a:lnTo>
                  <a:lnTo>
                    <a:pt x="66" y="387"/>
                  </a:lnTo>
                  <a:lnTo>
                    <a:pt x="68" y="391"/>
                  </a:lnTo>
                  <a:lnTo>
                    <a:pt x="68" y="391"/>
                  </a:lnTo>
                  <a:lnTo>
                    <a:pt x="71" y="394"/>
                  </a:lnTo>
                  <a:lnTo>
                    <a:pt x="75" y="396"/>
                  </a:lnTo>
                  <a:lnTo>
                    <a:pt x="75" y="396"/>
                  </a:lnTo>
                  <a:lnTo>
                    <a:pt x="80" y="397"/>
                  </a:lnTo>
                  <a:lnTo>
                    <a:pt x="84" y="397"/>
                  </a:lnTo>
                  <a:lnTo>
                    <a:pt x="149" y="386"/>
                  </a:lnTo>
                  <a:lnTo>
                    <a:pt x="100" y="464"/>
                  </a:lnTo>
                  <a:lnTo>
                    <a:pt x="100" y="464"/>
                  </a:lnTo>
                  <a:lnTo>
                    <a:pt x="99" y="467"/>
                  </a:lnTo>
                  <a:lnTo>
                    <a:pt x="99" y="471"/>
                  </a:lnTo>
                  <a:lnTo>
                    <a:pt x="99" y="471"/>
                  </a:lnTo>
                  <a:lnTo>
                    <a:pt x="100" y="474"/>
                  </a:lnTo>
                  <a:lnTo>
                    <a:pt x="102" y="478"/>
                  </a:lnTo>
                  <a:lnTo>
                    <a:pt x="102" y="478"/>
                  </a:lnTo>
                  <a:lnTo>
                    <a:pt x="107" y="480"/>
                  </a:lnTo>
                  <a:lnTo>
                    <a:pt x="112" y="481"/>
                  </a:lnTo>
                  <a:lnTo>
                    <a:pt x="112" y="481"/>
                  </a:lnTo>
                  <a:lnTo>
                    <a:pt x="116" y="481"/>
                  </a:lnTo>
                  <a:lnTo>
                    <a:pt x="120" y="479"/>
                  </a:lnTo>
                  <a:lnTo>
                    <a:pt x="212" y="437"/>
                  </a:lnTo>
                  <a:lnTo>
                    <a:pt x="212" y="437"/>
                  </a:lnTo>
                  <a:lnTo>
                    <a:pt x="225" y="443"/>
                  </a:lnTo>
                  <a:lnTo>
                    <a:pt x="218" y="479"/>
                  </a:lnTo>
                  <a:lnTo>
                    <a:pt x="218" y="479"/>
                  </a:lnTo>
                  <a:lnTo>
                    <a:pt x="218" y="483"/>
                  </a:lnTo>
                  <a:lnTo>
                    <a:pt x="219" y="487"/>
                  </a:lnTo>
                  <a:lnTo>
                    <a:pt x="219" y="487"/>
                  </a:lnTo>
                  <a:lnTo>
                    <a:pt x="223" y="490"/>
                  </a:lnTo>
                  <a:lnTo>
                    <a:pt x="226" y="492"/>
                  </a:lnTo>
                  <a:lnTo>
                    <a:pt x="226" y="492"/>
                  </a:lnTo>
                  <a:lnTo>
                    <a:pt x="231" y="493"/>
                  </a:lnTo>
                  <a:lnTo>
                    <a:pt x="236" y="493"/>
                  </a:lnTo>
                  <a:lnTo>
                    <a:pt x="236" y="493"/>
                  </a:lnTo>
                  <a:lnTo>
                    <a:pt x="239" y="492"/>
                  </a:lnTo>
                  <a:lnTo>
                    <a:pt x="243" y="489"/>
                  </a:lnTo>
                  <a:lnTo>
                    <a:pt x="279" y="458"/>
                  </a:lnTo>
                  <a:lnTo>
                    <a:pt x="279" y="458"/>
                  </a:lnTo>
                  <a:lnTo>
                    <a:pt x="304" y="461"/>
                  </a:lnTo>
                  <a:lnTo>
                    <a:pt x="350" y="523"/>
                  </a:lnTo>
                  <a:lnTo>
                    <a:pt x="350" y="523"/>
                  </a:lnTo>
                  <a:lnTo>
                    <a:pt x="354" y="525"/>
                  </a:lnTo>
                  <a:lnTo>
                    <a:pt x="357" y="527"/>
                  </a:lnTo>
                  <a:lnTo>
                    <a:pt x="357" y="527"/>
                  </a:lnTo>
                  <a:lnTo>
                    <a:pt x="361" y="528"/>
                  </a:lnTo>
                  <a:lnTo>
                    <a:pt x="366" y="528"/>
                  </a:lnTo>
                  <a:lnTo>
                    <a:pt x="366" y="528"/>
                  </a:lnTo>
                  <a:lnTo>
                    <a:pt x="370" y="527"/>
                  </a:lnTo>
                  <a:lnTo>
                    <a:pt x="374" y="525"/>
                  </a:lnTo>
                  <a:lnTo>
                    <a:pt x="374" y="525"/>
                  </a:lnTo>
                  <a:lnTo>
                    <a:pt x="376" y="522"/>
                  </a:lnTo>
                  <a:lnTo>
                    <a:pt x="378" y="518"/>
                  </a:lnTo>
                  <a:lnTo>
                    <a:pt x="392" y="453"/>
                  </a:lnTo>
                  <a:lnTo>
                    <a:pt x="392" y="453"/>
                  </a:lnTo>
                  <a:lnTo>
                    <a:pt x="408" y="449"/>
                  </a:lnTo>
                  <a:lnTo>
                    <a:pt x="423" y="443"/>
                  </a:lnTo>
                  <a:lnTo>
                    <a:pt x="463" y="472"/>
                  </a:lnTo>
                  <a:lnTo>
                    <a:pt x="463" y="472"/>
                  </a:lnTo>
                  <a:lnTo>
                    <a:pt x="467" y="474"/>
                  </a:lnTo>
                  <a:lnTo>
                    <a:pt x="471" y="475"/>
                  </a:lnTo>
                  <a:lnTo>
                    <a:pt x="471" y="475"/>
                  </a:lnTo>
                  <a:lnTo>
                    <a:pt x="476" y="474"/>
                  </a:lnTo>
                  <a:lnTo>
                    <a:pt x="481" y="473"/>
                  </a:lnTo>
                  <a:lnTo>
                    <a:pt x="481" y="473"/>
                  </a:lnTo>
                  <a:lnTo>
                    <a:pt x="485" y="470"/>
                  </a:lnTo>
                  <a:lnTo>
                    <a:pt x="487" y="467"/>
                  </a:lnTo>
                  <a:lnTo>
                    <a:pt x="487" y="467"/>
                  </a:lnTo>
                  <a:lnTo>
                    <a:pt x="487" y="464"/>
                  </a:lnTo>
                  <a:lnTo>
                    <a:pt x="487" y="460"/>
                  </a:lnTo>
                  <a:lnTo>
                    <a:pt x="473" y="417"/>
                  </a:lnTo>
                  <a:lnTo>
                    <a:pt x="473" y="417"/>
                  </a:lnTo>
                  <a:lnTo>
                    <a:pt x="485" y="407"/>
                  </a:lnTo>
                  <a:lnTo>
                    <a:pt x="485" y="407"/>
                  </a:lnTo>
                  <a:lnTo>
                    <a:pt x="488" y="404"/>
                  </a:lnTo>
                  <a:lnTo>
                    <a:pt x="576" y="429"/>
                  </a:lnTo>
                  <a:lnTo>
                    <a:pt x="576" y="429"/>
                  </a:lnTo>
                  <a:lnTo>
                    <a:pt x="581" y="430"/>
                  </a:lnTo>
                  <a:lnTo>
                    <a:pt x="586" y="430"/>
                  </a:lnTo>
                  <a:lnTo>
                    <a:pt x="586" y="430"/>
                  </a:lnTo>
                  <a:lnTo>
                    <a:pt x="589" y="428"/>
                  </a:lnTo>
                  <a:lnTo>
                    <a:pt x="593" y="425"/>
                  </a:lnTo>
                  <a:lnTo>
                    <a:pt x="593" y="425"/>
                  </a:lnTo>
                  <a:lnTo>
                    <a:pt x="595" y="421"/>
                  </a:lnTo>
                  <a:lnTo>
                    <a:pt x="596" y="418"/>
                  </a:lnTo>
                  <a:lnTo>
                    <a:pt x="596" y="418"/>
                  </a:lnTo>
                  <a:lnTo>
                    <a:pt x="595" y="415"/>
                  </a:lnTo>
                  <a:lnTo>
                    <a:pt x="593" y="411"/>
                  </a:lnTo>
                  <a:lnTo>
                    <a:pt x="527" y="344"/>
                  </a:lnTo>
                  <a:lnTo>
                    <a:pt x="592" y="348"/>
                  </a:lnTo>
                  <a:lnTo>
                    <a:pt x="592" y="348"/>
                  </a:lnTo>
                  <a:lnTo>
                    <a:pt x="598" y="348"/>
                  </a:lnTo>
                  <a:lnTo>
                    <a:pt x="602" y="346"/>
                  </a:lnTo>
                  <a:lnTo>
                    <a:pt x="602" y="346"/>
                  </a:lnTo>
                  <a:lnTo>
                    <a:pt x="606" y="343"/>
                  </a:lnTo>
                  <a:lnTo>
                    <a:pt x="607" y="339"/>
                  </a:lnTo>
                  <a:lnTo>
                    <a:pt x="607" y="339"/>
                  </a:lnTo>
                  <a:lnTo>
                    <a:pt x="608" y="335"/>
                  </a:lnTo>
                  <a:lnTo>
                    <a:pt x="607" y="331"/>
                  </a:lnTo>
                  <a:lnTo>
                    <a:pt x="607" y="331"/>
                  </a:lnTo>
                  <a:lnTo>
                    <a:pt x="604" y="328"/>
                  </a:lnTo>
                  <a:lnTo>
                    <a:pt x="600" y="326"/>
                  </a:lnTo>
                  <a:lnTo>
                    <a:pt x="548" y="306"/>
                  </a:lnTo>
                  <a:lnTo>
                    <a:pt x="548" y="306"/>
                  </a:lnTo>
                  <a:lnTo>
                    <a:pt x="549" y="299"/>
                  </a:lnTo>
                  <a:lnTo>
                    <a:pt x="637" y="273"/>
                  </a:lnTo>
                  <a:lnTo>
                    <a:pt x="637" y="273"/>
                  </a:lnTo>
                  <a:lnTo>
                    <a:pt x="641" y="271"/>
                  </a:lnTo>
                  <a:lnTo>
                    <a:pt x="644" y="268"/>
                  </a:lnTo>
                  <a:lnTo>
                    <a:pt x="644" y="268"/>
                  </a:lnTo>
                  <a:lnTo>
                    <a:pt x="647" y="265"/>
                  </a:lnTo>
                  <a:lnTo>
                    <a:pt x="647" y="261"/>
                  </a:lnTo>
                  <a:lnTo>
                    <a:pt x="647" y="261"/>
                  </a:lnTo>
                  <a:lnTo>
                    <a:pt x="646" y="257"/>
                  </a:lnTo>
                  <a:lnTo>
                    <a:pt x="643" y="254"/>
                  </a:lnTo>
                  <a:lnTo>
                    <a:pt x="643" y="254"/>
                  </a:lnTo>
                  <a:lnTo>
                    <a:pt x="640" y="251"/>
                  </a:lnTo>
                  <a:lnTo>
                    <a:pt x="636" y="249"/>
                  </a:lnTo>
                  <a:lnTo>
                    <a:pt x="545" y="231"/>
                  </a:lnTo>
                  <a:lnTo>
                    <a:pt x="545" y="231"/>
                  </a:lnTo>
                  <a:lnTo>
                    <a:pt x="539" y="213"/>
                  </a:lnTo>
                  <a:lnTo>
                    <a:pt x="572" y="187"/>
                  </a:lnTo>
                  <a:lnTo>
                    <a:pt x="572" y="187"/>
                  </a:lnTo>
                  <a:lnTo>
                    <a:pt x="576" y="184"/>
                  </a:lnTo>
                  <a:lnTo>
                    <a:pt x="577" y="180"/>
                  </a:lnTo>
                  <a:lnTo>
                    <a:pt x="577" y="180"/>
                  </a:lnTo>
                  <a:lnTo>
                    <a:pt x="577" y="176"/>
                  </a:lnTo>
                  <a:lnTo>
                    <a:pt x="575" y="172"/>
                  </a:lnTo>
                  <a:lnTo>
                    <a:pt x="575" y="172"/>
                  </a:lnTo>
                  <a:lnTo>
                    <a:pt x="572" y="169"/>
                  </a:lnTo>
                  <a:lnTo>
                    <a:pt x="568" y="167"/>
                  </a:lnTo>
                  <a:lnTo>
                    <a:pt x="568" y="167"/>
                  </a:lnTo>
                  <a:lnTo>
                    <a:pt x="563" y="166"/>
                  </a:lnTo>
                  <a:lnTo>
                    <a:pt x="558" y="167"/>
                  </a:lnTo>
                  <a:lnTo>
                    <a:pt x="510" y="179"/>
                  </a:lnTo>
                  <a:lnTo>
                    <a:pt x="554" y="94"/>
                  </a:lnTo>
                  <a:lnTo>
                    <a:pt x="554" y="94"/>
                  </a:lnTo>
                  <a:lnTo>
                    <a:pt x="556" y="91"/>
                  </a:lnTo>
                  <a:lnTo>
                    <a:pt x="556" y="87"/>
                  </a:lnTo>
                  <a:lnTo>
                    <a:pt x="556" y="87"/>
                  </a:lnTo>
                  <a:lnTo>
                    <a:pt x="554" y="83"/>
                  </a:lnTo>
                  <a:lnTo>
                    <a:pt x="552" y="81"/>
                  </a:lnTo>
                  <a:lnTo>
                    <a:pt x="552" y="81"/>
                  </a:lnTo>
                  <a:lnTo>
                    <a:pt x="547" y="78"/>
                  </a:lnTo>
                  <a:lnTo>
                    <a:pt x="543" y="77"/>
                  </a:lnTo>
                  <a:lnTo>
                    <a:pt x="543" y="77"/>
                  </a:lnTo>
                  <a:lnTo>
                    <a:pt x="539" y="77"/>
                  </a:lnTo>
                  <a:lnTo>
                    <a:pt x="535" y="78"/>
                  </a:lnTo>
                  <a:lnTo>
                    <a:pt x="438" y="115"/>
                  </a:lnTo>
                  <a:lnTo>
                    <a:pt x="438" y="115"/>
                  </a:lnTo>
                  <a:lnTo>
                    <a:pt x="424" y="109"/>
                  </a:lnTo>
                  <a:lnTo>
                    <a:pt x="411" y="105"/>
                  </a:lnTo>
                  <a:lnTo>
                    <a:pt x="420" y="54"/>
                  </a:lnTo>
                  <a:lnTo>
                    <a:pt x="420" y="54"/>
                  </a:lnTo>
                  <a:lnTo>
                    <a:pt x="420" y="50"/>
                  </a:lnTo>
                  <a:lnTo>
                    <a:pt x="418" y="46"/>
                  </a:lnTo>
                  <a:lnTo>
                    <a:pt x="418" y="46"/>
                  </a:lnTo>
                  <a:lnTo>
                    <a:pt x="415" y="43"/>
                  </a:lnTo>
                  <a:lnTo>
                    <a:pt x="411" y="41"/>
                  </a:lnTo>
                  <a:lnTo>
                    <a:pt x="411" y="41"/>
                  </a:lnTo>
                  <a:lnTo>
                    <a:pt x="405" y="40"/>
                  </a:lnTo>
                  <a:lnTo>
                    <a:pt x="400" y="40"/>
                  </a:lnTo>
                  <a:lnTo>
                    <a:pt x="400" y="40"/>
                  </a:lnTo>
                  <a:lnTo>
                    <a:pt x="397" y="42"/>
                  </a:lnTo>
                  <a:lnTo>
                    <a:pt x="393" y="45"/>
                  </a:lnTo>
                  <a:lnTo>
                    <a:pt x="393" y="45"/>
                  </a:lnTo>
                  <a:close/>
                </a:path>
              </a:pathLst>
            </a:custGeom>
            <a:solidFill>
              <a:schemeClr val="accent4">
                <a:lumMod val="75000"/>
                <a:lumOff val="25000"/>
              </a:schemeClr>
            </a:solidFill>
            <a:ln w="9525">
              <a:noFill/>
              <a:round/>
              <a:headEnd/>
              <a:tailEnd/>
            </a:ln>
          </p:spPr>
          <p:txBody>
            <a:bodyPr/>
            <a:lstStyle/>
            <a:p>
              <a:pPr>
                <a:defRPr/>
              </a:pPr>
              <a:endParaRPr lang="en-US" sz="1800">
                <a:ea typeface="+mn-ea"/>
                <a:cs typeface="+mn-cs"/>
              </a:endParaRPr>
            </a:p>
          </p:txBody>
        </p:sp>
        <p:sp>
          <p:nvSpPr>
            <p:cNvPr id="38962" name="Freeform 53"/>
            <p:cNvSpPr>
              <a:spLocks/>
            </p:cNvSpPr>
            <p:nvPr/>
          </p:nvSpPr>
          <p:spPr bwMode="auto">
            <a:xfrm>
              <a:off x="5152" y="3249"/>
              <a:ext cx="69" cy="42"/>
            </a:xfrm>
            <a:custGeom>
              <a:avLst/>
              <a:gdLst>
                <a:gd name="T0" fmla="*/ 69 w 69"/>
                <a:gd name="T1" fmla="*/ 42 h 42"/>
                <a:gd name="T2" fmla="*/ 69 w 69"/>
                <a:gd name="T3" fmla="*/ 0 h 42"/>
                <a:gd name="T4" fmla="*/ 0 w 69"/>
                <a:gd name="T5" fmla="*/ 5 h 42"/>
                <a:gd name="T6" fmla="*/ 69 w 69"/>
                <a:gd name="T7" fmla="*/ 42 h 42"/>
                <a:gd name="T8" fmla="*/ 69 w 69"/>
                <a:gd name="T9" fmla="*/ 42 h 42"/>
                <a:gd name="T10" fmla="*/ 0 60000 65536"/>
                <a:gd name="T11" fmla="*/ 0 60000 65536"/>
                <a:gd name="T12" fmla="*/ 0 60000 65536"/>
                <a:gd name="T13" fmla="*/ 0 60000 65536"/>
                <a:gd name="T14" fmla="*/ 0 60000 65536"/>
                <a:gd name="T15" fmla="*/ 0 w 69"/>
                <a:gd name="T16" fmla="*/ 0 h 42"/>
                <a:gd name="T17" fmla="*/ 69 w 69"/>
                <a:gd name="T18" fmla="*/ 42 h 42"/>
              </a:gdLst>
              <a:ahLst/>
              <a:cxnLst>
                <a:cxn ang="T10">
                  <a:pos x="T0" y="T1"/>
                </a:cxn>
                <a:cxn ang="T11">
                  <a:pos x="T2" y="T3"/>
                </a:cxn>
                <a:cxn ang="T12">
                  <a:pos x="T4" y="T5"/>
                </a:cxn>
                <a:cxn ang="T13">
                  <a:pos x="T6" y="T7"/>
                </a:cxn>
                <a:cxn ang="T14">
                  <a:pos x="T8" y="T9"/>
                </a:cxn>
              </a:cxnLst>
              <a:rect l="T15" t="T16" r="T17" b="T18"/>
              <a:pathLst>
                <a:path w="69" h="42">
                  <a:moveTo>
                    <a:pt x="69" y="42"/>
                  </a:moveTo>
                  <a:lnTo>
                    <a:pt x="69" y="0"/>
                  </a:lnTo>
                  <a:lnTo>
                    <a:pt x="0" y="5"/>
                  </a:lnTo>
                  <a:lnTo>
                    <a:pt x="69" y="42"/>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63" name="Freeform 54"/>
            <p:cNvSpPr>
              <a:spLocks/>
            </p:cNvSpPr>
            <p:nvPr/>
          </p:nvSpPr>
          <p:spPr bwMode="auto">
            <a:xfrm>
              <a:off x="5263" y="3099"/>
              <a:ext cx="75" cy="78"/>
            </a:xfrm>
            <a:custGeom>
              <a:avLst/>
              <a:gdLst>
                <a:gd name="T0" fmla="*/ 35 w 75"/>
                <a:gd name="T1" fmla="*/ 78 h 78"/>
                <a:gd name="T2" fmla="*/ 75 w 75"/>
                <a:gd name="T3" fmla="*/ 54 h 78"/>
                <a:gd name="T4" fmla="*/ 0 w 75"/>
                <a:gd name="T5" fmla="*/ 0 h 78"/>
                <a:gd name="T6" fmla="*/ 35 w 75"/>
                <a:gd name="T7" fmla="*/ 78 h 78"/>
                <a:gd name="T8" fmla="*/ 35 w 75"/>
                <a:gd name="T9" fmla="*/ 78 h 78"/>
                <a:gd name="T10" fmla="*/ 0 60000 65536"/>
                <a:gd name="T11" fmla="*/ 0 60000 65536"/>
                <a:gd name="T12" fmla="*/ 0 60000 65536"/>
                <a:gd name="T13" fmla="*/ 0 60000 65536"/>
                <a:gd name="T14" fmla="*/ 0 60000 65536"/>
                <a:gd name="T15" fmla="*/ 0 w 75"/>
                <a:gd name="T16" fmla="*/ 0 h 78"/>
                <a:gd name="T17" fmla="*/ 75 w 75"/>
                <a:gd name="T18" fmla="*/ 78 h 78"/>
              </a:gdLst>
              <a:ahLst/>
              <a:cxnLst>
                <a:cxn ang="T10">
                  <a:pos x="T0" y="T1"/>
                </a:cxn>
                <a:cxn ang="T11">
                  <a:pos x="T2" y="T3"/>
                </a:cxn>
                <a:cxn ang="T12">
                  <a:pos x="T4" y="T5"/>
                </a:cxn>
                <a:cxn ang="T13">
                  <a:pos x="T6" y="T7"/>
                </a:cxn>
                <a:cxn ang="T14">
                  <a:pos x="T8" y="T9"/>
                </a:cxn>
              </a:cxnLst>
              <a:rect l="T15" t="T16" r="T17" b="T18"/>
              <a:pathLst>
                <a:path w="75" h="78">
                  <a:moveTo>
                    <a:pt x="35" y="78"/>
                  </a:moveTo>
                  <a:lnTo>
                    <a:pt x="75" y="54"/>
                  </a:lnTo>
                  <a:lnTo>
                    <a:pt x="0" y="0"/>
                  </a:lnTo>
                  <a:lnTo>
                    <a:pt x="35" y="78"/>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64" name="Freeform 55"/>
            <p:cNvSpPr>
              <a:spLocks/>
            </p:cNvSpPr>
            <p:nvPr/>
          </p:nvSpPr>
          <p:spPr bwMode="auto">
            <a:xfrm>
              <a:off x="5424" y="3076"/>
              <a:ext cx="62" cy="88"/>
            </a:xfrm>
            <a:custGeom>
              <a:avLst/>
              <a:gdLst>
                <a:gd name="T0" fmla="*/ 0 w 62"/>
                <a:gd name="T1" fmla="*/ 75 h 88"/>
                <a:gd name="T2" fmla="*/ 48 w 62"/>
                <a:gd name="T3" fmla="*/ 88 h 88"/>
                <a:gd name="T4" fmla="*/ 62 w 62"/>
                <a:gd name="T5" fmla="*/ 0 h 88"/>
                <a:gd name="T6" fmla="*/ 0 w 62"/>
                <a:gd name="T7" fmla="*/ 75 h 88"/>
                <a:gd name="T8" fmla="*/ 0 w 62"/>
                <a:gd name="T9" fmla="*/ 75 h 88"/>
                <a:gd name="T10" fmla="*/ 0 60000 65536"/>
                <a:gd name="T11" fmla="*/ 0 60000 65536"/>
                <a:gd name="T12" fmla="*/ 0 60000 65536"/>
                <a:gd name="T13" fmla="*/ 0 60000 65536"/>
                <a:gd name="T14" fmla="*/ 0 60000 65536"/>
                <a:gd name="T15" fmla="*/ 0 w 62"/>
                <a:gd name="T16" fmla="*/ 0 h 88"/>
                <a:gd name="T17" fmla="*/ 62 w 62"/>
                <a:gd name="T18" fmla="*/ 88 h 88"/>
              </a:gdLst>
              <a:ahLst/>
              <a:cxnLst>
                <a:cxn ang="T10">
                  <a:pos x="T0" y="T1"/>
                </a:cxn>
                <a:cxn ang="T11">
                  <a:pos x="T2" y="T3"/>
                </a:cxn>
                <a:cxn ang="T12">
                  <a:pos x="T4" y="T5"/>
                </a:cxn>
                <a:cxn ang="T13">
                  <a:pos x="T6" y="T7"/>
                </a:cxn>
                <a:cxn ang="T14">
                  <a:pos x="T8" y="T9"/>
                </a:cxn>
              </a:cxnLst>
              <a:rect l="T15" t="T16" r="T17" b="T18"/>
              <a:pathLst>
                <a:path w="62" h="88">
                  <a:moveTo>
                    <a:pt x="0" y="75"/>
                  </a:moveTo>
                  <a:lnTo>
                    <a:pt x="48" y="88"/>
                  </a:lnTo>
                  <a:lnTo>
                    <a:pt x="62" y="0"/>
                  </a:lnTo>
                  <a:lnTo>
                    <a:pt x="0" y="75"/>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65" name="Freeform 56"/>
            <p:cNvSpPr>
              <a:spLocks/>
            </p:cNvSpPr>
            <p:nvPr/>
          </p:nvSpPr>
          <p:spPr bwMode="auto">
            <a:xfrm>
              <a:off x="5548" y="3202"/>
              <a:ext cx="95" cy="56"/>
            </a:xfrm>
            <a:custGeom>
              <a:avLst/>
              <a:gdLst>
                <a:gd name="T0" fmla="*/ 0 w 95"/>
                <a:gd name="T1" fmla="*/ 23 h 56"/>
                <a:gd name="T2" fmla="*/ 22 w 95"/>
                <a:gd name="T3" fmla="*/ 56 h 56"/>
                <a:gd name="T4" fmla="*/ 95 w 95"/>
                <a:gd name="T5" fmla="*/ 0 h 56"/>
                <a:gd name="T6" fmla="*/ 0 w 95"/>
                <a:gd name="T7" fmla="*/ 23 h 56"/>
                <a:gd name="T8" fmla="*/ 0 w 95"/>
                <a:gd name="T9" fmla="*/ 23 h 56"/>
                <a:gd name="T10" fmla="*/ 0 60000 65536"/>
                <a:gd name="T11" fmla="*/ 0 60000 65536"/>
                <a:gd name="T12" fmla="*/ 0 60000 65536"/>
                <a:gd name="T13" fmla="*/ 0 60000 65536"/>
                <a:gd name="T14" fmla="*/ 0 60000 65536"/>
                <a:gd name="T15" fmla="*/ 0 w 95"/>
                <a:gd name="T16" fmla="*/ 0 h 56"/>
                <a:gd name="T17" fmla="*/ 95 w 95"/>
                <a:gd name="T18" fmla="*/ 56 h 56"/>
              </a:gdLst>
              <a:ahLst/>
              <a:cxnLst>
                <a:cxn ang="T10">
                  <a:pos x="T0" y="T1"/>
                </a:cxn>
                <a:cxn ang="T11">
                  <a:pos x="T2" y="T3"/>
                </a:cxn>
                <a:cxn ang="T12">
                  <a:pos x="T4" y="T5"/>
                </a:cxn>
                <a:cxn ang="T13">
                  <a:pos x="T6" y="T7"/>
                </a:cxn>
                <a:cxn ang="T14">
                  <a:pos x="T8" y="T9"/>
                </a:cxn>
              </a:cxnLst>
              <a:rect l="T15" t="T16" r="T17" b="T18"/>
              <a:pathLst>
                <a:path w="95" h="56">
                  <a:moveTo>
                    <a:pt x="0" y="23"/>
                  </a:moveTo>
                  <a:lnTo>
                    <a:pt x="22" y="56"/>
                  </a:lnTo>
                  <a:lnTo>
                    <a:pt x="95" y="0"/>
                  </a:lnTo>
                  <a:lnTo>
                    <a:pt x="0" y="23"/>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66" name="Freeform 57"/>
            <p:cNvSpPr>
              <a:spLocks/>
            </p:cNvSpPr>
            <p:nvPr/>
          </p:nvSpPr>
          <p:spPr bwMode="auto">
            <a:xfrm>
              <a:off x="5484" y="3414"/>
              <a:ext cx="70" cy="73"/>
            </a:xfrm>
            <a:custGeom>
              <a:avLst/>
              <a:gdLst>
                <a:gd name="T0" fmla="*/ 0 w 70"/>
                <a:gd name="T1" fmla="*/ 23 h 73"/>
                <a:gd name="T2" fmla="*/ 70 w 70"/>
                <a:gd name="T3" fmla="*/ 73 h 73"/>
                <a:gd name="T4" fmla="*/ 44 w 70"/>
                <a:gd name="T5" fmla="*/ 0 h 73"/>
                <a:gd name="T6" fmla="*/ 0 w 70"/>
                <a:gd name="T7" fmla="*/ 23 h 73"/>
                <a:gd name="T8" fmla="*/ 0 w 70"/>
                <a:gd name="T9" fmla="*/ 2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23"/>
                  </a:moveTo>
                  <a:lnTo>
                    <a:pt x="70" y="73"/>
                  </a:lnTo>
                  <a:lnTo>
                    <a:pt x="44" y="0"/>
                  </a:lnTo>
                  <a:lnTo>
                    <a:pt x="0" y="23"/>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67" name="Freeform 58"/>
            <p:cNvSpPr>
              <a:spLocks/>
            </p:cNvSpPr>
            <p:nvPr/>
          </p:nvSpPr>
          <p:spPr bwMode="auto">
            <a:xfrm>
              <a:off x="5162" y="3352"/>
              <a:ext cx="92" cy="57"/>
            </a:xfrm>
            <a:custGeom>
              <a:avLst/>
              <a:gdLst>
                <a:gd name="T0" fmla="*/ 92 w 92"/>
                <a:gd name="T1" fmla="*/ 42 h 57"/>
                <a:gd name="T2" fmla="*/ 67 w 92"/>
                <a:gd name="T3" fmla="*/ 0 h 57"/>
                <a:gd name="T4" fmla="*/ 0 w 92"/>
                <a:gd name="T5" fmla="*/ 57 h 57"/>
                <a:gd name="T6" fmla="*/ 92 w 92"/>
                <a:gd name="T7" fmla="*/ 42 h 57"/>
                <a:gd name="T8" fmla="*/ 92 w 92"/>
                <a:gd name="T9" fmla="*/ 42 h 57"/>
                <a:gd name="T10" fmla="*/ 0 60000 65536"/>
                <a:gd name="T11" fmla="*/ 0 60000 65536"/>
                <a:gd name="T12" fmla="*/ 0 60000 65536"/>
                <a:gd name="T13" fmla="*/ 0 60000 65536"/>
                <a:gd name="T14" fmla="*/ 0 60000 65536"/>
                <a:gd name="T15" fmla="*/ 0 w 92"/>
                <a:gd name="T16" fmla="*/ 0 h 57"/>
                <a:gd name="T17" fmla="*/ 92 w 92"/>
                <a:gd name="T18" fmla="*/ 57 h 57"/>
              </a:gdLst>
              <a:ahLst/>
              <a:cxnLst>
                <a:cxn ang="T10">
                  <a:pos x="T0" y="T1"/>
                </a:cxn>
                <a:cxn ang="T11">
                  <a:pos x="T2" y="T3"/>
                </a:cxn>
                <a:cxn ang="T12">
                  <a:pos x="T4" y="T5"/>
                </a:cxn>
                <a:cxn ang="T13">
                  <a:pos x="T6" y="T7"/>
                </a:cxn>
                <a:cxn ang="T14">
                  <a:pos x="T8" y="T9"/>
                </a:cxn>
              </a:cxnLst>
              <a:rect l="T15" t="T16" r="T17" b="T18"/>
              <a:pathLst>
                <a:path w="92" h="57">
                  <a:moveTo>
                    <a:pt x="92" y="42"/>
                  </a:moveTo>
                  <a:lnTo>
                    <a:pt x="67" y="0"/>
                  </a:lnTo>
                  <a:lnTo>
                    <a:pt x="0" y="57"/>
                  </a:lnTo>
                  <a:lnTo>
                    <a:pt x="92" y="42"/>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68" name="Freeform 59"/>
            <p:cNvSpPr>
              <a:spLocks/>
            </p:cNvSpPr>
            <p:nvPr/>
          </p:nvSpPr>
          <p:spPr bwMode="auto">
            <a:xfrm>
              <a:off x="5313" y="3436"/>
              <a:ext cx="61" cy="69"/>
            </a:xfrm>
            <a:custGeom>
              <a:avLst/>
              <a:gdLst>
                <a:gd name="T0" fmla="*/ 15 w 61"/>
                <a:gd name="T1" fmla="*/ 0 h 69"/>
                <a:gd name="T2" fmla="*/ 0 w 61"/>
                <a:gd name="T3" fmla="*/ 69 h 69"/>
                <a:gd name="T4" fmla="*/ 61 w 61"/>
                <a:gd name="T5" fmla="*/ 15 h 69"/>
                <a:gd name="T6" fmla="*/ 15 w 61"/>
                <a:gd name="T7" fmla="*/ 0 h 69"/>
                <a:gd name="T8" fmla="*/ 15 w 61"/>
                <a:gd name="T9" fmla="*/ 0 h 69"/>
                <a:gd name="T10" fmla="*/ 0 60000 65536"/>
                <a:gd name="T11" fmla="*/ 0 60000 65536"/>
                <a:gd name="T12" fmla="*/ 0 60000 65536"/>
                <a:gd name="T13" fmla="*/ 0 60000 65536"/>
                <a:gd name="T14" fmla="*/ 0 60000 65536"/>
                <a:gd name="T15" fmla="*/ 0 w 61"/>
                <a:gd name="T16" fmla="*/ 0 h 69"/>
                <a:gd name="T17" fmla="*/ 61 w 61"/>
                <a:gd name="T18" fmla="*/ 69 h 69"/>
              </a:gdLst>
              <a:ahLst/>
              <a:cxnLst>
                <a:cxn ang="T10">
                  <a:pos x="T0" y="T1"/>
                </a:cxn>
                <a:cxn ang="T11">
                  <a:pos x="T2" y="T3"/>
                </a:cxn>
                <a:cxn ang="T12">
                  <a:pos x="T4" y="T5"/>
                </a:cxn>
                <a:cxn ang="T13">
                  <a:pos x="T6" y="T7"/>
                </a:cxn>
                <a:cxn ang="T14">
                  <a:pos x="T8" y="T9"/>
                </a:cxn>
              </a:cxnLst>
              <a:rect l="T15" t="T16" r="T17" b="T18"/>
              <a:pathLst>
                <a:path w="61" h="69">
                  <a:moveTo>
                    <a:pt x="15" y="0"/>
                  </a:moveTo>
                  <a:lnTo>
                    <a:pt x="0" y="69"/>
                  </a:lnTo>
                  <a:lnTo>
                    <a:pt x="61" y="15"/>
                  </a:lnTo>
                  <a:lnTo>
                    <a:pt x="15" y="0"/>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69" name="Freeform 60"/>
            <p:cNvSpPr>
              <a:spLocks/>
            </p:cNvSpPr>
            <p:nvPr/>
          </p:nvSpPr>
          <p:spPr bwMode="auto">
            <a:xfrm>
              <a:off x="5574" y="3322"/>
              <a:ext cx="100" cy="38"/>
            </a:xfrm>
            <a:custGeom>
              <a:avLst/>
              <a:gdLst>
                <a:gd name="T0" fmla="*/ 0 w 100"/>
                <a:gd name="T1" fmla="*/ 0 h 38"/>
                <a:gd name="T2" fmla="*/ 0 w 100"/>
                <a:gd name="T3" fmla="*/ 33 h 38"/>
                <a:gd name="T4" fmla="*/ 100 w 100"/>
                <a:gd name="T5" fmla="*/ 38 h 38"/>
                <a:gd name="T6" fmla="*/ 0 w 100"/>
                <a:gd name="T7" fmla="*/ 0 h 38"/>
                <a:gd name="T8" fmla="*/ 0 w 100"/>
                <a:gd name="T9" fmla="*/ 0 h 38"/>
                <a:gd name="T10" fmla="*/ 0 60000 65536"/>
                <a:gd name="T11" fmla="*/ 0 60000 65536"/>
                <a:gd name="T12" fmla="*/ 0 60000 65536"/>
                <a:gd name="T13" fmla="*/ 0 60000 65536"/>
                <a:gd name="T14" fmla="*/ 0 60000 65536"/>
                <a:gd name="T15" fmla="*/ 0 w 100"/>
                <a:gd name="T16" fmla="*/ 0 h 38"/>
                <a:gd name="T17" fmla="*/ 100 w 100"/>
                <a:gd name="T18" fmla="*/ 38 h 38"/>
              </a:gdLst>
              <a:ahLst/>
              <a:cxnLst>
                <a:cxn ang="T10">
                  <a:pos x="T0" y="T1"/>
                </a:cxn>
                <a:cxn ang="T11">
                  <a:pos x="T2" y="T3"/>
                </a:cxn>
                <a:cxn ang="T12">
                  <a:pos x="T4" y="T5"/>
                </a:cxn>
                <a:cxn ang="T13">
                  <a:pos x="T6" y="T7"/>
                </a:cxn>
                <a:cxn ang="T14">
                  <a:pos x="T8" y="T9"/>
                </a:cxn>
              </a:cxnLst>
              <a:rect l="T15" t="T16" r="T17" b="T18"/>
              <a:pathLst>
                <a:path w="100" h="38">
                  <a:moveTo>
                    <a:pt x="0" y="0"/>
                  </a:moveTo>
                  <a:lnTo>
                    <a:pt x="0" y="33"/>
                  </a:lnTo>
                  <a:lnTo>
                    <a:pt x="100" y="38"/>
                  </a:lnTo>
                  <a:lnTo>
                    <a:pt x="0" y="0"/>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70" name="Freeform 61"/>
            <p:cNvSpPr>
              <a:spLocks/>
            </p:cNvSpPr>
            <p:nvPr/>
          </p:nvSpPr>
          <p:spPr bwMode="auto">
            <a:xfrm>
              <a:off x="5096" y="3037"/>
              <a:ext cx="617" cy="503"/>
            </a:xfrm>
            <a:custGeom>
              <a:avLst/>
              <a:gdLst>
                <a:gd name="T0" fmla="*/ 270 w 617"/>
                <a:gd name="T1" fmla="*/ 0 h 503"/>
                <a:gd name="T2" fmla="*/ 246 w 617"/>
                <a:gd name="T3" fmla="*/ 97 h 503"/>
                <a:gd name="T4" fmla="*/ 208 w 617"/>
                <a:gd name="T5" fmla="*/ 111 h 503"/>
                <a:gd name="T6" fmla="*/ 169 w 617"/>
                <a:gd name="T7" fmla="*/ 133 h 503"/>
                <a:gd name="T8" fmla="*/ 120 w 617"/>
                <a:gd name="T9" fmla="*/ 184 h 503"/>
                <a:gd name="T10" fmla="*/ 115 w 617"/>
                <a:gd name="T11" fmla="*/ 192 h 503"/>
                <a:gd name="T12" fmla="*/ 107 w 617"/>
                <a:gd name="T13" fmla="*/ 211 h 503"/>
                <a:gd name="T14" fmla="*/ 101 w 617"/>
                <a:gd name="T15" fmla="*/ 230 h 503"/>
                <a:gd name="T16" fmla="*/ 97 w 617"/>
                <a:gd name="T17" fmla="*/ 251 h 503"/>
                <a:gd name="T18" fmla="*/ 0 w 617"/>
                <a:gd name="T19" fmla="*/ 296 h 503"/>
                <a:gd name="T20" fmla="*/ 103 w 617"/>
                <a:gd name="T21" fmla="*/ 304 h 503"/>
                <a:gd name="T22" fmla="*/ 109 w 617"/>
                <a:gd name="T23" fmla="*/ 323 h 503"/>
                <a:gd name="T24" fmla="*/ 120 w 617"/>
                <a:gd name="T25" fmla="*/ 342 h 503"/>
                <a:gd name="T26" fmla="*/ 133 w 617"/>
                <a:gd name="T27" fmla="*/ 360 h 503"/>
                <a:gd name="T28" fmla="*/ 149 w 617"/>
                <a:gd name="T29" fmla="*/ 376 h 503"/>
                <a:gd name="T30" fmla="*/ 197 w 617"/>
                <a:gd name="T31" fmla="*/ 410 h 503"/>
                <a:gd name="T32" fmla="*/ 209 w 617"/>
                <a:gd name="T33" fmla="*/ 415 h 503"/>
                <a:gd name="T34" fmla="*/ 233 w 617"/>
                <a:gd name="T35" fmla="*/ 424 h 503"/>
                <a:gd name="T36" fmla="*/ 258 w 617"/>
                <a:gd name="T37" fmla="*/ 431 h 503"/>
                <a:gd name="T38" fmla="*/ 284 w 617"/>
                <a:gd name="T39" fmla="*/ 435 h 503"/>
                <a:gd name="T40" fmla="*/ 348 w 617"/>
                <a:gd name="T41" fmla="*/ 503 h 503"/>
                <a:gd name="T42" fmla="*/ 364 w 617"/>
                <a:gd name="T43" fmla="*/ 430 h 503"/>
                <a:gd name="T44" fmla="*/ 390 w 617"/>
                <a:gd name="T45" fmla="*/ 423 h 503"/>
                <a:gd name="T46" fmla="*/ 414 w 617"/>
                <a:gd name="T47" fmla="*/ 413 h 503"/>
                <a:gd name="T48" fmla="*/ 437 w 617"/>
                <a:gd name="T49" fmla="*/ 401 h 503"/>
                <a:gd name="T50" fmla="*/ 459 w 617"/>
                <a:gd name="T51" fmla="*/ 385 h 503"/>
                <a:gd name="T52" fmla="*/ 470 w 617"/>
                <a:gd name="T53" fmla="*/ 376 h 503"/>
                <a:gd name="T54" fmla="*/ 500 w 617"/>
                <a:gd name="T55" fmla="*/ 339 h 503"/>
                <a:gd name="T56" fmla="*/ 508 w 617"/>
                <a:gd name="T57" fmla="*/ 324 h 503"/>
                <a:gd name="T58" fmla="*/ 518 w 617"/>
                <a:gd name="T59" fmla="*/ 294 h 503"/>
                <a:gd name="T60" fmla="*/ 617 w 617"/>
                <a:gd name="T61" fmla="*/ 248 h 503"/>
                <a:gd name="T62" fmla="*/ 518 w 617"/>
                <a:gd name="T63" fmla="*/ 228 h 503"/>
                <a:gd name="T64" fmla="*/ 503 w 617"/>
                <a:gd name="T65" fmla="*/ 192 h 503"/>
                <a:gd name="T66" fmla="*/ 480 w 617"/>
                <a:gd name="T67" fmla="*/ 161 h 503"/>
                <a:gd name="T68" fmla="*/ 423 w 617"/>
                <a:gd name="T69" fmla="*/ 117 h 503"/>
                <a:gd name="T70" fmla="*/ 409 w 617"/>
                <a:gd name="T71" fmla="*/ 110 h 503"/>
                <a:gd name="T72" fmla="*/ 383 w 617"/>
                <a:gd name="T73" fmla="*/ 100 h 503"/>
                <a:gd name="T74" fmla="*/ 357 w 617"/>
                <a:gd name="T75" fmla="*/ 94 h 503"/>
                <a:gd name="T76" fmla="*/ 329 w 617"/>
                <a:gd name="T77" fmla="*/ 91 h 503"/>
                <a:gd name="T78" fmla="*/ 315 w 617"/>
                <a:gd name="T79" fmla="*/ 91 h 5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17"/>
                <a:gd name="T121" fmla="*/ 0 h 503"/>
                <a:gd name="T122" fmla="*/ 617 w 617"/>
                <a:gd name="T123" fmla="*/ 503 h 5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17" h="503">
                  <a:moveTo>
                    <a:pt x="315" y="91"/>
                  </a:moveTo>
                  <a:lnTo>
                    <a:pt x="270" y="0"/>
                  </a:lnTo>
                  <a:lnTo>
                    <a:pt x="246" y="97"/>
                  </a:lnTo>
                  <a:lnTo>
                    <a:pt x="227" y="102"/>
                  </a:lnTo>
                  <a:lnTo>
                    <a:pt x="208" y="111"/>
                  </a:lnTo>
                  <a:lnTo>
                    <a:pt x="188" y="121"/>
                  </a:lnTo>
                  <a:lnTo>
                    <a:pt x="169" y="133"/>
                  </a:lnTo>
                  <a:lnTo>
                    <a:pt x="60" y="105"/>
                  </a:lnTo>
                  <a:lnTo>
                    <a:pt x="120" y="184"/>
                  </a:lnTo>
                  <a:lnTo>
                    <a:pt x="115" y="192"/>
                  </a:lnTo>
                  <a:lnTo>
                    <a:pt x="110" y="201"/>
                  </a:lnTo>
                  <a:lnTo>
                    <a:pt x="107" y="211"/>
                  </a:lnTo>
                  <a:lnTo>
                    <a:pt x="103" y="221"/>
                  </a:lnTo>
                  <a:lnTo>
                    <a:pt x="101" y="230"/>
                  </a:lnTo>
                  <a:lnTo>
                    <a:pt x="98" y="240"/>
                  </a:lnTo>
                  <a:lnTo>
                    <a:pt x="97" y="251"/>
                  </a:lnTo>
                  <a:lnTo>
                    <a:pt x="97" y="262"/>
                  </a:lnTo>
                  <a:lnTo>
                    <a:pt x="0" y="296"/>
                  </a:lnTo>
                  <a:lnTo>
                    <a:pt x="103" y="304"/>
                  </a:lnTo>
                  <a:lnTo>
                    <a:pt x="105" y="314"/>
                  </a:lnTo>
                  <a:lnTo>
                    <a:pt x="109" y="323"/>
                  </a:lnTo>
                  <a:lnTo>
                    <a:pt x="114" y="333"/>
                  </a:lnTo>
                  <a:lnTo>
                    <a:pt x="120" y="342"/>
                  </a:lnTo>
                  <a:lnTo>
                    <a:pt x="126" y="351"/>
                  </a:lnTo>
                  <a:lnTo>
                    <a:pt x="133" y="360"/>
                  </a:lnTo>
                  <a:lnTo>
                    <a:pt x="140" y="368"/>
                  </a:lnTo>
                  <a:lnTo>
                    <a:pt x="149" y="376"/>
                  </a:lnTo>
                  <a:lnTo>
                    <a:pt x="98" y="456"/>
                  </a:lnTo>
                  <a:lnTo>
                    <a:pt x="197" y="410"/>
                  </a:lnTo>
                  <a:lnTo>
                    <a:pt x="209" y="415"/>
                  </a:lnTo>
                  <a:lnTo>
                    <a:pt x="220" y="420"/>
                  </a:lnTo>
                  <a:lnTo>
                    <a:pt x="233" y="424"/>
                  </a:lnTo>
                  <a:lnTo>
                    <a:pt x="245" y="428"/>
                  </a:lnTo>
                  <a:lnTo>
                    <a:pt x="258" y="431"/>
                  </a:lnTo>
                  <a:lnTo>
                    <a:pt x="271" y="433"/>
                  </a:lnTo>
                  <a:lnTo>
                    <a:pt x="284" y="435"/>
                  </a:lnTo>
                  <a:lnTo>
                    <a:pt x="298" y="436"/>
                  </a:lnTo>
                  <a:lnTo>
                    <a:pt x="348" y="503"/>
                  </a:lnTo>
                  <a:lnTo>
                    <a:pt x="364" y="430"/>
                  </a:lnTo>
                  <a:lnTo>
                    <a:pt x="377" y="427"/>
                  </a:lnTo>
                  <a:lnTo>
                    <a:pt x="390" y="423"/>
                  </a:lnTo>
                  <a:lnTo>
                    <a:pt x="402" y="418"/>
                  </a:lnTo>
                  <a:lnTo>
                    <a:pt x="414" y="413"/>
                  </a:lnTo>
                  <a:lnTo>
                    <a:pt x="426" y="408"/>
                  </a:lnTo>
                  <a:lnTo>
                    <a:pt x="437" y="401"/>
                  </a:lnTo>
                  <a:lnTo>
                    <a:pt x="448" y="393"/>
                  </a:lnTo>
                  <a:lnTo>
                    <a:pt x="459" y="385"/>
                  </a:lnTo>
                  <a:lnTo>
                    <a:pt x="470" y="376"/>
                  </a:lnTo>
                  <a:lnTo>
                    <a:pt x="566" y="406"/>
                  </a:lnTo>
                  <a:lnTo>
                    <a:pt x="500" y="339"/>
                  </a:lnTo>
                  <a:lnTo>
                    <a:pt x="508" y="324"/>
                  </a:lnTo>
                  <a:lnTo>
                    <a:pt x="514" y="310"/>
                  </a:lnTo>
                  <a:lnTo>
                    <a:pt x="518" y="294"/>
                  </a:lnTo>
                  <a:lnTo>
                    <a:pt x="520" y="277"/>
                  </a:lnTo>
                  <a:lnTo>
                    <a:pt x="617" y="248"/>
                  </a:lnTo>
                  <a:lnTo>
                    <a:pt x="518" y="228"/>
                  </a:lnTo>
                  <a:lnTo>
                    <a:pt x="512" y="210"/>
                  </a:lnTo>
                  <a:lnTo>
                    <a:pt x="503" y="192"/>
                  </a:lnTo>
                  <a:lnTo>
                    <a:pt x="494" y="177"/>
                  </a:lnTo>
                  <a:lnTo>
                    <a:pt x="480" y="161"/>
                  </a:lnTo>
                  <a:lnTo>
                    <a:pt x="526" y="76"/>
                  </a:lnTo>
                  <a:lnTo>
                    <a:pt x="423" y="117"/>
                  </a:lnTo>
                  <a:lnTo>
                    <a:pt x="409" y="110"/>
                  </a:lnTo>
                  <a:lnTo>
                    <a:pt x="396" y="105"/>
                  </a:lnTo>
                  <a:lnTo>
                    <a:pt x="383" y="100"/>
                  </a:lnTo>
                  <a:lnTo>
                    <a:pt x="370" y="96"/>
                  </a:lnTo>
                  <a:lnTo>
                    <a:pt x="357" y="94"/>
                  </a:lnTo>
                  <a:lnTo>
                    <a:pt x="342" y="92"/>
                  </a:lnTo>
                  <a:lnTo>
                    <a:pt x="329" y="91"/>
                  </a:lnTo>
                  <a:lnTo>
                    <a:pt x="315" y="9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71" name="Freeform 62"/>
            <p:cNvSpPr>
              <a:spLocks/>
            </p:cNvSpPr>
            <p:nvPr/>
          </p:nvSpPr>
          <p:spPr bwMode="auto">
            <a:xfrm>
              <a:off x="5361" y="3158"/>
              <a:ext cx="56" cy="69"/>
            </a:xfrm>
            <a:custGeom>
              <a:avLst/>
              <a:gdLst>
                <a:gd name="T0" fmla="*/ 56 w 56"/>
                <a:gd name="T1" fmla="*/ 59 h 69"/>
                <a:gd name="T2" fmla="*/ 24 w 56"/>
                <a:gd name="T3" fmla="*/ 0 h 69"/>
                <a:gd name="T4" fmla="*/ 0 w 56"/>
                <a:gd name="T5" fmla="*/ 62 h 69"/>
                <a:gd name="T6" fmla="*/ 0 w 56"/>
                <a:gd name="T7" fmla="*/ 62 h 69"/>
                <a:gd name="T8" fmla="*/ 7 w 56"/>
                <a:gd name="T9" fmla="*/ 65 h 69"/>
                <a:gd name="T10" fmla="*/ 15 w 56"/>
                <a:gd name="T11" fmla="*/ 67 h 69"/>
                <a:gd name="T12" fmla="*/ 22 w 56"/>
                <a:gd name="T13" fmla="*/ 69 h 69"/>
                <a:gd name="T14" fmla="*/ 29 w 56"/>
                <a:gd name="T15" fmla="*/ 69 h 69"/>
                <a:gd name="T16" fmla="*/ 36 w 56"/>
                <a:gd name="T17" fmla="*/ 68 h 69"/>
                <a:gd name="T18" fmla="*/ 42 w 56"/>
                <a:gd name="T19" fmla="*/ 66 h 69"/>
                <a:gd name="T20" fmla="*/ 50 w 56"/>
                <a:gd name="T21" fmla="*/ 63 h 69"/>
                <a:gd name="T22" fmla="*/ 56 w 56"/>
                <a:gd name="T23" fmla="*/ 59 h 69"/>
                <a:gd name="T24" fmla="*/ 56 w 56"/>
                <a:gd name="T25" fmla="*/ 59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69"/>
                <a:gd name="T41" fmla="*/ 56 w 56"/>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69">
                  <a:moveTo>
                    <a:pt x="56" y="59"/>
                  </a:moveTo>
                  <a:lnTo>
                    <a:pt x="24" y="0"/>
                  </a:lnTo>
                  <a:lnTo>
                    <a:pt x="0" y="62"/>
                  </a:lnTo>
                  <a:lnTo>
                    <a:pt x="7" y="65"/>
                  </a:lnTo>
                  <a:lnTo>
                    <a:pt x="15" y="67"/>
                  </a:lnTo>
                  <a:lnTo>
                    <a:pt x="22" y="69"/>
                  </a:lnTo>
                  <a:lnTo>
                    <a:pt x="29" y="69"/>
                  </a:lnTo>
                  <a:lnTo>
                    <a:pt x="36" y="68"/>
                  </a:lnTo>
                  <a:lnTo>
                    <a:pt x="42" y="66"/>
                  </a:lnTo>
                  <a:lnTo>
                    <a:pt x="50" y="63"/>
                  </a:lnTo>
                  <a:lnTo>
                    <a:pt x="56" y="59"/>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72" name="Freeform 63"/>
            <p:cNvSpPr>
              <a:spLocks/>
            </p:cNvSpPr>
            <p:nvPr/>
          </p:nvSpPr>
          <p:spPr bwMode="auto">
            <a:xfrm>
              <a:off x="5258" y="3227"/>
              <a:ext cx="83" cy="53"/>
            </a:xfrm>
            <a:custGeom>
              <a:avLst/>
              <a:gdLst>
                <a:gd name="T0" fmla="*/ 56 w 83"/>
                <a:gd name="T1" fmla="*/ 34 h 53"/>
                <a:gd name="T2" fmla="*/ 5 w 83"/>
                <a:gd name="T3" fmla="*/ 29 h 53"/>
                <a:gd name="T4" fmla="*/ 54 w 83"/>
                <a:gd name="T5" fmla="*/ 40 h 53"/>
                <a:gd name="T6" fmla="*/ 0 w 83"/>
                <a:gd name="T7" fmla="*/ 53 h 53"/>
                <a:gd name="T8" fmla="*/ 83 w 83"/>
                <a:gd name="T9" fmla="*/ 42 h 53"/>
                <a:gd name="T10" fmla="*/ 17 w 83"/>
                <a:gd name="T11" fmla="*/ 0 h 53"/>
                <a:gd name="T12" fmla="*/ 56 w 83"/>
                <a:gd name="T13" fmla="*/ 34 h 53"/>
                <a:gd name="T14" fmla="*/ 56 w 83"/>
                <a:gd name="T15" fmla="*/ 34 h 53"/>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53"/>
                <a:gd name="T26" fmla="*/ 83 w 83"/>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53">
                  <a:moveTo>
                    <a:pt x="56" y="34"/>
                  </a:moveTo>
                  <a:lnTo>
                    <a:pt x="5" y="29"/>
                  </a:lnTo>
                  <a:lnTo>
                    <a:pt x="54" y="40"/>
                  </a:lnTo>
                  <a:lnTo>
                    <a:pt x="0" y="53"/>
                  </a:lnTo>
                  <a:lnTo>
                    <a:pt x="83" y="42"/>
                  </a:lnTo>
                  <a:lnTo>
                    <a:pt x="17" y="0"/>
                  </a:lnTo>
                  <a:lnTo>
                    <a:pt x="56" y="34"/>
                  </a:lnTo>
                  <a:close/>
                </a:path>
              </a:pathLst>
            </a:custGeom>
            <a:solidFill>
              <a:srgbClr val="4464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73" name="Freeform 64"/>
            <p:cNvSpPr>
              <a:spLocks/>
            </p:cNvSpPr>
            <p:nvPr/>
          </p:nvSpPr>
          <p:spPr bwMode="auto">
            <a:xfrm>
              <a:off x="5444" y="3228"/>
              <a:ext cx="88" cy="55"/>
            </a:xfrm>
            <a:custGeom>
              <a:avLst/>
              <a:gdLst>
                <a:gd name="T0" fmla="*/ 71 w 88"/>
                <a:gd name="T1" fmla="*/ 0 h 55"/>
                <a:gd name="T2" fmla="*/ 0 w 88"/>
                <a:gd name="T3" fmla="*/ 41 h 55"/>
                <a:gd name="T4" fmla="*/ 88 w 88"/>
                <a:gd name="T5" fmla="*/ 55 h 55"/>
                <a:gd name="T6" fmla="*/ 29 w 88"/>
                <a:gd name="T7" fmla="*/ 38 h 55"/>
                <a:gd name="T8" fmla="*/ 87 w 88"/>
                <a:gd name="T9" fmla="*/ 30 h 55"/>
                <a:gd name="T10" fmla="*/ 29 w 88"/>
                <a:gd name="T11" fmla="*/ 32 h 55"/>
                <a:gd name="T12" fmla="*/ 71 w 88"/>
                <a:gd name="T13" fmla="*/ 0 h 55"/>
                <a:gd name="T14" fmla="*/ 71 w 88"/>
                <a:gd name="T15" fmla="*/ 0 h 55"/>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55"/>
                <a:gd name="T26" fmla="*/ 88 w 88"/>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55">
                  <a:moveTo>
                    <a:pt x="71" y="0"/>
                  </a:moveTo>
                  <a:lnTo>
                    <a:pt x="0" y="41"/>
                  </a:lnTo>
                  <a:lnTo>
                    <a:pt x="88" y="55"/>
                  </a:lnTo>
                  <a:lnTo>
                    <a:pt x="29" y="38"/>
                  </a:lnTo>
                  <a:lnTo>
                    <a:pt x="87" y="30"/>
                  </a:lnTo>
                  <a:lnTo>
                    <a:pt x="29" y="32"/>
                  </a:lnTo>
                  <a:lnTo>
                    <a:pt x="71" y="0"/>
                  </a:lnTo>
                  <a:close/>
                </a:path>
              </a:pathLst>
            </a:custGeom>
            <a:solidFill>
              <a:srgbClr val="4464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74" name="Freeform 65"/>
            <p:cNvSpPr>
              <a:spLocks/>
            </p:cNvSpPr>
            <p:nvPr/>
          </p:nvSpPr>
          <p:spPr bwMode="auto">
            <a:xfrm>
              <a:off x="5258" y="3304"/>
              <a:ext cx="308" cy="85"/>
            </a:xfrm>
            <a:custGeom>
              <a:avLst/>
              <a:gdLst>
                <a:gd name="T0" fmla="*/ 148 w 308"/>
                <a:gd name="T1" fmla="*/ 0 h 85"/>
                <a:gd name="T2" fmla="*/ 148 w 308"/>
                <a:gd name="T3" fmla="*/ 0 h 85"/>
                <a:gd name="T4" fmla="*/ 135 w 308"/>
                <a:gd name="T5" fmla="*/ 1 h 85"/>
                <a:gd name="T6" fmla="*/ 122 w 308"/>
                <a:gd name="T7" fmla="*/ 2 h 85"/>
                <a:gd name="T8" fmla="*/ 110 w 308"/>
                <a:gd name="T9" fmla="*/ 3 h 85"/>
                <a:gd name="T10" fmla="*/ 98 w 308"/>
                <a:gd name="T11" fmla="*/ 6 h 85"/>
                <a:gd name="T12" fmla="*/ 88 w 308"/>
                <a:gd name="T13" fmla="*/ 7 h 85"/>
                <a:gd name="T14" fmla="*/ 77 w 308"/>
                <a:gd name="T15" fmla="*/ 11 h 85"/>
                <a:gd name="T16" fmla="*/ 67 w 308"/>
                <a:gd name="T17" fmla="*/ 15 h 85"/>
                <a:gd name="T18" fmla="*/ 56 w 308"/>
                <a:gd name="T19" fmla="*/ 20 h 85"/>
                <a:gd name="T20" fmla="*/ 56 w 308"/>
                <a:gd name="T21" fmla="*/ 20 h 85"/>
                <a:gd name="T22" fmla="*/ 47 w 308"/>
                <a:gd name="T23" fmla="*/ 26 h 85"/>
                <a:gd name="T24" fmla="*/ 37 w 308"/>
                <a:gd name="T25" fmla="*/ 33 h 85"/>
                <a:gd name="T26" fmla="*/ 29 w 308"/>
                <a:gd name="T27" fmla="*/ 40 h 85"/>
                <a:gd name="T28" fmla="*/ 22 w 308"/>
                <a:gd name="T29" fmla="*/ 48 h 85"/>
                <a:gd name="T30" fmla="*/ 14 w 308"/>
                <a:gd name="T31" fmla="*/ 56 h 85"/>
                <a:gd name="T32" fmla="*/ 9 w 308"/>
                <a:gd name="T33" fmla="*/ 65 h 85"/>
                <a:gd name="T34" fmla="*/ 5 w 308"/>
                <a:gd name="T35" fmla="*/ 75 h 85"/>
                <a:gd name="T36" fmla="*/ 0 w 308"/>
                <a:gd name="T37" fmla="*/ 85 h 85"/>
                <a:gd name="T38" fmla="*/ 308 w 308"/>
                <a:gd name="T39" fmla="*/ 78 h 85"/>
                <a:gd name="T40" fmla="*/ 308 w 308"/>
                <a:gd name="T41" fmla="*/ 78 h 85"/>
                <a:gd name="T42" fmla="*/ 303 w 308"/>
                <a:gd name="T43" fmla="*/ 69 h 85"/>
                <a:gd name="T44" fmla="*/ 296 w 308"/>
                <a:gd name="T45" fmla="*/ 60 h 85"/>
                <a:gd name="T46" fmla="*/ 288 w 308"/>
                <a:gd name="T47" fmla="*/ 52 h 85"/>
                <a:gd name="T48" fmla="*/ 281 w 308"/>
                <a:gd name="T49" fmla="*/ 45 h 85"/>
                <a:gd name="T50" fmla="*/ 272 w 308"/>
                <a:gd name="T51" fmla="*/ 38 h 85"/>
                <a:gd name="T52" fmla="*/ 263 w 308"/>
                <a:gd name="T53" fmla="*/ 32 h 85"/>
                <a:gd name="T54" fmla="*/ 252 w 308"/>
                <a:gd name="T55" fmla="*/ 25 h 85"/>
                <a:gd name="T56" fmla="*/ 241 w 308"/>
                <a:gd name="T57" fmla="*/ 20 h 85"/>
                <a:gd name="T58" fmla="*/ 241 w 308"/>
                <a:gd name="T59" fmla="*/ 20 h 85"/>
                <a:gd name="T60" fmla="*/ 231 w 308"/>
                <a:gd name="T61" fmla="*/ 15 h 85"/>
                <a:gd name="T62" fmla="*/ 219 w 308"/>
                <a:gd name="T63" fmla="*/ 11 h 85"/>
                <a:gd name="T64" fmla="*/ 208 w 308"/>
                <a:gd name="T65" fmla="*/ 7 h 85"/>
                <a:gd name="T66" fmla="*/ 196 w 308"/>
                <a:gd name="T67" fmla="*/ 5 h 85"/>
                <a:gd name="T68" fmla="*/ 184 w 308"/>
                <a:gd name="T69" fmla="*/ 3 h 85"/>
                <a:gd name="T70" fmla="*/ 172 w 308"/>
                <a:gd name="T71" fmla="*/ 2 h 85"/>
                <a:gd name="T72" fmla="*/ 160 w 308"/>
                <a:gd name="T73" fmla="*/ 1 h 85"/>
                <a:gd name="T74" fmla="*/ 148 w 308"/>
                <a:gd name="T75" fmla="*/ 0 h 85"/>
                <a:gd name="T76" fmla="*/ 148 w 308"/>
                <a:gd name="T77" fmla="*/ 0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8"/>
                <a:gd name="T118" fmla="*/ 0 h 85"/>
                <a:gd name="T119" fmla="*/ 308 w 308"/>
                <a:gd name="T120" fmla="*/ 85 h 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8" h="85">
                  <a:moveTo>
                    <a:pt x="148" y="0"/>
                  </a:moveTo>
                  <a:lnTo>
                    <a:pt x="148" y="0"/>
                  </a:lnTo>
                  <a:lnTo>
                    <a:pt x="135" y="1"/>
                  </a:lnTo>
                  <a:lnTo>
                    <a:pt x="122" y="2"/>
                  </a:lnTo>
                  <a:lnTo>
                    <a:pt x="110" y="3"/>
                  </a:lnTo>
                  <a:lnTo>
                    <a:pt x="98" y="6"/>
                  </a:lnTo>
                  <a:lnTo>
                    <a:pt x="88" y="7"/>
                  </a:lnTo>
                  <a:lnTo>
                    <a:pt x="77" y="11"/>
                  </a:lnTo>
                  <a:lnTo>
                    <a:pt x="67" y="15"/>
                  </a:lnTo>
                  <a:lnTo>
                    <a:pt x="56" y="20"/>
                  </a:lnTo>
                  <a:lnTo>
                    <a:pt x="47" y="26"/>
                  </a:lnTo>
                  <a:lnTo>
                    <a:pt x="37" y="33"/>
                  </a:lnTo>
                  <a:lnTo>
                    <a:pt x="29" y="40"/>
                  </a:lnTo>
                  <a:lnTo>
                    <a:pt x="22" y="48"/>
                  </a:lnTo>
                  <a:lnTo>
                    <a:pt x="14" y="56"/>
                  </a:lnTo>
                  <a:lnTo>
                    <a:pt x="9" y="65"/>
                  </a:lnTo>
                  <a:lnTo>
                    <a:pt x="5" y="75"/>
                  </a:lnTo>
                  <a:lnTo>
                    <a:pt x="0" y="85"/>
                  </a:lnTo>
                  <a:lnTo>
                    <a:pt x="308" y="78"/>
                  </a:lnTo>
                  <a:lnTo>
                    <a:pt x="303" y="69"/>
                  </a:lnTo>
                  <a:lnTo>
                    <a:pt x="296" y="60"/>
                  </a:lnTo>
                  <a:lnTo>
                    <a:pt x="288" y="52"/>
                  </a:lnTo>
                  <a:lnTo>
                    <a:pt x="281" y="45"/>
                  </a:lnTo>
                  <a:lnTo>
                    <a:pt x="272" y="38"/>
                  </a:lnTo>
                  <a:lnTo>
                    <a:pt x="263" y="32"/>
                  </a:lnTo>
                  <a:lnTo>
                    <a:pt x="252" y="25"/>
                  </a:lnTo>
                  <a:lnTo>
                    <a:pt x="241" y="20"/>
                  </a:lnTo>
                  <a:lnTo>
                    <a:pt x="231" y="15"/>
                  </a:lnTo>
                  <a:lnTo>
                    <a:pt x="219" y="11"/>
                  </a:lnTo>
                  <a:lnTo>
                    <a:pt x="208" y="7"/>
                  </a:lnTo>
                  <a:lnTo>
                    <a:pt x="196" y="5"/>
                  </a:lnTo>
                  <a:lnTo>
                    <a:pt x="184" y="3"/>
                  </a:lnTo>
                  <a:lnTo>
                    <a:pt x="172" y="2"/>
                  </a:lnTo>
                  <a:lnTo>
                    <a:pt x="160" y="1"/>
                  </a:lnTo>
                  <a:lnTo>
                    <a:pt x="148" y="0"/>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75" name="Freeform 66"/>
            <p:cNvSpPr>
              <a:spLocks/>
            </p:cNvSpPr>
            <p:nvPr/>
          </p:nvSpPr>
          <p:spPr bwMode="auto">
            <a:xfrm>
              <a:off x="5296" y="3311"/>
              <a:ext cx="62" cy="77"/>
            </a:xfrm>
            <a:custGeom>
              <a:avLst/>
              <a:gdLst>
                <a:gd name="T0" fmla="*/ 18 w 62"/>
                <a:gd name="T1" fmla="*/ 13 h 77"/>
                <a:gd name="T2" fmla="*/ 18 w 62"/>
                <a:gd name="T3" fmla="*/ 13 h 77"/>
                <a:gd name="T4" fmla="*/ 9 w 62"/>
                <a:gd name="T5" fmla="*/ 19 h 77"/>
                <a:gd name="T6" fmla="*/ 0 w 62"/>
                <a:gd name="T7" fmla="*/ 25 h 77"/>
                <a:gd name="T8" fmla="*/ 9 w 62"/>
                <a:gd name="T9" fmla="*/ 77 h 77"/>
                <a:gd name="T10" fmla="*/ 62 w 62"/>
                <a:gd name="T11" fmla="*/ 76 h 77"/>
                <a:gd name="T12" fmla="*/ 50 w 62"/>
                <a:gd name="T13" fmla="*/ 0 h 77"/>
                <a:gd name="T14" fmla="*/ 50 w 62"/>
                <a:gd name="T15" fmla="*/ 0 h 77"/>
                <a:gd name="T16" fmla="*/ 34 w 62"/>
                <a:gd name="T17" fmla="*/ 6 h 77"/>
                <a:gd name="T18" fmla="*/ 18 w 62"/>
                <a:gd name="T19" fmla="*/ 13 h 77"/>
                <a:gd name="T20" fmla="*/ 18 w 62"/>
                <a:gd name="T21" fmla="*/ 13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77"/>
                <a:gd name="T35" fmla="*/ 62 w 62"/>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77">
                  <a:moveTo>
                    <a:pt x="18" y="13"/>
                  </a:moveTo>
                  <a:lnTo>
                    <a:pt x="18" y="13"/>
                  </a:lnTo>
                  <a:lnTo>
                    <a:pt x="9" y="19"/>
                  </a:lnTo>
                  <a:lnTo>
                    <a:pt x="0" y="25"/>
                  </a:lnTo>
                  <a:lnTo>
                    <a:pt x="9" y="77"/>
                  </a:lnTo>
                  <a:lnTo>
                    <a:pt x="62" y="76"/>
                  </a:lnTo>
                  <a:lnTo>
                    <a:pt x="50" y="0"/>
                  </a:lnTo>
                  <a:lnTo>
                    <a:pt x="34" y="6"/>
                  </a:lnTo>
                  <a:lnTo>
                    <a:pt x="18" y="13"/>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76" name="Freeform 67"/>
            <p:cNvSpPr>
              <a:spLocks/>
            </p:cNvSpPr>
            <p:nvPr/>
          </p:nvSpPr>
          <p:spPr bwMode="auto">
            <a:xfrm>
              <a:off x="5411" y="3304"/>
              <a:ext cx="56" cy="81"/>
            </a:xfrm>
            <a:custGeom>
              <a:avLst/>
              <a:gdLst>
                <a:gd name="T0" fmla="*/ 52 w 56"/>
                <a:gd name="T1" fmla="*/ 7 h 81"/>
                <a:gd name="T2" fmla="*/ 52 w 56"/>
                <a:gd name="T3" fmla="*/ 7 h 81"/>
                <a:gd name="T4" fmla="*/ 39 w 56"/>
                <a:gd name="T5" fmla="*/ 5 h 81"/>
                <a:gd name="T6" fmla="*/ 26 w 56"/>
                <a:gd name="T7" fmla="*/ 3 h 81"/>
                <a:gd name="T8" fmla="*/ 13 w 56"/>
                <a:gd name="T9" fmla="*/ 1 h 81"/>
                <a:gd name="T10" fmla="*/ 0 w 56"/>
                <a:gd name="T11" fmla="*/ 0 h 81"/>
                <a:gd name="T12" fmla="*/ 1 w 56"/>
                <a:gd name="T13" fmla="*/ 81 h 81"/>
                <a:gd name="T14" fmla="*/ 56 w 56"/>
                <a:gd name="T15" fmla="*/ 80 h 81"/>
                <a:gd name="T16" fmla="*/ 52 w 56"/>
                <a:gd name="T17" fmla="*/ 7 h 81"/>
                <a:gd name="T18" fmla="*/ 52 w 56"/>
                <a:gd name="T19" fmla="*/ 7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81"/>
                <a:gd name="T32" fmla="*/ 56 w 56"/>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81">
                  <a:moveTo>
                    <a:pt x="52" y="7"/>
                  </a:moveTo>
                  <a:lnTo>
                    <a:pt x="52" y="7"/>
                  </a:lnTo>
                  <a:lnTo>
                    <a:pt x="39" y="5"/>
                  </a:lnTo>
                  <a:lnTo>
                    <a:pt x="26" y="3"/>
                  </a:lnTo>
                  <a:lnTo>
                    <a:pt x="13" y="1"/>
                  </a:lnTo>
                  <a:lnTo>
                    <a:pt x="0" y="0"/>
                  </a:lnTo>
                  <a:lnTo>
                    <a:pt x="1" y="81"/>
                  </a:lnTo>
                  <a:lnTo>
                    <a:pt x="56" y="80"/>
                  </a:lnTo>
                  <a:lnTo>
                    <a:pt x="52" y="7"/>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77" name="Freeform 68"/>
            <p:cNvSpPr>
              <a:spLocks/>
            </p:cNvSpPr>
            <p:nvPr/>
          </p:nvSpPr>
          <p:spPr bwMode="auto">
            <a:xfrm>
              <a:off x="5519" y="3334"/>
              <a:ext cx="47" cy="49"/>
            </a:xfrm>
            <a:custGeom>
              <a:avLst/>
              <a:gdLst>
                <a:gd name="T0" fmla="*/ 0 w 47"/>
                <a:gd name="T1" fmla="*/ 49 h 49"/>
                <a:gd name="T2" fmla="*/ 47 w 47"/>
                <a:gd name="T3" fmla="*/ 48 h 49"/>
                <a:gd name="T4" fmla="*/ 47 w 47"/>
                <a:gd name="T5" fmla="*/ 48 h 49"/>
                <a:gd name="T6" fmla="*/ 38 w 47"/>
                <a:gd name="T7" fmla="*/ 34 h 49"/>
                <a:gd name="T8" fmla="*/ 27 w 47"/>
                <a:gd name="T9" fmla="*/ 21 h 49"/>
                <a:gd name="T10" fmla="*/ 14 w 47"/>
                <a:gd name="T11" fmla="*/ 11 h 49"/>
                <a:gd name="T12" fmla="*/ 0 w 47"/>
                <a:gd name="T13" fmla="*/ 0 h 49"/>
                <a:gd name="T14" fmla="*/ 0 w 47"/>
                <a:gd name="T15" fmla="*/ 49 h 49"/>
                <a:gd name="T16" fmla="*/ 0 w 47"/>
                <a:gd name="T17" fmla="*/ 49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9"/>
                <a:gd name="T29" fmla="*/ 47 w 47"/>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9">
                  <a:moveTo>
                    <a:pt x="0" y="49"/>
                  </a:moveTo>
                  <a:lnTo>
                    <a:pt x="47" y="48"/>
                  </a:lnTo>
                  <a:lnTo>
                    <a:pt x="38" y="34"/>
                  </a:lnTo>
                  <a:lnTo>
                    <a:pt x="27" y="21"/>
                  </a:lnTo>
                  <a:lnTo>
                    <a:pt x="14" y="11"/>
                  </a:lnTo>
                  <a:lnTo>
                    <a:pt x="0" y="0"/>
                  </a:lnTo>
                  <a:lnTo>
                    <a:pt x="0" y="49"/>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78" name="Freeform 69"/>
            <p:cNvSpPr>
              <a:spLocks/>
            </p:cNvSpPr>
            <p:nvPr/>
          </p:nvSpPr>
          <p:spPr bwMode="auto">
            <a:xfrm>
              <a:off x="5247" y="3303"/>
              <a:ext cx="23" cy="19"/>
            </a:xfrm>
            <a:custGeom>
              <a:avLst/>
              <a:gdLst>
                <a:gd name="T0" fmla="*/ 23 w 23"/>
                <a:gd name="T1" fmla="*/ 9 h 19"/>
                <a:gd name="T2" fmla="*/ 23 w 23"/>
                <a:gd name="T3" fmla="*/ 9 h 19"/>
                <a:gd name="T4" fmla="*/ 23 w 23"/>
                <a:gd name="T5" fmla="*/ 13 h 19"/>
                <a:gd name="T6" fmla="*/ 20 w 23"/>
                <a:gd name="T7" fmla="*/ 16 h 19"/>
                <a:gd name="T8" fmla="*/ 16 w 23"/>
                <a:gd name="T9" fmla="*/ 18 h 19"/>
                <a:gd name="T10" fmla="*/ 12 w 23"/>
                <a:gd name="T11" fmla="*/ 19 h 19"/>
                <a:gd name="T12" fmla="*/ 12 w 23"/>
                <a:gd name="T13" fmla="*/ 19 h 19"/>
                <a:gd name="T14" fmla="*/ 7 w 23"/>
                <a:gd name="T15" fmla="*/ 18 h 19"/>
                <a:gd name="T16" fmla="*/ 4 w 23"/>
                <a:gd name="T17" fmla="*/ 16 h 19"/>
                <a:gd name="T18" fmla="*/ 1 w 23"/>
                <a:gd name="T19" fmla="*/ 13 h 19"/>
                <a:gd name="T20" fmla="*/ 0 w 23"/>
                <a:gd name="T21" fmla="*/ 9 h 19"/>
                <a:gd name="T22" fmla="*/ 0 w 23"/>
                <a:gd name="T23" fmla="*/ 9 h 19"/>
                <a:gd name="T24" fmla="*/ 1 w 23"/>
                <a:gd name="T25" fmla="*/ 6 h 19"/>
                <a:gd name="T26" fmla="*/ 4 w 23"/>
                <a:gd name="T27" fmla="*/ 3 h 19"/>
                <a:gd name="T28" fmla="*/ 7 w 23"/>
                <a:gd name="T29" fmla="*/ 1 h 19"/>
                <a:gd name="T30" fmla="*/ 12 w 23"/>
                <a:gd name="T31" fmla="*/ 0 h 19"/>
                <a:gd name="T32" fmla="*/ 12 w 23"/>
                <a:gd name="T33" fmla="*/ 0 h 19"/>
                <a:gd name="T34" fmla="*/ 16 w 23"/>
                <a:gd name="T35" fmla="*/ 1 h 19"/>
                <a:gd name="T36" fmla="*/ 20 w 23"/>
                <a:gd name="T37" fmla="*/ 3 h 19"/>
                <a:gd name="T38" fmla="*/ 23 w 23"/>
                <a:gd name="T39" fmla="*/ 6 h 19"/>
                <a:gd name="T40" fmla="*/ 23 w 23"/>
                <a:gd name="T41" fmla="*/ 9 h 19"/>
                <a:gd name="T42" fmla="*/ 23 w 23"/>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9"/>
                <a:gd name="T68" fmla="*/ 23 w 2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9">
                  <a:moveTo>
                    <a:pt x="23" y="9"/>
                  </a:moveTo>
                  <a:lnTo>
                    <a:pt x="23" y="9"/>
                  </a:lnTo>
                  <a:lnTo>
                    <a:pt x="23" y="13"/>
                  </a:lnTo>
                  <a:lnTo>
                    <a:pt x="20" y="16"/>
                  </a:lnTo>
                  <a:lnTo>
                    <a:pt x="16" y="18"/>
                  </a:lnTo>
                  <a:lnTo>
                    <a:pt x="12" y="19"/>
                  </a:lnTo>
                  <a:lnTo>
                    <a:pt x="7" y="18"/>
                  </a:lnTo>
                  <a:lnTo>
                    <a:pt x="4" y="16"/>
                  </a:lnTo>
                  <a:lnTo>
                    <a:pt x="1" y="13"/>
                  </a:lnTo>
                  <a:lnTo>
                    <a:pt x="0" y="9"/>
                  </a:lnTo>
                  <a:lnTo>
                    <a:pt x="1" y="6"/>
                  </a:lnTo>
                  <a:lnTo>
                    <a:pt x="4" y="3"/>
                  </a:lnTo>
                  <a:lnTo>
                    <a:pt x="7" y="1"/>
                  </a:lnTo>
                  <a:lnTo>
                    <a:pt x="12" y="0"/>
                  </a:lnTo>
                  <a:lnTo>
                    <a:pt x="16" y="1"/>
                  </a:lnTo>
                  <a:lnTo>
                    <a:pt x="20" y="3"/>
                  </a:lnTo>
                  <a:lnTo>
                    <a:pt x="23" y="6"/>
                  </a:lnTo>
                  <a:lnTo>
                    <a:pt x="23"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79" name="Freeform 70"/>
            <p:cNvSpPr>
              <a:spLocks/>
            </p:cNvSpPr>
            <p:nvPr/>
          </p:nvSpPr>
          <p:spPr bwMode="auto">
            <a:xfrm>
              <a:off x="5443" y="3179"/>
              <a:ext cx="28" cy="24"/>
            </a:xfrm>
            <a:custGeom>
              <a:avLst/>
              <a:gdLst>
                <a:gd name="T0" fmla="*/ 28 w 28"/>
                <a:gd name="T1" fmla="*/ 12 h 24"/>
                <a:gd name="T2" fmla="*/ 28 w 28"/>
                <a:gd name="T3" fmla="*/ 12 h 24"/>
                <a:gd name="T4" fmla="*/ 26 w 28"/>
                <a:gd name="T5" fmla="*/ 17 h 24"/>
                <a:gd name="T6" fmla="*/ 24 w 28"/>
                <a:gd name="T7" fmla="*/ 20 h 24"/>
                <a:gd name="T8" fmla="*/ 19 w 28"/>
                <a:gd name="T9" fmla="*/ 23 h 24"/>
                <a:gd name="T10" fmla="*/ 14 w 28"/>
                <a:gd name="T11" fmla="*/ 24 h 24"/>
                <a:gd name="T12" fmla="*/ 14 w 28"/>
                <a:gd name="T13" fmla="*/ 24 h 24"/>
                <a:gd name="T14" fmla="*/ 8 w 28"/>
                <a:gd name="T15" fmla="*/ 23 h 24"/>
                <a:gd name="T16" fmla="*/ 4 w 28"/>
                <a:gd name="T17" fmla="*/ 20 h 24"/>
                <a:gd name="T18" fmla="*/ 1 w 28"/>
                <a:gd name="T19" fmla="*/ 17 h 24"/>
                <a:gd name="T20" fmla="*/ 0 w 28"/>
                <a:gd name="T21" fmla="*/ 12 h 24"/>
                <a:gd name="T22" fmla="*/ 0 w 28"/>
                <a:gd name="T23" fmla="*/ 12 h 24"/>
                <a:gd name="T24" fmla="*/ 1 w 28"/>
                <a:gd name="T25" fmla="*/ 8 h 24"/>
                <a:gd name="T26" fmla="*/ 4 w 28"/>
                <a:gd name="T27" fmla="*/ 4 h 24"/>
                <a:gd name="T28" fmla="*/ 8 w 28"/>
                <a:gd name="T29" fmla="*/ 1 h 24"/>
                <a:gd name="T30" fmla="*/ 14 w 28"/>
                <a:gd name="T31" fmla="*/ 0 h 24"/>
                <a:gd name="T32" fmla="*/ 14 w 28"/>
                <a:gd name="T33" fmla="*/ 0 h 24"/>
                <a:gd name="T34" fmla="*/ 19 w 28"/>
                <a:gd name="T35" fmla="*/ 1 h 24"/>
                <a:gd name="T36" fmla="*/ 24 w 28"/>
                <a:gd name="T37" fmla="*/ 4 h 24"/>
                <a:gd name="T38" fmla="*/ 26 w 28"/>
                <a:gd name="T39" fmla="*/ 8 h 24"/>
                <a:gd name="T40" fmla="*/ 28 w 28"/>
                <a:gd name="T41" fmla="*/ 12 h 24"/>
                <a:gd name="T42" fmla="*/ 28 w 28"/>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28" y="12"/>
                  </a:moveTo>
                  <a:lnTo>
                    <a:pt x="28" y="12"/>
                  </a:lnTo>
                  <a:lnTo>
                    <a:pt x="26" y="17"/>
                  </a:lnTo>
                  <a:lnTo>
                    <a:pt x="24" y="20"/>
                  </a:lnTo>
                  <a:lnTo>
                    <a:pt x="19" y="23"/>
                  </a:lnTo>
                  <a:lnTo>
                    <a:pt x="14" y="24"/>
                  </a:lnTo>
                  <a:lnTo>
                    <a:pt x="8" y="23"/>
                  </a:lnTo>
                  <a:lnTo>
                    <a:pt x="4" y="20"/>
                  </a:lnTo>
                  <a:lnTo>
                    <a:pt x="1" y="17"/>
                  </a:lnTo>
                  <a:lnTo>
                    <a:pt x="0" y="12"/>
                  </a:lnTo>
                  <a:lnTo>
                    <a:pt x="1" y="8"/>
                  </a:lnTo>
                  <a:lnTo>
                    <a:pt x="4" y="4"/>
                  </a:lnTo>
                  <a:lnTo>
                    <a:pt x="8" y="1"/>
                  </a:lnTo>
                  <a:lnTo>
                    <a:pt x="14" y="0"/>
                  </a:lnTo>
                  <a:lnTo>
                    <a:pt x="19" y="1"/>
                  </a:lnTo>
                  <a:lnTo>
                    <a:pt x="24" y="4"/>
                  </a:lnTo>
                  <a:lnTo>
                    <a:pt x="26" y="8"/>
                  </a:lnTo>
                  <a:lnTo>
                    <a:pt x="28" y="12"/>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80" name="Freeform 71"/>
            <p:cNvSpPr>
              <a:spLocks/>
            </p:cNvSpPr>
            <p:nvPr/>
          </p:nvSpPr>
          <p:spPr bwMode="auto">
            <a:xfrm>
              <a:off x="5296" y="3180"/>
              <a:ext cx="20" cy="17"/>
            </a:xfrm>
            <a:custGeom>
              <a:avLst/>
              <a:gdLst>
                <a:gd name="T0" fmla="*/ 20 w 20"/>
                <a:gd name="T1" fmla="*/ 9 h 17"/>
                <a:gd name="T2" fmla="*/ 20 w 20"/>
                <a:gd name="T3" fmla="*/ 9 h 17"/>
                <a:gd name="T4" fmla="*/ 20 w 20"/>
                <a:gd name="T5" fmla="*/ 12 h 17"/>
                <a:gd name="T6" fmla="*/ 17 w 20"/>
                <a:gd name="T7" fmla="*/ 14 h 17"/>
                <a:gd name="T8" fmla="*/ 14 w 20"/>
                <a:gd name="T9" fmla="*/ 16 h 17"/>
                <a:gd name="T10" fmla="*/ 10 w 20"/>
                <a:gd name="T11" fmla="*/ 17 h 17"/>
                <a:gd name="T12" fmla="*/ 10 w 20"/>
                <a:gd name="T13" fmla="*/ 17 h 17"/>
                <a:gd name="T14" fmla="*/ 6 w 20"/>
                <a:gd name="T15" fmla="*/ 16 h 17"/>
                <a:gd name="T16" fmla="*/ 3 w 20"/>
                <a:gd name="T17" fmla="*/ 14 h 17"/>
                <a:gd name="T18" fmla="*/ 2 w 20"/>
                <a:gd name="T19" fmla="*/ 12 h 17"/>
                <a:gd name="T20" fmla="*/ 0 w 20"/>
                <a:gd name="T21" fmla="*/ 9 h 17"/>
                <a:gd name="T22" fmla="*/ 0 w 20"/>
                <a:gd name="T23" fmla="*/ 9 h 17"/>
                <a:gd name="T24" fmla="*/ 2 w 20"/>
                <a:gd name="T25" fmla="*/ 5 h 17"/>
                <a:gd name="T26" fmla="*/ 3 w 20"/>
                <a:gd name="T27" fmla="*/ 3 h 17"/>
                <a:gd name="T28" fmla="*/ 6 w 20"/>
                <a:gd name="T29" fmla="*/ 1 h 17"/>
                <a:gd name="T30" fmla="*/ 10 w 20"/>
                <a:gd name="T31" fmla="*/ 0 h 17"/>
                <a:gd name="T32" fmla="*/ 10 w 20"/>
                <a:gd name="T33" fmla="*/ 0 h 17"/>
                <a:gd name="T34" fmla="*/ 14 w 20"/>
                <a:gd name="T35" fmla="*/ 1 h 17"/>
                <a:gd name="T36" fmla="*/ 17 w 20"/>
                <a:gd name="T37" fmla="*/ 3 h 17"/>
                <a:gd name="T38" fmla="*/ 20 w 20"/>
                <a:gd name="T39" fmla="*/ 5 h 17"/>
                <a:gd name="T40" fmla="*/ 20 w 20"/>
                <a:gd name="T41" fmla="*/ 9 h 17"/>
                <a:gd name="T42" fmla="*/ 20 w 20"/>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17"/>
                <a:gd name="T68" fmla="*/ 20 w 20"/>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17">
                  <a:moveTo>
                    <a:pt x="20" y="9"/>
                  </a:moveTo>
                  <a:lnTo>
                    <a:pt x="20" y="9"/>
                  </a:lnTo>
                  <a:lnTo>
                    <a:pt x="20" y="12"/>
                  </a:lnTo>
                  <a:lnTo>
                    <a:pt x="17" y="14"/>
                  </a:lnTo>
                  <a:lnTo>
                    <a:pt x="14" y="16"/>
                  </a:lnTo>
                  <a:lnTo>
                    <a:pt x="10" y="17"/>
                  </a:lnTo>
                  <a:lnTo>
                    <a:pt x="6" y="16"/>
                  </a:lnTo>
                  <a:lnTo>
                    <a:pt x="3" y="14"/>
                  </a:lnTo>
                  <a:lnTo>
                    <a:pt x="2" y="12"/>
                  </a:lnTo>
                  <a:lnTo>
                    <a:pt x="0" y="9"/>
                  </a:lnTo>
                  <a:lnTo>
                    <a:pt x="2" y="5"/>
                  </a:lnTo>
                  <a:lnTo>
                    <a:pt x="3" y="3"/>
                  </a:lnTo>
                  <a:lnTo>
                    <a:pt x="6" y="1"/>
                  </a:lnTo>
                  <a:lnTo>
                    <a:pt x="10" y="0"/>
                  </a:lnTo>
                  <a:lnTo>
                    <a:pt x="14" y="1"/>
                  </a:lnTo>
                  <a:lnTo>
                    <a:pt x="17" y="3"/>
                  </a:lnTo>
                  <a:lnTo>
                    <a:pt x="20" y="5"/>
                  </a:lnTo>
                  <a:lnTo>
                    <a:pt x="20"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81" name="Freeform 72"/>
            <p:cNvSpPr>
              <a:spLocks/>
            </p:cNvSpPr>
            <p:nvPr/>
          </p:nvSpPr>
          <p:spPr bwMode="auto">
            <a:xfrm>
              <a:off x="5550" y="3296"/>
              <a:ext cx="37" cy="30"/>
            </a:xfrm>
            <a:custGeom>
              <a:avLst/>
              <a:gdLst>
                <a:gd name="T0" fmla="*/ 37 w 37"/>
                <a:gd name="T1" fmla="*/ 15 h 30"/>
                <a:gd name="T2" fmla="*/ 37 w 37"/>
                <a:gd name="T3" fmla="*/ 15 h 30"/>
                <a:gd name="T4" fmla="*/ 36 w 37"/>
                <a:gd name="T5" fmla="*/ 18 h 30"/>
                <a:gd name="T6" fmla="*/ 35 w 37"/>
                <a:gd name="T7" fmla="*/ 21 h 30"/>
                <a:gd name="T8" fmla="*/ 31 w 37"/>
                <a:gd name="T9" fmla="*/ 25 h 30"/>
                <a:gd name="T10" fmla="*/ 25 w 37"/>
                <a:gd name="T11" fmla="*/ 29 h 30"/>
                <a:gd name="T12" fmla="*/ 22 w 37"/>
                <a:gd name="T13" fmla="*/ 30 h 30"/>
                <a:gd name="T14" fmla="*/ 18 w 37"/>
                <a:gd name="T15" fmla="*/ 30 h 30"/>
                <a:gd name="T16" fmla="*/ 18 w 37"/>
                <a:gd name="T17" fmla="*/ 30 h 30"/>
                <a:gd name="T18" fmla="*/ 14 w 37"/>
                <a:gd name="T19" fmla="*/ 30 h 30"/>
                <a:gd name="T20" fmla="*/ 11 w 37"/>
                <a:gd name="T21" fmla="*/ 29 h 30"/>
                <a:gd name="T22" fmla="*/ 5 w 37"/>
                <a:gd name="T23" fmla="*/ 25 h 30"/>
                <a:gd name="T24" fmla="*/ 1 w 37"/>
                <a:gd name="T25" fmla="*/ 21 h 30"/>
                <a:gd name="T26" fmla="*/ 0 w 37"/>
                <a:gd name="T27" fmla="*/ 18 h 30"/>
                <a:gd name="T28" fmla="*/ 0 w 37"/>
                <a:gd name="T29" fmla="*/ 15 h 30"/>
                <a:gd name="T30" fmla="*/ 0 w 37"/>
                <a:gd name="T31" fmla="*/ 15 h 30"/>
                <a:gd name="T32" fmla="*/ 0 w 37"/>
                <a:gd name="T33" fmla="*/ 12 h 30"/>
                <a:gd name="T34" fmla="*/ 1 w 37"/>
                <a:gd name="T35" fmla="*/ 10 h 30"/>
                <a:gd name="T36" fmla="*/ 5 w 37"/>
                <a:gd name="T37" fmla="*/ 5 h 30"/>
                <a:gd name="T38" fmla="*/ 11 w 37"/>
                <a:gd name="T39" fmla="*/ 1 h 30"/>
                <a:gd name="T40" fmla="*/ 14 w 37"/>
                <a:gd name="T41" fmla="*/ 1 h 30"/>
                <a:gd name="T42" fmla="*/ 18 w 37"/>
                <a:gd name="T43" fmla="*/ 0 h 30"/>
                <a:gd name="T44" fmla="*/ 18 w 37"/>
                <a:gd name="T45" fmla="*/ 0 h 30"/>
                <a:gd name="T46" fmla="*/ 22 w 37"/>
                <a:gd name="T47" fmla="*/ 1 h 30"/>
                <a:gd name="T48" fmla="*/ 25 w 37"/>
                <a:gd name="T49" fmla="*/ 1 h 30"/>
                <a:gd name="T50" fmla="*/ 31 w 37"/>
                <a:gd name="T51" fmla="*/ 5 h 30"/>
                <a:gd name="T52" fmla="*/ 35 w 37"/>
                <a:gd name="T53" fmla="*/ 10 h 30"/>
                <a:gd name="T54" fmla="*/ 36 w 37"/>
                <a:gd name="T55" fmla="*/ 12 h 30"/>
                <a:gd name="T56" fmla="*/ 37 w 37"/>
                <a:gd name="T57" fmla="*/ 15 h 30"/>
                <a:gd name="T58" fmla="*/ 37 w 37"/>
                <a:gd name="T59" fmla="*/ 15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0"/>
                <a:gd name="T92" fmla="*/ 37 w 37"/>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0">
                  <a:moveTo>
                    <a:pt x="37" y="15"/>
                  </a:moveTo>
                  <a:lnTo>
                    <a:pt x="37" y="15"/>
                  </a:lnTo>
                  <a:lnTo>
                    <a:pt x="36" y="18"/>
                  </a:lnTo>
                  <a:lnTo>
                    <a:pt x="35" y="21"/>
                  </a:lnTo>
                  <a:lnTo>
                    <a:pt x="31" y="25"/>
                  </a:lnTo>
                  <a:lnTo>
                    <a:pt x="25" y="29"/>
                  </a:lnTo>
                  <a:lnTo>
                    <a:pt x="22" y="30"/>
                  </a:lnTo>
                  <a:lnTo>
                    <a:pt x="18" y="30"/>
                  </a:lnTo>
                  <a:lnTo>
                    <a:pt x="14" y="30"/>
                  </a:lnTo>
                  <a:lnTo>
                    <a:pt x="11" y="29"/>
                  </a:lnTo>
                  <a:lnTo>
                    <a:pt x="5" y="25"/>
                  </a:lnTo>
                  <a:lnTo>
                    <a:pt x="1" y="21"/>
                  </a:lnTo>
                  <a:lnTo>
                    <a:pt x="0" y="18"/>
                  </a:lnTo>
                  <a:lnTo>
                    <a:pt x="0" y="15"/>
                  </a:lnTo>
                  <a:lnTo>
                    <a:pt x="0" y="12"/>
                  </a:lnTo>
                  <a:lnTo>
                    <a:pt x="1" y="10"/>
                  </a:lnTo>
                  <a:lnTo>
                    <a:pt x="5" y="5"/>
                  </a:lnTo>
                  <a:lnTo>
                    <a:pt x="11" y="1"/>
                  </a:lnTo>
                  <a:lnTo>
                    <a:pt x="14" y="1"/>
                  </a:lnTo>
                  <a:lnTo>
                    <a:pt x="18" y="0"/>
                  </a:lnTo>
                  <a:lnTo>
                    <a:pt x="22" y="1"/>
                  </a:lnTo>
                  <a:lnTo>
                    <a:pt x="25" y="1"/>
                  </a:lnTo>
                  <a:lnTo>
                    <a:pt x="31" y="5"/>
                  </a:lnTo>
                  <a:lnTo>
                    <a:pt x="35" y="10"/>
                  </a:lnTo>
                  <a:lnTo>
                    <a:pt x="36" y="12"/>
                  </a:lnTo>
                  <a:lnTo>
                    <a:pt x="37" y="15"/>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82" name="Freeform 73"/>
            <p:cNvSpPr>
              <a:spLocks/>
            </p:cNvSpPr>
            <p:nvPr/>
          </p:nvSpPr>
          <p:spPr bwMode="auto">
            <a:xfrm>
              <a:off x="5405" y="3257"/>
              <a:ext cx="24" cy="19"/>
            </a:xfrm>
            <a:custGeom>
              <a:avLst/>
              <a:gdLst>
                <a:gd name="T0" fmla="*/ 24 w 24"/>
                <a:gd name="T1" fmla="*/ 9 h 19"/>
                <a:gd name="T2" fmla="*/ 24 w 24"/>
                <a:gd name="T3" fmla="*/ 9 h 19"/>
                <a:gd name="T4" fmla="*/ 22 w 24"/>
                <a:gd name="T5" fmla="*/ 13 h 19"/>
                <a:gd name="T6" fmla="*/ 20 w 24"/>
                <a:gd name="T7" fmla="*/ 16 h 19"/>
                <a:gd name="T8" fmla="*/ 16 w 24"/>
                <a:gd name="T9" fmla="*/ 18 h 19"/>
                <a:gd name="T10" fmla="*/ 12 w 24"/>
                <a:gd name="T11" fmla="*/ 19 h 19"/>
                <a:gd name="T12" fmla="*/ 12 w 24"/>
                <a:gd name="T13" fmla="*/ 19 h 19"/>
                <a:gd name="T14" fmla="*/ 7 w 24"/>
                <a:gd name="T15" fmla="*/ 18 h 19"/>
                <a:gd name="T16" fmla="*/ 3 w 24"/>
                <a:gd name="T17" fmla="*/ 16 h 19"/>
                <a:gd name="T18" fmla="*/ 1 w 24"/>
                <a:gd name="T19" fmla="*/ 13 h 19"/>
                <a:gd name="T20" fmla="*/ 0 w 24"/>
                <a:gd name="T21" fmla="*/ 9 h 19"/>
                <a:gd name="T22" fmla="*/ 0 w 24"/>
                <a:gd name="T23" fmla="*/ 9 h 19"/>
                <a:gd name="T24" fmla="*/ 1 w 24"/>
                <a:gd name="T25" fmla="*/ 6 h 19"/>
                <a:gd name="T26" fmla="*/ 3 w 24"/>
                <a:gd name="T27" fmla="*/ 3 h 19"/>
                <a:gd name="T28" fmla="*/ 7 w 24"/>
                <a:gd name="T29" fmla="*/ 1 h 19"/>
                <a:gd name="T30" fmla="*/ 12 w 24"/>
                <a:gd name="T31" fmla="*/ 0 h 19"/>
                <a:gd name="T32" fmla="*/ 12 w 24"/>
                <a:gd name="T33" fmla="*/ 0 h 19"/>
                <a:gd name="T34" fmla="*/ 16 w 24"/>
                <a:gd name="T35" fmla="*/ 1 h 19"/>
                <a:gd name="T36" fmla="*/ 20 w 24"/>
                <a:gd name="T37" fmla="*/ 3 h 19"/>
                <a:gd name="T38" fmla="*/ 22 w 24"/>
                <a:gd name="T39" fmla="*/ 6 h 19"/>
                <a:gd name="T40" fmla="*/ 24 w 24"/>
                <a:gd name="T41" fmla="*/ 9 h 19"/>
                <a:gd name="T42" fmla="*/ 24 w 24"/>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19"/>
                <a:gd name="T68" fmla="*/ 24 w 24"/>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19">
                  <a:moveTo>
                    <a:pt x="24" y="9"/>
                  </a:moveTo>
                  <a:lnTo>
                    <a:pt x="24" y="9"/>
                  </a:lnTo>
                  <a:lnTo>
                    <a:pt x="22" y="13"/>
                  </a:lnTo>
                  <a:lnTo>
                    <a:pt x="20" y="16"/>
                  </a:lnTo>
                  <a:lnTo>
                    <a:pt x="16" y="18"/>
                  </a:lnTo>
                  <a:lnTo>
                    <a:pt x="12" y="19"/>
                  </a:lnTo>
                  <a:lnTo>
                    <a:pt x="7" y="18"/>
                  </a:lnTo>
                  <a:lnTo>
                    <a:pt x="3" y="16"/>
                  </a:lnTo>
                  <a:lnTo>
                    <a:pt x="1" y="13"/>
                  </a:lnTo>
                  <a:lnTo>
                    <a:pt x="0" y="9"/>
                  </a:lnTo>
                  <a:lnTo>
                    <a:pt x="1" y="6"/>
                  </a:lnTo>
                  <a:lnTo>
                    <a:pt x="3" y="3"/>
                  </a:lnTo>
                  <a:lnTo>
                    <a:pt x="7" y="1"/>
                  </a:lnTo>
                  <a:lnTo>
                    <a:pt x="12" y="0"/>
                  </a:lnTo>
                  <a:lnTo>
                    <a:pt x="16" y="1"/>
                  </a:lnTo>
                  <a:lnTo>
                    <a:pt x="20" y="3"/>
                  </a:lnTo>
                  <a:lnTo>
                    <a:pt x="22" y="6"/>
                  </a:lnTo>
                  <a:lnTo>
                    <a:pt x="24"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83" name="Freeform 74"/>
            <p:cNvSpPr>
              <a:spLocks/>
            </p:cNvSpPr>
            <p:nvPr/>
          </p:nvSpPr>
          <p:spPr bwMode="auto">
            <a:xfrm>
              <a:off x="5337" y="3286"/>
              <a:ext cx="18" cy="15"/>
            </a:xfrm>
            <a:custGeom>
              <a:avLst/>
              <a:gdLst>
                <a:gd name="T0" fmla="*/ 18 w 18"/>
                <a:gd name="T1" fmla="*/ 8 h 15"/>
                <a:gd name="T2" fmla="*/ 18 w 18"/>
                <a:gd name="T3" fmla="*/ 8 h 15"/>
                <a:gd name="T4" fmla="*/ 17 w 18"/>
                <a:gd name="T5" fmla="*/ 11 h 15"/>
                <a:gd name="T6" fmla="*/ 16 w 18"/>
                <a:gd name="T7" fmla="*/ 13 h 15"/>
                <a:gd name="T8" fmla="*/ 12 w 18"/>
                <a:gd name="T9" fmla="*/ 15 h 15"/>
                <a:gd name="T10" fmla="*/ 9 w 18"/>
                <a:gd name="T11" fmla="*/ 15 h 15"/>
                <a:gd name="T12" fmla="*/ 9 w 18"/>
                <a:gd name="T13" fmla="*/ 15 h 15"/>
                <a:gd name="T14" fmla="*/ 5 w 18"/>
                <a:gd name="T15" fmla="*/ 15 h 15"/>
                <a:gd name="T16" fmla="*/ 3 w 18"/>
                <a:gd name="T17" fmla="*/ 13 h 15"/>
                <a:gd name="T18" fmla="*/ 0 w 18"/>
                <a:gd name="T19" fmla="*/ 11 h 15"/>
                <a:gd name="T20" fmla="*/ 0 w 18"/>
                <a:gd name="T21" fmla="*/ 8 h 15"/>
                <a:gd name="T22" fmla="*/ 0 w 18"/>
                <a:gd name="T23" fmla="*/ 8 h 15"/>
                <a:gd name="T24" fmla="*/ 0 w 18"/>
                <a:gd name="T25" fmla="*/ 5 h 15"/>
                <a:gd name="T26" fmla="*/ 3 w 18"/>
                <a:gd name="T27" fmla="*/ 2 h 15"/>
                <a:gd name="T28" fmla="*/ 5 w 18"/>
                <a:gd name="T29" fmla="*/ 1 h 15"/>
                <a:gd name="T30" fmla="*/ 9 w 18"/>
                <a:gd name="T31" fmla="*/ 0 h 15"/>
                <a:gd name="T32" fmla="*/ 9 w 18"/>
                <a:gd name="T33" fmla="*/ 0 h 15"/>
                <a:gd name="T34" fmla="*/ 12 w 18"/>
                <a:gd name="T35" fmla="*/ 1 h 15"/>
                <a:gd name="T36" fmla="*/ 16 w 18"/>
                <a:gd name="T37" fmla="*/ 2 h 15"/>
                <a:gd name="T38" fmla="*/ 17 w 18"/>
                <a:gd name="T39" fmla="*/ 5 h 15"/>
                <a:gd name="T40" fmla="*/ 18 w 18"/>
                <a:gd name="T41" fmla="*/ 8 h 15"/>
                <a:gd name="T42" fmla="*/ 18 w 18"/>
                <a:gd name="T43" fmla="*/ 8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5"/>
                <a:gd name="T68" fmla="*/ 18 w 1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5">
                  <a:moveTo>
                    <a:pt x="18" y="8"/>
                  </a:moveTo>
                  <a:lnTo>
                    <a:pt x="18" y="8"/>
                  </a:lnTo>
                  <a:lnTo>
                    <a:pt x="17" y="11"/>
                  </a:lnTo>
                  <a:lnTo>
                    <a:pt x="16" y="13"/>
                  </a:lnTo>
                  <a:lnTo>
                    <a:pt x="12" y="15"/>
                  </a:lnTo>
                  <a:lnTo>
                    <a:pt x="9" y="15"/>
                  </a:lnTo>
                  <a:lnTo>
                    <a:pt x="5" y="15"/>
                  </a:lnTo>
                  <a:lnTo>
                    <a:pt x="3" y="13"/>
                  </a:lnTo>
                  <a:lnTo>
                    <a:pt x="0" y="11"/>
                  </a:lnTo>
                  <a:lnTo>
                    <a:pt x="0" y="8"/>
                  </a:lnTo>
                  <a:lnTo>
                    <a:pt x="0" y="5"/>
                  </a:lnTo>
                  <a:lnTo>
                    <a:pt x="3" y="2"/>
                  </a:lnTo>
                  <a:lnTo>
                    <a:pt x="5" y="1"/>
                  </a:lnTo>
                  <a:lnTo>
                    <a:pt x="9" y="0"/>
                  </a:lnTo>
                  <a:lnTo>
                    <a:pt x="12" y="1"/>
                  </a:lnTo>
                  <a:lnTo>
                    <a:pt x="16" y="2"/>
                  </a:lnTo>
                  <a:lnTo>
                    <a:pt x="17" y="5"/>
                  </a:lnTo>
                  <a:lnTo>
                    <a:pt x="18" y="8"/>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84" name="Freeform 75"/>
            <p:cNvSpPr>
              <a:spLocks/>
            </p:cNvSpPr>
            <p:nvPr/>
          </p:nvSpPr>
          <p:spPr bwMode="auto">
            <a:xfrm>
              <a:off x="5444" y="3411"/>
              <a:ext cx="28" cy="24"/>
            </a:xfrm>
            <a:custGeom>
              <a:avLst/>
              <a:gdLst>
                <a:gd name="T0" fmla="*/ 28 w 28"/>
                <a:gd name="T1" fmla="*/ 12 h 24"/>
                <a:gd name="T2" fmla="*/ 28 w 28"/>
                <a:gd name="T3" fmla="*/ 12 h 24"/>
                <a:gd name="T4" fmla="*/ 27 w 28"/>
                <a:gd name="T5" fmla="*/ 16 h 24"/>
                <a:gd name="T6" fmla="*/ 24 w 28"/>
                <a:gd name="T7" fmla="*/ 20 h 24"/>
                <a:gd name="T8" fmla="*/ 19 w 28"/>
                <a:gd name="T9" fmla="*/ 23 h 24"/>
                <a:gd name="T10" fmla="*/ 15 w 28"/>
                <a:gd name="T11" fmla="*/ 24 h 24"/>
                <a:gd name="T12" fmla="*/ 15 w 28"/>
                <a:gd name="T13" fmla="*/ 24 h 24"/>
                <a:gd name="T14" fmla="*/ 9 w 28"/>
                <a:gd name="T15" fmla="*/ 23 h 24"/>
                <a:gd name="T16" fmla="*/ 4 w 28"/>
                <a:gd name="T17" fmla="*/ 20 h 24"/>
                <a:gd name="T18" fmla="*/ 1 w 28"/>
                <a:gd name="T19" fmla="*/ 16 h 24"/>
                <a:gd name="T20" fmla="*/ 0 w 28"/>
                <a:gd name="T21" fmla="*/ 12 h 24"/>
                <a:gd name="T22" fmla="*/ 0 w 28"/>
                <a:gd name="T23" fmla="*/ 12 h 24"/>
                <a:gd name="T24" fmla="*/ 1 w 28"/>
                <a:gd name="T25" fmla="*/ 7 h 24"/>
                <a:gd name="T26" fmla="*/ 4 w 28"/>
                <a:gd name="T27" fmla="*/ 4 h 24"/>
                <a:gd name="T28" fmla="*/ 9 w 28"/>
                <a:gd name="T29" fmla="*/ 1 h 24"/>
                <a:gd name="T30" fmla="*/ 15 w 28"/>
                <a:gd name="T31" fmla="*/ 0 h 24"/>
                <a:gd name="T32" fmla="*/ 15 w 28"/>
                <a:gd name="T33" fmla="*/ 0 h 24"/>
                <a:gd name="T34" fmla="*/ 19 w 28"/>
                <a:gd name="T35" fmla="*/ 1 h 24"/>
                <a:gd name="T36" fmla="*/ 24 w 28"/>
                <a:gd name="T37" fmla="*/ 4 h 24"/>
                <a:gd name="T38" fmla="*/ 27 w 28"/>
                <a:gd name="T39" fmla="*/ 7 h 24"/>
                <a:gd name="T40" fmla="*/ 28 w 28"/>
                <a:gd name="T41" fmla="*/ 12 h 24"/>
                <a:gd name="T42" fmla="*/ 28 w 28"/>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28" y="12"/>
                  </a:moveTo>
                  <a:lnTo>
                    <a:pt x="28" y="12"/>
                  </a:lnTo>
                  <a:lnTo>
                    <a:pt x="27" y="16"/>
                  </a:lnTo>
                  <a:lnTo>
                    <a:pt x="24" y="20"/>
                  </a:lnTo>
                  <a:lnTo>
                    <a:pt x="19" y="23"/>
                  </a:lnTo>
                  <a:lnTo>
                    <a:pt x="15" y="24"/>
                  </a:lnTo>
                  <a:lnTo>
                    <a:pt x="9" y="23"/>
                  </a:lnTo>
                  <a:lnTo>
                    <a:pt x="4" y="20"/>
                  </a:lnTo>
                  <a:lnTo>
                    <a:pt x="1" y="16"/>
                  </a:lnTo>
                  <a:lnTo>
                    <a:pt x="0" y="12"/>
                  </a:lnTo>
                  <a:lnTo>
                    <a:pt x="1" y="7"/>
                  </a:lnTo>
                  <a:lnTo>
                    <a:pt x="4" y="4"/>
                  </a:lnTo>
                  <a:lnTo>
                    <a:pt x="9" y="1"/>
                  </a:lnTo>
                  <a:lnTo>
                    <a:pt x="15" y="0"/>
                  </a:lnTo>
                  <a:lnTo>
                    <a:pt x="19" y="1"/>
                  </a:lnTo>
                  <a:lnTo>
                    <a:pt x="24" y="4"/>
                  </a:lnTo>
                  <a:lnTo>
                    <a:pt x="27" y="7"/>
                  </a:lnTo>
                  <a:lnTo>
                    <a:pt x="28" y="12"/>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85" name="Freeform 76"/>
            <p:cNvSpPr>
              <a:spLocks/>
            </p:cNvSpPr>
            <p:nvPr/>
          </p:nvSpPr>
          <p:spPr bwMode="auto">
            <a:xfrm>
              <a:off x="5364" y="3410"/>
              <a:ext cx="21" cy="17"/>
            </a:xfrm>
            <a:custGeom>
              <a:avLst/>
              <a:gdLst>
                <a:gd name="T0" fmla="*/ 21 w 21"/>
                <a:gd name="T1" fmla="*/ 9 h 17"/>
                <a:gd name="T2" fmla="*/ 21 w 21"/>
                <a:gd name="T3" fmla="*/ 9 h 17"/>
                <a:gd name="T4" fmla="*/ 20 w 21"/>
                <a:gd name="T5" fmla="*/ 12 h 17"/>
                <a:gd name="T6" fmla="*/ 18 w 21"/>
                <a:gd name="T7" fmla="*/ 15 h 17"/>
                <a:gd name="T8" fmla="*/ 14 w 21"/>
                <a:gd name="T9" fmla="*/ 17 h 17"/>
                <a:gd name="T10" fmla="*/ 10 w 21"/>
                <a:gd name="T11" fmla="*/ 17 h 17"/>
                <a:gd name="T12" fmla="*/ 10 w 21"/>
                <a:gd name="T13" fmla="*/ 17 h 17"/>
                <a:gd name="T14" fmla="*/ 7 w 21"/>
                <a:gd name="T15" fmla="*/ 17 h 17"/>
                <a:gd name="T16" fmla="*/ 3 w 21"/>
                <a:gd name="T17" fmla="*/ 15 h 17"/>
                <a:gd name="T18" fmla="*/ 1 w 21"/>
                <a:gd name="T19" fmla="*/ 12 h 17"/>
                <a:gd name="T20" fmla="*/ 0 w 21"/>
                <a:gd name="T21" fmla="*/ 9 h 17"/>
                <a:gd name="T22" fmla="*/ 0 w 21"/>
                <a:gd name="T23" fmla="*/ 9 h 17"/>
                <a:gd name="T24" fmla="*/ 1 w 21"/>
                <a:gd name="T25" fmla="*/ 5 h 17"/>
                <a:gd name="T26" fmla="*/ 3 w 21"/>
                <a:gd name="T27" fmla="*/ 3 h 17"/>
                <a:gd name="T28" fmla="*/ 7 w 21"/>
                <a:gd name="T29" fmla="*/ 1 h 17"/>
                <a:gd name="T30" fmla="*/ 10 w 21"/>
                <a:gd name="T31" fmla="*/ 0 h 17"/>
                <a:gd name="T32" fmla="*/ 10 w 21"/>
                <a:gd name="T33" fmla="*/ 0 h 17"/>
                <a:gd name="T34" fmla="*/ 14 w 21"/>
                <a:gd name="T35" fmla="*/ 1 h 17"/>
                <a:gd name="T36" fmla="*/ 18 w 21"/>
                <a:gd name="T37" fmla="*/ 3 h 17"/>
                <a:gd name="T38" fmla="*/ 20 w 21"/>
                <a:gd name="T39" fmla="*/ 5 h 17"/>
                <a:gd name="T40" fmla="*/ 21 w 21"/>
                <a:gd name="T41" fmla="*/ 9 h 17"/>
                <a:gd name="T42" fmla="*/ 21 w 21"/>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7"/>
                <a:gd name="T68" fmla="*/ 21 w 2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7">
                  <a:moveTo>
                    <a:pt x="21" y="9"/>
                  </a:moveTo>
                  <a:lnTo>
                    <a:pt x="21" y="9"/>
                  </a:lnTo>
                  <a:lnTo>
                    <a:pt x="20" y="12"/>
                  </a:lnTo>
                  <a:lnTo>
                    <a:pt x="18" y="15"/>
                  </a:lnTo>
                  <a:lnTo>
                    <a:pt x="14" y="17"/>
                  </a:lnTo>
                  <a:lnTo>
                    <a:pt x="10" y="17"/>
                  </a:lnTo>
                  <a:lnTo>
                    <a:pt x="7" y="17"/>
                  </a:lnTo>
                  <a:lnTo>
                    <a:pt x="3" y="15"/>
                  </a:lnTo>
                  <a:lnTo>
                    <a:pt x="1" y="12"/>
                  </a:lnTo>
                  <a:lnTo>
                    <a:pt x="0" y="9"/>
                  </a:lnTo>
                  <a:lnTo>
                    <a:pt x="1" y="5"/>
                  </a:lnTo>
                  <a:lnTo>
                    <a:pt x="3" y="3"/>
                  </a:lnTo>
                  <a:lnTo>
                    <a:pt x="7" y="1"/>
                  </a:lnTo>
                  <a:lnTo>
                    <a:pt x="10" y="0"/>
                  </a:lnTo>
                  <a:lnTo>
                    <a:pt x="14" y="1"/>
                  </a:lnTo>
                  <a:lnTo>
                    <a:pt x="18" y="3"/>
                  </a:lnTo>
                  <a:lnTo>
                    <a:pt x="20" y="5"/>
                  </a:lnTo>
                  <a:lnTo>
                    <a:pt x="21"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86" name="Freeform 77"/>
            <p:cNvSpPr>
              <a:spLocks/>
            </p:cNvSpPr>
            <p:nvPr/>
          </p:nvSpPr>
          <p:spPr bwMode="auto">
            <a:xfrm>
              <a:off x="5310" y="3400"/>
              <a:ext cx="13" cy="11"/>
            </a:xfrm>
            <a:custGeom>
              <a:avLst/>
              <a:gdLst>
                <a:gd name="T0" fmla="*/ 13 w 13"/>
                <a:gd name="T1" fmla="*/ 5 h 11"/>
                <a:gd name="T2" fmla="*/ 13 w 13"/>
                <a:gd name="T3" fmla="*/ 5 h 11"/>
                <a:gd name="T4" fmla="*/ 13 w 13"/>
                <a:gd name="T5" fmla="*/ 8 h 11"/>
                <a:gd name="T6" fmla="*/ 12 w 13"/>
                <a:gd name="T7" fmla="*/ 9 h 11"/>
                <a:gd name="T8" fmla="*/ 9 w 13"/>
                <a:gd name="T9" fmla="*/ 11 h 11"/>
                <a:gd name="T10" fmla="*/ 7 w 13"/>
                <a:gd name="T11" fmla="*/ 11 h 11"/>
                <a:gd name="T12" fmla="*/ 7 w 13"/>
                <a:gd name="T13" fmla="*/ 11 h 11"/>
                <a:gd name="T14" fmla="*/ 4 w 13"/>
                <a:gd name="T15" fmla="*/ 11 h 11"/>
                <a:gd name="T16" fmla="*/ 2 w 13"/>
                <a:gd name="T17" fmla="*/ 9 h 11"/>
                <a:gd name="T18" fmla="*/ 1 w 13"/>
                <a:gd name="T19" fmla="*/ 8 h 11"/>
                <a:gd name="T20" fmla="*/ 0 w 13"/>
                <a:gd name="T21" fmla="*/ 5 h 11"/>
                <a:gd name="T22" fmla="*/ 0 w 13"/>
                <a:gd name="T23" fmla="*/ 5 h 11"/>
                <a:gd name="T24" fmla="*/ 1 w 13"/>
                <a:gd name="T25" fmla="*/ 3 h 11"/>
                <a:gd name="T26" fmla="*/ 2 w 13"/>
                <a:gd name="T27" fmla="*/ 1 h 11"/>
                <a:gd name="T28" fmla="*/ 4 w 13"/>
                <a:gd name="T29" fmla="*/ 0 h 11"/>
                <a:gd name="T30" fmla="*/ 7 w 13"/>
                <a:gd name="T31" fmla="*/ 0 h 11"/>
                <a:gd name="T32" fmla="*/ 7 w 13"/>
                <a:gd name="T33" fmla="*/ 0 h 11"/>
                <a:gd name="T34" fmla="*/ 9 w 13"/>
                <a:gd name="T35" fmla="*/ 0 h 11"/>
                <a:gd name="T36" fmla="*/ 12 w 13"/>
                <a:gd name="T37" fmla="*/ 1 h 11"/>
                <a:gd name="T38" fmla="*/ 13 w 13"/>
                <a:gd name="T39" fmla="*/ 3 h 11"/>
                <a:gd name="T40" fmla="*/ 13 w 13"/>
                <a:gd name="T41" fmla="*/ 5 h 11"/>
                <a:gd name="T42" fmla="*/ 13 w 13"/>
                <a:gd name="T43" fmla="*/ 5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1"/>
                <a:gd name="T68" fmla="*/ 13 w 13"/>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1">
                  <a:moveTo>
                    <a:pt x="13" y="5"/>
                  </a:moveTo>
                  <a:lnTo>
                    <a:pt x="13" y="5"/>
                  </a:lnTo>
                  <a:lnTo>
                    <a:pt x="13" y="8"/>
                  </a:lnTo>
                  <a:lnTo>
                    <a:pt x="12" y="9"/>
                  </a:lnTo>
                  <a:lnTo>
                    <a:pt x="9" y="11"/>
                  </a:lnTo>
                  <a:lnTo>
                    <a:pt x="7" y="11"/>
                  </a:lnTo>
                  <a:lnTo>
                    <a:pt x="4" y="11"/>
                  </a:lnTo>
                  <a:lnTo>
                    <a:pt x="2" y="9"/>
                  </a:lnTo>
                  <a:lnTo>
                    <a:pt x="1" y="8"/>
                  </a:lnTo>
                  <a:lnTo>
                    <a:pt x="0" y="5"/>
                  </a:lnTo>
                  <a:lnTo>
                    <a:pt x="1" y="3"/>
                  </a:lnTo>
                  <a:lnTo>
                    <a:pt x="2" y="1"/>
                  </a:lnTo>
                  <a:lnTo>
                    <a:pt x="4" y="0"/>
                  </a:lnTo>
                  <a:lnTo>
                    <a:pt x="7" y="0"/>
                  </a:lnTo>
                  <a:lnTo>
                    <a:pt x="9" y="0"/>
                  </a:lnTo>
                  <a:lnTo>
                    <a:pt x="12" y="1"/>
                  </a:lnTo>
                  <a:lnTo>
                    <a:pt x="13" y="3"/>
                  </a:lnTo>
                  <a:lnTo>
                    <a:pt x="13" y="5"/>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87" name="Freeform 78"/>
            <p:cNvSpPr>
              <a:spLocks/>
            </p:cNvSpPr>
            <p:nvPr/>
          </p:nvSpPr>
          <p:spPr bwMode="auto">
            <a:xfrm>
              <a:off x="5528" y="3200"/>
              <a:ext cx="21" cy="17"/>
            </a:xfrm>
            <a:custGeom>
              <a:avLst/>
              <a:gdLst>
                <a:gd name="T0" fmla="*/ 21 w 21"/>
                <a:gd name="T1" fmla="*/ 9 h 17"/>
                <a:gd name="T2" fmla="*/ 21 w 21"/>
                <a:gd name="T3" fmla="*/ 9 h 17"/>
                <a:gd name="T4" fmla="*/ 20 w 21"/>
                <a:gd name="T5" fmla="*/ 12 h 17"/>
                <a:gd name="T6" fmla="*/ 17 w 21"/>
                <a:gd name="T7" fmla="*/ 15 h 17"/>
                <a:gd name="T8" fmla="*/ 15 w 21"/>
                <a:gd name="T9" fmla="*/ 17 h 17"/>
                <a:gd name="T10" fmla="*/ 10 w 21"/>
                <a:gd name="T11" fmla="*/ 17 h 17"/>
                <a:gd name="T12" fmla="*/ 10 w 21"/>
                <a:gd name="T13" fmla="*/ 17 h 17"/>
                <a:gd name="T14" fmla="*/ 6 w 21"/>
                <a:gd name="T15" fmla="*/ 17 h 17"/>
                <a:gd name="T16" fmla="*/ 3 w 21"/>
                <a:gd name="T17" fmla="*/ 15 h 17"/>
                <a:gd name="T18" fmla="*/ 0 w 21"/>
                <a:gd name="T19" fmla="*/ 12 h 17"/>
                <a:gd name="T20" fmla="*/ 0 w 21"/>
                <a:gd name="T21" fmla="*/ 9 h 17"/>
                <a:gd name="T22" fmla="*/ 0 w 21"/>
                <a:gd name="T23" fmla="*/ 9 h 17"/>
                <a:gd name="T24" fmla="*/ 0 w 21"/>
                <a:gd name="T25" fmla="*/ 5 h 17"/>
                <a:gd name="T26" fmla="*/ 3 w 21"/>
                <a:gd name="T27" fmla="*/ 2 h 17"/>
                <a:gd name="T28" fmla="*/ 6 w 21"/>
                <a:gd name="T29" fmla="*/ 1 h 17"/>
                <a:gd name="T30" fmla="*/ 10 w 21"/>
                <a:gd name="T31" fmla="*/ 0 h 17"/>
                <a:gd name="T32" fmla="*/ 10 w 21"/>
                <a:gd name="T33" fmla="*/ 0 h 17"/>
                <a:gd name="T34" fmla="*/ 15 w 21"/>
                <a:gd name="T35" fmla="*/ 1 h 17"/>
                <a:gd name="T36" fmla="*/ 17 w 21"/>
                <a:gd name="T37" fmla="*/ 2 h 17"/>
                <a:gd name="T38" fmla="*/ 20 w 21"/>
                <a:gd name="T39" fmla="*/ 5 h 17"/>
                <a:gd name="T40" fmla="*/ 21 w 21"/>
                <a:gd name="T41" fmla="*/ 9 h 17"/>
                <a:gd name="T42" fmla="*/ 21 w 21"/>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7"/>
                <a:gd name="T68" fmla="*/ 21 w 2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7">
                  <a:moveTo>
                    <a:pt x="21" y="9"/>
                  </a:moveTo>
                  <a:lnTo>
                    <a:pt x="21" y="9"/>
                  </a:lnTo>
                  <a:lnTo>
                    <a:pt x="20" y="12"/>
                  </a:lnTo>
                  <a:lnTo>
                    <a:pt x="17" y="15"/>
                  </a:lnTo>
                  <a:lnTo>
                    <a:pt x="15" y="17"/>
                  </a:lnTo>
                  <a:lnTo>
                    <a:pt x="10" y="17"/>
                  </a:lnTo>
                  <a:lnTo>
                    <a:pt x="6" y="17"/>
                  </a:lnTo>
                  <a:lnTo>
                    <a:pt x="3" y="15"/>
                  </a:lnTo>
                  <a:lnTo>
                    <a:pt x="0" y="12"/>
                  </a:lnTo>
                  <a:lnTo>
                    <a:pt x="0" y="9"/>
                  </a:lnTo>
                  <a:lnTo>
                    <a:pt x="0" y="5"/>
                  </a:lnTo>
                  <a:lnTo>
                    <a:pt x="3" y="2"/>
                  </a:lnTo>
                  <a:lnTo>
                    <a:pt x="6" y="1"/>
                  </a:lnTo>
                  <a:lnTo>
                    <a:pt x="10" y="0"/>
                  </a:lnTo>
                  <a:lnTo>
                    <a:pt x="15" y="1"/>
                  </a:lnTo>
                  <a:lnTo>
                    <a:pt x="17" y="2"/>
                  </a:lnTo>
                  <a:lnTo>
                    <a:pt x="20" y="5"/>
                  </a:lnTo>
                  <a:lnTo>
                    <a:pt x="21"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88" name="Freeform 79"/>
            <p:cNvSpPr>
              <a:spLocks/>
            </p:cNvSpPr>
            <p:nvPr/>
          </p:nvSpPr>
          <p:spPr bwMode="auto">
            <a:xfrm>
              <a:off x="5561" y="3237"/>
              <a:ext cx="23" cy="18"/>
            </a:xfrm>
            <a:custGeom>
              <a:avLst/>
              <a:gdLst>
                <a:gd name="T0" fmla="*/ 23 w 23"/>
                <a:gd name="T1" fmla="*/ 9 h 18"/>
                <a:gd name="T2" fmla="*/ 23 w 23"/>
                <a:gd name="T3" fmla="*/ 9 h 18"/>
                <a:gd name="T4" fmla="*/ 21 w 23"/>
                <a:gd name="T5" fmla="*/ 13 h 18"/>
                <a:gd name="T6" fmla="*/ 19 w 23"/>
                <a:gd name="T7" fmla="*/ 16 h 18"/>
                <a:gd name="T8" fmla="*/ 15 w 23"/>
                <a:gd name="T9" fmla="*/ 17 h 18"/>
                <a:gd name="T10" fmla="*/ 11 w 23"/>
                <a:gd name="T11" fmla="*/ 18 h 18"/>
                <a:gd name="T12" fmla="*/ 11 w 23"/>
                <a:gd name="T13" fmla="*/ 18 h 18"/>
                <a:gd name="T14" fmla="*/ 7 w 23"/>
                <a:gd name="T15" fmla="*/ 17 h 18"/>
                <a:gd name="T16" fmla="*/ 3 w 23"/>
                <a:gd name="T17" fmla="*/ 16 h 18"/>
                <a:gd name="T18" fmla="*/ 1 w 23"/>
                <a:gd name="T19" fmla="*/ 13 h 18"/>
                <a:gd name="T20" fmla="*/ 0 w 23"/>
                <a:gd name="T21" fmla="*/ 9 h 18"/>
                <a:gd name="T22" fmla="*/ 0 w 23"/>
                <a:gd name="T23" fmla="*/ 9 h 18"/>
                <a:gd name="T24" fmla="*/ 1 w 23"/>
                <a:gd name="T25" fmla="*/ 5 h 18"/>
                <a:gd name="T26" fmla="*/ 3 w 23"/>
                <a:gd name="T27" fmla="*/ 2 h 18"/>
                <a:gd name="T28" fmla="*/ 7 w 23"/>
                <a:gd name="T29" fmla="*/ 0 h 18"/>
                <a:gd name="T30" fmla="*/ 11 w 23"/>
                <a:gd name="T31" fmla="*/ 0 h 18"/>
                <a:gd name="T32" fmla="*/ 11 w 23"/>
                <a:gd name="T33" fmla="*/ 0 h 18"/>
                <a:gd name="T34" fmla="*/ 15 w 23"/>
                <a:gd name="T35" fmla="*/ 0 h 18"/>
                <a:gd name="T36" fmla="*/ 19 w 23"/>
                <a:gd name="T37" fmla="*/ 2 h 18"/>
                <a:gd name="T38" fmla="*/ 21 w 23"/>
                <a:gd name="T39" fmla="*/ 5 h 18"/>
                <a:gd name="T40" fmla="*/ 23 w 23"/>
                <a:gd name="T41" fmla="*/ 9 h 18"/>
                <a:gd name="T42" fmla="*/ 23 w 23"/>
                <a:gd name="T43" fmla="*/ 9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8"/>
                <a:gd name="T68" fmla="*/ 23 w 23"/>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8">
                  <a:moveTo>
                    <a:pt x="23" y="9"/>
                  </a:moveTo>
                  <a:lnTo>
                    <a:pt x="23" y="9"/>
                  </a:lnTo>
                  <a:lnTo>
                    <a:pt x="21" y="13"/>
                  </a:lnTo>
                  <a:lnTo>
                    <a:pt x="19" y="16"/>
                  </a:lnTo>
                  <a:lnTo>
                    <a:pt x="15" y="17"/>
                  </a:lnTo>
                  <a:lnTo>
                    <a:pt x="11" y="18"/>
                  </a:lnTo>
                  <a:lnTo>
                    <a:pt x="7" y="17"/>
                  </a:lnTo>
                  <a:lnTo>
                    <a:pt x="3" y="16"/>
                  </a:lnTo>
                  <a:lnTo>
                    <a:pt x="1" y="13"/>
                  </a:lnTo>
                  <a:lnTo>
                    <a:pt x="0" y="9"/>
                  </a:lnTo>
                  <a:lnTo>
                    <a:pt x="1" y="5"/>
                  </a:lnTo>
                  <a:lnTo>
                    <a:pt x="3" y="2"/>
                  </a:lnTo>
                  <a:lnTo>
                    <a:pt x="7" y="0"/>
                  </a:lnTo>
                  <a:lnTo>
                    <a:pt x="11" y="0"/>
                  </a:lnTo>
                  <a:lnTo>
                    <a:pt x="15" y="0"/>
                  </a:lnTo>
                  <a:lnTo>
                    <a:pt x="19" y="2"/>
                  </a:lnTo>
                  <a:lnTo>
                    <a:pt x="21" y="5"/>
                  </a:lnTo>
                  <a:lnTo>
                    <a:pt x="23"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89" name="Freeform 80"/>
            <p:cNvSpPr>
              <a:spLocks/>
            </p:cNvSpPr>
            <p:nvPr/>
          </p:nvSpPr>
          <p:spPr bwMode="auto">
            <a:xfrm>
              <a:off x="5235" y="3224"/>
              <a:ext cx="18" cy="16"/>
            </a:xfrm>
            <a:custGeom>
              <a:avLst/>
              <a:gdLst>
                <a:gd name="T0" fmla="*/ 18 w 18"/>
                <a:gd name="T1" fmla="*/ 8 h 16"/>
                <a:gd name="T2" fmla="*/ 18 w 18"/>
                <a:gd name="T3" fmla="*/ 8 h 16"/>
                <a:gd name="T4" fmla="*/ 17 w 18"/>
                <a:gd name="T5" fmla="*/ 11 h 16"/>
                <a:gd name="T6" fmla="*/ 16 w 18"/>
                <a:gd name="T7" fmla="*/ 14 h 16"/>
                <a:gd name="T8" fmla="*/ 12 w 18"/>
                <a:gd name="T9" fmla="*/ 15 h 16"/>
                <a:gd name="T10" fmla="*/ 8 w 18"/>
                <a:gd name="T11" fmla="*/ 16 h 16"/>
                <a:gd name="T12" fmla="*/ 8 w 18"/>
                <a:gd name="T13" fmla="*/ 16 h 16"/>
                <a:gd name="T14" fmla="*/ 5 w 18"/>
                <a:gd name="T15" fmla="*/ 15 h 16"/>
                <a:gd name="T16" fmla="*/ 2 w 18"/>
                <a:gd name="T17" fmla="*/ 14 h 16"/>
                <a:gd name="T18" fmla="*/ 0 w 18"/>
                <a:gd name="T19" fmla="*/ 11 h 16"/>
                <a:gd name="T20" fmla="*/ 0 w 18"/>
                <a:gd name="T21" fmla="*/ 8 h 16"/>
                <a:gd name="T22" fmla="*/ 0 w 18"/>
                <a:gd name="T23" fmla="*/ 8 h 16"/>
                <a:gd name="T24" fmla="*/ 0 w 18"/>
                <a:gd name="T25" fmla="*/ 5 h 16"/>
                <a:gd name="T26" fmla="*/ 2 w 18"/>
                <a:gd name="T27" fmla="*/ 3 h 16"/>
                <a:gd name="T28" fmla="*/ 5 w 18"/>
                <a:gd name="T29" fmla="*/ 1 h 16"/>
                <a:gd name="T30" fmla="*/ 8 w 18"/>
                <a:gd name="T31" fmla="*/ 0 h 16"/>
                <a:gd name="T32" fmla="*/ 8 w 18"/>
                <a:gd name="T33" fmla="*/ 0 h 16"/>
                <a:gd name="T34" fmla="*/ 12 w 18"/>
                <a:gd name="T35" fmla="*/ 1 h 16"/>
                <a:gd name="T36" fmla="*/ 16 w 18"/>
                <a:gd name="T37" fmla="*/ 3 h 16"/>
                <a:gd name="T38" fmla="*/ 17 w 18"/>
                <a:gd name="T39" fmla="*/ 5 h 16"/>
                <a:gd name="T40" fmla="*/ 18 w 18"/>
                <a:gd name="T41" fmla="*/ 8 h 16"/>
                <a:gd name="T42" fmla="*/ 18 w 18"/>
                <a:gd name="T43" fmla="*/ 8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6"/>
                <a:gd name="T68" fmla="*/ 18 w 1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6">
                  <a:moveTo>
                    <a:pt x="18" y="8"/>
                  </a:moveTo>
                  <a:lnTo>
                    <a:pt x="18" y="8"/>
                  </a:lnTo>
                  <a:lnTo>
                    <a:pt x="17" y="11"/>
                  </a:lnTo>
                  <a:lnTo>
                    <a:pt x="16" y="14"/>
                  </a:lnTo>
                  <a:lnTo>
                    <a:pt x="12" y="15"/>
                  </a:lnTo>
                  <a:lnTo>
                    <a:pt x="8" y="16"/>
                  </a:lnTo>
                  <a:lnTo>
                    <a:pt x="5" y="15"/>
                  </a:lnTo>
                  <a:lnTo>
                    <a:pt x="2" y="14"/>
                  </a:lnTo>
                  <a:lnTo>
                    <a:pt x="0" y="11"/>
                  </a:lnTo>
                  <a:lnTo>
                    <a:pt x="0" y="8"/>
                  </a:lnTo>
                  <a:lnTo>
                    <a:pt x="0" y="5"/>
                  </a:lnTo>
                  <a:lnTo>
                    <a:pt x="2" y="3"/>
                  </a:lnTo>
                  <a:lnTo>
                    <a:pt x="5" y="1"/>
                  </a:lnTo>
                  <a:lnTo>
                    <a:pt x="8" y="0"/>
                  </a:lnTo>
                  <a:lnTo>
                    <a:pt x="12" y="1"/>
                  </a:lnTo>
                  <a:lnTo>
                    <a:pt x="16" y="3"/>
                  </a:lnTo>
                  <a:lnTo>
                    <a:pt x="17" y="5"/>
                  </a:lnTo>
                  <a:lnTo>
                    <a:pt x="18" y="8"/>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90" name="Freeform 81"/>
            <p:cNvSpPr>
              <a:spLocks/>
            </p:cNvSpPr>
            <p:nvPr/>
          </p:nvSpPr>
          <p:spPr bwMode="auto">
            <a:xfrm>
              <a:off x="5040" y="3181"/>
              <a:ext cx="40" cy="33"/>
            </a:xfrm>
            <a:custGeom>
              <a:avLst/>
              <a:gdLst>
                <a:gd name="T0" fmla="*/ 40 w 40"/>
                <a:gd name="T1" fmla="*/ 16 h 33"/>
                <a:gd name="T2" fmla="*/ 40 w 40"/>
                <a:gd name="T3" fmla="*/ 16 h 33"/>
                <a:gd name="T4" fmla="*/ 40 w 40"/>
                <a:gd name="T5" fmla="*/ 19 h 33"/>
                <a:gd name="T6" fmla="*/ 39 w 40"/>
                <a:gd name="T7" fmla="*/ 23 h 33"/>
                <a:gd name="T8" fmla="*/ 36 w 40"/>
                <a:gd name="T9" fmla="*/ 25 h 33"/>
                <a:gd name="T10" fmla="*/ 34 w 40"/>
                <a:gd name="T11" fmla="*/ 28 h 33"/>
                <a:gd name="T12" fmla="*/ 32 w 40"/>
                <a:gd name="T13" fmla="*/ 30 h 33"/>
                <a:gd name="T14" fmla="*/ 28 w 40"/>
                <a:gd name="T15" fmla="*/ 31 h 33"/>
                <a:gd name="T16" fmla="*/ 24 w 40"/>
                <a:gd name="T17" fmla="*/ 32 h 33"/>
                <a:gd name="T18" fmla="*/ 21 w 40"/>
                <a:gd name="T19" fmla="*/ 33 h 33"/>
                <a:gd name="T20" fmla="*/ 21 w 40"/>
                <a:gd name="T21" fmla="*/ 33 h 33"/>
                <a:gd name="T22" fmla="*/ 17 w 40"/>
                <a:gd name="T23" fmla="*/ 32 h 33"/>
                <a:gd name="T24" fmla="*/ 12 w 40"/>
                <a:gd name="T25" fmla="*/ 31 h 33"/>
                <a:gd name="T26" fmla="*/ 10 w 40"/>
                <a:gd name="T27" fmla="*/ 30 h 33"/>
                <a:gd name="T28" fmla="*/ 6 w 40"/>
                <a:gd name="T29" fmla="*/ 28 h 33"/>
                <a:gd name="T30" fmla="*/ 4 w 40"/>
                <a:gd name="T31" fmla="*/ 25 h 33"/>
                <a:gd name="T32" fmla="*/ 3 w 40"/>
                <a:gd name="T33" fmla="*/ 23 h 33"/>
                <a:gd name="T34" fmla="*/ 2 w 40"/>
                <a:gd name="T35" fmla="*/ 19 h 33"/>
                <a:gd name="T36" fmla="*/ 0 w 40"/>
                <a:gd name="T37" fmla="*/ 16 h 33"/>
                <a:gd name="T38" fmla="*/ 0 w 40"/>
                <a:gd name="T39" fmla="*/ 16 h 33"/>
                <a:gd name="T40" fmla="*/ 2 w 40"/>
                <a:gd name="T41" fmla="*/ 13 h 33"/>
                <a:gd name="T42" fmla="*/ 3 w 40"/>
                <a:gd name="T43" fmla="*/ 10 h 33"/>
                <a:gd name="T44" fmla="*/ 4 w 40"/>
                <a:gd name="T45" fmla="*/ 7 h 33"/>
                <a:gd name="T46" fmla="*/ 6 w 40"/>
                <a:gd name="T47" fmla="*/ 5 h 33"/>
                <a:gd name="T48" fmla="*/ 10 w 40"/>
                <a:gd name="T49" fmla="*/ 3 h 33"/>
                <a:gd name="T50" fmla="*/ 12 w 40"/>
                <a:gd name="T51" fmla="*/ 1 h 33"/>
                <a:gd name="T52" fmla="*/ 17 w 40"/>
                <a:gd name="T53" fmla="*/ 0 h 33"/>
                <a:gd name="T54" fmla="*/ 21 w 40"/>
                <a:gd name="T55" fmla="*/ 0 h 33"/>
                <a:gd name="T56" fmla="*/ 21 w 40"/>
                <a:gd name="T57" fmla="*/ 0 h 33"/>
                <a:gd name="T58" fmla="*/ 24 w 40"/>
                <a:gd name="T59" fmla="*/ 0 h 33"/>
                <a:gd name="T60" fmla="*/ 28 w 40"/>
                <a:gd name="T61" fmla="*/ 1 h 33"/>
                <a:gd name="T62" fmla="*/ 32 w 40"/>
                <a:gd name="T63" fmla="*/ 3 h 33"/>
                <a:gd name="T64" fmla="*/ 34 w 40"/>
                <a:gd name="T65" fmla="*/ 5 h 33"/>
                <a:gd name="T66" fmla="*/ 36 w 40"/>
                <a:gd name="T67" fmla="*/ 7 h 33"/>
                <a:gd name="T68" fmla="*/ 39 w 40"/>
                <a:gd name="T69" fmla="*/ 10 h 33"/>
                <a:gd name="T70" fmla="*/ 40 w 40"/>
                <a:gd name="T71" fmla="*/ 13 h 33"/>
                <a:gd name="T72" fmla="*/ 40 w 40"/>
                <a:gd name="T73" fmla="*/ 16 h 33"/>
                <a:gd name="T74" fmla="*/ 40 w 40"/>
                <a:gd name="T75" fmla="*/ 16 h 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33"/>
                <a:gd name="T116" fmla="*/ 40 w 40"/>
                <a:gd name="T117" fmla="*/ 33 h 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33">
                  <a:moveTo>
                    <a:pt x="40" y="16"/>
                  </a:moveTo>
                  <a:lnTo>
                    <a:pt x="40" y="16"/>
                  </a:lnTo>
                  <a:lnTo>
                    <a:pt x="40" y="19"/>
                  </a:lnTo>
                  <a:lnTo>
                    <a:pt x="39" y="23"/>
                  </a:lnTo>
                  <a:lnTo>
                    <a:pt x="36" y="25"/>
                  </a:lnTo>
                  <a:lnTo>
                    <a:pt x="34" y="28"/>
                  </a:lnTo>
                  <a:lnTo>
                    <a:pt x="32" y="30"/>
                  </a:lnTo>
                  <a:lnTo>
                    <a:pt x="28" y="31"/>
                  </a:lnTo>
                  <a:lnTo>
                    <a:pt x="24" y="32"/>
                  </a:lnTo>
                  <a:lnTo>
                    <a:pt x="21" y="33"/>
                  </a:lnTo>
                  <a:lnTo>
                    <a:pt x="17" y="32"/>
                  </a:lnTo>
                  <a:lnTo>
                    <a:pt x="12" y="31"/>
                  </a:lnTo>
                  <a:lnTo>
                    <a:pt x="10" y="30"/>
                  </a:lnTo>
                  <a:lnTo>
                    <a:pt x="6" y="28"/>
                  </a:lnTo>
                  <a:lnTo>
                    <a:pt x="4" y="25"/>
                  </a:lnTo>
                  <a:lnTo>
                    <a:pt x="3" y="23"/>
                  </a:lnTo>
                  <a:lnTo>
                    <a:pt x="2" y="19"/>
                  </a:lnTo>
                  <a:lnTo>
                    <a:pt x="0" y="16"/>
                  </a:lnTo>
                  <a:lnTo>
                    <a:pt x="2" y="13"/>
                  </a:lnTo>
                  <a:lnTo>
                    <a:pt x="3" y="10"/>
                  </a:lnTo>
                  <a:lnTo>
                    <a:pt x="4" y="7"/>
                  </a:lnTo>
                  <a:lnTo>
                    <a:pt x="6" y="5"/>
                  </a:lnTo>
                  <a:lnTo>
                    <a:pt x="10" y="3"/>
                  </a:lnTo>
                  <a:lnTo>
                    <a:pt x="12" y="1"/>
                  </a:lnTo>
                  <a:lnTo>
                    <a:pt x="17" y="0"/>
                  </a:lnTo>
                  <a:lnTo>
                    <a:pt x="21" y="0"/>
                  </a:lnTo>
                  <a:lnTo>
                    <a:pt x="24" y="0"/>
                  </a:lnTo>
                  <a:lnTo>
                    <a:pt x="28" y="1"/>
                  </a:lnTo>
                  <a:lnTo>
                    <a:pt x="32" y="3"/>
                  </a:lnTo>
                  <a:lnTo>
                    <a:pt x="34" y="5"/>
                  </a:lnTo>
                  <a:lnTo>
                    <a:pt x="36" y="7"/>
                  </a:lnTo>
                  <a:lnTo>
                    <a:pt x="39" y="10"/>
                  </a:lnTo>
                  <a:lnTo>
                    <a:pt x="40" y="13"/>
                  </a:lnTo>
                  <a:lnTo>
                    <a:pt x="40" y="16"/>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91" name="Freeform 82"/>
            <p:cNvSpPr>
              <a:spLocks/>
            </p:cNvSpPr>
            <p:nvPr/>
          </p:nvSpPr>
          <p:spPr bwMode="auto">
            <a:xfrm>
              <a:off x="5094" y="3199"/>
              <a:ext cx="23" cy="19"/>
            </a:xfrm>
            <a:custGeom>
              <a:avLst/>
              <a:gdLst>
                <a:gd name="T0" fmla="*/ 23 w 23"/>
                <a:gd name="T1" fmla="*/ 9 h 19"/>
                <a:gd name="T2" fmla="*/ 23 w 23"/>
                <a:gd name="T3" fmla="*/ 9 h 19"/>
                <a:gd name="T4" fmla="*/ 22 w 23"/>
                <a:gd name="T5" fmla="*/ 13 h 19"/>
                <a:gd name="T6" fmla="*/ 20 w 23"/>
                <a:gd name="T7" fmla="*/ 16 h 19"/>
                <a:gd name="T8" fmla="*/ 16 w 23"/>
                <a:gd name="T9" fmla="*/ 18 h 19"/>
                <a:gd name="T10" fmla="*/ 12 w 23"/>
                <a:gd name="T11" fmla="*/ 19 h 19"/>
                <a:gd name="T12" fmla="*/ 12 w 23"/>
                <a:gd name="T13" fmla="*/ 19 h 19"/>
                <a:gd name="T14" fmla="*/ 8 w 23"/>
                <a:gd name="T15" fmla="*/ 18 h 19"/>
                <a:gd name="T16" fmla="*/ 4 w 23"/>
                <a:gd name="T17" fmla="*/ 16 h 19"/>
                <a:gd name="T18" fmla="*/ 2 w 23"/>
                <a:gd name="T19" fmla="*/ 13 h 19"/>
                <a:gd name="T20" fmla="*/ 0 w 23"/>
                <a:gd name="T21" fmla="*/ 9 h 19"/>
                <a:gd name="T22" fmla="*/ 0 w 23"/>
                <a:gd name="T23" fmla="*/ 9 h 19"/>
                <a:gd name="T24" fmla="*/ 2 w 23"/>
                <a:gd name="T25" fmla="*/ 6 h 19"/>
                <a:gd name="T26" fmla="*/ 4 w 23"/>
                <a:gd name="T27" fmla="*/ 3 h 19"/>
                <a:gd name="T28" fmla="*/ 8 w 23"/>
                <a:gd name="T29" fmla="*/ 1 h 19"/>
                <a:gd name="T30" fmla="*/ 12 w 23"/>
                <a:gd name="T31" fmla="*/ 0 h 19"/>
                <a:gd name="T32" fmla="*/ 12 w 23"/>
                <a:gd name="T33" fmla="*/ 0 h 19"/>
                <a:gd name="T34" fmla="*/ 16 w 23"/>
                <a:gd name="T35" fmla="*/ 1 h 19"/>
                <a:gd name="T36" fmla="*/ 20 w 23"/>
                <a:gd name="T37" fmla="*/ 3 h 19"/>
                <a:gd name="T38" fmla="*/ 22 w 23"/>
                <a:gd name="T39" fmla="*/ 6 h 19"/>
                <a:gd name="T40" fmla="*/ 23 w 23"/>
                <a:gd name="T41" fmla="*/ 9 h 19"/>
                <a:gd name="T42" fmla="*/ 23 w 23"/>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9"/>
                <a:gd name="T68" fmla="*/ 23 w 2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9">
                  <a:moveTo>
                    <a:pt x="23" y="9"/>
                  </a:moveTo>
                  <a:lnTo>
                    <a:pt x="23" y="9"/>
                  </a:lnTo>
                  <a:lnTo>
                    <a:pt x="22" y="13"/>
                  </a:lnTo>
                  <a:lnTo>
                    <a:pt x="20" y="16"/>
                  </a:lnTo>
                  <a:lnTo>
                    <a:pt x="16" y="18"/>
                  </a:lnTo>
                  <a:lnTo>
                    <a:pt x="12" y="19"/>
                  </a:lnTo>
                  <a:lnTo>
                    <a:pt x="8" y="18"/>
                  </a:lnTo>
                  <a:lnTo>
                    <a:pt x="4" y="16"/>
                  </a:lnTo>
                  <a:lnTo>
                    <a:pt x="2" y="13"/>
                  </a:lnTo>
                  <a:lnTo>
                    <a:pt x="0" y="9"/>
                  </a:lnTo>
                  <a:lnTo>
                    <a:pt x="2" y="6"/>
                  </a:lnTo>
                  <a:lnTo>
                    <a:pt x="4" y="3"/>
                  </a:lnTo>
                  <a:lnTo>
                    <a:pt x="8" y="1"/>
                  </a:lnTo>
                  <a:lnTo>
                    <a:pt x="12" y="0"/>
                  </a:lnTo>
                  <a:lnTo>
                    <a:pt x="16" y="1"/>
                  </a:lnTo>
                  <a:lnTo>
                    <a:pt x="20" y="3"/>
                  </a:lnTo>
                  <a:lnTo>
                    <a:pt x="22" y="6"/>
                  </a:lnTo>
                  <a:lnTo>
                    <a:pt x="23" y="9"/>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92" name="Freeform 83"/>
            <p:cNvSpPr>
              <a:spLocks/>
            </p:cNvSpPr>
            <p:nvPr/>
          </p:nvSpPr>
          <p:spPr bwMode="auto">
            <a:xfrm>
              <a:off x="5127" y="3214"/>
              <a:ext cx="14" cy="11"/>
            </a:xfrm>
            <a:custGeom>
              <a:avLst/>
              <a:gdLst>
                <a:gd name="T0" fmla="*/ 14 w 14"/>
                <a:gd name="T1" fmla="*/ 6 h 11"/>
                <a:gd name="T2" fmla="*/ 14 w 14"/>
                <a:gd name="T3" fmla="*/ 6 h 11"/>
                <a:gd name="T4" fmla="*/ 14 w 14"/>
                <a:gd name="T5" fmla="*/ 7 h 11"/>
                <a:gd name="T6" fmla="*/ 13 w 14"/>
                <a:gd name="T7" fmla="*/ 9 h 11"/>
                <a:gd name="T8" fmla="*/ 11 w 14"/>
                <a:gd name="T9" fmla="*/ 10 h 11"/>
                <a:gd name="T10" fmla="*/ 7 w 14"/>
                <a:gd name="T11" fmla="*/ 11 h 11"/>
                <a:gd name="T12" fmla="*/ 7 w 14"/>
                <a:gd name="T13" fmla="*/ 11 h 11"/>
                <a:gd name="T14" fmla="*/ 5 w 14"/>
                <a:gd name="T15" fmla="*/ 10 h 11"/>
                <a:gd name="T16" fmla="*/ 2 w 14"/>
                <a:gd name="T17" fmla="*/ 9 h 11"/>
                <a:gd name="T18" fmla="*/ 1 w 14"/>
                <a:gd name="T19" fmla="*/ 7 h 11"/>
                <a:gd name="T20" fmla="*/ 0 w 14"/>
                <a:gd name="T21" fmla="*/ 6 h 11"/>
                <a:gd name="T22" fmla="*/ 0 w 14"/>
                <a:gd name="T23" fmla="*/ 6 h 11"/>
                <a:gd name="T24" fmla="*/ 1 w 14"/>
                <a:gd name="T25" fmla="*/ 3 h 11"/>
                <a:gd name="T26" fmla="*/ 2 w 14"/>
                <a:gd name="T27" fmla="*/ 1 h 11"/>
                <a:gd name="T28" fmla="*/ 5 w 14"/>
                <a:gd name="T29" fmla="*/ 0 h 11"/>
                <a:gd name="T30" fmla="*/ 7 w 14"/>
                <a:gd name="T31" fmla="*/ 0 h 11"/>
                <a:gd name="T32" fmla="*/ 7 w 14"/>
                <a:gd name="T33" fmla="*/ 0 h 11"/>
                <a:gd name="T34" fmla="*/ 11 w 14"/>
                <a:gd name="T35" fmla="*/ 0 h 11"/>
                <a:gd name="T36" fmla="*/ 13 w 14"/>
                <a:gd name="T37" fmla="*/ 1 h 11"/>
                <a:gd name="T38" fmla="*/ 14 w 14"/>
                <a:gd name="T39" fmla="*/ 3 h 11"/>
                <a:gd name="T40" fmla="*/ 14 w 14"/>
                <a:gd name="T41" fmla="*/ 6 h 11"/>
                <a:gd name="T42" fmla="*/ 14 w 14"/>
                <a:gd name="T43" fmla="*/ 6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1"/>
                <a:gd name="T68" fmla="*/ 14 w 14"/>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1">
                  <a:moveTo>
                    <a:pt x="14" y="6"/>
                  </a:moveTo>
                  <a:lnTo>
                    <a:pt x="14" y="6"/>
                  </a:lnTo>
                  <a:lnTo>
                    <a:pt x="14" y="7"/>
                  </a:lnTo>
                  <a:lnTo>
                    <a:pt x="13" y="9"/>
                  </a:lnTo>
                  <a:lnTo>
                    <a:pt x="11" y="10"/>
                  </a:lnTo>
                  <a:lnTo>
                    <a:pt x="7" y="11"/>
                  </a:lnTo>
                  <a:lnTo>
                    <a:pt x="5" y="10"/>
                  </a:lnTo>
                  <a:lnTo>
                    <a:pt x="2" y="9"/>
                  </a:lnTo>
                  <a:lnTo>
                    <a:pt x="1" y="7"/>
                  </a:lnTo>
                  <a:lnTo>
                    <a:pt x="0" y="6"/>
                  </a:lnTo>
                  <a:lnTo>
                    <a:pt x="1" y="3"/>
                  </a:lnTo>
                  <a:lnTo>
                    <a:pt x="2" y="1"/>
                  </a:lnTo>
                  <a:lnTo>
                    <a:pt x="5" y="0"/>
                  </a:lnTo>
                  <a:lnTo>
                    <a:pt x="7" y="0"/>
                  </a:lnTo>
                  <a:lnTo>
                    <a:pt x="11" y="0"/>
                  </a:lnTo>
                  <a:lnTo>
                    <a:pt x="13" y="1"/>
                  </a:lnTo>
                  <a:lnTo>
                    <a:pt x="14" y="3"/>
                  </a:lnTo>
                  <a:lnTo>
                    <a:pt x="14" y="6"/>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93" name="Freeform 84"/>
            <p:cNvSpPr>
              <a:spLocks/>
            </p:cNvSpPr>
            <p:nvPr/>
          </p:nvSpPr>
          <p:spPr bwMode="auto">
            <a:xfrm>
              <a:off x="5705" y="3104"/>
              <a:ext cx="40" cy="31"/>
            </a:xfrm>
            <a:custGeom>
              <a:avLst/>
              <a:gdLst>
                <a:gd name="T0" fmla="*/ 11 w 40"/>
                <a:gd name="T1" fmla="*/ 30 h 31"/>
                <a:gd name="T2" fmla="*/ 11 w 40"/>
                <a:gd name="T3" fmla="*/ 30 h 31"/>
                <a:gd name="T4" fmla="*/ 7 w 40"/>
                <a:gd name="T5" fmla="*/ 28 h 31"/>
                <a:gd name="T6" fmla="*/ 5 w 40"/>
                <a:gd name="T7" fmla="*/ 26 h 31"/>
                <a:gd name="T8" fmla="*/ 2 w 40"/>
                <a:gd name="T9" fmla="*/ 24 h 31"/>
                <a:gd name="T10" fmla="*/ 1 w 40"/>
                <a:gd name="T11" fmla="*/ 21 h 31"/>
                <a:gd name="T12" fmla="*/ 0 w 40"/>
                <a:gd name="T13" fmla="*/ 18 h 31"/>
                <a:gd name="T14" fmla="*/ 0 w 40"/>
                <a:gd name="T15" fmla="*/ 15 h 31"/>
                <a:gd name="T16" fmla="*/ 1 w 40"/>
                <a:gd name="T17" fmla="*/ 11 h 31"/>
                <a:gd name="T18" fmla="*/ 2 w 40"/>
                <a:gd name="T19" fmla="*/ 8 h 31"/>
                <a:gd name="T20" fmla="*/ 2 w 40"/>
                <a:gd name="T21" fmla="*/ 8 h 31"/>
                <a:gd name="T22" fmla="*/ 5 w 40"/>
                <a:gd name="T23" fmla="*/ 6 h 31"/>
                <a:gd name="T24" fmla="*/ 7 w 40"/>
                <a:gd name="T25" fmla="*/ 3 h 31"/>
                <a:gd name="T26" fmla="*/ 11 w 40"/>
                <a:gd name="T27" fmla="*/ 2 h 31"/>
                <a:gd name="T28" fmla="*/ 14 w 40"/>
                <a:gd name="T29" fmla="*/ 0 h 31"/>
                <a:gd name="T30" fmla="*/ 18 w 40"/>
                <a:gd name="T31" fmla="*/ 0 h 31"/>
                <a:gd name="T32" fmla="*/ 22 w 40"/>
                <a:gd name="T33" fmla="*/ 0 h 31"/>
                <a:gd name="T34" fmla="*/ 25 w 40"/>
                <a:gd name="T35" fmla="*/ 0 h 31"/>
                <a:gd name="T36" fmla="*/ 29 w 40"/>
                <a:gd name="T37" fmla="*/ 2 h 31"/>
                <a:gd name="T38" fmla="*/ 29 w 40"/>
                <a:gd name="T39" fmla="*/ 2 h 31"/>
                <a:gd name="T40" fmla="*/ 32 w 40"/>
                <a:gd name="T41" fmla="*/ 3 h 31"/>
                <a:gd name="T42" fmla="*/ 35 w 40"/>
                <a:gd name="T43" fmla="*/ 6 h 31"/>
                <a:gd name="T44" fmla="*/ 37 w 40"/>
                <a:gd name="T45" fmla="*/ 8 h 31"/>
                <a:gd name="T46" fmla="*/ 38 w 40"/>
                <a:gd name="T47" fmla="*/ 11 h 31"/>
                <a:gd name="T48" fmla="*/ 40 w 40"/>
                <a:gd name="T49" fmla="*/ 14 h 31"/>
                <a:gd name="T50" fmla="*/ 40 w 40"/>
                <a:gd name="T51" fmla="*/ 18 h 31"/>
                <a:gd name="T52" fmla="*/ 38 w 40"/>
                <a:gd name="T53" fmla="*/ 21 h 31"/>
                <a:gd name="T54" fmla="*/ 37 w 40"/>
                <a:gd name="T55" fmla="*/ 24 h 31"/>
                <a:gd name="T56" fmla="*/ 37 w 40"/>
                <a:gd name="T57" fmla="*/ 24 h 31"/>
                <a:gd name="T58" fmla="*/ 35 w 40"/>
                <a:gd name="T59" fmla="*/ 27 h 31"/>
                <a:gd name="T60" fmla="*/ 32 w 40"/>
                <a:gd name="T61" fmla="*/ 28 h 31"/>
                <a:gd name="T62" fmla="*/ 29 w 40"/>
                <a:gd name="T63" fmla="*/ 30 h 31"/>
                <a:gd name="T64" fmla="*/ 25 w 40"/>
                <a:gd name="T65" fmla="*/ 31 h 31"/>
                <a:gd name="T66" fmla="*/ 22 w 40"/>
                <a:gd name="T67" fmla="*/ 31 h 31"/>
                <a:gd name="T68" fmla="*/ 18 w 40"/>
                <a:gd name="T69" fmla="*/ 31 h 31"/>
                <a:gd name="T70" fmla="*/ 14 w 40"/>
                <a:gd name="T71" fmla="*/ 31 h 31"/>
                <a:gd name="T72" fmla="*/ 11 w 40"/>
                <a:gd name="T73" fmla="*/ 30 h 31"/>
                <a:gd name="T74" fmla="*/ 11 w 40"/>
                <a:gd name="T75" fmla="*/ 30 h 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31"/>
                <a:gd name="T116" fmla="*/ 40 w 40"/>
                <a:gd name="T117" fmla="*/ 31 h 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31">
                  <a:moveTo>
                    <a:pt x="11" y="30"/>
                  </a:moveTo>
                  <a:lnTo>
                    <a:pt x="11" y="30"/>
                  </a:lnTo>
                  <a:lnTo>
                    <a:pt x="7" y="28"/>
                  </a:lnTo>
                  <a:lnTo>
                    <a:pt x="5" y="26"/>
                  </a:lnTo>
                  <a:lnTo>
                    <a:pt x="2" y="24"/>
                  </a:lnTo>
                  <a:lnTo>
                    <a:pt x="1" y="21"/>
                  </a:lnTo>
                  <a:lnTo>
                    <a:pt x="0" y="18"/>
                  </a:lnTo>
                  <a:lnTo>
                    <a:pt x="0" y="15"/>
                  </a:lnTo>
                  <a:lnTo>
                    <a:pt x="1" y="11"/>
                  </a:lnTo>
                  <a:lnTo>
                    <a:pt x="2" y="8"/>
                  </a:lnTo>
                  <a:lnTo>
                    <a:pt x="5" y="6"/>
                  </a:lnTo>
                  <a:lnTo>
                    <a:pt x="7" y="3"/>
                  </a:lnTo>
                  <a:lnTo>
                    <a:pt x="11" y="2"/>
                  </a:lnTo>
                  <a:lnTo>
                    <a:pt x="14" y="0"/>
                  </a:lnTo>
                  <a:lnTo>
                    <a:pt x="18" y="0"/>
                  </a:lnTo>
                  <a:lnTo>
                    <a:pt x="22" y="0"/>
                  </a:lnTo>
                  <a:lnTo>
                    <a:pt x="25" y="0"/>
                  </a:lnTo>
                  <a:lnTo>
                    <a:pt x="29" y="2"/>
                  </a:lnTo>
                  <a:lnTo>
                    <a:pt x="32" y="3"/>
                  </a:lnTo>
                  <a:lnTo>
                    <a:pt x="35" y="6"/>
                  </a:lnTo>
                  <a:lnTo>
                    <a:pt x="37" y="8"/>
                  </a:lnTo>
                  <a:lnTo>
                    <a:pt x="38" y="11"/>
                  </a:lnTo>
                  <a:lnTo>
                    <a:pt x="40" y="14"/>
                  </a:lnTo>
                  <a:lnTo>
                    <a:pt x="40" y="18"/>
                  </a:lnTo>
                  <a:lnTo>
                    <a:pt x="38" y="21"/>
                  </a:lnTo>
                  <a:lnTo>
                    <a:pt x="37" y="24"/>
                  </a:lnTo>
                  <a:lnTo>
                    <a:pt x="35" y="27"/>
                  </a:lnTo>
                  <a:lnTo>
                    <a:pt x="32" y="28"/>
                  </a:lnTo>
                  <a:lnTo>
                    <a:pt x="29" y="30"/>
                  </a:lnTo>
                  <a:lnTo>
                    <a:pt x="25" y="31"/>
                  </a:lnTo>
                  <a:lnTo>
                    <a:pt x="22" y="31"/>
                  </a:lnTo>
                  <a:lnTo>
                    <a:pt x="18" y="31"/>
                  </a:lnTo>
                  <a:lnTo>
                    <a:pt x="14" y="31"/>
                  </a:lnTo>
                  <a:lnTo>
                    <a:pt x="11" y="30"/>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94" name="Freeform 85"/>
            <p:cNvSpPr>
              <a:spLocks/>
            </p:cNvSpPr>
            <p:nvPr/>
          </p:nvSpPr>
          <p:spPr bwMode="auto">
            <a:xfrm>
              <a:off x="5681" y="3138"/>
              <a:ext cx="22" cy="18"/>
            </a:xfrm>
            <a:custGeom>
              <a:avLst/>
              <a:gdLst>
                <a:gd name="T0" fmla="*/ 5 w 22"/>
                <a:gd name="T1" fmla="*/ 17 h 18"/>
                <a:gd name="T2" fmla="*/ 5 w 22"/>
                <a:gd name="T3" fmla="*/ 17 h 18"/>
                <a:gd name="T4" fmla="*/ 2 w 22"/>
                <a:gd name="T5" fmla="*/ 15 h 18"/>
                <a:gd name="T6" fmla="*/ 0 w 22"/>
                <a:gd name="T7" fmla="*/ 12 h 18"/>
                <a:gd name="T8" fmla="*/ 0 w 22"/>
                <a:gd name="T9" fmla="*/ 8 h 18"/>
                <a:gd name="T10" fmla="*/ 1 w 22"/>
                <a:gd name="T11" fmla="*/ 5 h 18"/>
                <a:gd name="T12" fmla="*/ 1 w 22"/>
                <a:gd name="T13" fmla="*/ 5 h 18"/>
                <a:gd name="T14" fmla="*/ 4 w 22"/>
                <a:gd name="T15" fmla="*/ 2 h 18"/>
                <a:gd name="T16" fmla="*/ 7 w 22"/>
                <a:gd name="T17" fmla="*/ 0 h 18"/>
                <a:gd name="T18" fmla="*/ 11 w 22"/>
                <a:gd name="T19" fmla="*/ 0 h 18"/>
                <a:gd name="T20" fmla="*/ 16 w 22"/>
                <a:gd name="T21" fmla="*/ 1 h 18"/>
                <a:gd name="T22" fmla="*/ 16 w 22"/>
                <a:gd name="T23" fmla="*/ 1 h 18"/>
                <a:gd name="T24" fmla="*/ 19 w 22"/>
                <a:gd name="T25" fmla="*/ 3 h 18"/>
                <a:gd name="T26" fmla="*/ 20 w 22"/>
                <a:gd name="T27" fmla="*/ 7 h 18"/>
                <a:gd name="T28" fmla="*/ 22 w 22"/>
                <a:gd name="T29" fmla="*/ 10 h 18"/>
                <a:gd name="T30" fmla="*/ 20 w 22"/>
                <a:gd name="T31" fmla="*/ 14 h 18"/>
                <a:gd name="T32" fmla="*/ 20 w 22"/>
                <a:gd name="T33" fmla="*/ 14 h 18"/>
                <a:gd name="T34" fmla="*/ 17 w 22"/>
                <a:gd name="T35" fmla="*/ 16 h 18"/>
                <a:gd name="T36" fmla="*/ 13 w 22"/>
                <a:gd name="T37" fmla="*/ 18 h 18"/>
                <a:gd name="T38" fmla="*/ 10 w 22"/>
                <a:gd name="T39" fmla="*/ 18 h 18"/>
                <a:gd name="T40" fmla="*/ 5 w 22"/>
                <a:gd name="T41" fmla="*/ 17 h 18"/>
                <a:gd name="T42" fmla="*/ 5 w 22"/>
                <a:gd name="T43" fmla="*/ 1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8"/>
                <a:gd name="T68" fmla="*/ 22 w 22"/>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8">
                  <a:moveTo>
                    <a:pt x="5" y="17"/>
                  </a:moveTo>
                  <a:lnTo>
                    <a:pt x="5" y="17"/>
                  </a:lnTo>
                  <a:lnTo>
                    <a:pt x="2" y="15"/>
                  </a:lnTo>
                  <a:lnTo>
                    <a:pt x="0" y="12"/>
                  </a:lnTo>
                  <a:lnTo>
                    <a:pt x="0" y="8"/>
                  </a:lnTo>
                  <a:lnTo>
                    <a:pt x="1" y="5"/>
                  </a:lnTo>
                  <a:lnTo>
                    <a:pt x="4" y="2"/>
                  </a:lnTo>
                  <a:lnTo>
                    <a:pt x="7" y="0"/>
                  </a:lnTo>
                  <a:lnTo>
                    <a:pt x="11" y="0"/>
                  </a:lnTo>
                  <a:lnTo>
                    <a:pt x="16" y="1"/>
                  </a:lnTo>
                  <a:lnTo>
                    <a:pt x="19" y="3"/>
                  </a:lnTo>
                  <a:lnTo>
                    <a:pt x="20" y="7"/>
                  </a:lnTo>
                  <a:lnTo>
                    <a:pt x="22" y="10"/>
                  </a:lnTo>
                  <a:lnTo>
                    <a:pt x="20" y="14"/>
                  </a:lnTo>
                  <a:lnTo>
                    <a:pt x="17" y="16"/>
                  </a:lnTo>
                  <a:lnTo>
                    <a:pt x="13" y="18"/>
                  </a:lnTo>
                  <a:lnTo>
                    <a:pt x="10" y="18"/>
                  </a:lnTo>
                  <a:lnTo>
                    <a:pt x="5" y="17"/>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95" name="Freeform 86"/>
            <p:cNvSpPr>
              <a:spLocks/>
            </p:cNvSpPr>
            <p:nvPr/>
          </p:nvSpPr>
          <p:spPr bwMode="auto">
            <a:xfrm>
              <a:off x="5659" y="3157"/>
              <a:ext cx="15" cy="12"/>
            </a:xfrm>
            <a:custGeom>
              <a:avLst/>
              <a:gdLst>
                <a:gd name="T0" fmla="*/ 4 w 15"/>
                <a:gd name="T1" fmla="*/ 11 h 12"/>
                <a:gd name="T2" fmla="*/ 4 w 15"/>
                <a:gd name="T3" fmla="*/ 11 h 12"/>
                <a:gd name="T4" fmla="*/ 2 w 15"/>
                <a:gd name="T5" fmla="*/ 10 h 12"/>
                <a:gd name="T6" fmla="*/ 0 w 15"/>
                <a:gd name="T7" fmla="*/ 8 h 12"/>
                <a:gd name="T8" fmla="*/ 0 w 15"/>
                <a:gd name="T9" fmla="*/ 5 h 12"/>
                <a:gd name="T10" fmla="*/ 0 w 15"/>
                <a:gd name="T11" fmla="*/ 3 h 12"/>
                <a:gd name="T12" fmla="*/ 0 w 15"/>
                <a:gd name="T13" fmla="*/ 3 h 12"/>
                <a:gd name="T14" fmla="*/ 3 w 15"/>
                <a:gd name="T15" fmla="*/ 1 h 12"/>
                <a:gd name="T16" fmla="*/ 5 w 15"/>
                <a:gd name="T17" fmla="*/ 0 h 12"/>
                <a:gd name="T18" fmla="*/ 8 w 15"/>
                <a:gd name="T19" fmla="*/ 0 h 12"/>
                <a:gd name="T20" fmla="*/ 11 w 15"/>
                <a:gd name="T21" fmla="*/ 0 h 12"/>
                <a:gd name="T22" fmla="*/ 11 w 15"/>
                <a:gd name="T23" fmla="*/ 0 h 12"/>
                <a:gd name="T24" fmla="*/ 12 w 15"/>
                <a:gd name="T25" fmla="*/ 2 h 12"/>
                <a:gd name="T26" fmla="*/ 15 w 15"/>
                <a:gd name="T27" fmla="*/ 4 h 12"/>
                <a:gd name="T28" fmla="*/ 15 w 15"/>
                <a:gd name="T29" fmla="*/ 6 h 12"/>
                <a:gd name="T30" fmla="*/ 14 w 15"/>
                <a:gd name="T31" fmla="*/ 9 h 12"/>
                <a:gd name="T32" fmla="*/ 14 w 15"/>
                <a:gd name="T33" fmla="*/ 9 h 12"/>
                <a:gd name="T34" fmla="*/ 12 w 15"/>
                <a:gd name="T35" fmla="*/ 11 h 12"/>
                <a:gd name="T36" fmla="*/ 10 w 15"/>
                <a:gd name="T37" fmla="*/ 12 h 12"/>
                <a:gd name="T38" fmla="*/ 6 w 15"/>
                <a:gd name="T39" fmla="*/ 12 h 12"/>
                <a:gd name="T40" fmla="*/ 4 w 15"/>
                <a:gd name="T41" fmla="*/ 11 h 12"/>
                <a:gd name="T42" fmla="*/ 4 w 15"/>
                <a:gd name="T43" fmla="*/ 11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12"/>
                <a:gd name="T68" fmla="*/ 15 w 15"/>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12">
                  <a:moveTo>
                    <a:pt x="4" y="11"/>
                  </a:moveTo>
                  <a:lnTo>
                    <a:pt x="4" y="11"/>
                  </a:lnTo>
                  <a:lnTo>
                    <a:pt x="2" y="10"/>
                  </a:lnTo>
                  <a:lnTo>
                    <a:pt x="0" y="8"/>
                  </a:lnTo>
                  <a:lnTo>
                    <a:pt x="0" y="5"/>
                  </a:lnTo>
                  <a:lnTo>
                    <a:pt x="0" y="3"/>
                  </a:lnTo>
                  <a:lnTo>
                    <a:pt x="3" y="1"/>
                  </a:lnTo>
                  <a:lnTo>
                    <a:pt x="5" y="0"/>
                  </a:lnTo>
                  <a:lnTo>
                    <a:pt x="8" y="0"/>
                  </a:lnTo>
                  <a:lnTo>
                    <a:pt x="11" y="0"/>
                  </a:lnTo>
                  <a:lnTo>
                    <a:pt x="12" y="2"/>
                  </a:lnTo>
                  <a:lnTo>
                    <a:pt x="15" y="4"/>
                  </a:lnTo>
                  <a:lnTo>
                    <a:pt x="15" y="6"/>
                  </a:lnTo>
                  <a:lnTo>
                    <a:pt x="14" y="9"/>
                  </a:lnTo>
                  <a:lnTo>
                    <a:pt x="12" y="11"/>
                  </a:lnTo>
                  <a:lnTo>
                    <a:pt x="10" y="12"/>
                  </a:lnTo>
                  <a:lnTo>
                    <a:pt x="6" y="12"/>
                  </a:lnTo>
                  <a:lnTo>
                    <a:pt x="4" y="11"/>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38996" name="Group 84"/>
          <p:cNvGrpSpPr>
            <a:grpSpLocks/>
          </p:cNvGrpSpPr>
          <p:nvPr/>
        </p:nvGrpSpPr>
        <p:grpSpPr bwMode="auto">
          <a:xfrm>
            <a:off x="685800" y="2027238"/>
            <a:ext cx="1662113" cy="898525"/>
            <a:chOff x="304800" y="4681538"/>
            <a:chExt cx="2096115" cy="899160"/>
          </a:xfrm>
        </p:grpSpPr>
        <p:sp>
          <p:nvSpPr>
            <p:cNvPr id="38997" name="AutoShape 27"/>
            <p:cNvSpPr>
              <a:spLocks noChangeArrowheads="1"/>
            </p:cNvSpPr>
            <p:nvPr/>
          </p:nvSpPr>
          <p:spPr bwMode="auto">
            <a:xfrm>
              <a:off x="861950" y="5001578"/>
              <a:ext cx="1538965" cy="579120"/>
            </a:xfrm>
            <a:prstGeom prst="cloudCallout">
              <a:avLst>
                <a:gd name="adj1" fmla="val -65111"/>
                <a:gd name="adj2" fmla="val -46199"/>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800"/>
                <a:t>Zzzz</a:t>
              </a:r>
            </a:p>
          </p:txBody>
        </p:sp>
        <p:sp>
          <p:nvSpPr>
            <p:cNvPr id="38998" name="Freeform 157"/>
            <p:cNvSpPr>
              <a:spLocks/>
            </p:cNvSpPr>
            <p:nvPr/>
          </p:nvSpPr>
          <p:spPr bwMode="auto">
            <a:xfrm>
              <a:off x="304800" y="5073650"/>
              <a:ext cx="398462" cy="474663"/>
            </a:xfrm>
            <a:custGeom>
              <a:avLst/>
              <a:gdLst>
                <a:gd name="T0" fmla="*/ 240 w 618"/>
                <a:gd name="T1" fmla="*/ 0 h 300"/>
                <a:gd name="T2" fmla="*/ 144 w 618"/>
                <a:gd name="T3" fmla="*/ 48 h 300"/>
                <a:gd name="T4" fmla="*/ 0 w 618"/>
                <a:gd name="T5" fmla="*/ 144 h 300"/>
                <a:gd name="T6" fmla="*/ 0 w 618"/>
                <a:gd name="T7" fmla="*/ 288 h 300"/>
                <a:gd name="T8" fmla="*/ 618 w 618"/>
                <a:gd name="T9" fmla="*/ 300 h 300"/>
                <a:gd name="T10" fmla="*/ 618 w 618"/>
                <a:gd name="T11" fmla="*/ 150 h 300"/>
                <a:gd name="T12" fmla="*/ 384 w 618"/>
                <a:gd name="T13" fmla="*/ 0 h 300"/>
                <a:gd name="T14" fmla="*/ 240 w 618"/>
                <a:gd name="T15" fmla="*/ 0 h 300"/>
                <a:gd name="T16" fmla="*/ 0 60000 65536"/>
                <a:gd name="T17" fmla="*/ 0 60000 65536"/>
                <a:gd name="T18" fmla="*/ 0 60000 65536"/>
                <a:gd name="T19" fmla="*/ 0 60000 65536"/>
                <a:gd name="T20" fmla="*/ 0 60000 65536"/>
                <a:gd name="T21" fmla="*/ 0 60000 65536"/>
                <a:gd name="T22" fmla="*/ 0 60000 65536"/>
                <a:gd name="T23" fmla="*/ 0 60000 65536"/>
                <a:gd name="T24" fmla="*/ 0 w 618"/>
                <a:gd name="T25" fmla="*/ 0 h 300"/>
                <a:gd name="T26" fmla="*/ 618 w 618"/>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8" h="300">
                  <a:moveTo>
                    <a:pt x="240" y="0"/>
                  </a:moveTo>
                  <a:lnTo>
                    <a:pt x="144" y="48"/>
                  </a:lnTo>
                  <a:lnTo>
                    <a:pt x="0" y="144"/>
                  </a:lnTo>
                  <a:lnTo>
                    <a:pt x="0" y="288"/>
                  </a:lnTo>
                  <a:lnTo>
                    <a:pt x="618" y="300"/>
                  </a:lnTo>
                  <a:lnTo>
                    <a:pt x="618" y="150"/>
                  </a:lnTo>
                  <a:lnTo>
                    <a:pt x="384" y="0"/>
                  </a:lnTo>
                  <a:lnTo>
                    <a:pt x="24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999" name="Oval 158"/>
            <p:cNvSpPr>
              <a:spLocks noChangeArrowheads="1"/>
            </p:cNvSpPr>
            <p:nvPr/>
          </p:nvSpPr>
          <p:spPr bwMode="auto">
            <a:xfrm rot="2628848">
              <a:off x="406400" y="4681538"/>
              <a:ext cx="428625" cy="503238"/>
            </a:xfrm>
            <a:prstGeom prst="ellipse">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39000" name="Freeform 165"/>
            <p:cNvSpPr>
              <a:spLocks/>
            </p:cNvSpPr>
            <p:nvPr/>
          </p:nvSpPr>
          <p:spPr bwMode="auto">
            <a:xfrm>
              <a:off x="631825" y="5076825"/>
              <a:ext cx="68262" cy="63500"/>
            </a:xfrm>
            <a:custGeom>
              <a:avLst/>
              <a:gdLst>
                <a:gd name="T0" fmla="*/ 56 w 56"/>
                <a:gd name="T1" fmla="*/ 96 h 96"/>
                <a:gd name="T2" fmla="*/ 8 w 56"/>
                <a:gd name="T3" fmla="*/ 48 h 96"/>
                <a:gd name="T4" fmla="*/ 8 w 56"/>
                <a:gd name="T5" fmla="*/ 0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56" y="96"/>
                  </a:moveTo>
                  <a:cubicBezTo>
                    <a:pt x="36" y="80"/>
                    <a:pt x="16" y="64"/>
                    <a:pt x="8" y="48"/>
                  </a:cubicBezTo>
                  <a:cubicBezTo>
                    <a:pt x="0" y="32"/>
                    <a:pt x="4" y="16"/>
                    <a:pt x="8" y="0"/>
                  </a:cubicBez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001" name="Line 166"/>
            <p:cNvSpPr>
              <a:spLocks noChangeShapeType="1"/>
            </p:cNvSpPr>
            <p:nvPr/>
          </p:nvSpPr>
          <p:spPr bwMode="auto">
            <a:xfrm flipH="1" flipV="1">
              <a:off x="793750" y="4949825"/>
              <a:ext cx="20637" cy="412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002" name="Line 167"/>
            <p:cNvSpPr>
              <a:spLocks noChangeShapeType="1"/>
            </p:cNvSpPr>
            <p:nvPr/>
          </p:nvSpPr>
          <p:spPr bwMode="auto">
            <a:xfrm flipH="1">
              <a:off x="750887" y="4954588"/>
              <a:ext cx="39687" cy="111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003" name="Line 168"/>
            <p:cNvSpPr>
              <a:spLocks noChangeShapeType="1"/>
            </p:cNvSpPr>
            <p:nvPr/>
          </p:nvSpPr>
          <p:spPr bwMode="auto">
            <a:xfrm>
              <a:off x="746125" y="4984750"/>
              <a:ext cx="53975" cy="396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004" name="Freeform 169"/>
            <p:cNvSpPr>
              <a:spLocks/>
            </p:cNvSpPr>
            <p:nvPr/>
          </p:nvSpPr>
          <p:spPr bwMode="auto">
            <a:xfrm>
              <a:off x="374650" y="4697413"/>
              <a:ext cx="506412" cy="227013"/>
            </a:xfrm>
            <a:custGeom>
              <a:avLst/>
              <a:gdLst>
                <a:gd name="T0" fmla="*/ 213 w 215"/>
                <a:gd name="T1" fmla="*/ 100 h 100"/>
                <a:gd name="T2" fmla="*/ 122 w 215"/>
                <a:gd name="T3" fmla="*/ 70 h 100"/>
                <a:gd name="T4" fmla="*/ 0 w 215"/>
                <a:gd name="T5" fmla="*/ 84 h 100"/>
                <a:gd name="T6" fmla="*/ 15 w 215"/>
                <a:gd name="T7" fmla="*/ 46 h 100"/>
                <a:gd name="T8" fmla="*/ 59 w 215"/>
                <a:gd name="T9" fmla="*/ 15 h 100"/>
                <a:gd name="T10" fmla="*/ 120 w 215"/>
                <a:gd name="T11" fmla="*/ 0 h 100"/>
                <a:gd name="T12" fmla="*/ 170 w 215"/>
                <a:gd name="T13" fmla="*/ 10 h 100"/>
                <a:gd name="T14" fmla="*/ 201 w 215"/>
                <a:gd name="T15" fmla="*/ 39 h 100"/>
                <a:gd name="T16" fmla="*/ 215 w 215"/>
                <a:gd name="T17" fmla="*/ 75 h 100"/>
                <a:gd name="T18" fmla="*/ 213 w 215"/>
                <a:gd name="T19" fmla="*/ 10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5"/>
                <a:gd name="T31" fmla="*/ 0 h 100"/>
                <a:gd name="T32" fmla="*/ 215 w 215"/>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5" h="100">
                  <a:moveTo>
                    <a:pt x="213" y="100"/>
                  </a:moveTo>
                  <a:lnTo>
                    <a:pt x="122" y="70"/>
                  </a:lnTo>
                  <a:lnTo>
                    <a:pt x="0" y="84"/>
                  </a:lnTo>
                  <a:lnTo>
                    <a:pt x="15" y="46"/>
                  </a:lnTo>
                  <a:lnTo>
                    <a:pt x="59" y="15"/>
                  </a:lnTo>
                  <a:lnTo>
                    <a:pt x="120" y="0"/>
                  </a:lnTo>
                  <a:lnTo>
                    <a:pt x="170" y="10"/>
                  </a:lnTo>
                  <a:lnTo>
                    <a:pt x="201" y="39"/>
                  </a:lnTo>
                  <a:lnTo>
                    <a:pt x="215" y="75"/>
                  </a:lnTo>
                  <a:lnTo>
                    <a:pt x="213" y="100"/>
                  </a:lnTo>
                  <a:close/>
                </a:path>
              </a:pathLst>
            </a:custGeom>
            <a:solidFill>
              <a:srgbClr val="663300"/>
            </a:solidFill>
            <a:ln w="9525">
              <a:solidFill>
                <a:srgbClr val="663300"/>
              </a:solidFill>
              <a:round/>
              <a:headEnd/>
              <a:tailEnd/>
            </a:ln>
          </p:spPr>
          <p:txBody>
            <a:bodyPr/>
            <a:lstStyle/>
            <a:p>
              <a:endParaRPr lang="en-US" sz="1800"/>
            </a:p>
          </p:txBody>
        </p:sp>
        <p:sp>
          <p:nvSpPr>
            <p:cNvPr id="39005" name="Freeform 176"/>
            <p:cNvSpPr>
              <a:spLocks/>
            </p:cNvSpPr>
            <p:nvPr/>
          </p:nvSpPr>
          <p:spPr bwMode="auto">
            <a:xfrm rot="2372944">
              <a:off x="720725" y="5021263"/>
              <a:ext cx="101600" cy="119063"/>
            </a:xfrm>
            <a:custGeom>
              <a:avLst/>
              <a:gdLst>
                <a:gd name="T0" fmla="*/ 16 w 49"/>
                <a:gd name="T1" fmla="*/ 0 h 57"/>
                <a:gd name="T2" fmla="*/ 40 w 49"/>
                <a:gd name="T3" fmla="*/ 31 h 57"/>
                <a:gd name="T4" fmla="*/ 49 w 49"/>
                <a:gd name="T5" fmla="*/ 54 h 57"/>
                <a:gd name="T6" fmla="*/ 0 w 49"/>
                <a:gd name="T7" fmla="*/ 57 h 57"/>
                <a:gd name="T8" fmla="*/ 16 w 49"/>
                <a:gd name="T9" fmla="*/ 0 h 57"/>
                <a:gd name="T10" fmla="*/ 0 60000 65536"/>
                <a:gd name="T11" fmla="*/ 0 60000 65536"/>
                <a:gd name="T12" fmla="*/ 0 60000 65536"/>
                <a:gd name="T13" fmla="*/ 0 60000 65536"/>
                <a:gd name="T14" fmla="*/ 0 60000 65536"/>
                <a:gd name="T15" fmla="*/ 0 w 49"/>
                <a:gd name="T16" fmla="*/ 0 h 57"/>
                <a:gd name="T17" fmla="*/ 49 w 49"/>
                <a:gd name="T18" fmla="*/ 57 h 57"/>
              </a:gdLst>
              <a:ahLst/>
              <a:cxnLst>
                <a:cxn ang="T10">
                  <a:pos x="T0" y="T1"/>
                </a:cxn>
                <a:cxn ang="T11">
                  <a:pos x="T2" y="T3"/>
                </a:cxn>
                <a:cxn ang="T12">
                  <a:pos x="T4" y="T5"/>
                </a:cxn>
                <a:cxn ang="T13">
                  <a:pos x="T6" y="T7"/>
                </a:cxn>
                <a:cxn ang="T14">
                  <a:pos x="T8" y="T9"/>
                </a:cxn>
              </a:cxnLst>
              <a:rect l="T15" t="T16" r="T17" b="T18"/>
              <a:pathLst>
                <a:path w="49" h="57">
                  <a:moveTo>
                    <a:pt x="16" y="0"/>
                  </a:moveTo>
                  <a:cubicBezTo>
                    <a:pt x="21" y="14"/>
                    <a:pt x="32" y="20"/>
                    <a:pt x="40" y="31"/>
                  </a:cubicBezTo>
                  <a:cubicBezTo>
                    <a:pt x="43" y="39"/>
                    <a:pt x="46" y="46"/>
                    <a:pt x="49" y="54"/>
                  </a:cubicBezTo>
                  <a:lnTo>
                    <a:pt x="0" y="57"/>
                  </a:lnTo>
                  <a:lnTo>
                    <a:pt x="16"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Tree>
    <p:extLst>
      <p:ext uri="{BB962C8B-B14F-4D97-AF65-F5344CB8AC3E}">
        <p14:creationId xmlns:p14="http://schemas.microsoft.com/office/powerpoint/2010/main" val="3766517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idx="4294967295"/>
          </p:nvPr>
        </p:nvSpPr>
        <p:spPr>
          <a:xfrm>
            <a:off x="414338" y="220663"/>
            <a:ext cx="7924800" cy="533400"/>
          </a:xfrm>
          <a:solidFill>
            <a:schemeClr val="bg1"/>
          </a:solidFill>
        </p:spPr>
        <p:txBody>
          <a:bodyPr>
            <a:noAutofit/>
          </a:bodyPr>
          <a:lstStyle/>
          <a:p>
            <a:pPr eaLnBrk="1" hangingPunct="1"/>
            <a:r>
              <a:rPr lang="en-US" sz="4000" dirty="0">
                <a:solidFill>
                  <a:srgbClr val="E6E6E6"/>
                </a:solidFill>
              </a:rPr>
              <a:t>Markets for Security</a:t>
            </a:r>
          </a:p>
        </p:txBody>
      </p:sp>
      <p:sp>
        <p:nvSpPr>
          <p:cNvPr id="14339" name="Rectangle 3"/>
          <p:cNvSpPr>
            <a:spLocks noGrp="1" noChangeArrowheads="1"/>
          </p:cNvSpPr>
          <p:nvPr>
            <p:ph type="body" idx="4294967295"/>
          </p:nvPr>
        </p:nvSpPr>
        <p:spPr>
          <a:xfrm>
            <a:off x="381000" y="1109663"/>
            <a:ext cx="8534400" cy="5138737"/>
          </a:xfrm>
        </p:spPr>
        <p:txBody>
          <a:bodyPr>
            <a:normAutofit/>
          </a:bodyPr>
          <a:lstStyle/>
          <a:p>
            <a:pPr eaLnBrk="1" hangingPunct="1">
              <a:lnSpc>
                <a:spcPct val="90000"/>
              </a:lnSpc>
            </a:pPr>
            <a:endParaRPr lang="en-US" sz="2400" dirty="0">
              <a:solidFill>
                <a:srgbClr val="E6E6E6"/>
              </a:solidFill>
            </a:endParaRPr>
          </a:p>
          <a:p>
            <a:pPr eaLnBrk="1" hangingPunct="1">
              <a:lnSpc>
                <a:spcPct val="90000"/>
              </a:lnSpc>
            </a:pPr>
            <a:r>
              <a:rPr lang="en-US" sz="2400" dirty="0">
                <a:solidFill>
                  <a:srgbClr val="E6E6E6"/>
                </a:solidFill>
              </a:rPr>
              <a:t>Example:</a:t>
            </a:r>
          </a:p>
          <a:p>
            <a:pPr lvl="1" eaLnBrk="1" hangingPunct="1">
              <a:lnSpc>
                <a:spcPct val="90000"/>
              </a:lnSpc>
            </a:pPr>
            <a:r>
              <a:rPr lang="en-US" sz="2400" dirty="0">
                <a:solidFill>
                  <a:srgbClr val="E6E6E6"/>
                </a:solidFill>
              </a:rPr>
              <a:t>Users pay to be certified by a Certification Agency (CA)</a:t>
            </a:r>
          </a:p>
          <a:p>
            <a:pPr lvl="1" eaLnBrk="1" hangingPunct="1">
              <a:lnSpc>
                <a:spcPct val="90000"/>
              </a:lnSpc>
              <a:buFontTx/>
              <a:buNone/>
            </a:pPr>
            <a:endParaRPr lang="en-US" sz="2400" dirty="0">
              <a:solidFill>
                <a:srgbClr val="E6E6E6"/>
              </a:solidFill>
            </a:endParaRPr>
          </a:p>
          <a:p>
            <a:pPr lvl="1" eaLnBrk="1" hangingPunct="1">
              <a:lnSpc>
                <a:spcPct val="90000"/>
              </a:lnSpc>
              <a:buFontTx/>
              <a:buNone/>
            </a:pPr>
            <a:endParaRPr lang="en-US" sz="2000" dirty="0">
              <a:solidFill>
                <a:srgbClr val="E6E6E6"/>
              </a:solidFill>
            </a:endParaRPr>
          </a:p>
          <a:p>
            <a:pPr lvl="1" eaLnBrk="1" hangingPunct="1">
              <a:lnSpc>
                <a:spcPct val="90000"/>
              </a:lnSpc>
            </a:pPr>
            <a:endParaRPr lang="en-US" sz="2400" dirty="0">
              <a:solidFill>
                <a:srgbClr val="E6E6E6"/>
              </a:solidFill>
            </a:endParaRPr>
          </a:p>
          <a:p>
            <a:pPr lvl="1" eaLnBrk="1" hangingPunct="1">
              <a:lnSpc>
                <a:spcPct val="90000"/>
              </a:lnSpc>
            </a:pPr>
            <a:r>
              <a:rPr lang="en-US" sz="2400" dirty="0">
                <a:solidFill>
                  <a:srgbClr val="E6E6E6"/>
                </a:solidFill>
              </a:rPr>
              <a:t>CA takes on liability for attacks traced back to user</a:t>
            </a:r>
          </a:p>
          <a:p>
            <a:pPr lvl="1" eaLnBrk="1" hangingPunct="1">
              <a:lnSpc>
                <a:spcPct val="90000"/>
              </a:lnSpc>
            </a:pPr>
            <a:endParaRPr lang="en-US" sz="2000" dirty="0">
              <a:solidFill>
                <a:srgbClr val="E6E6E6"/>
              </a:solidFill>
            </a:endParaRPr>
          </a:p>
          <a:p>
            <a:pPr lvl="1" eaLnBrk="1" hangingPunct="1">
              <a:lnSpc>
                <a:spcPct val="90000"/>
              </a:lnSpc>
            </a:pPr>
            <a:endParaRPr lang="en-US" sz="2000" dirty="0">
              <a:solidFill>
                <a:srgbClr val="E6E6E6"/>
              </a:solidFill>
            </a:endParaRPr>
          </a:p>
          <a:p>
            <a:pPr lvl="1" eaLnBrk="1" hangingPunct="1">
              <a:lnSpc>
                <a:spcPct val="90000"/>
              </a:lnSpc>
            </a:pPr>
            <a:endParaRPr lang="en-US" sz="2000" dirty="0">
              <a:solidFill>
                <a:srgbClr val="E6E6E6"/>
              </a:solidFill>
            </a:endParaRPr>
          </a:p>
          <a:p>
            <a:pPr lvl="1" eaLnBrk="1" hangingPunct="1">
              <a:lnSpc>
                <a:spcPct val="90000"/>
              </a:lnSpc>
            </a:pPr>
            <a:r>
              <a:rPr lang="en-US" sz="2400" dirty="0">
                <a:solidFill>
                  <a:srgbClr val="E6E6E6"/>
                </a:solidFill>
              </a:rPr>
              <a:t>CA incentivized to encourage users to take due care</a:t>
            </a:r>
          </a:p>
          <a:p>
            <a:pPr eaLnBrk="1" hangingPunct="1">
              <a:lnSpc>
                <a:spcPct val="90000"/>
              </a:lnSpc>
            </a:pPr>
            <a:endParaRPr lang="en-US" sz="2000" dirty="0">
              <a:solidFill>
                <a:srgbClr val="E6E6E6"/>
              </a:solidFill>
            </a:endParaRPr>
          </a:p>
        </p:txBody>
      </p:sp>
      <p:grpSp>
        <p:nvGrpSpPr>
          <p:cNvPr id="2" name="Group 208"/>
          <p:cNvGrpSpPr>
            <a:grpSpLocks/>
          </p:cNvGrpSpPr>
          <p:nvPr/>
        </p:nvGrpSpPr>
        <p:grpSpPr bwMode="auto">
          <a:xfrm>
            <a:off x="1720850" y="2178050"/>
            <a:ext cx="4457700" cy="1203325"/>
            <a:chOff x="1084" y="1372"/>
            <a:chExt cx="2808" cy="758"/>
          </a:xfrm>
        </p:grpSpPr>
        <p:pic>
          <p:nvPicPr>
            <p:cNvPr id="39941" name="Picture 4" descr="MCBS01580_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1372"/>
              <a:ext cx="820" cy="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2" name="Group 207"/>
            <p:cNvGrpSpPr>
              <a:grpSpLocks/>
            </p:cNvGrpSpPr>
            <p:nvPr/>
          </p:nvGrpSpPr>
          <p:grpSpPr bwMode="auto">
            <a:xfrm>
              <a:off x="1824" y="1447"/>
              <a:ext cx="1152" cy="405"/>
              <a:chOff x="1824" y="1447"/>
              <a:chExt cx="1152" cy="405"/>
            </a:xfrm>
          </p:grpSpPr>
          <p:sp>
            <p:nvSpPr>
              <p:cNvPr id="39943" name="Line 14"/>
              <p:cNvSpPr>
                <a:spLocks noChangeShapeType="1"/>
              </p:cNvSpPr>
              <p:nvPr/>
            </p:nvSpPr>
            <p:spPr bwMode="auto">
              <a:xfrm>
                <a:off x="1824" y="1852"/>
                <a:ext cx="1152" cy="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4" name="Text Box 15"/>
              <p:cNvSpPr txBox="1">
                <a:spLocks noChangeArrowheads="1"/>
              </p:cNvSpPr>
              <p:nvPr/>
            </p:nvSpPr>
            <p:spPr bwMode="auto">
              <a:xfrm>
                <a:off x="2294" y="1447"/>
                <a:ext cx="2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006600"/>
                    </a:solidFill>
                  </a:rPr>
                  <a:t>$</a:t>
                </a:r>
              </a:p>
            </p:txBody>
          </p:sp>
        </p:grpSp>
        <p:grpSp>
          <p:nvGrpSpPr>
            <p:cNvPr id="39945" name="Group 206"/>
            <p:cNvGrpSpPr>
              <a:grpSpLocks/>
            </p:cNvGrpSpPr>
            <p:nvPr/>
          </p:nvGrpSpPr>
          <p:grpSpPr bwMode="auto">
            <a:xfrm>
              <a:off x="1084" y="1576"/>
              <a:ext cx="338" cy="545"/>
              <a:chOff x="1084" y="1576"/>
              <a:chExt cx="338" cy="545"/>
            </a:xfrm>
          </p:grpSpPr>
          <p:sp>
            <p:nvSpPr>
              <p:cNvPr id="39946" name="Freeform 178"/>
              <p:cNvSpPr>
                <a:spLocks/>
              </p:cNvSpPr>
              <p:nvPr/>
            </p:nvSpPr>
            <p:spPr bwMode="auto">
              <a:xfrm>
                <a:off x="1086" y="1842"/>
                <a:ext cx="277" cy="279"/>
              </a:xfrm>
              <a:custGeom>
                <a:avLst/>
                <a:gdLst>
                  <a:gd name="T0" fmla="*/ 240 w 618"/>
                  <a:gd name="T1" fmla="*/ 0 h 300"/>
                  <a:gd name="T2" fmla="*/ 144 w 618"/>
                  <a:gd name="T3" fmla="*/ 48 h 300"/>
                  <a:gd name="T4" fmla="*/ 0 w 618"/>
                  <a:gd name="T5" fmla="*/ 144 h 300"/>
                  <a:gd name="T6" fmla="*/ 0 w 618"/>
                  <a:gd name="T7" fmla="*/ 288 h 300"/>
                  <a:gd name="T8" fmla="*/ 618 w 618"/>
                  <a:gd name="T9" fmla="*/ 300 h 300"/>
                  <a:gd name="T10" fmla="*/ 618 w 618"/>
                  <a:gd name="T11" fmla="*/ 150 h 300"/>
                  <a:gd name="T12" fmla="*/ 384 w 618"/>
                  <a:gd name="T13" fmla="*/ 0 h 300"/>
                  <a:gd name="T14" fmla="*/ 240 w 618"/>
                  <a:gd name="T15" fmla="*/ 0 h 300"/>
                  <a:gd name="T16" fmla="*/ 0 60000 65536"/>
                  <a:gd name="T17" fmla="*/ 0 60000 65536"/>
                  <a:gd name="T18" fmla="*/ 0 60000 65536"/>
                  <a:gd name="T19" fmla="*/ 0 60000 65536"/>
                  <a:gd name="T20" fmla="*/ 0 60000 65536"/>
                  <a:gd name="T21" fmla="*/ 0 60000 65536"/>
                  <a:gd name="T22" fmla="*/ 0 60000 65536"/>
                  <a:gd name="T23" fmla="*/ 0 60000 65536"/>
                  <a:gd name="T24" fmla="*/ 0 w 618"/>
                  <a:gd name="T25" fmla="*/ 0 h 300"/>
                  <a:gd name="T26" fmla="*/ 618 w 618"/>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8" h="300">
                    <a:moveTo>
                      <a:pt x="240" y="0"/>
                    </a:moveTo>
                    <a:lnTo>
                      <a:pt x="144" y="48"/>
                    </a:lnTo>
                    <a:lnTo>
                      <a:pt x="0" y="144"/>
                    </a:lnTo>
                    <a:lnTo>
                      <a:pt x="0" y="288"/>
                    </a:lnTo>
                    <a:lnTo>
                      <a:pt x="618" y="300"/>
                    </a:lnTo>
                    <a:lnTo>
                      <a:pt x="618" y="150"/>
                    </a:lnTo>
                    <a:lnTo>
                      <a:pt x="384" y="0"/>
                    </a:lnTo>
                    <a:lnTo>
                      <a:pt x="24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47" name="Oval 171"/>
              <p:cNvSpPr>
                <a:spLocks noChangeArrowheads="1"/>
              </p:cNvSpPr>
              <p:nvPr/>
            </p:nvSpPr>
            <p:spPr bwMode="auto">
              <a:xfrm rot="-261266">
                <a:off x="1092" y="1606"/>
                <a:ext cx="298" cy="297"/>
              </a:xfrm>
              <a:prstGeom prst="ellipse">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39948" name="Freeform 172"/>
              <p:cNvSpPr>
                <a:spLocks/>
              </p:cNvSpPr>
              <p:nvPr/>
            </p:nvSpPr>
            <p:spPr bwMode="auto">
              <a:xfrm>
                <a:off x="1273" y="1809"/>
                <a:ext cx="80" cy="48"/>
              </a:xfrm>
              <a:custGeom>
                <a:avLst/>
                <a:gdLst>
                  <a:gd name="T0" fmla="*/ 56 w 56"/>
                  <a:gd name="T1" fmla="*/ 96 h 96"/>
                  <a:gd name="T2" fmla="*/ 8 w 56"/>
                  <a:gd name="T3" fmla="*/ 48 h 96"/>
                  <a:gd name="T4" fmla="*/ 8 w 56"/>
                  <a:gd name="T5" fmla="*/ 0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56" y="96"/>
                    </a:moveTo>
                    <a:cubicBezTo>
                      <a:pt x="36" y="80"/>
                      <a:pt x="16" y="64"/>
                      <a:pt x="8" y="48"/>
                    </a:cubicBezTo>
                    <a:cubicBezTo>
                      <a:pt x="0" y="32"/>
                      <a:pt x="4" y="16"/>
                      <a:pt x="8" y="0"/>
                    </a:cubicBez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49" name="Oval 173"/>
              <p:cNvSpPr>
                <a:spLocks noChangeArrowheads="1"/>
              </p:cNvSpPr>
              <p:nvPr/>
            </p:nvSpPr>
            <p:spPr bwMode="auto">
              <a:xfrm>
                <a:off x="1307" y="1689"/>
                <a:ext cx="41" cy="33"/>
              </a:xfrm>
              <a:prstGeom prst="ellipse">
                <a:avLst/>
              </a:prstGeom>
              <a:solidFill>
                <a:srgbClr val="000000"/>
              </a:solidFill>
              <a:ln w="9525">
                <a:solidFill>
                  <a:srgbClr val="000000"/>
                </a:solidFill>
                <a:round/>
                <a:headEnd/>
                <a:tailEnd/>
              </a:ln>
            </p:spPr>
            <p:txBody>
              <a:bodyPr wrap="none" anchor="ctr"/>
              <a:lstStyle/>
              <a:p>
                <a:endParaRPr lang="en-US" sz="1800"/>
              </a:p>
            </p:txBody>
          </p:sp>
          <p:sp>
            <p:nvSpPr>
              <p:cNvPr id="39950" name="Freeform 174"/>
              <p:cNvSpPr>
                <a:spLocks/>
              </p:cNvSpPr>
              <p:nvPr/>
            </p:nvSpPr>
            <p:spPr bwMode="auto">
              <a:xfrm>
                <a:off x="1084" y="1576"/>
                <a:ext cx="313" cy="156"/>
              </a:xfrm>
              <a:custGeom>
                <a:avLst/>
                <a:gdLst>
                  <a:gd name="T0" fmla="*/ 313 w 313"/>
                  <a:gd name="T1" fmla="*/ 96 h 156"/>
                  <a:gd name="T2" fmla="*/ 158 w 313"/>
                  <a:gd name="T3" fmla="*/ 116 h 156"/>
                  <a:gd name="T4" fmla="*/ 0 w 313"/>
                  <a:gd name="T5" fmla="*/ 156 h 156"/>
                  <a:gd name="T6" fmla="*/ 18 w 313"/>
                  <a:gd name="T7" fmla="*/ 94 h 156"/>
                  <a:gd name="T8" fmla="*/ 40 w 313"/>
                  <a:gd name="T9" fmla="*/ 56 h 156"/>
                  <a:gd name="T10" fmla="*/ 129 w 313"/>
                  <a:gd name="T11" fmla="*/ 10 h 156"/>
                  <a:gd name="T12" fmla="*/ 212 w 313"/>
                  <a:gd name="T13" fmla="*/ 0 h 156"/>
                  <a:gd name="T14" fmla="*/ 272 w 313"/>
                  <a:gd name="T15" fmla="*/ 23 h 156"/>
                  <a:gd name="T16" fmla="*/ 307 w 313"/>
                  <a:gd name="T17" fmla="*/ 63 h 156"/>
                  <a:gd name="T18" fmla="*/ 313 w 313"/>
                  <a:gd name="T19" fmla="*/ 96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156"/>
                  <a:gd name="T32" fmla="*/ 313 w 313"/>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156">
                    <a:moveTo>
                      <a:pt x="313" y="96"/>
                    </a:moveTo>
                    <a:lnTo>
                      <a:pt x="158" y="116"/>
                    </a:lnTo>
                    <a:lnTo>
                      <a:pt x="0" y="156"/>
                    </a:lnTo>
                    <a:lnTo>
                      <a:pt x="18" y="94"/>
                    </a:lnTo>
                    <a:lnTo>
                      <a:pt x="40" y="56"/>
                    </a:lnTo>
                    <a:lnTo>
                      <a:pt x="129" y="10"/>
                    </a:lnTo>
                    <a:lnTo>
                      <a:pt x="212" y="0"/>
                    </a:lnTo>
                    <a:lnTo>
                      <a:pt x="272" y="23"/>
                    </a:lnTo>
                    <a:lnTo>
                      <a:pt x="307" y="63"/>
                    </a:lnTo>
                    <a:lnTo>
                      <a:pt x="313" y="96"/>
                    </a:lnTo>
                    <a:close/>
                  </a:path>
                </a:pathLst>
              </a:custGeom>
              <a:solidFill>
                <a:srgbClr val="663300"/>
              </a:solidFill>
              <a:ln w="9525">
                <a:solidFill>
                  <a:srgbClr val="663300"/>
                </a:solidFill>
                <a:round/>
                <a:headEnd/>
                <a:tailEnd/>
              </a:ln>
            </p:spPr>
            <p:txBody>
              <a:bodyPr/>
              <a:lstStyle/>
              <a:p>
                <a:endParaRPr lang="en-US" sz="1800"/>
              </a:p>
            </p:txBody>
          </p:sp>
          <p:sp>
            <p:nvSpPr>
              <p:cNvPr id="39951" name="Freeform 175"/>
              <p:cNvSpPr>
                <a:spLocks/>
              </p:cNvSpPr>
              <p:nvPr/>
            </p:nvSpPr>
            <p:spPr bwMode="auto">
              <a:xfrm>
                <a:off x="1351" y="1736"/>
                <a:ext cx="71" cy="69"/>
              </a:xfrm>
              <a:custGeom>
                <a:avLst/>
                <a:gdLst>
                  <a:gd name="T0" fmla="*/ 16 w 49"/>
                  <a:gd name="T1" fmla="*/ 0 h 57"/>
                  <a:gd name="T2" fmla="*/ 40 w 49"/>
                  <a:gd name="T3" fmla="*/ 31 h 57"/>
                  <a:gd name="T4" fmla="*/ 49 w 49"/>
                  <a:gd name="T5" fmla="*/ 54 h 57"/>
                  <a:gd name="T6" fmla="*/ 0 w 49"/>
                  <a:gd name="T7" fmla="*/ 57 h 57"/>
                  <a:gd name="T8" fmla="*/ 16 w 49"/>
                  <a:gd name="T9" fmla="*/ 0 h 57"/>
                  <a:gd name="T10" fmla="*/ 0 60000 65536"/>
                  <a:gd name="T11" fmla="*/ 0 60000 65536"/>
                  <a:gd name="T12" fmla="*/ 0 60000 65536"/>
                  <a:gd name="T13" fmla="*/ 0 60000 65536"/>
                  <a:gd name="T14" fmla="*/ 0 60000 65536"/>
                  <a:gd name="T15" fmla="*/ 0 w 49"/>
                  <a:gd name="T16" fmla="*/ 0 h 57"/>
                  <a:gd name="T17" fmla="*/ 49 w 49"/>
                  <a:gd name="T18" fmla="*/ 57 h 57"/>
                </a:gdLst>
                <a:ahLst/>
                <a:cxnLst>
                  <a:cxn ang="T10">
                    <a:pos x="T0" y="T1"/>
                  </a:cxn>
                  <a:cxn ang="T11">
                    <a:pos x="T2" y="T3"/>
                  </a:cxn>
                  <a:cxn ang="T12">
                    <a:pos x="T4" y="T5"/>
                  </a:cxn>
                  <a:cxn ang="T13">
                    <a:pos x="T6" y="T7"/>
                  </a:cxn>
                  <a:cxn ang="T14">
                    <a:pos x="T8" y="T9"/>
                  </a:cxn>
                </a:cxnLst>
                <a:rect l="T15" t="T16" r="T17" b="T18"/>
                <a:pathLst>
                  <a:path w="49" h="57">
                    <a:moveTo>
                      <a:pt x="16" y="0"/>
                    </a:moveTo>
                    <a:cubicBezTo>
                      <a:pt x="21" y="14"/>
                      <a:pt x="32" y="20"/>
                      <a:pt x="40" y="31"/>
                    </a:cubicBezTo>
                    <a:cubicBezTo>
                      <a:pt x="43" y="39"/>
                      <a:pt x="46" y="46"/>
                      <a:pt x="49" y="54"/>
                    </a:cubicBezTo>
                    <a:lnTo>
                      <a:pt x="0" y="57"/>
                    </a:lnTo>
                    <a:lnTo>
                      <a:pt x="16"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grpSp>
        <p:nvGrpSpPr>
          <p:cNvPr id="5" name="Group 205"/>
          <p:cNvGrpSpPr>
            <a:grpSpLocks/>
          </p:cNvGrpSpPr>
          <p:nvPr/>
        </p:nvGrpSpPr>
        <p:grpSpPr bwMode="auto">
          <a:xfrm>
            <a:off x="1143000" y="3757613"/>
            <a:ext cx="7494588" cy="1390650"/>
            <a:chOff x="1143000" y="3757448"/>
            <a:chExt cx="7494587" cy="1390815"/>
          </a:xfrm>
        </p:grpSpPr>
        <p:grpSp>
          <p:nvGrpSpPr>
            <p:cNvPr id="39953" name="Group 209"/>
            <p:cNvGrpSpPr>
              <a:grpSpLocks/>
            </p:cNvGrpSpPr>
            <p:nvPr/>
          </p:nvGrpSpPr>
          <p:grpSpPr bwMode="auto">
            <a:xfrm>
              <a:off x="1143000" y="3810000"/>
              <a:ext cx="7494587" cy="1338263"/>
              <a:chOff x="885" y="2394"/>
              <a:chExt cx="4721" cy="843"/>
            </a:xfrm>
          </p:grpSpPr>
          <p:grpSp>
            <p:nvGrpSpPr>
              <p:cNvPr id="39954" name="Group 37"/>
              <p:cNvGrpSpPr>
                <a:grpSpLocks noChangeAspect="1"/>
              </p:cNvGrpSpPr>
              <p:nvPr/>
            </p:nvGrpSpPr>
            <p:grpSpPr bwMode="auto">
              <a:xfrm>
                <a:off x="3926" y="2538"/>
                <a:ext cx="919" cy="699"/>
                <a:chOff x="1488" y="3028"/>
                <a:chExt cx="1632" cy="1128"/>
              </a:xfrm>
            </p:grpSpPr>
            <p:sp>
              <p:nvSpPr>
                <p:cNvPr id="39955" name="AutoShape 38"/>
                <p:cNvSpPr>
                  <a:spLocks noChangeAspect="1" noChangeArrowheads="1" noTextEdit="1"/>
                </p:cNvSpPr>
                <p:nvPr/>
              </p:nvSpPr>
              <p:spPr bwMode="auto">
                <a:xfrm>
                  <a:off x="1488" y="3028"/>
                  <a:ext cx="1632"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56" name="Freeform 39"/>
                <p:cNvSpPr>
                  <a:spLocks/>
                </p:cNvSpPr>
                <p:nvPr/>
              </p:nvSpPr>
              <p:spPr bwMode="auto">
                <a:xfrm>
                  <a:off x="1557" y="3097"/>
                  <a:ext cx="1526" cy="1022"/>
                </a:xfrm>
                <a:custGeom>
                  <a:avLst/>
                  <a:gdLst>
                    <a:gd name="T0" fmla="*/ 85 w 1526"/>
                    <a:gd name="T1" fmla="*/ 355 h 1022"/>
                    <a:gd name="T2" fmla="*/ 10 w 1526"/>
                    <a:gd name="T3" fmla="*/ 429 h 1022"/>
                    <a:gd name="T4" fmla="*/ 0 w 1526"/>
                    <a:gd name="T5" fmla="*/ 482 h 1022"/>
                    <a:gd name="T6" fmla="*/ 21 w 1526"/>
                    <a:gd name="T7" fmla="*/ 551 h 1022"/>
                    <a:gd name="T8" fmla="*/ 74 w 1526"/>
                    <a:gd name="T9" fmla="*/ 598 h 1022"/>
                    <a:gd name="T10" fmla="*/ 42 w 1526"/>
                    <a:gd name="T11" fmla="*/ 646 h 1022"/>
                    <a:gd name="T12" fmla="*/ 32 w 1526"/>
                    <a:gd name="T13" fmla="*/ 694 h 1022"/>
                    <a:gd name="T14" fmla="*/ 42 w 1526"/>
                    <a:gd name="T15" fmla="*/ 752 h 1022"/>
                    <a:gd name="T16" fmla="*/ 127 w 1526"/>
                    <a:gd name="T17" fmla="*/ 826 h 1022"/>
                    <a:gd name="T18" fmla="*/ 185 w 1526"/>
                    <a:gd name="T19" fmla="*/ 837 h 1022"/>
                    <a:gd name="T20" fmla="*/ 207 w 1526"/>
                    <a:gd name="T21" fmla="*/ 837 h 1022"/>
                    <a:gd name="T22" fmla="*/ 249 w 1526"/>
                    <a:gd name="T23" fmla="*/ 890 h 1022"/>
                    <a:gd name="T24" fmla="*/ 371 w 1526"/>
                    <a:gd name="T25" fmla="*/ 948 h 1022"/>
                    <a:gd name="T26" fmla="*/ 514 w 1526"/>
                    <a:gd name="T27" fmla="*/ 953 h 1022"/>
                    <a:gd name="T28" fmla="*/ 583 w 1526"/>
                    <a:gd name="T29" fmla="*/ 927 h 1022"/>
                    <a:gd name="T30" fmla="*/ 668 w 1526"/>
                    <a:gd name="T31" fmla="*/ 995 h 1022"/>
                    <a:gd name="T32" fmla="*/ 779 w 1526"/>
                    <a:gd name="T33" fmla="*/ 1022 h 1022"/>
                    <a:gd name="T34" fmla="*/ 853 w 1526"/>
                    <a:gd name="T35" fmla="*/ 1011 h 1022"/>
                    <a:gd name="T36" fmla="*/ 975 w 1526"/>
                    <a:gd name="T37" fmla="*/ 932 h 1022"/>
                    <a:gd name="T38" fmla="*/ 1007 w 1526"/>
                    <a:gd name="T39" fmla="*/ 868 h 1022"/>
                    <a:gd name="T40" fmla="*/ 1060 w 1526"/>
                    <a:gd name="T41" fmla="*/ 890 h 1022"/>
                    <a:gd name="T42" fmla="*/ 1160 w 1526"/>
                    <a:gd name="T43" fmla="*/ 890 h 1022"/>
                    <a:gd name="T44" fmla="*/ 1229 w 1526"/>
                    <a:gd name="T45" fmla="*/ 863 h 1022"/>
                    <a:gd name="T46" fmla="*/ 1287 w 1526"/>
                    <a:gd name="T47" fmla="*/ 815 h 1022"/>
                    <a:gd name="T48" fmla="*/ 1314 w 1526"/>
                    <a:gd name="T49" fmla="*/ 747 h 1022"/>
                    <a:gd name="T50" fmla="*/ 1319 w 1526"/>
                    <a:gd name="T51" fmla="*/ 709 h 1022"/>
                    <a:gd name="T52" fmla="*/ 1399 w 1526"/>
                    <a:gd name="T53" fmla="*/ 683 h 1022"/>
                    <a:gd name="T54" fmla="*/ 1468 w 1526"/>
                    <a:gd name="T55" fmla="*/ 635 h 1022"/>
                    <a:gd name="T56" fmla="*/ 1510 w 1526"/>
                    <a:gd name="T57" fmla="*/ 572 h 1022"/>
                    <a:gd name="T58" fmla="*/ 1526 w 1526"/>
                    <a:gd name="T59" fmla="*/ 498 h 1022"/>
                    <a:gd name="T60" fmla="*/ 1515 w 1526"/>
                    <a:gd name="T61" fmla="*/ 424 h 1022"/>
                    <a:gd name="T62" fmla="*/ 1478 w 1526"/>
                    <a:gd name="T63" fmla="*/ 360 h 1022"/>
                    <a:gd name="T64" fmla="*/ 1484 w 1526"/>
                    <a:gd name="T65" fmla="*/ 328 h 1022"/>
                    <a:gd name="T66" fmla="*/ 1478 w 1526"/>
                    <a:gd name="T67" fmla="*/ 238 h 1022"/>
                    <a:gd name="T68" fmla="*/ 1409 w 1526"/>
                    <a:gd name="T69" fmla="*/ 153 h 1022"/>
                    <a:gd name="T70" fmla="*/ 1351 w 1526"/>
                    <a:gd name="T71" fmla="*/ 127 h 1022"/>
                    <a:gd name="T72" fmla="*/ 1330 w 1526"/>
                    <a:gd name="T73" fmla="*/ 74 h 1022"/>
                    <a:gd name="T74" fmla="*/ 1245 w 1526"/>
                    <a:gd name="T75" fmla="*/ 10 h 1022"/>
                    <a:gd name="T76" fmla="*/ 1144 w 1526"/>
                    <a:gd name="T77" fmla="*/ 5 h 1022"/>
                    <a:gd name="T78" fmla="*/ 1081 w 1526"/>
                    <a:gd name="T79" fmla="*/ 32 h 1022"/>
                    <a:gd name="T80" fmla="*/ 1054 w 1526"/>
                    <a:gd name="T81" fmla="*/ 53 h 1022"/>
                    <a:gd name="T82" fmla="*/ 1001 w 1526"/>
                    <a:gd name="T83" fmla="*/ 16 h 1022"/>
                    <a:gd name="T84" fmla="*/ 932 w 1526"/>
                    <a:gd name="T85" fmla="*/ 0 h 1022"/>
                    <a:gd name="T86" fmla="*/ 853 w 1526"/>
                    <a:gd name="T87" fmla="*/ 21 h 1022"/>
                    <a:gd name="T88" fmla="*/ 795 w 1526"/>
                    <a:gd name="T89" fmla="*/ 79 h 1022"/>
                    <a:gd name="T90" fmla="*/ 763 w 1526"/>
                    <a:gd name="T91" fmla="*/ 58 h 1022"/>
                    <a:gd name="T92" fmla="*/ 699 w 1526"/>
                    <a:gd name="T93" fmla="*/ 37 h 1022"/>
                    <a:gd name="T94" fmla="*/ 615 w 1526"/>
                    <a:gd name="T95" fmla="*/ 37 h 1022"/>
                    <a:gd name="T96" fmla="*/ 524 w 1526"/>
                    <a:gd name="T97" fmla="*/ 85 h 1022"/>
                    <a:gd name="T98" fmla="*/ 493 w 1526"/>
                    <a:gd name="T99" fmla="*/ 122 h 1022"/>
                    <a:gd name="T100" fmla="*/ 376 w 1526"/>
                    <a:gd name="T101" fmla="*/ 95 h 1022"/>
                    <a:gd name="T102" fmla="*/ 281 w 1526"/>
                    <a:gd name="T103" fmla="*/ 111 h 1022"/>
                    <a:gd name="T104" fmla="*/ 207 w 1526"/>
                    <a:gd name="T105" fmla="*/ 159 h 1022"/>
                    <a:gd name="T106" fmla="*/ 154 w 1526"/>
                    <a:gd name="T107" fmla="*/ 228 h 1022"/>
                    <a:gd name="T108" fmla="*/ 132 w 1526"/>
                    <a:gd name="T109" fmla="*/ 312 h 1022"/>
                    <a:gd name="T110" fmla="*/ 138 w 1526"/>
                    <a:gd name="T111" fmla="*/ 339 h 10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6"/>
                    <a:gd name="T169" fmla="*/ 0 h 1022"/>
                    <a:gd name="T170" fmla="*/ 1526 w 1526"/>
                    <a:gd name="T171" fmla="*/ 1022 h 10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6" h="1022">
                      <a:moveTo>
                        <a:pt x="138" y="339"/>
                      </a:moveTo>
                      <a:lnTo>
                        <a:pt x="85" y="355"/>
                      </a:lnTo>
                      <a:lnTo>
                        <a:pt x="37" y="386"/>
                      </a:lnTo>
                      <a:lnTo>
                        <a:pt x="10" y="429"/>
                      </a:lnTo>
                      <a:lnTo>
                        <a:pt x="5" y="455"/>
                      </a:lnTo>
                      <a:lnTo>
                        <a:pt x="0" y="482"/>
                      </a:lnTo>
                      <a:lnTo>
                        <a:pt x="5" y="519"/>
                      </a:lnTo>
                      <a:lnTo>
                        <a:pt x="21" y="551"/>
                      </a:lnTo>
                      <a:lnTo>
                        <a:pt x="42" y="577"/>
                      </a:lnTo>
                      <a:lnTo>
                        <a:pt x="74" y="598"/>
                      </a:lnTo>
                      <a:lnTo>
                        <a:pt x="42" y="646"/>
                      </a:lnTo>
                      <a:lnTo>
                        <a:pt x="37" y="667"/>
                      </a:lnTo>
                      <a:lnTo>
                        <a:pt x="32" y="694"/>
                      </a:lnTo>
                      <a:lnTo>
                        <a:pt x="37" y="720"/>
                      </a:lnTo>
                      <a:lnTo>
                        <a:pt x="42" y="752"/>
                      </a:lnTo>
                      <a:lnTo>
                        <a:pt x="79" y="794"/>
                      </a:lnTo>
                      <a:lnTo>
                        <a:pt x="127" y="826"/>
                      </a:lnTo>
                      <a:lnTo>
                        <a:pt x="154" y="831"/>
                      </a:lnTo>
                      <a:lnTo>
                        <a:pt x="185" y="837"/>
                      </a:lnTo>
                      <a:lnTo>
                        <a:pt x="196" y="837"/>
                      </a:lnTo>
                      <a:lnTo>
                        <a:pt x="207" y="837"/>
                      </a:lnTo>
                      <a:lnTo>
                        <a:pt x="249" y="890"/>
                      </a:lnTo>
                      <a:lnTo>
                        <a:pt x="307" y="927"/>
                      </a:lnTo>
                      <a:lnTo>
                        <a:pt x="371" y="948"/>
                      </a:lnTo>
                      <a:lnTo>
                        <a:pt x="440" y="958"/>
                      </a:lnTo>
                      <a:lnTo>
                        <a:pt x="514" y="953"/>
                      </a:lnTo>
                      <a:lnTo>
                        <a:pt x="583" y="927"/>
                      </a:lnTo>
                      <a:lnTo>
                        <a:pt x="620" y="964"/>
                      </a:lnTo>
                      <a:lnTo>
                        <a:pt x="668" y="995"/>
                      </a:lnTo>
                      <a:lnTo>
                        <a:pt x="721" y="1017"/>
                      </a:lnTo>
                      <a:lnTo>
                        <a:pt x="779" y="1022"/>
                      </a:lnTo>
                      <a:lnTo>
                        <a:pt x="816" y="1017"/>
                      </a:lnTo>
                      <a:lnTo>
                        <a:pt x="853" y="1011"/>
                      </a:lnTo>
                      <a:lnTo>
                        <a:pt x="922" y="980"/>
                      </a:lnTo>
                      <a:lnTo>
                        <a:pt x="975" y="932"/>
                      </a:lnTo>
                      <a:lnTo>
                        <a:pt x="991" y="900"/>
                      </a:lnTo>
                      <a:lnTo>
                        <a:pt x="1007" y="868"/>
                      </a:lnTo>
                      <a:lnTo>
                        <a:pt x="1060" y="890"/>
                      </a:lnTo>
                      <a:lnTo>
                        <a:pt x="1118" y="895"/>
                      </a:lnTo>
                      <a:lnTo>
                        <a:pt x="1160" y="890"/>
                      </a:lnTo>
                      <a:lnTo>
                        <a:pt x="1197" y="879"/>
                      </a:lnTo>
                      <a:lnTo>
                        <a:pt x="1229" y="863"/>
                      </a:lnTo>
                      <a:lnTo>
                        <a:pt x="1261" y="842"/>
                      </a:lnTo>
                      <a:lnTo>
                        <a:pt x="1287" y="815"/>
                      </a:lnTo>
                      <a:lnTo>
                        <a:pt x="1303" y="784"/>
                      </a:lnTo>
                      <a:lnTo>
                        <a:pt x="1314" y="747"/>
                      </a:lnTo>
                      <a:lnTo>
                        <a:pt x="1319" y="709"/>
                      </a:lnTo>
                      <a:lnTo>
                        <a:pt x="1362" y="699"/>
                      </a:lnTo>
                      <a:lnTo>
                        <a:pt x="1399" y="683"/>
                      </a:lnTo>
                      <a:lnTo>
                        <a:pt x="1436" y="662"/>
                      </a:lnTo>
                      <a:lnTo>
                        <a:pt x="1468" y="635"/>
                      </a:lnTo>
                      <a:lnTo>
                        <a:pt x="1489" y="609"/>
                      </a:lnTo>
                      <a:lnTo>
                        <a:pt x="1510" y="572"/>
                      </a:lnTo>
                      <a:lnTo>
                        <a:pt x="1521" y="535"/>
                      </a:lnTo>
                      <a:lnTo>
                        <a:pt x="1526" y="498"/>
                      </a:lnTo>
                      <a:lnTo>
                        <a:pt x="1521" y="461"/>
                      </a:lnTo>
                      <a:lnTo>
                        <a:pt x="1515" y="424"/>
                      </a:lnTo>
                      <a:lnTo>
                        <a:pt x="1499" y="392"/>
                      </a:lnTo>
                      <a:lnTo>
                        <a:pt x="1478" y="360"/>
                      </a:lnTo>
                      <a:lnTo>
                        <a:pt x="1484" y="328"/>
                      </a:lnTo>
                      <a:lnTo>
                        <a:pt x="1489" y="296"/>
                      </a:lnTo>
                      <a:lnTo>
                        <a:pt x="1478" y="238"/>
                      </a:lnTo>
                      <a:lnTo>
                        <a:pt x="1452" y="190"/>
                      </a:lnTo>
                      <a:lnTo>
                        <a:pt x="1409" y="153"/>
                      </a:lnTo>
                      <a:lnTo>
                        <a:pt x="1351" y="127"/>
                      </a:lnTo>
                      <a:lnTo>
                        <a:pt x="1346" y="100"/>
                      </a:lnTo>
                      <a:lnTo>
                        <a:pt x="1330" y="74"/>
                      </a:lnTo>
                      <a:lnTo>
                        <a:pt x="1293" y="37"/>
                      </a:lnTo>
                      <a:lnTo>
                        <a:pt x="1245" y="10"/>
                      </a:lnTo>
                      <a:lnTo>
                        <a:pt x="1181" y="0"/>
                      </a:lnTo>
                      <a:lnTo>
                        <a:pt x="1144" y="5"/>
                      </a:lnTo>
                      <a:lnTo>
                        <a:pt x="1113" y="16"/>
                      </a:lnTo>
                      <a:lnTo>
                        <a:pt x="1081" y="32"/>
                      </a:lnTo>
                      <a:lnTo>
                        <a:pt x="1054" y="53"/>
                      </a:lnTo>
                      <a:lnTo>
                        <a:pt x="1028" y="32"/>
                      </a:lnTo>
                      <a:lnTo>
                        <a:pt x="1001" y="16"/>
                      </a:lnTo>
                      <a:lnTo>
                        <a:pt x="970" y="5"/>
                      </a:lnTo>
                      <a:lnTo>
                        <a:pt x="932" y="0"/>
                      </a:lnTo>
                      <a:lnTo>
                        <a:pt x="890" y="5"/>
                      </a:lnTo>
                      <a:lnTo>
                        <a:pt x="853" y="21"/>
                      </a:lnTo>
                      <a:lnTo>
                        <a:pt x="821" y="48"/>
                      </a:lnTo>
                      <a:lnTo>
                        <a:pt x="795" y="79"/>
                      </a:lnTo>
                      <a:lnTo>
                        <a:pt x="763" y="58"/>
                      </a:lnTo>
                      <a:lnTo>
                        <a:pt x="731" y="42"/>
                      </a:lnTo>
                      <a:lnTo>
                        <a:pt x="699" y="37"/>
                      </a:lnTo>
                      <a:lnTo>
                        <a:pt x="662" y="32"/>
                      </a:lnTo>
                      <a:lnTo>
                        <a:pt x="615" y="37"/>
                      </a:lnTo>
                      <a:lnTo>
                        <a:pt x="567" y="53"/>
                      </a:lnTo>
                      <a:lnTo>
                        <a:pt x="524" y="85"/>
                      </a:lnTo>
                      <a:lnTo>
                        <a:pt x="493" y="122"/>
                      </a:lnTo>
                      <a:lnTo>
                        <a:pt x="434" y="100"/>
                      </a:lnTo>
                      <a:lnTo>
                        <a:pt x="376" y="95"/>
                      </a:lnTo>
                      <a:lnTo>
                        <a:pt x="328" y="100"/>
                      </a:lnTo>
                      <a:lnTo>
                        <a:pt x="281" y="111"/>
                      </a:lnTo>
                      <a:lnTo>
                        <a:pt x="238" y="132"/>
                      </a:lnTo>
                      <a:lnTo>
                        <a:pt x="207" y="159"/>
                      </a:lnTo>
                      <a:lnTo>
                        <a:pt x="175" y="190"/>
                      </a:lnTo>
                      <a:lnTo>
                        <a:pt x="154" y="228"/>
                      </a:lnTo>
                      <a:lnTo>
                        <a:pt x="138" y="270"/>
                      </a:lnTo>
                      <a:lnTo>
                        <a:pt x="132" y="312"/>
                      </a:lnTo>
                      <a:lnTo>
                        <a:pt x="138" y="328"/>
                      </a:lnTo>
                      <a:lnTo>
                        <a:pt x="138" y="33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57" name="Freeform 40"/>
                <p:cNvSpPr>
                  <a:spLocks/>
                </p:cNvSpPr>
                <p:nvPr/>
              </p:nvSpPr>
              <p:spPr bwMode="auto">
                <a:xfrm>
                  <a:off x="1514" y="3054"/>
                  <a:ext cx="1527" cy="1023"/>
                </a:xfrm>
                <a:custGeom>
                  <a:avLst/>
                  <a:gdLst>
                    <a:gd name="T0" fmla="*/ 85 w 1527"/>
                    <a:gd name="T1" fmla="*/ 355 h 1023"/>
                    <a:gd name="T2" fmla="*/ 11 w 1527"/>
                    <a:gd name="T3" fmla="*/ 429 h 1023"/>
                    <a:gd name="T4" fmla="*/ 0 w 1527"/>
                    <a:gd name="T5" fmla="*/ 482 h 1023"/>
                    <a:gd name="T6" fmla="*/ 22 w 1527"/>
                    <a:gd name="T7" fmla="*/ 551 h 1023"/>
                    <a:gd name="T8" fmla="*/ 75 w 1527"/>
                    <a:gd name="T9" fmla="*/ 599 h 1023"/>
                    <a:gd name="T10" fmla="*/ 43 w 1527"/>
                    <a:gd name="T11" fmla="*/ 647 h 1023"/>
                    <a:gd name="T12" fmla="*/ 32 w 1527"/>
                    <a:gd name="T13" fmla="*/ 694 h 1023"/>
                    <a:gd name="T14" fmla="*/ 43 w 1527"/>
                    <a:gd name="T15" fmla="*/ 752 h 1023"/>
                    <a:gd name="T16" fmla="*/ 128 w 1527"/>
                    <a:gd name="T17" fmla="*/ 827 h 1023"/>
                    <a:gd name="T18" fmla="*/ 186 w 1527"/>
                    <a:gd name="T19" fmla="*/ 837 h 1023"/>
                    <a:gd name="T20" fmla="*/ 207 w 1527"/>
                    <a:gd name="T21" fmla="*/ 837 h 1023"/>
                    <a:gd name="T22" fmla="*/ 250 w 1527"/>
                    <a:gd name="T23" fmla="*/ 890 h 1023"/>
                    <a:gd name="T24" fmla="*/ 371 w 1527"/>
                    <a:gd name="T25" fmla="*/ 948 h 1023"/>
                    <a:gd name="T26" fmla="*/ 514 w 1527"/>
                    <a:gd name="T27" fmla="*/ 954 h 1023"/>
                    <a:gd name="T28" fmla="*/ 583 w 1527"/>
                    <a:gd name="T29" fmla="*/ 927 h 1023"/>
                    <a:gd name="T30" fmla="*/ 668 w 1527"/>
                    <a:gd name="T31" fmla="*/ 996 h 1023"/>
                    <a:gd name="T32" fmla="*/ 779 w 1527"/>
                    <a:gd name="T33" fmla="*/ 1023 h 1023"/>
                    <a:gd name="T34" fmla="*/ 854 w 1527"/>
                    <a:gd name="T35" fmla="*/ 1012 h 1023"/>
                    <a:gd name="T36" fmla="*/ 975 w 1527"/>
                    <a:gd name="T37" fmla="*/ 933 h 1023"/>
                    <a:gd name="T38" fmla="*/ 1007 w 1527"/>
                    <a:gd name="T39" fmla="*/ 869 h 1023"/>
                    <a:gd name="T40" fmla="*/ 1060 w 1527"/>
                    <a:gd name="T41" fmla="*/ 890 h 1023"/>
                    <a:gd name="T42" fmla="*/ 1161 w 1527"/>
                    <a:gd name="T43" fmla="*/ 890 h 1023"/>
                    <a:gd name="T44" fmla="*/ 1230 w 1527"/>
                    <a:gd name="T45" fmla="*/ 864 h 1023"/>
                    <a:gd name="T46" fmla="*/ 1288 w 1527"/>
                    <a:gd name="T47" fmla="*/ 816 h 1023"/>
                    <a:gd name="T48" fmla="*/ 1315 w 1527"/>
                    <a:gd name="T49" fmla="*/ 747 h 1023"/>
                    <a:gd name="T50" fmla="*/ 1320 w 1527"/>
                    <a:gd name="T51" fmla="*/ 710 h 1023"/>
                    <a:gd name="T52" fmla="*/ 1399 w 1527"/>
                    <a:gd name="T53" fmla="*/ 684 h 1023"/>
                    <a:gd name="T54" fmla="*/ 1468 w 1527"/>
                    <a:gd name="T55" fmla="*/ 636 h 1023"/>
                    <a:gd name="T56" fmla="*/ 1511 w 1527"/>
                    <a:gd name="T57" fmla="*/ 572 h 1023"/>
                    <a:gd name="T58" fmla="*/ 1527 w 1527"/>
                    <a:gd name="T59" fmla="*/ 498 h 1023"/>
                    <a:gd name="T60" fmla="*/ 1516 w 1527"/>
                    <a:gd name="T61" fmla="*/ 424 h 1023"/>
                    <a:gd name="T62" fmla="*/ 1479 w 1527"/>
                    <a:gd name="T63" fmla="*/ 361 h 1023"/>
                    <a:gd name="T64" fmla="*/ 1484 w 1527"/>
                    <a:gd name="T65" fmla="*/ 329 h 1023"/>
                    <a:gd name="T66" fmla="*/ 1479 w 1527"/>
                    <a:gd name="T67" fmla="*/ 239 h 1023"/>
                    <a:gd name="T68" fmla="*/ 1410 w 1527"/>
                    <a:gd name="T69" fmla="*/ 154 h 1023"/>
                    <a:gd name="T70" fmla="*/ 1352 w 1527"/>
                    <a:gd name="T71" fmla="*/ 128 h 1023"/>
                    <a:gd name="T72" fmla="*/ 1330 w 1527"/>
                    <a:gd name="T73" fmla="*/ 75 h 1023"/>
                    <a:gd name="T74" fmla="*/ 1246 w 1527"/>
                    <a:gd name="T75" fmla="*/ 11 h 1023"/>
                    <a:gd name="T76" fmla="*/ 1145 w 1527"/>
                    <a:gd name="T77" fmla="*/ 6 h 1023"/>
                    <a:gd name="T78" fmla="*/ 1081 w 1527"/>
                    <a:gd name="T79" fmla="*/ 32 h 1023"/>
                    <a:gd name="T80" fmla="*/ 1055 w 1527"/>
                    <a:gd name="T81" fmla="*/ 53 h 1023"/>
                    <a:gd name="T82" fmla="*/ 1002 w 1527"/>
                    <a:gd name="T83" fmla="*/ 16 h 1023"/>
                    <a:gd name="T84" fmla="*/ 933 w 1527"/>
                    <a:gd name="T85" fmla="*/ 0 h 1023"/>
                    <a:gd name="T86" fmla="*/ 854 w 1527"/>
                    <a:gd name="T87" fmla="*/ 22 h 1023"/>
                    <a:gd name="T88" fmla="*/ 795 w 1527"/>
                    <a:gd name="T89" fmla="*/ 80 h 1023"/>
                    <a:gd name="T90" fmla="*/ 764 w 1527"/>
                    <a:gd name="T91" fmla="*/ 59 h 1023"/>
                    <a:gd name="T92" fmla="*/ 700 w 1527"/>
                    <a:gd name="T93" fmla="*/ 38 h 1023"/>
                    <a:gd name="T94" fmla="*/ 615 w 1527"/>
                    <a:gd name="T95" fmla="*/ 38 h 1023"/>
                    <a:gd name="T96" fmla="*/ 525 w 1527"/>
                    <a:gd name="T97" fmla="*/ 85 h 1023"/>
                    <a:gd name="T98" fmla="*/ 493 w 1527"/>
                    <a:gd name="T99" fmla="*/ 122 h 1023"/>
                    <a:gd name="T100" fmla="*/ 377 w 1527"/>
                    <a:gd name="T101" fmla="*/ 96 h 1023"/>
                    <a:gd name="T102" fmla="*/ 281 w 1527"/>
                    <a:gd name="T103" fmla="*/ 112 h 1023"/>
                    <a:gd name="T104" fmla="*/ 207 w 1527"/>
                    <a:gd name="T105" fmla="*/ 159 h 1023"/>
                    <a:gd name="T106" fmla="*/ 154 w 1527"/>
                    <a:gd name="T107" fmla="*/ 228 h 1023"/>
                    <a:gd name="T108" fmla="*/ 133 w 1527"/>
                    <a:gd name="T109" fmla="*/ 313 h 1023"/>
                    <a:gd name="T110" fmla="*/ 138 w 1527"/>
                    <a:gd name="T111" fmla="*/ 339 h 10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7"/>
                    <a:gd name="T169" fmla="*/ 0 h 1023"/>
                    <a:gd name="T170" fmla="*/ 1527 w 1527"/>
                    <a:gd name="T171" fmla="*/ 1023 h 10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7" h="1023">
                      <a:moveTo>
                        <a:pt x="138" y="339"/>
                      </a:moveTo>
                      <a:lnTo>
                        <a:pt x="85" y="355"/>
                      </a:lnTo>
                      <a:lnTo>
                        <a:pt x="38" y="387"/>
                      </a:lnTo>
                      <a:lnTo>
                        <a:pt x="11" y="429"/>
                      </a:lnTo>
                      <a:lnTo>
                        <a:pt x="6" y="456"/>
                      </a:lnTo>
                      <a:lnTo>
                        <a:pt x="0" y="482"/>
                      </a:lnTo>
                      <a:lnTo>
                        <a:pt x="6" y="519"/>
                      </a:lnTo>
                      <a:lnTo>
                        <a:pt x="22" y="551"/>
                      </a:lnTo>
                      <a:lnTo>
                        <a:pt x="43" y="578"/>
                      </a:lnTo>
                      <a:lnTo>
                        <a:pt x="75" y="599"/>
                      </a:lnTo>
                      <a:lnTo>
                        <a:pt x="43" y="647"/>
                      </a:lnTo>
                      <a:lnTo>
                        <a:pt x="38" y="668"/>
                      </a:lnTo>
                      <a:lnTo>
                        <a:pt x="32" y="694"/>
                      </a:lnTo>
                      <a:lnTo>
                        <a:pt x="38" y="721"/>
                      </a:lnTo>
                      <a:lnTo>
                        <a:pt x="43" y="752"/>
                      </a:lnTo>
                      <a:lnTo>
                        <a:pt x="80" y="795"/>
                      </a:lnTo>
                      <a:lnTo>
                        <a:pt x="128" y="827"/>
                      </a:lnTo>
                      <a:lnTo>
                        <a:pt x="154" y="832"/>
                      </a:lnTo>
                      <a:lnTo>
                        <a:pt x="186" y="837"/>
                      </a:lnTo>
                      <a:lnTo>
                        <a:pt x="197" y="837"/>
                      </a:lnTo>
                      <a:lnTo>
                        <a:pt x="207" y="837"/>
                      </a:lnTo>
                      <a:lnTo>
                        <a:pt x="250" y="890"/>
                      </a:lnTo>
                      <a:lnTo>
                        <a:pt x="308" y="927"/>
                      </a:lnTo>
                      <a:lnTo>
                        <a:pt x="371" y="948"/>
                      </a:lnTo>
                      <a:lnTo>
                        <a:pt x="440" y="959"/>
                      </a:lnTo>
                      <a:lnTo>
                        <a:pt x="514" y="954"/>
                      </a:lnTo>
                      <a:lnTo>
                        <a:pt x="583" y="927"/>
                      </a:lnTo>
                      <a:lnTo>
                        <a:pt x="620" y="964"/>
                      </a:lnTo>
                      <a:lnTo>
                        <a:pt x="668" y="996"/>
                      </a:lnTo>
                      <a:lnTo>
                        <a:pt x="721" y="1017"/>
                      </a:lnTo>
                      <a:lnTo>
                        <a:pt x="779" y="1023"/>
                      </a:lnTo>
                      <a:lnTo>
                        <a:pt x="816" y="1017"/>
                      </a:lnTo>
                      <a:lnTo>
                        <a:pt x="854" y="1012"/>
                      </a:lnTo>
                      <a:lnTo>
                        <a:pt x="922" y="980"/>
                      </a:lnTo>
                      <a:lnTo>
                        <a:pt x="975" y="933"/>
                      </a:lnTo>
                      <a:lnTo>
                        <a:pt x="991" y="901"/>
                      </a:lnTo>
                      <a:lnTo>
                        <a:pt x="1007" y="869"/>
                      </a:lnTo>
                      <a:lnTo>
                        <a:pt x="1060" y="890"/>
                      </a:lnTo>
                      <a:lnTo>
                        <a:pt x="1119" y="895"/>
                      </a:lnTo>
                      <a:lnTo>
                        <a:pt x="1161" y="890"/>
                      </a:lnTo>
                      <a:lnTo>
                        <a:pt x="1198" y="880"/>
                      </a:lnTo>
                      <a:lnTo>
                        <a:pt x="1230" y="864"/>
                      </a:lnTo>
                      <a:lnTo>
                        <a:pt x="1262" y="843"/>
                      </a:lnTo>
                      <a:lnTo>
                        <a:pt x="1288" y="816"/>
                      </a:lnTo>
                      <a:lnTo>
                        <a:pt x="1304" y="784"/>
                      </a:lnTo>
                      <a:lnTo>
                        <a:pt x="1315" y="747"/>
                      </a:lnTo>
                      <a:lnTo>
                        <a:pt x="1320" y="710"/>
                      </a:lnTo>
                      <a:lnTo>
                        <a:pt x="1362" y="700"/>
                      </a:lnTo>
                      <a:lnTo>
                        <a:pt x="1399" y="684"/>
                      </a:lnTo>
                      <a:lnTo>
                        <a:pt x="1436" y="662"/>
                      </a:lnTo>
                      <a:lnTo>
                        <a:pt x="1468" y="636"/>
                      </a:lnTo>
                      <a:lnTo>
                        <a:pt x="1489" y="609"/>
                      </a:lnTo>
                      <a:lnTo>
                        <a:pt x="1511" y="572"/>
                      </a:lnTo>
                      <a:lnTo>
                        <a:pt x="1521" y="535"/>
                      </a:lnTo>
                      <a:lnTo>
                        <a:pt x="1527" y="498"/>
                      </a:lnTo>
                      <a:lnTo>
                        <a:pt x="1521" y="461"/>
                      </a:lnTo>
                      <a:lnTo>
                        <a:pt x="1516" y="424"/>
                      </a:lnTo>
                      <a:lnTo>
                        <a:pt x="1500" y="392"/>
                      </a:lnTo>
                      <a:lnTo>
                        <a:pt x="1479" y="361"/>
                      </a:lnTo>
                      <a:lnTo>
                        <a:pt x="1484" y="329"/>
                      </a:lnTo>
                      <a:lnTo>
                        <a:pt x="1489" y="297"/>
                      </a:lnTo>
                      <a:lnTo>
                        <a:pt x="1479" y="239"/>
                      </a:lnTo>
                      <a:lnTo>
                        <a:pt x="1452" y="191"/>
                      </a:lnTo>
                      <a:lnTo>
                        <a:pt x="1410" y="154"/>
                      </a:lnTo>
                      <a:lnTo>
                        <a:pt x="1352" y="128"/>
                      </a:lnTo>
                      <a:lnTo>
                        <a:pt x="1346" y="101"/>
                      </a:lnTo>
                      <a:lnTo>
                        <a:pt x="1330" y="75"/>
                      </a:lnTo>
                      <a:lnTo>
                        <a:pt x="1293" y="38"/>
                      </a:lnTo>
                      <a:lnTo>
                        <a:pt x="1246" y="11"/>
                      </a:lnTo>
                      <a:lnTo>
                        <a:pt x="1182" y="0"/>
                      </a:lnTo>
                      <a:lnTo>
                        <a:pt x="1145" y="6"/>
                      </a:lnTo>
                      <a:lnTo>
                        <a:pt x="1113" y="16"/>
                      </a:lnTo>
                      <a:lnTo>
                        <a:pt x="1081" y="32"/>
                      </a:lnTo>
                      <a:lnTo>
                        <a:pt x="1055" y="53"/>
                      </a:lnTo>
                      <a:lnTo>
                        <a:pt x="1028" y="32"/>
                      </a:lnTo>
                      <a:lnTo>
                        <a:pt x="1002" y="16"/>
                      </a:lnTo>
                      <a:lnTo>
                        <a:pt x="970" y="6"/>
                      </a:lnTo>
                      <a:lnTo>
                        <a:pt x="933" y="0"/>
                      </a:lnTo>
                      <a:lnTo>
                        <a:pt x="891" y="6"/>
                      </a:lnTo>
                      <a:lnTo>
                        <a:pt x="854" y="22"/>
                      </a:lnTo>
                      <a:lnTo>
                        <a:pt x="822" y="48"/>
                      </a:lnTo>
                      <a:lnTo>
                        <a:pt x="795" y="80"/>
                      </a:lnTo>
                      <a:lnTo>
                        <a:pt x="764" y="59"/>
                      </a:lnTo>
                      <a:lnTo>
                        <a:pt x="732" y="43"/>
                      </a:lnTo>
                      <a:lnTo>
                        <a:pt x="700" y="38"/>
                      </a:lnTo>
                      <a:lnTo>
                        <a:pt x="663" y="32"/>
                      </a:lnTo>
                      <a:lnTo>
                        <a:pt x="615" y="38"/>
                      </a:lnTo>
                      <a:lnTo>
                        <a:pt x="567" y="53"/>
                      </a:lnTo>
                      <a:lnTo>
                        <a:pt x="525" y="85"/>
                      </a:lnTo>
                      <a:lnTo>
                        <a:pt x="493" y="122"/>
                      </a:lnTo>
                      <a:lnTo>
                        <a:pt x="435" y="101"/>
                      </a:lnTo>
                      <a:lnTo>
                        <a:pt x="377" y="96"/>
                      </a:lnTo>
                      <a:lnTo>
                        <a:pt x="329" y="101"/>
                      </a:lnTo>
                      <a:lnTo>
                        <a:pt x="281" y="112"/>
                      </a:lnTo>
                      <a:lnTo>
                        <a:pt x="239" y="133"/>
                      </a:lnTo>
                      <a:lnTo>
                        <a:pt x="207" y="159"/>
                      </a:lnTo>
                      <a:lnTo>
                        <a:pt x="175" y="191"/>
                      </a:lnTo>
                      <a:lnTo>
                        <a:pt x="154" y="228"/>
                      </a:lnTo>
                      <a:lnTo>
                        <a:pt x="138" y="271"/>
                      </a:lnTo>
                      <a:lnTo>
                        <a:pt x="133" y="313"/>
                      </a:lnTo>
                      <a:lnTo>
                        <a:pt x="138" y="329"/>
                      </a:lnTo>
                      <a:lnTo>
                        <a:pt x="138" y="339"/>
                      </a:lnTo>
                      <a:close/>
                    </a:path>
                  </a:pathLst>
                </a:custGeom>
                <a:solidFill>
                  <a:srgbClr val="FFB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58" name="Freeform 41"/>
                <p:cNvSpPr>
                  <a:spLocks/>
                </p:cNvSpPr>
                <p:nvPr/>
              </p:nvSpPr>
              <p:spPr bwMode="auto">
                <a:xfrm>
                  <a:off x="1514" y="3054"/>
                  <a:ext cx="1527" cy="1023"/>
                </a:xfrm>
                <a:custGeom>
                  <a:avLst/>
                  <a:gdLst>
                    <a:gd name="T0" fmla="*/ 85 w 1527"/>
                    <a:gd name="T1" fmla="*/ 355 h 1023"/>
                    <a:gd name="T2" fmla="*/ 11 w 1527"/>
                    <a:gd name="T3" fmla="*/ 429 h 1023"/>
                    <a:gd name="T4" fmla="*/ 0 w 1527"/>
                    <a:gd name="T5" fmla="*/ 482 h 1023"/>
                    <a:gd name="T6" fmla="*/ 22 w 1527"/>
                    <a:gd name="T7" fmla="*/ 551 h 1023"/>
                    <a:gd name="T8" fmla="*/ 75 w 1527"/>
                    <a:gd name="T9" fmla="*/ 599 h 1023"/>
                    <a:gd name="T10" fmla="*/ 43 w 1527"/>
                    <a:gd name="T11" fmla="*/ 647 h 1023"/>
                    <a:gd name="T12" fmla="*/ 32 w 1527"/>
                    <a:gd name="T13" fmla="*/ 694 h 1023"/>
                    <a:gd name="T14" fmla="*/ 43 w 1527"/>
                    <a:gd name="T15" fmla="*/ 752 h 1023"/>
                    <a:gd name="T16" fmla="*/ 128 w 1527"/>
                    <a:gd name="T17" fmla="*/ 827 h 1023"/>
                    <a:gd name="T18" fmla="*/ 186 w 1527"/>
                    <a:gd name="T19" fmla="*/ 837 h 1023"/>
                    <a:gd name="T20" fmla="*/ 207 w 1527"/>
                    <a:gd name="T21" fmla="*/ 837 h 1023"/>
                    <a:gd name="T22" fmla="*/ 250 w 1527"/>
                    <a:gd name="T23" fmla="*/ 890 h 1023"/>
                    <a:gd name="T24" fmla="*/ 371 w 1527"/>
                    <a:gd name="T25" fmla="*/ 948 h 1023"/>
                    <a:gd name="T26" fmla="*/ 514 w 1527"/>
                    <a:gd name="T27" fmla="*/ 954 h 1023"/>
                    <a:gd name="T28" fmla="*/ 583 w 1527"/>
                    <a:gd name="T29" fmla="*/ 927 h 1023"/>
                    <a:gd name="T30" fmla="*/ 668 w 1527"/>
                    <a:gd name="T31" fmla="*/ 996 h 1023"/>
                    <a:gd name="T32" fmla="*/ 779 w 1527"/>
                    <a:gd name="T33" fmla="*/ 1023 h 1023"/>
                    <a:gd name="T34" fmla="*/ 854 w 1527"/>
                    <a:gd name="T35" fmla="*/ 1012 h 1023"/>
                    <a:gd name="T36" fmla="*/ 975 w 1527"/>
                    <a:gd name="T37" fmla="*/ 933 h 1023"/>
                    <a:gd name="T38" fmla="*/ 1007 w 1527"/>
                    <a:gd name="T39" fmla="*/ 869 h 1023"/>
                    <a:gd name="T40" fmla="*/ 1060 w 1527"/>
                    <a:gd name="T41" fmla="*/ 890 h 1023"/>
                    <a:gd name="T42" fmla="*/ 1161 w 1527"/>
                    <a:gd name="T43" fmla="*/ 890 h 1023"/>
                    <a:gd name="T44" fmla="*/ 1230 w 1527"/>
                    <a:gd name="T45" fmla="*/ 864 h 1023"/>
                    <a:gd name="T46" fmla="*/ 1288 w 1527"/>
                    <a:gd name="T47" fmla="*/ 816 h 1023"/>
                    <a:gd name="T48" fmla="*/ 1315 w 1527"/>
                    <a:gd name="T49" fmla="*/ 747 h 1023"/>
                    <a:gd name="T50" fmla="*/ 1320 w 1527"/>
                    <a:gd name="T51" fmla="*/ 710 h 1023"/>
                    <a:gd name="T52" fmla="*/ 1399 w 1527"/>
                    <a:gd name="T53" fmla="*/ 684 h 1023"/>
                    <a:gd name="T54" fmla="*/ 1468 w 1527"/>
                    <a:gd name="T55" fmla="*/ 636 h 1023"/>
                    <a:gd name="T56" fmla="*/ 1511 w 1527"/>
                    <a:gd name="T57" fmla="*/ 572 h 1023"/>
                    <a:gd name="T58" fmla="*/ 1527 w 1527"/>
                    <a:gd name="T59" fmla="*/ 498 h 1023"/>
                    <a:gd name="T60" fmla="*/ 1516 w 1527"/>
                    <a:gd name="T61" fmla="*/ 424 h 1023"/>
                    <a:gd name="T62" fmla="*/ 1479 w 1527"/>
                    <a:gd name="T63" fmla="*/ 361 h 1023"/>
                    <a:gd name="T64" fmla="*/ 1484 w 1527"/>
                    <a:gd name="T65" fmla="*/ 329 h 1023"/>
                    <a:gd name="T66" fmla="*/ 1479 w 1527"/>
                    <a:gd name="T67" fmla="*/ 239 h 1023"/>
                    <a:gd name="T68" fmla="*/ 1410 w 1527"/>
                    <a:gd name="T69" fmla="*/ 154 h 1023"/>
                    <a:gd name="T70" fmla="*/ 1352 w 1527"/>
                    <a:gd name="T71" fmla="*/ 128 h 1023"/>
                    <a:gd name="T72" fmla="*/ 1330 w 1527"/>
                    <a:gd name="T73" fmla="*/ 75 h 1023"/>
                    <a:gd name="T74" fmla="*/ 1246 w 1527"/>
                    <a:gd name="T75" fmla="*/ 11 h 1023"/>
                    <a:gd name="T76" fmla="*/ 1145 w 1527"/>
                    <a:gd name="T77" fmla="*/ 6 h 1023"/>
                    <a:gd name="T78" fmla="*/ 1081 w 1527"/>
                    <a:gd name="T79" fmla="*/ 32 h 1023"/>
                    <a:gd name="T80" fmla="*/ 1055 w 1527"/>
                    <a:gd name="T81" fmla="*/ 53 h 1023"/>
                    <a:gd name="T82" fmla="*/ 1002 w 1527"/>
                    <a:gd name="T83" fmla="*/ 16 h 1023"/>
                    <a:gd name="T84" fmla="*/ 933 w 1527"/>
                    <a:gd name="T85" fmla="*/ 0 h 1023"/>
                    <a:gd name="T86" fmla="*/ 854 w 1527"/>
                    <a:gd name="T87" fmla="*/ 22 h 1023"/>
                    <a:gd name="T88" fmla="*/ 795 w 1527"/>
                    <a:gd name="T89" fmla="*/ 80 h 1023"/>
                    <a:gd name="T90" fmla="*/ 764 w 1527"/>
                    <a:gd name="T91" fmla="*/ 59 h 1023"/>
                    <a:gd name="T92" fmla="*/ 700 w 1527"/>
                    <a:gd name="T93" fmla="*/ 38 h 1023"/>
                    <a:gd name="T94" fmla="*/ 615 w 1527"/>
                    <a:gd name="T95" fmla="*/ 38 h 1023"/>
                    <a:gd name="T96" fmla="*/ 525 w 1527"/>
                    <a:gd name="T97" fmla="*/ 85 h 1023"/>
                    <a:gd name="T98" fmla="*/ 493 w 1527"/>
                    <a:gd name="T99" fmla="*/ 122 h 1023"/>
                    <a:gd name="T100" fmla="*/ 377 w 1527"/>
                    <a:gd name="T101" fmla="*/ 96 h 1023"/>
                    <a:gd name="T102" fmla="*/ 281 w 1527"/>
                    <a:gd name="T103" fmla="*/ 112 h 1023"/>
                    <a:gd name="T104" fmla="*/ 207 w 1527"/>
                    <a:gd name="T105" fmla="*/ 159 h 1023"/>
                    <a:gd name="T106" fmla="*/ 154 w 1527"/>
                    <a:gd name="T107" fmla="*/ 228 h 1023"/>
                    <a:gd name="T108" fmla="*/ 133 w 1527"/>
                    <a:gd name="T109" fmla="*/ 313 h 1023"/>
                    <a:gd name="T110" fmla="*/ 138 w 1527"/>
                    <a:gd name="T111" fmla="*/ 339 h 10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7"/>
                    <a:gd name="T169" fmla="*/ 0 h 1023"/>
                    <a:gd name="T170" fmla="*/ 1527 w 1527"/>
                    <a:gd name="T171" fmla="*/ 1023 h 10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7" h="1023">
                      <a:moveTo>
                        <a:pt x="138" y="339"/>
                      </a:moveTo>
                      <a:lnTo>
                        <a:pt x="85" y="355"/>
                      </a:lnTo>
                      <a:lnTo>
                        <a:pt x="38" y="387"/>
                      </a:lnTo>
                      <a:lnTo>
                        <a:pt x="11" y="429"/>
                      </a:lnTo>
                      <a:lnTo>
                        <a:pt x="6" y="456"/>
                      </a:lnTo>
                      <a:lnTo>
                        <a:pt x="0" y="482"/>
                      </a:lnTo>
                      <a:lnTo>
                        <a:pt x="6" y="519"/>
                      </a:lnTo>
                      <a:lnTo>
                        <a:pt x="22" y="551"/>
                      </a:lnTo>
                      <a:lnTo>
                        <a:pt x="43" y="578"/>
                      </a:lnTo>
                      <a:lnTo>
                        <a:pt x="75" y="599"/>
                      </a:lnTo>
                      <a:lnTo>
                        <a:pt x="43" y="647"/>
                      </a:lnTo>
                      <a:lnTo>
                        <a:pt x="38" y="668"/>
                      </a:lnTo>
                      <a:lnTo>
                        <a:pt x="32" y="694"/>
                      </a:lnTo>
                      <a:lnTo>
                        <a:pt x="38" y="721"/>
                      </a:lnTo>
                      <a:lnTo>
                        <a:pt x="43" y="752"/>
                      </a:lnTo>
                      <a:lnTo>
                        <a:pt x="80" y="795"/>
                      </a:lnTo>
                      <a:lnTo>
                        <a:pt x="128" y="827"/>
                      </a:lnTo>
                      <a:lnTo>
                        <a:pt x="154" y="832"/>
                      </a:lnTo>
                      <a:lnTo>
                        <a:pt x="186" y="837"/>
                      </a:lnTo>
                      <a:lnTo>
                        <a:pt x="197" y="837"/>
                      </a:lnTo>
                      <a:lnTo>
                        <a:pt x="207" y="837"/>
                      </a:lnTo>
                      <a:lnTo>
                        <a:pt x="250" y="890"/>
                      </a:lnTo>
                      <a:lnTo>
                        <a:pt x="308" y="927"/>
                      </a:lnTo>
                      <a:lnTo>
                        <a:pt x="371" y="948"/>
                      </a:lnTo>
                      <a:lnTo>
                        <a:pt x="440" y="959"/>
                      </a:lnTo>
                      <a:lnTo>
                        <a:pt x="514" y="954"/>
                      </a:lnTo>
                      <a:lnTo>
                        <a:pt x="583" y="927"/>
                      </a:lnTo>
                      <a:lnTo>
                        <a:pt x="620" y="964"/>
                      </a:lnTo>
                      <a:lnTo>
                        <a:pt x="668" y="996"/>
                      </a:lnTo>
                      <a:lnTo>
                        <a:pt x="721" y="1017"/>
                      </a:lnTo>
                      <a:lnTo>
                        <a:pt x="779" y="1023"/>
                      </a:lnTo>
                      <a:lnTo>
                        <a:pt x="816" y="1017"/>
                      </a:lnTo>
                      <a:lnTo>
                        <a:pt x="854" y="1012"/>
                      </a:lnTo>
                      <a:lnTo>
                        <a:pt x="922" y="980"/>
                      </a:lnTo>
                      <a:lnTo>
                        <a:pt x="975" y="933"/>
                      </a:lnTo>
                      <a:lnTo>
                        <a:pt x="991" y="901"/>
                      </a:lnTo>
                      <a:lnTo>
                        <a:pt x="1007" y="869"/>
                      </a:lnTo>
                      <a:lnTo>
                        <a:pt x="1060" y="890"/>
                      </a:lnTo>
                      <a:lnTo>
                        <a:pt x="1119" y="895"/>
                      </a:lnTo>
                      <a:lnTo>
                        <a:pt x="1161" y="890"/>
                      </a:lnTo>
                      <a:lnTo>
                        <a:pt x="1198" y="880"/>
                      </a:lnTo>
                      <a:lnTo>
                        <a:pt x="1230" y="864"/>
                      </a:lnTo>
                      <a:lnTo>
                        <a:pt x="1262" y="843"/>
                      </a:lnTo>
                      <a:lnTo>
                        <a:pt x="1288" y="816"/>
                      </a:lnTo>
                      <a:lnTo>
                        <a:pt x="1304" y="784"/>
                      </a:lnTo>
                      <a:lnTo>
                        <a:pt x="1315" y="747"/>
                      </a:lnTo>
                      <a:lnTo>
                        <a:pt x="1320" y="710"/>
                      </a:lnTo>
                      <a:lnTo>
                        <a:pt x="1362" y="700"/>
                      </a:lnTo>
                      <a:lnTo>
                        <a:pt x="1399" y="684"/>
                      </a:lnTo>
                      <a:lnTo>
                        <a:pt x="1436" y="662"/>
                      </a:lnTo>
                      <a:lnTo>
                        <a:pt x="1468" y="636"/>
                      </a:lnTo>
                      <a:lnTo>
                        <a:pt x="1489" y="609"/>
                      </a:lnTo>
                      <a:lnTo>
                        <a:pt x="1511" y="572"/>
                      </a:lnTo>
                      <a:lnTo>
                        <a:pt x="1521" y="535"/>
                      </a:lnTo>
                      <a:lnTo>
                        <a:pt x="1527" y="498"/>
                      </a:lnTo>
                      <a:lnTo>
                        <a:pt x="1521" y="461"/>
                      </a:lnTo>
                      <a:lnTo>
                        <a:pt x="1516" y="424"/>
                      </a:lnTo>
                      <a:lnTo>
                        <a:pt x="1500" y="392"/>
                      </a:lnTo>
                      <a:lnTo>
                        <a:pt x="1479" y="361"/>
                      </a:lnTo>
                      <a:lnTo>
                        <a:pt x="1484" y="329"/>
                      </a:lnTo>
                      <a:lnTo>
                        <a:pt x="1489" y="297"/>
                      </a:lnTo>
                      <a:lnTo>
                        <a:pt x="1479" y="239"/>
                      </a:lnTo>
                      <a:lnTo>
                        <a:pt x="1452" y="191"/>
                      </a:lnTo>
                      <a:lnTo>
                        <a:pt x="1410" y="154"/>
                      </a:lnTo>
                      <a:lnTo>
                        <a:pt x="1352" y="128"/>
                      </a:lnTo>
                      <a:lnTo>
                        <a:pt x="1346" y="101"/>
                      </a:lnTo>
                      <a:lnTo>
                        <a:pt x="1330" y="75"/>
                      </a:lnTo>
                      <a:lnTo>
                        <a:pt x="1293" y="38"/>
                      </a:lnTo>
                      <a:lnTo>
                        <a:pt x="1246" y="11"/>
                      </a:lnTo>
                      <a:lnTo>
                        <a:pt x="1182" y="0"/>
                      </a:lnTo>
                      <a:lnTo>
                        <a:pt x="1145" y="6"/>
                      </a:lnTo>
                      <a:lnTo>
                        <a:pt x="1113" y="16"/>
                      </a:lnTo>
                      <a:lnTo>
                        <a:pt x="1081" y="32"/>
                      </a:lnTo>
                      <a:lnTo>
                        <a:pt x="1055" y="53"/>
                      </a:lnTo>
                      <a:lnTo>
                        <a:pt x="1028" y="32"/>
                      </a:lnTo>
                      <a:lnTo>
                        <a:pt x="1002" y="16"/>
                      </a:lnTo>
                      <a:lnTo>
                        <a:pt x="970" y="6"/>
                      </a:lnTo>
                      <a:lnTo>
                        <a:pt x="933" y="0"/>
                      </a:lnTo>
                      <a:lnTo>
                        <a:pt x="891" y="6"/>
                      </a:lnTo>
                      <a:lnTo>
                        <a:pt x="854" y="22"/>
                      </a:lnTo>
                      <a:lnTo>
                        <a:pt x="822" y="48"/>
                      </a:lnTo>
                      <a:lnTo>
                        <a:pt x="795" y="80"/>
                      </a:lnTo>
                      <a:lnTo>
                        <a:pt x="764" y="59"/>
                      </a:lnTo>
                      <a:lnTo>
                        <a:pt x="732" y="43"/>
                      </a:lnTo>
                      <a:lnTo>
                        <a:pt x="700" y="38"/>
                      </a:lnTo>
                      <a:lnTo>
                        <a:pt x="663" y="32"/>
                      </a:lnTo>
                      <a:lnTo>
                        <a:pt x="615" y="38"/>
                      </a:lnTo>
                      <a:lnTo>
                        <a:pt x="567" y="53"/>
                      </a:lnTo>
                      <a:lnTo>
                        <a:pt x="525" y="85"/>
                      </a:lnTo>
                      <a:lnTo>
                        <a:pt x="493" y="122"/>
                      </a:lnTo>
                      <a:lnTo>
                        <a:pt x="435" y="101"/>
                      </a:lnTo>
                      <a:lnTo>
                        <a:pt x="377" y="96"/>
                      </a:lnTo>
                      <a:lnTo>
                        <a:pt x="329" y="101"/>
                      </a:lnTo>
                      <a:lnTo>
                        <a:pt x="281" y="112"/>
                      </a:lnTo>
                      <a:lnTo>
                        <a:pt x="239" y="133"/>
                      </a:lnTo>
                      <a:lnTo>
                        <a:pt x="207" y="159"/>
                      </a:lnTo>
                      <a:lnTo>
                        <a:pt x="175" y="191"/>
                      </a:lnTo>
                      <a:lnTo>
                        <a:pt x="154" y="228"/>
                      </a:lnTo>
                      <a:lnTo>
                        <a:pt x="138" y="271"/>
                      </a:lnTo>
                      <a:lnTo>
                        <a:pt x="133" y="313"/>
                      </a:lnTo>
                      <a:lnTo>
                        <a:pt x="138" y="329"/>
                      </a:lnTo>
                      <a:lnTo>
                        <a:pt x="138" y="339"/>
                      </a:lnTo>
                      <a:close/>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59" name="Freeform 42"/>
                <p:cNvSpPr>
                  <a:spLocks/>
                </p:cNvSpPr>
                <p:nvPr/>
              </p:nvSpPr>
              <p:spPr bwMode="auto">
                <a:xfrm>
                  <a:off x="1589" y="3653"/>
                  <a:ext cx="90" cy="21"/>
                </a:xfrm>
                <a:custGeom>
                  <a:avLst/>
                  <a:gdLst>
                    <a:gd name="T0" fmla="*/ 0 w 90"/>
                    <a:gd name="T1" fmla="*/ 0 h 21"/>
                    <a:gd name="T2" fmla="*/ 42 w 90"/>
                    <a:gd name="T3" fmla="*/ 16 h 21"/>
                    <a:gd name="T4" fmla="*/ 79 w 90"/>
                    <a:gd name="T5" fmla="*/ 21 h 21"/>
                    <a:gd name="T6" fmla="*/ 84 w 90"/>
                    <a:gd name="T7" fmla="*/ 21 h 21"/>
                    <a:gd name="T8" fmla="*/ 90 w 90"/>
                    <a:gd name="T9" fmla="*/ 21 h 21"/>
                    <a:gd name="T10" fmla="*/ 0 60000 65536"/>
                    <a:gd name="T11" fmla="*/ 0 60000 65536"/>
                    <a:gd name="T12" fmla="*/ 0 60000 65536"/>
                    <a:gd name="T13" fmla="*/ 0 60000 65536"/>
                    <a:gd name="T14" fmla="*/ 0 60000 65536"/>
                    <a:gd name="T15" fmla="*/ 0 w 90"/>
                    <a:gd name="T16" fmla="*/ 0 h 21"/>
                    <a:gd name="T17" fmla="*/ 90 w 90"/>
                    <a:gd name="T18" fmla="*/ 21 h 21"/>
                  </a:gdLst>
                  <a:ahLst/>
                  <a:cxnLst>
                    <a:cxn ang="T10">
                      <a:pos x="T0" y="T1"/>
                    </a:cxn>
                    <a:cxn ang="T11">
                      <a:pos x="T2" y="T3"/>
                    </a:cxn>
                    <a:cxn ang="T12">
                      <a:pos x="T4" y="T5"/>
                    </a:cxn>
                    <a:cxn ang="T13">
                      <a:pos x="T6" y="T7"/>
                    </a:cxn>
                    <a:cxn ang="T14">
                      <a:pos x="T8" y="T9"/>
                    </a:cxn>
                  </a:cxnLst>
                  <a:rect l="T15" t="T16" r="T17" b="T18"/>
                  <a:pathLst>
                    <a:path w="90" h="21">
                      <a:moveTo>
                        <a:pt x="0" y="0"/>
                      </a:moveTo>
                      <a:lnTo>
                        <a:pt x="42" y="16"/>
                      </a:lnTo>
                      <a:lnTo>
                        <a:pt x="79" y="21"/>
                      </a:lnTo>
                      <a:lnTo>
                        <a:pt x="84" y="21"/>
                      </a:lnTo>
                      <a:lnTo>
                        <a:pt x="90" y="21"/>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60" name="Freeform 43"/>
                <p:cNvSpPr>
                  <a:spLocks/>
                </p:cNvSpPr>
                <p:nvPr/>
              </p:nvSpPr>
              <p:spPr bwMode="auto">
                <a:xfrm>
                  <a:off x="1721" y="3881"/>
                  <a:ext cx="37" cy="10"/>
                </a:xfrm>
                <a:custGeom>
                  <a:avLst/>
                  <a:gdLst>
                    <a:gd name="T0" fmla="*/ 0 w 37"/>
                    <a:gd name="T1" fmla="*/ 10 h 10"/>
                    <a:gd name="T2" fmla="*/ 21 w 37"/>
                    <a:gd name="T3" fmla="*/ 5 h 10"/>
                    <a:gd name="T4" fmla="*/ 37 w 37"/>
                    <a:gd name="T5" fmla="*/ 0 h 10"/>
                    <a:gd name="T6" fmla="*/ 0 60000 65536"/>
                    <a:gd name="T7" fmla="*/ 0 60000 65536"/>
                    <a:gd name="T8" fmla="*/ 0 60000 65536"/>
                    <a:gd name="T9" fmla="*/ 0 w 37"/>
                    <a:gd name="T10" fmla="*/ 0 h 10"/>
                    <a:gd name="T11" fmla="*/ 37 w 37"/>
                    <a:gd name="T12" fmla="*/ 10 h 10"/>
                  </a:gdLst>
                  <a:ahLst/>
                  <a:cxnLst>
                    <a:cxn ang="T6">
                      <a:pos x="T0" y="T1"/>
                    </a:cxn>
                    <a:cxn ang="T7">
                      <a:pos x="T2" y="T3"/>
                    </a:cxn>
                    <a:cxn ang="T8">
                      <a:pos x="T4" y="T5"/>
                    </a:cxn>
                  </a:cxnLst>
                  <a:rect l="T9" t="T10" r="T11" b="T12"/>
                  <a:pathLst>
                    <a:path w="37" h="10">
                      <a:moveTo>
                        <a:pt x="0" y="10"/>
                      </a:moveTo>
                      <a:lnTo>
                        <a:pt x="21" y="5"/>
                      </a:lnTo>
                      <a:lnTo>
                        <a:pt x="37"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61" name="Freeform 44"/>
                <p:cNvSpPr>
                  <a:spLocks/>
                </p:cNvSpPr>
                <p:nvPr/>
              </p:nvSpPr>
              <p:spPr bwMode="auto">
                <a:xfrm>
                  <a:off x="2071" y="3939"/>
                  <a:ext cx="26" cy="42"/>
                </a:xfrm>
                <a:custGeom>
                  <a:avLst/>
                  <a:gdLst>
                    <a:gd name="T0" fmla="*/ 0 w 26"/>
                    <a:gd name="T1" fmla="*/ 0 h 42"/>
                    <a:gd name="T2" fmla="*/ 10 w 26"/>
                    <a:gd name="T3" fmla="*/ 21 h 42"/>
                    <a:gd name="T4" fmla="*/ 26 w 26"/>
                    <a:gd name="T5" fmla="*/ 42 h 42"/>
                    <a:gd name="T6" fmla="*/ 0 60000 65536"/>
                    <a:gd name="T7" fmla="*/ 0 60000 65536"/>
                    <a:gd name="T8" fmla="*/ 0 60000 65536"/>
                    <a:gd name="T9" fmla="*/ 0 w 26"/>
                    <a:gd name="T10" fmla="*/ 0 h 42"/>
                    <a:gd name="T11" fmla="*/ 26 w 26"/>
                    <a:gd name="T12" fmla="*/ 42 h 42"/>
                  </a:gdLst>
                  <a:ahLst/>
                  <a:cxnLst>
                    <a:cxn ang="T6">
                      <a:pos x="T0" y="T1"/>
                    </a:cxn>
                    <a:cxn ang="T7">
                      <a:pos x="T2" y="T3"/>
                    </a:cxn>
                    <a:cxn ang="T8">
                      <a:pos x="T4" y="T5"/>
                    </a:cxn>
                  </a:cxnLst>
                  <a:rect l="T9" t="T10" r="T11" b="T12"/>
                  <a:pathLst>
                    <a:path w="26" h="42">
                      <a:moveTo>
                        <a:pt x="0" y="0"/>
                      </a:moveTo>
                      <a:lnTo>
                        <a:pt x="10" y="21"/>
                      </a:lnTo>
                      <a:lnTo>
                        <a:pt x="26" y="42"/>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62" name="Freeform 45"/>
                <p:cNvSpPr>
                  <a:spLocks/>
                </p:cNvSpPr>
                <p:nvPr/>
              </p:nvSpPr>
              <p:spPr bwMode="auto">
                <a:xfrm>
                  <a:off x="2521" y="3875"/>
                  <a:ext cx="11" cy="48"/>
                </a:xfrm>
                <a:custGeom>
                  <a:avLst/>
                  <a:gdLst>
                    <a:gd name="T0" fmla="*/ 0 w 11"/>
                    <a:gd name="T1" fmla="*/ 48 h 48"/>
                    <a:gd name="T2" fmla="*/ 6 w 11"/>
                    <a:gd name="T3" fmla="*/ 27 h 48"/>
                    <a:gd name="T4" fmla="*/ 11 w 11"/>
                    <a:gd name="T5" fmla="*/ 0 h 48"/>
                    <a:gd name="T6" fmla="*/ 0 60000 65536"/>
                    <a:gd name="T7" fmla="*/ 0 60000 65536"/>
                    <a:gd name="T8" fmla="*/ 0 60000 65536"/>
                    <a:gd name="T9" fmla="*/ 0 w 11"/>
                    <a:gd name="T10" fmla="*/ 0 h 48"/>
                    <a:gd name="T11" fmla="*/ 11 w 11"/>
                    <a:gd name="T12" fmla="*/ 48 h 48"/>
                  </a:gdLst>
                  <a:ahLst/>
                  <a:cxnLst>
                    <a:cxn ang="T6">
                      <a:pos x="T0" y="T1"/>
                    </a:cxn>
                    <a:cxn ang="T7">
                      <a:pos x="T2" y="T3"/>
                    </a:cxn>
                    <a:cxn ang="T8">
                      <a:pos x="T4" y="T5"/>
                    </a:cxn>
                  </a:cxnLst>
                  <a:rect l="T9" t="T10" r="T11" b="T12"/>
                  <a:pathLst>
                    <a:path w="11" h="48">
                      <a:moveTo>
                        <a:pt x="0" y="48"/>
                      </a:moveTo>
                      <a:lnTo>
                        <a:pt x="6" y="27"/>
                      </a:lnTo>
                      <a:lnTo>
                        <a:pt x="11"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63" name="Freeform 46"/>
                <p:cNvSpPr>
                  <a:spLocks/>
                </p:cNvSpPr>
                <p:nvPr/>
              </p:nvSpPr>
              <p:spPr bwMode="auto">
                <a:xfrm>
                  <a:off x="2723" y="3600"/>
                  <a:ext cx="111" cy="164"/>
                </a:xfrm>
                <a:custGeom>
                  <a:avLst/>
                  <a:gdLst>
                    <a:gd name="T0" fmla="*/ 111 w 111"/>
                    <a:gd name="T1" fmla="*/ 164 h 164"/>
                    <a:gd name="T2" fmla="*/ 111 w 111"/>
                    <a:gd name="T3" fmla="*/ 164 h 164"/>
                    <a:gd name="T4" fmla="*/ 106 w 111"/>
                    <a:gd name="T5" fmla="*/ 111 h 164"/>
                    <a:gd name="T6" fmla="*/ 79 w 111"/>
                    <a:gd name="T7" fmla="*/ 69 h 164"/>
                    <a:gd name="T8" fmla="*/ 47 w 111"/>
                    <a:gd name="T9" fmla="*/ 26 h 164"/>
                    <a:gd name="T10" fmla="*/ 0 w 111"/>
                    <a:gd name="T11" fmla="*/ 0 h 164"/>
                    <a:gd name="T12" fmla="*/ 0 60000 65536"/>
                    <a:gd name="T13" fmla="*/ 0 60000 65536"/>
                    <a:gd name="T14" fmla="*/ 0 60000 65536"/>
                    <a:gd name="T15" fmla="*/ 0 60000 65536"/>
                    <a:gd name="T16" fmla="*/ 0 60000 65536"/>
                    <a:gd name="T17" fmla="*/ 0 60000 65536"/>
                    <a:gd name="T18" fmla="*/ 0 w 111"/>
                    <a:gd name="T19" fmla="*/ 0 h 164"/>
                    <a:gd name="T20" fmla="*/ 111 w 111"/>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111" h="164">
                      <a:moveTo>
                        <a:pt x="111" y="164"/>
                      </a:moveTo>
                      <a:lnTo>
                        <a:pt x="111" y="164"/>
                      </a:lnTo>
                      <a:lnTo>
                        <a:pt x="106" y="111"/>
                      </a:lnTo>
                      <a:lnTo>
                        <a:pt x="79" y="69"/>
                      </a:lnTo>
                      <a:lnTo>
                        <a:pt x="47" y="26"/>
                      </a:lnTo>
                      <a:lnTo>
                        <a:pt x="0"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64" name="Freeform 47"/>
                <p:cNvSpPr>
                  <a:spLocks/>
                </p:cNvSpPr>
                <p:nvPr/>
              </p:nvSpPr>
              <p:spPr bwMode="auto">
                <a:xfrm>
                  <a:off x="2940" y="3415"/>
                  <a:ext cx="53" cy="63"/>
                </a:xfrm>
                <a:custGeom>
                  <a:avLst/>
                  <a:gdLst>
                    <a:gd name="T0" fmla="*/ 0 w 53"/>
                    <a:gd name="T1" fmla="*/ 63 h 63"/>
                    <a:gd name="T2" fmla="*/ 26 w 53"/>
                    <a:gd name="T3" fmla="*/ 37 h 63"/>
                    <a:gd name="T4" fmla="*/ 53 w 53"/>
                    <a:gd name="T5" fmla="*/ 0 h 63"/>
                    <a:gd name="T6" fmla="*/ 0 60000 65536"/>
                    <a:gd name="T7" fmla="*/ 0 60000 65536"/>
                    <a:gd name="T8" fmla="*/ 0 60000 65536"/>
                    <a:gd name="T9" fmla="*/ 0 w 53"/>
                    <a:gd name="T10" fmla="*/ 0 h 63"/>
                    <a:gd name="T11" fmla="*/ 53 w 53"/>
                    <a:gd name="T12" fmla="*/ 63 h 63"/>
                  </a:gdLst>
                  <a:ahLst/>
                  <a:cxnLst>
                    <a:cxn ang="T6">
                      <a:pos x="T0" y="T1"/>
                    </a:cxn>
                    <a:cxn ang="T7">
                      <a:pos x="T2" y="T3"/>
                    </a:cxn>
                    <a:cxn ang="T8">
                      <a:pos x="T4" y="T5"/>
                    </a:cxn>
                  </a:cxnLst>
                  <a:rect l="T9" t="T10" r="T11" b="T12"/>
                  <a:pathLst>
                    <a:path w="53" h="63">
                      <a:moveTo>
                        <a:pt x="0" y="63"/>
                      </a:moveTo>
                      <a:lnTo>
                        <a:pt x="26" y="37"/>
                      </a:lnTo>
                      <a:lnTo>
                        <a:pt x="53"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65" name="Freeform 48"/>
                <p:cNvSpPr>
                  <a:spLocks/>
                </p:cNvSpPr>
                <p:nvPr/>
              </p:nvSpPr>
              <p:spPr bwMode="auto">
                <a:xfrm>
                  <a:off x="2866" y="3182"/>
                  <a:ext cx="5" cy="31"/>
                </a:xfrm>
                <a:custGeom>
                  <a:avLst/>
                  <a:gdLst>
                    <a:gd name="T0" fmla="*/ 5 w 5"/>
                    <a:gd name="T1" fmla="*/ 31 h 31"/>
                    <a:gd name="T2" fmla="*/ 5 w 5"/>
                    <a:gd name="T3" fmla="*/ 31 h 31"/>
                    <a:gd name="T4" fmla="*/ 5 w 5"/>
                    <a:gd name="T5" fmla="*/ 26 h 31"/>
                    <a:gd name="T6" fmla="*/ 5 w 5"/>
                    <a:gd name="T7" fmla="*/ 15 h 31"/>
                    <a:gd name="T8" fmla="*/ 0 w 5"/>
                    <a:gd name="T9" fmla="*/ 0 h 31"/>
                    <a:gd name="T10" fmla="*/ 0 60000 65536"/>
                    <a:gd name="T11" fmla="*/ 0 60000 65536"/>
                    <a:gd name="T12" fmla="*/ 0 60000 65536"/>
                    <a:gd name="T13" fmla="*/ 0 60000 65536"/>
                    <a:gd name="T14" fmla="*/ 0 60000 65536"/>
                    <a:gd name="T15" fmla="*/ 0 w 5"/>
                    <a:gd name="T16" fmla="*/ 0 h 31"/>
                    <a:gd name="T17" fmla="*/ 5 w 5"/>
                    <a:gd name="T18" fmla="*/ 31 h 31"/>
                  </a:gdLst>
                  <a:ahLst/>
                  <a:cxnLst>
                    <a:cxn ang="T10">
                      <a:pos x="T0" y="T1"/>
                    </a:cxn>
                    <a:cxn ang="T11">
                      <a:pos x="T2" y="T3"/>
                    </a:cxn>
                    <a:cxn ang="T12">
                      <a:pos x="T4" y="T5"/>
                    </a:cxn>
                    <a:cxn ang="T13">
                      <a:pos x="T6" y="T7"/>
                    </a:cxn>
                    <a:cxn ang="T14">
                      <a:pos x="T8" y="T9"/>
                    </a:cxn>
                  </a:cxnLst>
                  <a:rect l="T15" t="T16" r="T17" b="T18"/>
                  <a:pathLst>
                    <a:path w="5" h="31">
                      <a:moveTo>
                        <a:pt x="5" y="31"/>
                      </a:moveTo>
                      <a:lnTo>
                        <a:pt x="5" y="31"/>
                      </a:lnTo>
                      <a:lnTo>
                        <a:pt x="5" y="26"/>
                      </a:lnTo>
                      <a:lnTo>
                        <a:pt x="5" y="15"/>
                      </a:lnTo>
                      <a:lnTo>
                        <a:pt x="0"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66" name="Freeform 49"/>
                <p:cNvSpPr>
                  <a:spLocks/>
                </p:cNvSpPr>
                <p:nvPr/>
              </p:nvSpPr>
              <p:spPr bwMode="auto">
                <a:xfrm>
                  <a:off x="2542" y="3107"/>
                  <a:ext cx="27" cy="43"/>
                </a:xfrm>
                <a:custGeom>
                  <a:avLst/>
                  <a:gdLst>
                    <a:gd name="T0" fmla="*/ 27 w 27"/>
                    <a:gd name="T1" fmla="*/ 0 h 43"/>
                    <a:gd name="T2" fmla="*/ 11 w 27"/>
                    <a:gd name="T3" fmla="*/ 22 h 43"/>
                    <a:gd name="T4" fmla="*/ 0 w 27"/>
                    <a:gd name="T5" fmla="*/ 43 h 43"/>
                    <a:gd name="T6" fmla="*/ 0 60000 65536"/>
                    <a:gd name="T7" fmla="*/ 0 60000 65536"/>
                    <a:gd name="T8" fmla="*/ 0 60000 65536"/>
                    <a:gd name="T9" fmla="*/ 0 w 27"/>
                    <a:gd name="T10" fmla="*/ 0 h 43"/>
                    <a:gd name="T11" fmla="*/ 27 w 27"/>
                    <a:gd name="T12" fmla="*/ 43 h 43"/>
                  </a:gdLst>
                  <a:ahLst/>
                  <a:cxnLst>
                    <a:cxn ang="T6">
                      <a:pos x="T0" y="T1"/>
                    </a:cxn>
                    <a:cxn ang="T7">
                      <a:pos x="T2" y="T3"/>
                    </a:cxn>
                    <a:cxn ang="T8">
                      <a:pos x="T4" y="T5"/>
                    </a:cxn>
                  </a:cxnLst>
                  <a:rect l="T9" t="T10" r="T11" b="T12"/>
                  <a:pathLst>
                    <a:path w="27" h="43">
                      <a:moveTo>
                        <a:pt x="27" y="0"/>
                      </a:moveTo>
                      <a:lnTo>
                        <a:pt x="11" y="22"/>
                      </a:lnTo>
                      <a:lnTo>
                        <a:pt x="0" y="43"/>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67" name="Line 50"/>
                <p:cNvSpPr>
                  <a:spLocks noChangeShapeType="1"/>
                </p:cNvSpPr>
                <p:nvPr/>
              </p:nvSpPr>
              <p:spPr bwMode="auto">
                <a:xfrm flipH="1">
                  <a:off x="2293" y="3134"/>
                  <a:ext cx="16"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8" name="Line 51"/>
                <p:cNvSpPr>
                  <a:spLocks noChangeShapeType="1"/>
                </p:cNvSpPr>
                <p:nvPr/>
              </p:nvSpPr>
              <p:spPr bwMode="auto">
                <a:xfrm flipH="1" flipV="1">
                  <a:off x="2007" y="3176"/>
                  <a:ext cx="48" cy="3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9" name="Freeform 52"/>
                <p:cNvSpPr>
                  <a:spLocks/>
                </p:cNvSpPr>
                <p:nvPr/>
              </p:nvSpPr>
              <p:spPr bwMode="auto">
                <a:xfrm>
                  <a:off x="1652" y="3393"/>
                  <a:ext cx="6" cy="37"/>
                </a:xfrm>
                <a:custGeom>
                  <a:avLst/>
                  <a:gdLst>
                    <a:gd name="T0" fmla="*/ 0 w 6"/>
                    <a:gd name="T1" fmla="*/ 0 h 37"/>
                    <a:gd name="T2" fmla="*/ 6 w 6"/>
                    <a:gd name="T3" fmla="*/ 16 h 37"/>
                    <a:gd name="T4" fmla="*/ 6 w 6"/>
                    <a:gd name="T5" fmla="*/ 37 h 37"/>
                    <a:gd name="T6" fmla="*/ 0 60000 65536"/>
                    <a:gd name="T7" fmla="*/ 0 60000 65536"/>
                    <a:gd name="T8" fmla="*/ 0 60000 65536"/>
                    <a:gd name="T9" fmla="*/ 0 w 6"/>
                    <a:gd name="T10" fmla="*/ 0 h 37"/>
                    <a:gd name="T11" fmla="*/ 6 w 6"/>
                    <a:gd name="T12" fmla="*/ 37 h 37"/>
                  </a:gdLst>
                  <a:ahLst/>
                  <a:cxnLst>
                    <a:cxn ang="T6">
                      <a:pos x="T0" y="T1"/>
                    </a:cxn>
                    <a:cxn ang="T7">
                      <a:pos x="T2" y="T3"/>
                    </a:cxn>
                    <a:cxn ang="T8">
                      <a:pos x="T4" y="T5"/>
                    </a:cxn>
                  </a:cxnLst>
                  <a:rect l="T9" t="T10" r="T11" b="T12"/>
                  <a:pathLst>
                    <a:path w="6" h="37">
                      <a:moveTo>
                        <a:pt x="0" y="0"/>
                      </a:moveTo>
                      <a:lnTo>
                        <a:pt x="6" y="16"/>
                      </a:lnTo>
                      <a:lnTo>
                        <a:pt x="6" y="37"/>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grpSp>
          <p:sp>
            <p:nvSpPr>
              <p:cNvPr id="39970" name="AutoShape 27"/>
              <p:cNvSpPr>
                <a:spLocks noChangeArrowheads="1"/>
              </p:cNvSpPr>
              <p:nvPr/>
            </p:nvSpPr>
            <p:spPr bwMode="auto">
              <a:xfrm>
                <a:off x="1462" y="2607"/>
                <a:ext cx="816" cy="288"/>
              </a:xfrm>
              <a:prstGeom prst="cloudCallout">
                <a:avLst>
                  <a:gd name="adj1" fmla="val -76347"/>
                  <a:gd name="adj2" fmla="val -2777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800"/>
                  <a:t>Zzzz</a:t>
                </a:r>
              </a:p>
            </p:txBody>
          </p:sp>
          <p:sp>
            <p:nvSpPr>
              <p:cNvPr id="39971" name="Line 36"/>
              <p:cNvSpPr>
                <a:spLocks noChangeShapeType="1"/>
              </p:cNvSpPr>
              <p:nvPr/>
            </p:nvSpPr>
            <p:spPr bwMode="auto">
              <a:xfrm>
                <a:off x="2726" y="3018"/>
                <a:ext cx="1296" cy="0"/>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nvGrpSpPr>
              <p:cNvPr id="39972" name="Group 129"/>
              <p:cNvGrpSpPr>
                <a:grpSpLocks/>
              </p:cNvGrpSpPr>
              <p:nvPr/>
            </p:nvGrpSpPr>
            <p:grpSpPr bwMode="auto">
              <a:xfrm>
                <a:off x="2390" y="2538"/>
                <a:ext cx="432" cy="576"/>
                <a:chOff x="3324" y="3360"/>
                <a:chExt cx="638" cy="816"/>
              </a:xfrm>
            </p:grpSpPr>
            <p:pic>
              <p:nvPicPr>
                <p:cNvPr id="39973" name="Picture 56" descr="j01974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3552"/>
                  <a:ext cx="443"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Freeform 121"/>
                <p:cNvSpPr>
                  <a:spLocks/>
                </p:cNvSpPr>
                <p:nvPr/>
              </p:nvSpPr>
              <p:spPr bwMode="auto">
                <a:xfrm>
                  <a:off x="3324" y="3360"/>
                  <a:ext cx="434" cy="222"/>
                </a:xfrm>
                <a:custGeom>
                  <a:avLst/>
                  <a:gdLst>
                    <a:gd name="T0" fmla="*/ 637 w 866"/>
                    <a:gd name="T1" fmla="*/ 423 h 444"/>
                    <a:gd name="T2" fmla="*/ 866 w 866"/>
                    <a:gd name="T3" fmla="*/ 236 h 444"/>
                    <a:gd name="T4" fmla="*/ 681 w 866"/>
                    <a:gd name="T5" fmla="*/ 261 h 444"/>
                    <a:gd name="T6" fmla="*/ 762 w 866"/>
                    <a:gd name="T7" fmla="*/ 51 h 444"/>
                    <a:gd name="T8" fmla="*/ 608 w 866"/>
                    <a:gd name="T9" fmla="*/ 150 h 444"/>
                    <a:gd name="T10" fmla="*/ 511 w 866"/>
                    <a:gd name="T11" fmla="*/ 0 h 444"/>
                    <a:gd name="T12" fmla="*/ 507 w 866"/>
                    <a:gd name="T13" fmla="*/ 107 h 444"/>
                    <a:gd name="T14" fmla="*/ 235 w 866"/>
                    <a:gd name="T15" fmla="*/ 45 h 444"/>
                    <a:gd name="T16" fmla="*/ 360 w 866"/>
                    <a:gd name="T17" fmla="*/ 154 h 444"/>
                    <a:gd name="T18" fmla="*/ 15 w 866"/>
                    <a:gd name="T19" fmla="*/ 210 h 444"/>
                    <a:gd name="T20" fmla="*/ 228 w 866"/>
                    <a:gd name="T21" fmla="*/ 299 h 444"/>
                    <a:gd name="T22" fmla="*/ 0 w 866"/>
                    <a:gd name="T23" fmla="*/ 444 h 444"/>
                    <a:gd name="T24" fmla="*/ 329 w 866"/>
                    <a:gd name="T25" fmla="*/ 444 h 444"/>
                    <a:gd name="T26" fmla="*/ 637 w 866"/>
                    <a:gd name="T27" fmla="*/ 423 h 4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6"/>
                    <a:gd name="T43" fmla="*/ 0 h 444"/>
                    <a:gd name="T44" fmla="*/ 866 w 866"/>
                    <a:gd name="T45" fmla="*/ 444 h 4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6" h="444">
                      <a:moveTo>
                        <a:pt x="637" y="423"/>
                      </a:moveTo>
                      <a:lnTo>
                        <a:pt x="866" y="236"/>
                      </a:lnTo>
                      <a:lnTo>
                        <a:pt x="681" y="261"/>
                      </a:lnTo>
                      <a:lnTo>
                        <a:pt x="762" y="51"/>
                      </a:lnTo>
                      <a:lnTo>
                        <a:pt x="608" y="150"/>
                      </a:lnTo>
                      <a:lnTo>
                        <a:pt x="511" y="0"/>
                      </a:lnTo>
                      <a:lnTo>
                        <a:pt x="507" y="107"/>
                      </a:lnTo>
                      <a:lnTo>
                        <a:pt x="235" y="45"/>
                      </a:lnTo>
                      <a:lnTo>
                        <a:pt x="360" y="154"/>
                      </a:lnTo>
                      <a:lnTo>
                        <a:pt x="15" y="210"/>
                      </a:lnTo>
                      <a:lnTo>
                        <a:pt x="228" y="299"/>
                      </a:lnTo>
                      <a:lnTo>
                        <a:pt x="0" y="444"/>
                      </a:lnTo>
                      <a:lnTo>
                        <a:pt x="329" y="444"/>
                      </a:lnTo>
                      <a:lnTo>
                        <a:pt x="637" y="423"/>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75" name="Freeform 122"/>
                <p:cNvSpPr>
                  <a:spLocks/>
                </p:cNvSpPr>
                <p:nvPr/>
              </p:nvSpPr>
              <p:spPr bwMode="auto">
                <a:xfrm>
                  <a:off x="3419" y="3424"/>
                  <a:ext cx="262" cy="152"/>
                </a:xfrm>
                <a:custGeom>
                  <a:avLst/>
                  <a:gdLst>
                    <a:gd name="T0" fmla="*/ 402 w 525"/>
                    <a:gd name="T1" fmla="*/ 302 h 302"/>
                    <a:gd name="T2" fmla="*/ 525 w 525"/>
                    <a:gd name="T3" fmla="*/ 178 h 302"/>
                    <a:gd name="T4" fmla="*/ 420 w 525"/>
                    <a:gd name="T5" fmla="*/ 198 h 302"/>
                    <a:gd name="T6" fmla="*/ 470 w 525"/>
                    <a:gd name="T7" fmla="*/ 84 h 302"/>
                    <a:gd name="T8" fmla="*/ 389 w 525"/>
                    <a:gd name="T9" fmla="*/ 115 h 302"/>
                    <a:gd name="T10" fmla="*/ 379 w 525"/>
                    <a:gd name="T11" fmla="*/ 10 h 302"/>
                    <a:gd name="T12" fmla="*/ 343 w 525"/>
                    <a:gd name="T13" fmla="*/ 56 h 302"/>
                    <a:gd name="T14" fmla="*/ 225 w 525"/>
                    <a:gd name="T15" fmla="*/ 0 h 302"/>
                    <a:gd name="T16" fmla="*/ 276 w 525"/>
                    <a:gd name="T17" fmla="*/ 73 h 302"/>
                    <a:gd name="T18" fmla="*/ 43 w 525"/>
                    <a:gd name="T19" fmla="*/ 104 h 302"/>
                    <a:gd name="T20" fmla="*/ 138 w 525"/>
                    <a:gd name="T21" fmla="*/ 170 h 302"/>
                    <a:gd name="T22" fmla="*/ 0 w 525"/>
                    <a:gd name="T23" fmla="*/ 254 h 302"/>
                    <a:gd name="T24" fmla="*/ 182 w 525"/>
                    <a:gd name="T25" fmla="*/ 302 h 302"/>
                    <a:gd name="T26" fmla="*/ 402 w 525"/>
                    <a:gd name="T27" fmla="*/ 302 h 3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5"/>
                    <a:gd name="T43" fmla="*/ 0 h 302"/>
                    <a:gd name="T44" fmla="*/ 525 w 525"/>
                    <a:gd name="T45" fmla="*/ 302 h 3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5" h="302">
                      <a:moveTo>
                        <a:pt x="402" y="302"/>
                      </a:moveTo>
                      <a:lnTo>
                        <a:pt x="525" y="178"/>
                      </a:lnTo>
                      <a:lnTo>
                        <a:pt x="420" y="198"/>
                      </a:lnTo>
                      <a:lnTo>
                        <a:pt x="470" y="84"/>
                      </a:lnTo>
                      <a:lnTo>
                        <a:pt x="389" y="115"/>
                      </a:lnTo>
                      <a:lnTo>
                        <a:pt x="379" y="10"/>
                      </a:lnTo>
                      <a:lnTo>
                        <a:pt x="343" y="56"/>
                      </a:lnTo>
                      <a:lnTo>
                        <a:pt x="225" y="0"/>
                      </a:lnTo>
                      <a:lnTo>
                        <a:pt x="276" y="73"/>
                      </a:lnTo>
                      <a:lnTo>
                        <a:pt x="43" y="104"/>
                      </a:lnTo>
                      <a:lnTo>
                        <a:pt x="138" y="170"/>
                      </a:lnTo>
                      <a:lnTo>
                        <a:pt x="0" y="254"/>
                      </a:lnTo>
                      <a:lnTo>
                        <a:pt x="182" y="302"/>
                      </a:lnTo>
                      <a:lnTo>
                        <a:pt x="402" y="302"/>
                      </a:lnTo>
                      <a:close/>
                    </a:path>
                  </a:pathLst>
                </a:custGeom>
                <a:solidFill>
                  <a:srgbClr val="FFBC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76" name="Freeform 123"/>
                <p:cNvSpPr>
                  <a:spLocks/>
                </p:cNvSpPr>
                <p:nvPr/>
              </p:nvSpPr>
              <p:spPr bwMode="auto">
                <a:xfrm>
                  <a:off x="3489" y="3473"/>
                  <a:ext cx="131" cy="110"/>
                </a:xfrm>
                <a:custGeom>
                  <a:avLst/>
                  <a:gdLst>
                    <a:gd name="T0" fmla="*/ 261 w 261"/>
                    <a:gd name="T1" fmla="*/ 205 h 220"/>
                    <a:gd name="T2" fmla="*/ 217 w 261"/>
                    <a:gd name="T3" fmla="*/ 0 h 220"/>
                    <a:gd name="T4" fmla="*/ 16 w 261"/>
                    <a:gd name="T5" fmla="*/ 12 h 220"/>
                    <a:gd name="T6" fmla="*/ 0 w 261"/>
                    <a:gd name="T7" fmla="*/ 218 h 220"/>
                    <a:gd name="T8" fmla="*/ 11 w 261"/>
                    <a:gd name="T9" fmla="*/ 218 h 220"/>
                    <a:gd name="T10" fmla="*/ 40 w 261"/>
                    <a:gd name="T11" fmla="*/ 218 h 220"/>
                    <a:gd name="T12" fmla="*/ 79 w 261"/>
                    <a:gd name="T13" fmla="*/ 220 h 220"/>
                    <a:gd name="T14" fmla="*/ 127 w 261"/>
                    <a:gd name="T15" fmla="*/ 218 h 220"/>
                    <a:gd name="T16" fmla="*/ 174 w 261"/>
                    <a:gd name="T17" fmla="*/ 218 h 220"/>
                    <a:gd name="T18" fmla="*/ 217 w 261"/>
                    <a:gd name="T19" fmla="*/ 215 h 220"/>
                    <a:gd name="T20" fmla="*/ 246 w 261"/>
                    <a:gd name="T21" fmla="*/ 212 h 220"/>
                    <a:gd name="T22" fmla="*/ 261 w 261"/>
                    <a:gd name="T23" fmla="*/ 205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220"/>
                    <a:gd name="T38" fmla="*/ 261 w 261"/>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220">
                      <a:moveTo>
                        <a:pt x="261" y="205"/>
                      </a:moveTo>
                      <a:lnTo>
                        <a:pt x="217" y="0"/>
                      </a:lnTo>
                      <a:lnTo>
                        <a:pt x="16" y="12"/>
                      </a:lnTo>
                      <a:lnTo>
                        <a:pt x="0" y="218"/>
                      </a:lnTo>
                      <a:lnTo>
                        <a:pt x="11" y="218"/>
                      </a:lnTo>
                      <a:lnTo>
                        <a:pt x="40" y="218"/>
                      </a:lnTo>
                      <a:lnTo>
                        <a:pt x="79" y="220"/>
                      </a:lnTo>
                      <a:lnTo>
                        <a:pt x="127" y="218"/>
                      </a:lnTo>
                      <a:lnTo>
                        <a:pt x="174" y="218"/>
                      </a:lnTo>
                      <a:lnTo>
                        <a:pt x="217" y="215"/>
                      </a:lnTo>
                      <a:lnTo>
                        <a:pt x="246" y="212"/>
                      </a:lnTo>
                      <a:lnTo>
                        <a:pt x="261"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77" name="Freeform 124"/>
                <p:cNvSpPr>
                  <a:spLocks/>
                </p:cNvSpPr>
                <p:nvPr/>
              </p:nvSpPr>
              <p:spPr bwMode="auto">
                <a:xfrm>
                  <a:off x="3510" y="3498"/>
                  <a:ext cx="72" cy="73"/>
                </a:xfrm>
                <a:custGeom>
                  <a:avLst/>
                  <a:gdLst>
                    <a:gd name="T0" fmla="*/ 10 w 142"/>
                    <a:gd name="T1" fmla="*/ 6 h 147"/>
                    <a:gd name="T2" fmla="*/ 0 w 142"/>
                    <a:gd name="T3" fmla="*/ 147 h 147"/>
                    <a:gd name="T4" fmla="*/ 142 w 142"/>
                    <a:gd name="T5" fmla="*/ 140 h 147"/>
                    <a:gd name="T6" fmla="*/ 119 w 142"/>
                    <a:gd name="T7" fmla="*/ 0 h 147"/>
                    <a:gd name="T8" fmla="*/ 10 w 142"/>
                    <a:gd name="T9" fmla="*/ 6 h 147"/>
                    <a:gd name="T10" fmla="*/ 0 60000 65536"/>
                    <a:gd name="T11" fmla="*/ 0 60000 65536"/>
                    <a:gd name="T12" fmla="*/ 0 60000 65536"/>
                    <a:gd name="T13" fmla="*/ 0 60000 65536"/>
                    <a:gd name="T14" fmla="*/ 0 60000 65536"/>
                    <a:gd name="T15" fmla="*/ 0 w 142"/>
                    <a:gd name="T16" fmla="*/ 0 h 147"/>
                    <a:gd name="T17" fmla="*/ 142 w 142"/>
                    <a:gd name="T18" fmla="*/ 147 h 147"/>
                  </a:gdLst>
                  <a:ahLst/>
                  <a:cxnLst>
                    <a:cxn ang="T10">
                      <a:pos x="T0" y="T1"/>
                    </a:cxn>
                    <a:cxn ang="T11">
                      <a:pos x="T2" y="T3"/>
                    </a:cxn>
                    <a:cxn ang="T12">
                      <a:pos x="T4" y="T5"/>
                    </a:cxn>
                    <a:cxn ang="T13">
                      <a:pos x="T6" y="T7"/>
                    </a:cxn>
                    <a:cxn ang="T14">
                      <a:pos x="T8" y="T9"/>
                    </a:cxn>
                  </a:cxnLst>
                  <a:rect l="T15" t="T16" r="T17" b="T18"/>
                  <a:pathLst>
                    <a:path w="142" h="147">
                      <a:moveTo>
                        <a:pt x="10" y="6"/>
                      </a:moveTo>
                      <a:lnTo>
                        <a:pt x="0" y="147"/>
                      </a:lnTo>
                      <a:lnTo>
                        <a:pt x="142" y="140"/>
                      </a:lnTo>
                      <a:lnTo>
                        <a:pt x="119" y="0"/>
                      </a:lnTo>
                      <a:lnTo>
                        <a:pt x="10" y="6"/>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78" name="Freeform 125"/>
                <p:cNvSpPr>
                  <a:spLocks/>
                </p:cNvSpPr>
                <p:nvPr/>
              </p:nvSpPr>
              <p:spPr bwMode="auto">
                <a:xfrm>
                  <a:off x="3570" y="3497"/>
                  <a:ext cx="28" cy="71"/>
                </a:xfrm>
                <a:custGeom>
                  <a:avLst/>
                  <a:gdLst>
                    <a:gd name="T0" fmla="*/ 26 w 56"/>
                    <a:gd name="T1" fmla="*/ 0 h 142"/>
                    <a:gd name="T2" fmla="*/ 0 w 56"/>
                    <a:gd name="T3" fmla="*/ 2 h 142"/>
                    <a:gd name="T4" fmla="*/ 23 w 56"/>
                    <a:gd name="T5" fmla="*/ 142 h 142"/>
                    <a:gd name="T6" fmla="*/ 56 w 56"/>
                    <a:gd name="T7" fmla="*/ 141 h 142"/>
                    <a:gd name="T8" fmla="*/ 26 w 56"/>
                    <a:gd name="T9" fmla="*/ 0 h 142"/>
                    <a:gd name="T10" fmla="*/ 0 60000 65536"/>
                    <a:gd name="T11" fmla="*/ 0 60000 65536"/>
                    <a:gd name="T12" fmla="*/ 0 60000 65536"/>
                    <a:gd name="T13" fmla="*/ 0 60000 65536"/>
                    <a:gd name="T14" fmla="*/ 0 60000 65536"/>
                    <a:gd name="T15" fmla="*/ 0 w 56"/>
                    <a:gd name="T16" fmla="*/ 0 h 142"/>
                    <a:gd name="T17" fmla="*/ 56 w 56"/>
                    <a:gd name="T18" fmla="*/ 142 h 142"/>
                  </a:gdLst>
                  <a:ahLst/>
                  <a:cxnLst>
                    <a:cxn ang="T10">
                      <a:pos x="T0" y="T1"/>
                    </a:cxn>
                    <a:cxn ang="T11">
                      <a:pos x="T2" y="T3"/>
                    </a:cxn>
                    <a:cxn ang="T12">
                      <a:pos x="T4" y="T5"/>
                    </a:cxn>
                    <a:cxn ang="T13">
                      <a:pos x="T6" y="T7"/>
                    </a:cxn>
                    <a:cxn ang="T14">
                      <a:pos x="T8" y="T9"/>
                    </a:cxn>
                  </a:cxnLst>
                  <a:rect l="T15" t="T16" r="T17" b="T18"/>
                  <a:pathLst>
                    <a:path w="56" h="142">
                      <a:moveTo>
                        <a:pt x="26" y="0"/>
                      </a:moveTo>
                      <a:lnTo>
                        <a:pt x="0" y="2"/>
                      </a:lnTo>
                      <a:lnTo>
                        <a:pt x="23" y="142"/>
                      </a:lnTo>
                      <a:lnTo>
                        <a:pt x="56" y="141"/>
                      </a:lnTo>
                      <a:lnTo>
                        <a:pt x="26" y="0"/>
                      </a:lnTo>
                      <a:close/>
                    </a:path>
                  </a:pathLst>
                </a:custGeom>
                <a:solidFill>
                  <a:srgbClr val="7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79" name="Freeform 126"/>
                <p:cNvSpPr>
                  <a:spLocks/>
                </p:cNvSpPr>
                <p:nvPr/>
              </p:nvSpPr>
              <p:spPr bwMode="auto">
                <a:xfrm>
                  <a:off x="3527" y="3501"/>
                  <a:ext cx="42" cy="66"/>
                </a:xfrm>
                <a:custGeom>
                  <a:avLst/>
                  <a:gdLst>
                    <a:gd name="T0" fmla="*/ 41 w 84"/>
                    <a:gd name="T1" fmla="*/ 133 h 133"/>
                    <a:gd name="T2" fmla="*/ 58 w 84"/>
                    <a:gd name="T3" fmla="*/ 128 h 133"/>
                    <a:gd name="T4" fmla="*/ 71 w 84"/>
                    <a:gd name="T5" fmla="*/ 113 h 133"/>
                    <a:gd name="T6" fmla="*/ 81 w 84"/>
                    <a:gd name="T7" fmla="*/ 93 h 133"/>
                    <a:gd name="T8" fmla="*/ 84 w 84"/>
                    <a:gd name="T9" fmla="*/ 67 h 133"/>
                    <a:gd name="T10" fmla="*/ 81 w 84"/>
                    <a:gd name="T11" fmla="*/ 40 h 133"/>
                    <a:gd name="T12" fmla="*/ 71 w 84"/>
                    <a:gd name="T13" fmla="*/ 20 h 133"/>
                    <a:gd name="T14" fmla="*/ 58 w 84"/>
                    <a:gd name="T15" fmla="*/ 5 h 133"/>
                    <a:gd name="T16" fmla="*/ 41 w 84"/>
                    <a:gd name="T17" fmla="*/ 0 h 133"/>
                    <a:gd name="T18" fmla="*/ 25 w 84"/>
                    <a:gd name="T19" fmla="*/ 5 h 133"/>
                    <a:gd name="T20" fmla="*/ 12 w 84"/>
                    <a:gd name="T21" fmla="*/ 20 h 133"/>
                    <a:gd name="T22" fmla="*/ 3 w 84"/>
                    <a:gd name="T23" fmla="*/ 40 h 133"/>
                    <a:gd name="T24" fmla="*/ 0 w 84"/>
                    <a:gd name="T25" fmla="*/ 67 h 133"/>
                    <a:gd name="T26" fmla="*/ 3 w 84"/>
                    <a:gd name="T27" fmla="*/ 93 h 133"/>
                    <a:gd name="T28" fmla="*/ 12 w 84"/>
                    <a:gd name="T29" fmla="*/ 113 h 133"/>
                    <a:gd name="T30" fmla="*/ 25 w 84"/>
                    <a:gd name="T31" fmla="*/ 128 h 133"/>
                    <a:gd name="T32" fmla="*/ 41 w 84"/>
                    <a:gd name="T33" fmla="*/ 133 h 1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133"/>
                    <a:gd name="T53" fmla="*/ 84 w 84"/>
                    <a:gd name="T54" fmla="*/ 133 h 1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133">
                      <a:moveTo>
                        <a:pt x="41" y="133"/>
                      </a:moveTo>
                      <a:lnTo>
                        <a:pt x="58" y="128"/>
                      </a:lnTo>
                      <a:lnTo>
                        <a:pt x="71" y="113"/>
                      </a:lnTo>
                      <a:lnTo>
                        <a:pt x="81" y="93"/>
                      </a:lnTo>
                      <a:lnTo>
                        <a:pt x="84" y="67"/>
                      </a:lnTo>
                      <a:lnTo>
                        <a:pt x="81" y="40"/>
                      </a:lnTo>
                      <a:lnTo>
                        <a:pt x="71" y="20"/>
                      </a:lnTo>
                      <a:lnTo>
                        <a:pt x="58" y="5"/>
                      </a:lnTo>
                      <a:lnTo>
                        <a:pt x="41" y="0"/>
                      </a:lnTo>
                      <a:lnTo>
                        <a:pt x="25" y="5"/>
                      </a:lnTo>
                      <a:lnTo>
                        <a:pt x="12" y="20"/>
                      </a:lnTo>
                      <a:lnTo>
                        <a:pt x="3" y="40"/>
                      </a:lnTo>
                      <a:lnTo>
                        <a:pt x="0" y="67"/>
                      </a:lnTo>
                      <a:lnTo>
                        <a:pt x="3" y="93"/>
                      </a:lnTo>
                      <a:lnTo>
                        <a:pt x="12" y="113"/>
                      </a:lnTo>
                      <a:lnTo>
                        <a:pt x="25" y="128"/>
                      </a:lnTo>
                      <a:lnTo>
                        <a:pt x="41" y="133"/>
                      </a:lnTo>
                      <a:close/>
                    </a:path>
                  </a:pathLst>
                </a:custGeom>
                <a:solidFill>
                  <a:srgbClr val="FFED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80" name="Freeform 127"/>
                <p:cNvSpPr>
                  <a:spLocks/>
                </p:cNvSpPr>
                <p:nvPr/>
              </p:nvSpPr>
              <p:spPr bwMode="auto">
                <a:xfrm>
                  <a:off x="3540" y="3520"/>
                  <a:ext cx="22" cy="34"/>
                </a:xfrm>
                <a:custGeom>
                  <a:avLst/>
                  <a:gdLst>
                    <a:gd name="T0" fmla="*/ 22 w 43"/>
                    <a:gd name="T1" fmla="*/ 68 h 68"/>
                    <a:gd name="T2" fmla="*/ 30 w 43"/>
                    <a:gd name="T3" fmla="*/ 65 h 68"/>
                    <a:gd name="T4" fmla="*/ 37 w 43"/>
                    <a:gd name="T5" fmla="*/ 58 h 68"/>
                    <a:gd name="T6" fmla="*/ 42 w 43"/>
                    <a:gd name="T7" fmla="*/ 48 h 68"/>
                    <a:gd name="T8" fmla="*/ 43 w 43"/>
                    <a:gd name="T9" fmla="*/ 35 h 68"/>
                    <a:gd name="T10" fmla="*/ 42 w 43"/>
                    <a:gd name="T11" fmla="*/ 22 h 68"/>
                    <a:gd name="T12" fmla="*/ 37 w 43"/>
                    <a:gd name="T13" fmla="*/ 10 h 68"/>
                    <a:gd name="T14" fmla="*/ 30 w 43"/>
                    <a:gd name="T15" fmla="*/ 4 h 68"/>
                    <a:gd name="T16" fmla="*/ 22 w 43"/>
                    <a:gd name="T17" fmla="*/ 0 h 68"/>
                    <a:gd name="T18" fmla="*/ 14 w 43"/>
                    <a:gd name="T19" fmla="*/ 4 h 68"/>
                    <a:gd name="T20" fmla="*/ 7 w 43"/>
                    <a:gd name="T21" fmla="*/ 10 h 68"/>
                    <a:gd name="T22" fmla="*/ 2 w 43"/>
                    <a:gd name="T23" fmla="*/ 22 h 68"/>
                    <a:gd name="T24" fmla="*/ 0 w 43"/>
                    <a:gd name="T25" fmla="*/ 35 h 68"/>
                    <a:gd name="T26" fmla="*/ 2 w 43"/>
                    <a:gd name="T27" fmla="*/ 48 h 68"/>
                    <a:gd name="T28" fmla="*/ 7 w 43"/>
                    <a:gd name="T29" fmla="*/ 58 h 68"/>
                    <a:gd name="T30" fmla="*/ 14 w 43"/>
                    <a:gd name="T31" fmla="*/ 65 h 68"/>
                    <a:gd name="T32" fmla="*/ 22 w 4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68"/>
                    <a:gd name="T53" fmla="*/ 43 w 4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68">
                      <a:moveTo>
                        <a:pt x="22" y="68"/>
                      </a:moveTo>
                      <a:lnTo>
                        <a:pt x="30" y="65"/>
                      </a:lnTo>
                      <a:lnTo>
                        <a:pt x="37" y="58"/>
                      </a:lnTo>
                      <a:lnTo>
                        <a:pt x="42" y="48"/>
                      </a:lnTo>
                      <a:lnTo>
                        <a:pt x="43" y="35"/>
                      </a:lnTo>
                      <a:lnTo>
                        <a:pt x="42" y="22"/>
                      </a:lnTo>
                      <a:lnTo>
                        <a:pt x="37" y="10"/>
                      </a:lnTo>
                      <a:lnTo>
                        <a:pt x="30" y="4"/>
                      </a:lnTo>
                      <a:lnTo>
                        <a:pt x="22" y="0"/>
                      </a:lnTo>
                      <a:lnTo>
                        <a:pt x="14" y="4"/>
                      </a:lnTo>
                      <a:lnTo>
                        <a:pt x="7" y="10"/>
                      </a:lnTo>
                      <a:lnTo>
                        <a:pt x="2" y="22"/>
                      </a:lnTo>
                      <a:lnTo>
                        <a:pt x="0" y="35"/>
                      </a:lnTo>
                      <a:lnTo>
                        <a:pt x="2" y="48"/>
                      </a:lnTo>
                      <a:lnTo>
                        <a:pt x="7" y="58"/>
                      </a:lnTo>
                      <a:lnTo>
                        <a:pt x="14" y="65"/>
                      </a:lnTo>
                      <a:lnTo>
                        <a:pt x="22" y="68"/>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81" name="Freeform 128"/>
                <p:cNvSpPr>
                  <a:spLocks/>
                </p:cNvSpPr>
                <p:nvPr/>
              </p:nvSpPr>
              <p:spPr bwMode="auto">
                <a:xfrm>
                  <a:off x="3794" y="3614"/>
                  <a:ext cx="168" cy="202"/>
                </a:xfrm>
                <a:custGeom>
                  <a:avLst/>
                  <a:gdLst>
                    <a:gd name="T0" fmla="*/ 0 w 336"/>
                    <a:gd name="T1" fmla="*/ 99 h 405"/>
                    <a:gd name="T2" fmla="*/ 210 w 336"/>
                    <a:gd name="T3" fmla="*/ 0 h 405"/>
                    <a:gd name="T4" fmla="*/ 56 w 336"/>
                    <a:gd name="T5" fmla="*/ 162 h 405"/>
                    <a:gd name="T6" fmla="*/ 336 w 336"/>
                    <a:gd name="T7" fmla="*/ 200 h 405"/>
                    <a:gd name="T8" fmla="*/ 83 w 336"/>
                    <a:gd name="T9" fmla="*/ 259 h 405"/>
                    <a:gd name="T10" fmla="*/ 248 w 336"/>
                    <a:gd name="T11" fmla="*/ 405 h 405"/>
                    <a:gd name="T12" fmla="*/ 30 w 336"/>
                    <a:gd name="T13" fmla="*/ 330 h 405"/>
                    <a:gd name="T14" fmla="*/ 0 w 336"/>
                    <a:gd name="T15" fmla="*/ 99 h 405"/>
                    <a:gd name="T16" fmla="*/ 0 60000 65536"/>
                    <a:gd name="T17" fmla="*/ 0 60000 65536"/>
                    <a:gd name="T18" fmla="*/ 0 60000 65536"/>
                    <a:gd name="T19" fmla="*/ 0 60000 65536"/>
                    <a:gd name="T20" fmla="*/ 0 60000 65536"/>
                    <a:gd name="T21" fmla="*/ 0 60000 65536"/>
                    <a:gd name="T22" fmla="*/ 0 60000 65536"/>
                    <a:gd name="T23" fmla="*/ 0 60000 65536"/>
                    <a:gd name="T24" fmla="*/ 0 w 336"/>
                    <a:gd name="T25" fmla="*/ 0 h 405"/>
                    <a:gd name="T26" fmla="*/ 336 w 336"/>
                    <a:gd name="T27" fmla="*/ 405 h 4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6" h="405">
                      <a:moveTo>
                        <a:pt x="0" y="99"/>
                      </a:moveTo>
                      <a:lnTo>
                        <a:pt x="210" y="0"/>
                      </a:lnTo>
                      <a:lnTo>
                        <a:pt x="56" y="162"/>
                      </a:lnTo>
                      <a:lnTo>
                        <a:pt x="336" y="200"/>
                      </a:lnTo>
                      <a:lnTo>
                        <a:pt x="83" y="259"/>
                      </a:lnTo>
                      <a:lnTo>
                        <a:pt x="248" y="405"/>
                      </a:lnTo>
                      <a:lnTo>
                        <a:pt x="30" y="330"/>
                      </a:lnTo>
                      <a:lnTo>
                        <a:pt x="0" y="99"/>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39982" name="Line 130"/>
              <p:cNvSpPr>
                <a:spLocks noChangeShapeType="1"/>
              </p:cNvSpPr>
              <p:nvPr/>
            </p:nvSpPr>
            <p:spPr bwMode="auto">
              <a:xfrm flipV="1">
                <a:off x="4694" y="2634"/>
                <a:ext cx="43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9983" name="Group 132"/>
              <p:cNvGrpSpPr>
                <a:grpSpLocks/>
              </p:cNvGrpSpPr>
              <p:nvPr/>
            </p:nvGrpSpPr>
            <p:grpSpPr bwMode="auto">
              <a:xfrm>
                <a:off x="4934" y="2394"/>
                <a:ext cx="336" cy="432"/>
                <a:chOff x="3324" y="3360"/>
                <a:chExt cx="638" cy="816"/>
              </a:xfrm>
            </p:grpSpPr>
            <p:pic>
              <p:nvPicPr>
                <p:cNvPr id="39984" name="Picture 133" descr="j01974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3552"/>
                  <a:ext cx="443"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5" name="Freeform 134"/>
                <p:cNvSpPr>
                  <a:spLocks/>
                </p:cNvSpPr>
                <p:nvPr/>
              </p:nvSpPr>
              <p:spPr bwMode="auto">
                <a:xfrm>
                  <a:off x="3324" y="3360"/>
                  <a:ext cx="434" cy="222"/>
                </a:xfrm>
                <a:custGeom>
                  <a:avLst/>
                  <a:gdLst>
                    <a:gd name="T0" fmla="*/ 637 w 866"/>
                    <a:gd name="T1" fmla="*/ 423 h 444"/>
                    <a:gd name="T2" fmla="*/ 866 w 866"/>
                    <a:gd name="T3" fmla="*/ 236 h 444"/>
                    <a:gd name="T4" fmla="*/ 681 w 866"/>
                    <a:gd name="T5" fmla="*/ 261 h 444"/>
                    <a:gd name="T6" fmla="*/ 762 w 866"/>
                    <a:gd name="T7" fmla="*/ 51 h 444"/>
                    <a:gd name="T8" fmla="*/ 608 w 866"/>
                    <a:gd name="T9" fmla="*/ 150 h 444"/>
                    <a:gd name="T10" fmla="*/ 511 w 866"/>
                    <a:gd name="T11" fmla="*/ 0 h 444"/>
                    <a:gd name="T12" fmla="*/ 507 w 866"/>
                    <a:gd name="T13" fmla="*/ 107 h 444"/>
                    <a:gd name="T14" fmla="*/ 235 w 866"/>
                    <a:gd name="T15" fmla="*/ 45 h 444"/>
                    <a:gd name="T16" fmla="*/ 360 w 866"/>
                    <a:gd name="T17" fmla="*/ 154 h 444"/>
                    <a:gd name="T18" fmla="*/ 15 w 866"/>
                    <a:gd name="T19" fmla="*/ 210 h 444"/>
                    <a:gd name="T20" fmla="*/ 228 w 866"/>
                    <a:gd name="T21" fmla="*/ 299 h 444"/>
                    <a:gd name="T22" fmla="*/ 0 w 866"/>
                    <a:gd name="T23" fmla="*/ 444 h 444"/>
                    <a:gd name="T24" fmla="*/ 329 w 866"/>
                    <a:gd name="T25" fmla="*/ 444 h 444"/>
                    <a:gd name="T26" fmla="*/ 637 w 866"/>
                    <a:gd name="T27" fmla="*/ 423 h 4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6"/>
                    <a:gd name="T43" fmla="*/ 0 h 444"/>
                    <a:gd name="T44" fmla="*/ 866 w 866"/>
                    <a:gd name="T45" fmla="*/ 444 h 4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6" h="444">
                      <a:moveTo>
                        <a:pt x="637" y="423"/>
                      </a:moveTo>
                      <a:lnTo>
                        <a:pt x="866" y="236"/>
                      </a:lnTo>
                      <a:lnTo>
                        <a:pt x="681" y="261"/>
                      </a:lnTo>
                      <a:lnTo>
                        <a:pt x="762" y="51"/>
                      </a:lnTo>
                      <a:lnTo>
                        <a:pt x="608" y="150"/>
                      </a:lnTo>
                      <a:lnTo>
                        <a:pt x="511" y="0"/>
                      </a:lnTo>
                      <a:lnTo>
                        <a:pt x="507" y="107"/>
                      </a:lnTo>
                      <a:lnTo>
                        <a:pt x="235" y="45"/>
                      </a:lnTo>
                      <a:lnTo>
                        <a:pt x="360" y="154"/>
                      </a:lnTo>
                      <a:lnTo>
                        <a:pt x="15" y="210"/>
                      </a:lnTo>
                      <a:lnTo>
                        <a:pt x="228" y="299"/>
                      </a:lnTo>
                      <a:lnTo>
                        <a:pt x="0" y="444"/>
                      </a:lnTo>
                      <a:lnTo>
                        <a:pt x="329" y="444"/>
                      </a:lnTo>
                      <a:lnTo>
                        <a:pt x="637" y="423"/>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86" name="Freeform 135"/>
                <p:cNvSpPr>
                  <a:spLocks/>
                </p:cNvSpPr>
                <p:nvPr/>
              </p:nvSpPr>
              <p:spPr bwMode="auto">
                <a:xfrm>
                  <a:off x="3419" y="3424"/>
                  <a:ext cx="262" cy="152"/>
                </a:xfrm>
                <a:custGeom>
                  <a:avLst/>
                  <a:gdLst>
                    <a:gd name="T0" fmla="*/ 402 w 525"/>
                    <a:gd name="T1" fmla="*/ 302 h 302"/>
                    <a:gd name="T2" fmla="*/ 525 w 525"/>
                    <a:gd name="T3" fmla="*/ 178 h 302"/>
                    <a:gd name="T4" fmla="*/ 420 w 525"/>
                    <a:gd name="T5" fmla="*/ 198 h 302"/>
                    <a:gd name="T6" fmla="*/ 470 w 525"/>
                    <a:gd name="T7" fmla="*/ 84 h 302"/>
                    <a:gd name="T8" fmla="*/ 389 w 525"/>
                    <a:gd name="T9" fmla="*/ 115 h 302"/>
                    <a:gd name="T10" fmla="*/ 379 w 525"/>
                    <a:gd name="T11" fmla="*/ 10 h 302"/>
                    <a:gd name="T12" fmla="*/ 343 w 525"/>
                    <a:gd name="T13" fmla="*/ 56 h 302"/>
                    <a:gd name="T14" fmla="*/ 225 w 525"/>
                    <a:gd name="T15" fmla="*/ 0 h 302"/>
                    <a:gd name="T16" fmla="*/ 276 w 525"/>
                    <a:gd name="T17" fmla="*/ 73 h 302"/>
                    <a:gd name="T18" fmla="*/ 43 w 525"/>
                    <a:gd name="T19" fmla="*/ 104 h 302"/>
                    <a:gd name="T20" fmla="*/ 138 w 525"/>
                    <a:gd name="T21" fmla="*/ 170 h 302"/>
                    <a:gd name="T22" fmla="*/ 0 w 525"/>
                    <a:gd name="T23" fmla="*/ 254 h 302"/>
                    <a:gd name="T24" fmla="*/ 182 w 525"/>
                    <a:gd name="T25" fmla="*/ 302 h 302"/>
                    <a:gd name="T26" fmla="*/ 402 w 525"/>
                    <a:gd name="T27" fmla="*/ 302 h 3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5"/>
                    <a:gd name="T43" fmla="*/ 0 h 302"/>
                    <a:gd name="T44" fmla="*/ 525 w 525"/>
                    <a:gd name="T45" fmla="*/ 302 h 3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5" h="302">
                      <a:moveTo>
                        <a:pt x="402" y="302"/>
                      </a:moveTo>
                      <a:lnTo>
                        <a:pt x="525" y="178"/>
                      </a:lnTo>
                      <a:lnTo>
                        <a:pt x="420" y="198"/>
                      </a:lnTo>
                      <a:lnTo>
                        <a:pt x="470" y="84"/>
                      </a:lnTo>
                      <a:lnTo>
                        <a:pt x="389" y="115"/>
                      </a:lnTo>
                      <a:lnTo>
                        <a:pt x="379" y="10"/>
                      </a:lnTo>
                      <a:lnTo>
                        <a:pt x="343" y="56"/>
                      </a:lnTo>
                      <a:lnTo>
                        <a:pt x="225" y="0"/>
                      </a:lnTo>
                      <a:lnTo>
                        <a:pt x="276" y="73"/>
                      </a:lnTo>
                      <a:lnTo>
                        <a:pt x="43" y="104"/>
                      </a:lnTo>
                      <a:lnTo>
                        <a:pt x="138" y="170"/>
                      </a:lnTo>
                      <a:lnTo>
                        <a:pt x="0" y="254"/>
                      </a:lnTo>
                      <a:lnTo>
                        <a:pt x="182" y="302"/>
                      </a:lnTo>
                      <a:lnTo>
                        <a:pt x="402" y="302"/>
                      </a:lnTo>
                      <a:close/>
                    </a:path>
                  </a:pathLst>
                </a:custGeom>
                <a:solidFill>
                  <a:srgbClr val="FFBC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87" name="Freeform 136"/>
                <p:cNvSpPr>
                  <a:spLocks/>
                </p:cNvSpPr>
                <p:nvPr/>
              </p:nvSpPr>
              <p:spPr bwMode="auto">
                <a:xfrm>
                  <a:off x="3489" y="3473"/>
                  <a:ext cx="131" cy="110"/>
                </a:xfrm>
                <a:custGeom>
                  <a:avLst/>
                  <a:gdLst>
                    <a:gd name="T0" fmla="*/ 261 w 261"/>
                    <a:gd name="T1" fmla="*/ 205 h 220"/>
                    <a:gd name="T2" fmla="*/ 217 w 261"/>
                    <a:gd name="T3" fmla="*/ 0 h 220"/>
                    <a:gd name="T4" fmla="*/ 16 w 261"/>
                    <a:gd name="T5" fmla="*/ 12 h 220"/>
                    <a:gd name="T6" fmla="*/ 0 w 261"/>
                    <a:gd name="T7" fmla="*/ 218 h 220"/>
                    <a:gd name="T8" fmla="*/ 11 w 261"/>
                    <a:gd name="T9" fmla="*/ 218 h 220"/>
                    <a:gd name="T10" fmla="*/ 40 w 261"/>
                    <a:gd name="T11" fmla="*/ 218 h 220"/>
                    <a:gd name="T12" fmla="*/ 79 w 261"/>
                    <a:gd name="T13" fmla="*/ 220 h 220"/>
                    <a:gd name="T14" fmla="*/ 127 w 261"/>
                    <a:gd name="T15" fmla="*/ 218 h 220"/>
                    <a:gd name="T16" fmla="*/ 174 w 261"/>
                    <a:gd name="T17" fmla="*/ 218 h 220"/>
                    <a:gd name="T18" fmla="*/ 217 w 261"/>
                    <a:gd name="T19" fmla="*/ 215 h 220"/>
                    <a:gd name="T20" fmla="*/ 246 w 261"/>
                    <a:gd name="T21" fmla="*/ 212 h 220"/>
                    <a:gd name="T22" fmla="*/ 261 w 261"/>
                    <a:gd name="T23" fmla="*/ 205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220"/>
                    <a:gd name="T38" fmla="*/ 261 w 261"/>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220">
                      <a:moveTo>
                        <a:pt x="261" y="205"/>
                      </a:moveTo>
                      <a:lnTo>
                        <a:pt x="217" y="0"/>
                      </a:lnTo>
                      <a:lnTo>
                        <a:pt x="16" y="12"/>
                      </a:lnTo>
                      <a:lnTo>
                        <a:pt x="0" y="218"/>
                      </a:lnTo>
                      <a:lnTo>
                        <a:pt x="11" y="218"/>
                      </a:lnTo>
                      <a:lnTo>
                        <a:pt x="40" y="218"/>
                      </a:lnTo>
                      <a:lnTo>
                        <a:pt x="79" y="220"/>
                      </a:lnTo>
                      <a:lnTo>
                        <a:pt x="127" y="218"/>
                      </a:lnTo>
                      <a:lnTo>
                        <a:pt x="174" y="218"/>
                      </a:lnTo>
                      <a:lnTo>
                        <a:pt x="217" y="215"/>
                      </a:lnTo>
                      <a:lnTo>
                        <a:pt x="246" y="212"/>
                      </a:lnTo>
                      <a:lnTo>
                        <a:pt x="261"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88" name="Freeform 137"/>
                <p:cNvSpPr>
                  <a:spLocks/>
                </p:cNvSpPr>
                <p:nvPr/>
              </p:nvSpPr>
              <p:spPr bwMode="auto">
                <a:xfrm>
                  <a:off x="3510" y="3498"/>
                  <a:ext cx="72" cy="73"/>
                </a:xfrm>
                <a:custGeom>
                  <a:avLst/>
                  <a:gdLst>
                    <a:gd name="T0" fmla="*/ 10 w 142"/>
                    <a:gd name="T1" fmla="*/ 6 h 147"/>
                    <a:gd name="T2" fmla="*/ 0 w 142"/>
                    <a:gd name="T3" fmla="*/ 147 h 147"/>
                    <a:gd name="T4" fmla="*/ 142 w 142"/>
                    <a:gd name="T5" fmla="*/ 140 h 147"/>
                    <a:gd name="T6" fmla="*/ 119 w 142"/>
                    <a:gd name="T7" fmla="*/ 0 h 147"/>
                    <a:gd name="T8" fmla="*/ 10 w 142"/>
                    <a:gd name="T9" fmla="*/ 6 h 147"/>
                    <a:gd name="T10" fmla="*/ 0 60000 65536"/>
                    <a:gd name="T11" fmla="*/ 0 60000 65536"/>
                    <a:gd name="T12" fmla="*/ 0 60000 65536"/>
                    <a:gd name="T13" fmla="*/ 0 60000 65536"/>
                    <a:gd name="T14" fmla="*/ 0 60000 65536"/>
                    <a:gd name="T15" fmla="*/ 0 w 142"/>
                    <a:gd name="T16" fmla="*/ 0 h 147"/>
                    <a:gd name="T17" fmla="*/ 142 w 142"/>
                    <a:gd name="T18" fmla="*/ 147 h 147"/>
                  </a:gdLst>
                  <a:ahLst/>
                  <a:cxnLst>
                    <a:cxn ang="T10">
                      <a:pos x="T0" y="T1"/>
                    </a:cxn>
                    <a:cxn ang="T11">
                      <a:pos x="T2" y="T3"/>
                    </a:cxn>
                    <a:cxn ang="T12">
                      <a:pos x="T4" y="T5"/>
                    </a:cxn>
                    <a:cxn ang="T13">
                      <a:pos x="T6" y="T7"/>
                    </a:cxn>
                    <a:cxn ang="T14">
                      <a:pos x="T8" y="T9"/>
                    </a:cxn>
                  </a:cxnLst>
                  <a:rect l="T15" t="T16" r="T17" b="T18"/>
                  <a:pathLst>
                    <a:path w="142" h="147">
                      <a:moveTo>
                        <a:pt x="10" y="6"/>
                      </a:moveTo>
                      <a:lnTo>
                        <a:pt x="0" y="147"/>
                      </a:lnTo>
                      <a:lnTo>
                        <a:pt x="142" y="140"/>
                      </a:lnTo>
                      <a:lnTo>
                        <a:pt x="119" y="0"/>
                      </a:lnTo>
                      <a:lnTo>
                        <a:pt x="10" y="6"/>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89" name="Freeform 138"/>
                <p:cNvSpPr>
                  <a:spLocks/>
                </p:cNvSpPr>
                <p:nvPr/>
              </p:nvSpPr>
              <p:spPr bwMode="auto">
                <a:xfrm>
                  <a:off x="3570" y="3497"/>
                  <a:ext cx="28" cy="71"/>
                </a:xfrm>
                <a:custGeom>
                  <a:avLst/>
                  <a:gdLst>
                    <a:gd name="T0" fmla="*/ 26 w 56"/>
                    <a:gd name="T1" fmla="*/ 0 h 142"/>
                    <a:gd name="T2" fmla="*/ 0 w 56"/>
                    <a:gd name="T3" fmla="*/ 2 h 142"/>
                    <a:gd name="T4" fmla="*/ 23 w 56"/>
                    <a:gd name="T5" fmla="*/ 142 h 142"/>
                    <a:gd name="T6" fmla="*/ 56 w 56"/>
                    <a:gd name="T7" fmla="*/ 141 h 142"/>
                    <a:gd name="T8" fmla="*/ 26 w 56"/>
                    <a:gd name="T9" fmla="*/ 0 h 142"/>
                    <a:gd name="T10" fmla="*/ 0 60000 65536"/>
                    <a:gd name="T11" fmla="*/ 0 60000 65536"/>
                    <a:gd name="T12" fmla="*/ 0 60000 65536"/>
                    <a:gd name="T13" fmla="*/ 0 60000 65536"/>
                    <a:gd name="T14" fmla="*/ 0 60000 65536"/>
                    <a:gd name="T15" fmla="*/ 0 w 56"/>
                    <a:gd name="T16" fmla="*/ 0 h 142"/>
                    <a:gd name="T17" fmla="*/ 56 w 56"/>
                    <a:gd name="T18" fmla="*/ 142 h 142"/>
                  </a:gdLst>
                  <a:ahLst/>
                  <a:cxnLst>
                    <a:cxn ang="T10">
                      <a:pos x="T0" y="T1"/>
                    </a:cxn>
                    <a:cxn ang="T11">
                      <a:pos x="T2" y="T3"/>
                    </a:cxn>
                    <a:cxn ang="T12">
                      <a:pos x="T4" y="T5"/>
                    </a:cxn>
                    <a:cxn ang="T13">
                      <a:pos x="T6" y="T7"/>
                    </a:cxn>
                    <a:cxn ang="T14">
                      <a:pos x="T8" y="T9"/>
                    </a:cxn>
                  </a:cxnLst>
                  <a:rect l="T15" t="T16" r="T17" b="T18"/>
                  <a:pathLst>
                    <a:path w="56" h="142">
                      <a:moveTo>
                        <a:pt x="26" y="0"/>
                      </a:moveTo>
                      <a:lnTo>
                        <a:pt x="0" y="2"/>
                      </a:lnTo>
                      <a:lnTo>
                        <a:pt x="23" y="142"/>
                      </a:lnTo>
                      <a:lnTo>
                        <a:pt x="56" y="141"/>
                      </a:lnTo>
                      <a:lnTo>
                        <a:pt x="26" y="0"/>
                      </a:lnTo>
                      <a:close/>
                    </a:path>
                  </a:pathLst>
                </a:custGeom>
                <a:solidFill>
                  <a:srgbClr val="7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90" name="Freeform 139"/>
                <p:cNvSpPr>
                  <a:spLocks/>
                </p:cNvSpPr>
                <p:nvPr/>
              </p:nvSpPr>
              <p:spPr bwMode="auto">
                <a:xfrm>
                  <a:off x="3527" y="3501"/>
                  <a:ext cx="42" cy="66"/>
                </a:xfrm>
                <a:custGeom>
                  <a:avLst/>
                  <a:gdLst>
                    <a:gd name="T0" fmla="*/ 41 w 84"/>
                    <a:gd name="T1" fmla="*/ 133 h 133"/>
                    <a:gd name="T2" fmla="*/ 58 w 84"/>
                    <a:gd name="T3" fmla="*/ 128 h 133"/>
                    <a:gd name="T4" fmla="*/ 71 w 84"/>
                    <a:gd name="T5" fmla="*/ 113 h 133"/>
                    <a:gd name="T6" fmla="*/ 81 w 84"/>
                    <a:gd name="T7" fmla="*/ 93 h 133"/>
                    <a:gd name="T8" fmla="*/ 84 w 84"/>
                    <a:gd name="T9" fmla="*/ 67 h 133"/>
                    <a:gd name="T10" fmla="*/ 81 w 84"/>
                    <a:gd name="T11" fmla="*/ 40 h 133"/>
                    <a:gd name="T12" fmla="*/ 71 w 84"/>
                    <a:gd name="T13" fmla="*/ 20 h 133"/>
                    <a:gd name="T14" fmla="*/ 58 w 84"/>
                    <a:gd name="T15" fmla="*/ 5 h 133"/>
                    <a:gd name="T16" fmla="*/ 41 w 84"/>
                    <a:gd name="T17" fmla="*/ 0 h 133"/>
                    <a:gd name="T18" fmla="*/ 25 w 84"/>
                    <a:gd name="T19" fmla="*/ 5 h 133"/>
                    <a:gd name="T20" fmla="*/ 12 w 84"/>
                    <a:gd name="T21" fmla="*/ 20 h 133"/>
                    <a:gd name="T22" fmla="*/ 3 w 84"/>
                    <a:gd name="T23" fmla="*/ 40 h 133"/>
                    <a:gd name="T24" fmla="*/ 0 w 84"/>
                    <a:gd name="T25" fmla="*/ 67 h 133"/>
                    <a:gd name="T26" fmla="*/ 3 w 84"/>
                    <a:gd name="T27" fmla="*/ 93 h 133"/>
                    <a:gd name="T28" fmla="*/ 12 w 84"/>
                    <a:gd name="T29" fmla="*/ 113 h 133"/>
                    <a:gd name="T30" fmla="*/ 25 w 84"/>
                    <a:gd name="T31" fmla="*/ 128 h 133"/>
                    <a:gd name="T32" fmla="*/ 41 w 84"/>
                    <a:gd name="T33" fmla="*/ 133 h 1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133"/>
                    <a:gd name="T53" fmla="*/ 84 w 84"/>
                    <a:gd name="T54" fmla="*/ 133 h 1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133">
                      <a:moveTo>
                        <a:pt x="41" y="133"/>
                      </a:moveTo>
                      <a:lnTo>
                        <a:pt x="58" y="128"/>
                      </a:lnTo>
                      <a:lnTo>
                        <a:pt x="71" y="113"/>
                      </a:lnTo>
                      <a:lnTo>
                        <a:pt x="81" y="93"/>
                      </a:lnTo>
                      <a:lnTo>
                        <a:pt x="84" y="67"/>
                      </a:lnTo>
                      <a:lnTo>
                        <a:pt x="81" y="40"/>
                      </a:lnTo>
                      <a:lnTo>
                        <a:pt x="71" y="20"/>
                      </a:lnTo>
                      <a:lnTo>
                        <a:pt x="58" y="5"/>
                      </a:lnTo>
                      <a:lnTo>
                        <a:pt x="41" y="0"/>
                      </a:lnTo>
                      <a:lnTo>
                        <a:pt x="25" y="5"/>
                      </a:lnTo>
                      <a:lnTo>
                        <a:pt x="12" y="20"/>
                      </a:lnTo>
                      <a:lnTo>
                        <a:pt x="3" y="40"/>
                      </a:lnTo>
                      <a:lnTo>
                        <a:pt x="0" y="67"/>
                      </a:lnTo>
                      <a:lnTo>
                        <a:pt x="3" y="93"/>
                      </a:lnTo>
                      <a:lnTo>
                        <a:pt x="12" y="113"/>
                      </a:lnTo>
                      <a:lnTo>
                        <a:pt x="25" y="128"/>
                      </a:lnTo>
                      <a:lnTo>
                        <a:pt x="41" y="133"/>
                      </a:lnTo>
                      <a:close/>
                    </a:path>
                  </a:pathLst>
                </a:custGeom>
                <a:solidFill>
                  <a:srgbClr val="FFED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91" name="Freeform 140"/>
                <p:cNvSpPr>
                  <a:spLocks/>
                </p:cNvSpPr>
                <p:nvPr/>
              </p:nvSpPr>
              <p:spPr bwMode="auto">
                <a:xfrm>
                  <a:off x="3540" y="3520"/>
                  <a:ext cx="22" cy="34"/>
                </a:xfrm>
                <a:custGeom>
                  <a:avLst/>
                  <a:gdLst>
                    <a:gd name="T0" fmla="*/ 22 w 43"/>
                    <a:gd name="T1" fmla="*/ 68 h 68"/>
                    <a:gd name="T2" fmla="*/ 30 w 43"/>
                    <a:gd name="T3" fmla="*/ 65 h 68"/>
                    <a:gd name="T4" fmla="*/ 37 w 43"/>
                    <a:gd name="T5" fmla="*/ 58 h 68"/>
                    <a:gd name="T6" fmla="*/ 42 w 43"/>
                    <a:gd name="T7" fmla="*/ 48 h 68"/>
                    <a:gd name="T8" fmla="*/ 43 w 43"/>
                    <a:gd name="T9" fmla="*/ 35 h 68"/>
                    <a:gd name="T10" fmla="*/ 42 w 43"/>
                    <a:gd name="T11" fmla="*/ 22 h 68"/>
                    <a:gd name="T12" fmla="*/ 37 w 43"/>
                    <a:gd name="T13" fmla="*/ 10 h 68"/>
                    <a:gd name="T14" fmla="*/ 30 w 43"/>
                    <a:gd name="T15" fmla="*/ 4 h 68"/>
                    <a:gd name="T16" fmla="*/ 22 w 43"/>
                    <a:gd name="T17" fmla="*/ 0 h 68"/>
                    <a:gd name="T18" fmla="*/ 14 w 43"/>
                    <a:gd name="T19" fmla="*/ 4 h 68"/>
                    <a:gd name="T20" fmla="*/ 7 w 43"/>
                    <a:gd name="T21" fmla="*/ 10 h 68"/>
                    <a:gd name="T22" fmla="*/ 2 w 43"/>
                    <a:gd name="T23" fmla="*/ 22 h 68"/>
                    <a:gd name="T24" fmla="*/ 0 w 43"/>
                    <a:gd name="T25" fmla="*/ 35 h 68"/>
                    <a:gd name="T26" fmla="*/ 2 w 43"/>
                    <a:gd name="T27" fmla="*/ 48 h 68"/>
                    <a:gd name="T28" fmla="*/ 7 w 43"/>
                    <a:gd name="T29" fmla="*/ 58 h 68"/>
                    <a:gd name="T30" fmla="*/ 14 w 43"/>
                    <a:gd name="T31" fmla="*/ 65 h 68"/>
                    <a:gd name="T32" fmla="*/ 22 w 4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68"/>
                    <a:gd name="T53" fmla="*/ 43 w 4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68">
                      <a:moveTo>
                        <a:pt x="22" y="68"/>
                      </a:moveTo>
                      <a:lnTo>
                        <a:pt x="30" y="65"/>
                      </a:lnTo>
                      <a:lnTo>
                        <a:pt x="37" y="58"/>
                      </a:lnTo>
                      <a:lnTo>
                        <a:pt x="42" y="48"/>
                      </a:lnTo>
                      <a:lnTo>
                        <a:pt x="43" y="35"/>
                      </a:lnTo>
                      <a:lnTo>
                        <a:pt x="42" y="22"/>
                      </a:lnTo>
                      <a:lnTo>
                        <a:pt x="37" y="10"/>
                      </a:lnTo>
                      <a:lnTo>
                        <a:pt x="30" y="4"/>
                      </a:lnTo>
                      <a:lnTo>
                        <a:pt x="22" y="0"/>
                      </a:lnTo>
                      <a:lnTo>
                        <a:pt x="14" y="4"/>
                      </a:lnTo>
                      <a:lnTo>
                        <a:pt x="7" y="10"/>
                      </a:lnTo>
                      <a:lnTo>
                        <a:pt x="2" y="22"/>
                      </a:lnTo>
                      <a:lnTo>
                        <a:pt x="0" y="35"/>
                      </a:lnTo>
                      <a:lnTo>
                        <a:pt x="2" y="48"/>
                      </a:lnTo>
                      <a:lnTo>
                        <a:pt x="7" y="58"/>
                      </a:lnTo>
                      <a:lnTo>
                        <a:pt x="14" y="65"/>
                      </a:lnTo>
                      <a:lnTo>
                        <a:pt x="22" y="68"/>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992" name="Freeform 141"/>
                <p:cNvSpPr>
                  <a:spLocks/>
                </p:cNvSpPr>
                <p:nvPr/>
              </p:nvSpPr>
              <p:spPr bwMode="auto">
                <a:xfrm>
                  <a:off x="3794" y="3614"/>
                  <a:ext cx="168" cy="202"/>
                </a:xfrm>
                <a:custGeom>
                  <a:avLst/>
                  <a:gdLst>
                    <a:gd name="T0" fmla="*/ 0 w 336"/>
                    <a:gd name="T1" fmla="*/ 99 h 405"/>
                    <a:gd name="T2" fmla="*/ 210 w 336"/>
                    <a:gd name="T3" fmla="*/ 0 h 405"/>
                    <a:gd name="T4" fmla="*/ 56 w 336"/>
                    <a:gd name="T5" fmla="*/ 162 h 405"/>
                    <a:gd name="T6" fmla="*/ 336 w 336"/>
                    <a:gd name="T7" fmla="*/ 200 h 405"/>
                    <a:gd name="T8" fmla="*/ 83 w 336"/>
                    <a:gd name="T9" fmla="*/ 259 h 405"/>
                    <a:gd name="T10" fmla="*/ 248 w 336"/>
                    <a:gd name="T11" fmla="*/ 405 h 405"/>
                    <a:gd name="T12" fmla="*/ 30 w 336"/>
                    <a:gd name="T13" fmla="*/ 330 h 405"/>
                    <a:gd name="T14" fmla="*/ 0 w 336"/>
                    <a:gd name="T15" fmla="*/ 99 h 405"/>
                    <a:gd name="T16" fmla="*/ 0 60000 65536"/>
                    <a:gd name="T17" fmla="*/ 0 60000 65536"/>
                    <a:gd name="T18" fmla="*/ 0 60000 65536"/>
                    <a:gd name="T19" fmla="*/ 0 60000 65536"/>
                    <a:gd name="T20" fmla="*/ 0 60000 65536"/>
                    <a:gd name="T21" fmla="*/ 0 60000 65536"/>
                    <a:gd name="T22" fmla="*/ 0 60000 65536"/>
                    <a:gd name="T23" fmla="*/ 0 60000 65536"/>
                    <a:gd name="T24" fmla="*/ 0 w 336"/>
                    <a:gd name="T25" fmla="*/ 0 h 405"/>
                    <a:gd name="T26" fmla="*/ 336 w 336"/>
                    <a:gd name="T27" fmla="*/ 405 h 4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6" h="405">
                      <a:moveTo>
                        <a:pt x="0" y="99"/>
                      </a:moveTo>
                      <a:lnTo>
                        <a:pt x="210" y="0"/>
                      </a:lnTo>
                      <a:lnTo>
                        <a:pt x="56" y="162"/>
                      </a:lnTo>
                      <a:lnTo>
                        <a:pt x="336" y="200"/>
                      </a:lnTo>
                      <a:lnTo>
                        <a:pt x="83" y="259"/>
                      </a:lnTo>
                      <a:lnTo>
                        <a:pt x="248" y="405"/>
                      </a:lnTo>
                      <a:lnTo>
                        <a:pt x="30" y="330"/>
                      </a:lnTo>
                      <a:lnTo>
                        <a:pt x="0" y="99"/>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39993" name="Group 142"/>
              <p:cNvGrpSpPr>
                <a:grpSpLocks/>
              </p:cNvGrpSpPr>
              <p:nvPr/>
            </p:nvGrpSpPr>
            <p:grpSpPr bwMode="auto">
              <a:xfrm>
                <a:off x="5241" y="2394"/>
                <a:ext cx="365" cy="435"/>
                <a:chOff x="883" y="3497"/>
                <a:chExt cx="365" cy="435"/>
              </a:xfrm>
            </p:grpSpPr>
            <p:sp>
              <p:nvSpPr>
                <p:cNvPr id="39994" name="Freeform 143"/>
                <p:cNvSpPr>
                  <a:spLocks/>
                </p:cNvSpPr>
                <p:nvPr/>
              </p:nvSpPr>
              <p:spPr bwMode="auto">
                <a:xfrm>
                  <a:off x="883" y="3707"/>
                  <a:ext cx="365" cy="225"/>
                </a:xfrm>
                <a:custGeom>
                  <a:avLst/>
                  <a:gdLst>
                    <a:gd name="T0" fmla="*/ 240 w 618"/>
                    <a:gd name="T1" fmla="*/ 0 h 300"/>
                    <a:gd name="T2" fmla="*/ 144 w 618"/>
                    <a:gd name="T3" fmla="*/ 48 h 300"/>
                    <a:gd name="T4" fmla="*/ 0 w 618"/>
                    <a:gd name="T5" fmla="*/ 144 h 300"/>
                    <a:gd name="T6" fmla="*/ 0 w 618"/>
                    <a:gd name="T7" fmla="*/ 288 h 300"/>
                    <a:gd name="T8" fmla="*/ 618 w 618"/>
                    <a:gd name="T9" fmla="*/ 300 h 300"/>
                    <a:gd name="T10" fmla="*/ 618 w 618"/>
                    <a:gd name="T11" fmla="*/ 150 h 300"/>
                    <a:gd name="T12" fmla="*/ 384 w 618"/>
                    <a:gd name="T13" fmla="*/ 0 h 300"/>
                    <a:gd name="T14" fmla="*/ 240 w 618"/>
                    <a:gd name="T15" fmla="*/ 0 h 300"/>
                    <a:gd name="T16" fmla="*/ 0 60000 65536"/>
                    <a:gd name="T17" fmla="*/ 0 60000 65536"/>
                    <a:gd name="T18" fmla="*/ 0 60000 65536"/>
                    <a:gd name="T19" fmla="*/ 0 60000 65536"/>
                    <a:gd name="T20" fmla="*/ 0 60000 65536"/>
                    <a:gd name="T21" fmla="*/ 0 60000 65536"/>
                    <a:gd name="T22" fmla="*/ 0 60000 65536"/>
                    <a:gd name="T23" fmla="*/ 0 60000 65536"/>
                    <a:gd name="T24" fmla="*/ 0 w 618"/>
                    <a:gd name="T25" fmla="*/ 0 h 300"/>
                    <a:gd name="T26" fmla="*/ 618 w 618"/>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8" h="300">
                      <a:moveTo>
                        <a:pt x="240" y="0"/>
                      </a:moveTo>
                      <a:lnTo>
                        <a:pt x="144" y="48"/>
                      </a:lnTo>
                      <a:lnTo>
                        <a:pt x="0" y="144"/>
                      </a:lnTo>
                      <a:lnTo>
                        <a:pt x="0" y="288"/>
                      </a:lnTo>
                      <a:lnTo>
                        <a:pt x="618" y="300"/>
                      </a:lnTo>
                      <a:lnTo>
                        <a:pt x="618" y="150"/>
                      </a:lnTo>
                      <a:lnTo>
                        <a:pt x="384" y="0"/>
                      </a:lnTo>
                      <a:lnTo>
                        <a:pt x="24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9995" name="Group 144"/>
                <p:cNvGrpSpPr>
                  <a:grpSpLocks/>
                </p:cNvGrpSpPr>
                <p:nvPr/>
              </p:nvGrpSpPr>
              <p:grpSpPr bwMode="auto">
                <a:xfrm>
                  <a:off x="918" y="3497"/>
                  <a:ext cx="291" cy="312"/>
                  <a:chOff x="4032" y="3168"/>
                  <a:chExt cx="336" cy="384"/>
                </a:xfrm>
              </p:grpSpPr>
              <p:sp>
                <p:nvSpPr>
                  <p:cNvPr id="39996" name="Oval 145"/>
                  <p:cNvSpPr>
                    <a:spLocks noChangeArrowheads="1"/>
                  </p:cNvSpPr>
                  <p:nvPr/>
                </p:nvSpPr>
                <p:spPr bwMode="auto">
                  <a:xfrm>
                    <a:off x="4080" y="3216"/>
                    <a:ext cx="240" cy="240"/>
                  </a:xfrm>
                  <a:prstGeom prst="ellipse">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39997" name="Freeform 146"/>
                  <p:cNvSpPr>
                    <a:spLocks/>
                  </p:cNvSpPr>
                  <p:nvPr/>
                </p:nvSpPr>
                <p:spPr bwMode="auto">
                  <a:xfrm>
                    <a:off x="4283" y="3226"/>
                    <a:ext cx="85" cy="182"/>
                  </a:xfrm>
                  <a:custGeom>
                    <a:avLst/>
                    <a:gdLst>
                      <a:gd name="T0" fmla="*/ 0 w 85"/>
                      <a:gd name="T1" fmla="*/ 0 h 182"/>
                      <a:gd name="T2" fmla="*/ 55 w 85"/>
                      <a:gd name="T3" fmla="*/ 92 h 182"/>
                      <a:gd name="T4" fmla="*/ 85 w 85"/>
                      <a:gd name="T5" fmla="*/ 182 h 182"/>
                      <a:gd name="T6" fmla="*/ 0 60000 65536"/>
                      <a:gd name="T7" fmla="*/ 0 60000 65536"/>
                      <a:gd name="T8" fmla="*/ 0 60000 65536"/>
                      <a:gd name="T9" fmla="*/ 0 w 85"/>
                      <a:gd name="T10" fmla="*/ 0 h 182"/>
                      <a:gd name="T11" fmla="*/ 85 w 85"/>
                      <a:gd name="T12" fmla="*/ 182 h 182"/>
                    </a:gdLst>
                    <a:ahLst/>
                    <a:cxnLst>
                      <a:cxn ang="T6">
                        <a:pos x="T0" y="T1"/>
                      </a:cxn>
                      <a:cxn ang="T7">
                        <a:pos x="T2" y="T3"/>
                      </a:cxn>
                      <a:cxn ang="T8">
                        <a:pos x="T4" y="T5"/>
                      </a:cxn>
                    </a:cxnLst>
                    <a:rect l="T9" t="T10" r="T11" b="T12"/>
                    <a:pathLst>
                      <a:path w="85" h="182">
                        <a:moveTo>
                          <a:pt x="0" y="0"/>
                        </a:moveTo>
                        <a:cubicBezTo>
                          <a:pt x="9" y="15"/>
                          <a:pt x="41" y="62"/>
                          <a:pt x="55" y="92"/>
                        </a:cubicBezTo>
                        <a:cubicBezTo>
                          <a:pt x="69" y="122"/>
                          <a:pt x="79" y="163"/>
                          <a:pt x="85" y="182"/>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39998" name="AutoShape 147"/>
                  <p:cNvSpPr>
                    <a:spLocks noChangeArrowheads="1"/>
                  </p:cNvSpPr>
                  <p:nvPr/>
                </p:nvSpPr>
                <p:spPr bwMode="auto">
                  <a:xfrm>
                    <a:off x="4032" y="3168"/>
                    <a:ext cx="336" cy="384"/>
                  </a:xfrm>
                  <a:custGeom>
                    <a:avLst/>
                    <a:gdLst>
                      <a:gd name="T0" fmla="*/ 168 w 21600"/>
                      <a:gd name="T1" fmla="*/ 0 h 21600"/>
                      <a:gd name="T2" fmla="*/ 58 w 21600"/>
                      <a:gd name="T3" fmla="*/ 76 h 21600"/>
                      <a:gd name="T4" fmla="*/ 168 w 21600"/>
                      <a:gd name="T5" fmla="*/ 42 h 21600"/>
                      <a:gd name="T6" fmla="*/ 278 w 21600"/>
                      <a:gd name="T7" fmla="*/ 76 h 21600"/>
                      <a:gd name="T8" fmla="*/ 0 60000 65536"/>
                      <a:gd name="T9" fmla="*/ 0 60000 65536"/>
                      <a:gd name="T10" fmla="*/ 0 60000 65536"/>
                      <a:gd name="T11" fmla="*/ 0 60000 65536"/>
                      <a:gd name="T12" fmla="*/ 1479 w 21600"/>
                      <a:gd name="T13" fmla="*/ 0 h 21600"/>
                      <a:gd name="T14" fmla="*/ 20121 w 21600"/>
                      <a:gd name="T15" fmla="*/ 6581 h 21600"/>
                    </a:gdLst>
                    <a:ahLst/>
                    <a:cxnLst>
                      <a:cxn ang="T8">
                        <a:pos x="T0" y="T1"/>
                      </a:cxn>
                      <a:cxn ang="T9">
                        <a:pos x="T2" y="T3"/>
                      </a:cxn>
                      <a:cxn ang="T10">
                        <a:pos x="T4" y="T5"/>
                      </a:cxn>
                      <a:cxn ang="T11">
                        <a:pos x="T6" y="T7"/>
                      </a:cxn>
                    </a:cxnLst>
                    <a:rect l="T12" t="T13" r="T14" b="T15"/>
                    <a:pathLst>
                      <a:path w="21600" h="21600">
                        <a:moveTo>
                          <a:pt x="4629" y="5063"/>
                        </a:moveTo>
                        <a:cubicBezTo>
                          <a:pt x="6223" y="3349"/>
                          <a:pt x="8458" y="2374"/>
                          <a:pt x="10800" y="2375"/>
                        </a:cubicBezTo>
                        <a:cubicBezTo>
                          <a:pt x="13141" y="2375"/>
                          <a:pt x="15376" y="3349"/>
                          <a:pt x="16970" y="5063"/>
                        </a:cubicBezTo>
                        <a:lnTo>
                          <a:pt x="18709" y="3446"/>
                        </a:lnTo>
                        <a:cubicBezTo>
                          <a:pt x="16666" y="1248"/>
                          <a:pt x="13800" y="-1"/>
                          <a:pt x="10799" y="0"/>
                        </a:cubicBezTo>
                        <a:cubicBezTo>
                          <a:pt x="7799" y="0"/>
                          <a:pt x="4933" y="1248"/>
                          <a:pt x="2890" y="3446"/>
                        </a:cubicBez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sp>
                <p:nvSpPr>
                  <p:cNvPr id="39999" name="Freeform 148"/>
                  <p:cNvSpPr>
                    <a:spLocks/>
                  </p:cNvSpPr>
                  <p:nvPr/>
                </p:nvSpPr>
                <p:spPr bwMode="auto">
                  <a:xfrm flipH="1">
                    <a:off x="4032" y="3216"/>
                    <a:ext cx="85" cy="182"/>
                  </a:xfrm>
                  <a:custGeom>
                    <a:avLst/>
                    <a:gdLst>
                      <a:gd name="T0" fmla="*/ 0 w 85"/>
                      <a:gd name="T1" fmla="*/ 0 h 182"/>
                      <a:gd name="T2" fmla="*/ 55 w 85"/>
                      <a:gd name="T3" fmla="*/ 92 h 182"/>
                      <a:gd name="T4" fmla="*/ 85 w 85"/>
                      <a:gd name="T5" fmla="*/ 182 h 182"/>
                      <a:gd name="T6" fmla="*/ 0 60000 65536"/>
                      <a:gd name="T7" fmla="*/ 0 60000 65536"/>
                      <a:gd name="T8" fmla="*/ 0 60000 65536"/>
                      <a:gd name="T9" fmla="*/ 0 w 85"/>
                      <a:gd name="T10" fmla="*/ 0 h 182"/>
                      <a:gd name="T11" fmla="*/ 85 w 85"/>
                      <a:gd name="T12" fmla="*/ 182 h 182"/>
                    </a:gdLst>
                    <a:ahLst/>
                    <a:cxnLst>
                      <a:cxn ang="T6">
                        <a:pos x="T0" y="T1"/>
                      </a:cxn>
                      <a:cxn ang="T7">
                        <a:pos x="T2" y="T3"/>
                      </a:cxn>
                      <a:cxn ang="T8">
                        <a:pos x="T4" y="T5"/>
                      </a:cxn>
                    </a:cxnLst>
                    <a:rect l="T9" t="T10" r="T11" b="T12"/>
                    <a:pathLst>
                      <a:path w="85" h="182">
                        <a:moveTo>
                          <a:pt x="0" y="0"/>
                        </a:moveTo>
                        <a:cubicBezTo>
                          <a:pt x="9" y="15"/>
                          <a:pt x="41" y="62"/>
                          <a:pt x="55" y="92"/>
                        </a:cubicBezTo>
                        <a:cubicBezTo>
                          <a:pt x="69" y="122"/>
                          <a:pt x="79" y="163"/>
                          <a:pt x="85" y="182"/>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40000" name="Group 149"/>
                <p:cNvGrpSpPr>
                  <a:grpSpLocks/>
                </p:cNvGrpSpPr>
                <p:nvPr/>
              </p:nvGrpSpPr>
              <p:grpSpPr bwMode="auto">
                <a:xfrm>
                  <a:off x="1018" y="3662"/>
                  <a:ext cx="98" cy="31"/>
                  <a:chOff x="3504" y="3936"/>
                  <a:chExt cx="288" cy="96"/>
                </a:xfrm>
              </p:grpSpPr>
              <p:sp>
                <p:nvSpPr>
                  <p:cNvPr id="40001" name="Arc 150"/>
                  <p:cNvSpPr>
                    <a:spLocks/>
                  </p:cNvSpPr>
                  <p:nvPr/>
                </p:nvSpPr>
                <p:spPr bwMode="auto">
                  <a:xfrm>
                    <a:off x="3648" y="3936"/>
                    <a:ext cx="144" cy="96"/>
                  </a:xfrm>
                  <a:custGeom>
                    <a:avLst/>
                    <a:gdLst>
                      <a:gd name="T0" fmla="*/ 0 w 21600"/>
                      <a:gd name="T1" fmla="*/ 0 h 21600"/>
                      <a:gd name="T2" fmla="*/ 144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40002" name="Arc 151"/>
                  <p:cNvSpPr>
                    <a:spLocks/>
                  </p:cNvSpPr>
                  <p:nvPr/>
                </p:nvSpPr>
                <p:spPr bwMode="auto">
                  <a:xfrm flipH="1">
                    <a:off x="3504" y="3936"/>
                    <a:ext cx="144" cy="96"/>
                  </a:xfrm>
                  <a:custGeom>
                    <a:avLst/>
                    <a:gdLst>
                      <a:gd name="T0" fmla="*/ 0 w 21600"/>
                      <a:gd name="T1" fmla="*/ 0 h 21600"/>
                      <a:gd name="T2" fmla="*/ 144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sp>
              <p:nvSpPr>
                <p:cNvPr id="40003" name="Oval 152"/>
                <p:cNvSpPr>
                  <a:spLocks noChangeArrowheads="1"/>
                </p:cNvSpPr>
                <p:nvPr/>
              </p:nvSpPr>
              <p:spPr bwMode="auto">
                <a:xfrm>
                  <a:off x="1019" y="3587"/>
                  <a:ext cx="21" cy="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40004" name="Oval 153"/>
                <p:cNvSpPr>
                  <a:spLocks noChangeArrowheads="1"/>
                </p:cNvSpPr>
                <p:nvPr/>
              </p:nvSpPr>
              <p:spPr bwMode="auto">
                <a:xfrm>
                  <a:off x="1095" y="3586"/>
                  <a:ext cx="21" cy="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sp>
            <p:nvSpPr>
              <p:cNvPr id="40005" name="Freeform 157"/>
              <p:cNvSpPr>
                <a:spLocks/>
              </p:cNvSpPr>
              <p:nvPr/>
            </p:nvSpPr>
            <p:spPr bwMode="auto">
              <a:xfrm>
                <a:off x="885" y="2854"/>
                <a:ext cx="251" cy="299"/>
              </a:xfrm>
              <a:custGeom>
                <a:avLst/>
                <a:gdLst>
                  <a:gd name="T0" fmla="*/ 240 w 618"/>
                  <a:gd name="T1" fmla="*/ 0 h 300"/>
                  <a:gd name="T2" fmla="*/ 144 w 618"/>
                  <a:gd name="T3" fmla="*/ 48 h 300"/>
                  <a:gd name="T4" fmla="*/ 0 w 618"/>
                  <a:gd name="T5" fmla="*/ 144 h 300"/>
                  <a:gd name="T6" fmla="*/ 0 w 618"/>
                  <a:gd name="T7" fmla="*/ 288 h 300"/>
                  <a:gd name="T8" fmla="*/ 618 w 618"/>
                  <a:gd name="T9" fmla="*/ 300 h 300"/>
                  <a:gd name="T10" fmla="*/ 618 w 618"/>
                  <a:gd name="T11" fmla="*/ 150 h 300"/>
                  <a:gd name="T12" fmla="*/ 384 w 618"/>
                  <a:gd name="T13" fmla="*/ 0 h 300"/>
                  <a:gd name="T14" fmla="*/ 240 w 618"/>
                  <a:gd name="T15" fmla="*/ 0 h 300"/>
                  <a:gd name="T16" fmla="*/ 0 60000 65536"/>
                  <a:gd name="T17" fmla="*/ 0 60000 65536"/>
                  <a:gd name="T18" fmla="*/ 0 60000 65536"/>
                  <a:gd name="T19" fmla="*/ 0 60000 65536"/>
                  <a:gd name="T20" fmla="*/ 0 60000 65536"/>
                  <a:gd name="T21" fmla="*/ 0 60000 65536"/>
                  <a:gd name="T22" fmla="*/ 0 60000 65536"/>
                  <a:gd name="T23" fmla="*/ 0 60000 65536"/>
                  <a:gd name="T24" fmla="*/ 0 w 618"/>
                  <a:gd name="T25" fmla="*/ 0 h 300"/>
                  <a:gd name="T26" fmla="*/ 618 w 618"/>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8" h="300">
                    <a:moveTo>
                      <a:pt x="240" y="0"/>
                    </a:moveTo>
                    <a:lnTo>
                      <a:pt x="144" y="48"/>
                    </a:lnTo>
                    <a:lnTo>
                      <a:pt x="0" y="144"/>
                    </a:lnTo>
                    <a:lnTo>
                      <a:pt x="0" y="288"/>
                    </a:lnTo>
                    <a:lnTo>
                      <a:pt x="618" y="300"/>
                    </a:lnTo>
                    <a:lnTo>
                      <a:pt x="618" y="150"/>
                    </a:lnTo>
                    <a:lnTo>
                      <a:pt x="384" y="0"/>
                    </a:lnTo>
                    <a:lnTo>
                      <a:pt x="24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06" name="Oval 158"/>
              <p:cNvSpPr>
                <a:spLocks noChangeArrowheads="1"/>
              </p:cNvSpPr>
              <p:nvPr/>
            </p:nvSpPr>
            <p:spPr bwMode="auto">
              <a:xfrm rot="2628848">
                <a:off x="949" y="2607"/>
                <a:ext cx="270" cy="317"/>
              </a:xfrm>
              <a:prstGeom prst="ellipse">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40007" name="Freeform 165"/>
              <p:cNvSpPr>
                <a:spLocks/>
              </p:cNvSpPr>
              <p:nvPr/>
            </p:nvSpPr>
            <p:spPr bwMode="auto">
              <a:xfrm>
                <a:off x="1091" y="2856"/>
                <a:ext cx="43" cy="40"/>
              </a:xfrm>
              <a:custGeom>
                <a:avLst/>
                <a:gdLst>
                  <a:gd name="T0" fmla="*/ 56 w 56"/>
                  <a:gd name="T1" fmla="*/ 96 h 96"/>
                  <a:gd name="T2" fmla="*/ 8 w 56"/>
                  <a:gd name="T3" fmla="*/ 48 h 96"/>
                  <a:gd name="T4" fmla="*/ 8 w 56"/>
                  <a:gd name="T5" fmla="*/ 0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56" y="96"/>
                    </a:moveTo>
                    <a:cubicBezTo>
                      <a:pt x="36" y="80"/>
                      <a:pt x="16" y="64"/>
                      <a:pt x="8" y="48"/>
                    </a:cubicBezTo>
                    <a:cubicBezTo>
                      <a:pt x="0" y="32"/>
                      <a:pt x="4" y="16"/>
                      <a:pt x="8" y="0"/>
                    </a:cubicBez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40008" name="Line 166"/>
              <p:cNvSpPr>
                <a:spLocks noChangeShapeType="1"/>
              </p:cNvSpPr>
              <p:nvPr/>
            </p:nvSpPr>
            <p:spPr bwMode="auto">
              <a:xfrm flipH="1" flipV="1">
                <a:off x="1193" y="2776"/>
                <a:ext cx="13" cy="2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9" name="Line 167"/>
              <p:cNvSpPr>
                <a:spLocks noChangeShapeType="1"/>
              </p:cNvSpPr>
              <p:nvPr/>
            </p:nvSpPr>
            <p:spPr bwMode="auto">
              <a:xfrm flipH="1">
                <a:off x="1166" y="2779"/>
                <a:ext cx="25" cy="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0" name="Line 168"/>
              <p:cNvSpPr>
                <a:spLocks noChangeShapeType="1"/>
              </p:cNvSpPr>
              <p:nvPr/>
            </p:nvSpPr>
            <p:spPr bwMode="auto">
              <a:xfrm>
                <a:off x="1163" y="2798"/>
                <a:ext cx="34" cy="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11" name="Freeform 169"/>
              <p:cNvSpPr>
                <a:spLocks/>
              </p:cNvSpPr>
              <p:nvPr/>
            </p:nvSpPr>
            <p:spPr bwMode="auto">
              <a:xfrm>
                <a:off x="929" y="2617"/>
                <a:ext cx="319" cy="143"/>
              </a:xfrm>
              <a:custGeom>
                <a:avLst/>
                <a:gdLst>
                  <a:gd name="T0" fmla="*/ 213 w 215"/>
                  <a:gd name="T1" fmla="*/ 100 h 100"/>
                  <a:gd name="T2" fmla="*/ 122 w 215"/>
                  <a:gd name="T3" fmla="*/ 70 h 100"/>
                  <a:gd name="T4" fmla="*/ 0 w 215"/>
                  <a:gd name="T5" fmla="*/ 84 h 100"/>
                  <a:gd name="T6" fmla="*/ 15 w 215"/>
                  <a:gd name="T7" fmla="*/ 46 h 100"/>
                  <a:gd name="T8" fmla="*/ 59 w 215"/>
                  <a:gd name="T9" fmla="*/ 15 h 100"/>
                  <a:gd name="T10" fmla="*/ 120 w 215"/>
                  <a:gd name="T11" fmla="*/ 0 h 100"/>
                  <a:gd name="T12" fmla="*/ 170 w 215"/>
                  <a:gd name="T13" fmla="*/ 10 h 100"/>
                  <a:gd name="T14" fmla="*/ 201 w 215"/>
                  <a:gd name="T15" fmla="*/ 39 h 100"/>
                  <a:gd name="T16" fmla="*/ 215 w 215"/>
                  <a:gd name="T17" fmla="*/ 75 h 100"/>
                  <a:gd name="T18" fmla="*/ 213 w 215"/>
                  <a:gd name="T19" fmla="*/ 10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5"/>
                  <a:gd name="T31" fmla="*/ 0 h 100"/>
                  <a:gd name="T32" fmla="*/ 215 w 215"/>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5" h="100">
                    <a:moveTo>
                      <a:pt x="213" y="100"/>
                    </a:moveTo>
                    <a:lnTo>
                      <a:pt x="122" y="70"/>
                    </a:lnTo>
                    <a:lnTo>
                      <a:pt x="0" y="84"/>
                    </a:lnTo>
                    <a:lnTo>
                      <a:pt x="15" y="46"/>
                    </a:lnTo>
                    <a:lnTo>
                      <a:pt x="59" y="15"/>
                    </a:lnTo>
                    <a:lnTo>
                      <a:pt x="120" y="0"/>
                    </a:lnTo>
                    <a:lnTo>
                      <a:pt x="170" y="10"/>
                    </a:lnTo>
                    <a:lnTo>
                      <a:pt x="201" y="39"/>
                    </a:lnTo>
                    <a:lnTo>
                      <a:pt x="215" y="75"/>
                    </a:lnTo>
                    <a:lnTo>
                      <a:pt x="213" y="100"/>
                    </a:lnTo>
                    <a:close/>
                  </a:path>
                </a:pathLst>
              </a:custGeom>
              <a:solidFill>
                <a:srgbClr val="663300"/>
              </a:solidFill>
              <a:ln w="9525">
                <a:solidFill>
                  <a:srgbClr val="663300"/>
                </a:solidFill>
                <a:round/>
                <a:headEnd/>
                <a:tailEnd/>
              </a:ln>
            </p:spPr>
            <p:txBody>
              <a:bodyPr/>
              <a:lstStyle/>
              <a:p>
                <a:endParaRPr lang="en-US" sz="1800"/>
              </a:p>
            </p:txBody>
          </p:sp>
          <p:sp>
            <p:nvSpPr>
              <p:cNvPr id="40012" name="Freeform 176"/>
              <p:cNvSpPr>
                <a:spLocks/>
              </p:cNvSpPr>
              <p:nvPr/>
            </p:nvSpPr>
            <p:spPr bwMode="auto">
              <a:xfrm rot="2372944">
                <a:off x="1147" y="2821"/>
                <a:ext cx="64" cy="75"/>
              </a:xfrm>
              <a:custGeom>
                <a:avLst/>
                <a:gdLst>
                  <a:gd name="T0" fmla="*/ 16 w 49"/>
                  <a:gd name="T1" fmla="*/ 0 h 57"/>
                  <a:gd name="T2" fmla="*/ 40 w 49"/>
                  <a:gd name="T3" fmla="*/ 31 h 57"/>
                  <a:gd name="T4" fmla="*/ 49 w 49"/>
                  <a:gd name="T5" fmla="*/ 54 h 57"/>
                  <a:gd name="T6" fmla="*/ 0 w 49"/>
                  <a:gd name="T7" fmla="*/ 57 h 57"/>
                  <a:gd name="T8" fmla="*/ 16 w 49"/>
                  <a:gd name="T9" fmla="*/ 0 h 57"/>
                  <a:gd name="T10" fmla="*/ 0 60000 65536"/>
                  <a:gd name="T11" fmla="*/ 0 60000 65536"/>
                  <a:gd name="T12" fmla="*/ 0 60000 65536"/>
                  <a:gd name="T13" fmla="*/ 0 60000 65536"/>
                  <a:gd name="T14" fmla="*/ 0 60000 65536"/>
                  <a:gd name="T15" fmla="*/ 0 w 49"/>
                  <a:gd name="T16" fmla="*/ 0 h 57"/>
                  <a:gd name="T17" fmla="*/ 49 w 49"/>
                  <a:gd name="T18" fmla="*/ 57 h 57"/>
                </a:gdLst>
                <a:ahLst/>
                <a:cxnLst>
                  <a:cxn ang="T10">
                    <a:pos x="T0" y="T1"/>
                  </a:cxn>
                  <a:cxn ang="T11">
                    <a:pos x="T2" y="T3"/>
                  </a:cxn>
                  <a:cxn ang="T12">
                    <a:pos x="T4" y="T5"/>
                  </a:cxn>
                  <a:cxn ang="T13">
                    <a:pos x="T6" y="T7"/>
                  </a:cxn>
                  <a:cxn ang="T14">
                    <a:pos x="T8" y="T9"/>
                  </a:cxn>
                </a:cxnLst>
                <a:rect l="T15" t="T16" r="T17" b="T18"/>
                <a:pathLst>
                  <a:path w="49" h="57">
                    <a:moveTo>
                      <a:pt x="16" y="0"/>
                    </a:moveTo>
                    <a:cubicBezTo>
                      <a:pt x="21" y="14"/>
                      <a:pt x="32" y="20"/>
                      <a:pt x="40" y="31"/>
                    </a:cubicBezTo>
                    <a:cubicBezTo>
                      <a:pt x="43" y="39"/>
                      <a:pt x="46" y="46"/>
                      <a:pt x="49" y="54"/>
                    </a:cubicBezTo>
                    <a:lnTo>
                      <a:pt x="0" y="57"/>
                    </a:lnTo>
                    <a:lnTo>
                      <a:pt x="16"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40013" name="Group 51"/>
            <p:cNvGrpSpPr>
              <a:grpSpLocks noChangeAspect="1"/>
            </p:cNvGrpSpPr>
            <p:nvPr/>
          </p:nvGrpSpPr>
          <p:grpSpPr bwMode="auto">
            <a:xfrm>
              <a:off x="4285589" y="4104289"/>
              <a:ext cx="838200" cy="627758"/>
              <a:chOff x="5040" y="3024"/>
              <a:chExt cx="705" cy="528"/>
            </a:xfrm>
          </p:grpSpPr>
          <p:sp>
            <p:nvSpPr>
              <p:cNvPr id="40014" name="AutoShape 50"/>
              <p:cNvSpPr>
                <a:spLocks noChangeAspect="1" noChangeArrowheads="1" noTextEdit="1"/>
              </p:cNvSpPr>
              <p:nvPr/>
            </p:nvSpPr>
            <p:spPr bwMode="auto">
              <a:xfrm>
                <a:off x="5040" y="3024"/>
                <a:ext cx="70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5" name="Freeform 52"/>
              <p:cNvSpPr>
                <a:spLocks/>
              </p:cNvSpPr>
              <p:nvPr/>
            </p:nvSpPr>
            <p:spPr bwMode="auto">
              <a:xfrm>
                <a:off x="5082" y="3023"/>
                <a:ext cx="646" cy="529"/>
              </a:xfrm>
              <a:custGeom>
                <a:avLst/>
                <a:gdLst/>
                <a:ahLst/>
                <a:cxnLst>
                  <a:cxn ang="0">
                    <a:pos x="339" y="92"/>
                  </a:cxn>
                  <a:cxn ang="0">
                    <a:pos x="292" y="2"/>
                  </a:cxn>
                  <a:cxn ang="0">
                    <a:pos x="284" y="0"/>
                  </a:cxn>
                  <a:cxn ang="0">
                    <a:pos x="272" y="7"/>
                  </a:cxn>
                  <a:cxn ang="0">
                    <a:pos x="191" y="66"/>
                  </a:cxn>
                  <a:cxn ang="0">
                    <a:pos x="178" y="63"/>
                  </a:cxn>
                  <a:cxn ang="0">
                    <a:pos x="167" y="71"/>
                  </a:cxn>
                  <a:cxn ang="0">
                    <a:pos x="189" y="127"/>
                  </a:cxn>
                  <a:cxn ang="0">
                    <a:pos x="80" y="107"/>
                  </a:cxn>
                  <a:cxn ang="0">
                    <a:pos x="66" y="108"/>
                  </a:cxn>
                  <a:cxn ang="0">
                    <a:pos x="60" y="118"/>
                  </a:cxn>
                  <a:cxn ang="0">
                    <a:pos x="118" y="197"/>
                  </a:cxn>
                  <a:cxn ang="0">
                    <a:pos x="70" y="218"/>
                  </a:cxn>
                  <a:cxn ang="0">
                    <a:pos x="61" y="221"/>
                  </a:cxn>
                  <a:cxn ang="0">
                    <a:pos x="55" y="231"/>
                  </a:cxn>
                  <a:cxn ang="0">
                    <a:pos x="63" y="241"/>
                  </a:cxn>
                  <a:cxn ang="0">
                    <a:pos x="9" y="297"/>
                  </a:cxn>
                  <a:cxn ang="0">
                    <a:pos x="1" y="303"/>
                  </a:cxn>
                  <a:cxn ang="0">
                    <a:pos x="1" y="314"/>
                  </a:cxn>
                  <a:cxn ang="0">
                    <a:pos x="13" y="321"/>
                  </a:cxn>
                  <a:cxn ang="0">
                    <a:pos x="70" y="376"/>
                  </a:cxn>
                  <a:cxn ang="0">
                    <a:pos x="66" y="383"/>
                  </a:cxn>
                  <a:cxn ang="0">
                    <a:pos x="71" y="394"/>
                  </a:cxn>
                  <a:cxn ang="0">
                    <a:pos x="84" y="397"/>
                  </a:cxn>
                  <a:cxn ang="0">
                    <a:pos x="99" y="467"/>
                  </a:cxn>
                  <a:cxn ang="0">
                    <a:pos x="102" y="478"/>
                  </a:cxn>
                  <a:cxn ang="0">
                    <a:pos x="112" y="481"/>
                  </a:cxn>
                  <a:cxn ang="0">
                    <a:pos x="212" y="437"/>
                  </a:cxn>
                  <a:cxn ang="0">
                    <a:pos x="218" y="483"/>
                  </a:cxn>
                  <a:cxn ang="0">
                    <a:pos x="226" y="492"/>
                  </a:cxn>
                  <a:cxn ang="0">
                    <a:pos x="236" y="493"/>
                  </a:cxn>
                  <a:cxn ang="0">
                    <a:pos x="279" y="458"/>
                  </a:cxn>
                  <a:cxn ang="0">
                    <a:pos x="354" y="525"/>
                  </a:cxn>
                  <a:cxn ang="0">
                    <a:pos x="366" y="528"/>
                  </a:cxn>
                  <a:cxn ang="0">
                    <a:pos x="374" y="525"/>
                  </a:cxn>
                  <a:cxn ang="0">
                    <a:pos x="392" y="453"/>
                  </a:cxn>
                  <a:cxn ang="0">
                    <a:pos x="463" y="472"/>
                  </a:cxn>
                  <a:cxn ang="0">
                    <a:pos x="476" y="474"/>
                  </a:cxn>
                  <a:cxn ang="0">
                    <a:pos x="487" y="467"/>
                  </a:cxn>
                  <a:cxn ang="0">
                    <a:pos x="473" y="417"/>
                  </a:cxn>
                  <a:cxn ang="0">
                    <a:pos x="488" y="404"/>
                  </a:cxn>
                  <a:cxn ang="0">
                    <a:pos x="586" y="430"/>
                  </a:cxn>
                  <a:cxn ang="0">
                    <a:pos x="593" y="425"/>
                  </a:cxn>
                  <a:cxn ang="0">
                    <a:pos x="595" y="415"/>
                  </a:cxn>
                  <a:cxn ang="0">
                    <a:pos x="592" y="348"/>
                  </a:cxn>
                  <a:cxn ang="0">
                    <a:pos x="606" y="343"/>
                  </a:cxn>
                  <a:cxn ang="0">
                    <a:pos x="607" y="331"/>
                  </a:cxn>
                  <a:cxn ang="0">
                    <a:pos x="548" y="306"/>
                  </a:cxn>
                  <a:cxn ang="0">
                    <a:pos x="637" y="273"/>
                  </a:cxn>
                  <a:cxn ang="0">
                    <a:pos x="647" y="265"/>
                  </a:cxn>
                  <a:cxn ang="0">
                    <a:pos x="643" y="254"/>
                  </a:cxn>
                  <a:cxn ang="0">
                    <a:pos x="545" y="231"/>
                  </a:cxn>
                  <a:cxn ang="0">
                    <a:pos x="572" y="187"/>
                  </a:cxn>
                  <a:cxn ang="0">
                    <a:pos x="577" y="176"/>
                  </a:cxn>
                  <a:cxn ang="0">
                    <a:pos x="568" y="167"/>
                  </a:cxn>
                  <a:cxn ang="0">
                    <a:pos x="510" y="179"/>
                  </a:cxn>
                  <a:cxn ang="0">
                    <a:pos x="556" y="87"/>
                  </a:cxn>
                  <a:cxn ang="0">
                    <a:pos x="552" y="81"/>
                  </a:cxn>
                  <a:cxn ang="0">
                    <a:pos x="539" y="77"/>
                  </a:cxn>
                  <a:cxn ang="0">
                    <a:pos x="424" y="109"/>
                  </a:cxn>
                  <a:cxn ang="0">
                    <a:pos x="420" y="50"/>
                  </a:cxn>
                  <a:cxn ang="0">
                    <a:pos x="411" y="41"/>
                  </a:cxn>
                  <a:cxn ang="0">
                    <a:pos x="400" y="40"/>
                  </a:cxn>
                </a:cxnLst>
                <a:rect l="0" t="0" r="r" b="b"/>
                <a:pathLst>
                  <a:path w="647" h="528">
                    <a:moveTo>
                      <a:pt x="393" y="45"/>
                    </a:moveTo>
                    <a:lnTo>
                      <a:pt x="354" y="93"/>
                    </a:lnTo>
                    <a:lnTo>
                      <a:pt x="354" y="93"/>
                    </a:lnTo>
                    <a:lnTo>
                      <a:pt x="339" y="92"/>
                    </a:lnTo>
                    <a:lnTo>
                      <a:pt x="298" y="8"/>
                    </a:lnTo>
                    <a:lnTo>
                      <a:pt x="298" y="8"/>
                    </a:lnTo>
                    <a:lnTo>
                      <a:pt x="296" y="5"/>
                    </a:lnTo>
                    <a:lnTo>
                      <a:pt x="292" y="2"/>
                    </a:lnTo>
                    <a:lnTo>
                      <a:pt x="292" y="2"/>
                    </a:lnTo>
                    <a:lnTo>
                      <a:pt x="289" y="1"/>
                    </a:lnTo>
                    <a:lnTo>
                      <a:pt x="284" y="0"/>
                    </a:lnTo>
                    <a:lnTo>
                      <a:pt x="284" y="0"/>
                    </a:lnTo>
                    <a:lnTo>
                      <a:pt x="279" y="1"/>
                    </a:lnTo>
                    <a:lnTo>
                      <a:pt x="274" y="4"/>
                    </a:lnTo>
                    <a:lnTo>
                      <a:pt x="274" y="4"/>
                    </a:lnTo>
                    <a:lnTo>
                      <a:pt x="272" y="7"/>
                    </a:lnTo>
                    <a:lnTo>
                      <a:pt x="271" y="10"/>
                    </a:lnTo>
                    <a:lnTo>
                      <a:pt x="247" y="106"/>
                    </a:lnTo>
                    <a:lnTo>
                      <a:pt x="191" y="66"/>
                    </a:lnTo>
                    <a:lnTo>
                      <a:pt x="191" y="66"/>
                    </a:lnTo>
                    <a:lnTo>
                      <a:pt x="188" y="63"/>
                    </a:lnTo>
                    <a:lnTo>
                      <a:pt x="183" y="63"/>
                    </a:lnTo>
                    <a:lnTo>
                      <a:pt x="183" y="63"/>
                    </a:lnTo>
                    <a:lnTo>
                      <a:pt x="178" y="63"/>
                    </a:lnTo>
                    <a:lnTo>
                      <a:pt x="173" y="65"/>
                    </a:lnTo>
                    <a:lnTo>
                      <a:pt x="173" y="65"/>
                    </a:lnTo>
                    <a:lnTo>
                      <a:pt x="170" y="68"/>
                    </a:lnTo>
                    <a:lnTo>
                      <a:pt x="167" y="71"/>
                    </a:lnTo>
                    <a:lnTo>
                      <a:pt x="167" y="71"/>
                    </a:lnTo>
                    <a:lnTo>
                      <a:pt x="166" y="75"/>
                    </a:lnTo>
                    <a:lnTo>
                      <a:pt x="167" y="79"/>
                    </a:lnTo>
                    <a:lnTo>
                      <a:pt x="189" y="127"/>
                    </a:lnTo>
                    <a:lnTo>
                      <a:pt x="189" y="127"/>
                    </a:lnTo>
                    <a:lnTo>
                      <a:pt x="180" y="133"/>
                    </a:lnTo>
                    <a:lnTo>
                      <a:pt x="80" y="107"/>
                    </a:lnTo>
                    <a:lnTo>
                      <a:pt x="80" y="107"/>
                    </a:lnTo>
                    <a:lnTo>
                      <a:pt x="75" y="107"/>
                    </a:lnTo>
                    <a:lnTo>
                      <a:pt x="70" y="107"/>
                    </a:lnTo>
                    <a:lnTo>
                      <a:pt x="70" y="107"/>
                    </a:lnTo>
                    <a:lnTo>
                      <a:pt x="66" y="108"/>
                    </a:lnTo>
                    <a:lnTo>
                      <a:pt x="63" y="111"/>
                    </a:lnTo>
                    <a:lnTo>
                      <a:pt x="63" y="111"/>
                    </a:lnTo>
                    <a:lnTo>
                      <a:pt x="60" y="114"/>
                    </a:lnTo>
                    <a:lnTo>
                      <a:pt x="60" y="118"/>
                    </a:lnTo>
                    <a:lnTo>
                      <a:pt x="60" y="118"/>
                    </a:lnTo>
                    <a:lnTo>
                      <a:pt x="60" y="122"/>
                    </a:lnTo>
                    <a:lnTo>
                      <a:pt x="61" y="125"/>
                    </a:lnTo>
                    <a:lnTo>
                      <a:pt x="118" y="197"/>
                    </a:lnTo>
                    <a:lnTo>
                      <a:pt x="118" y="197"/>
                    </a:lnTo>
                    <a:lnTo>
                      <a:pt x="113" y="206"/>
                    </a:lnTo>
                    <a:lnTo>
                      <a:pt x="110" y="215"/>
                    </a:lnTo>
                    <a:lnTo>
                      <a:pt x="70" y="218"/>
                    </a:lnTo>
                    <a:lnTo>
                      <a:pt x="70" y="218"/>
                    </a:lnTo>
                    <a:lnTo>
                      <a:pt x="65" y="219"/>
                    </a:lnTo>
                    <a:lnTo>
                      <a:pt x="61" y="221"/>
                    </a:lnTo>
                    <a:lnTo>
                      <a:pt x="61" y="221"/>
                    </a:lnTo>
                    <a:lnTo>
                      <a:pt x="58" y="224"/>
                    </a:lnTo>
                    <a:lnTo>
                      <a:pt x="57" y="227"/>
                    </a:lnTo>
                    <a:lnTo>
                      <a:pt x="57" y="227"/>
                    </a:lnTo>
                    <a:lnTo>
                      <a:pt x="55" y="231"/>
                    </a:lnTo>
                    <a:lnTo>
                      <a:pt x="57" y="235"/>
                    </a:lnTo>
                    <a:lnTo>
                      <a:pt x="57" y="235"/>
                    </a:lnTo>
                    <a:lnTo>
                      <a:pt x="59" y="238"/>
                    </a:lnTo>
                    <a:lnTo>
                      <a:pt x="63" y="241"/>
                    </a:lnTo>
                    <a:lnTo>
                      <a:pt x="98" y="259"/>
                    </a:lnTo>
                    <a:lnTo>
                      <a:pt x="98" y="259"/>
                    </a:lnTo>
                    <a:lnTo>
                      <a:pt x="98" y="267"/>
                    </a:lnTo>
                    <a:lnTo>
                      <a:pt x="9" y="297"/>
                    </a:lnTo>
                    <a:lnTo>
                      <a:pt x="9" y="297"/>
                    </a:lnTo>
                    <a:lnTo>
                      <a:pt x="5" y="299"/>
                    </a:lnTo>
                    <a:lnTo>
                      <a:pt x="1" y="303"/>
                    </a:lnTo>
                    <a:lnTo>
                      <a:pt x="1" y="303"/>
                    </a:lnTo>
                    <a:lnTo>
                      <a:pt x="0" y="306"/>
                    </a:lnTo>
                    <a:lnTo>
                      <a:pt x="0" y="311"/>
                    </a:lnTo>
                    <a:lnTo>
                      <a:pt x="0" y="311"/>
                    </a:lnTo>
                    <a:lnTo>
                      <a:pt x="1" y="314"/>
                    </a:lnTo>
                    <a:lnTo>
                      <a:pt x="5" y="318"/>
                    </a:lnTo>
                    <a:lnTo>
                      <a:pt x="5" y="318"/>
                    </a:lnTo>
                    <a:lnTo>
                      <a:pt x="9" y="320"/>
                    </a:lnTo>
                    <a:lnTo>
                      <a:pt x="13" y="321"/>
                    </a:lnTo>
                    <a:lnTo>
                      <a:pt x="106" y="328"/>
                    </a:lnTo>
                    <a:lnTo>
                      <a:pt x="106" y="328"/>
                    </a:lnTo>
                    <a:lnTo>
                      <a:pt x="111" y="341"/>
                    </a:lnTo>
                    <a:lnTo>
                      <a:pt x="70" y="376"/>
                    </a:lnTo>
                    <a:lnTo>
                      <a:pt x="70" y="376"/>
                    </a:lnTo>
                    <a:lnTo>
                      <a:pt x="68" y="379"/>
                    </a:lnTo>
                    <a:lnTo>
                      <a:pt x="66" y="383"/>
                    </a:lnTo>
                    <a:lnTo>
                      <a:pt x="66" y="383"/>
                    </a:lnTo>
                    <a:lnTo>
                      <a:pt x="66" y="387"/>
                    </a:lnTo>
                    <a:lnTo>
                      <a:pt x="68" y="391"/>
                    </a:lnTo>
                    <a:lnTo>
                      <a:pt x="68" y="391"/>
                    </a:lnTo>
                    <a:lnTo>
                      <a:pt x="71" y="394"/>
                    </a:lnTo>
                    <a:lnTo>
                      <a:pt x="75" y="396"/>
                    </a:lnTo>
                    <a:lnTo>
                      <a:pt x="75" y="396"/>
                    </a:lnTo>
                    <a:lnTo>
                      <a:pt x="80" y="397"/>
                    </a:lnTo>
                    <a:lnTo>
                      <a:pt x="84" y="397"/>
                    </a:lnTo>
                    <a:lnTo>
                      <a:pt x="149" y="386"/>
                    </a:lnTo>
                    <a:lnTo>
                      <a:pt x="100" y="464"/>
                    </a:lnTo>
                    <a:lnTo>
                      <a:pt x="100" y="464"/>
                    </a:lnTo>
                    <a:lnTo>
                      <a:pt x="99" y="467"/>
                    </a:lnTo>
                    <a:lnTo>
                      <a:pt x="99" y="471"/>
                    </a:lnTo>
                    <a:lnTo>
                      <a:pt x="99" y="471"/>
                    </a:lnTo>
                    <a:lnTo>
                      <a:pt x="100" y="474"/>
                    </a:lnTo>
                    <a:lnTo>
                      <a:pt x="102" y="478"/>
                    </a:lnTo>
                    <a:lnTo>
                      <a:pt x="102" y="478"/>
                    </a:lnTo>
                    <a:lnTo>
                      <a:pt x="107" y="480"/>
                    </a:lnTo>
                    <a:lnTo>
                      <a:pt x="112" y="481"/>
                    </a:lnTo>
                    <a:lnTo>
                      <a:pt x="112" y="481"/>
                    </a:lnTo>
                    <a:lnTo>
                      <a:pt x="116" y="481"/>
                    </a:lnTo>
                    <a:lnTo>
                      <a:pt x="120" y="479"/>
                    </a:lnTo>
                    <a:lnTo>
                      <a:pt x="212" y="437"/>
                    </a:lnTo>
                    <a:lnTo>
                      <a:pt x="212" y="437"/>
                    </a:lnTo>
                    <a:lnTo>
                      <a:pt x="225" y="443"/>
                    </a:lnTo>
                    <a:lnTo>
                      <a:pt x="218" y="479"/>
                    </a:lnTo>
                    <a:lnTo>
                      <a:pt x="218" y="479"/>
                    </a:lnTo>
                    <a:lnTo>
                      <a:pt x="218" y="483"/>
                    </a:lnTo>
                    <a:lnTo>
                      <a:pt x="219" y="487"/>
                    </a:lnTo>
                    <a:lnTo>
                      <a:pt x="219" y="487"/>
                    </a:lnTo>
                    <a:lnTo>
                      <a:pt x="223" y="490"/>
                    </a:lnTo>
                    <a:lnTo>
                      <a:pt x="226" y="492"/>
                    </a:lnTo>
                    <a:lnTo>
                      <a:pt x="226" y="492"/>
                    </a:lnTo>
                    <a:lnTo>
                      <a:pt x="231" y="493"/>
                    </a:lnTo>
                    <a:lnTo>
                      <a:pt x="236" y="493"/>
                    </a:lnTo>
                    <a:lnTo>
                      <a:pt x="236" y="493"/>
                    </a:lnTo>
                    <a:lnTo>
                      <a:pt x="239" y="492"/>
                    </a:lnTo>
                    <a:lnTo>
                      <a:pt x="243" y="489"/>
                    </a:lnTo>
                    <a:lnTo>
                      <a:pt x="279" y="458"/>
                    </a:lnTo>
                    <a:lnTo>
                      <a:pt x="279" y="458"/>
                    </a:lnTo>
                    <a:lnTo>
                      <a:pt x="304" y="461"/>
                    </a:lnTo>
                    <a:lnTo>
                      <a:pt x="350" y="523"/>
                    </a:lnTo>
                    <a:lnTo>
                      <a:pt x="350" y="523"/>
                    </a:lnTo>
                    <a:lnTo>
                      <a:pt x="354" y="525"/>
                    </a:lnTo>
                    <a:lnTo>
                      <a:pt x="357" y="527"/>
                    </a:lnTo>
                    <a:lnTo>
                      <a:pt x="357" y="527"/>
                    </a:lnTo>
                    <a:lnTo>
                      <a:pt x="361" y="528"/>
                    </a:lnTo>
                    <a:lnTo>
                      <a:pt x="366" y="528"/>
                    </a:lnTo>
                    <a:lnTo>
                      <a:pt x="366" y="528"/>
                    </a:lnTo>
                    <a:lnTo>
                      <a:pt x="370" y="527"/>
                    </a:lnTo>
                    <a:lnTo>
                      <a:pt x="374" y="525"/>
                    </a:lnTo>
                    <a:lnTo>
                      <a:pt x="374" y="525"/>
                    </a:lnTo>
                    <a:lnTo>
                      <a:pt x="376" y="522"/>
                    </a:lnTo>
                    <a:lnTo>
                      <a:pt x="378" y="518"/>
                    </a:lnTo>
                    <a:lnTo>
                      <a:pt x="392" y="453"/>
                    </a:lnTo>
                    <a:lnTo>
                      <a:pt x="392" y="453"/>
                    </a:lnTo>
                    <a:lnTo>
                      <a:pt x="408" y="449"/>
                    </a:lnTo>
                    <a:lnTo>
                      <a:pt x="423" y="443"/>
                    </a:lnTo>
                    <a:lnTo>
                      <a:pt x="463" y="472"/>
                    </a:lnTo>
                    <a:lnTo>
                      <a:pt x="463" y="472"/>
                    </a:lnTo>
                    <a:lnTo>
                      <a:pt x="467" y="474"/>
                    </a:lnTo>
                    <a:lnTo>
                      <a:pt x="471" y="475"/>
                    </a:lnTo>
                    <a:lnTo>
                      <a:pt x="471" y="475"/>
                    </a:lnTo>
                    <a:lnTo>
                      <a:pt x="476" y="474"/>
                    </a:lnTo>
                    <a:lnTo>
                      <a:pt x="481" y="473"/>
                    </a:lnTo>
                    <a:lnTo>
                      <a:pt x="481" y="473"/>
                    </a:lnTo>
                    <a:lnTo>
                      <a:pt x="485" y="470"/>
                    </a:lnTo>
                    <a:lnTo>
                      <a:pt x="487" y="467"/>
                    </a:lnTo>
                    <a:lnTo>
                      <a:pt x="487" y="467"/>
                    </a:lnTo>
                    <a:lnTo>
                      <a:pt x="487" y="464"/>
                    </a:lnTo>
                    <a:lnTo>
                      <a:pt x="487" y="460"/>
                    </a:lnTo>
                    <a:lnTo>
                      <a:pt x="473" y="417"/>
                    </a:lnTo>
                    <a:lnTo>
                      <a:pt x="473" y="417"/>
                    </a:lnTo>
                    <a:lnTo>
                      <a:pt x="485" y="407"/>
                    </a:lnTo>
                    <a:lnTo>
                      <a:pt x="485" y="407"/>
                    </a:lnTo>
                    <a:lnTo>
                      <a:pt x="488" y="404"/>
                    </a:lnTo>
                    <a:lnTo>
                      <a:pt x="576" y="429"/>
                    </a:lnTo>
                    <a:lnTo>
                      <a:pt x="576" y="429"/>
                    </a:lnTo>
                    <a:lnTo>
                      <a:pt x="581" y="430"/>
                    </a:lnTo>
                    <a:lnTo>
                      <a:pt x="586" y="430"/>
                    </a:lnTo>
                    <a:lnTo>
                      <a:pt x="586" y="430"/>
                    </a:lnTo>
                    <a:lnTo>
                      <a:pt x="589" y="428"/>
                    </a:lnTo>
                    <a:lnTo>
                      <a:pt x="593" y="425"/>
                    </a:lnTo>
                    <a:lnTo>
                      <a:pt x="593" y="425"/>
                    </a:lnTo>
                    <a:lnTo>
                      <a:pt x="595" y="421"/>
                    </a:lnTo>
                    <a:lnTo>
                      <a:pt x="596" y="418"/>
                    </a:lnTo>
                    <a:lnTo>
                      <a:pt x="596" y="418"/>
                    </a:lnTo>
                    <a:lnTo>
                      <a:pt x="595" y="415"/>
                    </a:lnTo>
                    <a:lnTo>
                      <a:pt x="593" y="411"/>
                    </a:lnTo>
                    <a:lnTo>
                      <a:pt x="527" y="344"/>
                    </a:lnTo>
                    <a:lnTo>
                      <a:pt x="592" y="348"/>
                    </a:lnTo>
                    <a:lnTo>
                      <a:pt x="592" y="348"/>
                    </a:lnTo>
                    <a:lnTo>
                      <a:pt x="598" y="348"/>
                    </a:lnTo>
                    <a:lnTo>
                      <a:pt x="602" y="346"/>
                    </a:lnTo>
                    <a:lnTo>
                      <a:pt x="602" y="346"/>
                    </a:lnTo>
                    <a:lnTo>
                      <a:pt x="606" y="343"/>
                    </a:lnTo>
                    <a:lnTo>
                      <a:pt x="607" y="339"/>
                    </a:lnTo>
                    <a:lnTo>
                      <a:pt x="607" y="339"/>
                    </a:lnTo>
                    <a:lnTo>
                      <a:pt x="608" y="335"/>
                    </a:lnTo>
                    <a:lnTo>
                      <a:pt x="607" y="331"/>
                    </a:lnTo>
                    <a:lnTo>
                      <a:pt x="607" y="331"/>
                    </a:lnTo>
                    <a:lnTo>
                      <a:pt x="604" y="328"/>
                    </a:lnTo>
                    <a:lnTo>
                      <a:pt x="600" y="326"/>
                    </a:lnTo>
                    <a:lnTo>
                      <a:pt x="548" y="306"/>
                    </a:lnTo>
                    <a:lnTo>
                      <a:pt x="548" y="306"/>
                    </a:lnTo>
                    <a:lnTo>
                      <a:pt x="549" y="299"/>
                    </a:lnTo>
                    <a:lnTo>
                      <a:pt x="637" y="273"/>
                    </a:lnTo>
                    <a:lnTo>
                      <a:pt x="637" y="273"/>
                    </a:lnTo>
                    <a:lnTo>
                      <a:pt x="641" y="271"/>
                    </a:lnTo>
                    <a:lnTo>
                      <a:pt x="644" y="268"/>
                    </a:lnTo>
                    <a:lnTo>
                      <a:pt x="644" y="268"/>
                    </a:lnTo>
                    <a:lnTo>
                      <a:pt x="647" y="265"/>
                    </a:lnTo>
                    <a:lnTo>
                      <a:pt x="647" y="261"/>
                    </a:lnTo>
                    <a:lnTo>
                      <a:pt x="647" y="261"/>
                    </a:lnTo>
                    <a:lnTo>
                      <a:pt x="646" y="257"/>
                    </a:lnTo>
                    <a:lnTo>
                      <a:pt x="643" y="254"/>
                    </a:lnTo>
                    <a:lnTo>
                      <a:pt x="643" y="254"/>
                    </a:lnTo>
                    <a:lnTo>
                      <a:pt x="640" y="251"/>
                    </a:lnTo>
                    <a:lnTo>
                      <a:pt x="636" y="249"/>
                    </a:lnTo>
                    <a:lnTo>
                      <a:pt x="545" y="231"/>
                    </a:lnTo>
                    <a:lnTo>
                      <a:pt x="545" y="231"/>
                    </a:lnTo>
                    <a:lnTo>
                      <a:pt x="539" y="213"/>
                    </a:lnTo>
                    <a:lnTo>
                      <a:pt x="572" y="187"/>
                    </a:lnTo>
                    <a:lnTo>
                      <a:pt x="572" y="187"/>
                    </a:lnTo>
                    <a:lnTo>
                      <a:pt x="576" y="184"/>
                    </a:lnTo>
                    <a:lnTo>
                      <a:pt x="577" y="180"/>
                    </a:lnTo>
                    <a:lnTo>
                      <a:pt x="577" y="180"/>
                    </a:lnTo>
                    <a:lnTo>
                      <a:pt x="577" y="176"/>
                    </a:lnTo>
                    <a:lnTo>
                      <a:pt x="575" y="172"/>
                    </a:lnTo>
                    <a:lnTo>
                      <a:pt x="575" y="172"/>
                    </a:lnTo>
                    <a:lnTo>
                      <a:pt x="572" y="169"/>
                    </a:lnTo>
                    <a:lnTo>
                      <a:pt x="568" y="167"/>
                    </a:lnTo>
                    <a:lnTo>
                      <a:pt x="568" y="167"/>
                    </a:lnTo>
                    <a:lnTo>
                      <a:pt x="563" y="166"/>
                    </a:lnTo>
                    <a:lnTo>
                      <a:pt x="558" y="167"/>
                    </a:lnTo>
                    <a:lnTo>
                      <a:pt x="510" y="179"/>
                    </a:lnTo>
                    <a:lnTo>
                      <a:pt x="554" y="94"/>
                    </a:lnTo>
                    <a:lnTo>
                      <a:pt x="554" y="94"/>
                    </a:lnTo>
                    <a:lnTo>
                      <a:pt x="556" y="91"/>
                    </a:lnTo>
                    <a:lnTo>
                      <a:pt x="556" y="87"/>
                    </a:lnTo>
                    <a:lnTo>
                      <a:pt x="556" y="87"/>
                    </a:lnTo>
                    <a:lnTo>
                      <a:pt x="554" y="83"/>
                    </a:lnTo>
                    <a:lnTo>
                      <a:pt x="552" y="81"/>
                    </a:lnTo>
                    <a:lnTo>
                      <a:pt x="552" y="81"/>
                    </a:lnTo>
                    <a:lnTo>
                      <a:pt x="547" y="78"/>
                    </a:lnTo>
                    <a:lnTo>
                      <a:pt x="543" y="77"/>
                    </a:lnTo>
                    <a:lnTo>
                      <a:pt x="543" y="77"/>
                    </a:lnTo>
                    <a:lnTo>
                      <a:pt x="539" y="77"/>
                    </a:lnTo>
                    <a:lnTo>
                      <a:pt x="535" y="78"/>
                    </a:lnTo>
                    <a:lnTo>
                      <a:pt x="438" y="115"/>
                    </a:lnTo>
                    <a:lnTo>
                      <a:pt x="438" y="115"/>
                    </a:lnTo>
                    <a:lnTo>
                      <a:pt x="424" y="109"/>
                    </a:lnTo>
                    <a:lnTo>
                      <a:pt x="411" y="105"/>
                    </a:lnTo>
                    <a:lnTo>
                      <a:pt x="420" y="54"/>
                    </a:lnTo>
                    <a:lnTo>
                      <a:pt x="420" y="54"/>
                    </a:lnTo>
                    <a:lnTo>
                      <a:pt x="420" y="50"/>
                    </a:lnTo>
                    <a:lnTo>
                      <a:pt x="418" y="46"/>
                    </a:lnTo>
                    <a:lnTo>
                      <a:pt x="418" y="46"/>
                    </a:lnTo>
                    <a:lnTo>
                      <a:pt x="415" y="43"/>
                    </a:lnTo>
                    <a:lnTo>
                      <a:pt x="411" y="41"/>
                    </a:lnTo>
                    <a:lnTo>
                      <a:pt x="411" y="41"/>
                    </a:lnTo>
                    <a:lnTo>
                      <a:pt x="405" y="40"/>
                    </a:lnTo>
                    <a:lnTo>
                      <a:pt x="400" y="40"/>
                    </a:lnTo>
                    <a:lnTo>
                      <a:pt x="400" y="40"/>
                    </a:lnTo>
                    <a:lnTo>
                      <a:pt x="397" y="42"/>
                    </a:lnTo>
                    <a:lnTo>
                      <a:pt x="393" y="45"/>
                    </a:lnTo>
                    <a:lnTo>
                      <a:pt x="393" y="45"/>
                    </a:lnTo>
                    <a:close/>
                  </a:path>
                </a:pathLst>
              </a:custGeom>
              <a:solidFill>
                <a:schemeClr val="accent4">
                  <a:lumMod val="75000"/>
                  <a:lumOff val="25000"/>
                </a:schemeClr>
              </a:solidFill>
              <a:ln w="9525">
                <a:noFill/>
                <a:round/>
                <a:headEnd/>
                <a:tailEnd/>
              </a:ln>
            </p:spPr>
            <p:txBody>
              <a:bodyPr/>
              <a:lstStyle/>
              <a:p>
                <a:pPr>
                  <a:defRPr/>
                </a:pPr>
                <a:endParaRPr lang="en-US" sz="1800">
                  <a:ea typeface="+mn-ea"/>
                  <a:cs typeface="+mn-cs"/>
                </a:endParaRPr>
              </a:p>
            </p:txBody>
          </p:sp>
          <p:sp>
            <p:nvSpPr>
              <p:cNvPr id="40016" name="Freeform 53"/>
              <p:cNvSpPr>
                <a:spLocks/>
              </p:cNvSpPr>
              <p:nvPr/>
            </p:nvSpPr>
            <p:spPr bwMode="auto">
              <a:xfrm>
                <a:off x="5152" y="3249"/>
                <a:ext cx="69" cy="42"/>
              </a:xfrm>
              <a:custGeom>
                <a:avLst/>
                <a:gdLst>
                  <a:gd name="T0" fmla="*/ 69 w 69"/>
                  <a:gd name="T1" fmla="*/ 42 h 42"/>
                  <a:gd name="T2" fmla="*/ 69 w 69"/>
                  <a:gd name="T3" fmla="*/ 0 h 42"/>
                  <a:gd name="T4" fmla="*/ 0 w 69"/>
                  <a:gd name="T5" fmla="*/ 5 h 42"/>
                  <a:gd name="T6" fmla="*/ 69 w 69"/>
                  <a:gd name="T7" fmla="*/ 42 h 42"/>
                  <a:gd name="T8" fmla="*/ 69 w 69"/>
                  <a:gd name="T9" fmla="*/ 42 h 42"/>
                  <a:gd name="T10" fmla="*/ 0 60000 65536"/>
                  <a:gd name="T11" fmla="*/ 0 60000 65536"/>
                  <a:gd name="T12" fmla="*/ 0 60000 65536"/>
                  <a:gd name="T13" fmla="*/ 0 60000 65536"/>
                  <a:gd name="T14" fmla="*/ 0 60000 65536"/>
                  <a:gd name="T15" fmla="*/ 0 w 69"/>
                  <a:gd name="T16" fmla="*/ 0 h 42"/>
                  <a:gd name="T17" fmla="*/ 69 w 69"/>
                  <a:gd name="T18" fmla="*/ 42 h 42"/>
                </a:gdLst>
                <a:ahLst/>
                <a:cxnLst>
                  <a:cxn ang="T10">
                    <a:pos x="T0" y="T1"/>
                  </a:cxn>
                  <a:cxn ang="T11">
                    <a:pos x="T2" y="T3"/>
                  </a:cxn>
                  <a:cxn ang="T12">
                    <a:pos x="T4" y="T5"/>
                  </a:cxn>
                  <a:cxn ang="T13">
                    <a:pos x="T6" y="T7"/>
                  </a:cxn>
                  <a:cxn ang="T14">
                    <a:pos x="T8" y="T9"/>
                  </a:cxn>
                </a:cxnLst>
                <a:rect l="T15" t="T16" r="T17" b="T18"/>
                <a:pathLst>
                  <a:path w="69" h="42">
                    <a:moveTo>
                      <a:pt x="69" y="42"/>
                    </a:moveTo>
                    <a:lnTo>
                      <a:pt x="69" y="0"/>
                    </a:lnTo>
                    <a:lnTo>
                      <a:pt x="0" y="5"/>
                    </a:lnTo>
                    <a:lnTo>
                      <a:pt x="69" y="42"/>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17" name="Freeform 54"/>
              <p:cNvSpPr>
                <a:spLocks/>
              </p:cNvSpPr>
              <p:nvPr/>
            </p:nvSpPr>
            <p:spPr bwMode="auto">
              <a:xfrm>
                <a:off x="5263" y="3099"/>
                <a:ext cx="75" cy="78"/>
              </a:xfrm>
              <a:custGeom>
                <a:avLst/>
                <a:gdLst>
                  <a:gd name="T0" fmla="*/ 35 w 75"/>
                  <a:gd name="T1" fmla="*/ 78 h 78"/>
                  <a:gd name="T2" fmla="*/ 75 w 75"/>
                  <a:gd name="T3" fmla="*/ 54 h 78"/>
                  <a:gd name="T4" fmla="*/ 0 w 75"/>
                  <a:gd name="T5" fmla="*/ 0 h 78"/>
                  <a:gd name="T6" fmla="*/ 35 w 75"/>
                  <a:gd name="T7" fmla="*/ 78 h 78"/>
                  <a:gd name="T8" fmla="*/ 35 w 75"/>
                  <a:gd name="T9" fmla="*/ 78 h 78"/>
                  <a:gd name="T10" fmla="*/ 0 60000 65536"/>
                  <a:gd name="T11" fmla="*/ 0 60000 65536"/>
                  <a:gd name="T12" fmla="*/ 0 60000 65536"/>
                  <a:gd name="T13" fmla="*/ 0 60000 65536"/>
                  <a:gd name="T14" fmla="*/ 0 60000 65536"/>
                  <a:gd name="T15" fmla="*/ 0 w 75"/>
                  <a:gd name="T16" fmla="*/ 0 h 78"/>
                  <a:gd name="T17" fmla="*/ 75 w 75"/>
                  <a:gd name="T18" fmla="*/ 78 h 78"/>
                </a:gdLst>
                <a:ahLst/>
                <a:cxnLst>
                  <a:cxn ang="T10">
                    <a:pos x="T0" y="T1"/>
                  </a:cxn>
                  <a:cxn ang="T11">
                    <a:pos x="T2" y="T3"/>
                  </a:cxn>
                  <a:cxn ang="T12">
                    <a:pos x="T4" y="T5"/>
                  </a:cxn>
                  <a:cxn ang="T13">
                    <a:pos x="T6" y="T7"/>
                  </a:cxn>
                  <a:cxn ang="T14">
                    <a:pos x="T8" y="T9"/>
                  </a:cxn>
                </a:cxnLst>
                <a:rect l="T15" t="T16" r="T17" b="T18"/>
                <a:pathLst>
                  <a:path w="75" h="78">
                    <a:moveTo>
                      <a:pt x="35" y="78"/>
                    </a:moveTo>
                    <a:lnTo>
                      <a:pt x="75" y="54"/>
                    </a:lnTo>
                    <a:lnTo>
                      <a:pt x="0" y="0"/>
                    </a:lnTo>
                    <a:lnTo>
                      <a:pt x="35" y="78"/>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18" name="Freeform 55"/>
              <p:cNvSpPr>
                <a:spLocks/>
              </p:cNvSpPr>
              <p:nvPr/>
            </p:nvSpPr>
            <p:spPr bwMode="auto">
              <a:xfrm>
                <a:off x="5424" y="3076"/>
                <a:ext cx="62" cy="88"/>
              </a:xfrm>
              <a:custGeom>
                <a:avLst/>
                <a:gdLst>
                  <a:gd name="T0" fmla="*/ 0 w 62"/>
                  <a:gd name="T1" fmla="*/ 75 h 88"/>
                  <a:gd name="T2" fmla="*/ 48 w 62"/>
                  <a:gd name="T3" fmla="*/ 88 h 88"/>
                  <a:gd name="T4" fmla="*/ 62 w 62"/>
                  <a:gd name="T5" fmla="*/ 0 h 88"/>
                  <a:gd name="T6" fmla="*/ 0 w 62"/>
                  <a:gd name="T7" fmla="*/ 75 h 88"/>
                  <a:gd name="T8" fmla="*/ 0 w 62"/>
                  <a:gd name="T9" fmla="*/ 75 h 88"/>
                  <a:gd name="T10" fmla="*/ 0 60000 65536"/>
                  <a:gd name="T11" fmla="*/ 0 60000 65536"/>
                  <a:gd name="T12" fmla="*/ 0 60000 65536"/>
                  <a:gd name="T13" fmla="*/ 0 60000 65536"/>
                  <a:gd name="T14" fmla="*/ 0 60000 65536"/>
                  <a:gd name="T15" fmla="*/ 0 w 62"/>
                  <a:gd name="T16" fmla="*/ 0 h 88"/>
                  <a:gd name="T17" fmla="*/ 62 w 62"/>
                  <a:gd name="T18" fmla="*/ 88 h 88"/>
                </a:gdLst>
                <a:ahLst/>
                <a:cxnLst>
                  <a:cxn ang="T10">
                    <a:pos x="T0" y="T1"/>
                  </a:cxn>
                  <a:cxn ang="T11">
                    <a:pos x="T2" y="T3"/>
                  </a:cxn>
                  <a:cxn ang="T12">
                    <a:pos x="T4" y="T5"/>
                  </a:cxn>
                  <a:cxn ang="T13">
                    <a:pos x="T6" y="T7"/>
                  </a:cxn>
                  <a:cxn ang="T14">
                    <a:pos x="T8" y="T9"/>
                  </a:cxn>
                </a:cxnLst>
                <a:rect l="T15" t="T16" r="T17" b="T18"/>
                <a:pathLst>
                  <a:path w="62" h="88">
                    <a:moveTo>
                      <a:pt x="0" y="75"/>
                    </a:moveTo>
                    <a:lnTo>
                      <a:pt x="48" y="88"/>
                    </a:lnTo>
                    <a:lnTo>
                      <a:pt x="62" y="0"/>
                    </a:lnTo>
                    <a:lnTo>
                      <a:pt x="0" y="75"/>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19" name="Freeform 56"/>
              <p:cNvSpPr>
                <a:spLocks/>
              </p:cNvSpPr>
              <p:nvPr/>
            </p:nvSpPr>
            <p:spPr bwMode="auto">
              <a:xfrm>
                <a:off x="5548" y="3202"/>
                <a:ext cx="95" cy="56"/>
              </a:xfrm>
              <a:custGeom>
                <a:avLst/>
                <a:gdLst>
                  <a:gd name="T0" fmla="*/ 0 w 95"/>
                  <a:gd name="T1" fmla="*/ 23 h 56"/>
                  <a:gd name="T2" fmla="*/ 22 w 95"/>
                  <a:gd name="T3" fmla="*/ 56 h 56"/>
                  <a:gd name="T4" fmla="*/ 95 w 95"/>
                  <a:gd name="T5" fmla="*/ 0 h 56"/>
                  <a:gd name="T6" fmla="*/ 0 w 95"/>
                  <a:gd name="T7" fmla="*/ 23 h 56"/>
                  <a:gd name="T8" fmla="*/ 0 w 95"/>
                  <a:gd name="T9" fmla="*/ 23 h 56"/>
                  <a:gd name="T10" fmla="*/ 0 60000 65536"/>
                  <a:gd name="T11" fmla="*/ 0 60000 65536"/>
                  <a:gd name="T12" fmla="*/ 0 60000 65536"/>
                  <a:gd name="T13" fmla="*/ 0 60000 65536"/>
                  <a:gd name="T14" fmla="*/ 0 60000 65536"/>
                  <a:gd name="T15" fmla="*/ 0 w 95"/>
                  <a:gd name="T16" fmla="*/ 0 h 56"/>
                  <a:gd name="T17" fmla="*/ 95 w 95"/>
                  <a:gd name="T18" fmla="*/ 56 h 56"/>
                </a:gdLst>
                <a:ahLst/>
                <a:cxnLst>
                  <a:cxn ang="T10">
                    <a:pos x="T0" y="T1"/>
                  </a:cxn>
                  <a:cxn ang="T11">
                    <a:pos x="T2" y="T3"/>
                  </a:cxn>
                  <a:cxn ang="T12">
                    <a:pos x="T4" y="T5"/>
                  </a:cxn>
                  <a:cxn ang="T13">
                    <a:pos x="T6" y="T7"/>
                  </a:cxn>
                  <a:cxn ang="T14">
                    <a:pos x="T8" y="T9"/>
                  </a:cxn>
                </a:cxnLst>
                <a:rect l="T15" t="T16" r="T17" b="T18"/>
                <a:pathLst>
                  <a:path w="95" h="56">
                    <a:moveTo>
                      <a:pt x="0" y="23"/>
                    </a:moveTo>
                    <a:lnTo>
                      <a:pt x="22" y="56"/>
                    </a:lnTo>
                    <a:lnTo>
                      <a:pt x="95" y="0"/>
                    </a:lnTo>
                    <a:lnTo>
                      <a:pt x="0" y="23"/>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20" name="Freeform 57"/>
              <p:cNvSpPr>
                <a:spLocks/>
              </p:cNvSpPr>
              <p:nvPr/>
            </p:nvSpPr>
            <p:spPr bwMode="auto">
              <a:xfrm>
                <a:off x="5484" y="3414"/>
                <a:ext cx="70" cy="73"/>
              </a:xfrm>
              <a:custGeom>
                <a:avLst/>
                <a:gdLst>
                  <a:gd name="T0" fmla="*/ 0 w 70"/>
                  <a:gd name="T1" fmla="*/ 23 h 73"/>
                  <a:gd name="T2" fmla="*/ 70 w 70"/>
                  <a:gd name="T3" fmla="*/ 73 h 73"/>
                  <a:gd name="T4" fmla="*/ 44 w 70"/>
                  <a:gd name="T5" fmla="*/ 0 h 73"/>
                  <a:gd name="T6" fmla="*/ 0 w 70"/>
                  <a:gd name="T7" fmla="*/ 23 h 73"/>
                  <a:gd name="T8" fmla="*/ 0 w 70"/>
                  <a:gd name="T9" fmla="*/ 2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23"/>
                    </a:moveTo>
                    <a:lnTo>
                      <a:pt x="70" y="73"/>
                    </a:lnTo>
                    <a:lnTo>
                      <a:pt x="44" y="0"/>
                    </a:lnTo>
                    <a:lnTo>
                      <a:pt x="0" y="23"/>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21" name="Freeform 58"/>
              <p:cNvSpPr>
                <a:spLocks/>
              </p:cNvSpPr>
              <p:nvPr/>
            </p:nvSpPr>
            <p:spPr bwMode="auto">
              <a:xfrm>
                <a:off x="5162" y="3352"/>
                <a:ext cx="92" cy="57"/>
              </a:xfrm>
              <a:custGeom>
                <a:avLst/>
                <a:gdLst>
                  <a:gd name="T0" fmla="*/ 92 w 92"/>
                  <a:gd name="T1" fmla="*/ 42 h 57"/>
                  <a:gd name="T2" fmla="*/ 67 w 92"/>
                  <a:gd name="T3" fmla="*/ 0 h 57"/>
                  <a:gd name="T4" fmla="*/ 0 w 92"/>
                  <a:gd name="T5" fmla="*/ 57 h 57"/>
                  <a:gd name="T6" fmla="*/ 92 w 92"/>
                  <a:gd name="T7" fmla="*/ 42 h 57"/>
                  <a:gd name="T8" fmla="*/ 92 w 92"/>
                  <a:gd name="T9" fmla="*/ 42 h 57"/>
                  <a:gd name="T10" fmla="*/ 0 60000 65536"/>
                  <a:gd name="T11" fmla="*/ 0 60000 65536"/>
                  <a:gd name="T12" fmla="*/ 0 60000 65536"/>
                  <a:gd name="T13" fmla="*/ 0 60000 65536"/>
                  <a:gd name="T14" fmla="*/ 0 60000 65536"/>
                  <a:gd name="T15" fmla="*/ 0 w 92"/>
                  <a:gd name="T16" fmla="*/ 0 h 57"/>
                  <a:gd name="T17" fmla="*/ 92 w 92"/>
                  <a:gd name="T18" fmla="*/ 57 h 57"/>
                </a:gdLst>
                <a:ahLst/>
                <a:cxnLst>
                  <a:cxn ang="T10">
                    <a:pos x="T0" y="T1"/>
                  </a:cxn>
                  <a:cxn ang="T11">
                    <a:pos x="T2" y="T3"/>
                  </a:cxn>
                  <a:cxn ang="T12">
                    <a:pos x="T4" y="T5"/>
                  </a:cxn>
                  <a:cxn ang="T13">
                    <a:pos x="T6" y="T7"/>
                  </a:cxn>
                  <a:cxn ang="T14">
                    <a:pos x="T8" y="T9"/>
                  </a:cxn>
                </a:cxnLst>
                <a:rect l="T15" t="T16" r="T17" b="T18"/>
                <a:pathLst>
                  <a:path w="92" h="57">
                    <a:moveTo>
                      <a:pt x="92" y="42"/>
                    </a:moveTo>
                    <a:lnTo>
                      <a:pt x="67" y="0"/>
                    </a:lnTo>
                    <a:lnTo>
                      <a:pt x="0" y="57"/>
                    </a:lnTo>
                    <a:lnTo>
                      <a:pt x="92" y="42"/>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22" name="Freeform 59"/>
              <p:cNvSpPr>
                <a:spLocks/>
              </p:cNvSpPr>
              <p:nvPr/>
            </p:nvSpPr>
            <p:spPr bwMode="auto">
              <a:xfrm>
                <a:off x="5313" y="3436"/>
                <a:ext cx="61" cy="69"/>
              </a:xfrm>
              <a:custGeom>
                <a:avLst/>
                <a:gdLst>
                  <a:gd name="T0" fmla="*/ 15 w 61"/>
                  <a:gd name="T1" fmla="*/ 0 h 69"/>
                  <a:gd name="T2" fmla="*/ 0 w 61"/>
                  <a:gd name="T3" fmla="*/ 69 h 69"/>
                  <a:gd name="T4" fmla="*/ 61 w 61"/>
                  <a:gd name="T5" fmla="*/ 15 h 69"/>
                  <a:gd name="T6" fmla="*/ 15 w 61"/>
                  <a:gd name="T7" fmla="*/ 0 h 69"/>
                  <a:gd name="T8" fmla="*/ 15 w 61"/>
                  <a:gd name="T9" fmla="*/ 0 h 69"/>
                  <a:gd name="T10" fmla="*/ 0 60000 65536"/>
                  <a:gd name="T11" fmla="*/ 0 60000 65536"/>
                  <a:gd name="T12" fmla="*/ 0 60000 65536"/>
                  <a:gd name="T13" fmla="*/ 0 60000 65536"/>
                  <a:gd name="T14" fmla="*/ 0 60000 65536"/>
                  <a:gd name="T15" fmla="*/ 0 w 61"/>
                  <a:gd name="T16" fmla="*/ 0 h 69"/>
                  <a:gd name="T17" fmla="*/ 61 w 61"/>
                  <a:gd name="T18" fmla="*/ 69 h 69"/>
                </a:gdLst>
                <a:ahLst/>
                <a:cxnLst>
                  <a:cxn ang="T10">
                    <a:pos x="T0" y="T1"/>
                  </a:cxn>
                  <a:cxn ang="T11">
                    <a:pos x="T2" y="T3"/>
                  </a:cxn>
                  <a:cxn ang="T12">
                    <a:pos x="T4" y="T5"/>
                  </a:cxn>
                  <a:cxn ang="T13">
                    <a:pos x="T6" y="T7"/>
                  </a:cxn>
                  <a:cxn ang="T14">
                    <a:pos x="T8" y="T9"/>
                  </a:cxn>
                </a:cxnLst>
                <a:rect l="T15" t="T16" r="T17" b="T18"/>
                <a:pathLst>
                  <a:path w="61" h="69">
                    <a:moveTo>
                      <a:pt x="15" y="0"/>
                    </a:moveTo>
                    <a:lnTo>
                      <a:pt x="0" y="69"/>
                    </a:lnTo>
                    <a:lnTo>
                      <a:pt x="61" y="15"/>
                    </a:lnTo>
                    <a:lnTo>
                      <a:pt x="15" y="0"/>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23" name="Freeform 60"/>
              <p:cNvSpPr>
                <a:spLocks/>
              </p:cNvSpPr>
              <p:nvPr/>
            </p:nvSpPr>
            <p:spPr bwMode="auto">
              <a:xfrm>
                <a:off x="5574" y="3322"/>
                <a:ext cx="100" cy="38"/>
              </a:xfrm>
              <a:custGeom>
                <a:avLst/>
                <a:gdLst>
                  <a:gd name="T0" fmla="*/ 0 w 100"/>
                  <a:gd name="T1" fmla="*/ 0 h 38"/>
                  <a:gd name="T2" fmla="*/ 0 w 100"/>
                  <a:gd name="T3" fmla="*/ 33 h 38"/>
                  <a:gd name="T4" fmla="*/ 100 w 100"/>
                  <a:gd name="T5" fmla="*/ 38 h 38"/>
                  <a:gd name="T6" fmla="*/ 0 w 100"/>
                  <a:gd name="T7" fmla="*/ 0 h 38"/>
                  <a:gd name="T8" fmla="*/ 0 w 100"/>
                  <a:gd name="T9" fmla="*/ 0 h 38"/>
                  <a:gd name="T10" fmla="*/ 0 60000 65536"/>
                  <a:gd name="T11" fmla="*/ 0 60000 65536"/>
                  <a:gd name="T12" fmla="*/ 0 60000 65536"/>
                  <a:gd name="T13" fmla="*/ 0 60000 65536"/>
                  <a:gd name="T14" fmla="*/ 0 60000 65536"/>
                  <a:gd name="T15" fmla="*/ 0 w 100"/>
                  <a:gd name="T16" fmla="*/ 0 h 38"/>
                  <a:gd name="T17" fmla="*/ 100 w 100"/>
                  <a:gd name="T18" fmla="*/ 38 h 38"/>
                </a:gdLst>
                <a:ahLst/>
                <a:cxnLst>
                  <a:cxn ang="T10">
                    <a:pos x="T0" y="T1"/>
                  </a:cxn>
                  <a:cxn ang="T11">
                    <a:pos x="T2" y="T3"/>
                  </a:cxn>
                  <a:cxn ang="T12">
                    <a:pos x="T4" y="T5"/>
                  </a:cxn>
                  <a:cxn ang="T13">
                    <a:pos x="T6" y="T7"/>
                  </a:cxn>
                  <a:cxn ang="T14">
                    <a:pos x="T8" y="T9"/>
                  </a:cxn>
                </a:cxnLst>
                <a:rect l="T15" t="T16" r="T17" b="T18"/>
                <a:pathLst>
                  <a:path w="100" h="38">
                    <a:moveTo>
                      <a:pt x="0" y="0"/>
                    </a:moveTo>
                    <a:lnTo>
                      <a:pt x="0" y="33"/>
                    </a:lnTo>
                    <a:lnTo>
                      <a:pt x="100" y="38"/>
                    </a:lnTo>
                    <a:lnTo>
                      <a:pt x="0" y="0"/>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24" name="Freeform 61"/>
              <p:cNvSpPr>
                <a:spLocks/>
              </p:cNvSpPr>
              <p:nvPr/>
            </p:nvSpPr>
            <p:spPr bwMode="auto">
              <a:xfrm>
                <a:off x="5096" y="3037"/>
                <a:ext cx="617" cy="503"/>
              </a:xfrm>
              <a:custGeom>
                <a:avLst/>
                <a:gdLst>
                  <a:gd name="T0" fmla="*/ 270 w 617"/>
                  <a:gd name="T1" fmla="*/ 0 h 503"/>
                  <a:gd name="T2" fmla="*/ 246 w 617"/>
                  <a:gd name="T3" fmla="*/ 97 h 503"/>
                  <a:gd name="T4" fmla="*/ 208 w 617"/>
                  <a:gd name="T5" fmla="*/ 111 h 503"/>
                  <a:gd name="T6" fmla="*/ 169 w 617"/>
                  <a:gd name="T7" fmla="*/ 133 h 503"/>
                  <a:gd name="T8" fmla="*/ 120 w 617"/>
                  <a:gd name="T9" fmla="*/ 184 h 503"/>
                  <a:gd name="T10" fmla="*/ 115 w 617"/>
                  <a:gd name="T11" fmla="*/ 192 h 503"/>
                  <a:gd name="T12" fmla="*/ 107 w 617"/>
                  <a:gd name="T13" fmla="*/ 211 h 503"/>
                  <a:gd name="T14" fmla="*/ 101 w 617"/>
                  <a:gd name="T15" fmla="*/ 230 h 503"/>
                  <a:gd name="T16" fmla="*/ 97 w 617"/>
                  <a:gd name="T17" fmla="*/ 251 h 503"/>
                  <a:gd name="T18" fmla="*/ 0 w 617"/>
                  <a:gd name="T19" fmla="*/ 296 h 503"/>
                  <a:gd name="T20" fmla="*/ 103 w 617"/>
                  <a:gd name="T21" fmla="*/ 304 h 503"/>
                  <a:gd name="T22" fmla="*/ 109 w 617"/>
                  <a:gd name="T23" fmla="*/ 323 h 503"/>
                  <a:gd name="T24" fmla="*/ 120 w 617"/>
                  <a:gd name="T25" fmla="*/ 342 h 503"/>
                  <a:gd name="T26" fmla="*/ 133 w 617"/>
                  <a:gd name="T27" fmla="*/ 360 h 503"/>
                  <a:gd name="T28" fmla="*/ 149 w 617"/>
                  <a:gd name="T29" fmla="*/ 376 h 503"/>
                  <a:gd name="T30" fmla="*/ 197 w 617"/>
                  <a:gd name="T31" fmla="*/ 410 h 503"/>
                  <a:gd name="T32" fmla="*/ 209 w 617"/>
                  <a:gd name="T33" fmla="*/ 415 h 503"/>
                  <a:gd name="T34" fmla="*/ 233 w 617"/>
                  <a:gd name="T35" fmla="*/ 424 h 503"/>
                  <a:gd name="T36" fmla="*/ 258 w 617"/>
                  <a:gd name="T37" fmla="*/ 431 h 503"/>
                  <a:gd name="T38" fmla="*/ 284 w 617"/>
                  <a:gd name="T39" fmla="*/ 435 h 503"/>
                  <a:gd name="T40" fmla="*/ 348 w 617"/>
                  <a:gd name="T41" fmla="*/ 503 h 503"/>
                  <a:gd name="T42" fmla="*/ 364 w 617"/>
                  <a:gd name="T43" fmla="*/ 430 h 503"/>
                  <a:gd name="T44" fmla="*/ 390 w 617"/>
                  <a:gd name="T45" fmla="*/ 423 h 503"/>
                  <a:gd name="T46" fmla="*/ 414 w 617"/>
                  <a:gd name="T47" fmla="*/ 413 h 503"/>
                  <a:gd name="T48" fmla="*/ 437 w 617"/>
                  <a:gd name="T49" fmla="*/ 401 h 503"/>
                  <a:gd name="T50" fmla="*/ 459 w 617"/>
                  <a:gd name="T51" fmla="*/ 385 h 503"/>
                  <a:gd name="T52" fmla="*/ 470 w 617"/>
                  <a:gd name="T53" fmla="*/ 376 h 503"/>
                  <a:gd name="T54" fmla="*/ 500 w 617"/>
                  <a:gd name="T55" fmla="*/ 339 h 503"/>
                  <a:gd name="T56" fmla="*/ 508 w 617"/>
                  <a:gd name="T57" fmla="*/ 324 h 503"/>
                  <a:gd name="T58" fmla="*/ 518 w 617"/>
                  <a:gd name="T59" fmla="*/ 294 h 503"/>
                  <a:gd name="T60" fmla="*/ 617 w 617"/>
                  <a:gd name="T61" fmla="*/ 248 h 503"/>
                  <a:gd name="T62" fmla="*/ 518 w 617"/>
                  <a:gd name="T63" fmla="*/ 228 h 503"/>
                  <a:gd name="T64" fmla="*/ 503 w 617"/>
                  <a:gd name="T65" fmla="*/ 192 h 503"/>
                  <a:gd name="T66" fmla="*/ 480 w 617"/>
                  <a:gd name="T67" fmla="*/ 161 h 503"/>
                  <a:gd name="T68" fmla="*/ 423 w 617"/>
                  <a:gd name="T69" fmla="*/ 117 h 503"/>
                  <a:gd name="T70" fmla="*/ 409 w 617"/>
                  <a:gd name="T71" fmla="*/ 110 h 503"/>
                  <a:gd name="T72" fmla="*/ 383 w 617"/>
                  <a:gd name="T73" fmla="*/ 100 h 503"/>
                  <a:gd name="T74" fmla="*/ 357 w 617"/>
                  <a:gd name="T75" fmla="*/ 94 h 503"/>
                  <a:gd name="T76" fmla="*/ 329 w 617"/>
                  <a:gd name="T77" fmla="*/ 91 h 503"/>
                  <a:gd name="T78" fmla="*/ 315 w 617"/>
                  <a:gd name="T79" fmla="*/ 91 h 5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17"/>
                  <a:gd name="T121" fmla="*/ 0 h 503"/>
                  <a:gd name="T122" fmla="*/ 617 w 617"/>
                  <a:gd name="T123" fmla="*/ 503 h 5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17" h="503">
                    <a:moveTo>
                      <a:pt x="315" y="91"/>
                    </a:moveTo>
                    <a:lnTo>
                      <a:pt x="270" y="0"/>
                    </a:lnTo>
                    <a:lnTo>
                      <a:pt x="246" y="97"/>
                    </a:lnTo>
                    <a:lnTo>
                      <a:pt x="227" y="102"/>
                    </a:lnTo>
                    <a:lnTo>
                      <a:pt x="208" y="111"/>
                    </a:lnTo>
                    <a:lnTo>
                      <a:pt x="188" y="121"/>
                    </a:lnTo>
                    <a:lnTo>
                      <a:pt x="169" y="133"/>
                    </a:lnTo>
                    <a:lnTo>
                      <a:pt x="60" y="105"/>
                    </a:lnTo>
                    <a:lnTo>
                      <a:pt x="120" y="184"/>
                    </a:lnTo>
                    <a:lnTo>
                      <a:pt x="115" y="192"/>
                    </a:lnTo>
                    <a:lnTo>
                      <a:pt x="110" y="201"/>
                    </a:lnTo>
                    <a:lnTo>
                      <a:pt x="107" y="211"/>
                    </a:lnTo>
                    <a:lnTo>
                      <a:pt x="103" y="221"/>
                    </a:lnTo>
                    <a:lnTo>
                      <a:pt x="101" y="230"/>
                    </a:lnTo>
                    <a:lnTo>
                      <a:pt x="98" y="240"/>
                    </a:lnTo>
                    <a:lnTo>
                      <a:pt x="97" y="251"/>
                    </a:lnTo>
                    <a:lnTo>
                      <a:pt x="97" y="262"/>
                    </a:lnTo>
                    <a:lnTo>
                      <a:pt x="0" y="296"/>
                    </a:lnTo>
                    <a:lnTo>
                      <a:pt x="103" y="304"/>
                    </a:lnTo>
                    <a:lnTo>
                      <a:pt x="105" y="314"/>
                    </a:lnTo>
                    <a:lnTo>
                      <a:pt x="109" y="323"/>
                    </a:lnTo>
                    <a:lnTo>
                      <a:pt x="114" y="333"/>
                    </a:lnTo>
                    <a:lnTo>
                      <a:pt x="120" y="342"/>
                    </a:lnTo>
                    <a:lnTo>
                      <a:pt x="126" y="351"/>
                    </a:lnTo>
                    <a:lnTo>
                      <a:pt x="133" y="360"/>
                    </a:lnTo>
                    <a:lnTo>
                      <a:pt x="140" y="368"/>
                    </a:lnTo>
                    <a:lnTo>
                      <a:pt x="149" y="376"/>
                    </a:lnTo>
                    <a:lnTo>
                      <a:pt x="98" y="456"/>
                    </a:lnTo>
                    <a:lnTo>
                      <a:pt x="197" y="410"/>
                    </a:lnTo>
                    <a:lnTo>
                      <a:pt x="209" y="415"/>
                    </a:lnTo>
                    <a:lnTo>
                      <a:pt x="220" y="420"/>
                    </a:lnTo>
                    <a:lnTo>
                      <a:pt x="233" y="424"/>
                    </a:lnTo>
                    <a:lnTo>
                      <a:pt x="245" y="428"/>
                    </a:lnTo>
                    <a:lnTo>
                      <a:pt x="258" y="431"/>
                    </a:lnTo>
                    <a:lnTo>
                      <a:pt x="271" y="433"/>
                    </a:lnTo>
                    <a:lnTo>
                      <a:pt x="284" y="435"/>
                    </a:lnTo>
                    <a:lnTo>
                      <a:pt x="298" y="436"/>
                    </a:lnTo>
                    <a:lnTo>
                      <a:pt x="348" y="503"/>
                    </a:lnTo>
                    <a:lnTo>
                      <a:pt x="364" y="430"/>
                    </a:lnTo>
                    <a:lnTo>
                      <a:pt x="377" y="427"/>
                    </a:lnTo>
                    <a:lnTo>
                      <a:pt x="390" y="423"/>
                    </a:lnTo>
                    <a:lnTo>
                      <a:pt x="402" y="418"/>
                    </a:lnTo>
                    <a:lnTo>
                      <a:pt x="414" y="413"/>
                    </a:lnTo>
                    <a:lnTo>
                      <a:pt x="426" y="408"/>
                    </a:lnTo>
                    <a:lnTo>
                      <a:pt x="437" y="401"/>
                    </a:lnTo>
                    <a:lnTo>
                      <a:pt x="448" y="393"/>
                    </a:lnTo>
                    <a:lnTo>
                      <a:pt x="459" y="385"/>
                    </a:lnTo>
                    <a:lnTo>
                      <a:pt x="470" y="376"/>
                    </a:lnTo>
                    <a:lnTo>
                      <a:pt x="566" y="406"/>
                    </a:lnTo>
                    <a:lnTo>
                      <a:pt x="500" y="339"/>
                    </a:lnTo>
                    <a:lnTo>
                      <a:pt x="508" y="324"/>
                    </a:lnTo>
                    <a:lnTo>
                      <a:pt x="514" y="310"/>
                    </a:lnTo>
                    <a:lnTo>
                      <a:pt x="518" y="294"/>
                    </a:lnTo>
                    <a:lnTo>
                      <a:pt x="520" y="277"/>
                    </a:lnTo>
                    <a:lnTo>
                      <a:pt x="617" y="248"/>
                    </a:lnTo>
                    <a:lnTo>
                      <a:pt x="518" y="228"/>
                    </a:lnTo>
                    <a:lnTo>
                      <a:pt x="512" y="210"/>
                    </a:lnTo>
                    <a:lnTo>
                      <a:pt x="503" y="192"/>
                    </a:lnTo>
                    <a:lnTo>
                      <a:pt x="494" y="177"/>
                    </a:lnTo>
                    <a:lnTo>
                      <a:pt x="480" y="161"/>
                    </a:lnTo>
                    <a:lnTo>
                      <a:pt x="526" y="76"/>
                    </a:lnTo>
                    <a:lnTo>
                      <a:pt x="423" y="117"/>
                    </a:lnTo>
                    <a:lnTo>
                      <a:pt x="409" y="110"/>
                    </a:lnTo>
                    <a:lnTo>
                      <a:pt x="396" y="105"/>
                    </a:lnTo>
                    <a:lnTo>
                      <a:pt x="383" y="100"/>
                    </a:lnTo>
                    <a:lnTo>
                      <a:pt x="370" y="96"/>
                    </a:lnTo>
                    <a:lnTo>
                      <a:pt x="357" y="94"/>
                    </a:lnTo>
                    <a:lnTo>
                      <a:pt x="342" y="92"/>
                    </a:lnTo>
                    <a:lnTo>
                      <a:pt x="329" y="91"/>
                    </a:lnTo>
                    <a:lnTo>
                      <a:pt x="315" y="9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25" name="Freeform 62"/>
              <p:cNvSpPr>
                <a:spLocks/>
              </p:cNvSpPr>
              <p:nvPr/>
            </p:nvSpPr>
            <p:spPr bwMode="auto">
              <a:xfrm>
                <a:off x="5361" y="3158"/>
                <a:ext cx="56" cy="69"/>
              </a:xfrm>
              <a:custGeom>
                <a:avLst/>
                <a:gdLst>
                  <a:gd name="T0" fmla="*/ 56 w 56"/>
                  <a:gd name="T1" fmla="*/ 59 h 69"/>
                  <a:gd name="T2" fmla="*/ 24 w 56"/>
                  <a:gd name="T3" fmla="*/ 0 h 69"/>
                  <a:gd name="T4" fmla="*/ 0 w 56"/>
                  <a:gd name="T5" fmla="*/ 62 h 69"/>
                  <a:gd name="T6" fmla="*/ 0 w 56"/>
                  <a:gd name="T7" fmla="*/ 62 h 69"/>
                  <a:gd name="T8" fmla="*/ 7 w 56"/>
                  <a:gd name="T9" fmla="*/ 65 h 69"/>
                  <a:gd name="T10" fmla="*/ 15 w 56"/>
                  <a:gd name="T11" fmla="*/ 67 h 69"/>
                  <a:gd name="T12" fmla="*/ 22 w 56"/>
                  <a:gd name="T13" fmla="*/ 69 h 69"/>
                  <a:gd name="T14" fmla="*/ 29 w 56"/>
                  <a:gd name="T15" fmla="*/ 69 h 69"/>
                  <a:gd name="T16" fmla="*/ 36 w 56"/>
                  <a:gd name="T17" fmla="*/ 68 h 69"/>
                  <a:gd name="T18" fmla="*/ 42 w 56"/>
                  <a:gd name="T19" fmla="*/ 66 h 69"/>
                  <a:gd name="T20" fmla="*/ 50 w 56"/>
                  <a:gd name="T21" fmla="*/ 63 h 69"/>
                  <a:gd name="T22" fmla="*/ 56 w 56"/>
                  <a:gd name="T23" fmla="*/ 59 h 69"/>
                  <a:gd name="T24" fmla="*/ 56 w 56"/>
                  <a:gd name="T25" fmla="*/ 59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69"/>
                  <a:gd name="T41" fmla="*/ 56 w 56"/>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69">
                    <a:moveTo>
                      <a:pt x="56" y="59"/>
                    </a:moveTo>
                    <a:lnTo>
                      <a:pt x="24" y="0"/>
                    </a:lnTo>
                    <a:lnTo>
                      <a:pt x="0" y="62"/>
                    </a:lnTo>
                    <a:lnTo>
                      <a:pt x="7" y="65"/>
                    </a:lnTo>
                    <a:lnTo>
                      <a:pt x="15" y="67"/>
                    </a:lnTo>
                    <a:lnTo>
                      <a:pt x="22" y="69"/>
                    </a:lnTo>
                    <a:lnTo>
                      <a:pt x="29" y="69"/>
                    </a:lnTo>
                    <a:lnTo>
                      <a:pt x="36" y="68"/>
                    </a:lnTo>
                    <a:lnTo>
                      <a:pt x="42" y="66"/>
                    </a:lnTo>
                    <a:lnTo>
                      <a:pt x="50" y="63"/>
                    </a:lnTo>
                    <a:lnTo>
                      <a:pt x="56" y="59"/>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26" name="Freeform 63"/>
              <p:cNvSpPr>
                <a:spLocks/>
              </p:cNvSpPr>
              <p:nvPr/>
            </p:nvSpPr>
            <p:spPr bwMode="auto">
              <a:xfrm>
                <a:off x="5258" y="3227"/>
                <a:ext cx="83" cy="53"/>
              </a:xfrm>
              <a:custGeom>
                <a:avLst/>
                <a:gdLst>
                  <a:gd name="T0" fmla="*/ 56 w 83"/>
                  <a:gd name="T1" fmla="*/ 34 h 53"/>
                  <a:gd name="T2" fmla="*/ 5 w 83"/>
                  <a:gd name="T3" fmla="*/ 29 h 53"/>
                  <a:gd name="T4" fmla="*/ 54 w 83"/>
                  <a:gd name="T5" fmla="*/ 40 h 53"/>
                  <a:gd name="T6" fmla="*/ 0 w 83"/>
                  <a:gd name="T7" fmla="*/ 53 h 53"/>
                  <a:gd name="T8" fmla="*/ 83 w 83"/>
                  <a:gd name="T9" fmla="*/ 42 h 53"/>
                  <a:gd name="T10" fmla="*/ 17 w 83"/>
                  <a:gd name="T11" fmla="*/ 0 h 53"/>
                  <a:gd name="T12" fmla="*/ 56 w 83"/>
                  <a:gd name="T13" fmla="*/ 34 h 53"/>
                  <a:gd name="T14" fmla="*/ 56 w 83"/>
                  <a:gd name="T15" fmla="*/ 34 h 53"/>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53"/>
                  <a:gd name="T26" fmla="*/ 83 w 83"/>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53">
                    <a:moveTo>
                      <a:pt x="56" y="34"/>
                    </a:moveTo>
                    <a:lnTo>
                      <a:pt x="5" y="29"/>
                    </a:lnTo>
                    <a:lnTo>
                      <a:pt x="54" y="40"/>
                    </a:lnTo>
                    <a:lnTo>
                      <a:pt x="0" y="53"/>
                    </a:lnTo>
                    <a:lnTo>
                      <a:pt x="83" y="42"/>
                    </a:lnTo>
                    <a:lnTo>
                      <a:pt x="17" y="0"/>
                    </a:lnTo>
                    <a:lnTo>
                      <a:pt x="56" y="34"/>
                    </a:lnTo>
                    <a:close/>
                  </a:path>
                </a:pathLst>
              </a:custGeom>
              <a:solidFill>
                <a:srgbClr val="4464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27" name="Freeform 64"/>
              <p:cNvSpPr>
                <a:spLocks/>
              </p:cNvSpPr>
              <p:nvPr/>
            </p:nvSpPr>
            <p:spPr bwMode="auto">
              <a:xfrm>
                <a:off x="5444" y="3228"/>
                <a:ext cx="88" cy="55"/>
              </a:xfrm>
              <a:custGeom>
                <a:avLst/>
                <a:gdLst>
                  <a:gd name="T0" fmla="*/ 71 w 88"/>
                  <a:gd name="T1" fmla="*/ 0 h 55"/>
                  <a:gd name="T2" fmla="*/ 0 w 88"/>
                  <a:gd name="T3" fmla="*/ 41 h 55"/>
                  <a:gd name="T4" fmla="*/ 88 w 88"/>
                  <a:gd name="T5" fmla="*/ 55 h 55"/>
                  <a:gd name="T6" fmla="*/ 29 w 88"/>
                  <a:gd name="T7" fmla="*/ 38 h 55"/>
                  <a:gd name="T8" fmla="*/ 87 w 88"/>
                  <a:gd name="T9" fmla="*/ 30 h 55"/>
                  <a:gd name="T10" fmla="*/ 29 w 88"/>
                  <a:gd name="T11" fmla="*/ 32 h 55"/>
                  <a:gd name="T12" fmla="*/ 71 w 88"/>
                  <a:gd name="T13" fmla="*/ 0 h 55"/>
                  <a:gd name="T14" fmla="*/ 71 w 88"/>
                  <a:gd name="T15" fmla="*/ 0 h 55"/>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55"/>
                  <a:gd name="T26" fmla="*/ 88 w 88"/>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55">
                    <a:moveTo>
                      <a:pt x="71" y="0"/>
                    </a:moveTo>
                    <a:lnTo>
                      <a:pt x="0" y="41"/>
                    </a:lnTo>
                    <a:lnTo>
                      <a:pt x="88" y="55"/>
                    </a:lnTo>
                    <a:lnTo>
                      <a:pt x="29" y="38"/>
                    </a:lnTo>
                    <a:lnTo>
                      <a:pt x="87" y="30"/>
                    </a:lnTo>
                    <a:lnTo>
                      <a:pt x="29" y="32"/>
                    </a:lnTo>
                    <a:lnTo>
                      <a:pt x="71" y="0"/>
                    </a:lnTo>
                    <a:close/>
                  </a:path>
                </a:pathLst>
              </a:custGeom>
              <a:solidFill>
                <a:srgbClr val="4464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28" name="Freeform 65"/>
              <p:cNvSpPr>
                <a:spLocks/>
              </p:cNvSpPr>
              <p:nvPr/>
            </p:nvSpPr>
            <p:spPr bwMode="auto">
              <a:xfrm>
                <a:off x="5258" y="3304"/>
                <a:ext cx="308" cy="85"/>
              </a:xfrm>
              <a:custGeom>
                <a:avLst/>
                <a:gdLst>
                  <a:gd name="T0" fmla="*/ 148 w 308"/>
                  <a:gd name="T1" fmla="*/ 0 h 85"/>
                  <a:gd name="T2" fmla="*/ 148 w 308"/>
                  <a:gd name="T3" fmla="*/ 0 h 85"/>
                  <a:gd name="T4" fmla="*/ 135 w 308"/>
                  <a:gd name="T5" fmla="*/ 1 h 85"/>
                  <a:gd name="T6" fmla="*/ 122 w 308"/>
                  <a:gd name="T7" fmla="*/ 2 h 85"/>
                  <a:gd name="T8" fmla="*/ 110 w 308"/>
                  <a:gd name="T9" fmla="*/ 3 h 85"/>
                  <a:gd name="T10" fmla="*/ 98 w 308"/>
                  <a:gd name="T11" fmla="*/ 6 h 85"/>
                  <a:gd name="T12" fmla="*/ 88 w 308"/>
                  <a:gd name="T13" fmla="*/ 7 h 85"/>
                  <a:gd name="T14" fmla="*/ 77 w 308"/>
                  <a:gd name="T15" fmla="*/ 11 h 85"/>
                  <a:gd name="T16" fmla="*/ 67 w 308"/>
                  <a:gd name="T17" fmla="*/ 15 h 85"/>
                  <a:gd name="T18" fmla="*/ 56 w 308"/>
                  <a:gd name="T19" fmla="*/ 20 h 85"/>
                  <a:gd name="T20" fmla="*/ 56 w 308"/>
                  <a:gd name="T21" fmla="*/ 20 h 85"/>
                  <a:gd name="T22" fmla="*/ 47 w 308"/>
                  <a:gd name="T23" fmla="*/ 26 h 85"/>
                  <a:gd name="T24" fmla="*/ 37 w 308"/>
                  <a:gd name="T25" fmla="*/ 33 h 85"/>
                  <a:gd name="T26" fmla="*/ 29 w 308"/>
                  <a:gd name="T27" fmla="*/ 40 h 85"/>
                  <a:gd name="T28" fmla="*/ 22 w 308"/>
                  <a:gd name="T29" fmla="*/ 48 h 85"/>
                  <a:gd name="T30" fmla="*/ 14 w 308"/>
                  <a:gd name="T31" fmla="*/ 56 h 85"/>
                  <a:gd name="T32" fmla="*/ 9 w 308"/>
                  <a:gd name="T33" fmla="*/ 65 h 85"/>
                  <a:gd name="T34" fmla="*/ 5 w 308"/>
                  <a:gd name="T35" fmla="*/ 75 h 85"/>
                  <a:gd name="T36" fmla="*/ 0 w 308"/>
                  <a:gd name="T37" fmla="*/ 85 h 85"/>
                  <a:gd name="T38" fmla="*/ 308 w 308"/>
                  <a:gd name="T39" fmla="*/ 78 h 85"/>
                  <a:gd name="T40" fmla="*/ 308 w 308"/>
                  <a:gd name="T41" fmla="*/ 78 h 85"/>
                  <a:gd name="T42" fmla="*/ 303 w 308"/>
                  <a:gd name="T43" fmla="*/ 69 h 85"/>
                  <a:gd name="T44" fmla="*/ 296 w 308"/>
                  <a:gd name="T45" fmla="*/ 60 h 85"/>
                  <a:gd name="T46" fmla="*/ 288 w 308"/>
                  <a:gd name="T47" fmla="*/ 52 h 85"/>
                  <a:gd name="T48" fmla="*/ 281 w 308"/>
                  <a:gd name="T49" fmla="*/ 45 h 85"/>
                  <a:gd name="T50" fmla="*/ 272 w 308"/>
                  <a:gd name="T51" fmla="*/ 38 h 85"/>
                  <a:gd name="T52" fmla="*/ 263 w 308"/>
                  <a:gd name="T53" fmla="*/ 32 h 85"/>
                  <a:gd name="T54" fmla="*/ 252 w 308"/>
                  <a:gd name="T55" fmla="*/ 25 h 85"/>
                  <a:gd name="T56" fmla="*/ 241 w 308"/>
                  <a:gd name="T57" fmla="*/ 20 h 85"/>
                  <a:gd name="T58" fmla="*/ 241 w 308"/>
                  <a:gd name="T59" fmla="*/ 20 h 85"/>
                  <a:gd name="T60" fmla="*/ 231 w 308"/>
                  <a:gd name="T61" fmla="*/ 15 h 85"/>
                  <a:gd name="T62" fmla="*/ 219 w 308"/>
                  <a:gd name="T63" fmla="*/ 11 h 85"/>
                  <a:gd name="T64" fmla="*/ 208 w 308"/>
                  <a:gd name="T65" fmla="*/ 7 h 85"/>
                  <a:gd name="T66" fmla="*/ 196 w 308"/>
                  <a:gd name="T67" fmla="*/ 5 h 85"/>
                  <a:gd name="T68" fmla="*/ 184 w 308"/>
                  <a:gd name="T69" fmla="*/ 3 h 85"/>
                  <a:gd name="T70" fmla="*/ 172 w 308"/>
                  <a:gd name="T71" fmla="*/ 2 h 85"/>
                  <a:gd name="T72" fmla="*/ 160 w 308"/>
                  <a:gd name="T73" fmla="*/ 1 h 85"/>
                  <a:gd name="T74" fmla="*/ 148 w 308"/>
                  <a:gd name="T75" fmla="*/ 0 h 85"/>
                  <a:gd name="T76" fmla="*/ 148 w 308"/>
                  <a:gd name="T77" fmla="*/ 0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8"/>
                  <a:gd name="T118" fmla="*/ 0 h 85"/>
                  <a:gd name="T119" fmla="*/ 308 w 308"/>
                  <a:gd name="T120" fmla="*/ 85 h 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8" h="85">
                    <a:moveTo>
                      <a:pt x="148" y="0"/>
                    </a:moveTo>
                    <a:lnTo>
                      <a:pt x="148" y="0"/>
                    </a:lnTo>
                    <a:lnTo>
                      <a:pt x="135" y="1"/>
                    </a:lnTo>
                    <a:lnTo>
                      <a:pt x="122" y="2"/>
                    </a:lnTo>
                    <a:lnTo>
                      <a:pt x="110" y="3"/>
                    </a:lnTo>
                    <a:lnTo>
                      <a:pt x="98" y="6"/>
                    </a:lnTo>
                    <a:lnTo>
                      <a:pt x="88" y="7"/>
                    </a:lnTo>
                    <a:lnTo>
                      <a:pt x="77" y="11"/>
                    </a:lnTo>
                    <a:lnTo>
                      <a:pt x="67" y="15"/>
                    </a:lnTo>
                    <a:lnTo>
                      <a:pt x="56" y="20"/>
                    </a:lnTo>
                    <a:lnTo>
                      <a:pt x="47" y="26"/>
                    </a:lnTo>
                    <a:lnTo>
                      <a:pt x="37" y="33"/>
                    </a:lnTo>
                    <a:lnTo>
                      <a:pt x="29" y="40"/>
                    </a:lnTo>
                    <a:lnTo>
                      <a:pt x="22" y="48"/>
                    </a:lnTo>
                    <a:lnTo>
                      <a:pt x="14" y="56"/>
                    </a:lnTo>
                    <a:lnTo>
                      <a:pt x="9" y="65"/>
                    </a:lnTo>
                    <a:lnTo>
                      <a:pt x="5" y="75"/>
                    </a:lnTo>
                    <a:lnTo>
                      <a:pt x="0" y="85"/>
                    </a:lnTo>
                    <a:lnTo>
                      <a:pt x="308" y="78"/>
                    </a:lnTo>
                    <a:lnTo>
                      <a:pt x="303" y="69"/>
                    </a:lnTo>
                    <a:lnTo>
                      <a:pt x="296" y="60"/>
                    </a:lnTo>
                    <a:lnTo>
                      <a:pt x="288" y="52"/>
                    </a:lnTo>
                    <a:lnTo>
                      <a:pt x="281" y="45"/>
                    </a:lnTo>
                    <a:lnTo>
                      <a:pt x="272" y="38"/>
                    </a:lnTo>
                    <a:lnTo>
                      <a:pt x="263" y="32"/>
                    </a:lnTo>
                    <a:lnTo>
                      <a:pt x="252" y="25"/>
                    </a:lnTo>
                    <a:lnTo>
                      <a:pt x="241" y="20"/>
                    </a:lnTo>
                    <a:lnTo>
                      <a:pt x="231" y="15"/>
                    </a:lnTo>
                    <a:lnTo>
                      <a:pt x="219" y="11"/>
                    </a:lnTo>
                    <a:lnTo>
                      <a:pt x="208" y="7"/>
                    </a:lnTo>
                    <a:lnTo>
                      <a:pt x="196" y="5"/>
                    </a:lnTo>
                    <a:lnTo>
                      <a:pt x="184" y="3"/>
                    </a:lnTo>
                    <a:lnTo>
                      <a:pt x="172" y="2"/>
                    </a:lnTo>
                    <a:lnTo>
                      <a:pt x="160" y="1"/>
                    </a:lnTo>
                    <a:lnTo>
                      <a:pt x="148" y="0"/>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29" name="Freeform 66"/>
              <p:cNvSpPr>
                <a:spLocks/>
              </p:cNvSpPr>
              <p:nvPr/>
            </p:nvSpPr>
            <p:spPr bwMode="auto">
              <a:xfrm>
                <a:off x="5296" y="3311"/>
                <a:ext cx="62" cy="77"/>
              </a:xfrm>
              <a:custGeom>
                <a:avLst/>
                <a:gdLst>
                  <a:gd name="T0" fmla="*/ 18 w 62"/>
                  <a:gd name="T1" fmla="*/ 13 h 77"/>
                  <a:gd name="T2" fmla="*/ 18 w 62"/>
                  <a:gd name="T3" fmla="*/ 13 h 77"/>
                  <a:gd name="T4" fmla="*/ 9 w 62"/>
                  <a:gd name="T5" fmla="*/ 19 h 77"/>
                  <a:gd name="T6" fmla="*/ 0 w 62"/>
                  <a:gd name="T7" fmla="*/ 25 h 77"/>
                  <a:gd name="T8" fmla="*/ 9 w 62"/>
                  <a:gd name="T9" fmla="*/ 77 h 77"/>
                  <a:gd name="T10" fmla="*/ 62 w 62"/>
                  <a:gd name="T11" fmla="*/ 76 h 77"/>
                  <a:gd name="T12" fmla="*/ 50 w 62"/>
                  <a:gd name="T13" fmla="*/ 0 h 77"/>
                  <a:gd name="T14" fmla="*/ 50 w 62"/>
                  <a:gd name="T15" fmla="*/ 0 h 77"/>
                  <a:gd name="T16" fmla="*/ 34 w 62"/>
                  <a:gd name="T17" fmla="*/ 6 h 77"/>
                  <a:gd name="T18" fmla="*/ 18 w 62"/>
                  <a:gd name="T19" fmla="*/ 13 h 77"/>
                  <a:gd name="T20" fmla="*/ 18 w 62"/>
                  <a:gd name="T21" fmla="*/ 13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77"/>
                  <a:gd name="T35" fmla="*/ 62 w 62"/>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77">
                    <a:moveTo>
                      <a:pt x="18" y="13"/>
                    </a:moveTo>
                    <a:lnTo>
                      <a:pt x="18" y="13"/>
                    </a:lnTo>
                    <a:lnTo>
                      <a:pt x="9" y="19"/>
                    </a:lnTo>
                    <a:lnTo>
                      <a:pt x="0" y="25"/>
                    </a:lnTo>
                    <a:lnTo>
                      <a:pt x="9" y="77"/>
                    </a:lnTo>
                    <a:lnTo>
                      <a:pt x="62" y="76"/>
                    </a:lnTo>
                    <a:lnTo>
                      <a:pt x="50" y="0"/>
                    </a:lnTo>
                    <a:lnTo>
                      <a:pt x="34" y="6"/>
                    </a:lnTo>
                    <a:lnTo>
                      <a:pt x="18" y="13"/>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30" name="Freeform 67"/>
              <p:cNvSpPr>
                <a:spLocks/>
              </p:cNvSpPr>
              <p:nvPr/>
            </p:nvSpPr>
            <p:spPr bwMode="auto">
              <a:xfrm>
                <a:off x="5411" y="3304"/>
                <a:ext cx="56" cy="81"/>
              </a:xfrm>
              <a:custGeom>
                <a:avLst/>
                <a:gdLst>
                  <a:gd name="T0" fmla="*/ 52 w 56"/>
                  <a:gd name="T1" fmla="*/ 7 h 81"/>
                  <a:gd name="T2" fmla="*/ 52 w 56"/>
                  <a:gd name="T3" fmla="*/ 7 h 81"/>
                  <a:gd name="T4" fmla="*/ 39 w 56"/>
                  <a:gd name="T5" fmla="*/ 5 h 81"/>
                  <a:gd name="T6" fmla="*/ 26 w 56"/>
                  <a:gd name="T7" fmla="*/ 3 h 81"/>
                  <a:gd name="T8" fmla="*/ 13 w 56"/>
                  <a:gd name="T9" fmla="*/ 1 h 81"/>
                  <a:gd name="T10" fmla="*/ 0 w 56"/>
                  <a:gd name="T11" fmla="*/ 0 h 81"/>
                  <a:gd name="T12" fmla="*/ 1 w 56"/>
                  <a:gd name="T13" fmla="*/ 81 h 81"/>
                  <a:gd name="T14" fmla="*/ 56 w 56"/>
                  <a:gd name="T15" fmla="*/ 80 h 81"/>
                  <a:gd name="T16" fmla="*/ 52 w 56"/>
                  <a:gd name="T17" fmla="*/ 7 h 81"/>
                  <a:gd name="T18" fmla="*/ 52 w 56"/>
                  <a:gd name="T19" fmla="*/ 7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81"/>
                  <a:gd name="T32" fmla="*/ 56 w 56"/>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81">
                    <a:moveTo>
                      <a:pt x="52" y="7"/>
                    </a:moveTo>
                    <a:lnTo>
                      <a:pt x="52" y="7"/>
                    </a:lnTo>
                    <a:lnTo>
                      <a:pt x="39" y="5"/>
                    </a:lnTo>
                    <a:lnTo>
                      <a:pt x="26" y="3"/>
                    </a:lnTo>
                    <a:lnTo>
                      <a:pt x="13" y="1"/>
                    </a:lnTo>
                    <a:lnTo>
                      <a:pt x="0" y="0"/>
                    </a:lnTo>
                    <a:lnTo>
                      <a:pt x="1" y="81"/>
                    </a:lnTo>
                    <a:lnTo>
                      <a:pt x="56" y="80"/>
                    </a:lnTo>
                    <a:lnTo>
                      <a:pt x="52" y="7"/>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31" name="Freeform 68"/>
              <p:cNvSpPr>
                <a:spLocks/>
              </p:cNvSpPr>
              <p:nvPr/>
            </p:nvSpPr>
            <p:spPr bwMode="auto">
              <a:xfrm>
                <a:off x="5519" y="3334"/>
                <a:ext cx="47" cy="49"/>
              </a:xfrm>
              <a:custGeom>
                <a:avLst/>
                <a:gdLst>
                  <a:gd name="T0" fmla="*/ 0 w 47"/>
                  <a:gd name="T1" fmla="*/ 49 h 49"/>
                  <a:gd name="T2" fmla="*/ 47 w 47"/>
                  <a:gd name="T3" fmla="*/ 48 h 49"/>
                  <a:gd name="T4" fmla="*/ 47 w 47"/>
                  <a:gd name="T5" fmla="*/ 48 h 49"/>
                  <a:gd name="T6" fmla="*/ 38 w 47"/>
                  <a:gd name="T7" fmla="*/ 34 h 49"/>
                  <a:gd name="T8" fmla="*/ 27 w 47"/>
                  <a:gd name="T9" fmla="*/ 21 h 49"/>
                  <a:gd name="T10" fmla="*/ 14 w 47"/>
                  <a:gd name="T11" fmla="*/ 11 h 49"/>
                  <a:gd name="T12" fmla="*/ 0 w 47"/>
                  <a:gd name="T13" fmla="*/ 0 h 49"/>
                  <a:gd name="T14" fmla="*/ 0 w 47"/>
                  <a:gd name="T15" fmla="*/ 49 h 49"/>
                  <a:gd name="T16" fmla="*/ 0 w 47"/>
                  <a:gd name="T17" fmla="*/ 49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9"/>
                  <a:gd name="T29" fmla="*/ 47 w 47"/>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9">
                    <a:moveTo>
                      <a:pt x="0" y="49"/>
                    </a:moveTo>
                    <a:lnTo>
                      <a:pt x="47" y="48"/>
                    </a:lnTo>
                    <a:lnTo>
                      <a:pt x="38" y="34"/>
                    </a:lnTo>
                    <a:lnTo>
                      <a:pt x="27" y="21"/>
                    </a:lnTo>
                    <a:lnTo>
                      <a:pt x="14" y="11"/>
                    </a:lnTo>
                    <a:lnTo>
                      <a:pt x="0" y="0"/>
                    </a:lnTo>
                    <a:lnTo>
                      <a:pt x="0" y="49"/>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32" name="Freeform 69"/>
              <p:cNvSpPr>
                <a:spLocks/>
              </p:cNvSpPr>
              <p:nvPr/>
            </p:nvSpPr>
            <p:spPr bwMode="auto">
              <a:xfrm>
                <a:off x="5247" y="3303"/>
                <a:ext cx="23" cy="19"/>
              </a:xfrm>
              <a:custGeom>
                <a:avLst/>
                <a:gdLst>
                  <a:gd name="T0" fmla="*/ 23 w 23"/>
                  <a:gd name="T1" fmla="*/ 9 h 19"/>
                  <a:gd name="T2" fmla="*/ 23 w 23"/>
                  <a:gd name="T3" fmla="*/ 9 h 19"/>
                  <a:gd name="T4" fmla="*/ 23 w 23"/>
                  <a:gd name="T5" fmla="*/ 13 h 19"/>
                  <a:gd name="T6" fmla="*/ 20 w 23"/>
                  <a:gd name="T7" fmla="*/ 16 h 19"/>
                  <a:gd name="T8" fmla="*/ 16 w 23"/>
                  <a:gd name="T9" fmla="*/ 18 h 19"/>
                  <a:gd name="T10" fmla="*/ 12 w 23"/>
                  <a:gd name="T11" fmla="*/ 19 h 19"/>
                  <a:gd name="T12" fmla="*/ 12 w 23"/>
                  <a:gd name="T13" fmla="*/ 19 h 19"/>
                  <a:gd name="T14" fmla="*/ 7 w 23"/>
                  <a:gd name="T15" fmla="*/ 18 h 19"/>
                  <a:gd name="T16" fmla="*/ 4 w 23"/>
                  <a:gd name="T17" fmla="*/ 16 h 19"/>
                  <a:gd name="T18" fmla="*/ 1 w 23"/>
                  <a:gd name="T19" fmla="*/ 13 h 19"/>
                  <a:gd name="T20" fmla="*/ 0 w 23"/>
                  <a:gd name="T21" fmla="*/ 9 h 19"/>
                  <a:gd name="T22" fmla="*/ 0 w 23"/>
                  <a:gd name="T23" fmla="*/ 9 h 19"/>
                  <a:gd name="T24" fmla="*/ 1 w 23"/>
                  <a:gd name="T25" fmla="*/ 6 h 19"/>
                  <a:gd name="T26" fmla="*/ 4 w 23"/>
                  <a:gd name="T27" fmla="*/ 3 h 19"/>
                  <a:gd name="T28" fmla="*/ 7 w 23"/>
                  <a:gd name="T29" fmla="*/ 1 h 19"/>
                  <a:gd name="T30" fmla="*/ 12 w 23"/>
                  <a:gd name="T31" fmla="*/ 0 h 19"/>
                  <a:gd name="T32" fmla="*/ 12 w 23"/>
                  <a:gd name="T33" fmla="*/ 0 h 19"/>
                  <a:gd name="T34" fmla="*/ 16 w 23"/>
                  <a:gd name="T35" fmla="*/ 1 h 19"/>
                  <a:gd name="T36" fmla="*/ 20 w 23"/>
                  <a:gd name="T37" fmla="*/ 3 h 19"/>
                  <a:gd name="T38" fmla="*/ 23 w 23"/>
                  <a:gd name="T39" fmla="*/ 6 h 19"/>
                  <a:gd name="T40" fmla="*/ 23 w 23"/>
                  <a:gd name="T41" fmla="*/ 9 h 19"/>
                  <a:gd name="T42" fmla="*/ 23 w 23"/>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9"/>
                  <a:gd name="T68" fmla="*/ 23 w 2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9">
                    <a:moveTo>
                      <a:pt x="23" y="9"/>
                    </a:moveTo>
                    <a:lnTo>
                      <a:pt x="23" y="9"/>
                    </a:lnTo>
                    <a:lnTo>
                      <a:pt x="23" y="13"/>
                    </a:lnTo>
                    <a:lnTo>
                      <a:pt x="20" y="16"/>
                    </a:lnTo>
                    <a:lnTo>
                      <a:pt x="16" y="18"/>
                    </a:lnTo>
                    <a:lnTo>
                      <a:pt x="12" y="19"/>
                    </a:lnTo>
                    <a:lnTo>
                      <a:pt x="7" y="18"/>
                    </a:lnTo>
                    <a:lnTo>
                      <a:pt x="4" y="16"/>
                    </a:lnTo>
                    <a:lnTo>
                      <a:pt x="1" y="13"/>
                    </a:lnTo>
                    <a:lnTo>
                      <a:pt x="0" y="9"/>
                    </a:lnTo>
                    <a:lnTo>
                      <a:pt x="1" y="6"/>
                    </a:lnTo>
                    <a:lnTo>
                      <a:pt x="4" y="3"/>
                    </a:lnTo>
                    <a:lnTo>
                      <a:pt x="7" y="1"/>
                    </a:lnTo>
                    <a:lnTo>
                      <a:pt x="12" y="0"/>
                    </a:lnTo>
                    <a:lnTo>
                      <a:pt x="16" y="1"/>
                    </a:lnTo>
                    <a:lnTo>
                      <a:pt x="20" y="3"/>
                    </a:lnTo>
                    <a:lnTo>
                      <a:pt x="23" y="6"/>
                    </a:lnTo>
                    <a:lnTo>
                      <a:pt x="23"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33" name="Freeform 70"/>
              <p:cNvSpPr>
                <a:spLocks/>
              </p:cNvSpPr>
              <p:nvPr/>
            </p:nvSpPr>
            <p:spPr bwMode="auto">
              <a:xfrm>
                <a:off x="5443" y="3179"/>
                <a:ext cx="28" cy="24"/>
              </a:xfrm>
              <a:custGeom>
                <a:avLst/>
                <a:gdLst>
                  <a:gd name="T0" fmla="*/ 28 w 28"/>
                  <a:gd name="T1" fmla="*/ 12 h 24"/>
                  <a:gd name="T2" fmla="*/ 28 w 28"/>
                  <a:gd name="T3" fmla="*/ 12 h 24"/>
                  <a:gd name="T4" fmla="*/ 26 w 28"/>
                  <a:gd name="T5" fmla="*/ 17 h 24"/>
                  <a:gd name="T6" fmla="*/ 24 w 28"/>
                  <a:gd name="T7" fmla="*/ 20 h 24"/>
                  <a:gd name="T8" fmla="*/ 19 w 28"/>
                  <a:gd name="T9" fmla="*/ 23 h 24"/>
                  <a:gd name="T10" fmla="*/ 14 w 28"/>
                  <a:gd name="T11" fmla="*/ 24 h 24"/>
                  <a:gd name="T12" fmla="*/ 14 w 28"/>
                  <a:gd name="T13" fmla="*/ 24 h 24"/>
                  <a:gd name="T14" fmla="*/ 8 w 28"/>
                  <a:gd name="T15" fmla="*/ 23 h 24"/>
                  <a:gd name="T16" fmla="*/ 4 w 28"/>
                  <a:gd name="T17" fmla="*/ 20 h 24"/>
                  <a:gd name="T18" fmla="*/ 1 w 28"/>
                  <a:gd name="T19" fmla="*/ 17 h 24"/>
                  <a:gd name="T20" fmla="*/ 0 w 28"/>
                  <a:gd name="T21" fmla="*/ 12 h 24"/>
                  <a:gd name="T22" fmla="*/ 0 w 28"/>
                  <a:gd name="T23" fmla="*/ 12 h 24"/>
                  <a:gd name="T24" fmla="*/ 1 w 28"/>
                  <a:gd name="T25" fmla="*/ 8 h 24"/>
                  <a:gd name="T26" fmla="*/ 4 w 28"/>
                  <a:gd name="T27" fmla="*/ 4 h 24"/>
                  <a:gd name="T28" fmla="*/ 8 w 28"/>
                  <a:gd name="T29" fmla="*/ 1 h 24"/>
                  <a:gd name="T30" fmla="*/ 14 w 28"/>
                  <a:gd name="T31" fmla="*/ 0 h 24"/>
                  <a:gd name="T32" fmla="*/ 14 w 28"/>
                  <a:gd name="T33" fmla="*/ 0 h 24"/>
                  <a:gd name="T34" fmla="*/ 19 w 28"/>
                  <a:gd name="T35" fmla="*/ 1 h 24"/>
                  <a:gd name="T36" fmla="*/ 24 w 28"/>
                  <a:gd name="T37" fmla="*/ 4 h 24"/>
                  <a:gd name="T38" fmla="*/ 26 w 28"/>
                  <a:gd name="T39" fmla="*/ 8 h 24"/>
                  <a:gd name="T40" fmla="*/ 28 w 28"/>
                  <a:gd name="T41" fmla="*/ 12 h 24"/>
                  <a:gd name="T42" fmla="*/ 28 w 28"/>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28" y="12"/>
                    </a:moveTo>
                    <a:lnTo>
                      <a:pt x="28" y="12"/>
                    </a:lnTo>
                    <a:lnTo>
                      <a:pt x="26" y="17"/>
                    </a:lnTo>
                    <a:lnTo>
                      <a:pt x="24" y="20"/>
                    </a:lnTo>
                    <a:lnTo>
                      <a:pt x="19" y="23"/>
                    </a:lnTo>
                    <a:lnTo>
                      <a:pt x="14" y="24"/>
                    </a:lnTo>
                    <a:lnTo>
                      <a:pt x="8" y="23"/>
                    </a:lnTo>
                    <a:lnTo>
                      <a:pt x="4" y="20"/>
                    </a:lnTo>
                    <a:lnTo>
                      <a:pt x="1" y="17"/>
                    </a:lnTo>
                    <a:lnTo>
                      <a:pt x="0" y="12"/>
                    </a:lnTo>
                    <a:lnTo>
                      <a:pt x="1" y="8"/>
                    </a:lnTo>
                    <a:lnTo>
                      <a:pt x="4" y="4"/>
                    </a:lnTo>
                    <a:lnTo>
                      <a:pt x="8" y="1"/>
                    </a:lnTo>
                    <a:lnTo>
                      <a:pt x="14" y="0"/>
                    </a:lnTo>
                    <a:lnTo>
                      <a:pt x="19" y="1"/>
                    </a:lnTo>
                    <a:lnTo>
                      <a:pt x="24" y="4"/>
                    </a:lnTo>
                    <a:lnTo>
                      <a:pt x="26" y="8"/>
                    </a:lnTo>
                    <a:lnTo>
                      <a:pt x="28" y="12"/>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34" name="Freeform 71"/>
              <p:cNvSpPr>
                <a:spLocks/>
              </p:cNvSpPr>
              <p:nvPr/>
            </p:nvSpPr>
            <p:spPr bwMode="auto">
              <a:xfrm>
                <a:off x="5296" y="3180"/>
                <a:ext cx="20" cy="17"/>
              </a:xfrm>
              <a:custGeom>
                <a:avLst/>
                <a:gdLst>
                  <a:gd name="T0" fmla="*/ 20 w 20"/>
                  <a:gd name="T1" fmla="*/ 9 h 17"/>
                  <a:gd name="T2" fmla="*/ 20 w 20"/>
                  <a:gd name="T3" fmla="*/ 9 h 17"/>
                  <a:gd name="T4" fmla="*/ 20 w 20"/>
                  <a:gd name="T5" fmla="*/ 12 h 17"/>
                  <a:gd name="T6" fmla="*/ 17 w 20"/>
                  <a:gd name="T7" fmla="*/ 14 h 17"/>
                  <a:gd name="T8" fmla="*/ 14 w 20"/>
                  <a:gd name="T9" fmla="*/ 16 h 17"/>
                  <a:gd name="T10" fmla="*/ 10 w 20"/>
                  <a:gd name="T11" fmla="*/ 17 h 17"/>
                  <a:gd name="T12" fmla="*/ 10 w 20"/>
                  <a:gd name="T13" fmla="*/ 17 h 17"/>
                  <a:gd name="T14" fmla="*/ 6 w 20"/>
                  <a:gd name="T15" fmla="*/ 16 h 17"/>
                  <a:gd name="T16" fmla="*/ 3 w 20"/>
                  <a:gd name="T17" fmla="*/ 14 h 17"/>
                  <a:gd name="T18" fmla="*/ 2 w 20"/>
                  <a:gd name="T19" fmla="*/ 12 h 17"/>
                  <a:gd name="T20" fmla="*/ 0 w 20"/>
                  <a:gd name="T21" fmla="*/ 9 h 17"/>
                  <a:gd name="T22" fmla="*/ 0 w 20"/>
                  <a:gd name="T23" fmla="*/ 9 h 17"/>
                  <a:gd name="T24" fmla="*/ 2 w 20"/>
                  <a:gd name="T25" fmla="*/ 5 h 17"/>
                  <a:gd name="T26" fmla="*/ 3 w 20"/>
                  <a:gd name="T27" fmla="*/ 3 h 17"/>
                  <a:gd name="T28" fmla="*/ 6 w 20"/>
                  <a:gd name="T29" fmla="*/ 1 h 17"/>
                  <a:gd name="T30" fmla="*/ 10 w 20"/>
                  <a:gd name="T31" fmla="*/ 0 h 17"/>
                  <a:gd name="T32" fmla="*/ 10 w 20"/>
                  <a:gd name="T33" fmla="*/ 0 h 17"/>
                  <a:gd name="T34" fmla="*/ 14 w 20"/>
                  <a:gd name="T35" fmla="*/ 1 h 17"/>
                  <a:gd name="T36" fmla="*/ 17 w 20"/>
                  <a:gd name="T37" fmla="*/ 3 h 17"/>
                  <a:gd name="T38" fmla="*/ 20 w 20"/>
                  <a:gd name="T39" fmla="*/ 5 h 17"/>
                  <a:gd name="T40" fmla="*/ 20 w 20"/>
                  <a:gd name="T41" fmla="*/ 9 h 17"/>
                  <a:gd name="T42" fmla="*/ 20 w 20"/>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17"/>
                  <a:gd name="T68" fmla="*/ 20 w 20"/>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17">
                    <a:moveTo>
                      <a:pt x="20" y="9"/>
                    </a:moveTo>
                    <a:lnTo>
                      <a:pt x="20" y="9"/>
                    </a:lnTo>
                    <a:lnTo>
                      <a:pt x="20" y="12"/>
                    </a:lnTo>
                    <a:lnTo>
                      <a:pt x="17" y="14"/>
                    </a:lnTo>
                    <a:lnTo>
                      <a:pt x="14" y="16"/>
                    </a:lnTo>
                    <a:lnTo>
                      <a:pt x="10" y="17"/>
                    </a:lnTo>
                    <a:lnTo>
                      <a:pt x="6" y="16"/>
                    </a:lnTo>
                    <a:lnTo>
                      <a:pt x="3" y="14"/>
                    </a:lnTo>
                    <a:lnTo>
                      <a:pt x="2" y="12"/>
                    </a:lnTo>
                    <a:lnTo>
                      <a:pt x="0" y="9"/>
                    </a:lnTo>
                    <a:lnTo>
                      <a:pt x="2" y="5"/>
                    </a:lnTo>
                    <a:lnTo>
                      <a:pt x="3" y="3"/>
                    </a:lnTo>
                    <a:lnTo>
                      <a:pt x="6" y="1"/>
                    </a:lnTo>
                    <a:lnTo>
                      <a:pt x="10" y="0"/>
                    </a:lnTo>
                    <a:lnTo>
                      <a:pt x="14" y="1"/>
                    </a:lnTo>
                    <a:lnTo>
                      <a:pt x="17" y="3"/>
                    </a:lnTo>
                    <a:lnTo>
                      <a:pt x="20" y="5"/>
                    </a:lnTo>
                    <a:lnTo>
                      <a:pt x="20"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35" name="Freeform 72"/>
              <p:cNvSpPr>
                <a:spLocks/>
              </p:cNvSpPr>
              <p:nvPr/>
            </p:nvSpPr>
            <p:spPr bwMode="auto">
              <a:xfrm>
                <a:off x="5550" y="3296"/>
                <a:ext cx="37" cy="30"/>
              </a:xfrm>
              <a:custGeom>
                <a:avLst/>
                <a:gdLst>
                  <a:gd name="T0" fmla="*/ 37 w 37"/>
                  <a:gd name="T1" fmla="*/ 15 h 30"/>
                  <a:gd name="T2" fmla="*/ 37 w 37"/>
                  <a:gd name="T3" fmla="*/ 15 h 30"/>
                  <a:gd name="T4" fmla="*/ 36 w 37"/>
                  <a:gd name="T5" fmla="*/ 18 h 30"/>
                  <a:gd name="T6" fmla="*/ 35 w 37"/>
                  <a:gd name="T7" fmla="*/ 21 h 30"/>
                  <a:gd name="T8" fmla="*/ 31 w 37"/>
                  <a:gd name="T9" fmla="*/ 25 h 30"/>
                  <a:gd name="T10" fmla="*/ 25 w 37"/>
                  <a:gd name="T11" fmla="*/ 29 h 30"/>
                  <a:gd name="T12" fmla="*/ 22 w 37"/>
                  <a:gd name="T13" fmla="*/ 30 h 30"/>
                  <a:gd name="T14" fmla="*/ 18 w 37"/>
                  <a:gd name="T15" fmla="*/ 30 h 30"/>
                  <a:gd name="T16" fmla="*/ 18 w 37"/>
                  <a:gd name="T17" fmla="*/ 30 h 30"/>
                  <a:gd name="T18" fmla="*/ 14 w 37"/>
                  <a:gd name="T19" fmla="*/ 30 h 30"/>
                  <a:gd name="T20" fmla="*/ 11 w 37"/>
                  <a:gd name="T21" fmla="*/ 29 h 30"/>
                  <a:gd name="T22" fmla="*/ 5 w 37"/>
                  <a:gd name="T23" fmla="*/ 25 h 30"/>
                  <a:gd name="T24" fmla="*/ 1 w 37"/>
                  <a:gd name="T25" fmla="*/ 21 h 30"/>
                  <a:gd name="T26" fmla="*/ 0 w 37"/>
                  <a:gd name="T27" fmla="*/ 18 h 30"/>
                  <a:gd name="T28" fmla="*/ 0 w 37"/>
                  <a:gd name="T29" fmla="*/ 15 h 30"/>
                  <a:gd name="T30" fmla="*/ 0 w 37"/>
                  <a:gd name="T31" fmla="*/ 15 h 30"/>
                  <a:gd name="T32" fmla="*/ 0 w 37"/>
                  <a:gd name="T33" fmla="*/ 12 h 30"/>
                  <a:gd name="T34" fmla="*/ 1 w 37"/>
                  <a:gd name="T35" fmla="*/ 10 h 30"/>
                  <a:gd name="T36" fmla="*/ 5 w 37"/>
                  <a:gd name="T37" fmla="*/ 5 h 30"/>
                  <a:gd name="T38" fmla="*/ 11 w 37"/>
                  <a:gd name="T39" fmla="*/ 1 h 30"/>
                  <a:gd name="T40" fmla="*/ 14 w 37"/>
                  <a:gd name="T41" fmla="*/ 1 h 30"/>
                  <a:gd name="T42" fmla="*/ 18 w 37"/>
                  <a:gd name="T43" fmla="*/ 0 h 30"/>
                  <a:gd name="T44" fmla="*/ 18 w 37"/>
                  <a:gd name="T45" fmla="*/ 0 h 30"/>
                  <a:gd name="T46" fmla="*/ 22 w 37"/>
                  <a:gd name="T47" fmla="*/ 1 h 30"/>
                  <a:gd name="T48" fmla="*/ 25 w 37"/>
                  <a:gd name="T49" fmla="*/ 1 h 30"/>
                  <a:gd name="T50" fmla="*/ 31 w 37"/>
                  <a:gd name="T51" fmla="*/ 5 h 30"/>
                  <a:gd name="T52" fmla="*/ 35 w 37"/>
                  <a:gd name="T53" fmla="*/ 10 h 30"/>
                  <a:gd name="T54" fmla="*/ 36 w 37"/>
                  <a:gd name="T55" fmla="*/ 12 h 30"/>
                  <a:gd name="T56" fmla="*/ 37 w 37"/>
                  <a:gd name="T57" fmla="*/ 15 h 30"/>
                  <a:gd name="T58" fmla="*/ 37 w 37"/>
                  <a:gd name="T59" fmla="*/ 15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0"/>
                  <a:gd name="T92" fmla="*/ 37 w 37"/>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0">
                    <a:moveTo>
                      <a:pt x="37" y="15"/>
                    </a:moveTo>
                    <a:lnTo>
                      <a:pt x="37" y="15"/>
                    </a:lnTo>
                    <a:lnTo>
                      <a:pt x="36" y="18"/>
                    </a:lnTo>
                    <a:lnTo>
                      <a:pt x="35" y="21"/>
                    </a:lnTo>
                    <a:lnTo>
                      <a:pt x="31" y="25"/>
                    </a:lnTo>
                    <a:lnTo>
                      <a:pt x="25" y="29"/>
                    </a:lnTo>
                    <a:lnTo>
                      <a:pt x="22" y="30"/>
                    </a:lnTo>
                    <a:lnTo>
                      <a:pt x="18" y="30"/>
                    </a:lnTo>
                    <a:lnTo>
                      <a:pt x="14" y="30"/>
                    </a:lnTo>
                    <a:lnTo>
                      <a:pt x="11" y="29"/>
                    </a:lnTo>
                    <a:lnTo>
                      <a:pt x="5" y="25"/>
                    </a:lnTo>
                    <a:lnTo>
                      <a:pt x="1" y="21"/>
                    </a:lnTo>
                    <a:lnTo>
                      <a:pt x="0" y="18"/>
                    </a:lnTo>
                    <a:lnTo>
                      <a:pt x="0" y="15"/>
                    </a:lnTo>
                    <a:lnTo>
                      <a:pt x="0" y="12"/>
                    </a:lnTo>
                    <a:lnTo>
                      <a:pt x="1" y="10"/>
                    </a:lnTo>
                    <a:lnTo>
                      <a:pt x="5" y="5"/>
                    </a:lnTo>
                    <a:lnTo>
                      <a:pt x="11" y="1"/>
                    </a:lnTo>
                    <a:lnTo>
                      <a:pt x="14" y="1"/>
                    </a:lnTo>
                    <a:lnTo>
                      <a:pt x="18" y="0"/>
                    </a:lnTo>
                    <a:lnTo>
                      <a:pt x="22" y="1"/>
                    </a:lnTo>
                    <a:lnTo>
                      <a:pt x="25" y="1"/>
                    </a:lnTo>
                    <a:lnTo>
                      <a:pt x="31" y="5"/>
                    </a:lnTo>
                    <a:lnTo>
                      <a:pt x="35" y="10"/>
                    </a:lnTo>
                    <a:lnTo>
                      <a:pt x="36" y="12"/>
                    </a:lnTo>
                    <a:lnTo>
                      <a:pt x="37" y="15"/>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36" name="Freeform 73"/>
              <p:cNvSpPr>
                <a:spLocks/>
              </p:cNvSpPr>
              <p:nvPr/>
            </p:nvSpPr>
            <p:spPr bwMode="auto">
              <a:xfrm>
                <a:off x="5405" y="3257"/>
                <a:ext cx="24" cy="19"/>
              </a:xfrm>
              <a:custGeom>
                <a:avLst/>
                <a:gdLst>
                  <a:gd name="T0" fmla="*/ 24 w 24"/>
                  <a:gd name="T1" fmla="*/ 9 h 19"/>
                  <a:gd name="T2" fmla="*/ 24 w 24"/>
                  <a:gd name="T3" fmla="*/ 9 h 19"/>
                  <a:gd name="T4" fmla="*/ 22 w 24"/>
                  <a:gd name="T5" fmla="*/ 13 h 19"/>
                  <a:gd name="T6" fmla="*/ 20 w 24"/>
                  <a:gd name="T7" fmla="*/ 16 h 19"/>
                  <a:gd name="T8" fmla="*/ 16 w 24"/>
                  <a:gd name="T9" fmla="*/ 18 h 19"/>
                  <a:gd name="T10" fmla="*/ 12 w 24"/>
                  <a:gd name="T11" fmla="*/ 19 h 19"/>
                  <a:gd name="T12" fmla="*/ 12 w 24"/>
                  <a:gd name="T13" fmla="*/ 19 h 19"/>
                  <a:gd name="T14" fmla="*/ 7 w 24"/>
                  <a:gd name="T15" fmla="*/ 18 h 19"/>
                  <a:gd name="T16" fmla="*/ 3 w 24"/>
                  <a:gd name="T17" fmla="*/ 16 h 19"/>
                  <a:gd name="T18" fmla="*/ 1 w 24"/>
                  <a:gd name="T19" fmla="*/ 13 h 19"/>
                  <a:gd name="T20" fmla="*/ 0 w 24"/>
                  <a:gd name="T21" fmla="*/ 9 h 19"/>
                  <a:gd name="T22" fmla="*/ 0 w 24"/>
                  <a:gd name="T23" fmla="*/ 9 h 19"/>
                  <a:gd name="T24" fmla="*/ 1 w 24"/>
                  <a:gd name="T25" fmla="*/ 6 h 19"/>
                  <a:gd name="T26" fmla="*/ 3 w 24"/>
                  <a:gd name="T27" fmla="*/ 3 h 19"/>
                  <a:gd name="T28" fmla="*/ 7 w 24"/>
                  <a:gd name="T29" fmla="*/ 1 h 19"/>
                  <a:gd name="T30" fmla="*/ 12 w 24"/>
                  <a:gd name="T31" fmla="*/ 0 h 19"/>
                  <a:gd name="T32" fmla="*/ 12 w 24"/>
                  <a:gd name="T33" fmla="*/ 0 h 19"/>
                  <a:gd name="T34" fmla="*/ 16 w 24"/>
                  <a:gd name="T35" fmla="*/ 1 h 19"/>
                  <a:gd name="T36" fmla="*/ 20 w 24"/>
                  <a:gd name="T37" fmla="*/ 3 h 19"/>
                  <a:gd name="T38" fmla="*/ 22 w 24"/>
                  <a:gd name="T39" fmla="*/ 6 h 19"/>
                  <a:gd name="T40" fmla="*/ 24 w 24"/>
                  <a:gd name="T41" fmla="*/ 9 h 19"/>
                  <a:gd name="T42" fmla="*/ 24 w 24"/>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19"/>
                  <a:gd name="T68" fmla="*/ 24 w 24"/>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19">
                    <a:moveTo>
                      <a:pt x="24" y="9"/>
                    </a:moveTo>
                    <a:lnTo>
                      <a:pt x="24" y="9"/>
                    </a:lnTo>
                    <a:lnTo>
                      <a:pt x="22" y="13"/>
                    </a:lnTo>
                    <a:lnTo>
                      <a:pt x="20" y="16"/>
                    </a:lnTo>
                    <a:lnTo>
                      <a:pt x="16" y="18"/>
                    </a:lnTo>
                    <a:lnTo>
                      <a:pt x="12" y="19"/>
                    </a:lnTo>
                    <a:lnTo>
                      <a:pt x="7" y="18"/>
                    </a:lnTo>
                    <a:lnTo>
                      <a:pt x="3" y="16"/>
                    </a:lnTo>
                    <a:lnTo>
                      <a:pt x="1" y="13"/>
                    </a:lnTo>
                    <a:lnTo>
                      <a:pt x="0" y="9"/>
                    </a:lnTo>
                    <a:lnTo>
                      <a:pt x="1" y="6"/>
                    </a:lnTo>
                    <a:lnTo>
                      <a:pt x="3" y="3"/>
                    </a:lnTo>
                    <a:lnTo>
                      <a:pt x="7" y="1"/>
                    </a:lnTo>
                    <a:lnTo>
                      <a:pt x="12" y="0"/>
                    </a:lnTo>
                    <a:lnTo>
                      <a:pt x="16" y="1"/>
                    </a:lnTo>
                    <a:lnTo>
                      <a:pt x="20" y="3"/>
                    </a:lnTo>
                    <a:lnTo>
                      <a:pt x="22" y="6"/>
                    </a:lnTo>
                    <a:lnTo>
                      <a:pt x="24"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37" name="Freeform 74"/>
              <p:cNvSpPr>
                <a:spLocks/>
              </p:cNvSpPr>
              <p:nvPr/>
            </p:nvSpPr>
            <p:spPr bwMode="auto">
              <a:xfrm>
                <a:off x="5337" y="3286"/>
                <a:ext cx="18" cy="15"/>
              </a:xfrm>
              <a:custGeom>
                <a:avLst/>
                <a:gdLst>
                  <a:gd name="T0" fmla="*/ 18 w 18"/>
                  <a:gd name="T1" fmla="*/ 8 h 15"/>
                  <a:gd name="T2" fmla="*/ 18 w 18"/>
                  <a:gd name="T3" fmla="*/ 8 h 15"/>
                  <a:gd name="T4" fmla="*/ 17 w 18"/>
                  <a:gd name="T5" fmla="*/ 11 h 15"/>
                  <a:gd name="T6" fmla="*/ 16 w 18"/>
                  <a:gd name="T7" fmla="*/ 13 h 15"/>
                  <a:gd name="T8" fmla="*/ 12 w 18"/>
                  <a:gd name="T9" fmla="*/ 15 h 15"/>
                  <a:gd name="T10" fmla="*/ 9 w 18"/>
                  <a:gd name="T11" fmla="*/ 15 h 15"/>
                  <a:gd name="T12" fmla="*/ 9 w 18"/>
                  <a:gd name="T13" fmla="*/ 15 h 15"/>
                  <a:gd name="T14" fmla="*/ 5 w 18"/>
                  <a:gd name="T15" fmla="*/ 15 h 15"/>
                  <a:gd name="T16" fmla="*/ 3 w 18"/>
                  <a:gd name="T17" fmla="*/ 13 h 15"/>
                  <a:gd name="T18" fmla="*/ 0 w 18"/>
                  <a:gd name="T19" fmla="*/ 11 h 15"/>
                  <a:gd name="T20" fmla="*/ 0 w 18"/>
                  <a:gd name="T21" fmla="*/ 8 h 15"/>
                  <a:gd name="T22" fmla="*/ 0 w 18"/>
                  <a:gd name="T23" fmla="*/ 8 h 15"/>
                  <a:gd name="T24" fmla="*/ 0 w 18"/>
                  <a:gd name="T25" fmla="*/ 5 h 15"/>
                  <a:gd name="T26" fmla="*/ 3 w 18"/>
                  <a:gd name="T27" fmla="*/ 2 h 15"/>
                  <a:gd name="T28" fmla="*/ 5 w 18"/>
                  <a:gd name="T29" fmla="*/ 1 h 15"/>
                  <a:gd name="T30" fmla="*/ 9 w 18"/>
                  <a:gd name="T31" fmla="*/ 0 h 15"/>
                  <a:gd name="T32" fmla="*/ 9 w 18"/>
                  <a:gd name="T33" fmla="*/ 0 h 15"/>
                  <a:gd name="T34" fmla="*/ 12 w 18"/>
                  <a:gd name="T35" fmla="*/ 1 h 15"/>
                  <a:gd name="T36" fmla="*/ 16 w 18"/>
                  <a:gd name="T37" fmla="*/ 2 h 15"/>
                  <a:gd name="T38" fmla="*/ 17 w 18"/>
                  <a:gd name="T39" fmla="*/ 5 h 15"/>
                  <a:gd name="T40" fmla="*/ 18 w 18"/>
                  <a:gd name="T41" fmla="*/ 8 h 15"/>
                  <a:gd name="T42" fmla="*/ 18 w 18"/>
                  <a:gd name="T43" fmla="*/ 8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5"/>
                  <a:gd name="T68" fmla="*/ 18 w 1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5">
                    <a:moveTo>
                      <a:pt x="18" y="8"/>
                    </a:moveTo>
                    <a:lnTo>
                      <a:pt x="18" y="8"/>
                    </a:lnTo>
                    <a:lnTo>
                      <a:pt x="17" y="11"/>
                    </a:lnTo>
                    <a:lnTo>
                      <a:pt x="16" y="13"/>
                    </a:lnTo>
                    <a:lnTo>
                      <a:pt x="12" y="15"/>
                    </a:lnTo>
                    <a:lnTo>
                      <a:pt x="9" y="15"/>
                    </a:lnTo>
                    <a:lnTo>
                      <a:pt x="5" y="15"/>
                    </a:lnTo>
                    <a:lnTo>
                      <a:pt x="3" y="13"/>
                    </a:lnTo>
                    <a:lnTo>
                      <a:pt x="0" y="11"/>
                    </a:lnTo>
                    <a:lnTo>
                      <a:pt x="0" y="8"/>
                    </a:lnTo>
                    <a:lnTo>
                      <a:pt x="0" y="5"/>
                    </a:lnTo>
                    <a:lnTo>
                      <a:pt x="3" y="2"/>
                    </a:lnTo>
                    <a:lnTo>
                      <a:pt x="5" y="1"/>
                    </a:lnTo>
                    <a:lnTo>
                      <a:pt x="9" y="0"/>
                    </a:lnTo>
                    <a:lnTo>
                      <a:pt x="12" y="1"/>
                    </a:lnTo>
                    <a:lnTo>
                      <a:pt x="16" y="2"/>
                    </a:lnTo>
                    <a:lnTo>
                      <a:pt x="17" y="5"/>
                    </a:lnTo>
                    <a:lnTo>
                      <a:pt x="18" y="8"/>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38" name="Freeform 75"/>
              <p:cNvSpPr>
                <a:spLocks/>
              </p:cNvSpPr>
              <p:nvPr/>
            </p:nvSpPr>
            <p:spPr bwMode="auto">
              <a:xfrm>
                <a:off x="5444" y="3411"/>
                <a:ext cx="28" cy="24"/>
              </a:xfrm>
              <a:custGeom>
                <a:avLst/>
                <a:gdLst>
                  <a:gd name="T0" fmla="*/ 28 w 28"/>
                  <a:gd name="T1" fmla="*/ 12 h 24"/>
                  <a:gd name="T2" fmla="*/ 28 w 28"/>
                  <a:gd name="T3" fmla="*/ 12 h 24"/>
                  <a:gd name="T4" fmla="*/ 27 w 28"/>
                  <a:gd name="T5" fmla="*/ 16 h 24"/>
                  <a:gd name="T6" fmla="*/ 24 w 28"/>
                  <a:gd name="T7" fmla="*/ 20 h 24"/>
                  <a:gd name="T8" fmla="*/ 19 w 28"/>
                  <a:gd name="T9" fmla="*/ 23 h 24"/>
                  <a:gd name="T10" fmla="*/ 15 w 28"/>
                  <a:gd name="T11" fmla="*/ 24 h 24"/>
                  <a:gd name="T12" fmla="*/ 15 w 28"/>
                  <a:gd name="T13" fmla="*/ 24 h 24"/>
                  <a:gd name="T14" fmla="*/ 9 w 28"/>
                  <a:gd name="T15" fmla="*/ 23 h 24"/>
                  <a:gd name="T16" fmla="*/ 4 w 28"/>
                  <a:gd name="T17" fmla="*/ 20 h 24"/>
                  <a:gd name="T18" fmla="*/ 1 w 28"/>
                  <a:gd name="T19" fmla="*/ 16 h 24"/>
                  <a:gd name="T20" fmla="*/ 0 w 28"/>
                  <a:gd name="T21" fmla="*/ 12 h 24"/>
                  <a:gd name="T22" fmla="*/ 0 w 28"/>
                  <a:gd name="T23" fmla="*/ 12 h 24"/>
                  <a:gd name="T24" fmla="*/ 1 w 28"/>
                  <a:gd name="T25" fmla="*/ 7 h 24"/>
                  <a:gd name="T26" fmla="*/ 4 w 28"/>
                  <a:gd name="T27" fmla="*/ 4 h 24"/>
                  <a:gd name="T28" fmla="*/ 9 w 28"/>
                  <a:gd name="T29" fmla="*/ 1 h 24"/>
                  <a:gd name="T30" fmla="*/ 15 w 28"/>
                  <a:gd name="T31" fmla="*/ 0 h 24"/>
                  <a:gd name="T32" fmla="*/ 15 w 28"/>
                  <a:gd name="T33" fmla="*/ 0 h 24"/>
                  <a:gd name="T34" fmla="*/ 19 w 28"/>
                  <a:gd name="T35" fmla="*/ 1 h 24"/>
                  <a:gd name="T36" fmla="*/ 24 w 28"/>
                  <a:gd name="T37" fmla="*/ 4 h 24"/>
                  <a:gd name="T38" fmla="*/ 27 w 28"/>
                  <a:gd name="T39" fmla="*/ 7 h 24"/>
                  <a:gd name="T40" fmla="*/ 28 w 28"/>
                  <a:gd name="T41" fmla="*/ 12 h 24"/>
                  <a:gd name="T42" fmla="*/ 28 w 28"/>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28" y="12"/>
                    </a:moveTo>
                    <a:lnTo>
                      <a:pt x="28" y="12"/>
                    </a:lnTo>
                    <a:lnTo>
                      <a:pt x="27" y="16"/>
                    </a:lnTo>
                    <a:lnTo>
                      <a:pt x="24" y="20"/>
                    </a:lnTo>
                    <a:lnTo>
                      <a:pt x="19" y="23"/>
                    </a:lnTo>
                    <a:lnTo>
                      <a:pt x="15" y="24"/>
                    </a:lnTo>
                    <a:lnTo>
                      <a:pt x="9" y="23"/>
                    </a:lnTo>
                    <a:lnTo>
                      <a:pt x="4" y="20"/>
                    </a:lnTo>
                    <a:lnTo>
                      <a:pt x="1" y="16"/>
                    </a:lnTo>
                    <a:lnTo>
                      <a:pt x="0" y="12"/>
                    </a:lnTo>
                    <a:lnTo>
                      <a:pt x="1" y="7"/>
                    </a:lnTo>
                    <a:lnTo>
                      <a:pt x="4" y="4"/>
                    </a:lnTo>
                    <a:lnTo>
                      <a:pt x="9" y="1"/>
                    </a:lnTo>
                    <a:lnTo>
                      <a:pt x="15" y="0"/>
                    </a:lnTo>
                    <a:lnTo>
                      <a:pt x="19" y="1"/>
                    </a:lnTo>
                    <a:lnTo>
                      <a:pt x="24" y="4"/>
                    </a:lnTo>
                    <a:lnTo>
                      <a:pt x="27" y="7"/>
                    </a:lnTo>
                    <a:lnTo>
                      <a:pt x="28" y="12"/>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39" name="Freeform 76"/>
              <p:cNvSpPr>
                <a:spLocks/>
              </p:cNvSpPr>
              <p:nvPr/>
            </p:nvSpPr>
            <p:spPr bwMode="auto">
              <a:xfrm>
                <a:off x="5364" y="3410"/>
                <a:ext cx="21" cy="17"/>
              </a:xfrm>
              <a:custGeom>
                <a:avLst/>
                <a:gdLst>
                  <a:gd name="T0" fmla="*/ 21 w 21"/>
                  <a:gd name="T1" fmla="*/ 9 h 17"/>
                  <a:gd name="T2" fmla="*/ 21 w 21"/>
                  <a:gd name="T3" fmla="*/ 9 h 17"/>
                  <a:gd name="T4" fmla="*/ 20 w 21"/>
                  <a:gd name="T5" fmla="*/ 12 h 17"/>
                  <a:gd name="T6" fmla="*/ 18 w 21"/>
                  <a:gd name="T7" fmla="*/ 15 h 17"/>
                  <a:gd name="T8" fmla="*/ 14 w 21"/>
                  <a:gd name="T9" fmla="*/ 17 h 17"/>
                  <a:gd name="T10" fmla="*/ 10 w 21"/>
                  <a:gd name="T11" fmla="*/ 17 h 17"/>
                  <a:gd name="T12" fmla="*/ 10 w 21"/>
                  <a:gd name="T13" fmla="*/ 17 h 17"/>
                  <a:gd name="T14" fmla="*/ 7 w 21"/>
                  <a:gd name="T15" fmla="*/ 17 h 17"/>
                  <a:gd name="T16" fmla="*/ 3 w 21"/>
                  <a:gd name="T17" fmla="*/ 15 h 17"/>
                  <a:gd name="T18" fmla="*/ 1 w 21"/>
                  <a:gd name="T19" fmla="*/ 12 h 17"/>
                  <a:gd name="T20" fmla="*/ 0 w 21"/>
                  <a:gd name="T21" fmla="*/ 9 h 17"/>
                  <a:gd name="T22" fmla="*/ 0 w 21"/>
                  <a:gd name="T23" fmla="*/ 9 h 17"/>
                  <a:gd name="T24" fmla="*/ 1 w 21"/>
                  <a:gd name="T25" fmla="*/ 5 h 17"/>
                  <a:gd name="T26" fmla="*/ 3 w 21"/>
                  <a:gd name="T27" fmla="*/ 3 h 17"/>
                  <a:gd name="T28" fmla="*/ 7 w 21"/>
                  <a:gd name="T29" fmla="*/ 1 h 17"/>
                  <a:gd name="T30" fmla="*/ 10 w 21"/>
                  <a:gd name="T31" fmla="*/ 0 h 17"/>
                  <a:gd name="T32" fmla="*/ 10 w 21"/>
                  <a:gd name="T33" fmla="*/ 0 h 17"/>
                  <a:gd name="T34" fmla="*/ 14 w 21"/>
                  <a:gd name="T35" fmla="*/ 1 h 17"/>
                  <a:gd name="T36" fmla="*/ 18 w 21"/>
                  <a:gd name="T37" fmla="*/ 3 h 17"/>
                  <a:gd name="T38" fmla="*/ 20 w 21"/>
                  <a:gd name="T39" fmla="*/ 5 h 17"/>
                  <a:gd name="T40" fmla="*/ 21 w 21"/>
                  <a:gd name="T41" fmla="*/ 9 h 17"/>
                  <a:gd name="T42" fmla="*/ 21 w 21"/>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7"/>
                  <a:gd name="T68" fmla="*/ 21 w 2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7">
                    <a:moveTo>
                      <a:pt x="21" y="9"/>
                    </a:moveTo>
                    <a:lnTo>
                      <a:pt x="21" y="9"/>
                    </a:lnTo>
                    <a:lnTo>
                      <a:pt x="20" y="12"/>
                    </a:lnTo>
                    <a:lnTo>
                      <a:pt x="18" y="15"/>
                    </a:lnTo>
                    <a:lnTo>
                      <a:pt x="14" y="17"/>
                    </a:lnTo>
                    <a:lnTo>
                      <a:pt x="10" y="17"/>
                    </a:lnTo>
                    <a:lnTo>
                      <a:pt x="7" y="17"/>
                    </a:lnTo>
                    <a:lnTo>
                      <a:pt x="3" y="15"/>
                    </a:lnTo>
                    <a:lnTo>
                      <a:pt x="1" y="12"/>
                    </a:lnTo>
                    <a:lnTo>
                      <a:pt x="0" y="9"/>
                    </a:lnTo>
                    <a:lnTo>
                      <a:pt x="1" y="5"/>
                    </a:lnTo>
                    <a:lnTo>
                      <a:pt x="3" y="3"/>
                    </a:lnTo>
                    <a:lnTo>
                      <a:pt x="7" y="1"/>
                    </a:lnTo>
                    <a:lnTo>
                      <a:pt x="10" y="0"/>
                    </a:lnTo>
                    <a:lnTo>
                      <a:pt x="14" y="1"/>
                    </a:lnTo>
                    <a:lnTo>
                      <a:pt x="18" y="3"/>
                    </a:lnTo>
                    <a:lnTo>
                      <a:pt x="20" y="5"/>
                    </a:lnTo>
                    <a:lnTo>
                      <a:pt x="21"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40" name="Freeform 77"/>
              <p:cNvSpPr>
                <a:spLocks/>
              </p:cNvSpPr>
              <p:nvPr/>
            </p:nvSpPr>
            <p:spPr bwMode="auto">
              <a:xfrm>
                <a:off x="5310" y="3400"/>
                <a:ext cx="13" cy="11"/>
              </a:xfrm>
              <a:custGeom>
                <a:avLst/>
                <a:gdLst>
                  <a:gd name="T0" fmla="*/ 13 w 13"/>
                  <a:gd name="T1" fmla="*/ 5 h 11"/>
                  <a:gd name="T2" fmla="*/ 13 w 13"/>
                  <a:gd name="T3" fmla="*/ 5 h 11"/>
                  <a:gd name="T4" fmla="*/ 13 w 13"/>
                  <a:gd name="T5" fmla="*/ 8 h 11"/>
                  <a:gd name="T6" fmla="*/ 12 w 13"/>
                  <a:gd name="T7" fmla="*/ 9 h 11"/>
                  <a:gd name="T8" fmla="*/ 9 w 13"/>
                  <a:gd name="T9" fmla="*/ 11 h 11"/>
                  <a:gd name="T10" fmla="*/ 7 w 13"/>
                  <a:gd name="T11" fmla="*/ 11 h 11"/>
                  <a:gd name="T12" fmla="*/ 7 w 13"/>
                  <a:gd name="T13" fmla="*/ 11 h 11"/>
                  <a:gd name="T14" fmla="*/ 4 w 13"/>
                  <a:gd name="T15" fmla="*/ 11 h 11"/>
                  <a:gd name="T16" fmla="*/ 2 w 13"/>
                  <a:gd name="T17" fmla="*/ 9 h 11"/>
                  <a:gd name="T18" fmla="*/ 1 w 13"/>
                  <a:gd name="T19" fmla="*/ 8 h 11"/>
                  <a:gd name="T20" fmla="*/ 0 w 13"/>
                  <a:gd name="T21" fmla="*/ 5 h 11"/>
                  <a:gd name="T22" fmla="*/ 0 w 13"/>
                  <a:gd name="T23" fmla="*/ 5 h 11"/>
                  <a:gd name="T24" fmla="*/ 1 w 13"/>
                  <a:gd name="T25" fmla="*/ 3 h 11"/>
                  <a:gd name="T26" fmla="*/ 2 w 13"/>
                  <a:gd name="T27" fmla="*/ 1 h 11"/>
                  <a:gd name="T28" fmla="*/ 4 w 13"/>
                  <a:gd name="T29" fmla="*/ 0 h 11"/>
                  <a:gd name="T30" fmla="*/ 7 w 13"/>
                  <a:gd name="T31" fmla="*/ 0 h 11"/>
                  <a:gd name="T32" fmla="*/ 7 w 13"/>
                  <a:gd name="T33" fmla="*/ 0 h 11"/>
                  <a:gd name="T34" fmla="*/ 9 w 13"/>
                  <a:gd name="T35" fmla="*/ 0 h 11"/>
                  <a:gd name="T36" fmla="*/ 12 w 13"/>
                  <a:gd name="T37" fmla="*/ 1 h 11"/>
                  <a:gd name="T38" fmla="*/ 13 w 13"/>
                  <a:gd name="T39" fmla="*/ 3 h 11"/>
                  <a:gd name="T40" fmla="*/ 13 w 13"/>
                  <a:gd name="T41" fmla="*/ 5 h 11"/>
                  <a:gd name="T42" fmla="*/ 13 w 13"/>
                  <a:gd name="T43" fmla="*/ 5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1"/>
                  <a:gd name="T68" fmla="*/ 13 w 13"/>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1">
                    <a:moveTo>
                      <a:pt x="13" y="5"/>
                    </a:moveTo>
                    <a:lnTo>
                      <a:pt x="13" y="5"/>
                    </a:lnTo>
                    <a:lnTo>
                      <a:pt x="13" y="8"/>
                    </a:lnTo>
                    <a:lnTo>
                      <a:pt x="12" y="9"/>
                    </a:lnTo>
                    <a:lnTo>
                      <a:pt x="9" y="11"/>
                    </a:lnTo>
                    <a:lnTo>
                      <a:pt x="7" y="11"/>
                    </a:lnTo>
                    <a:lnTo>
                      <a:pt x="4" y="11"/>
                    </a:lnTo>
                    <a:lnTo>
                      <a:pt x="2" y="9"/>
                    </a:lnTo>
                    <a:lnTo>
                      <a:pt x="1" y="8"/>
                    </a:lnTo>
                    <a:lnTo>
                      <a:pt x="0" y="5"/>
                    </a:lnTo>
                    <a:lnTo>
                      <a:pt x="1" y="3"/>
                    </a:lnTo>
                    <a:lnTo>
                      <a:pt x="2" y="1"/>
                    </a:lnTo>
                    <a:lnTo>
                      <a:pt x="4" y="0"/>
                    </a:lnTo>
                    <a:lnTo>
                      <a:pt x="7" y="0"/>
                    </a:lnTo>
                    <a:lnTo>
                      <a:pt x="9" y="0"/>
                    </a:lnTo>
                    <a:lnTo>
                      <a:pt x="12" y="1"/>
                    </a:lnTo>
                    <a:lnTo>
                      <a:pt x="13" y="3"/>
                    </a:lnTo>
                    <a:lnTo>
                      <a:pt x="13" y="5"/>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41" name="Freeform 78"/>
              <p:cNvSpPr>
                <a:spLocks/>
              </p:cNvSpPr>
              <p:nvPr/>
            </p:nvSpPr>
            <p:spPr bwMode="auto">
              <a:xfrm>
                <a:off x="5528" y="3200"/>
                <a:ext cx="21" cy="17"/>
              </a:xfrm>
              <a:custGeom>
                <a:avLst/>
                <a:gdLst>
                  <a:gd name="T0" fmla="*/ 21 w 21"/>
                  <a:gd name="T1" fmla="*/ 9 h 17"/>
                  <a:gd name="T2" fmla="*/ 21 w 21"/>
                  <a:gd name="T3" fmla="*/ 9 h 17"/>
                  <a:gd name="T4" fmla="*/ 20 w 21"/>
                  <a:gd name="T5" fmla="*/ 12 h 17"/>
                  <a:gd name="T6" fmla="*/ 17 w 21"/>
                  <a:gd name="T7" fmla="*/ 15 h 17"/>
                  <a:gd name="T8" fmla="*/ 15 w 21"/>
                  <a:gd name="T9" fmla="*/ 17 h 17"/>
                  <a:gd name="T10" fmla="*/ 10 w 21"/>
                  <a:gd name="T11" fmla="*/ 17 h 17"/>
                  <a:gd name="T12" fmla="*/ 10 w 21"/>
                  <a:gd name="T13" fmla="*/ 17 h 17"/>
                  <a:gd name="T14" fmla="*/ 6 w 21"/>
                  <a:gd name="T15" fmla="*/ 17 h 17"/>
                  <a:gd name="T16" fmla="*/ 3 w 21"/>
                  <a:gd name="T17" fmla="*/ 15 h 17"/>
                  <a:gd name="T18" fmla="*/ 0 w 21"/>
                  <a:gd name="T19" fmla="*/ 12 h 17"/>
                  <a:gd name="T20" fmla="*/ 0 w 21"/>
                  <a:gd name="T21" fmla="*/ 9 h 17"/>
                  <a:gd name="T22" fmla="*/ 0 w 21"/>
                  <a:gd name="T23" fmla="*/ 9 h 17"/>
                  <a:gd name="T24" fmla="*/ 0 w 21"/>
                  <a:gd name="T25" fmla="*/ 5 h 17"/>
                  <a:gd name="T26" fmla="*/ 3 w 21"/>
                  <a:gd name="T27" fmla="*/ 2 h 17"/>
                  <a:gd name="T28" fmla="*/ 6 w 21"/>
                  <a:gd name="T29" fmla="*/ 1 h 17"/>
                  <a:gd name="T30" fmla="*/ 10 w 21"/>
                  <a:gd name="T31" fmla="*/ 0 h 17"/>
                  <a:gd name="T32" fmla="*/ 10 w 21"/>
                  <a:gd name="T33" fmla="*/ 0 h 17"/>
                  <a:gd name="T34" fmla="*/ 15 w 21"/>
                  <a:gd name="T35" fmla="*/ 1 h 17"/>
                  <a:gd name="T36" fmla="*/ 17 w 21"/>
                  <a:gd name="T37" fmla="*/ 2 h 17"/>
                  <a:gd name="T38" fmla="*/ 20 w 21"/>
                  <a:gd name="T39" fmla="*/ 5 h 17"/>
                  <a:gd name="T40" fmla="*/ 21 w 21"/>
                  <a:gd name="T41" fmla="*/ 9 h 17"/>
                  <a:gd name="T42" fmla="*/ 21 w 21"/>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7"/>
                  <a:gd name="T68" fmla="*/ 21 w 2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7">
                    <a:moveTo>
                      <a:pt x="21" y="9"/>
                    </a:moveTo>
                    <a:lnTo>
                      <a:pt x="21" y="9"/>
                    </a:lnTo>
                    <a:lnTo>
                      <a:pt x="20" y="12"/>
                    </a:lnTo>
                    <a:lnTo>
                      <a:pt x="17" y="15"/>
                    </a:lnTo>
                    <a:lnTo>
                      <a:pt x="15" y="17"/>
                    </a:lnTo>
                    <a:lnTo>
                      <a:pt x="10" y="17"/>
                    </a:lnTo>
                    <a:lnTo>
                      <a:pt x="6" y="17"/>
                    </a:lnTo>
                    <a:lnTo>
                      <a:pt x="3" y="15"/>
                    </a:lnTo>
                    <a:lnTo>
                      <a:pt x="0" y="12"/>
                    </a:lnTo>
                    <a:lnTo>
                      <a:pt x="0" y="9"/>
                    </a:lnTo>
                    <a:lnTo>
                      <a:pt x="0" y="5"/>
                    </a:lnTo>
                    <a:lnTo>
                      <a:pt x="3" y="2"/>
                    </a:lnTo>
                    <a:lnTo>
                      <a:pt x="6" y="1"/>
                    </a:lnTo>
                    <a:lnTo>
                      <a:pt x="10" y="0"/>
                    </a:lnTo>
                    <a:lnTo>
                      <a:pt x="15" y="1"/>
                    </a:lnTo>
                    <a:lnTo>
                      <a:pt x="17" y="2"/>
                    </a:lnTo>
                    <a:lnTo>
                      <a:pt x="20" y="5"/>
                    </a:lnTo>
                    <a:lnTo>
                      <a:pt x="21"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42" name="Freeform 79"/>
              <p:cNvSpPr>
                <a:spLocks/>
              </p:cNvSpPr>
              <p:nvPr/>
            </p:nvSpPr>
            <p:spPr bwMode="auto">
              <a:xfrm>
                <a:off x="5561" y="3237"/>
                <a:ext cx="23" cy="18"/>
              </a:xfrm>
              <a:custGeom>
                <a:avLst/>
                <a:gdLst>
                  <a:gd name="T0" fmla="*/ 23 w 23"/>
                  <a:gd name="T1" fmla="*/ 9 h 18"/>
                  <a:gd name="T2" fmla="*/ 23 w 23"/>
                  <a:gd name="T3" fmla="*/ 9 h 18"/>
                  <a:gd name="T4" fmla="*/ 21 w 23"/>
                  <a:gd name="T5" fmla="*/ 13 h 18"/>
                  <a:gd name="T6" fmla="*/ 19 w 23"/>
                  <a:gd name="T7" fmla="*/ 16 h 18"/>
                  <a:gd name="T8" fmla="*/ 15 w 23"/>
                  <a:gd name="T9" fmla="*/ 17 h 18"/>
                  <a:gd name="T10" fmla="*/ 11 w 23"/>
                  <a:gd name="T11" fmla="*/ 18 h 18"/>
                  <a:gd name="T12" fmla="*/ 11 w 23"/>
                  <a:gd name="T13" fmla="*/ 18 h 18"/>
                  <a:gd name="T14" fmla="*/ 7 w 23"/>
                  <a:gd name="T15" fmla="*/ 17 h 18"/>
                  <a:gd name="T16" fmla="*/ 3 w 23"/>
                  <a:gd name="T17" fmla="*/ 16 h 18"/>
                  <a:gd name="T18" fmla="*/ 1 w 23"/>
                  <a:gd name="T19" fmla="*/ 13 h 18"/>
                  <a:gd name="T20" fmla="*/ 0 w 23"/>
                  <a:gd name="T21" fmla="*/ 9 h 18"/>
                  <a:gd name="T22" fmla="*/ 0 w 23"/>
                  <a:gd name="T23" fmla="*/ 9 h 18"/>
                  <a:gd name="T24" fmla="*/ 1 w 23"/>
                  <a:gd name="T25" fmla="*/ 5 h 18"/>
                  <a:gd name="T26" fmla="*/ 3 w 23"/>
                  <a:gd name="T27" fmla="*/ 2 h 18"/>
                  <a:gd name="T28" fmla="*/ 7 w 23"/>
                  <a:gd name="T29" fmla="*/ 0 h 18"/>
                  <a:gd name="T30" fmla="*/ 11 w 23"/>
                  <a:gd name="T31" fmla="*/ 0 h 18"/>
                  <a:gd name="T32" fmla="*/ 11 w 23"/>
                  <a:gd name="T33" fmla="*/ 0 h 18"/>
                  <a:gd name="T34" fmla="*/ 15 w 23"/>
                  <a:gd name="T35" fmla="*/ 0 h 18"/>
                  <a:gd name="T36" fmla="*/ 19 w 23"/>
                  <a:gd name="T37" fmla="*/ 2 h 18"/>
                  <a:gd name="T38" fmla="*/ 21 w 23"/>
                  <a:gd name="T39" fmla="*/ 5 h 18"/>
                  <a:gd name="T40" fmla="*/ 23 w 23"/>
                  <a:gd name="T41" fmla="*/ 9 h 18"/>
                  <a:gd name="T42" fmla="*/ 23 w 23"/>
                  <a:gd name="T43" fmla="*/ 9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8"/>
                  <a:gd name="T68" fmla="*/ 23 w 23"/>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8">
                    <a:moveTo>
                      <a:pt x="23" y="9"/>
                    </a:moveTo>
                    <a:lnTo>
                      <a:pt x="23" y="9"/>
                    </a:lnTo>
                    <a:lnTo>
                      <a:pt x="21" y="13"/>
                    </a:lnTo>
                    <a:lnTo>
                      <a:pt x="19" y="16"/>
                    </a:lnTo>
                    <a:lnTo>
                      <a:pt x="15" y="17"/>
                    </a:lnTo>
                    <a:lnTo>
                      <a:pt x="11" y="18"/>
                    </a:lnTo>
                    <a:lnTo>
                      <a:pt x="7" y="17"/>
                    </a:lnTo>
                    <a:lnTo>
                      <a:pt x="3" y="16"/>
                    </a:lnTo>
                    <a:lnTo>
                      <a:pt x="1" y="13"/>
                    </a:lnTo>
                    <a:lnTo>
                      <a:pt x="0" y="9"/>
                    </a:lnTo>
                    <a:lnTo>
                      <a:pt x="1" y="5"/>
                    </a:lnTo>
                    <a:lnTo>
                      <a:pt x="3" y="2"/>
                    </a:lnTo>
                    <a:lnTo>
                      <a:pt x="7" y="0"/>
                    </a:lnTo>
                    <a:lnTo>
                      <a:pt x="11" y="0"/>
                    </a:lnTo>
                    <a:lnTo>
                      <a:pt x="15" y="0"/>
                    </a:lnTo>
                    <a:lnTo>
                      <a:pt x="19" y="2"/>
                    </a:lnTo>
                    <a:lnTo>
                      <a:pt x="21" y="5"/>
                    </a:lnTo>
                    <a:lnTo>
                      <a:pt x="23"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43" name="Freeform 80"/>
              <p:cNvSpPr>
                <a:spLocks/>
              </p:cNvSpPr>
              <p:nvPr/>
            </p:nvSpPr>
            <p:spPr bwMode="auto">
              <a:xfrm>
                <a:off x="5235" y="3224"/>
                <a:ext cx="18" cy="16"/>
              </a:xfrm>
              <a:custGeom>
                <a:avLst/>
                <a:gdLst>
                  <a:gd name="T0" fmla="*/ 18 w 18"/>
                  <a:gd name="T1" fmla="*/ 8 h 16"/>
                  <a:gd name="T2" fmla="*/ 18 w 18"/>
                  <a:gd name="T3" fmla="*/ 8 h 16"/>
                  <a:gd name="T4" fmla="*/ 17 w 18"/>
                  <a:gd name="T5" fmla="*/ 11 h 16"/>
                  <a:gd name="T6" fmla="*/ 16 w 18"/>
                  <a:gd name="T7" fmla="*/ 14 h 16"/>
                  <a:gd name="T8" fmla="*/ 12 w 18"/>
                  <a:gd name="T9" fmla="*/ 15 h 16"/>
                  <a:gd name="T10" fmla="*/ 8 w 18"/>
                  <a:gd name="T11" fmla="*/ 16 h 16"/>
                  <a:gd name="T12" fmla="*/ 8 w 18"/>
                  <a:gd name="T13" fmla="*/ 16 h 16"/>
                  <a:gd name="T14" fmla="*/ 5 w 18"/>
                  <a:gd name="T15" fmla="*/ 15 h 16"/>
                  <a:gd name="T16" fmla="*/ 2 w 18"/>
                  <a:gd name="T17" fmla="*/ 14 h 16"/>
                  <a:gd name="T18" fmla="*/ 0 w 18"/>
                  <a:gd name="T19" fmla="*/ 11 h 16"/>
                  <a:gd name="T20" fmla="*/ 0 w 18"/>
                  <a:gd name="T21" fmla="*/ 8 h 16"/>
                  <a:gd name="T22" fmla="*/ 0 w 18"/>
                  <a:gd name="T23" fmla="*/ 8 h 16"/>
                  <a:gd name="T24" fmla="*/ 0 w 18"/>
                  <a:gd name="T25" fmla="*/ 5 h 16"/>
                  <a:gd name="T26" fmla="*/ 2 w 18"/>
                  <a:gd name="T27" fmla="*/ 3 h 16"/>
                  <a:gd name="T28" fmla="*/ 5 w 18"/>
                  <a:gd name="T29" fmla="*/ 1 h 16"/>
                  <a:gd name="T30" fmla="*/ 8 w 18"/>
                  <a:gd name="T31" fmla="*/ 0 h 16"/>
                  <a:gd name="T32" fmla="*/ 8 w 18"/>
                  <a:gd name="T33" fmla="*/ 0 h 16"/>
                  <a:gd name="T34" fmla="*/ 12 w 18"/>
                  <a:gd name="T35" fmla="*/ 1 h 16"/>
                  <a:gd name="T36" fmla="*/ 16 w 18"/>
                  <a:gd name="T37" fmla="*/ 3 h 16"/>
                  <a:gd name="T38" fmla="*/ 17 w 18"/>
                  <a:gd name="T39" fmla="*/ 5 h 16"/>
                  <a:gd name="T40" fmla="*/ 18 w 18"/>
                  <a:gd name="T41" fmla="*/ 8 h 16"/>
                  <a:gd name="T42" fmla="*/ 18 w 18"/>
                  <a:gd name="T43" fmla="*/ 8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6"/>
                  <a:gd name="T68" fmla="*/ 18 w 1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6">
                    <a:moveTo>
                      <a:pt x="18" y="8"/>
                    </a:moveTo>
                    <a:lnTo>
                      <a:pt x="18" y="8"/>
                    </a:lnTo>
                    <a:lnTo>
                      <a:pt x="17" y="11"/>
                    </a:lnTo>
                    <a:lnTo>
                      <a:pt x="16" y="14"/>
                    </a:lnTo>
                    <a:lnTo>
                      <a:pt x="12" y="15"/>
                    </a:lnTo>
                    <a:lnTo>
                      <a:pt x="8" y="16"/>
                    </a:lnTo>
                    <a:lnTo>
                      <a:pt x="5" y="15"/>
                    </a:lnTo>
                    <a:lnTo>
                      <a:pt x="2" y="14"/>
                    </a:lnTo>
                    <a:lnTo>
                      <a:pt x="0" y="11"/>
                    </a:lnTo>
                    <a:lnTo>
                      <a:pt x="0" y="8"/>
                    </a:lnTo>
                    <a:lnTo>
                      <a:pt x="0" y="5"/>
                    </a:lnTo>
                    <a:lnTo>
                      <a:pt x="2" y="3"/>
                    </a:lnTo>
                    <a:lnTo>
                      <a:pt x="5" y="1"/>
                    </a:lnTo>
                    <a:lnTo>
                      <a:pt x="8" y="0"/>
                    </a:lnTo>
                    <a:lnTo>
                      <a:pt x="12" y="1"/>
                    </a:lnTo>
                    <a:lnTo>
                      <a:pt x="16" y="3"/>
                    </a:lnTo>
                    <a:lnTo>
                      <a:pt x="17" y="5"/>
                    </a:lnTo>
                    <a:lnTo>
                      <a:pt x="18" y="8"/>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44" name="Freeform 81"/>
              <p:cNvSpPr>
                <a:spLocks/>
              </p:cNvSpPr>
              <p:nvPr/>
            </p:nvSpPr>
            <p:spPr bwMode="auto">
              <a:xfrm>
                <a:off x="5040" y="3181"/>
                <a:ext cx="40" cy="33"/>
              </a:xfrm>
              <a:custGeom>
                <a:avLst/>
                <a:gdLst>
                  <a:gd name="T0" fmla="*/ 40 w 40"/>
                  <a:gd name="T1" fmla="*/ 16 h 33"/>
                  <a:gd name="T2" fmla="*/ 40 w 40"/>
                  <a:gd name="T3" fmla="*/ 16 h 33"/>
                  <a:gd name="T4" fmla="*/ 40 w 40"/>
                  <a:gd name="T5" fmla="*/ 19 h 33"/>
                  <a:gd name="T6" fmla="*/ 39 w 40"/>
                  <a:gd name="T7" fmla="*/ 23 h 33"/>
                  <a:gd name="T8" fmla="*/ 36 w 40"/>
                  <a:gd name="T9" fmla="*/ 25 h 33"/>
                  <a:gd name="T10" fmla="*/ 34 w 40"/>
                  <a:gd name="T11" fmla="*/ 28 h 33"/>
                  <a:gd name="T12" fmla="*/ 32 w 40"/>
                  <a:gd name="T13" fmla="*/ 30 h 33"/>
                  <a:gd name="T14" fmla="*/ 28 w 40"/>
                  <a:gd name="T15" fmla="*/ 31 h 33"/>
                  <a:gd name="T16" fmla="*/ 24 w 40"/>
                  <a:gd name="T17" fmla="*/ 32 h 33"/>
                  <a:gd name="T18" fmla="*/ 21 w 40"/>
                  <a:gd name="T19" fmla="*/ 33 h 33"/>
                  <a:gd name="T20" fmla="*/ 21 w 40"/>
                  <a:gd name="T21" fmla="*/ 33 h 33"/>
                  <a:gd name="T22" fmla="*/ 17 w 40"/>
                  <a:gd name="T23" fmla="*/ 32 h 33"/>
                  <a:gd name="T24" fmla="*/ 12 w 40"/>
                  <a:gd name="T25" fmla="*/ 31 h 33"/>
                  <a:gd name="T26" fmla="*/ 10 w 40"/>
                  <a:gd name="T27" fmla="*/ 30 h 33"/>
                  <a:gd name="T28" fmla="*/ 6 w 40"/>
                  <a:gd name="T29" fmla="*/ 28 h 33"/>
                  <a:gd name="T30" fmla="*/ 4 w 40"/>
                  <a:gd name="T31" fmla="*/ 25 h 33"/>
                  <a:gd name="T32" fmla="*/ 3 w 40"/>
                  <a:gd name="T33" fmla="*/ 23 h 33"/>
                  <a:gd name="T34" fmla="*/ 2 w 40"/>
                  <a:gd name="T35" fmla="*/ 19 h 33"/>
                  <a:gd name="T36" fmla="*/ 0 w 40"/>
                  <a:gd name="T37" fmla="*/ 16 h 33"/>
                  <a:gd name="T38" fmla="*/ 0 w 40"/>
                  <a:gd name="T39" fmla="*/ 16 h 33"/>
                  <a:gd name="T40" fmla="*/ 2 w 40"/>
                  <a:gd name="T41" fmla="*/ 13 h 33"/>
                  <a:gd name="T42" fmla="*/ 3 w 40"/>
                  <a:gd name="T43" fmla="*/ 10 h 33"/>
                  <a:gd name="T44" fmla="*/ 4 w 40"/>
                  <a:gd name="T45" fmla="*/ 7 h 33"/>
                  <a:gd name="T46" fmla="*/ 6 w 40"/>
                  <a:gd name="T47" fmla="*/ 5 h 33"/>
                  <a:gd name="T48" fmla="*/ 10 w 40"/>
                  <a:gd name="T49" fmla="*/ 3 h 33"/>
                  <a:gd name="T50" fmla="*/ 12 w 40"/>
                  <a:gd name="T51" fmla="*/ 1 h 33"/>
                  <a:gd name="T52" fmla="*/ 17 w 40"/>
                  <a:gd name="T53" fmla="*/ 0 h 33"/>
                  <a:gd name="T54" fmla="*/ 21 w 40"/>
                  <a:gd name="T55" fmla="*/ 0 h 33"/>
                  <a:gd name="T56" fmla="*/ 21 w 40"/>
                  <a:gd name="T57" fmla="*/ 0 h 33"/>
                  <a:gd name="T58" fmla="*/ 24 w 40"/>
                  <a:gd name="T59" fmla="*/ 0 h 33"/>
                  <a:gd name="T60" fmla="*/ 28 w 40"/>
                  <a:gd name="T61" fmla="*/ 1 h 33"/>
                  <a:gd name="T62" fmla="*/ 32 w 40"/>
                  <a:gd name="T63" fmla="*/ 3 h 33"/>
                  <a:gd name="T64" fmla="*/ 34 w 40"/>
                  <a:gd name="T65" fmla="*/ 5 h 33"/>
                  <a:gd name="T66" fmla="*/ 36 w 40"/>
                  <a:gd name="T67" fmla="*/ 7 h 33"/>
                  <a:gd name="T68" fmla="*/ 39 w 40"/>
                  <a:gd name="T69" fmla="*/ 10 h 33"/>
                  <a:gd name="T70" fmla="*/ 40 w 40"/>
                  <a:gd name="T71" fmla="*/ 13 h 33"/>
                  <a:gd name="T72" fmla="*/ 40 w 40"/>
                  <a:gd name="T73" fmla="*/ 16 h 33"/>
                  <a:gd name="T74" fmla="*/ 40 w 40"/>
                  <a:gd name="T75" fmla="*/ 16 h 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33"/>
                  <a:gd name="T116" fmla="*/ 40 w 40"/>
                  <a:gd name="T117" fmla="*/ 33 h 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33">
                    <a:moveTo>
                      <a:pt x="40" y="16"/>
                    </a:moveTo>
                    <a:lnTo>
                      <a:pt x="40" y="16"/>
                    </a:lnTo>
                    <a:lnTo>
                      <a:pt x="40" y="19"/>
                    </a:lnTo>
                    <a:lnTo>
                      <a:pt x="39" y="23"/>
                    </a:lnTo>
                    <a:lnTo>
                      <a:pt x="36" y="25"/>
                    </a:lnTo>
                    <a:lnTo>
                      <a:pt x="34" y="28"/>
                    </a:lnTo>
                    <a:lnTo>
                      <a:pt x="32" y="30"/>
                    </a:lnTo>
                    <a:lnTo>
                      <a:pt x="28" y="31"/>
                    </a:lnTo>
                    <a:lnTo>
                      <a:pt x="24" y="32"/>
                    </a:lnTo>
                    <a:lnTo>
                      <a:pt x="21" y="33"/>
                    </a:lnTo>
                    <a:lnTo>
                      <a:pt x="17" y="32"/>
                    </a:lnTo>
                    <a:lnTo>
                      <a:pt x="12" y="31"/>
                    </a:lnTo>
                    <a:lnTo>
                      <a:pt x="10" y="30"/>
                    </a:lnTo>
                    <a:lnTo>
                      <a:pt x="6" y="28"/>
                    </a:lnTo>
                    <a:lnTo>
                      <a:pt x="4" y="25"/>
                    </a:lnTo>
                    <a:lnTo>
                      <a:pt x="3" y="23"/>
                    </a:lnTo>
                    <a:lnTo>
                      <a:pt x="2" y="19"/>
                    </a:lnTo>
                    <a:lnTo>
                      <a:pt x="0" y="16"/>
                    </a:lnTo>
                    <a:lnTo>
                      <a:pt x="2" y="13"/>
                    </a:lnTo>
                    <a:lnTo>
                      <a:pt x="3" y="10"/>
                    </a:lnTo>
                    <a:lnTo>
                      <a:pt x="4" y="7"/>
                    </a:lnTo>
                    <a:lnTo>
                      <a:pt x="6" y="5"/>
                    </a:lnTo>
                    <a:lnTo>
                      <a:pt x="10" y="3"/>
                    </a:lnTo>
                    <a:lnTo>
                      <a:pt x="12" y="1"/>
                    </a:lnTo>
                    <a:lnTo>
                      <a:pt x="17" y="0"/>
                    </a:lnTo>
                    <a:lnTo>
                      <a:pt x="21" y="0"/>
                    </a:lnTo>
                    <a:lnTo>
                      <a:pt x="24" y="0"/>
                    </a:lnTo>
                    <a:lnTo>
                      <a:pt x="28" y="1"/>
                    </a:lnTo>
                    <a:lnTo>
                      <a:pt x="32" y="3"/>
                    </a:lnTo>
                    <a:lnTo>
                      <a:pt x="34" y="5"/>
                    </a:lnTo>
                    <a:lnTo>
                      <a:pt x="36" y="7"/>
                    </a:lnTo>
                    <a:lnTo>
                      <a:pt x="39" y="10"/>
                    </a:lnTo>
                    <a:lnTo>
                      <a:pt x="40" y="13"/>
                    </a:lnTo>
                    <a:lnTo>
                      <a:pt x="40" y="16"/>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45" name="Freeform 82"/>
              <p:cNvSpPr>
                <a:spLocks/>
              </p:cNvSpPr>
              <p:nvPr/>
            </p:nvSpPr>
            <p:spPr bwMode="auto">
              <a:xfrm>
                <a:off x="5094" y="3199"/>
                <a:ext cx="23" cy="19"/>
              </a:xfrm>
              <a:custGeom>
                <a:avLst/>
                <a:gdLst>
                  <a:gd name="T0" fmla="*/ 23 w 23"/>
                  <a:gd name="T1" fmla="*/ 9 h 19"/>
                  <a:gd name="T2" fmla="*/ 23 w 23"/>
                  <a:gd name="T3" fmla="*/ 9 h 19"/>
                  <a:gd name="T4" fmla="*/ 22 w 23"/>
                  <a:gd name="T5" fmla="*/ 13 h 19"/>
                  <a:gd name="T6" fmla="*/ 20 w 23"/>
                  <a:gd name="T7" fmla="*/ 16 h 19"/>
                  <a:gd name="T8" fmla="*/ 16 w 23"/>
                  <a:gd name="T9" fmla="*/ 18 h 19"/>
                  <a:gd name="T10" fmla="*/ 12 w 23"/>
                  <a:gd name="T11" fmla="*/ 19 h 19"/>
                  <a:gd name="T12" fmla="*/ 12 w 23"/>
                  <a:gd name="T13" fmla="*/ 19 h 19"/>
                  <a:gd name="T14" fmla="*/ 8 w 23"/>
                  <a:gd name="T15" fmla="*/ 18 h 19"/>
                  <a:gd name="T16" fmla="*/ 4 w 23"/>
                  <a:gd name="T17" fmla="*/ 16 h 19"/>
                  <a:gd name="T18" fmla="*/ 2 w 23"/>
                  <a:gd name="T19" fmla="*/ 13 h 19"/>
                  <a:gd name="T20" fmla="*/ 0 w 23"/>
                  <a:gd name="T21" fmla="*/ 9 h 19"/>
                  <a:gd name="T22" fmla="*/ 0 w 23"/>
                  <a:gd name="T23" fmla="*/ 9 h 19"/>
                  <a:gd name="T24" fmla="*/ 2 w 23"/>
                  <a:gd name="T25" fmla="*/ 6 h 19"/>
                  <a:gd name="T26" fmla="*/ 4 w 23"/>
                  <a:gd name="T27" fmla="*/ 3 h 19"/>
                  <a:gd name="T28" fmla="*/ 8 w 23"/>
                  <a:gd name="T29" fmla="*/ 1 h 19"/>
                  <a:gd name="T30" fmla="*/ 12 w 23"/>
                  <a:gd name="T31" fmla="*/ 0 h 19"/>
                  <a:gd name="T32" fmla="*/ 12 w 23"/>
                  <a:gd name="T33" fmla="*/ 0 h 19"/>
                  <a:gd name="T34" fmla="*/ 16 w 23"/>
                  <a:gd name="T35" fmla="*/ 1 h 19"/>
                  <a:gd name="T36" fmla="*/ 20 w 23"/>
                  <a:gd name="T37" fmla="*/ 3 h 19"/>
                  <a:gd name="T38" fmla="*/ 22 w 23"/>
                  <a:gd name="T39" fmla="*/ 6 h 19"/>
                  <a:gd name="T40" fmla="*/ 23 w 23"/>
                  <a:gd name="T41" fmla="*/ 9 h 19"/>
                  <a:gd name="T42" fmla="*/ 23 w 23"/>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9"/>
                  <a:gd name="T68" fmla="*/ 23 w 2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9">
                    <a:moveTo>
                      <a:pt x="23" y="9"/>
                    </a:moveTo>
                    <a:lnTo>
                      <a:pt x="23" y="9"/>
                    </a:lnTo>
                    <a:lnTo>
                      <a:pt x="22" y="13"/>
                    </a:lnTo>
                    <a:lnTo>
                      <a:pt x="20" y="16"/>
                    </a:lnTo>
                    <a:lnTo>
                      <a:pt x="16" y="18"/>
                    </a:lnTo>
                    <a:lnTo>
                      <a:pt x="12" y="19"/>
                    </a:lnTo>
                    <a:lnTo>
                      <a:pt x="8" y="18"/>
                    </a:lnTo>
                    <a:lnTo>
                      <a:pt x="4" y="16"/>
                    </a:lnTo>
                    <a:lnTo>
                      <a:pt x="2" y="13"/>
                    </a:lnTo>
                    <a:lnTo>
                      <a:pt x="0" y="9"/>
                    </a:lnTo>
                    <a:lnTo>
                      <a:pt x="2" y="6"/>
                    </a:lnTo>
                    <a:lnTo>
                      <a:pt x="4" y="3"/>
                    </a:lnTo>
                    <a:lnTo>
                      <a:pt x="8" y="1"/>
                    </a:lnTo>
                    <a:lnTo>
                      <a:pt x="12" y="0"/>
                    </a:lnTo>
                    <a:lnTo>
                      <a:pt x="16" y="1"/>
                    </a:lnTo>
                    <a:lnTo>
                      <a:pt x="20" y="3"/>
                    </a:lnTo>
                    <a:lnTo>
                      <a:pt x="22" y="6"/>
                    </a:lnTo>
                    <a:lnTo>
                      <a:pt x="23" y="9"/>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46" name="Freeform 83"/>
              <p:cNvSpPr>
                <a:spLocks/>
              </p:cNvSpPr>
              <p:nvPr/>
            </p:nvSpPr>
            <p:spPr bwMode="auto">
              <a:xfrm>
                <a:off x="5127" y="3214"/>
                <a:ext cx="14" cy="11"/>
              </a:xfrm>
              <a:custGeom>
                <a:avLst/>
                <a:gdLst>
                  <a:gd name="T0" fmla="*/ 14 w 14"/>
                  <a:gd name="T1" fmla="*/ 6 h 11"/>
                  <a:gd name="T2" fmla="*/ 14 w 14"/>
                  <a:gd name="T3" fmla="*/ 6 h 11"/>
                  <a:gd name="T4" fmla="*/ 14 w 14"/>
                  <a:gd name="T5" fmla="*/ 7 h 11"/>
                  <a:gd name="T6" fmla="*/ 13 w 14"/>
                  <a:gd name="T7" fmla="*/ 9 h 11"/>
                  <a:gd name="T8" fmla="*/ 11 w 14"/>
                  <a:gd name="T9" fmla="*/ 10 h 11"/>
                  <a:gd name="T10" fmla="*/ 7 w 14"/>
                  <a:gd name="T11" fmla="*/ 11 h 11"/>
                  <a:gd name="T12" fmla="*/ 7 w 14"/>
                  <a:gd name="T13" fmla="*/ 11 h 11"/>
                  <a:gd name="T14" fmla="*/ 5 w 14"/>
                  <a:gd name="T15" fmla="*/ 10 h 11"/>
                  <a:gd name="T16" fmla="*/ 2 w 14"/>
                  <a:gd name="T17" fmla="*/ 9 h 11"/>
                  <a:gd name="T18" fmla="*/ 1 w 14"/>
                  <a:gd name="T19" fmla="*/ 7 h 11"/>
                  <a:gd name="T20" fmla="*/ 0 w 14"/>
                  <a:gd name="T21" fmla="*/ 6 h 11"/>
                  <a:gd name="T22" fmla="*/ 0 w 14"/>
                  <a:gd name="T23" fmla="*/ 6 h 11"/>
                  <a:gd name="T24" fmla="*/ 1 w 14"/>
                  <a:gd name="T25" fmla="*/ 3 h 11"/>
                  <a:gd name="T26" fmla="*/ 2 w 14"/>
                  <a:gd name="T27" fmla="*/ 1 h 11"/>
                  <a:gd name="T28" fmla="*/ 5 w 14"/>
                  <a:gd name="T29" fmla="*/ 0 h 11"/>
                  <a:gd name="T30" fmla="*/ 7 w 14"/>
                  <a:gd name="T31" fmla="*/ 0 h 11"/>
                  <a:gd name="T32" fmla="*/ 7 w 14"/>
                  <a:gd name="T33" fmla="*/ 0 h 11"/>
                  <a:gd name="T34" fmla="*/ 11 w 14"/>
                  <a:gd name="T35" fmla="*/ 0 h 11"/>
                  <a:gd name="T36" fmla="*/ 13 w 14"/>
                  <a:gd name="T37" fmla="*/ 1 h 11"/>
                  <a:gd name="T38" fmla="*/ 14 w 14"/>
                  <a:gd name="T39" fmla="*/ 3 h 11"/>
                  <a:gd name="T40" fmla="*/ 14 w 14"/>
                  <a:gd name="T41" fmla="*/ 6 h 11"/>
                  <a:gd name="T42" fmla="*/ 14 w 14"/>
                  <a:gd name="T43" fmla="*/ 6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1"/>
                  <a:gd name="T68" fmla="*/ 14 w 14"/>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1">
                    <a:moveTo>
                      <a:pt x="14" y="6"/>
                    </a:moveTo>
                    <a:lnTo>
                      <a:pt x="14" y="6"/>
                    </a:lnTo>
                    <a:lnTo>
                      <a:pt x="14" y="7"/>
                    </a:lnTo>
                    <a:lnTo>
                      <a:pt x="13" y="9"/>
                    </a:lnTo>
                    <a:lnTo>
                      <a:pt x="11" y="10"/>
                    </a:lnTo>
                    <a:lnTo>
                      <a:pt x="7" y="11"/>
                    </a:lnTo>
                    <a:lnTo>
                      <a:pt x="5" y="10"/>
                    </a:lnTo>
                    <a:lnTo>
                      <a:pt x="2" y="9"/>
                    </a:lnTo>
                    <a:lnTo>
                      <a:pt x="1" y="7"/>
                    </a:lnTo>
                    <a:lnTo>
                      <a:pt x="0" y="6"/>
                    </a:lnTo>
                    <a:lnTo>
                      <a:pt x="1" y="3"/>
                    </a:lnTo>
                    <a:lnTo>
                      <a:pt x="2" y="1"/>
                    </a:lnTo>
                    <a:lnTo>
                      <a:pt x="5" y="0"/>
                    </a:lnTo>
                    <a:lnTo>
                      <a:pt x="7" y="0"/>
                    </a:lnTo>
                    <a:lnTo>
                      <a:pt x="11" y="0"/>
                    </a:lnTo>
                    <a:lnTo>
                      <a:pt x="13" y="1"/>
                    </a:lnTo>
                    <a:lnTo>
                      <a:pt x="14" y="3"/>
                    </a:lnTo>
                    <a:lnTo>
                      <a:pt x="14" y="6"/>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47" name="Freeform 84"/>
              <p:cNvSpPr>
                <a:spLocks/>
              </p:cNvSpPr>
              <p:nvPr/>
            </p:nvSpPr>
            <p:spPr bwMode="auto">
              <a:xfrm>
                <a:off x="5705" y="3104"/>
                <a:ext cx="40" cy="31"/>
              </a:xfrm>
              <a:custGeom>
                <a:avLst/>
                <a:gdLst>
                  <a:gd name="T0" fmla="*/ 11 w 40"/>
                  <a:gd name="T1" fmla="*/ 30 h 31"/>
                  <a:gd name="T2" fmla="*/ 11 w 40"/>
                  <a:gd name="T3" fmla="*/ 30 h 31"/>
                  <a:gd name="T4" fmla="*/ 7 w 40"/>
                  <a:gd name="T5" fmla="*/ 28 h 31"/>
                  <a:gd name="T6" fmla="*/ 5 w 40"/>
                  <a:gd name="T7" fmla="*/ 26 h 31"/>
                  <a:gd name="T8" fmla="*/ 2 w 40"/>
                  <a:gd name="T9" fmla="*/ 24 h 31"/>
                  <a:gd name="T10" fmla="*/ 1 w 40"/>
                  <a:gd name="T11" fmla="*/ 21 h 31"/>
                  <a:gd name="T12" fmla="*/ 0 w 40"/>
                  <a:gd name="T13" fmla="*/ 18 h 31"/>
                  <a:gd name="T14" fmla="*/ 0 w 40"/>
                  <a:gd name="T15" fmla="*/ 15 h 31"/>
                  <a:gd name="T16" fmla="*/ 1 w 40"/>
                  <a:gd name="T17" fmla="*/ 11 h 31"/>
                  <a:gd name="T18" fmla="*/ 2 w 40"/>
                  <a:gd name="T19" fmla="*/ 8 h 31"/>
                  <a:gd name="T20" fmla="*/ 2 w 40"/>
                  <a:gd name="T21" fmla="*/ 8 h 31"/>
                  <a:gd name="T22" fmla="*/ 5 w 40"/>
                  <a:gd name="T23" fmla="*/ 6 h 31"/>
                  <a:gd name="T24" fmla="*/ 7 w 40"/>
                  <a:gd name="T25" fmla="*/ 3 h 31"/>
                  <a:gd name="T26" fmla="*/ 11 w 40"/>
                  <a:gd name="T27" fmla="*/ 2 h 31"/>
                  <a:gd name="T28" fmla="*/ 14 w 40"/>
                  <a:gd name="T29" fmla="*/ 0 h 31"/>
                  <a:gd name="T30" fmla="*/ 18 w 40"/>
                  <a:gd name="T31" fmla="*/ 0 h 31"/>
                  <a:gd name="T32" fmla="*/ 22 w 40"/>
                  <a:gd name="T33" fmla="*/ 0 h 31"/>
                  <a:gd name="T34" fmla="*/ 25 w 40"/>
                  <a:gd name="T35" fmla="*/ 0 h 31"/>
                  <a:gd name="T36" fmla="*/ 29 w 40"/>
                  <a:gd name="T37" fmla="*/ 2 h 31"/>
                  <a:gd name="T38" fmla="*/ 29 w 40"/>
                  <a:gd name="T39" fmla="*/ 2 h 31"/>
                  <a:gd name="T40" fmla="*/ 32 w 40"/>
                  <a:gd name="T41" fmla="*/ 3 h 31"/>
                  <a:gd name="T42" fmla="*/ 35 w 40"/>
                  <a:gd name="T43" fmla="*/ 6 h 31"/>
                  <a:gd name="T44" fmla="*/ 37 w 40"/>
                  <a:gd name="T45" fmla="*/ 8 h 31"/>
                  <a:gd name="T46" fmla="*/ 38 w 40"/>
                  <a:gd name="T47" fmla="*/ 11 h 31"/>
                  <a:gd name="T48" fmla="*/ 40 w 40"/>
                  <a:gd name="T49" fmla="*/ 14 h 31"/>
                  <a:gd name="T50" fmla="*/ 40 w 40"/>
                  <a:gd name="T51" fmla="*/ 18 h 31"/>
                  <a:gd name="T52" fmla="*/ 38 w 40"/>
                  <a:gd name="T53" fmla="*/ 21 h 31"/>
                  <a:gd name="T54" fmla="*/ 37 w 40"/>
                  <a:gd name="T55" fmla="*/ 24 h 31"/>
                  <a:gd name="T56" fmla="*/ 37 w 40"/>
                  <a:gd name="T57" fmla="*/ 24 h 31"/>
                  <a:gd name="T58" fmla="*/ 35 w 40"/>
                  <a:gd name="T59" fmla="*/ 27 h 31"/>
                  <a:gd name="T60" fmla="*/ 32 w 40"/>
                  <a:gd name="T61" fmla="*/ 28 h 31"/>
                  <a:gd name="T62" fmla="*/ 29 w 40"/>
                  <a:gd name="T63" fmla="*/ 30 h 31"/>
                  <a:gd name="T64" fmla="*/ 25 w 40"/>
                  <a:gd name="T65" fmla="*/ 31 h 31"/>
                  <a:gd name="T66" fmla="*/ 22 w 40"/>
                  <a:gd name="T67" fmla="*/ 31 h 31"/>
                  <a:gd name="T68" fmla="*/ 18 w 40"/>
                  <a:gd name="T69" fmla="*/ 31 h 31"/>
                  <a:gd name="T70" fmla="*/ 14 w 40"/>
                  <a:gd name="T71" fmla="*/ 31 h 31"/>
                  <a:gd name="T72" fmla="*/ 11 w 40"/>
                  <a:gd name="T73" fmla="*/ 30 h 31"/>
                  <a:gd name="T74" fmla="*/ 11 w 40"/>
                  <a:gd name="T75" fmla="*/ 30 h 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31"/>
                  <a:gd name="T116" fmla="*/ 40 w 40"/>
                  <a:gd name="T117" fmla="*/ 31 h 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31">
                    <a:moveTo>
                      <a:pt x="11" y="30"/>
                    </a:moveTo>
                    <a:lnTo>
                      <a:pt x="11" y="30"/>
                    </a:lnTo>
                    <a:lnTo>
                      <a:pt x="7" y="28"/>
                    </a:lnTo>
                    <a:lnTo>
                      <a:pt x="5" y="26"/>
                    </a:lnTo>
                    <a:lnTo>
                      <a:pt x="2" y="24"/>
                    </a:lnTo>
                    <a:lnTo>
                      <a:pt x="1" y="21"/>
                    </a:lnTo>
                    <a:lnTo>
                      <a:pt x="0" y="18"/>
                    </a:lnTo>
                    <a:lnTo>
                      <a:pt x="0" y="15"/>
                    </a:lnTo>
                    <a:lnTo>
                      <a:pt x="1" y="11"/>
                    </a:lnTo>
                    <a:lnTo>
                      <a:pt x="2" y="8"/>
                    </a:lnTo>
                    <a:lnTo>
                      <a:pt x="5" y="6"/>
                    </a:lnTo>
                    <a:lnTo>
                      <a:pt x="7" y="3"/>
                    </a:lnTo>
                    <a:lnTo>
                      <a:pt x="11" y="2"/>
                    </a:lnTo>
                    <a:lnTo>
                      <a:pt x="14" y="0"/>
                    </a:lnTo>
                    <a:lnTo>
                      <a:pt x="18" y="0"/>
                    </a:lnTo>
                    <a:lnTo>
                      <a:pt x="22" y="0"/>
                    </a:lnTo>
                    <a:lnTo>
                      <a:pt x="25" y="0"/>
                    </a:lnTo>
                    <a:lnTo>
                      <a:pt x="29" y="2"/>
                    </a:lnTo>
                    <a:lnTo>
                      <a:pt x="32" y="3"/>
                    </a:lnTo>
                    <a:lnTo>
                      <a:pt x="35" y="6"/>
                    </a:lnTo>
                    <a:lnTo>
                      <a:pt x="37" y="8"/>
                    </a:lnTo>
                    <a:lnTo>
                      <a:pt x="38" y="11"/>
                    </a:lnTo>
                    <a:lnTo>
                      <a:pt x="40" y="14"/>
                    </a:lnTo>
                    <a:lnTo>
                      <a:pt x="40" y="18"/>
                    </a:lnTo>
                    <a:lnTo>
                      <a:pt x="38" y="21"/>
                    </a:lnTo>
                    <a:lnTo>
                      <a:pt x="37" y="24"/>
                    </a:lnTo>
                    <a:lnTo>
                      <a:pt x="35" y="27"/>
                    </a:lnTo>
                    <a:lnTo>
                      <a:pt x="32" y="28"/>
                    </a:lnTo>
                    <a:lnTo>
                      <a:pt x="29" y="30"/>
                    </a:lnTo>
                    <a:lnTo>
                      <a:pt x="25" y="31"/>
                    </a:lnTo>
                    <a:lnTo>
                      <a:pt x="22" y="31"/>
                    </a:lnTo>
                    <a:lnTo>
                      <a:pt x="18" y="31"/>
                    </a:lnTo>
                    <a:lnTo>
                      <a:pt x="14" y="31"/>
                    </a:lnTo>
                    <a:lnTo>
                      <a:pt x="11" y="30"/>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48" name="Freeform 85"/>
              <p:cNvSpPr>
                <a:spLocks/>
              </p:cNvSpPr>
              <p:nvPr/>
            </p:nvSpPr>
            <p:spPr bwMode="auto">
              <a:xfrm>
                <a:off x="5681" y="3138"/>
                <a:ext cx="22" cy="18"/>
              </a:xfrm>
              <a:custGeom>
                <a:avLst/>
                <a:gdLst>
                  <a:gd name="T0" fmla="*/ 5 w 22"/>
                  <a:gd name="T1" fmla="*/ 17 h 18"/>
                  <a:gd name="T2" fmla="*/ 5 w 22"/>
                  <a:gd name="T3" fmla="*/ 17 h 18"/>
                  <a:gd name="T4" fmla="*/ 2 w 22"/>
                  <a:gd name="T5" fmla="*/ 15 h 18"/>
                  <a:gd name="T6" fmla="*/ 0 w 22"/>
                  <a:gd name="T7" fmla="*/ 12 h 18"/>
                  <a:gd name="T8" fmla="*/ 0 w 22"/>
                  <a:gd name="T9" fmla="*/ 8 h 18"/>
                  <a:gd name="T10" fmla="*/ 1 w 22"/>
                  <a:gd name="T11" fmla="*/ 5 h 18"/>
                  <a:gd name="T12" fmla="*/ 1 w 22"/>
                  <a:gd name="T13" fmla="*/ 5 h 18"/>
                  <a:gd name="T14" fmla="*/ 4 w 22"/>
                  <a:gd name="T15" fmla="*/ 2 h 18"/>
                  <a:gd name="T16" fmla="*/ 7 w 22"/>
                  <a:gd name="T17" fmla="*/ 0 h 18"/>
                  <a:gd name="T18" fmla="*/ 11 w 22"/>
                  <a:gd name="T19" fmla="*/ 0 h 18"/>
                  <a:gd name="T20" fmla="*/ 16 w 22"/>
                  <a:gd name="T21" fmla="*/ 1 h 18"/>
                  <a:gd name="T22" fmla="*/ 16 w 22"/>
                  <a:gd name="T23" fmla="*/ 1 h 18"/>
                  <a:gd name="T24" fmla="*/ 19 w 22"/>
                  <a:gd name="T25" fmla="*/ 3 h 18"/>
                  <a:gd name="T26" fmla="*/ 20 w 22"/>
                  <a:gd name="T27" fmla="*/ 7 h 18"/>
                  <a:gd name="T28" fmla="*/ 22 w 22"/>
                  <a:gd name="T29" fmla="*/ 10 h 18"/>
                  <a:gd name="T30" fmla="*/ 20 w 22"/>
                  <a:gd name="T31" fmla="*/ 14 h 18"/>
                  <a:gd name="T32" fmla="*/ 20 w 22"/>
                  <a:gd name="T33" fmla="*/ 14 h 18"/>
                  <a:gd name="T34" fmla="*/ 17 w 22"/>
                  <a:gd name="T35" fmla="*/ 16 h 18"/>
                  <a:gd name="T36" fmla="*/ 13 w 22"/>
                  <a:gd name="T37" fmla="*/ 18 h 18"/>
                  <a:gd name="T38" fmla="*/ 10 w 22"/>
                  <a:gd name="T39" fmla="*/ 18 h 18"/>
                  <a:gd name="T40" fmla="*/ 5 w 22"/>
                  <a:gd name="T41" fmla="*/ 17 h 18"/>
                  <a:gd name="T42" fmla="*/ 5 w 22"/>
                  <a:gd name="T43" fmla="*/ 1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8"/>
                  <a:gd name="T68" fmla="*/ 22 w 22"/>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8">
                    <a:moveTo>
                      <a:pt x="5" y="17"/>
                    </a:moveTo>
                    <a:lnTo>
                      <a:pt x="5" y="17"/>
                    </a:lnTo>
                    <a:lnTo>
                      <a:pt x="2" y="15"/>
                    </a:lnTo>
                    <a:lnTo>
                      <a:pt x="0" y="12"/>
                    </a:lnTo>
                    <a:lnTo>
                      <a:pt x="0" y="8"/>
                    </a:lnTo>
                    <a:lnTo>
                      <a:pt x="1" y="5"/>
                    </a:lnTo>
                    <a:lnTo>
                      <a:pt x="4" y="2"/>
                    </a:lnTo>
                    <a:lnTo>
                      <a:pt x="7" y="0"/>
                    </a:lnTo>
                    <a:lnTo>
                      <a:pt x="11" y="0"/>
                    </a:lnTo>
                    <a:lnTo>
                      <a:pt x="16" y="1"/>
                    </a:lnTo>
                    <a:lnTo>
                      <a:pt x="19" y="3"/>
                    </a:lnTo>
                    <a:lnTo>
                      <a:pt x="20" y="7"/>
                    </a:lnTo>
                    <a:lnTo>
                      <a:pt x="22" y="10"/>
                    </a:lnTo>
                    <a:lnTo>
                      <a:pt x="20" y="14"/>
                    </a:lnTo>
                    <a:lnTo>
                      <a:pt x="17" y="16"/>
                    </a:lnTo>
                    <a:lnTo>
                      <a:pt x="13" y="18"/>
                    </a:lnTo>
                    <a:lnTo>
                      <a:pt x="10" y="18"/>
                    </a:lnTo>
                    <a:lnTo>
                      <a:pt x="5" y="17"/>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49" name="Freeform 86"/>
              <p:cNvSpPr>
                <a:spLocks/>
              </p:cNvSpPr>
              <p:nvPr/>
            </p:nvSpPr>
            <p:spPr bwMode="auto">
              <a:xfrm>
                <a:off x="5659" y="3157"/>
                <a:ext cx="15" cy="12"/>
              </a:xfrm>
              <a:custGeom>
                <a:avLst/>
                <a:gdLst>
                  <a:gd name="T0" fmla="*/ 4 w 15"/>
                  <a:gd name="T1" fmla="*/ 11 h 12"/>
                  <a:gd name="T2" fmla="*/ 4 w 15"/>
                  <a:gd name="T3" fmla="*/ 11 h 12"/>
                  <a:gd name="T4" fmla="*/ 2 w 15"/>
                  <a:gd name="T5" fmla="*/ 10 h 12"/>
                  <a:gd name="T6" fmla="*/ 0 w 15"/>
                  <a:gd name="T7" fmla="*/ 8 h 12"/>
                  <a:gd name="T8" fmla="*/ 0 w 15"/>
                  <a:gd name="T9" fmla="*/ 5 h 12"/>
                  <a:gd name="T10" fmla="*/ 0 w 15"/>
                  <a:gd name="T11" fmla="*/ 3 h 12"/>
                  <a:gd name="T12" fmla="*/ 0 w 15"/>
                  <a:gd name="T13" fmla="*/ 3 h 12"/>
                  <a:gd name="T14" fmla="*/ 3 w 15"/>
                  <a:gd name="T15" fmla="*/ 1 h 12"/>
                  <a:gd name="T16" fmla="*/ 5 w 15"/>
                  <a:gd name="T17" fmla="*/ 0 h 12"/>
                  <a:gd name="T18" fmla="*/ 8 w 15"/>
                  <a:gd name="T19" fmla="*/ 0 h 12"/>
                  <a:gd name="T20" fmla="*/ 11 w 15"/>
                  <a:gd name="T21" fmla="*/ 0 h 12"/>
                  <a:gd name="T22" fmla="*/ 11 w 15"/>
                  <a:gd name="T23" fmla="*/ 0 h 12"/>
                  <a:gd name="T24" fmla="*/ 12 w 15"/>
                  <a:gd name="T25" fmla="*/ 2 h 12"/>
                  <a:gd name="T26" fmla="*/ 15 w 15"/>
                  <a:gd name="T27" fmla="*/ 4 h 12"/>
                  <a:gd name="T28" fmla="*/ 15 w 15"/>
                  <a:gd name="T29" fmla="*/ 6 h 12"/>
                  <a:gd name="T30" fmla="*/ 14 w 15"/>
                  <a:gd name="T31" fmla="*/ 9 h 12"/>
                  <a:gd name="T32" fmla="*/ 14 w 15"/>
                  <a:gd name="T33" fmla="*/ 9 h 12"/>
                  <a:gd name="T34" fmla="*/ 12 w 15"/>
                  <a:gd name="T35" fmla="*/ 11 h 12"/>
                  <a:gd name="T36" fmla="*/ 10 w 15"/>
                  <a:gd name="T37" fmla="*/ 12 h 12"/>
                  <a:gd name="T38" fmla="*/ 6 w 15"/>
                  <a:gd name="T39" fmla="*/ 12 h 12"/>
                  <a:gd name="T40" fmla="*/ 4 w 15"/>
                  <a:gd name="T41" fmla="*/ 11 h 12"/>
                  <a:gd name="T42" fmla="*/ 4 w 15"/>
                  <a:gd name="T43" fmla="*/ 11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12"/>
                  <a:gd name="T68" fmla="*/ 15 w 15"/>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12">
                    <a:moveTo>
                      <a:pt x="4" y="11"/>
                    </a:moveTo>
                    <a:lnTo>
                      <a:pt x="4" y="11"/>
                    </a:lnTo>
                    <a:lnTo>
                      <a:pt x="2" y="10"/>
                    </a:lnTo>
                    <a:lnTo>
                      <a:pt x="0" y="8"/>
                    </a:lnTo>
                    <a:lnTo>
                      <a:pt x="0" y="5"/>
                    </a:lnTo>
                    <a:lnTo>
                      <a:pt x="0" y="3"/>
                    </a:lnTo>
                    <a:lnTo>
                      <a:pt x="3" y="1"/>
                    </a:lnTo>
                    <a:lnTo>
                      <a:pt x="5" y="0"/>
                    </a:lnTo>
                    <a:lnTo>
                      <a:pt x="8" y="0"/>
                    </a:lnTo>
                    <a:lnTo>
                      <a:pt x="11" y="0"/>
                    </a:lnTo>
                    <a:lnTo>
                      <a:pt x="12" y="2"/>
                    </a:lnTo>
                    <a:lnTo>
                      <a:pt x="15" y="4"/>
                    </a:lnTo>
                    <a:lnTo>
                      <a:pt x="15" y="6"/>
                    </a:lnTo>
                    <a:lnTo>
                      <a:pt x="14" y="9"/>
                    </a:lnTo>
                    <a:lnTo>
                      <a:pt x="12" y="11"/>
                    </a:lnTo>
                    <a:lnTo>
                      <a:pt x="10" y="12"/>
                    </a:lnTo>
                    <a:lnTo>
                      <a:pt x="6" y="12"/>
                    </a:lnTo>
                    <a:lnTo>
                      <a:pt x="4" y="11"/>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40050" name="Group 51"/>
            <p:cNvGrpSpPr>
              <a:grpSpLocks noChangeAspect="1"/>
            </p:cNvGrpSpPr>
            <p:nvPr/>
          </p:nvGrpSpPr>
          <p:grpSpPr bwMode="auto">
            <a:xfrm>
              <a:off x="5168454" y="4120058"/>
              <a:ext cx="838200" cy="627758"/>
              <a:chOff x="5040" y="3024"/>
              <a:chExt cx="705" cy="528"/>
            </a:xfrm>
          </p:grpSpPr>
          <p:sp>
            <p:nvSpPr>
              <p:cNvPr id="40051" name="AutoShape 50"/>
              <p:cNvSpPr>
                <a:spLocks noChangeAspect="1" noChangeArrowheads="1" noTextEdit="1"/>
              </p:cNvSpPr>
              <p:nvPr/>
            </p:nvSpPr>
            <p:spPr bwMode="auto">
              <a:xfrm>
                <a:off x="5040" y="3024"/>
                <a:ext cx="70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2" name="Freeform 52"/>
              <p:cNvSpPr>
                <a:spLocks/>
              </p:cNvSpPr>
              <p:nvPr/>
            </p:nvSpPr>
            <p:spPr bwMode="auto">
              <a:xfrm>
                <a:off x="5082" y="3023"/>
                <a:ext cx="646" cy="529"/>
              </a:xfrm>
              <a:custGeom>
                <a:avLst/>
                <a:gdLst/>
                <a:ahLst/>
                <a:cxnLst>
                  <a:cxn ang="0">
                    <a:pos x="339" y="92"/>
                  </a:cxn>
                  <a:cxn ang="0">
                    <a:pos x="292" y="2"/>
                  </a:cxn>
                  <a:cxn ang="0">
                    <a:pos x="284" y="0"/>
                  </a:cxn>
                  <a:cxn ang="0">
                    <a:pos x="272" y="7"/>
                  </a:cxn>
                  <a:cxn ang="0">
                    <a:pos x="191" y="66"/>
                  </a:cxn>
                  <a:cxn ang="0">
                    <a:pos x="178" y="63"/>
                  </a:cxn>
                  <a:cxn ang="0">
                    <a:pos x="167" y="71"/>
                  </a:cxn>
                  <a:cxn ang="0">
                    <a:pos x="189" y="127"/>
                  </a:cxn>
                  <a:cxn ang="0">
                    <a:pos x="80" y="107"/>
                  </a:cxn>
                  <a:cxn ang="0">
                    <a:pos x="66" y="108"/>
                  </a:cxn>
                  <a:cxn ang="0">
                    <a:pos x="60" y="118"/>
                  </a:cxn>
                  <a:cxn ang="0">
                    <a:pos x="118" y="197"/>
                  </a:cxn>
                  <a:cxn ang="0">
                    <a:pos x="70" y="218"/>
                  </a:cxn>
                  <a:cxn ang="0">
                    <a:pos x="61" y="221"/>
                  </a:cxn>
                  <a:cxn ang="0">
                    <a:pos x="55" y="231"/>
                  </a:cxn>
                  <a:cxn ang="0">
                    <a:pos x="63" y="241"/>
                  </a:cxn>
                  <a:cxn ang="0">
                    <a:pos x="9" y="297"/>
                  </a:cxn>
                  <a:cxn ang="0">
                    <a:pos x="1" y="303"/>
                  </a:cxn>
                  <a:cxn ang="0">
                    <a:pos x="1" y="314"/>
                  </a:cxn>
                  <a:cxn ang="0">
                    <a:pos x="13" y="321"/>
                  </a:cxn>
                  <a:cxn ang="0">
                    <a:pos x="70" y="376"/>
                  </a:cxn>
                  <a:cxn ang="0">
                    <a:pos x="66" y="383"/>
                  </a:cxn>
                  <a:cxn ang="0">
                    <a:pos x="71" y="394"/>
                  </a:cxn>
                  <a:cxn ang="0">
                    <a:pos x="84" y="397"/>
                  </a:cxn>
                  <a:cxn ang="0">
                    <a:pos x="99" y="467"/>
                  </a:cxn>
                  <a:cxn ang="0">
                    <a:pos x="102" y="478"/>
                  </a:cxn>
                  <a:cxn ang="0">
                    <a:pos x="112" y="481"/>
                  </a:cxn>
                  <a:cxn ang="0">
                    <a:pos x="212" y="437"/>
                  </a:cxn>
                  <a:cxn ang="0">
                    <a:pos x="218" y="483"/>
                  </a:cxn>
                  <a:cxn ang="0">
                    <a:pos x="226" y="492"/>
                  </a:cxn>
                  <a:cxn ang="0">
                    <a:pos x="236" y="493"/>
                  </a:cxn>
                  <a:cxn ang="0">
                    <a:pos x="279" y="458"/>
                  </a:cxn>
                  <a:cxn ang="0">
                    <a:pos x="354" y="525"/>
                  </a:cxn>
                  <a:cxn ang="0">
                    <a:pos x="366" y="528"/>
                  </a:cxn>
                  <a:cxn ang="0">
                    <a:pos x="374" y="525"/>
                  </a:cxn>
                  <a:cxn ang="0">
                    <a:pos x="392" y="453"/>
                  </a:cxn>
                  <a:cxn ang="0">
                    <a:pos x="463" y="472"/>
                  </a:cxn>
                  <a:cxn ang="0">
                    <a:pos x="476" y="474"/>
                  </a:cxn>
                  <a:cxn ang="0">
                    <a:pos x="487" y="467"/>
                  </a:cxn>
                  <a:cxn ang="0">
                    <a:pos x="473" y="417"/>
                  </a:cxn>
                  <a:cxn ang="0">
                    <a:pos x="488" y="404"/>
                  </a:cxn>
                  <a:cxn ang="0">
                    <a:pos x="586" y="430"/>
                  </a:cxn>
                  <a:cxn ang="0">
                    <a:pos x="593" y="425"/>
                  </a:cxn>
                  <a:cxn ang="0">
                    <a:pos x="595" y="415"/>
                  </a:cxn>
                  <a:cxn ang="0">
                    <a:pos x="592" y="348"/>
                  </a:cxn>
                  <a:cxn ang="0">
                    <a:pos x="606" y="343"/>
                  </a:cxn>
                  <a:cxn ang="0">
                    <a:pos x="607" y="331"/>
                  </a:cxn>
                  <a:cxn ang="0">
                    <a:pos x="548" y="306"/>
                  </a:cxn>
                  <a:cxn ang="0">
                    <a:pos x="637" y="273"/>
                  </a:cxn>
                  <a:cxn ang="0">
                    <a:pos x="647" y="265"/>
                  </a:cxn>
                  <a:cxn ang="0">
                    <a:pos x="643" y="254"/>
                  </a:cxn>
                  <a:cxn ang="0">
                    <a:pos x="545" y="231"/>
                  </a:cxn>
                  <a:cxn ang="0">
                    <a:pos x="572" y="187"/>
                  </a:cxn>
                  <a:cxn ang="0">
                    <a:pos x="577" y="176"/>
                  </a:cxn>
                  <a:cxn ang="0">
                    <a:pos x="568" y="167"/>
                  </a:cxn>
                  <a:cxn ang="0">
                    <a:pos x="510" y="179"/>
                  </a:cxn>
                  <a:cxn ang="0">
                    <a:pos x="556" y="87"/>
                  </a:cxn>
                  <a:cxn ang="0">
                    <a:pos x="552" y="81"/>
                  </a:cxn>
                  <a:cxn ang="0">
                    <a:pos x="539" y="77"/>
                  </a:cxn>
                  <a:cxn ang="0">
                    <a:pos x="424" y="109"/>
                  </a:cxn>
                  <a:cxn ang="0">
                    <a:pos x="420" y="50"/>
                  </a:cxn>
                  <a:cxn ang="0">
                    <a:pos x="411" y="41"/>
                  </a:cxn>
                  <a:cxn ang="0">
                    <a:pos x="400" y="40"/>
                  </a:cxn>
                </a:cxnLst>
                <a:rect l="0" t="0" r="r" b="b"/>
                <a:pathLst>
                  <a:path w="647" h="528">
                    <a:moveTo>
                      <a:pt x="393" y="45"/>
                    </a:moveTo>
                    <a:lnTo>
                      <a:pt x="354" y="93"/>
                    </a:lnTo>
                    <a:lnTo>
                      <a:pt x="354" y="93"/>
                    </a:lnTo>
                    <a:lnTo>
                      <a:pt x="339" y="92"/>
                    </a:lnTo>
                    <a:lnTo>
                      <a:pt x="298" y="8"/>
                    </a:lnTo>
                    <a:lnTo>
                      <a:pt x="298" y="8"/>
                    </a:lnTo>
                    <a:lnTo>
                      <a:pt x="296" y="5"/>
                    </a:lnTo>
                    <a:lnTo>
                      <a:pt x="292" y="2"/>
                    </a:lnTo>
                    <a:lnTo>
                      <a:pt x="292" y="2"/>
                    </a:lnTo>
                    <a:lnTo>
                      <a:pt x="289" y="1"/>
                    </a:lnTo>
                    <a:lnTo>
                      <a:pt x="284" y="0"/>
                    </a:lnTo>
                    <a:lnTo>
                      <a:pt x="284" y="0"/>
                    </a:lnTo>
                    <a:lnTo>
                      <a:pt x="279" y="1"/>
                    </a:lnTo>
                    <a:lnTo>
                      <a:pt x="274" y="4"/>
                    </a:lnTo>
                    <a:lnTo>
                      <a:pt x="274" y="4"/>
                    </a:lnTo>
                    <a:lnTo>
                      <a:pt x="272" y="7"/>
                    </a:lnTo>
                    <a:lnTo>
                      <a:pt x="271" y="10"/>
                    </a:lnTo>
                    <a:lnTo>
                      <a:pt x="247" y="106"/>
                    </a:lnTo>
                    <a:lnTo>
                      <a:pt x="191" y="66"/>
                    </a:lnTo>
                    <a:lnTo>
                      <a:pt x="191" y="66"/>
                    </a:lnTo>
                    <a:lnTo>
                      <a:pt x="188" y="63"/>
                    </a:lnTo>
                    <a:lnTo>
                      <a:pt x="183" y="63"/>
                    </a:lnTo>
                    <a:lnTo>
                      <a:pt x="183" y="63"/>
                    </a:lnTo>
                    <a:lnTo>
                      <a:pt x="178" y="63"/>
                    </a:lnTo>
                    <a:lnTo>
                      <a:pt x="173" y="65"/>
                    </a:lnTo>
                    <a:lnTo>
                      <a:pt x="173" y="65"/>
                    </a:lnTo>
                    <a:lnTo>
                      <a:pt x="170" y="68"/>
                    </a:lnTo>
                    <a:lnTo>
                      <a:pt x="167" y="71"/>
                    </a:lnTo>
                    <a:lnTo>
                      <a:pt x="167" y="71"/>
                    </a:lnTo>
                    <a:lnTo>
                      <a:pt x="166" y="75"/>
                    </a:lnTo>
                    <a:lnTo>
                      <a:pt x="167" y="79"/>
                    </a:lnTo>
                    <a:lnTo>
                      <a:pt x="189" y="127"/>
                    </a:lnTo>
                    <a:lnTo>
                      <a:pt x="189" y="127"/>
                    </a:lnTo>
                    <a:lnTo>
                      <a:pt x="180" y="133"/>
                    </a:lnTo>
                    <a:lnTo>
                      <a:pt x="80" y="107"/>
                    </a:lnTo>
                    <a:lnTo>
                      <a:pt x="80" y="107"/>
                    </a:lnTo>
                    <a:lnTo>
                      <a:pt x="75" y="107"/>
                    </a:lnTo>
                    <a:lnTo>
                      <a:pt x="70" y="107"/>
                    </a:lnTo>
                    <a:lnTo>
                      <a:pt x="70" y="107"/>
                    </a:lnTo>
                    <a:lnTo>
                      <a:pt x="66" y="108"/>
                    </a:lnTo>
                    <a:lnTo>
                      <a:pt x="63" y="111"/>
                    </a:lnTo>
                    <a:lnTo>
                      <a:pt x="63" y="111"/>
                    </a:lnTo>
                    <a:lnTo>
                      <a:pt x="60" y="114"/>
                    </a:lnTo>
                    <a:lnTo>
                      <a:pt x="60" y="118"/>
                    </a:lnTo>
                    <a:lnTo>
                      <a:pt x="60" y="118"/>
                    </a:lnTo>
                    <a:lnTo>
                      <a:pt x="60" y="122"/>
                    </a:lnTo>
                    <a:lnTo>
                      <a:pt x="61" y="125"/>
                    </a:lnTo>
                    <a:lnTo>
                      <a:pt x="118" y="197"/>
                    </a:lnTo>
                    <a:lnTo>
                      <a:pt x="118" y="197"/>
                    </a:lnTo>
                    <a:lnTo>
                      <a:pt x="113" y="206"/>
                    </a:lnTo>
                    <a:lnTo>
                      <a:pt x="110" y="215"/>
                    </a:lnTo>
                    <a:lnTo>
                      <a:pt x="70" y="218"/>
                    </a:lnTo>
                    <a:lnTo>
                      <a:pt x="70" y="218"/>
                    </a:lnTo>
                    <a:lnTo>
                      <a:pt x="65" y="219"/>
                    </a:lnTo>
                    <a:lnTo>
                      <a:pt x="61" y="221"/>
                    </a:lnTo>
                    <a:lnTo>
                      <a:pt x="61" y="221"/>
                    </a:lnTo>
                    <a:lnTo>
                      <a:pt x="58" y="224"/>
                    </a:lnTo>
                    <a:lnTo>
                      <a:pt x="57" y="227"/>
                    </a:lnTo>
                    <a:lnTo>
                      <a:pt x="57" y="227"/>
                    </a:lnTo>
                    <a:lnTo>
                      <a:pt x="55" y="231"/>
                    </a:lnTo>
                    <a:lnTo>
                      <a:pt x="57" y="235"/>
                    </a:lnTo>
                    <a:lnTo>
                      <a:pt x="57" y="235"/>
                    </a:lnTo>
                    <a:lnTo>
                      <a:pt x="59" y="238"/>
                    </a:lnTo>
                    <a:lnTo>
                      <a:pt x="63" y="241"/>
                    </a:lnTo>
                    <a:lnTo>
                      <a:pt x="98" y="259"/>
                    </a:lnTo>
                    <a:lnTo>
                      <a:pt x="98" y="259"/>
                    </a:lnTo>
                    <a:lnTo>
                      <a:pt x="98" y="267"/>
                    </a:lnTo>
                    <a:lnTo>
                      <a:pt x="9" y="297"/>
                    </a:lnTo>
                    <a:lnTo>
                      <a:pt x="9" y="297"/>
                    </a:lnTo>
                    <a:lnTo>
                      <a:pt x="5" y="299"/>
                    </a:lnTo>
                    <a:lnTo>
                      <a:pt x="1" y="303"/>
                    </a:lnTo>
                    <a:lnTo>
                      <a:pt x="1" y="303"/>
                    </a:lnTo>
                    <a:lnTo>
                      <a:pt x="0" y="306"/>
                    </a:lnTo>
                    <a:lnTo>
                      <a:pt x="0" y="311"/>
                    </a:lnTo>
                    <a:lnTo>
                      <a:pt x="0" y="311"/>
                    </a:lnTo>
                    <a:lnTo>
                      <a:pt x="1" y="314"/>
                    </a:lnTo>
                    <a:lnTo>
                      <a:pt x="5" y="318"/>
                    </a:lnTo>
                    <a:lnTo>
                      <a:pt x="5" y="318"/>
                    </a:lnTo>
                    <a:lnTo>
                      <a:pt x="9" y="320"/>
                    </a:lnTo>
                    <a:lnTo>
                      <a:pt x="13" y="321"/>
                    </a:lnTo>
                    <a:lnTo>
                      <a:pt x="106" y="328"/>
                    </a:lnTo>
                    <a:lnTo>
                      <a:pt x="106" y="328"/>
                    </a:lnTo>
                    <a:lnTo>
                      <a:pt x="111" y="341"/>
                    </a:lnTo>
                    <a:lnTo>
                      <a:pt x="70" y="376"/>
                    </a:lnTo>
                    <a:lnTo>
                      <a:pt x="70" y="376"/>
                    </a:lnTo>
                    <a:lnTo>
                      <a:pt x="68" y="379"/>
                    </a:lnTo>
                    <a:lnTo>
                      <a:pt x="66" y="383"/>
                    </a:lnTo>
                    <a:lnTo>
                      <a:pt x="66" y="383"/>
                    </a:lnTo>
                    <a:lnTo>
                      <a:pt x="66" y="387"/>
                    </a:lnTo>
                    <a:lnTo>
                      <a:pt x="68" y="391"/>
                    </a:lnTo>
                    <a:lnTo>
                      <a:pt x="68" y="391"/>
                    </a:lnTo>
                    <a:lnTo>
                      <a:pt x="71" y="394"/>
                    </a:lnTo>
                    <a:lnTo>
                      <a:pt x="75" y="396"/>
                    </a:lnTo>
                    <a:lnTo>
                      <a:pt x="75" y="396"/>
                    </a:lnTo>
                    <a:lnTo>
                      <a:pt x="80" y="397"/>
                    </a:lnTo>
                    <a:lnTo>
                      <a:pt x="84" y="397"/>
                    </a:lnTo>
                    <a:lnTo>
                      <a:pt x="149" y="386"/>
                    </a:lnTo>
                    <a:lnTo>
                      <a:pt x="100" y="464"/>
                    </a:lnTo>
                    <a:lnTo>
                      <a:pt x="100" y="464"/>
                    </a:lnTo>
                    <a:lnTo>
                      <a:pt x="99" y="467"/>
                    </a:lnTo>
                    <a:lnTo>
                      <a:pt x="99" y="471"/>
                    </a:lnTo>
                    <a:lnTo>
                      <a:pt x="99" y="471"/>
                    </a:lnTo>
                    <a:lnTo>
                      <a:pt x="100" y="474"/>
                    </a:lnTo>
                    <a:lnTo>
                      <a:pt x="102" y="478"/>
                    </a:lnTo>
                    <a:lnTo>
                      <a:pt x="102" y="478"/>
                    </a:lnTo>
                    <a:lnTo>
                      <a:pt x="107" y="480"/>
                    </a:lnTo>
                    <a:lnTo>
                      <a:pt x="112" y="481"/>
                    </a:lnTo>
                    <a:lnTo>
                      <a:pt x="112" y="481"/>
                    </a:lnTo>
                    <a:lnTo>
                      <a:pt x="116" y="481"/>
                    </a:lnTo>
                    <a:lnTo>
                      <a:pt x="120" y="479"/>
                    </a:lnTo>
                    <a:lnTo>
                      <a:pt x="212" y="437"/>
                    </a:lnTo>
                    <a:lnTo>
                      <a:pt x="212" y="437"/>
                    </a:lnTo>
                    <a:lnTo>
                      <a:pt x="225" y="443"/>
                    </a:lnTo>
                    <a:lnTo>
                      <a:pt x="218" y="479"/>
                    </a:lnTo>
                    <a:lnTo>
                      <a:pt x="218" y="479"/>
                    </a:lnTo>
                    <a:lnTo>
                      <a:pt x="218" y="483"/>
                    </a:lnTo>
                    <a:lnTo>
                      <a:pt x="219" y="487"/>
                    </a:lnTo>
                    <a:lnTo>
                      <a:pt x="219" y="487"/>
                    </a:lnTo>
                    <a:lnTo>
                      <a:pt x="223" y="490"/>
                    </a:lnTo>
                    <a:lnTo>
                      <a:pt x="226" y="492"/>
                    </a:lnTo>
                    <a:lnTo>
                      <a:pt x="226" y="492"/>
                    </a:lnTo>
                    <a:lnTo>
                      <a:pt x="231" y="493"/>
                    </a:lnTo>
                    <a:lnTo>
                      <a:pt x="236" y="493"/>
                    </a:lnTo>
                    <a:lnTo>
                      <a:pt x="236" y="493"/>
                    </a:lnTo>
                    <a:lnTo>
                      <a:pt x="239" y="492"/>
                    </a:lnTo>
                    <a:lnTo>
                      <a:pt x="243" y="489"/>
                    </a:lnTo>
                    <a:lnTo>
                      <a:pt x="279" y="458"/>
                    </a:lnTo>
                    <a:lnTo>
                      <a:pt x="279" y="458"/>
                    </a:lnTo>
                    <a:lnTo>
                      <a:pt x="304" y="461"/>
                    </a:lnTo>
                    <a:lnTo>
                      <a:pt x="350" y="523"/>
                    </a:lnTo>
                    <a:lnTo>
                      <a:pt x="350" y="523"/>
                    </a:lnTo>
                    <a:lnTo>
                      <a:pt x="354" y="525"/>
                    </a:lnTo>
                    <a:lnTo>
                      <a:pt x="357" y="527"/>
                    </a:lnTo>
                    <a:lnTo>
                      <a:pt x="357" y="527"/>
                    </a:lnTo>
                    <a:lnTo>
                      <a:pt x="361" y="528"/>
                    </a:lnTo>
                    <a:lnTo>
                      <a:pt x="366" y="528"/>
                    </a:lnTo>
                    <a:lnTo>
                      <a:pt x="366" y="528"/>
                    </a:lnTo>
                    <a:lnTo>
                      <a:pt x="370" y="527"/>
                    </a:lnTo>
                    <a:lnTo>
                      <a:pt x="374" y="525"/>
                    </a:lnTo>
                    <a:lnTo>
                      <a:pt x="374" y="525"/>
                    </a:lnTo>
                    <a:lnTo>
                      <a:pt x="376" y="522"/>
                    </a:lnTo>
                    <a:lnTo>
                      <a:pt x="378" y="518"/>
                    </a:lnTo>
                    <a:lnTo>
                      <a:pt x="392" y="453"/>
                    </a:lnTo>
                    <a:lnTo>
                      <a:pt x="392" y="453"/>
                    </a:lnTo>
                    <a:lnTo>
                      <a:pt x="408" y="449"/>
                    </a:lnTo>
                    <a:lnTo>
                      <a:pt x="423" y="443"/>
                    </a:lnTo>
                    <a:lnTo>
                      <a:pt x="463" y="472"/>
                    </a:lnTo>
                    <a:lnTo>
                      <a:pt x="463" y="472"/>
                    </a:lnTo>
                    <a:lnTo>
                      <a:pt x="467" y="474"/>
                    </a:lnTo>
                    <a:lnTo>
                      <a:pt x="471" y="475"/>
                    </a:lnTo>
                    <a:lnTo>
                      <a:pt x="471" y="475"/>
                    </a:lnTo>
                    <a:lnTo>
                      <a:pt x="476" y="474"/>
                    </a:lnTo>
                    <a:lnTo>
                      <a:pt x="481" y="473"/>
                    </a:lnTo>
                    <a:lnTo>
                      <a:pt x="481" y="473"/>
                    </a:lnTo>
                    <a:lnTo>
                      <a:pt x="485" y="470"/>
                    </a:lnTo>
                    <a:lnTo>
                      <a:pt x="487" y="467"/>
                    </a:lnTo>
                    <a:lnTo>
                      <a:pt x="487" y="467"/>
                    </a:lnTo>
                    <a:lnTo>
                      <a:pt x="487" y="464"/>
                    </a:lnTo>
                    <a:lnTo>
                      <a:pt x="487" y="460"/>
                    </a:lnTo>
                    <a:lnTo>
                      <a:pt x="473" y="417"/>
                    </a:lnTo>
                    <a:lnTo>
                      <a:pt x="473" y="417"/>
                    </a:lnTo>
                    <a:lnTo>
                      <a:pt x="485" y="407"/>
                    </a:lnTo>
                    <a:lnTo>
                      <a:pt x="485" y="407"/>
                    </a:lnTo>
                    <a:lnTo>
                      <a:pt x="488" y="404"/>
                    </a:lnTo>
                    <a:lnTo>
                      <a:pt x="576" y="429"/>
                    </a:lnTo>
                    <a:lnTo>
                      <a:pt x="576" y="429"/>
                    </a:lnTo>
                    <a:lnTo>
                      <a:pt x="581" y="430"/>
                    </a:lnTo>
                    <a:lnTo>
                      <a:pt x="586" y="430"/>
                    </a:lnTo>
                    <a:lnTo>
                      <a:pt x="586" y="430"/>
                    </a:lnTo>
                    <a:lnTo>
                      <a:pt x="589" y="428"/>
                    </a:lnTo>
                    <a:lnTo>
                      <a:pt x="593" y="425"/>
                    </a:lnTo>
                    <a:lnTo>
                      <a:pt x="593" y="425"/>
                    </a:lnTo>
                    <a:lnTo>
                      <a:pt x="595" y="421"/>
                    </a:lnTo>
                    <a:lnTo>
                      <a:pt x="596" y="418"/>
                    </a:lnTo>
                    <a:lnTo>
                      <a:pt x="596" y="418"/>
                    </a:lnTo>
                    <a:lnTo>
                      <a:pt x="595" y="415"/>
                    </a:lnTo>
                    <a:lnTo>
                      <a:pt x="593" y="411"/>
                    </a:lnTo>
                    <a:lnTo>
                      <a:pt x="527" y="344"/>
                    </a:lnTo>
                    <a:lnTo>
                      <a:pt x="592" y="348"/>
                    </a:lnTo>
                    <a:lnTo>
                      <a:pt x="592" y="348"/>
                    </a:lnTo>
                    <a:lnTo>
                      <a:pt x="598" y="348"/>
                    </a:lnTo>
                    <a:lnTo>
                      <a:pt x="602" y="346"/>
                    </a:lnTo>
                    <a:lnTo>
                      <a:pt x="602" y="346"/>
                    </a:lnTo>
                    <a:lnTo>
                      <a:pt x="606" y="343"/>
                    </a:lnTo>
                    <a:lnTo>
                      <a:pt x="607" y="339"/>
                    </a:lnTo>
                    <a:lnTo>
                      <a:pt x="607" y="339"/>
                    </a:lnTo>
                    <a:lnTo>
                      <a:pt x="608" y="335"/>
                    </a:lnTo>
                    <a:lnTo>
                      <a:pt x="607" y="331"/>
                    </a:lnTo>
                    <a:lnTo>
                      <a:pt x="607" y="331"/>
                    </a:lnTo>
                    <a:lnTo>
                      <a:pt x="604" y="328"/>
                    </a:lnTo>
                    <a:lnTo>
                      <a:pt x="600" y="326"/>
                    </a:lnTo>
                    <a:lnTo>
                      <a:pt x="548" y="306"/>
                    </a:lnTo>
                    <a:lnTo>
                      <a:pt x="548" y="306"/>
                    </a:lnTo>
                    <a:lnTo>
                      <a:pt x="549" y="299"/>
                    </a:lnTo>
                    <a:lnTo>
                      <a:pt x="637" y="273"/>
                    </a:lnTo>
                    <a:lnTo>
                      <a:pt x="637" y="273"/>
                    </a:lnTo>
                    <a:lnTo>
                      <a:pt x="641" y="271"/>
                    </a:lnTo>
                    <a:lnTo>
                      <a:pt x="644" y="268"/>
                    </a:lnTo>
                    <a:lnTo>
                      <a:pt x="644" y="268"/>
                    </a:lnTo>
                    <a:lnTo>
                      <a:pt x="647" y="265"/>
                    </a:lnTo>
                    <a:lnTo>
                      <a:pt x="647" y="261"/>
                    </a:lnTo>
                    <a:lnTo>
                      <a:pt x="647" y="261"/>
                    </a:lnTo>
                    <a:lnTo>
                      <a:pt x="646" y="257"/>
                    </a:lnTo>
                    <a:lnTo>
                      <a:pt x="643" y="254"/>
                    </a:lnTo>
                    <a:lnTo>
                      <a:pt x="643" y="254"/>
                    </a:lnTo>
                    <a:lnTo>
                      <a:pt x="640" y="251"/>
                    </a:lnTo>
                    <a:lnTo>
                      <a:pt x="636" y="249"/>
                    </a:lnTo>
                    <a:lnTo>
                      <a:pt x="545" y="231"/>
                    </a:lnTo>
                    <a:lnTo>
                      <a:pt x="545" y="231"/>
                    </a:lnTo>
                    <a:lnTo>
                      <a:pt x="539" y="213"/>
                    </a:lnTo>
                    <a:lnTo>
                      <a:pt x="572" y="187"/>
                    </a:lnTo>
                    <a:lnTo>
                      <a:pt x="572" y="187"/>
                    </a:lnTo>
                    <a:lnTo>
                      <a:pt x="576" y="184"/>
                    </a:lnTo>
                    <a:lnTo>
                      <a:pt x="577" y="180"/>
                    </a:lnTo>
                    <a:lnTo>
                      <a:pt x="577" y="180"/>
                    </a:lnTo>
                    <a:lnTo>
                      <a:pt x="577" y="176"/>
                    </a:lnTo>
                    <a:lnTo>
                      <a:pt x="575" y="172"/>
                    </a:lnTo>
                    <a:lnTo>
                      <a:pt x="575" y="172"/>
                    </a:lnTo>
                    <a:lnTo>
                      <a:pt x="572" y="169"/>
                    </a:lnTo>
                    <a:lnTo>
                      <a:pt x="568" y="167"/>
                    </a:lnTo>
                    <a:lnTo>
                      <a:pt x="568" y="167"/>
                    </a:lnTo>
                    <a:lnTo>
                      <a:pt x="563" y="166"/>
                    </a:lnTo>
                    <a:lnTo>
                      <a:pt x="558" y="167"/>
                    </a:lnTo>
                    <a:lnTo>
                      <a:pt x="510" y="179"/>
                    </a:lnTo>
                    <a:lnTo>
                      <a:pt x="554" y="94"/>
                    </a:lnTo>
                    <a:lnTo>
                      <a:pt x="554" y="94"/>
                    </a:lnTo>
                    <a:lnTo>
                      <a:pt x="556" y="91"/>
                    </a:lnTo>
                    <a:lnTo>
                      <a:pt x="556" y="87"/>
                    </a:lnTo>
                    <a:lnTo>
                      <a:pt x="556" y="87"/>
                    </a:lnTo>
                    <a:lnTo>
                      <a:pt x="554" y="83"/>
                    </a:lnTo>
                    <a:lnTo>
                      <a:pt x="552" y="81"/>
                    </a:lnTo>
                    <a:lnTo>
                      <a:pt x="552" y="81"/>
                    </a:lnTo>
                    <a:lnTo>
                      <a:pt x="547" y="78"/>
                    </a:lnTo>
                    <a:lnTo>
                      <a:pt x="543" y="77"/>
                    </a:lnTo>
                    <a:lnTo>
                      <a:pt x="543" y="77"/>
                    </a:lnTo>
                    <a:lnTo>
                      <a:pt x="539" y="77"/>
                    </a:lnTo>
                    <a:lnTo>
                      <a:pt x="535" y="78"/>
                    </a:lnTo>
                    <a:lnTo>
                      <a:pt x="438" y="115"/>
                    </a:lnTo>
                    <a:lnTo>
                      <a:pt x="438" y="115"/>
                    </a:lnTo>
                    <a:lnTo>
                      <a:pt x="424" y="109"/>
                    </a:lnTo>
                    <a:lnTo>
                      <a:pt x="411" y="105"/>
                    </a:lnTo>
                    <a:lnTo>
                      <a:pt x="420" y="54"/>
                    </a:lnTo>
                    <a:lnTo>
                      <a:pt x="420" y="54"/>
                    </a:lnTo>
                    <a:lnTo>
                      <a:pt x="420" y="50"/>
                    </a:lnTo>
                    <a:lnTo>
                      <a:pt x="418" y="46"/>
                    </a:lnTo>
                    <a:lnTo>
                      <a:pt x="418" y="46"/>
                    </a:lnTo>
                    <a:lnTo>
                      <a:pt x="415" y="43"/>
                    </a:lnTo>
                    <a:lnTo>
                      <a:pt x="411" y="41"/>
                    </a:lnTo>
                    <a:lnTo>
                      <a:pt x="411" y="41"/>
                    </a:lnTo>
                    <a:lnTo>
                      <a:pt x="405" y="40"/>
                    </a:lnTo>
                    <a:lnTo>
                      <a:pt x="400" y="40"/>
                    </a:lnTo>
                    <a:lnTo>
                      <a:pt x="400" y="40"/>
                    </a:lnTo>
                    <a:lnTo>
                      <a:pt x="397" y="42"/>
                    </a:lnTo>
                    <a:lnTo>
                      <a:pt x="393" y="45"/>
                    </a:lnTo>
                    <a:lnTo>
                      <a:pt x="393" y="45"/>
                    </a:lnTo>
                    <a:close/>
                  </a:path>
                </a:pathLst>
              </a:custGeom>
              <a:solidFill>
                <a:schemeClr val="accent4">
                  <a:lumMod val="75000"/>
                  <a:lumOff val="25000"/>
                </a:schemeClr>
              </a:solidFill>
              <a:ln w="9525">
                <a:noFill/>
                <a:round/>
                <a:headEnd/>
                <a:tailEnd/>
              </a:ln>
            </p:spPr>
            <p:txBody>
              <a:bodyPr/>
              <a:lstStyle/>
              <a:p>
                <a:pPr>
                  <a:defRPr/>
                </a:pPr>
                <a:endParaRPr lang="en-US" sz="1800">
                  <a:ea typeface="+mn-ea"/>
                  <a:cs typeface="+mn-cs"/>
                </a:endParaRPr>
              </a:p>
            </p:txBody>
          </p:sp>
          <p:sp>
            <p:nvSpPr>
              <p:cNvPr id="40053" name="Freeform 53"/>
              <p:cNvSpPr>
                <a:spLocks/>
              </p:cNvSpPr>
              <p:nvPr/>
            </p:nvSpPr>
            <p:spPr bwMode="auto">
              <a:xfrm>
                <a:off x="5152" y="3249"/>
                <a:ext cx="69" cy="42"/>
              </a:xfrm>
              <a:custGeom>
                <a:avLst/>
                <a:gdLst>
                  <a:gd name="T0" fmla="*/ 69 w 69"/>
                  <a:gd name="T1" fmla="*/ 42 h 42"/>
                  <a:gd name="T2" fmla="*/ 69 w 69"/>
                  <a:gd name="T3" fmla="*/ 0 h 42"/>
                  <a:gd name="T4" fmla="*/ 0 w 69"/>
                  <a:gd name="T5" fmla="*/ 5 h 42"/>
                  <a:gd name="T6" fmla="*/ 69 w 69"/>
                  <a:gd name="T7" fmla="*/ 42 h 42"/>
                  <a:gd name="T8" fmla="*/ 69 w 69"/>
                  <a:gd name="T9" fmla="*/ 42 h 42"/>
                  <a:gd name="T10" fmla="*/ 0 60000 65536"/>
                  <a:gd name="T11" fmla="*/ 0 60000 65536"/>
                  <a:gd name="T12" fmla="*/ 0 60000 65536"/>
                  <a:gd name="T13" fmla="*/ 0 60000 65536"/>
                  <a:gd name="T14" fmla="*/ 0 60000 65536"/>
                  <a:gd name="T15" fmla="*/ 0 w 69"/>
                  <a:gd name="T16" fmla="*/ 0 h 42"/>
                  <a:gd name="T17" fmla="*/ 69 w 69"/>
                  <a:gd name="T18" fmla="*/ 42 h 42"/>
                </a:gdLst>
                <a:ahLst/>
                <a:cxnLst>
                  <a:cxn ang="T10">
                    <a:pos x="T0" y="T1"/>
                  </a:cxn>
                  <a:cxn ang="T11">
                    <a:pos x="T2" y="T3"/>
                  </a:cxn>
                  <a:cxn ang="T12">
                    <a:pos x="T4" y="T5"/>
                  </a:cxn>
                  <a:cxn ang="T13">
                    <a:pos x="T6" y="T7"/>
                  </a:cxn>
                  <a:cxn ang="T14">
                    <a:pos x="T8" y="T9"/>
                  </a:cxn>
                </a:cxnLst>
                <a:rect l="T15" t="T16" r="T17" b="T18"/>
                <a:pathLst>
                  <a:path w="69" h="42">
                    <a:moveTo>
                      <a:pt x="69" y="42"/>
                    </a:moveTo>
                    <a:lnTo>
                      <a:pt x="69" y="0"/>
                    </a:lnTo>
                    <a:lnTo>
                      <a:pt x="0" y="5"/>
                    </a:lnTo>
                    <a:lnTo>
                      <a:pt x="69" y="42"/>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54" name="Freeform 54"/>
              <p:cNvSpPr>
                <a:spLocks/>
              </p:cNvSpPr>
              <p:nvPr/>
            </p:nvSpPr>
            <p:spPr bwMode="auto">
              <a:xfrm>
                <a:off x="5263" y="3099"/>
                <a:ext cx="75" cy="78"/>
              </a:xfrm>
              <a:custGeom>
                <a:avLst/>
                <a:gdLst>
                  <a:gd name="T0" fmla="*/ 35 w 75"/>
                  <a:gd name="T1" fmla="*/ 78 h 78"/>
                  <a:gd name="T2" fmla="*/ 75 w 75"/>
                  <a:gd name="T3" fmla="*/ 54 h 78"/>
                  <a:gd name="T4" fmla="*/ 0 w 75"/>
                  <a:gd name="T5" fmla="*/ 0 h 78"/>
                  <a:gd name="T6" fmla="*/ 35 w 75"/>
                  <a:gd name="T7" fmla="*/ 78 h 78"/>
                  <a:gd name="T8" fmla="*/ 35 w 75"/>
                  <a:gd name="T9" fmla="*/ 78 h 78"/>
                  <a:gd name="T10" fmla="*/ 0 60000 65536"/>
                  <a:gd name="T11" fmla="*/ 0 60000 65536"/>
                  <a:gd name="T12" fmla="*/ 0 60000 65536"/>
                  <a:gd name="T13" fmla="*/ 0 60000 65536"/>
                  <a:gd name="T14" fmla="*/ 0 60000 65536"/>
                  <a:gd name="T15" fmla="*/ 0 w 75"/>
                  <a:gd name="T16" fmla="*/ 0 h 78"/>
                  <a:gd name="T17" fmla="*/ 75 w 75"/>
                  <a:gd name="T18" fmla="*/ 78 h 78"/>
                </a:gdLst>
                <a:ahLst/>
                <a:cxnLst>
                  <a:cxn ang="T10">
                    <a:pos x="T0" y="T1"/>
                  </a:cxn>
                  <a:cxn ang="T11">
                    <a:pos x="T2" y="T3"/>
                  </a:cxn>
                  <a:cxn ang="T12">
                    <a:pos x="T4" y="T5"/>
                  </a:cxn>
                  <a:cxn ang="T13">
                    <a:pos x="T6" y="T7"/>
                  </a:cxn>
                  <a:cxn ang="T14">
                    <a:pos x="T8" y="T9"/>
                  </a:cxn>
                </a:cxnLst>
                <a:rect l="T15" t="T16" r="T17" b="T18"/>
                <a:pathLst>
                  <a:path w="75" h="78">
                    <a:moveTo>
                      <a:pt x="35" y="78"/>
                    </a:moveTo>
                    <a:lnTo>
                      <a:pt x="75" y="54"/>
                    </a:lnTo>
                    <a:lnTo>
                      <a:pt x="0" y="0"/>
                    </a:lnTo>
                    <a:lnTo>
                      <a:pt x="35" y="78"/>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55" name="Freeform 55"/>
              <p:cNvSpPr>
                <a:spLocks/>
              </p:cNvSpPr>
              <p:nvPr/>
            </p:nvSpPr>
            <p:spPr bwMode="auto">
              <a:xfrm>
                <a:off x="5424" y="3076"/>
                <a:ext cx="62" cy="88"/>
              </a:xfrm>
              <a:custGeom>
                <a:avLst/>
                <a:gdLst>
                  <a:gd name="T0" fmla="*/ 0 w 62"/>
                  <a:gd name="T1" fmla="*/ 75 h 88"/>
                  <a:gd name="T2" fmla="*/ 48 w 62"/>
                  <a:gd name="T3" fmla="*/ 88 h 88"/>
                  <a:gd name="T4" fmla="*/ 62 w 62"/>
                  <a:gd name="T5" fmla="*/ 0 h 88"/>
                  <a:gd name="T6" fmla="*/ 0 w 62"/>
                  <a:gd name="T7" fmla="*/ 75 h 88"/>
                  <a:gd name="T8" fmla="*/ 0 w 62"/>
                  <a:gd name="T9" fmla="*/ 75 h 88"/>
                  <a:gd name="T10" fmla="*/ 0 60000 65536"/>
                  <a:gd name="T11" fmla="*/ 0 60000 65536"/>
                  <a:gd name="T12" fmla="*/ 0 60000 65536"/>
                  <a:gd name="T13" fmla="*/ 0 60000 65536"/>
                  <a:gd name="T14" fmla="*/ 0 60000 65536"/>
                  <a:gd name="T15" fmla="*/ 0 w 62"/>
                  <a:gd name="T16" fmla="*/ 0 h 88"/>
                  <a:gd name="T17" fmla="*/ 62 w 62"/>
                  <a:gd name="T18" fmla="*/ 88 h 88"/>
                </a:gdLst>
                <a:ahLst/>
                <a:cxnLst>
                  <a:cxn ang="T10">
                    <a:pos x="T0" y="T1"/>
                  </a:cxn>
                  <a:cxn ang="T11">
                    <a:pos x="T2" y="T3"/>
                  </a:cxn>
                  <a:cxn ang="T12">
                    <a:pos x="T4" y="T5"/>
                  </a:cxn>
                  <a:cxn ang="T13">
                    <a:pos x="T6" y="T7"/>
                  </a:cxn>
                  <a:cxn ang="T14">
                    <a:pos x="T8" y="T9"/>
                  </a:cxn>
                </a:cxnLst>
                <a:rect l="T15" t="T16" r="T17" b="T18"/>
                <a:pathLst>
                  <a:path w="62" h="88">
                    <a:moveTo>
                      <a:pt x="0" y="75"/>
                    </a:moveTo>
                    <a:lnTo>
                      <a:pt x="48" y="88"/>
                    </a:lnTo>
                    <a:lnTo>
                      <a:pt x="62" y="0"/>
                    </a:lnTo>
                    <a:lnTo>
                      <a:pt x="0" y="75"/>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56" name="Freeform 56"/>
              <p:cNvSpPr>
                <a:spLocks/>
              </p:cNvSpPr>
              <p:nvPr/>
            </p:nvSpPr>
            <p:spPr bwMode="auto">
              <a:xfrm>
                <a:off x="5548" y="3202"/>
                <a:ext cx="95" cy="56"/>
              </a:xfrm>
              <a:custGeom>
                <a:avLst/>
                <a:gdLst>
                  <a:gd name="T0" fmla="*/ 0 w 95"/>
                  <a:gd name="T1" fmla="*/ 23 h 56"/>
                  <a:gd name="T2" fmla="*/ 22 w 95"/>
                  <a:gd name="T3" fmla="*/ 56 h 56"/>
                  <a:gd name="T4" fmla="*/ 95 w 95"/>
                  <a:gd name="T5" fmla="*/ 0 h 56"/>
                  <a:gd name="T6" fmla="*/ 0 w 95"/>
                  <a:gd name="T7" fmla="*/ 23 h 56"/>
                  <a:gd name="T8" fmla="*/ 0 w 95"/>
                  <a:gd name="T9" fmla="*/ 23 h 56"/>
                  <a:gd name="T10" fmla="*/ 0 60000 65536"/>
                  <a:gd name="T11" fmla="*/ 0 60000 65536"/>
                  <a:gd name="T12" fmla="*/ 0 60000 65536"/>
                  <a:gd name="T13" fmla="*/ 0 60000 65536"/>
                  <a:gd name="T14" fmla="*/ 0 60000 65536"/>
                  <a:gd name="T15" fmla="*/ 0 w 95"/>
                  <a:gd name="T16" fmla="*/ 0 h 56"/>
                  <a:gd name="T17" fmla="*/ 95 w 95"/>
                  <a:gd name="T18" fmla="*/ 56 h 56"/>
                </a:gdLst>
                <a:ahLst/>
                <a:cxnLst>
                  <a:cxn ang="T10">
                    <a:pos x="T0" y="T1"/>
                  </a:cxn>
                  <a:cxn ang="T11">
                    <a:pos x="T2" y="T3"/>
                  </a:cxn>
                  <a:cxn ang="T12">
                    <a:pos x="T4" y="T5"/>
                  </a:cxn>
                  <a:cxn ang="T13">
                    <a:pos x="T6" y="T7"/>
                  </a:cxn>
                  <a:cxn ang="T14">
                    <a:pos x="T8" y="T9"/>
                  </a:cxn>
                </a:cxnLst>
                <a:rect l="T15" t="T16" r="T17" b="T18"/>
                <a:pathLst>
                  <a:path w="95" h="56">
                    <a:moveTo>
                      <a:pt x="0" y="23"/>
                    </a:moveTo>
                    <a:lnTo>
                      <a:pt x="22" y="56"/>
                    </a:lnTo>
                    <a:lnTo>
                      <a:pt x="95" y="0"/>
                    </a:lnTo>
                    <a:lnTo>
                      <a:pt x="0" y="23"/>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57" name="Freeform 57"/>
              <p:cNvSpPr>
                <a:spLocks/>
              </p:cNvSpPr>
              <p:nvPr/>
            </p:nvSpPr>
            <p:spPr bwMode="auto">
              <a:xfrm>
                <a:off x="5484" y="3414"/>
                <a:ext cx="70" cy="73"/>
              </a:xfrm>
              <a:custGeom>
                <a:avLst/>
                <a:gdLst>
                  <a:gd name="T0" fmla="*/ 0 w 70"/>
                  <a:gd name="T1" fmla="*/ 23 h 73"/>
                  <a:gd name="T2" fmla="*/ 70 w 70"/>
                  <a:gd name="T3" fmla="*/ 73 h 73"/>
                  <a:gd name="T4" fmla="*/ 44 w 70"/>
                  <a:gd name="T5" fmla="*/ 0 h 73"/>
                  <a:gd name="T6" fmla="*/ 0 w 70"/>
                  <a:gd name="T7" fmla="*/ 23 h 73"/>
                  <a:gd name="T8" fmla="*/ 0 w 70"/>
                  <a:gd name="T9" fmla="*/ 2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23"/>
                    </a:moveTo>
                    <a:lnTo>
                      <a:pt x="70" y="73"/>
                    </a:lnTo>
                    <a:lnTo>
                      <a:pt x="44" y="0"/>
                    </a:lnTo>
                    <a:lnTo>
                      <a:pt x="0" y="23"/>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58" name="Freeform 58"/>
              <p:cNvSpPr>
                <a:spLocks/>
              </p:cNvSpPr>
              <p:nvPr/>
            </p:nvSpPr>
            <p:spPr bwMode="auto">
              <a:xfrm>
                <a:off x="5162" y="3352"/>
                <a:ext cx="92" cy="57"/>
              </a:xfrm>
              <a:custGeom>
                <a:avLst/>
                <a:gdLst>
                  <a:gd name="T0" fmla="*/ 92 w 92"/>
                  <a:gd name="T1" fmla="*/ 42 h 57"/>
                  <a:gd name="T2" fmla="*/ 67 w 92"/>
                  <a:gd name="T3" fmla="*/ 0 h 57"/>
                  <a:gd name="T4" fmla="*/ 0 w 92"/>
                  <a:gd name="T5" fmla="*/ 57 h 57"/>
                  <a:gd name="T6" fmla="*/ 92 w 92"/>
                  <a:gd name="T7" fmla="*/ 42 h 57"/>
                  <a:gd name="T8" fmla="*/ 92 w 92"/>
                  <a:gd name="T9" fmla="*/ 42 h 57"/>
                  <a:gd name="T10" fmla="*/ 0 60000 65536"/>
                  <a:gd name="T11" fmla="*/ 0 60000 65536"/>
                  <a:gd name="T12" fmla="*/ 0 60000 65536"/>
                  <a:gd name="T13" fmla="*/ 0 60000 65536"/>
                  <a:gd name="T14" fmla="*/ 0 60000 65536"/>
                  <a:gd name="T15" fmla="*/ 0 w 92"/>
                  <a:gd name="T16" fmla="*/ 0 h 57"/>
                  <a:gd name="T17" fmla="*/ 92 w 92"/>
                  <a:gd name="T18" fmla="*/ 57 h 57"/>
                </a:gdLst>
                <a:ahLst/>
                <a:cxnLst>
                  <a:cxn ang="T10">
                    <a:pos x="T0" y="T1"/>
                  </a:cxn>
                  <a:cxn ang="T11">
                    <a:pos x="T2" y="T3"/>
                  </a:cxn>
                  <a:cxn ang="T12">
                    <a:pos x="T4" y="T5"/>
                  </a:cxn>
                  <a:cxn ang="T13">
                    <a:pos x="T6" y="T7"/>
                  </a:cxn>
                  <a:cxn ang="T14">
                    <a:pos x="T8" y="T9"/>
                  </a:cxn>
                </a:cxnLst>
                <a:rect l="T15" t="T16" r="T17" b="T18"/>
                <a:pathLst>
                  <a:path w="92" h="57">
                    <a:moveTo>
                      <a:pt x="92" y="42"/>
                    </a:moveTo>
                    <a:lnTo>
                      <a:pt x="67" y="0"/>
                    </a:lnTo>
                    <a:lnTo>
                      <a:pt x="0" y="57"/>
                    </a:lnTo>
                    <a:lnTo>
                      <a:pt x="92" y="42"/>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59" name="Freeform 59"/>
              <p:cNvSpPr>
                <a:spLocks/>
              </p:cNvSpPr>
              <p:nvPr/>
            </p:nvSpPr>
            <p:spPr bwMode="auto">
              <a:xfrm>
                <a:off x="5313" y="3436"/>
                <a:ext cx="61" cy="69"/>
              </a:xfrm>
              <a:custGeom>
                <a:avLst/>
                <a:gdLst>
                  <a:gd name="T0" fmla="*/ 15 w 61"/>
                  <a:gd name="T1" fmla="*/ 0 h 69"/>
                  <a:gd name="T2" fmla="*/ 0 w 61"/>
                  <a:gd name="T3" fmla="*/ 69 h 69"/>
                  <a:gd name="T4" fmla="*/ 61 w 61"/>
                  <a:gd name="T5" fmla="*/ 15 h 69"/>
                  <a:gd name="T6" fmla="*/ 15 w 61"/>
                  <a:gd name="T7" fmla="*/ 0 h 69"/>
                  <a:gd name="T8" fmla="*/ 15 w 61"/>
                  <a:gd name="T9" fmla="*/ 0 h 69"/>
                  <a:gd name="T10" fmla="*/ 0 60000 65536"/>
                  <a:gd name="T11" fmla="*/ 0 60000 65536"/>
                  <a:gd name="T12" fmla="*/ 0 60000 65536"/>
                  <a:gd name="T13" fmla="*/ 0 60000 65536"/>
                  <a:gd name="T14" fmla="*/ 0 60000 65536"/>
                  <a:gd name="T15" fmla="*/ 0 w 61"/>
                  <a:gd name="T16" fmla="*/ 0 h 69"/>
                  <a:gd name="T17" fmla="*/ 61 w 61"/>
                  <a:gd name="T18" fmla="*/ 69 h 69"/>
                </a:gdLst>
                <a:ahLst/>
                <a:cxnLst>
                  <a:cxn ang="T10">
                    <a:pos x="T0" y="T1"/>
                  </a:cxn>
                  <a:cxn ang="T11">
                    <a:pos x="T2" y="T3"/>
                  </a:cxn>
                  <a:cxn ang="T12">
                    <a:pos x="T4" y="T5"/>
                  </a:cxn>
                  <a:cxn ang="T13">
                    <a:pos x="T6" y="T7"/>
                  </a:cxn>
                  <a:cxn ang="T14">
                    <a:pos x="T8" y="T9"/>
                  </a:cxn>
                </a:cxnLst>
                <a:rect l="T15" t="T16" r="T17" b="T18"/>
                <a:pathLst>
                  <a:path w="61" h="69">
                    <a:moveTo>
                      <a:pt x="15" y="0"/>
                    </a:moveTo>
                    <a:lnTo>
                      <a:pt x="0" y="69"/>
                    </a:lnTo>
                    <a:lnTo>
                      <a:pt x="61" y="15"/>
                    </a:lnTo>
                    <a:lnTo>
                      <a:pt x="15" y="0"/>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60" name="Freeform 60"/>
              <p:cNvSpPr>
                <a:spLocks/>
              </p:cNvSpPr>
              <p:nvPr/>
            </p:nvSpPr>
            <p:spPr bwMode="auto">
              <a:xfrm>
                <a:off x="5574" y="3322"/>
                <a:ext cx="100" cy="38"/>
              </a:xfrm>
              <a:custGeom>
                <a:avLst/>
                <a:gdLst>
                  <a:gd name="T0" fmla="*/ 0 w 100"/>
                  <a:gd name="T1" fmla="*/ 0 h 38"/>
                  <a:gd name="T2" fmla="*/ 0 w 100"/>
                  <a:gd name="T3" fmla="*/ 33 h 38"/>
                  <a:gd name="T4" fmla="*/ 100 w 100"/>
                  <a:gd name="T5" fmla="*/ 38 h 38"/>
                  <a:gd name="T6" fmla="*/ 0 w 100"/>
                  <a:gd name="T7" fmla="*/ 0 h 38"/>
                  <a:gd name="T8" fmla="*/ 0 w 100"/>
                  <a:gd name="T9" fmla="*/ 0 h 38"/>
                  <a:gd name="T10" fmla="*/ 0 60000 65536"/>
                  <a:gd name="T11" fmla="*/ 0 60000 65536"/>
                  <a:gd name="T12" fmla="*/ 0 60000 65536"/>
                  <a:gd name="T13" fmla="*/ 0 60000 65536"/>
                  <a:gd name="T14" fmla="*/ 0 60000 65536"/>
                  <a:gd name="T15" fmla="*/ 0 w 100"/>
                  <a:gd name="T16" fmla="*/ 0 h 38"/>
                  <a:gd name="T17" fmla="*/ 100 w 100"/>
                  <a:gd name="T18" fmla="*/ 38 h 38"/>
                </a:gdLst>
                <a:ahLst/>
                <a:cxnLst>
                  <a:cxn ang="T10">
                    <a:pos x="T0" y="T1"/>
                  </a:cxn>
                  <a:cxn ang="T11">
                    <a:pos x="T2" y="T3"/>
                  </a:cxn>
                  <a:cxn ang="T12">
                    <a:pos x="T4" y="T5"/>
                  </a:cxn>
                  <a:cxn ang="T13">
                    <a:pos x="T6" y="T7"/>
                  </a:cxn>
                  <a:cxn ang="T14">
                    <a:pos x="T8" y="T9"/>
                  </a:cxn>
                </a:cxnLst>
                <a:rect l="T15" t="T16" r="T17" b="T18"/>
                <a:pathLst>
                  <a:path w="100" h="38">
                    <a:moveTo>
                      <a:pt x="0" y="0"/>
                    </a:moveTo>
                    <a:lnTo>
                      <a:pt x="0" y="33"/>
                    </a:lnTo>
                    <a:lnTo>
                      <a:pt x="100" y="38"/>
                    </a:lnTo>
                    <a:lnTo>
                      <a:pt x="0" y="0"/>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61" name="Freeform 61"/>
              <p:cNvSpPr>
                <a:spLocks/>
              </p:cNvSpPr>
              <p:nvPr/>
            </p:nvSpPr>
            <p:spPr bwMode="auto">
              <a:xfrm>
                <a:off x="5096" y="3037"/>
                <a:ext cx="617" cy="503"/>
              </a:xfrm>
              <a:custGeom>
                <a:avLst/>
                <a:gdLst>
                  <a:gd name="T0" fmla="*/ 270 w 617"/>
                  <a:gd name="T1" fmla="*/ 0 h 503"/>
                  <a:gd name="T2" fmla="*/ 246 w 617"/>
                  <a:gd name="T3" fmla="*/ 97 h 503"/>
                  <a:gd name="T4" fmla="*/ 208 w 617"/>
                  <a:gd name="T5" fmla="*/ 111 h 503"/>
                  <a:gd name="T6" fmla="*/ 169 w 617"/>
                  <a:gd name="T7" fmla="*/ 133 h 503"/>
                  <a:gd name="T8" fmla="*/ 120 w 617"/>
                  <a:gd name="T9" fmla="*/ 184 h 503"/>
                  <a:gd name="T10" fmla="*/ 115 w 617"/>
                  <a:gd name="T11" fmla="*/ 192 h 503"/>
                  <a:gd name="T12" fmla="*/ 107 w 617"/>
                  <a:gd name="T13" fmla="*/ 211 h 503"/>
                  <a:gd name="T14" fmla="*/ 101 w 617"/>
                  <a:gd name="T15" fmla="*/ 230 h 503"/>
                  <a:gd name="T16" fmla="*/ 97 w 617"/>
                  <a:gd name="T17" fmla="*/ 251 h 503"/>
                  <a:gd name="T18" fmla="*/ 0 w 617"/>
                  <a:gd name="T19" fmla="*/ 296 h 503"/>
                  <a:gd name="T20" fmla="*/ 103 w 617"/>
                  <a:gd name="T21" fmla="*/ 304 h 503"/>
                  <a:gd name="T22" fmla="*/ 109 w 617"/>
                  <a:gd name="T23" fmla="*/ 323 h 503"/>
                  <a:gd name="T24" fmla="*/ 120 w 617"/>
                  <a:gd name="T25" fmla="*/ 342 h 503"/>
                  <a:gd name="T26" fmla="*/ 133 w 617"/>
                  <a:gd name="T27" fmla="*/ 360 h 503"/>
                  <a:gd name="T28" fmla="*/ 149 w 617"/>
                  <a:gd name="T29" fmla="*/ 376 h 503"/>
                  <a:gd name="T30" fmla="*/ 197 w 617"/>
                  <a:gd name="T31" fmla="*/ 410 h 503"/>
                  <a:gd name="T32" fmla="*/ 209 w 617"/>
                  <a:gd name="T33" fmla="*/ 415 h 503"/>
                  <a:gd name="T34" fmla="*/ 233 w 617"/>
                  <a:gd name="T35" fmla="*/ 424 h 503"/>
                  <a:gd name="T36" fmla="*/ 258 w 617"/>
                  <a:gd name="T37" fmla="*/ 431 h 503"/>
                  <a:gd name="T38" fmla="*/ 284 w 617"/>
                  <a:gd name="T39" fmla="*/ 435 h 503"/>
                  <a:gd name="T40" fmla="*/ 348 w 617"/>
                  <a:gd name="T41" fmla="*/ 503 h 503"/>
                  <a:gd name="T42" fmla="*/ 364 w 617"/>
                  <a:gd name="T43" fmla="*/ 430 h 503"/>
                  <a:gd name="T44" fmla="*/ 390 w 617"/>
                  <a:gd name="T45" fmla="*/ 423 h 503"/>
                  <a:gd name="T46" fmla="*/ 414 w 617"/>
                  <a:gd name="T47" fmla="*/ 413 h 503"/>
                  <a:gd name="T48" fmla="*/ 437 w 617"/>
                  <a:gd name="T49" fmla="*/ 401 h 503"/>
                  <a:gd name="T50" fmla="*/ 459 w 617"/>
                  <a:gd name="T51" fmla="*/ 385 h 503"/>
                  <a:gd name="T52" fmla="*/ 470 w 617"/>
                  <a:gd name="T53" fmla="*/ 376 h 503"/>
                  <a:gd name="T54" fmla="*/ 500 w 617"/>
                  <a:gd name="T55" fmla="*/ 339 h 503"/>
                  <a:gd name="T56" fmla="*/ 508 w 617"/>
                  <a:gd name="T57" fmla="*/ 324 h 503"/>
                  <a:gd name="T58" fmla="*/ 518 w 617"/>
                  <a:gd name="T59" fmla="*/ 294 h 503"/>
                  <a:gd name="T60" fmla="*/ 617 w 617"/>
                  <a:gd name="T61" fmla="*/ 248 h 503"/>
                  <a:gd name="T62" fmla="*/ 518 w 617"/>
                  <a:gd name="T63" fmla="*/ 228 h 503"/>
                  <a:gd name="T64" fmla="*/ 503 w 617"/>
                  <a:gd name="T65" fmla="*/ 192 h 503"/>
                  <a:gd name="T66" fmla="*/ 480 w 617"/>
                  <a:gd name="T67" fmla="*/ 161 h 503"/>
                  <a:gd name="T68" fmla="*/ 423 w 617"/>
                  <a:gd name="T69" fmla="*/ 117 h 503"/>
                  <a:gd name="T70" fmla="*/ 409 w 617"/>
                  <a:gd name="T71" fmla="*/ 110 h 503"/>
                  <a:gd name="T72" fmla="*/ 383 w 617"/>
                  <a:gd name="T73" fmla="*/ 100 h 503"/>
                  <a:gd name="T74" fmla="*/ 357 w 617"/>
                  <a:gd name="T75" fmla="*/ 94 h 503"/>
                  <a:gd name="T76" fmla="*/ 329 w 617"/>
                  <a:gd name="T77" fmla="*/ 91 h 503"/>
                  <a:gd name="T78" fmla="*/ 315 w 617"/>
                  <a:gd name="T79" fmla="*/ 91 h 5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17"/>
                  <a:gd name="T121" fmla="*/ 0 h 503"/>
                  <a:gd name="T122" fmla="*/ 617 w 617"/>
                  <a:gd name="T123" fmla="*/ 503 h 5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17" h="503">
                    <a:moveTo>
                      <a:pt x="315" y="91"/>
                    </a:moveTo>
                    <a:lnTo>
                      <a:pt x="270" y="0"/>
                    </a:lnTo>
                    <a:lnTo>
                      <a:pt x="246" y="97"/>
                    </a:lnTo>
                    <a:lnTo>
                      <a:pt x="227" y="102"/>
                    </a:lnTo>
                    <a:lnTo>
                      <a:pt x="208" y="111"/>
                    </a:lnTo>
                    <a:lnTo>
                      <a:pt x="188" y="121"/>
                    </a:lnTo>
                    <a:lnTo>
                      <a:pt x="169" y="133"/>
                    </a:lnTo>
                    <a:lnTo>
                      <a:pt x="60" y="105"/>
                    </a:lnTo>
                    <a:lnTo>
                      <a:pt x="120" y="184"/>
                    </a:lnTo>
                    <a:lnTo>
                      <a:pt x="115" y="192"/>
                    </a:lnTo>
                    <a:lnTo>
                      <a:pt x="110" y="201"/>
                    </a:lnTo>
                    <a:lnTo>
                      <a:pt x="107" y="211"/>
                    </a:lnTo>
                    <a:lnTo>
                      <a:pt x="103" y="221"/>
                    </a:lnTo>
                    <a:lnTo>
                      <a:pt x="101" y="230"/>
                    </a:lnTo>
                    <a:lnTo>
                      <a:pt x="98" y="240"/>
                    </a:lnTo>
                    <a:lnTo>
                      <a:pt x="97" y="251"/>
                    </a:lnTo>
                    <a:lnTo>
                      <a:pt x="97" y="262"/>
                    </a:lnTo>
                    <a:lnTo>
                      <a:pt x="0" y="296"/>
                    </a:lnTo>
                    <a:lnTo>
                      <a:pt x="103" y="304"/>
                    </a:lnTo>
                    <a:lnTo>
                      <a:pt x="105" y="314"/>
                    </a:lnTo>
                    <a:lnTo>
                      <a:pt x="109" y="323"/>
                    </a:lnTo>
                    <a:lnTo>
                      <a:pt x="114" y="333"/>
                    </a:lnTo>
                    <a:lnTo>
                      <a:pt x="120" y="342"/>
                    </a:lnTo>
                    <a:lnTo>
                      <a:pt x="126" y="351"/>
                    </a:lnTo>
                    <a:lnTo>
                      <a:pt x="133" y="360"/>
                    </a:lnTo>
                    <a:lnTo>
                      <a:pt x="140" y="368"/>
                    </a:lnTo>
                    <a:lnTo>
                      <a:pt x="149" y="376"/>
                    </a:lnTo>
                    <a:lnTo>
                      <a:pt x="98" y="456"/>
                    </a:lnTo>
                    <a:lnTo>
                      <a:pt x="197" y="410"/>
                    </a:lnTo>
                    <a:lnTo>
                      <a:pt x="209" y="415"/>
                    </a:lnTo>
                    <a:lnTo>
                      <a:pt x="220" y="420"/>
                    </a:lnTo>
                    <a:lnTo>
                      <a:pt x="233" y="424"/>
                    </a:lnTo>
                    <a:lnTo>
                      <a:pt x="245" y="428"/>
                    </a:lnTo>
                    <a:lnTo>
                      <a:pt x="258" y="431"/>
                    </a:lnTo>
                    <a:lnTo>
                      <a:pt x="271" y="433"/>
                    </a:lnTo>
                    <a:lnTo>
                      <a:pt x="284" y="435"/>
                    </a:lnTo>
                    <a:lnTo>
                      <a:pt x="298" y="436"/>
                    </a:lnTo>
                    <a:lnTo>
                      <a:pt x="348" y="503"/>
                    </a:lnTo>
                    <a:lnTo>
                      <a:pt x="364" y="430"/>
                    </a:lnTo>
                    <a:lnTo>
                      <a:pt x="377" y="427"/>
                    </a:lnTo>
                    <a:lnTo>
                      <a:pt x="390" y="423"/>
                    </a:lnTo>
                    <a:lnTo>
                      <a:pt x="402" y="418"/>
                    </a:lnTo>
                    <a:lnTo>
                      <a:pt x="414" y="413"/>
                    </a:lnTo>
                    <a:lnTo>
                      <a:pt x="426" y="408"/>
                    </a:lnTo>
                    <a:lnTo>
                      <a:pt x="437" y="401"/>
                    </a:lnTo>
                    <a:lnTo>
                      <a:pt x="448" y="393"/>
                    </a:lnTo>
                    <a:lnTo>
                      <a:pt x="459" y="385"/>
                    </a:lnTo>
                    <a:lnTo>
                      <a:pt x="470" y="376"/>
                    </a:lnTo>
                    <a:lnTo>
                      <a:pt x="566" y="406"/>
                    </a:lnTo>
                    <a:lnTo>
                      <a:pt x="500" y="339"/>
                    </a:lnTo>
                    <a:lnTo>
                      <a:pt x="508" y="324"/>
                    </a:lnTo>
                    <a:lnTo>
                      <a:pt x="514" y="310"/>
                    </a:lnTo>
                    <a:lnTo>
                      <a:pt x="518" y="294"/>
                    </a:lnTo>
                    <a:lnTo>
                      <a:pt x="520" y="277"/>
                    </a:lnTo>
                    <a:lnTo>
                      <a:pt x="617" y="248"/>
                    </a:lnTo>
                    <a:lnTo>
                      <a:pt x="518" y="228"/>
                    </a:lnTo>
                    <a:lnTo>
                      <a:pt x="512" y="210"/>
                    </a:lnTo>
                    <a:lnTo>
                      <a:pt x="503" y="192"/>
                    </a:lnTo>
                    <a:lnTo>
                      <a:pt x="494" y="177"/>
                    </a:lnTo>
                    <a:lnTo>
                      <a:pt x="480" y="161"/>
                    </a:lnTo>
                    <a:lnTo>
                      <a:pt x="526" y="76"/>
                    </a:lnTo>
                    <a:lnTo>
                      <a:pt x="423" y="117"/>
                    </a:lnTo>
                    <a:lnTo>
                      <a:pt x="409" y="110"/>
                    </a:lnTo>
                    <a:lnTo>
                      <a:pt x="396" y="105"/>
                    </a:lnTo>
                    <a:lnTo>
                      <a:pt x="383" y="100"/>
                    </a:lnTo>
                    <a:lnTo>
                      <a:pt x="370" y="96"/>
                    </a:lnTo>
                    <a:lnTo>
                      <a:pt x="357" y="94"/>
                    </a:lnTo>
                    <a:lnTo>
                      <a:pt x="342" y="92"/>
                    </a:lnTo>
                    <a:lnTo>
                      <a:pt x="329" y="91"/>
                    </a:lnTo>
                    <a:lnTo>
                      <a:pt x="315" y="9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62" name="Freeform 62"/>
              <p:cNvSpPr>
                <a:spLocks/>
              </p:cNvSpPr>
              <p:nvPr/>
            </p:nvSpPr>
            <p:spPr bwMode="auto">
              <a:xfrm>
                <a:off x="5361" y="3158"/>
                <a:ext cx="56" cy="69"/>
              </a:xfrm>
              <a:custGeom>
                <a:avLst/>
                <a:gdLst>
                  <a:gd name="T0" fmla="*/ 56 w 56"/>
                  <a:gd name="T1" fmla="*/ 59 h 69"/>
                  <a:gd name="T2" fmla="*/ 24 w 56"/>
                  <a:gd name="T3" fmla="*/ 0 h 69"/>
                  <a:gd name="T4" fmla="*/ 0 w 56"/>
                  <a:gd name="T5" fmla="*/ 62 h 69"/>
                  <a:gd name="T6" fmla="*/ 0 w 56"/>
                  <a:gd name="T7" fmla="*/ 62 h 69"/>
                  <a:gd name="T8" fmla="*/ 7 w 56"/>
                  <a:gd name="T9" fmla="*/ 65 h 69"/>
                  <a:gd name="T10" fmla="*/ 15 w 56"/>
                  <a:gd name="T11" fmla="*/ 67 h 69"/>
                  <a:gd name="T12" fmla="*/ 22 w 56"/>
                  <a:gd name="T13" fmla="*/ 69 h 69"/>
                  <a:gd name="T14" fmla="*/ 29 w 56"/>
                  <a:gd name="T15" fmla="*/ 69 h 69"/>
                  <a:gd name="T16" fmla="*/ 36 w 56"/>
                  <a:gd name="T17" fmla="*/ 68 h 69"/>
                  <a:gd name="T18" fmla="*/ 42 w 56"/>
                  <a:gd name="T19" fmla="*/ 66 h 69"/>
                  <a:gd name="T20" fmla="*/ 50 w 56"/>
                  <a:gd name="T21" fmla="*/ 63 h 69"/>
                  <a:gd name="T22" fmla="*/ 56 w 56"/>
                  <a:gd name="T23" fmla="*/ 59 h 69"/>
                  <a:gd name="T24" fmla="*/ 56 w 56"/>
                  <a:gd name="T25" fmla="*/ 59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69"/>
                  <a:gd name="T41" fmla="*/ 56 w 56"/>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69">
                    <a:moveTo>
                      <a:pt x="56" y="59"/>
                    </a:moveTo>
                    <a:lnTo>
                      <a:pt x="24" y="0"/>
                    </a:lnTo>
                    <a:lnTo>
                      <a:pt x="0" y="62"/>
                    </a:lnTo>
                    <a:lnTo>
                      <a:pt x="7" y="65"/>
                    </a:lnTo>
                    <a:lnTo>
                      <a:pt x="15" y="67"/>
                    </a:lnTo>
                    <a:lnTo>
                      <a:pt x="22" y="69"/>
                    </a:lnTo>
                    <a:lnTo>
                      <a:pt x="29" y="69"/>
                    </a:lnTo>
                    <a:lnTo>
                      <a:pt x="36" y="68"/>
                    </a:lnTo>
                    <a:lnTo>
                      <a:pt x="42" y="66"/>
                    </a:lnTo>
                    <a:lnTo>
                      <a:pt x="50" y="63"/>
                    </a:lnTo>
                    <a:lnTo>
                      <a:pt x="56" y="59"/>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63" name="Freeform 63"/>
              <p:cNvSpPr>
                <a:spLocks/>
              </p:cNvSpPr>
              <p:nvPr/>
            </p:nvSpPr>
            <p:spPr bwMode="auto">
              <a:xfrm>
                <a:off x="5258" y="3227"/>
                <a:ext cx="83" cy="53"/>
              </a:xfrm>
              <a:custGeom>
                <a:avLst/>
                <a:gdLst>
                  <a:gd name="T0" fmla="*/ 56 w 83"/>
                  <a:gd name="T1" fmla="*/ 34 h 53"/>
                  <a:gd name="T2" fmla="*/ 5 w 83"/>
                  <a:gd name="T3" fmla="*/ 29 h 53"/>
                  <a:gd name="T4" fmla="*/ 54 w 83"/>
                  <a:gd name="T5" fmla="*/ 40 h 53"/>
                  <a:gd name="T6" fmla="*/ 0 w 83"/>
                  <a:gd name="T7" fmla="*/ 53 h 53"/>
                  <a:gd name="T8" fmla="*/ 83 w 83"/>
                  <a:gd name="T9" fmla="*/ 42 h 53"/>
                  <a:gd name="T10" fmla="*/ 17 w 83"/>
                  <a:gd name="T11" fmla="*/ 0 h 53"/>
                  <a:gd name="T12" fmla="*/ 56 w 83"/>
                  <a:gd name="T13" fmla="*/ 34 h 53"/>
                  <a:gd name="T14" fmla="*/ 56 w 83"/>
                  <a:gd name="T15" fmla="*/ 34 h 53"/>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53"/>
                  <a:gd name="T26" fmla="*/ 83 w 83"/>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53">
                    <a:moveTo>
                      <a:pt x="56" y="34"/>
                    </a:moveTo>
                    <a:lnTo>
                      <a:pt x="5" y="29"/>
                    </a:lnTo>
                    <a:lnTo>
                      <a:pt x="54" y="40"/>
                    </a:lnTo>
                    <a:lnTo>
                      <a:pt x="0" y="53"/>
                    </a:lnTo>
                    <a:lnTo>
                      <a:pt x="83" y="42"/>
                    </a:lnTo>
                    <a:lnTo>
                      <a:pt x="17" y="0"/>
                    </a:lnTo>
                    <a:lnTo>
                      <a:pt x="56" y="34"/>
                    </a:lnTo>
                    <a:close/>
                  </a:path>
                </a:pathLst>
              </a:custGeom>
              <a:solidFill>
                <a:srgbClr val="4464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64" name="Freeform 64"/>
              <p:cNvSpPr>
                <a:spLocks/>
              </p:cNvSpPr>
              <p:nvPr/>
            </p:nvSpPr>
            <p:spPr bwMode="auto">
              <a:xfrm>
                <a:off x="5444" y="3228"/>
                <a:ext cx="88" cy="55"/>
              </a:xfrm>
              <a:custGeom>
                <a:avLst/>
                <a:gdLst>
                  <a:gd name="T0" fmla="*/ 71 w 88"/>
                  <a:gd name="T1" fmla="*/ 0 h 55"/>
                  <a:gd name="T2" fmla="*/ 0 w 88"/>
                  <a:gd name="T3" fmla="*/ 41 h 55"/>
                  <a:gd name="T4" fmla="*/ 88 w 88"/>
                  <a:gd name="T5" fmla="*/ 55 h 55"/>
                  <a:gd name="T6" fmla="*/ 29 w 88"/>
                  <a:gd name="T7" fmla="*/ 38 h 55"/>
                  <a:gd name="T8" fmla="*/ 87 w 88"/>
                  <a:gd name="T9" fmla="*/ 30 h 55"/>
                  <a:gd name="T10" fmla="*/ 29 w 88"/>
                  <a:gd name="T11" fmla="*/ 32 h 55"/>
                  <a:gd name="T12" fmla="*/ 71 w 88"/>
                  <a:gd name="T13" fmla="*/ 0 h 55"/>
                  <a:gd name="T14" fmla="*/ 71 w 88"/>
                  <a:gd name="T15" fmla="*/ 0 h 55"/>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55"/>
                  <a:gd name="T26" fmla="*/ 88 w 88"/>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55">
                    <a:moveTo>
                      <a:pt x="71" y="0"/>
                    </a:moveTo>
                    <a:lnTo>
                      <a:pt x="0" y="41"/>
                    </a:lnTo>
                    <a:lnTo>
                      <a:pt x="88" y="55"/>
                    </a:lnTo>
                    <a:lnTo>
                      <a:pt x="29" y="38"/>
                    </a:lnTo>
                    <a:lnTo>
                      <a:pt x="87" y="30"/>
                    </a:lnTo>
                    <a:lnTo>
                      <a:pt x="29" y="32"/>
                    </a:lnTo>
                    <a:lnTo>
                      <a:pt x="71" y="0"/>
                    </a:lnTo>
                    <a:close/>
                  </a:path>
                </a:pathLst>
              </a:custGeom>
              <a:solidFill>
                <a:srgbClr val="4464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65" name="Freeform 65"/>
              <p:cNvSpPr>
                <a:spLocks/>
              </p:cNvSpPr>
              <p:nvPr/>
            </p:nvSpPr>
            <p:spPr bwMode="auto">
              <a:xfrm>
                <a:off x="5258" y="3304"/>
                <a:ext cx="308" cy="85"/>
              </a:xfrm>
              <a:custGeom>
                <a:avLst/>
                <a:gdLst>
                  <a:gd name="T0" fmla="*/ 148 w 308"/>
                  <a:gd name="T1" fmla="*/ 0 h 85"/>
                  <a:gd name="T2" fmla="*/ 148 w 308"/>
                  <a:gd name="T3" fmla="*/ 0 h 85"/>
                  <a:gd name="T4" fmla="*/ 135 w 308"/>
                  <a:gd name="T5" fmla="*/ 1 h 85"/>
                  <a:gd name="T6" fmla="*/ 122 w 308"/>
                  <a:gd name="T7" fmla="*/ 2 h 85"/>
                  <a:gd name="T8" fmla="*/ 110 w 308"/>
                  <a:gd name="T9" fmla="*/ 3 h 85"/>
                  <a:gd name="T10" fmla="*/ 98 w 308"/>
                  <a:gd name="T11" fmla="*/ 6 h 85"/>
                  <a:gd name="T12" fmla="*/ 88 w 308"/>
                  <a:gd name="T13" fmla="*/ 7 h 85"/>
                  <a:gd name="T14" fmla="*/ 77 w 308"/>
                  <a:gd name="T15" fmla="*/ 11 h 85"/>
                  <a:gd name="T16" fmla="*/ 67 w 308"/>
                  <a:gd name="T17" fmla="*/ 15 h 85"/>
                  <a:gd name="T18" fmla="*/ 56 w 308"/>
                  <a:gd name="T19" fmla="*/ 20 h 85"/>
                  <a:gd name="T20" fmla="*/ 56 w 308"/>
                  <a:gd name="T21" fmla="*/ 20 h 85"/>
                  <a:gd name="T22" fmla="*/ 47 w 308"/>
                  <a:gd name="T23" fmla="*/ 26 h 85"/>
                  <a:gd name="T24" fmla="*/ 37 w 308"/>
                  <a:gd name="T25" fmla="*/ 33 h 85"/>
                  <a:gd name="T26" fmla="*/ 29 w 308"/>
                  <a:gd name="T27" fmla="*/ 40 h 85"/>
                  <a:gd name="T28" fmla="*/ 22 w 308"/>
                  <a:gd name="T29" fmla="*/ 48 h 85"/>
                  <a:gd name="T30" fmla="*/ 14 w 308"/>
                  <a:gd name="T31" fmla="*/ 56 h 85"/>
                  <a:gd name="T32" fmla="*/ 9 w 308"/>
                  <a:gd name="T33" fmla="*/ 65 h 85"/>
                  <a:gd name="T34" fmla="*/ 5 w 308"/>
                  <a:gd name="T35" fmla="*/ 75 h 85"/>
                  <a:gd name="T36" fmla="*/ 0 w 308"/>
                  <a:gd name="T37" fmla="*/ 85 h 85"/>
                  <a:gd name="T38" fmla="*/ 308 w 308"/>
                  <a:gd name="T39" fmla="*/ 78 h 85"/>
                  <a:gd name="T40" fmla="*/ 308 w 308"/>
                  <a:gd name="T41" fmla="*/ 78 h 85"/>
                  <a:gd name="T42" fmla="*/ 303 w 308"/>
                  <a:gd name="T43" fmla="*/ 69 h 85"/>
                  <a:gd name="T44" fmla="*/ 296 w 308"/>
                  <a:gd name="T45" fmla="*/ 60 h 85"/>
                  <a:gd name="T46" fmla="*/ 288 w 308"/>
                  <a:gd name="T47" fmla="*/ 52 h 85"/>
                  <a:gd name="T48" fmla="*/ 281 w 308"/>
                  <a:gd name="T49" fmla="*/ 45 h 85"/>
                  <a:gd name="T50" fmla="*/ 272 w 308"/>
                  <a:gd name="T51" fmla="*/ 38 h 85"/>
                  <a:gd name="T52" fmla="*/ 263 w 308"/>
                  <a:gd name="T53" fmla="*/ 32 h 85"/>
                  <a:gd name="T54" fmla="*/ 252 w 308"/>
                  <a:gd name="T55" fmla="*/ 25 h 85"/>
                  <a:gd name="T56" fmla="*/ 241 w 308"/>
                  <a:gd name="T57" fmla="*/ 20 h 85"/>
                  <a:gd name="T58" fmla="*/ 241 w 308"/>
                  <a:gd name="T59" fmla="*/ 20 h 85"/>
                  <a:gd name="T60" fmla="*/ 231 w 308"/>
                  <a:gd name="T61" fmla="*/ 15 h 85"/>
                  <a:gd name="T62" fmla="*/ 219 w 308"/>
                  <a:gd name="T63" fmla="*/ 11 h 85"/>
                  <a:gd name="T64" fmla="*/ 208 w 308"/>
                  <a:gd name="T65" fmla="*/ 7 h 85"/>
                  <a:gd name="T66" fmla="*/ 196 w 308"/>
                  <a:gd name="T67" fmla="*/ 5 h 85"/>
                  <a:gd name="T68" fmla="*/ 184 w 308"/>
                  <a:gd name="T69" fmla="*/ 3 h 85"/>
                  <a:gd name="T70" fmla="*/ 172 w 308"/>
                  <a:gd name="T71" fmla="*/ 2 h 85"/>
                  <a:gd name="T72" fmla="*/ 160 w 308"/>
                  <a:gd name="T73" fmla="*/ 1 h 85"/>
                  <a:gd name="T74" fmla="*/ 148 w 308"/>
                  <a:gd name="T75" fmla="*/ 0 h 85"/>
                  <a:gd name="T76" fmla="*/ 148 w 308"/>
                  <a:gd name="T77" fmla="*/ 0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8"/>
                  <a:gd name="T118" fmla="*/ 0 h 85"/>
                  <a:gd name="T119" fmla="*/ 308 w 308"/>
                  <a:gd name="T120" fmla="*/ 85 h 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8" h="85">
                    <a:moveTo>
                      <a:pt x="148" y="0"/>
                    </a:moveTo>
                    <a:lnTo>
                      <a:pt x="148" y="0"/>
                    </a:lnTo>
                    <a:lnTo>
                      <a:pt x="135" y="1"/>
                    </a:lnTo>
                    <a:lnTo>
                      <a:pt x="122" y="2"/>
                    </a:lnTo>
                    <a:lnTo>
                      <a:pt x="110" y="3"/>
                    </a:lnTo>
                    <a:lnTo>
                      <a:pt x="98" y="6"/>
                    </a:lnTo>
                    <a:lnTo>
                      <a:pt x="88" y="7"/>
                    </a:lnTo>
                    <a:lnTo>
                      <a:pt x="77" y="11"/>
                    </a:lnTo>
                    <a:lnTo>
                      <a:pt x="67" y="15"/>
                    </a:lnTo>
                    <a:lnTo>
                      <a:pt x="56" y="20"/>
                    </a:lnTo>
                    <a:lnTo>
                      <a:pt x="47" y="26"/>
                    </a:lnTo>
                    <a:lnTo>
                      <a:pt x="37" y="33"/>
                    </a:lnTo>
                    <a:lnTo>
                      <a:pt x="29" y="40"/>
                    </a:lnTo>
                    <a:lnTo>
                      <a:pt x="22" y="48"/>
                    </a:lnTo>
                    <a:lnTo>
                      <a:pt x="14" y="56"/>
                    </a:lnTo>
                    <a:lnTo>
                      <a:pt x="9" y="65"/>
                    </a:lnTo>
                    <a:lnTo>
                      <a:pt x="5" y="75"/>
                    </a:lnTo>
                    <a:lnTo>
                      <a:pt x="0" y="85"/>
                    </a:lnTo>
                    <a:lnTo>
                      <a:pt x="308" y="78"/>
                    </a:lnTo>
                    <a:lnTo>
                      <a:pt x="303" y="69"/>
                    </a:lnTo>
                    <a:lnTo>
                      <a:pt x="296" y="60"/>
                    </a:lnTo>
                    <a:lnTo>
                      <a:pt x="288" y="52"/>
                    </a:lnTo>
                    <a:lnTo>
                      <a:pt x="281" y="45"/>
                    </a:lnTo>
                    <a:lnTo>
                      <a:pt x="272" y="38"/>
                    </a:lnTo>
                    <a:lnTo>
                      <a:pt x="263" y="32"/>
                    </a:lnTo>
                    <a:lnTo>
                      <a:pt x="252" y="25"/>
                    </a:lnTo>
                    <a:lnTo>
                      <a:pt x="241" y="20"/>
                    </a:lnTo>
                    <a:lnTo>
                      <a:pt x="231" y="15"/>
                    </a:lnTo>
                    <a:lnTo>
                      <a:pt x="219" y="11"/>
                    </a:lnTo>
                    <a:lnTo>
                      <a:pt x="208" y="7"/>
                    </a:lnTo>
                    <a:lnTo>
                      <a:pt x="196" y="5"/>
                    </a:lnTo>
                    <a:lnTo>
                      <a:pt x="184" y="3"/>
                    </a:lnTo>
                    <a:lnTo>
                      <a:pt x="172" y="2"/>
                    </a:lnTo>
                    <a:lnTo>
                      <a:pt x="160" y="1"/>
                    </a:lnTo>
                    <a:lnTo>
                      <a:pt x="148" y="0"/>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66" name="Freeform 66"/>
              <p:cNvSpPr>
                <a:spLocks/>
              </p:cNvSpPr>
              <p:nvPr/>
            </p:nvSpPr>
            <p:spPr bwMode="auto">
              <a:xfrm>
                <a:off x="5296" y="3311"/>
                <a:ext cx="62" cy="77"/>
              </a:xfrm>
              <a:custGeom>
                <a:avLst/>
                <a:gdLst>
                  <a:gd name="T0" fmla="*/ 18 w 62"/>
                  <a:gd name="T1" fmla="*/ 13 h 77"/>
                  <a:gd name="T2" fmla="*/ 18 w 62"/>
                  <a:gd name="T3" fmla="*/ 13 h 77"/>
                  <a:gd name="T4" fmla="*/ 9 w 62"/>
                  <a:gd name="T5" fmla="*/ 19 h 77"/>
                  <a:gd name="T6" fmla="*/ 0 w 62"/>
                  <a:gd name="T7" fmla="*/ 25 h 77"/>
                  <a:gd name="T8" fmla="*/ 9 w 62"/>
                  <a:gd name="T9" fmla="*/ 77 h 77"/>
                  <a:gd name="T10" fmla="*/ 62 w 62"/>
                  <a:gd name="T11" fmla="*/ 76 h 77"/>
                  <a:gd name="T12" fmla="*/ 50 w 62"/>
                  <a:gd name="T13" fmla="*/ 0 h 77"/>
                  <a:gd name="T14" fmla="*/ 50 w 62"/>
                  <a:gd name="T15" fmla="*/ 0 h 77"/>
                  <a:gd name="T16" fmla="*/ 34 w 62"/>
                  <a:gd name="T17" fmla="*/ 6 h 77"/>
                  <a:gd name="T18" fmla="*/ 18 w 62"/>
                  <a:gd name="T19" fmla="*/ 13 h 77"/>
                  <a:gd name="T20" fmla="*/ 18 w 62"/>
                  <a:gd name="T21" fmla="*/ 13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77"/>
                  <a:gd name="T35" fmla="*/ 62 w 62"/>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77">
                    <a:moveTo>
                      <a:pt x="18" y="13"/>
                    </a:moveTo>
                    <a:lnTo>
                      <a:pt x="18" y="13"/>
                    </a:lnTo>
                    <a:lnTo>
                      <a:pt x="9" y="19"/>
                    </a:lnTo>
                    <a:lnTo>
                      <a:pt x="0" y="25"/>
                    </a:lnTo>
                    <a:lnTo>
                      <a:pt x="9" y="77"/>
                    </a:lnTo>
                    <a:lnTo>
                      <a:pt x="62" y="76"/>
                    </a:lnTo>
                    <a:lnTo>
                      <a:pt x="50" y="0"/>
                    </a:lnTo>
                    <a:lnTo>
                      <a:pt x="34" y="6"/>
                    </a:lnTo>
                    <a:lnTo>
                      <a:pt x="18" y="13"/>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67" name="Freeform 67"/>
              <p:cNvSpPr>
                <a:spLocks/>
              </p:cNvSpPr>
              <p:nvPr/>
            </p:nvSpPr>
            <p:spPr bwMode="auto">
              <a:xfrm>
                <a:off x="5411" y="3304"/>
                <a:ext cx="56" cy="81"/>
              </a:xfrm>
              <a:custGeom>
                <a:avLst/>
                <a:gdLst>
                  <a:gd name="T0" fmla="*/ 52 w 56"/>
                  <a:gd name="T1" fmla="*/ 7 h 81"/>
                  <a:gd name="T2" fmla="*/ 52 w 56"/>
                  <a:gd name="T3" fmla="*/ 7 h 81"/>
                  <a:gd name="T4" fmla="*/ 39 w 56"/>
                  <a:gd name="T5" fmla="*/ 5 h 81"/>
                  <a:gd name="T6" fmla="*/ 26 w 56"/>
                  <a:gd name="T7" fmla="*/ 3 h 81"/>
                  <a:gd name="T8" fmla="*/ 13 w 56"/>
                  <a:gd name="T9" fmla="*/ 1 h 81"/>
                  <a:gd name="T10" fmla="*/ 0 w 56"/>
                  <a:gd name="T11" fmla="*/ 0 h 81"/>
                  <a:gd name="T12" fmla="*/ 1 w 56"/>
                  <a:gd name="T13" fmla="*/ 81 h 81"/>
                  <a:gd name="T14" fmla="*/ 56 w 56"/>
                  <a:gd name="T15" fmla="*/ 80 h 81"/>
                  <a:gd name="T16" fmla="*/ 52 w 56"/>
                  <a:gd name="T17" fmla="*/ 7 h 81"/>
                  <a:gd name="T18" fmla="*/ 52 w 56"/>
                  <a:gd name="T19" fmla="*/ 7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81"/>
                  <a:gd name="T32" fmla="*/ 56 w 56"/>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81">
                    <a:moveTo>
                      <a:pt x="52" y="7"/>
                    </a:moveTo>
                    <a:lnTo>
                      <a:pt x="52" y="7"/>
                    </a:lnTo>
                    <a:lnTo>
                      <a:pt x="39" y="5"/>
                    </a:lnTo>
                    <a:lnTo>
                      <a:pt x="26" y="3"/>
                    </a:lnTo>
                    <a:lnTo>
                      <a:pt x="13" y="1"/>
                    </a:lnTo>
                    <a:lnTo>
                      <a:pt x="0" y="0"/>
                    </a:lnTo>
                    <a:lnTo>
                      <a:pt x="1" y="81"/>
                    </a:lnTo>
                    <a:lnTo>
                      <a:pt x="56" y="80"/>
                    </a:lnTo>
                    <a:lnTo>
                      <a:pt x="52" y="7"/>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68" name="Freeform 68"/>
              <p:cNvSpPr>
                <a:spLocks/>
              </p:cNvSpPr>
              <p:nvPr/>
            </p:nvSpPr>
            <p:spPr bwMode="auto">
              <a:xfrm>
                <a:off x="5519" y="3334"/>
                <a:ext cx="47" cy="49"/>
              </a:xfrm>
              <a:custGeom>
                <a:avLst/>
                <a:gdLst>
                  <a:gd name="T0" fmla="*/ 0 w 47"/>
                  <a:gd name="T1" fmla="*/ 49 h 49"/>
                  <a:gd name="T2" fmla="*/ 47 w 47"/>
                  <a:gd name="T3" fmla="*/ 48 h 49"/>
                  <a:gd name="T4" fmla="*/ 47 w 47"/>
                  <a:gd name="T5" fmla="*/ 48 h 49"/>
                  <a:gd name="T6" fmla="*/ 38 w 47"/>
                  <a:gd name="T7" fmla="*/ 34 h 49"/>
                  <a:gd name="T8" fmla="*/ 27 w 47"/>
                  <a:gd name="T9" fmla="*/ 21 h 49"/>
                  <a:gd name="T10" fmla="*/ 14 w 47"/>
                  <a:gd name="T11" fmla="*/ 11 h 49"/>
                  <a:gd name="T12" fmla="*/ 0 w 47"/>
                  <a:gd name="T13" fmla="*/ 0 h 49"/>
                  <a:gd name="T14" fmla="*/ 0 w 47"/>
                  <a:gd name="T15" fmla="*/ 49 h 49"/>
                  <a:gd name="T16" fmla="*/ 0 w 47"/>
                  <a:gd name="T17" fmla="*/ 49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9"/>
                  <a:gd name="T29" fmla="*/ 47 w 47"/>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9">
                    <a:moveTo>
                      <a:pt x="0" y="49"/>
                    </a:moveTo>
                    <a:lnTo>
                      <a:pt x="47" y="48"/>
                    </a:lnTo>
                    <a:lnTo>
                      <a:pt x="38" y="34"/>
                    </a:lnTo>
                    <a:lnTo>
                      <a:pt x="27" y="21"/>
                    </a:lnTo>
                    <a:lnTo>
                      <a:pt x="14" y="11"/>
                    </a:lnTo>
                    <a:lnTo>
                      <a:pt x="0" y="0"/>
                    </a:lnTo>
                    <a:lnTo>
                      <a:pt x="0" y="49"/>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69" name="Freeform 69"/>
              <p:cNvSpPr>
                <a:spLocks/>
              </p:cNvSpPr>
              <p:nvPr/>
            </p:nvSpPr>
            <p:spPr bwMode="auto">
              <a:xfrm>
                <a:off x="5247" y="3303"/>
                <a:ext cx="23" cy="19"/>
              </a:xfrm>
              <a:custGeom>
                <a:avLst/>
                <a:gdLst>
                  <a:gd name="T0" fmla="*/ 23 w 23"/>
                  <a:gd name="T1" fmla="*/ 9 h 19"/>
                  <a:gd name="T2" fmla="*/ 23 w 23"/>
                  <a:gd name="T3" fmla="*/ 9 h 19"/>
                  <a:gd name="T4" fmla="*/ 23 w 23"/>
                  <a:gd name="T5" fmla="*/ 13 h 19"/>
                  <a:gd name="T6" fmla="*/ 20 w 23"/>
                  <a:gd name="T7" fmla="*/ 16 h 19"/>
                  <a:gd name="T8" fmla="*/ 16 w 23"/>
                  <a:gd name="T9" fmla="*/ 18 h 19"/>
                  <a:gd name="T10" fmla="*/ 12 w 23"/>
                  <a:gd name="T11" fmla="*/ 19 h 19"/>
                  <a:gd name="T12" fmla="*/ 12 w 23"/>
                  <a:gd name="T13" fmla="*/ 19 h 19"/>
                  <a:gd name="T14" fmla="*/ 7 w 23"/>
                  <a:gd name="T15" fmla="*/ 18 h 19"/>
                  <a:gd name="T16" fmla="*/ 4 w 23"/>
                  <a:gd name="T17" fmla="*/ 16 h 19"/>
                  <a:gd name="T18" fmla="*/ 1 w 23"/>
                  <a:gd name="T19" fmla="*/ 13 h 19"/>
                  <a:gd name="T20" fmla="*/ 0 w 23"/>
                  <a:gd name="T21" fmla="*/ 9 h 19"/>
                  <a:gd name="T22" fmla="*/ 0 w 23"/>
                  <a:gd name="T23" fmla="*/ 9 h 19"/>
                  <a:gd name="T24" fmla="*/ 1 w 23"/>
                  <a:gd name="T25" fmla="*/ 6 h 19"/>
                  <a:gd name="T26" fmla="*/ 4 w 23"/>
                  <a:gd name="T27" fmla="*/ 3 h 19"/>
                  <a:gd name="T28" fmla="*/ 7 w 23"/>
                  <a:gd name="T29" fmla="*/ 1 h 19"/>
                  <a:gd name="T30" fmla="*/ 12 w 23"/>
                  <a:gd name="T31" fmla="*/ 0 h 19"/>
                  <a:gd name="T32" fmla="*/ 12 w 23"/>
                  <a:gd name="T33" fmla="*/ 0 h 19"/>
                  <a:gd name="T34" fmla="*/ 16 w 23"/>
                  <a:gd name="T35" fmla="*/ 1 h 19"/>
                  <a:gd name="T36" fmla="*/ 20 w 23"/>
                  <a:gd name="T37" fmla="*/ 3 h 19"/>
                  <a:gd name="T38" fmla="*/ 23 w 23"/>
                  <a:gd name="T39" fmla="*/ 6 h 19"/>
                  <a:gd name="T40" fmla="*/ 23 w 23"/>
                  <a:gd name="T41" fmla="*/ 9 h 19"/>
                  <a:gd name="T42" fmla="*/ 23 w 23"/>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9"/>
                  <a:gd name="T68" fmla="*/ 23 w 2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9">
                    <a:moveTo>
                      <a:pt x="23" y="9"/>
                    </a:moveTo>
                    <a:lnTo>
                      <a:pt x="23" y="9"/>
                    </a:lnTo>
                    <a:lnTo>
                      <a:pt x="23" y="13"/>
                    </a:lnTo>
                    <a:lnTo>
                      <a:pt x="20" y="16"/>
                    </a:lnTo>
                    <a:lnTo>
                      <a:pt x="16" y="18"/>
                    </a:lnTo>
                    <a:lnTo>
                      <a:pt x="12" y="19"/>
                    </a:lnTo>
                    <a:lnTo>
                      <a:pt x="7" y="18"/>
                    </a:lnTo>
                    <a:lnTo>
                      <a:pt x="4" y="16"/>
                    </a:lnTo>
                    <a:lnTo>
                      <a:pt x="1" y="13"/>
                    </a:lnTo>
                    <a:lnTo>
                      <a:pt x="0" y="9"/>
                    </a:lnTo>
                    <a:lnTo>
                      <a:pt x="1" y="6"/>
                    </a:lnTo>
                    <a:lnTo>
                      <a:pt x="4" y="3"/>
                    </a:lnTo>
                    <a:lnTo>
                      <a:pt x="7" y="1"/>
                    </a:lnTo>
                    <a:lnTo>
                      <a:pt x="12" y="0"/>
                    </a:lnTo>
                    <a:lnTo>
                      <a:pt x="16" y="1"/>
                    </a:lnTo>
                    <a:lnTo>
                      <a:pt x="20" y="3"/>
                    </a:lnTo>
                    <a:lnTo>
                      <a:pt x="23" y="6"/>
                    </a:lnTo>
                    <a:lnTo>
                      <a:pt x="23"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70" name="Freeform 70"/>
              <p:cNvSpPr>
                <a:spLocks/>
              </p:cNvSpPr>
              <p:nvPr/>
            </p:nvSpPr>
            <p:spPr bwMode="auto">
              <a:xfrm>
                <a:off x="5443" y="3179"/>
                <a:ext cx="28" cy="24"/>
              </a:xfrm>
              <a:custGeom>
                <a:avLst/>
                <a:gdLst>
                  <a:gd name="T0" fmla="*/ 28 w 28"/>
                  <a:gd name="T1" fmla="*/ 12 h 24"/>
                  <a:gd name="T2" fmla="*/ 28 w 28"/>
                  <a:gd name="T3" fmla="*/ 12 h 24"/>
                  <a:gd name="T4" fmla="*/ 26 w 28"/>
                  <a:gd name="T5" fmla="*/ 17 h 24"/>
                  <a:gd name="T6" fmla="*/ 24 w 28"/>
                  <a:gd name="T7" fmla="*/ 20 h 24"/>
                  <a:gd name="T8" fmla="*/ 19 w 28"/>
                  <a:gd name="T9" fmla="*/ 23 h 24"/>
                  <a:gd name="T10" fmla="*/ 14 w 28"/>
                  <a:gd name="T11" fmla="*/ 24 h 24"/>
                  <a:gd name="T12" fmla="*/ 14 w 28"/>
                  <a:gd name="T13" fmla="*/ 24 h 24"/>
                  <a:gd name="T14" fmla="*/ 8 w 28"/>
                  <a:gd name="T15" fmla="*/ 23 h 24"/>
                  <a:gd name="T16" fmla="*/ 4 w 28"/>
                  <a:gd name="T17" fmla="*/ 20 h 24"/>
                  <a:gd name="T18" fmla="*/ 1 w 28"/>
                  <a:gd name="T19" fmla="*/ 17 h 24"/>
                  <a:gd name="T20" fmla="*/ 0 w 28"/>
                  <a:gd name="T21" fmla="*/ 12 h 24"/>
                  <a:gd name="T22" fmla="*/ 0 w 28"/>
                  <a:gd name="T23" fmla="*/ 12 h 24"/>
                  <a:gd name="T24" fmla="*/ 1 w 28"/>
                  <a:gd name="T25" fmla="*/ 8 h 24"/>
                  <a:gd name="T26" fmla="*/ 4 w 28"/>
                  <a:gd name="T27" fmla="*/ 4 h 24"/>
                  <a:gd name="T28" fmla="*/ 8 w 28"/>
                  <a:gd name="T29" fmla="*/ 1 h 24"/>
                  <a:gd name="T30" fmla="*/ 14 w 28"/>
                  <a:gd name="T31" fmla="*/ 0 h 24"/>
                  <a:gd name="T32" fmla="*/ 14 w 28"/>
                  <a:gd name="T33" fmla="*/ 0 h 24"/>
                  <a:gd name="T34" fmla="*/ 19 w 28"/>
                  <a:gd name="T35" fmla="*/ 1 h 24"/>
                  <a:gd name="T36" fmla="*/ 24 w 28"/>
                  <a:gd name="T37" fmla="*/ 4 h 24"/>
                  <a:gd name="T38" fmla="*/ 26 w 28"/>
                  <a:gd name="T39" fmla="*/ 8 h 24"/>
                  <a:gd name="T40" fmla="*/ 28 w 28"/>
                  <a:gd name="T41" fmla="*/ 12 h 24"/>
                  <a:gd name="T42" fmla="*/ 28 w 28"/>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28" y="12"/>
                    </a:moveTo>
                    <a:lnTo>
                      <a:pt x="28" y="12"/>
                    </a:lnTo>
                    <a:lnTo>
                      <a:pt x="26" y="17"/>
                    </a:lnTo>
                    <a:lnTo>
                      <a:pt x="24" y="20"/>
                    </a:lnTo>
                    <a:lnTo>
                      <a:pt x="19" y="23"/>
                    </a:lnTo>
                    <a:lnTo>
                      <a:pt x="14" y="24"/>
                    </a:lnTo>
                    <a:lnTo>
                      <a:pt x="8" y="23"/>
                    </a:lnTo>
                    <a:lnTo>
                      <a:pt x="4" y="20"/>
                    </a:lnTo>
                    <a:lnTo>
                      <a:pt x="1" y="17"/>
                    </a:lnTo>
                    <a:lnTo>
                      <a:pt x="0" y="12"/>
                    </a:lnTo>
                    <a:lnTo>
                      <a:pt x="1" y="8"/>
                    </a:lnTo>
                    <a:lnTo>
                      <a:pt x="4" y="4"/>
                    </a:lnTo>
                    <a:lnTo>
                      <a:pt x="8" y="1"/>
                    </a:lnTo>
                    <a:lnTo>
                      <a:pt x="14" y="0"/>
                    </a:lnTo>
                    <a:lnTo>
                      <a:pt x="19" y="1"/>
                    </a:lnTo>
                    <a:lnTo>
                      <a:pt x="24" y="4"/>
                    </a:lnTo>
                    <a:lnTo>
                      <a:pt x="26" y="8"/>
                    </a:lnTo>
                    <a:lnTo>
                      <a:pt x="28" y="12"/>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71" name="Freeform 71"/>
              <p:cNvSpPr>
                <a:spLocks/>
              </p:cNvSpPr>
              <p:nvPr/>
            </p:nvSpPr>
            <p:spPr bwMode="auto">
              <a:xfrm>
                <a:off x="5296" y="3180"/>
                <a:ext cx="20" cy="17"/>
              </a:xfrm>
              <a:custGeom>
                <a:avLst/>
                <a:gdLst>
                  <a:gd name="T0" fmla="*/ 20 w 20"/>
                  <a:gd name="T1" fmla="*/ 9 h 17"/>
                  <a:gd name="T2" fmla="*/ 20 w 20"/>
                  <a:gd name="T3" fmla="*/ 9 h 17"/>
                  <a:gd name="T4" fmla="*/ 20 w 20"/>
                  <a:gd name="T5" fmla="*/ 12 h 17"/>
                  <a:gd name="T6" fmla="*/ 17 w 20"/>
                  <a:gd name="T7" fmla="*/ 14 h 17"/>
                  <a:gd name="T8" fmla="*/ 14 w 20"/>
                  <a:gd name="T9" fmla="*/ 16 h 17"/>
                  <a:gd name="T10" fmla="*/ 10 w 20"/>
                  <a:gd name="T11" fmla="*/ 17 h 17"/>
                  <a:gd name="T12" fmla="*/ 10 w 20"/>
                  <a:gd name="T13" fmla="*/ 17 h 17"/>
                  <a:gd name="T14" fmla="*/ 6 w 20"/>
                  <a:gd name="T15" fmla="*/ 16 h 17"/>
                  <a:gd name="T16" fmla="*/ 3 w 20"/>
                  <a:gd name="T17" fmla="*/ 14 h 17"/>
                  <a:gd name="T18" fmla="*/ 2 w 20"/>
                  <a:gd name="T19" fmla="*/ 12 h 17"/>
                  <a:gd name="T20" fmla="*/ 0 w 20"/>
                  <a:gd name="T21" fmla="*/ 9 h 17"/>
                  <a:gd name="T22" fmla="*/ 0 w 20"/>
                  <a:gd name="T23" fmla="*/ 9 h 17"/>
                  <a:gd name="T24" fmla="*/ 2 w 20"/>
                  <a:gd name="T25" fmla="*/ 5 h 17"/>
                  <a:gd name="T26" fmla="*/ 3 w 20"/>
                  <a:gd name="T27" fmla="*/ 3 h 17"/>
                  <a:gd name="T28" fmla="*/ 6 w 20"/>
                  <a:gd name="T29" fmla="*/ 1 h 17"/>
                  <a:gd name="T30" fmla="*/ 10 w 20"/>
                  <a:gd name="T31" fmla="*/ 0 h 17"/>
                  <a:gd name="T32" fmla="*/ 10 w 20"/>
                  <a:gd name="T33" fmla="*/ 0 h 17"/>
                  <a:gd name="T34" fmla="*/ 14 w 20"/>
                  <a:gd name="T35" fmla="*/ 1 h 17"/>
                  <a:gd name="T36" fmla="*/ 17 w 20"/>
                  <a:gd name="T37" fmla="*/ 3 h 17"/>
                  <a:gd name="T38" fmla="*/ 20 w 20"/>
                  <a:gd name="T39" fmla="*/ 5 h 17"/>
                  <a:gd name="T40" fmla="*/ 20 w 20"/>
                  <a:gd name="T41" fmla="*/ 9 h 17"/>
                  <a:gd name="T42" fmla="*/ 20 w 20"/>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17"/>
                  <a:gd name="T68" fmla="*/ 20 w 20"/>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17">
                    <a:moveTo>
                      <a:pt x="20" y="9"/>
                    </a:moveTo>
                    <a:lnTo>
                      <a:pt x="20" y="9"/>
                    </a:lnTo>
                    <a:lnTo>
                      <a:pt x="20" y="12"/>
                    </a:lnTo>
                    <a:lnTo>
                      <a:pt x="17" y="14"/>
                    </a:lnTo>
                    <a:lnTo>
                      <a:pt x="14" y="16"/>
                    </a:lnTo>
                    <a:lnTo>
                      <a:pt x="10" y="17"/>
                    </a:lnTo>
                    <a:lnTo>
                      <a:pt x="6" y="16"/>
                    </a:lnTo>
                    <a:lnTo>
                      <a:pt x="3" y="14"/>
                    </a:lnTo>
                    <a:lnTo>
                      <a:pt x="2" y="12"/>
                    </a:lnTo>
                    <a:lnTo>
                      <a:pt x="0" y="9"/>
                    </a:lnTo>
                    <a:lnTo>
                      <a:pt x="2" y="5"/>
                    </a:lnTo>
                    <a:lnTo>
                      <a:pt x="3" y="3"/>
                    </a:lnTo>
                    <a:lnTo>
                      <a:pt x="6" y="1"/>
                    </a:lnTo>
                    <a:lnTo>
                      <a:pt x="10" y="0"/>
                    </a:lnTo>
                    <a:lnTo>
                      <a:pt x="14" y="1"/>
                    </a:lnTo>
                    <a:lnTo>
                      <a:pt x="17" y="3"/>
                    </a:lnTo>
                    <a:lnTo>
                      <a:pt x="20" y="5"/>
                    </a:lnTo>
                    <a:lnTo>
                      <a:pt x="20"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72" name="Freeform 72"/>
              <p:cNvSpPr>
                <a:spLocks/>
              </p:cNvSpPr>
              <p:nvPr/>
            </p:nvSpPr>
            <p:spPr bwMode="auto">
              <a:xfrm>
                <a:off x="5550" y="3296"/>
                <a:ext cx="37" cy="30"/>
              </a:xfrm>
              <a:custGeom>
                <a:avLst/>
                <a:gdLst>
                  <a:gd name="T0" fmla="*/ 37 w 37"/>
                  <a:gd name="T1" fmla="*/ 15 h 30"/>
                  <a:gd name="T2" fmla="*/ 37 w 37"/>
                  <a:gd name="T3" fmla="*/ 15 h 30"/>
                  <a:gd name="T4" fmla="*/ 36 w 37"/>
                  <a:gd name="T5" fmla="*/ 18 h 30"/>
                  <a:gd name="T6" fmla="*/ 35 w 37"/>
                  <a:gd name="T7" fmla="*/ 21 h 30"/>
                  <a:gd name="T8" fmla="*/ 31 w 37"/>
                  <a:gd name="T9" fmla="*/ 25 h 30"/>
                  <a:gd name="T10" fmla="*/ 25 w 37"/>
                  <a:gd name="T11" fmla="*/ 29 h 30"/>
                  <a:gd name="T12" fmla="*/ 22 w 37"/>
                  <a:gd name="T13" fmla="*/ 30 h 30"/>
                  <a:gd name="T14" fmla="*/ 18 w 37"/>
                  <a:gd name="T15" fmla="*/ 30 h 30"/>
                  <a:gd name="T16" fmla="*/ 18 w 37"/>
                  <a:gd name="T17" fmla="*/ 30 h 30"/>
                  <a:gd name="T18" fmla="*/ 14 w 37"/>
                  <a:gd name="T19" fmla="*/ 30 h 30"/>
                  <a:gd name="T20" fmla="*/ 11 w 37"/>
                  <a:gd name="T21" fmla="*/ 29 h 30"/>
                  <a:gd name="T22" fmla="*/ 5 w 37"/>
                  <a:gd name="T23" fmla="*/ 25 h 30"/>
                  <a:gd name="T24" fmla="*/ 1 w 37"/>
                  <a:gd name="T25" fmla="*/ 21 h 30"/>
                  <a:gd name="T26" fmla="*/ 0 w 37"/>
                  <a:gd name="T27" fmla="*/ 18 h 30"/>
                  <a:gd name="T28" fmla="*/ 0 w 37"/>
                  <a:gd name="T29" fmla="*/ 15 h 30"/>
                  <a:gd name="T30" fmla="*/ 0 w 37"/>
                  <a:gd name="T31" fmla="*/ 15 h 30"/>
                  <a:gd name="T32" fmla="*/ 0 w 37"/>
                  <a:gd name="T33" fmla="*/ 12 h 30"/>
                  <a:gd name="T34" fmla="*/ 1 w 37"/>
                  <a:gd name="T35" fmla="*/ 10 h 30"/>
                  <a:gd name="T36" fmla="*/ 5 w 37"/>
                  <a:gd name="T37" fmla="*/ 5 h 30"/>
                  <a:gd name="T38" fmla="*/ 11 w 37"/>
                  <a:gd name="T39" fmla="*/ 1 h 30"/>
                  <a:gd name="T40" fmla="*/ 14 w 37"/>
                  <a:gd name="T41" fmla="*/ 1 h 30"/>
                  <a:gd name="T42" fmla="*/ 18 w 37"/>
                  <a:gd name="T43" fmla="*/ 0 h 30"/>
                  <a:gd name="T44" fmla="*/ 18 w 37"/>
                  <a:gd name="T45" fmla="*/ 0 h 30"/>
                  <a:gd name="T46" fmla="*/ 22 w 37"/>
                  <a:gd name="T47" fmla="*/ 1 h 30"/>
                  <a:gd name="T48" fmla="*/ 25 w 37"/>
                  <a:gd name="T49" fmla="*/ 1 h 30"/>
                  <a:gd name="T50" fmla="*/ 31 w 37"/>
                  <a:gd name="T51" fmla="*/ 5 h 30"/>
                  <a:gd name="T52" fmla="*/ 35 w 37"/>
                  <a:gd name="T53" fmla="*/ 10 h 30"/>
                  <a:gd name="T54" fmla="*/ 36 w 37"/>
                  <a:gd name="T55" fmla="*/ 12 h 30"/>
                  <a:gd name="T56" fmla="*/ 37 w 37"/>
                  <a:gd name="T57" fmla="*/ 15 h 30"/>
                  <a:gd name="T58" fmla="*/ 37 w 37"/>
                  <a:gd name="T59" fmla="*/ 15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0"/>
                  <a:gd name="T92" fmla="*/ 37 w 37"/>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0">
                    <a:moveTo>
                      <a:pt x="37" y="15"/>
                    </a:moveTo>
                    <a:lnTo>
                      <a:pt x="37" y="15"/>
                    </a:lnTo>
                    <a:lnTo>
                      <a:pt x="36" y="18"/>
                    </a:lnTo>
                    <a:lnTo>
                      <a:pt x="35" y="21"/>
                    </a:lnTo>
                    <a:lnTo>
                      <a:pt x="31" y="25"/>
                    </a:lnTo>
                    <a:lnTo>
                      <a:pt x="25" y="29"/>
                    </a:lnTo>
                    <a:lnTo>
                      <a:pt x="22" y="30"/>
                    </a:lnTo>
                    <a:lnTo>
                      <a:pt x="18" y="30"/>
                    </a:lnTo>
                    <a:lnTo>
                      <a:pt x="14" y="30"/>
                    </a:lnTo>
                    <a:lnTo>
                      <a:pt x="11" y="29"/>
                    </a:lnTo>
                    <a:lnTo>
                      <a:pt x="5" y="25"/>
                    </a:lnTo>
                    <a:lnTo>
                      <a:pt x="1" y="21"/>
                    </a:lnTo>
                    <a:lnTo>
                      <a:pt x="0" y="18"/>
                    </a:lnTo>
                    <a:lnTo>
                      <a:pt x="0" y="15"/>
                    </a:lnTo>
                    <a:lnTo>
                      <a:pt x="0" y="12"/>
                    </a:lnTo>
                    <a:lnTo>
                      <a:pt x="1" y="10"/>
                    </a:lnTo>
                    <a:lnTo>
                      <a:pt x="5" y="5"/>
                    </a:lnTo>
                    <a:lnTo>
                      <a:pt x="11" y="1"/>
                    </a:lnTo>
                    <a:lnTo>
                      <a:pt x="14" y="1"/>
                    </a:lnTo>
                    <a:lnTo>
                      <a:pt x="18" y="0"/>
                    </a:lnTo>
                    <a:lnTo>
                      <a:pt x="22" y="1"/>
                    </a:lnTo>
                    <a:lnTo>
                      <a:pt x="25" y="1"/>
                    </a:lnTo>
                    <a:lnTo>
                      <a:pt x="31" y="5"/>
                    </a:lnTo>
                    <a:lnTo>
                      <a:pt x="35" y="10"/>
                    </a:lnTo>
                    <a:lnTo>
                      <a:pt x="36" y="12"/>
                    </a:lnTo>
                    <a:lnTo>
                      <a:pt x="37" y="15"/>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73" name="Freeform 73"/>
              <p:cNvSpPr>
                <a:spLocks/>
              </p:cNvSpPr>
              <p:nvPr/>
            </p:nvSpPr>
            <p:spPr bwMode="auto">
              <a:xfrm>
                <a:off x="5405" y="3257"/>
                <a:ext cx="24" cy="19"/>
              </a:xfrm>
              <a:custGeom>
                <a:avLst/>
                <a:gdLst>
                  <a:gd name="T0" fmla="*/ 24 w 24"/>
                  <a:gd name="T1" fmla="*/ 9 h 19"/>
                  <a:gd name="T2" fmla="*/ 24 w 24"/>
                  <a:gd name="T3" fmla="*/ 9 h 19"/>
                  <a:gd name="T4" fmla="*/ 22 w 24"/>
                  <a:gd name="T5" fmla="*/ 13 h 19"/>
                  <a:gd name="T6" fmla="*/ 20 w 24"/>
                  <a:gd name="T7" fmla="*/ 16 h 19"/>
                  <a:gd name="T8" fmla="*/ 16 w 24"/>
                  <a:gd name="T9" fmla="*/ 18 h 19"/>
                  <a:gd name="T10" fmla="*/ 12 w 24"/>
                  <a:gd name="T11" fmla="*/ 19 h 19"/>
                  <a:gd name="T12" fmla="*/ 12 w 24"/>
                  <a:gd name="T13" fmla="*/ 19 h 19"/>
                  <a:gd name="T14" fmla="*/ 7 w 24"/>
                  <a:gd name="T15" fmla="*/ 18 h 19"/>
                  <a:gd name="T16" fmla="*/ 3 w 24"/>
                  <a:gd name="T17" fmla="*/ 16 h 19"/>
                  <a:gd name="T18" fmla="*/ 1 w 24"/>
                  <a:gd name="T19" fmla="*/ 13 h 19"/>
                  <a:gd name="T20" fmla="*/ 0 w 24"/>
                  <a:gd name="T21" fmla="*/ 9 h 19"/>
                  <a:gd name="T22" fmla="*/ 0 w 24"/>
                  <a:gd name="T23" fmla="*/ 9 h 19"/>
                  <a:gd name="T24" fmla="*/ 1 w 24"/>
                  <a:gd name="T25" fmla="*/ 6 h 19"/>
                  <a:gd name="T26" fmla="*/ 3 w 24"/>
                  <a:gd name="T27" fmla="*/ 3 h 19"/>
                  <a:gd name="T28" fmla="*/ 7 w 24"/>
                  <a:gd name="T29" fmla="*/ 1 h 19"/>
                  <a:gd name="T30" fmla="*/ 12 w 24"/>
                  <a:gd name="T31" fmla="*/ 0 h 19"/>
                  <a:gd name="T32" fmla="*/ 12 w 24"/>
                  <a:gd name="T33" fmla="*/ 0 h 19"/>
                  <a:gd name="T34" fmla="*/ 16 w 24"/>
                  <a:gd name="T35" fmla="*/ 1 h 19"/>
                  <a:gd name="T36" fmla="*/ 20 w 24"/>
                  <a:gd name="T37" fmla="*/ 3 h 19"/>
                  <a:gd name="T38" fmla="*/ 22 w 24"/>
                  <a:gd name="T39" fmla="*/ 6 h 19"/>
                  <a:gd name="T40" fmla="*/ 24 w 24"/>
                  <a:gd name="T41" fmla="*/ 9 h 19"/>
                  <a:gd name="T42" fmla="*/ 24 w 24"/>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19"/>
                  <a:gd name="T68" fmla="*/ 24 w 24"/>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19">
                    <a:moveTo>
                      <a:pt x="24" y="9"/>
                    </a:moveTo>
                    <a:lnTo>
                      <a:pt x="24" y="9"/>
                    </a:lnTo>
                    <a:lnTo>
                      <a:pt x="22" y="13"/>
                    </a:lnTo>
                    <a:lnTo>
                      <a:pt x="20" y="16"/>
                    </a:lnTo>
                    <a:lnTo>
                      <a:pt x="16" y="18"/>
                    </a:lnTo>
                    <a:lnTo>
                      <a:pt x="12" y="19"/>
                    </a:lnTo>
                    <a:lnTo>
                      <a:pt x="7" y="18"/>
                    </a:lnTo>
                    <a:lnTo>
                      <a:pt x="3" y="16"/>
                    </a:lnTo>
                    <a:lnTo>
                      <a:pt x="1" y="13"/>
                    </a:lnTo>
                    <a:lnTo>
                      <a:pt x="0" y="9"/>
                    </a:lnTo>
                    <a:lnTo>
                      <a:pt x="1" y="6"/>
                    </a:lnTo>
                    <a:lnTo>
                      <a:pt x="3" y="3"/>
                    </a:lnTo>
                    <a:lnTo>
                      <a:pt x="7" y="1"/>
                    </a:lnTo>
                    <a:lnTo>
                      <a:pt x="12" y="0"/>
                    </a:lnTo>
                    <a:lnTo>
                      <a:pt x="16" y="1"/>
                    </a:lnTo>
                    <a:lnTo>
                      <a:pt x="20" y="3"/>
                    </a:lnTo>
                    <a:lnTo>
                      <a:pt x="22" y="6"/>
                    </a:lnTo>
                    <a:lnTo>
                      <a:pt x="24"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74" name="Freeform 74"/>
              <p:cNvSpPr>
                <a:spLocks/>
              </p:cNvSpPr>
              <p:nvPr/>
            </p:nvSpPr>
            <p:spPr bwMode="auto">
              <a:xfrm>
                <a:off x="5337" y="3286"/>
                <a:ext cx="18" cy="15"/>
              </a:xfrm>
              <a:custGeom>
                <a:avLst/>
                <a:gdLst>
                  <a:gd name="T0" fmla="*/ 18 w 18"/>
                  <a:gd name="T1" fmla="*/ 8 h 15"/>
                  <a:gd name="T2" fmla="*/ 18 w 18"/>
                  <a:gd name="T3" fmla="*/ 8 h 15"/>
                  <a:gd name="T4" fmla="*/ 17 w 18"/>
                  <a:gd name="T5" fmla="*/ 11 h 15"/>
                  <a:gd name="T6" fmla="*/ 16 w 18"/>
                  <a:gd name="T7" fmla="*/ 13 h 15"/>
                  <a:gd name="T8" fmla="*/ 12 w 18"/>
                  <a:gd name="T9" fmla="*/ 15 h 15"/>
                  <a:gd name="T10" fmla="*/ 9 w 18"/>
                  <a:gd name="T11" fmla="*/ 15 h 15"/>
                  <a:gd name="T12" fmla="*/ 9 w 18"/>
                  <a:gd name="T13" fmla="*/ 15 h 15"/>
                  <a:gd name="T14" fmla="*/ 5 w 18"/>
                  <a:gd name="T15" fmla="*/ 15 h 15"/>
                  <a:gd name="T16" fmla="*/ 3 w 18"/>
                  <a:gd name="T17" fmla="*/ 13 h 15"/>
                  <a:gd name="T18" fmla="*/ 0 w 18"/>
                  <a:gd name="T19" fmla="*/ 11 h 15"/>
                  <a:gd name="T20" fmla="*/ 0 w 18"/>
                  <a:gd name="T21" fmla="*/ 8 h 15"/>
                  <a:gd name="T22" fmla="*/ 0 w 18"/>
                  <a:gd name="T23" fmla="*/ 8 h 15"/>
                  <a:gd name="T24" fmla="*/ 0 w 18"/>
                  <a:gd name="T25" fmla="*/ 5 h 15"/>
                  <a:gd name="T26" fmla="*/ 3 w 18"/>
                  <a:gd name="T27" fmla="*/ 2 h 15"/>
                  <a:gd name="T28" fmla="*/ 5 w 18"/>
                  <a:gd name="T29" fmla="*/ 1 h 15"/>
                  <a:gd name="T30" fmla="*/ 9 w 18"/>
                  <a:gd name="T31" fmla="*/ 0 h 15"/>
                  <a:gd name="T32" fmla="*/ 9 w 18"/>
                  <a:gd name="T33" fmla="*/ 0 h 15"/>
                  <a:gd name="T34" fmla="*/ 12 w 18"/>
                  <a:gd name="T35" fmla="*/ 1 h 15"/>
                  <a:gd name="T36" fmla="*/ 16 w 18"/>
                  <a:gd name="T37" fmla="*/ 2 h 15"/>
                  <a:gd name="T38" fmla="*/ 17 w 18"/>
                  <a:gd name="T39" fmla="*/ 5 h 15"/>
                  <a:gd name="T40" fmla="*/ 18 w 18"/>
                  <a:gd name="T41" fmla="*/ 8 h 15"/>
                  <a:gd name="T42" fmla="*/ 18 w 18"/>
                  <a:gd name="T43" fmla="*/ 8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5"/>
                  <a:gd name="T68" fmla="*/ 18 w 1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5">
                    <a:moveTo>
                      <a:pt x="18" y="8"/>
                    </a:moveTo>
                    <a:lnTo>
                      <a:pt x="18" y="8"/>
                    </a:lnTo>
                    <a:lnTo>
                      <a:pt x="17" y="11"/>
                    </a:lnTo>
                    <a:lnTo>
                      <a:pt x="16" y="13"/>
                    </a:lnTo>
                    <a:lnTo>
                      <a:pt x="12" y="15"/>
                    </a:lnTo>
                    <a:lnTo>
                      <a:pt x="9" y="15"/>
                    </a:lnTo>
                    <a:lnTo>
                      <a:pt x="5" y="15"/>
                    </a:lnTo>
                    <a:lnTo>
                      <a:pt x="3" y="13"/>
                    </a:lnTo>
                    <a:lnTo>
                      <a:pt x="0" y="11"/>
                    </a:lnTo>
                    <a:lnTo>
                      <a:pt x="0" y="8"/>
                    </a:lnTo>
                    <a:lnTo>
                      <a:pt x="0" y="5"/>
                    </a:lnTo>
                    <a:lnTo>
                      <a:pt x="3" y="2"/>
                    </a:lnTo>
                    <a:lnTo>
                      <a:pt x="5" y="1"/>
                    </a:lnTo>
                    <a:lnTo>
                      <a:pt x="9" y="0"/>
                    </a:lnTo>
                    <a:lnTo>
                      <a:pt x="12" y="1"/>
                    </a:lnTo>
                    <a:lnTo>
                      <a:pt x="16" y="2"/>
                    </a:lnTo>
                    <a:lnTo>
                      <a:pt x="17" y="5"/>
                    </a:lnTo>
                    <a:lnTo>
                      <a:pt x="18" y="8"/>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75" name="Freeform 75"/>
              <p:cNvSpPr>
                <a:spLocks/>
              </p:cNvSpPr>
              <p:nvPr/>
            </p:nvSpPr>
            <p:spPr bwMode="auto">
              <a:xfrm>
                <a:off x="5444" y="3411"/>
                <a:ext cx="28" cy="24"/>
              </a:xfrm>
              <a:custGeom>
                <a:avLst/>
                <a:gdLst>
                  <a:gd name="T0" fmla="*/ 28 w 28"/>
                  <a:gd name="T1" fmla="*/ 12 h 24"/>
                  <a:gd name="T2" fmla="*/ 28 w 28"/>
                  <a:gd name="T3" fmla="*/ 12 h 24"/>
                  <a:gd name="T4" fmla="*/ 27 w 28"/>
                  <a:gd name="T5" fmla="*/ 16 h 24"/>
                  <a:gd name="T6" fmla="*/ 24 w 28"/>
                  <a:gd name="T7" fmla="*/ 20 h 24"/>
                  <a:gd name="T8" fmla="*/ 19 w 28"/>
                  <a:gd name="T9" fmla="*/ 23 h 24"/>
                  <a:gd name="T10" fmla="*/ 15 w 28"/>
                  <a:gd name="T11" fmla="*/ 24 h 24"/>
                  <a:gd name="T12" fmla="*/ 15 w 28"/>
                  <a:gd name="T13" fmla="*/ 24 h 24"/>
                  <a:gd name="T14" fmla="*/ 9 w 28"/>
                  <a:gd name="T15" fmla="*/ 23 h 24"/>
                  <a:gd name="T16" fmla="*/ 4 w 28"/>
                  <a:gd name="T17" fmla="*/ 20 h 24"/>
                  <a:gd name="T18" fmla="*/ 1 w 28"/>
                  <a:gd name="T19" fmla="*/ 16 h 24"/>
                  <a:gd name="T20" fmla="*/ 0 w 28"/>
                  <a:gd name="T21" fmla="*/ 12 h 24"/>
                  <a:gd name="T22" fmla="*/ 0 w 28"/>
                  <a:gd name="T23" fmla="*/ 12 h 24"/>
                  <a:gd name="T24" fmla="*/ 1 w 28"/>
                  <a:gd name="T25" fmla="*/ 7 h 24"/>
                  <a:gd name="T26" fmla="*/ 4 w 28"/>
                  <a:gd name="T27" fmla="*/ 4 h 24"/>
                  <a:gd name="T28" fmla="*/ 9 w 28"/>
                  <a:gd name="T29" fmla="*/ 1 h 24"/>
                  <a:gd name="T30" fmla="*/ 15 w 28"/>
                  <a:gd name="T31" fmla="*/ 0 h 24"/>
                  <a:gd name="T32" fmla="*/ 15 w 28"/>
                  <a:gd name="T33" fmla="*/ 0 h 24"/>
                  <a:gd name="T34" fmla="*/ 19 w 28"/>
                  <a:gd name="T35" fmla="*/ 1 h 24"/>
                  <a:gd name="T36" fmla="*/ 24 w 28"/>
                  <a:gd name="T37" fmla="*/ 4 h 24"/>
                  <a:gd name="T38" fmla="*/ 27 w 28"/>
                  <a:gd name="T39" fmla="*/ 7 h 24"/>
                  <a:gd name="T40" fmla="*/ 28 w 28"/>
                  <a:gd name="T41" fmla="*/ 12 h 24"/>
                  <a:gd name="T42" fmla="*/ 28 w 28"/>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28" y="12"/>
                    </a:moveTo>
                    <a:lnTo>
                      <a:pt x="28" y="12"/>
                    </a:lnTo>
                    <a:lnTo>
                      <a:pt x="27" y="16"/>
                    </a:lnTo>
                    <a:lnTo>
                      <a:pt x="24" y="20"/>
                    </a:lnTo>
                    <a:lnTo>
                      <a:pt x="19" y="23"/>
                    </a:lnTo>
                    <a:lnTo>
                      <a:pt x="15" y="24"/>
                    </a:lnTo>
                    <a:lnTo>
                      <a:pt x="9" y="23"/>
                    </a:lnTo>
                    <a:lnTo>
                      <a:pt x="4" y="20"/>
                    </a:lnTo>
                    <a:lnTo>
                      <a:pt x="1" y="16"/>
                    </a:lnTo>
                    <a:lnTo>
                      <a:pt x="0" y="12"/>
                    </a:lnTo>
                    <a:lnTo>
                      <a:pt x="1" y="7"/>
                    </a:lnTo>
                    <a:lnTo>
                      <a:pt x="4" y="4"/>
                    </a:lnTo>
                    <a:lnTo>
                      <a:pt x="9" y="1"/>
                    </a:lnTo>
                    <a:lnTo>
                      <a:pt x="15" y="0"/>
                    </a:lnTo>
                    <a:lnTo>
                      <a:pt x="19" y="1"/>
                    </a:lnTo>
                    <a:lnTo>
                      <a:pt x="24" y="4"/>
                    </a:lnTo>
                    <a:lnTo>
                      <a:pt x="27" y="7"/>
                    </a:lnTo>
                    <a:lnTo>
                      <a:pt x="28" y="12"/>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76" name="Freeform 76"/>
              <p:cNvSpPr>
                <a:spLocks/>
              </p:cNvSpPr>
              <p:nvPr/>
            </p:nvSpPr>
            <p:spPr bwMode="auto">
              <a:xfrm>
                <a:off x="5364" y="3410"/>
                <a:ext cx="21" cy="17"/>
              </a:xfrm>
              <a:custGeom>
                <a:avLst/>
                <a:gdLst>
                  <a:gd name="T0" fmla="*/ 21 w 21"/>
                  <a:gd name="T1" fmla="*/ 9 h 17"/>
                  <a:gd name="T2" fmla="*/ 21 w 21"/>
                  <a:gd name="T3" fmla="*/ 9 h 17"/>
                  <a:gd name="T4" fmla="*/ 20 w 21"/>
                  <a:gd name="T5" fmla="*/ 12 h 17"/>
                  <a:gd name="T6" fmla="*/ 18 w 21"/>
                  <a:gd name="T7" fmla="*/ 15 h 17"/>
                  <a:gd name="T8" fmla="*/ 14 w 21"/>
                  <a:gd name="T9" fmla="*/ 17 h 17"/>
                  <a:gd name="T10" fmla="*/ 10 w 21"/>
                  <a:gd name="T11" fmla="*/ 17 h 17"/>
                  <a:gd name="T12" fmla="*/ 10 w 21"/>
                  <a:gd name="T13" fmla="*/ 17 h 17"/>
                  <a:gd name="T14" fmla="*/ 7 w 21"/>
                  <a:gd name="T15" fmla="*/ 17 h 17"/>
                  <a:gd name="T16" fmla="*/ 3 w 21"/>
                  <a:gd name="T17" fmla="*/ 15 h 17"/>
                  <a:gd name="T18" fmla="*/ 1 w 21"/>
                  <a:gd name="T19" fmla="*/ 12 h 17"/>
                  <a:gd name="T20" fmla="*/ 0 w 21"/>
                  <a:gd name="T21" fmla="*/ 9 h 17"/>
                  <a:gd name="T22" fmla="*/ 0 w 21"/>
                  <a:gd name="T23" fmla="*/ 9 h 17"/>
                  <a:gd name="T24" fmla="*/ 1 w 21"/>
                  <a:gd name="T25" fmla="*/ 5 h 17"/>
                  <a:gd name="T26" fmla="*/ 3 w 21"/>
                  <a:gd name="T27" fmla="*/ 3 h 17"/>
                  <a:gd name="T28" fmla="*/ 7 w 21"/>
                  <a:gd name="T29" fmla="*/ 1 h 17"/>
                  <a:gd name="T30" fmla="*/ 10 w 21"/>
                  <a:gd name="T31" fmla="*/ 0 h 17"/>
                  <a:gd name="T32" fmla="*/ 10 w 21"/>
                  <a:gd name="T33" fmla="*/ 0 h 17"/>
                  <a:gd name="T34" fmla="*/ 14 w 21"/>
                  <a:gd name="T35" fmla="*/ 1 h 17"/>
                  <a:gd name="T36" fmla="*/ 18 w 21"/>
                  <a:gd name="T37" fmla="*/ 3 h 17"/>
                  <a:gd name="T38" fmla="*/ 20 w 21"/>
                  <a:gd name="T39" fmla="*/ 5 h 17"/>
                  <a:gd name="T40" fmla="*/ 21 w 21"/>
                  <a:gd name="T41" fmla="*/ 9 h 17"/>
                  <a:gd name="T42" fmla="*/ 21 w 21"/>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7"/>
                  <a:gd name="T68" fmla="*/ 21 w 2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7">
                    <a:moveTo>
                      <a:pt x="21" y="9"/>
                    </a:moveTo>
                    <a:lnTo>
                      <a:pt x="21" y="9"/>
                    </a:lnTo>
                    <a:lnTo>
                      <a:pt x="20" y="12"/>
                    </a:lnTo>
                    <a:lnTo>
                      <a:pt x="18" y="15"/>
                    </a:lnTo>
                    <a:lnTo>
                      <a:pt x="14" y="17"/>
                    </a:lnTo>
                    <a:lnTo>
                      <a:pt x="10" y="17"/>
                    </a:lnTo>
                    <a:lnTo>
                      <a:pt x="7" y="17"/>
                    </a:lnTo>
                    <a:lnTo>
                      <a:pt x="3" y="15"/>
                    </a:lnTo>
                    <a:lnTo>
                      <a:pt x="1" y="12"/>
                    </a:lnTo>
                    <a:lnTo>
                      <a:pt x="0" y="9"/>
                    </a:lnTo>
                    <a:lnTo>
                      <a:pt x="1" y="5"/>
                    </a:lnTo>
                    <a:lnTo>
                      <a:pt x="3" y="3"/>
                    </a:lnTo>
                    <a:lnTo>
                      <a:pt x="7" y="1"/>
                    </a:lnTo>
                    <a:lnTo>
                      <a:pt x="10" y="0"/>
                    </a:lnTo>
                    <a:lnTo>
                      <a:pt x="14" y="1"/>
                    </a:lnTo>
                    <a:lnTo>
                      <a:pt x="18" y="3"/>
                    </a:lnTo>
                    <a:lnTo>
                      <a:pt x="20" y="5"/>
                    </a:lnTo>
                    <a:lnTo>
                      <a:pt x="21"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77" name="Freeform 77"/>
              <p:cNvSpPr>
                <a:spLocks/>
              </p:cNvSpPr>
              <p:nvPr/>
            </p:nvSpPr>
            <p:spPr bwMode="auto">
              <a:xfrm>
                <a:off x="5310" y="3400"/>
                <a:ext cx="13" cy="11"/>
              </a:xfrm>
              <a:custGeom>
                <a:avLst/>
                <a:gdLst>
                  <a:gd name="T0" fmla="*/ 13 w 13"/>
                  <a:gd name="T1" fmla="*/ 5 h 11"/>
                  <a:gd name="T2" fmla="*/ 13 w 13"/>
                  <a:gd name="T3" fmla="*/ 5 h 11"/>
                  <a:gd name="T4" fmla="*/ 13 w 13"/>
                  <a:gd name="T5" fmla="*/ 8 h 11"/>
                  <a:gd name="T6" fmla="*/ 12 w 13"/>
                  <a:gd name="T7" fmla="*/ 9 h 11"/>
                  <a:gd name="T8" fmla="*/ 9 w 13"/>
                  <a:gd name="T9" fmla="*/ 11 h 11"/>
                  <a:gd name="T10" fmla="*/ 7 w 13"/>
                  <a:gd name="T11" fmla="*/ 11 h 11"/>
                  <a:gd name="T12" fmla="*/ 7 w 13"/>
                  <a:gd name="T13" fmla="*/ 11 h 11"/>
                  <a:gd name="T14" fmla="*/ 4 w 13"/>
                  <a:gd name="T15" fmla="*/ 11 h 11"/>
                  <a:gd name="T16" fmla="*/ 2 w 13"/>
                  <a:gd name="T17" fmla="*/ 9 h 11"/>
                  <a:gd name="T18" fmla="*/ 1 w 13"/>
                  <a:gd name="T19" fmla="*/ 8 h 11"/>
                  <a:gd name="T20" fmla="*/ 0 w 13"/>
                  <a:gd name="T21" fmla="*/ 5 h 11"/>
                  <a:gd name="T22" fmla="*/ 0 w 13"/>
                  <a:gd name="T23" fmla="*/ 5 h 11"/>
                  <a:gd name="T24" fmla="*/ 1 w 13"/>
                  <a:gd name="T25" fmla="*/ 3 h 11"/>
                  <a:gd name="T26" fmla="*/ 2 w 13"/>
                  <a:gd name="T27" fmla="*/ 1 h 11"/>
                  <a:gd name="T28" fmla="*/ 4 w 13"/>
                  <a:gd name="T29" fmla="*/ 0 h 11"/>
                  <a:gd name="T30" fmla="*/ 7 w 13"/>
                  <a:gd name="T31" fmla="*/ 0 h 11"/>
                  <a:gd name="T32" fmla="*/ 7 w 13"/>
                  <a:gd name="T33" fmla="*/ 0 h 11"/>
                  <a:gd name="T34" fmla="*/ 9 w 13"/>
                  <a:gd name="T35" fmla="*/ 0 h 11"/>
                  <a:gd name="T36" fmla="*/ 12 w 13"/>
                  <a:gd name="T37" fmla="*/ 1 h 11"/>
                  <a:gd name="T38" fmla="*/ 13 w 13"/>
                  <a:gd name="T39" fmla="*/ 3 h 11"/>
                  <a:gd name="T40" fmla="*/ 13 w 13"/>
                  <a:gd name="T41" fmla="*/ 5 h 11"/>
                  <a:gd name="T42" fmla="*/ 13 w 13"/>
                  <a:gd name="T43" fmla="*/ 5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1"/>
                  <a:gd name="T68" fmla="*/ 13 w 13"/>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1">
                    <a:moveTo>
                      <a:pt x="13" y="5"/>
                    </a:moveTo>
                    <a:lnTo>
                      <a:pt x="13" y="5"/>
                    </a:lnTo>
                    <a:lnTo>
                      <a:pt x="13" y="8"/>
                    </a:lnTo>
                    <a:lnTo>
                      <a:pt x="12" y="9"/>
                    </a:lnTo>
                    <a:lnTo>
                      <a:pt x="9" y="11"/>
                    </a:lnTo>
                    <a:lnTo>
                      <a:pt x="7" y="11"/>
                    </a:lnTo>
                    <a:lnTo>
                      <a:pt x="4" y="11"/>
                    </a:lnTo>
                    <a:lnTo>
                      <a:pt x="2" y="9"/>
                    </a:lnTo>
                    <a:lnTo>
                      <a:pt x="1" y="8"/>
                    </a:lnTo>
                    <a:lnTo>
                      <a:pt x="0" y="5"/>
                    </a:lnTo>
                    <a:lnTo>
                      <a:pt x="1" y="3"/>
                    </a:lnTo>
                    <a:lnTo>
                      <a:pt x="2" y="1"/>
                    </a:lnTo>
                    <a:lnTo>
                      <a:pt x="4" y="0"/>
                    </a:lnTo>
                    <a:lnTo>
                      <a:pt x="7" y="0"/>
                    </a:lnTo>
                    <a:lnTo>
                      <a:pt x="9" y="0"/>
                    </a:lnTo>
                    <a:lnTo>
                      <a:pt x="12" y="1"/>
                    </a:lnTo>
                    <a:lnTo>
                      <a:pt x="13" y="3"/>
                    </a:lnTo>
                    <a:lnTo>
                      <a:pt x="13" y="5"/>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78" name="Freeform 78"/>
              <p:cNvSpPr>
                <a:spLocks/>
              </p:cNvSpPr>
              <p:nvPr/>
            </p:nvSpPr>
            <p:spPr bwMode="auto">
              <a:xfrm>
                <a:off x="5528" y="3200"/>
                <a:ext cx="21" cy="17"/>
              </a:xfrm>
              <a:custGeom>
                <a:avLst/>
                <a:gdLst>
                  <a:gd name="T0" fmla="*/ 21 w 21"/>
                  <a:gd name="T1" fmla="*/ 9 h 17"/>
                  <a:gd name="T2" fmla="*/ 21 w 21"/>
                  <a:gd name="T3" fmla="*/ 9 h 17"/>
                  <a:gd name="T4" fmla="*/ 20 w 21"/>
                  <a:gd name="T5" fmla="*/ 12 h 17"/>
                  <a:gd name="T6" fmla="*/ 17 w 21"/>
                  <a:gd name="T7" fmla="*/ 15 h 17"/>
                  <a:gd name="T8" fmla="*/ 15 w 21"/>
                  <a:gd name="T9" fmla="*/ 17 h 17"/>
                  <a:gd name="T10" fmla="*/ 10 w 21"/>
                  <a:gd name="T11" fmla="*/ 17 h 17"/>
                  <a:gd name="T12" fmla="*/ 10 w 21"/>
                  <a:gd name="T13" fmla="*/ 17 h 17"/>
                  <a:gd name="T14" fmla="*/ 6 w 21"/>
                  <a:gd name="T15" fmla="*/ 17 h 17"/>
                  <a:gd name="T16" fmla="*/ 3 w 21"/>
                  <a:gd name="T17" fmla="*/ 15 h 17"/>
                  <a:gd name="T18" fmla="*/ 0 w 21"/>
                  <a:gd name="T19" fmla="*/ 12 h 17"/>
                  <a:gd name="T20" fmla="*/ 0 w 21"/>
                  <a:gd name="T21" fmla="*/ 9 h 17"/>
                  <a:gd name="T22" fmla="*/ 0 w 21"/>
                  <a:gd name="T23" fmla="*/ 9 h 17"/>
                  <a:gd name="T24" fmla="*/ 0 w 21"/>
                  <a:gd name="T25" fmla="*/ 5 h 17"/>
                  <a:gd name="T26" fmla="*/ 3 w 21"/>
                  <a:gd name="T27" fmla="*/ 2 h 17"/>
                  <a:gd name="T28" fmla="*/ 6 w 21"/>
                  <a:gd name="T29" fmla="*/ 1 h 17"/>
                  <a:gd name="T30" fmla="*/ 10 w 21"/>
                  <a:gd name="T31" fmla="*/ 0 h 17"/>
                  <a:gd name="T32" fmla="*/ 10 w 21"/>
                  <a:gd name="T33" fmla="*/ 0 h 17"/>
                  <a:gd name="T34" fmla="*/ 15 w 21"/>
                  <a:gd name="T35" fmla="*/ 1 h 17"/>
                  <a:gd name="T36" fmla="*/ 17 w 21"/>
                  <a:gd name="T37" fmla="*/ 2 h 17"/>
                  <a:gd name="T38" fmla="*/ 20 w 21"/>
                  <a:gd name="T39" fmla="*/ 5 h 17"/>
                  <a:gd name="T40" fmla="*/ 21 w 21"/>
                  <a:gd name="T41" fmla="*/ 9 h 17"/>
                  <a:gd name="T42" fmla="*/ 21 w 21"/>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7"/>
                  <a:gd name="T68" fmla="*/ 21 w 2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7">
                    <a:moveTo>
                      <a:pt x="21" y="9"/>
                    </a:moveTo>
                    <a:lnTo>
                      <a:pt x="21" y="9"/>
                    </a:lnTo>
                    <a:lnTo>
                      <a:pt x="20" y="12"/>
                    </a:lnTo>
                    <a:lnTo>
                      <a:pt x="17" y="15"/>
                    </a:lnTo>
                    <a:lnTo>
                      <a:pt x="15" y="17"/>
                    </a:lnTo>
                    <a:lnTo>
                      <a:pt x="10" y="17"/>
                    </a:lnTo>
                    <a:lnTo>
                      <a:pt x="6" y="17"/>
                    </a:lnTo>
                    <a:lnTo>
                      <a:pt x="3" y="15"/>
                    </a:lnTo>
                    <a:lnTo>
                      <a:pt x="0" y="12"/>
                    </a:lnTo>
                    <a:lnTo>
                      <a:pt x="0" y="9"/>
                    </a:lnTo>
                    <a:lnTo>
                      <a:pt x="0" y="5"/>
                    </a:lnTo>
                    <a:lnTo>
                      <a:pt x="3" y="2"/>
                    </a:lnTo>
                    <a:lnTo>
                      <a:pt x="6" y="1"/>
                    </a:lnTo>
                    <a:lnTo>
                      <a:pt x="10" y="0"/>
                    </a:lnTo>
                    <a:lnTo>
                      <a:pt x="15" y="1"/>
                    </a:lnTo>
                    <a:lnTo>
                      <a:pt x="17" y="2"/>
                    </a:lnTo>
                    <a:lnTo>
                      <a:pt x="20" y="5"/>
                    </a:lnTo>
                    <a:lnTo>
                      <a:pt x="21"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79" name="Freeform 79"/>
              <p:cNvSpPr>
                <a:spLocks/>
              </p:cNvSpPr>
              <p:nvPr/>
            </p:nvSpPr>
            <p:spPr bwMode="auto">
              <a:xfrm>
                <a:off x="5561" y="3237"/>
                <a:ext cx="23" cy="18"/>
              </a:xfrm>
              <a:custGeom>
                <a:avLst/>
                <a:gdLst>
                  <a:gd name="T0" fmla="*/ 23 w 23"/>
                  <a:gd name="T1" fmla="*/ 9 h 18"/>
                  <a:gd name="T2" fmla="*/ 23 w 23"/>
                  <a:gd name="T3" fmla="*/ 9 h 18"/>
                  <a:gd name="T4" fmla="*/ 21 w 23"/>
                  <a:gd name="T5" fmla="*/ 13 h 18"/>
                  <a:gd name="T6" fmla="*/ 19 w 23"/>
                  <a:gd name="T7" fmla="*/ 16 h 18"/>
                  <a:gd name="T8" fmla="*/ 15 w 23"/>
                  <a:gd name="T9" fmla="*/ 17 h 18"/>
                  <a:gd name="T10" fmla="*/ 11 w 23"/>
                  <a:gd name="T11" fmla="*/ 18 h 18"/>
                  <a:gd name="T12" fmla="*/ 11 w 23"/>
                  <a:gd name="T13" fmla="*/ 18 h 18"/>
                  <a:gd name="T14" fmla="*/ 7 w 23"/>
                  <a:gd name="T15" fmla="*/ 17 h 18"/>
                  <a:gd name="T16" fmla="*/ 3 w 23"/>
                  <a:gd name="T17" fmla="*/ 16 h 18"/>
                  <a:gd name="T18" fmla="*/ 1 w 23"/>
                  <a:gd name="T19" fmla="*/ 13 h 18"/>
                  <a:gd name="T20" fmla="*/ 0 w 23"/>
                  <a:gd name="T21" fmla="*/ 9 h 18"/>
                  <a:gd name="T22" fmla="*/ 0 w 23"/>
                  <a:gd name="T23" fmla="*/ 9 h 18"/>
                  <a:gd name="T24" fmla="*/ 1 w 23"/>
                  <a:gd name="T25" fmla="*/ 5 h 18"/>
                  <a:gd name="T26" fmla="*/ 3 w 23"/>
                  <a:gd name="T27" fmla="*/ 2 h 18"/>
                  <a:gd name="T28" fmla="*/ 7 w 23"/>
                  <a:gd name="T29" fmla="*/ 0 h 18"/>
                  <a:gd name="T30" fmla="*/ 11 w 23"/>
                  <a:gd name="T31" fmla="*/ 0 h 18"/>
                  <a:gd name="T32" fmla="*/ 11 w 23"/>
                  <a:gd name="T33" fmla="*/ 0 h 18"/>
                  <a:gd name="T34" fmla="*/ 15 w 23"/>
                  <a:gd name="T35" fmla="*/ 0 h 18"/>
                  <a:gd name="T36" fmla="*/ 19 w 23"/>
                  <a:gd name="T37" fmla="*/ 2 h 18"/>
                  <a:gd name="T38" fmla="*/ 21 w 23"/>
                  <a:gd name="T39" fmla="*/ 5 h 18"/>
                  <a:gd name="T40" fmla="*/ 23 w 23"/>
                  <a:gd name="T41" fmla="*/ 9 h 18"/>
                  <a:gd name="T42" fmla="*/ 23 w 23"/>
                  <a:gd name="T43" fmla="*/ 9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8"/>
                  <a:gd name="T68" fmla="*/ 23 w 23"/>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8">
                    <a:moveTo>
                      <a:pt x="23" y="9"/>
                    </a:moveTo>
                    <a:lnTo>
                      <a:pt x="23" y="9"/>
                    </a:lnTo>
                    <a:lnTo>
                      <a:pt x="21" y="13"/>
                    </a:lnTo>
                    <a:lnTo>
                      <a:pt x="19" y="16"/>
                    </a:lnTo>
                    <a:lnTo>
                      <a:pt x="15" y="17"/>
                    </a:lnTo>
                    <a:lnTo>
                      <a:pt x="11" y="18"/>
                    </a:lnTo>
                    <a:lnTo>
                      <a:pt x="7" y="17"/>
                    </a:lnTo>
                    <a:lnTo>
                      <a:pt x="3" y="16"/>
                    </a:lnTo>
                    <a:lnTo>
                      <a:pt x="1" y="13"/>
                    </a:lnTo>
                    <a:lnTo>
                      <a:pt x="0" y="9"/>
                    </a:lnTo>
                    <a:lnTo>
                      <a:pt x="1" y="5"/>
                    </a:lnTo>
                    <a:lnTo>
                      <a:pt x="3" y="2"/>
                    </a:lnTo>
                    <a:lnTo>
                      <a:pt x="7" y="0"/>
                    </a:lnTo>
                    <a:lnTo>
                      <a:pt x="11" y="0"/>
                    </a:lnTo>
                    <a:lnTo>
                      <a:pt x="15" y="0"/>
                    </a:lnTo>
                    <a:lnTo>
                      <a:pt x="19" y="2"/>
                    </a:lnTo>
                    <a:lnTo>
                      <a:pt x="21" y="5"/>
                    </a:lnTo>
                    <a:lnTo>
                      <a:pt x="23"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80" name="Freeform 80"/>
              <p:cNvSpPr>
                <a:spLocks/>
              </p:cNvSpPr>
              <p:nvPr/>
            </p:nvSpPr>
            <p:spPr bwMode="auto">
              <a:xfrm>
                <a:off x="5235" y="3224"/>
                <a:ext cx="18" cy="16"/>
              </a:xfrm>
              <a:custGeom>
                <a:avLst/>
                <a:gdLst>
                  <a:gd name="T0" fmla="*/ 18 w 18"/>
                  <a:gd name="T1" fmla="*/ 8 h 16"/>
                  <a:gd name="T2" fmla="*/ 18 w 18"/>
                  <a:gd name="T3" fmla="*/ 8 h 16"/>
                  <a:gd name="T4" fmla="*/ 17 w 18"/>
                  <a:gd name="T5" fmla="*/ 11 h 16"/>
                  <a:gd name="T6" fmla="*/ 16 w 18"/>
                  <a:gd name="T7" fmla="*/ 14 h 16"/>
                  <a:gd name="T8" fmla="*/ 12 w 18"/>
                  <a:gd name="T9" fmla="*/ 15 h 16"/>
                  <a:gd name="T10" fmla="*/ 8 w 18"/>
                  <a:gd name="T11" fmla="*/ 16 h 16"/>
                  <a:gd name="T12" fmla="*/ 8 w 18"/>
                  <a:gd name="T13" fmla="*/ 16 h 16"/>
                  <a:gd name="T14" fmla="*/ 5 w 18"/>
                  <a:gd name="T15" fmla="*/ 15 h 16"/>
                  <a:gd name="T16" fmla="*/ 2 w 18"/>
                  <a:gd name="T17" fmla="*/ 14 h 16"/>
                  <a:gd name="T18" fmla="*/ 0 w 18"/>
                  <a:gd name="T19" fmla="*/ 11 h 16"/>
                  <a:gd name="T20" fmla="*/ 0 w 18"/>
                  <a:gd name="T21" fmla="*/ 8 h 16"/>
                  <a:gd name="T22" fmla="*/ 0 w 18"/>
                  <a:gd name="T23" fmla="*/ 8 h 16"/>
                  <a:gd name="T24" fmla="*/ 0 w 18"/>
                  <a:gd name="T25" fmla="*/ 5 h 16"/>
                  <a:gd name="T26" fmla="*/ 2 w 18"/>
                  <a:gd name="T27" fmla="*/ 3 h 16"/>
                  <a:gd name="T28" fmla="*/ 5 w 18"/>
                  <a:gd name="T29" fmla="*/ 1 h 16"/>
                  <a:gd name="T30" fmla="*/ 8 w 18"/>
                  <a:gd name="T31" fmla="*/ 0 h 16"/>
                  <a:gd name="T32" fmla="*/ 8 w 18"/>
                  <a:gd name="T33" fmla="*/ 0 h 16"/>
                  <a:gd name="T34" fmla="*/ 12 w 18"/>
                  <a:gd name="T35" fmla="*/ 1 h 16"/>
                  <a:gd name="T36" fmla="*/ 16 w 18"/>
                  <a:gd name="T37" fmla="*/ 3 h 16"/>
                  <a:gd name="T38" fmla="*/ 17 w 18"/>
                  <a:gd name="T39" fmla="*/ 5 h 16"/>
                  <a:gd name="T40" fmla="*/ 18 w 18"/>
                  <a:gd name="T41" fmla="*/ 8 h 16"/>
                  <a:gd name="T42" fmla="*/ 18 w 18"/>
                  <a:gd name="T43" fmla="*/ 8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6"/>
                  <a:gd name="T68" fmla="*/ 18 w 1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6">
                    <a:moveTo>
                      <a:pt x="18" y="8"/>
                    </a:moveTo>
                    <a:lnTo>
                      <a:pt x="18" y="8"/>
                    </a:lnTo>
                    <a:lnTo>
                      <a:pt x="17" y="11"/>
                    </a:lnTo>
                    <a:lnTo>
                      <a:pt x="16" y="14"/>
                    </a:lnTo>
                    <a:lnTo>
                      <a:pt x="12" y="15"/>
                    </a:lnTo>
                    <a:lnTo>
                      <a:pt x="8" y="16"/>
                    </a:lnTo>
                    <a:lnTo>
                      <a:pt x="5" y="15"/>
                    </a:lnTo>
                    <a:lnTo>
                      <a:pt x="2" y="14"/>
                    </a:lnTo>
                    <a:lnTo>
                      <a:pt x="0" y="11"/>
                    </a:lnTo>
                    <a:lnTo>
                      <a:pt x="0" y="8"/>
                    </a:lnTo>
                    <a:lnTo>
                      <a:pt x="0" y="5"/>
                    </a:lnTo>
                    <a:lnTo>
                      <a:pt x="2" y="3"/>
                    </a:lnTo>
                    <a:lnTo>
                      <a:pt x="5" y="1"/>
                    </a:lnTo>
                    <a:lnTo>
                      <a:pt x="8" y="0"/>
                    </a:lnTo>
                    <a:lnTo>
                      <a:pt x="12" y="1"/>
                    </a:lnTo>
                    <a:lnTo>
                      <a:pt x="16" y="3"/>
                    </a:lnTo>
                    <a:lnTo>
                      <a:pt x="17" y="5"/>
                    </a:lnTo>
                    <a:lnTo>
                      <a:pt x="18" y="8"/>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81" name="Freeform 81"/>
              <p:cNvSpPr>
                <a:spLocks/>
              </p:cNvSpPr>
              <p:nvPr/>
            </p:nvSpPr>
            <p:spPr bwMode="auto">
              <a:xfrm>
                <a:off x="5040" y="3181"/>
                <a:ext cx="40" cy="33"/>
              </a:xfrm>
              <a:custGeom>
                <a:avLst/>
                <a:gdLst>
                  <a:gd name="T0" fmla="*/ 40 w 40"/>
                  <a:gd name="T1" fmla="*/ 16 h 33"/>
                  <a:gd name="T2" fmla="*/ 40 w 40"/>
                  <a:gd name="T3" fmla="*/ 16 h 33"/>
                  <a:gd name="T4" fmla="*/ 40 w 40"/>
                  <a:gd name="T5" fmla="*/ 19 h 33"/>
                  <a:gd name="T6" fmla="*/ 39 w 40"/>
                  <a:gd name="T7" fmla="*/ 23 h 33"/>
                  <a:gd name="T8" fmla="*/ 36 w 40"/>
                  <a:gd name="T9" fmla="*/ 25 h 33"/>
                  <a:gd name="T10" fmla="*/ 34 w 40"/>
                  <a:gd name="T11" fmla="*/ 28 h 33"/>
                  <a:gd name="T12" fmla="*/ 32 w 40"/>
                  <a:gd name="T13" fmla="*/ 30 h 33"/>
                  <a:gd name="T14" fmla="*/ 28 w 40"/>
                  <a:gd name="T15" fmla="*/ 31 h 33"/>
                  <a:gd name="T16" fmla="*/ 24 w 40"/>
                  <a:gd name="T17" fmla="*/ 32 h 33"/>
                  <a:gd name="T18" fmla="*/ 21 w 40"/>
                  <a:gd name="T19" fmla="*/ 33 h 33"/>
                  <a:gd name="T20" fmla="*/ 21 w 40"/>
                  <a:gd name="T21" fmla="*/ 33 h 33"/>
                  <a:gd name="T22" fmla="*/ 17 w 40"/>
                  <a:gd name="T23" fmla="*/ 32 h 33"/>
                  <a:gd name="T24" fmla="*/ 12 w 40"/>
                  <a:gd name="T25" fmla="*/ 31 h 33"/>
                  <a:gd name="T26" fmla="*/ 10 w 40"/>
                  <a:gd name="T27" fmla="*/ 30 h 33"/>
                  <a:gd name="T28" fmla="*/ 6 w 40"/>
                  <a:gd name="T29" fmla="*/ 28 h 33"/>
                  <a:gd name="T30" fmla="*/ 4 w 40"/>
                  <a:gd name="T31" fmla="*/ 25 h 33"/>
                  <a:gd name="T32" fmla="*/ 3 w 40"/>
                  <a:gd name="T33" fmla="*/ 23 h 33"/>
                  <a:gd name="T34" fmla="*/ 2 w 40"/>
                  <a:gd name="T35" fmla="*/ 19 h 33"/>
                  <a:gd name="T36" fmla="*/ 0 w 40"/>
                  <a:gd name="T37" fmla="*/ 16 h 33"/>
                  <a:gd name="T38" fmla="*/ 0 w 40"/>
                  <a:gd name="T39" fmla="*/ 16 h 33"/>
                  <a:gd name="T40" fmla="*/ 2 w 40"/>
                  <a:gd name="T41" fmla="*/ 13 h 33"/>
                  <a:gd name="T42" fmla="*/ 3 w 40"/>
                  <a:gd name="T43" fmla="*/ 10 h 33"/>
                  <a:gd name="T44" fmla="*/ 4 w 40"/>
                  <a:gd name="T45" fmla="*/ 7 h 33"/>
                  <a:gd name="T46" fmla="*/ 6 w 40"/>
                  <a:gd name="T47" fmla="*/ 5 h 33"/>
                  <a:gd name="T48" fmla="*/ 10 w 40"/>
                  <a:gd name="T49" fmla="*/ 3 h 33"/>
                  <a:gd name="T50" fmla="*/ 12 w 40"/>
                  <a:gd name="T51" fmla="*/ 1 h 33"/>
                  <a:gd name="T52" fmla="*/ 17 w 40"/>
                  <a:gd name="T53" fmla="*/ 0 h 33"/>
                  <a:gd name="T54" fmla="*/ 21 w 40"/>
                  <a:gd name="T55" fmla="*/ 0 h 33"/>
                  <a:gd name="T56" fmla="*/ 21 w 40"/>
                  <a:gd name="T57" fmla="*/ 0 h 33"/>
                  <a:gd name="T58" fmla="*/ 24 w 40"/>
                  <a:gd name="T59" fmla="*/ 0 h 33"/>
                  <a:gd name="T60" fmla="*/ 28 w 40"/>
                  <a:gd name="T61" fmla="*/ 1 h 33"/>
                  <a:gd name="T62" fmla="*/ 32 w 40"/>
                  <a:gd name="T63" fmla="*/ 3 h 33"/>
                  <a:gd name="T64" fmla="*/ 34 w 40"/>
                  <a:gd name="T65" fmla="*/ 5 h 33"/>
                  <a:gd name="T66" fmla="*/ 36 w 40"/>
                  <a:gd name="T67" fmla="*/ 7 h 33"/>
                  <a:gd name="T68" fmla="*/ 39 w 40"/>
                  <a:gd name="T69" fmla="*/ 10 h 33"/>
                  <a:gd name="T70" fmla="*/ 40 w 40"/>
                  <a:gd name="T71" fmla="*/ 13 h 33"/>
                  <a:gd name="T72" fmla="*/ 40 w 40"/>
                  <a:gd name="T73" fmla="*/ 16 h 33"/>
                  <a:gd name="T74" fmla="*/ 40 w 40"/>
                  <a:gd name="T75" fmla="*/ 16 h 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33"/>
                  <a:gd name="T116" fmla="*/ 40 w 40"/>
                  <a:gd name="T117" fmla="*/ 33 h 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33">
                    <a:moveTo>
                      <a:pt x="40" y="16"/>
                    </a:moveTo>
                    <a:lnTo>
                      <a:pt x="40" y="16"/>
                    </a:lnTo>
                    <a:lnTo>
                      <a:pt x="40" y="19"/>
                    </a:lnTo>
                    <a:lnTo>
                      <a:pt x="39" y="23"/>
                    </a:lnTo>
                    <a:lnTo>
                      <a:pt x="36" y="25"/>
                    </a:lnTo>
                    <a:lnTo>
                      <a:pt x="34" y="28"/>
                    </a:lnTo>
                    <a:lnTo>
                      <a:pt x="32" y="30"/>
                    </a:lnTo>
                    <a:lnTo>
                      <a:pt x="28" y="31"/>
                    </a:lnTo>
                    <a:lnTo>
                      <a:pt x="24" y="32"/>
                    </a:lnTo>
                    <a:lnTo>
                      <a:pt x="21" y="33"/>
                    </a:lnTo>
                    <a:lnTo>
                      <a:pt x="17" y="32"/>
                    </a:lnTo>
                    <a:lnTo>
                      <a:pt x="12" y="31"/>
                    </a:lnTo>
                    <a:lnTo>
                      <a:pt x="10" y="30"/>
                    </a:lnTo>
                    <a:lnTo>
                      <a:pt x="6" y="28"/>
                    </a:lnTo>
                    <a:lnTo>
                      <a:pt x="4" y="25"/>
                    </a:lnTo>
                    <a:lnTo>
                      <a:pt x="3" y="23"/>
                    </a:lnTo>
                    <a:lnTo>
                      <a:pt x="2" y="19"/>
                    </a:lnTo>
                    <a:lnTo>
                      <a:pt x="0" y="16"/>
                    </a:lnTo>
                    <a:lnTo>
                      <a:pt x="2" y="13"/>
                    </a:lnTo>
                    <a:lnTo>
                      <a:pt x="3" y="10"/>
                    </a:lnTo>
                    <a:lnTo>
                      <a:pt x="4" y="7"/>
                    </a:lnTo>
                    <a:lnTo>
                      <a:pt x="6" y="5"/>
                    </a:lnTo>
                    <a:lnTo>
                      <a:pt x="10" y="3"/>
                    </a:lnTo>
                    <a:lnTo>
                      <a:pt x="12" y="1"/>
                    </a:lnTo>
                    <a:lnTo>
                      <a:pt x="17" y="0"/>
                    </a:lnTo>
                    <a:lnTo>
                      <a:pt x="21" y="0"/>
                    </a:lnTo>
                    <a:lnTo>
                      <a:pt x="24" y="0"/>
                    </a:lnTo>
                    <a:lnTo>
                      <a:pt x="28" y="1"/>
                    </a:lnTo>
                    <a:lnTo>
                      <a:pt x="32" y="3"/>
                    </a:lnTo>
                    <a:lnTo>
                      <a:pt x="34" y="5"/>
                    </a:lnTo>
                    <a:lnTo>
                      <a:pt x="36" y="7"/>
                    </a:lnTo>
                    <a:lnTo>
                      <a:pt x="39" y="10"/>
                    </a:lnTo>
                    <a:lnTo>
                      <a:pt x="40" y="13"/>
                    </a:lnTo>
                    <a:lnTo>
                      <a:pt x="40" y="16"/>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82" name="Freeform 82"/>
              <p:cNvSpPr>
                <a:spLocks/>
              </p:cNvSpPr>
              <p:nvPr/>
            </p:nvSpPr>
            <p:spPr bwMode="auto">
              <a:xfrm>
                <a:off x="5094" y="3199"/>
                <a:ext cx="23" cy="19"/>
              </a:xfrm>
              <a:custGeom>
                <a:avLst/>
                <a:gdLst>
                  <a:gd name="T0" fmla="*/ 23 w 23"/>
                  <a:gd name="T1" fmla="*/ 9 h 19"/>
                  <a:gd name="T2" fmla="*/ 23 w 23"/>
                  <a:gd name="T3" fmla="*/ 9 h 19"/>
                  <a:gd name="T4" fmla="*/ 22 w 23"/>
                  <a:gd name="T5" fmla="*/ 13 h 19"/>
                  <a:gd name="T6" fmla="*/ 20 w 23"/>
                  <a:gd name="T7" fmla="*/ 16 h 19"/>
                  <a:gd name="T8" fmla="*/ 16 w 23"/>
                  <a:gd name="T9" fmla="*/ 18 h 19"/>
                  <a:gd name="T10" fmla="*/ 12 w 23"/>
                  <a:gd name="T11" fmla="*/ 19 h 19"/>
                  <a:gd name="T12" fmla="*/ 12 w 23"/>
                  <a:gd name="T13" fmla="*/ 19 h 19"/>
                  <a:gd name="T14" fmla="*/ 8 w 23"/>
                  <a:gd name="T15" fmla="*/ 18 h 19"/>
                  <a:gd name="T16" fmla="*/ 4 w 23"/>
                  <a:gd name="T17" fmla="*/ 16 h 19"/>
                  <a:gd name="T18" fmla="*/ 2 w 23"/>
                  <a:gd name="T19" fmla="*/ 13 h 19"/>
                  <a:gd name="T20" fmla="*/ 0 w 23"/>
                  <a:gd name="T21" fmla="*/ 9 h 19"/>
                  <a:gd name="T22" fmla="*/ 0 w 23"/>
                  <a:gd name="T23" fmla="*/ 9 h 19"/>
                  <a:gd name="T24" fmla="*/ 2 w 23"/>
                  <a:gd name="T25" fmla="*/ 6 h 19"/>
                  <a:gd name="T26" fmla="*/ 4 w 23"/>
                  <a:gd name="T27" fmla="*/ 3 h 19"/>
                  <a:gd name="T28" fmla="*/ 8 w 23"/>
                  <a:gd name="T29" fmla="*/ 1 h 19"/>
                  <a:gd name="T30" fmla="*/ 12 w 23"/>
                  <a:gd name="T31" fmla="*/ 0 h 19"/>
                  <a:gd name="T32" fmla="*/ 12 w 23"/>
                  <a:gd name="T33" fmla="*/ 0 h 19"/>
                  <a:gd name="T34" fmla="*/ 16 w 23"/>
                  <a:gd name="T35" fmla="*/ 1 h 19"/>
                  <a:gd name="T36" fmla="*/ 20 w 23"/>
                  <a:gd name="T37" fmla="*/ 3 h 19"/>
                  <a:gd name="T38" fmla="*/ 22 w 23"/>
                  <a:gd name="T39" fmla="*/ 6 h 19"/>
                  <a:gd name="T40" fmla="*/ 23 w 23"/>
                  <a:gd name="T41" fmla="*/ 9 h 19"/>
                  <a:gd name="T42" fmla="*/ 23 w 23"/>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9"/>
                  <a:gd name="T68" fmla="*/ 23 w 2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9">
                    <a:moveTo>
                      <a:pt x="23" y="9"/>
                    </a:moveTo>
                    <a:lnTo>
                      <a:pt x="23" y="9"/>
                    </a:lnTo>
                    <a:lnTo>
                      <a:pt x="22" y="13"/>
                    </a:lnTo>
                    <a:lnTo>
                      <a:pt x="20" y="16"/>
                    </a:lnTo>
                    <a:lnTo>
                      <a:pt x="16" y="18"/>
                    </a:lnTo>
                    <a:lnTo>
                      <a:pt x="12" y="19"/>
                    </a:lnTo>
                    <a:lnTo>
                      <a:pt x="8" y="18"/>
                    </a:lnTo>
                    <a:lnTo>
                      <a:pt x="4" y="16"/>
                    </a:lnTo>
                    <a:lnTo>
                      <a:pt x="2" y="13"/>
                    </a:lnTo>
                    <a:lnTo>
                      <a:pt x="0" y="9"/>
                    </a:lnTo>
                    <a:lnTo>
                      <a:pt x="2" y="6"/>
                    </a:lnTo>
                    <a:lnTo>
                      <a:pt x="4" y="3"/>
                    </a:lnTo>
                    <a:lnTo>
                      <a:pt x="8" y="1"/>
                    </a:lnTo>
                    <a:lnTo>
                      <a:pt x="12" y="0"/>
                    </a:lnTo>
                    <a:lnTo>
                      <a:pt x="16" y="1"/>
                    </a:lnTo>
                    <a:lnTo>
                      <a:pt x="20" y="3"/>
                    </a:lnTo>
                    <a:lnTo>
                      <a:pt x="22" y="6"/>
                    </a:lnTo>
                    <a:lnTo>
                      <a:pt x="23" y="9"/>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83" name="Freeform 83"/>
              <p:cNvSpPr>
                <a:spLocks/>
              </p:cNvSpPr>
              <p:nvPr/>
            </p:nvSpPr>
            <p:spPr bwMode="auto">
              <a:xfrm>
                <a:off x="5127" y="3214"/>
                <a:ext cx="14" cy="11"/>
              </a:xfrm>
              <a:custGeom>
                <a:avLst/>
                <a:gdLst>
                  <a:gd name="T0" fmla="*/ 14 w 14"/>
                  <a:gd name="T1" fmla="*/ 6 h 11"/>
                  <a:gd name="T2" fmla="*/ 14 w 14"/>
                  <a:gd name="T3" fmla="*/ 6 h 11"/>
                  <a:gd name="T4" fmla="*/ 14 w 14"/>
                  <a:gd name="T5" fmla="*/ 7 h 11"/>
                  <a:gd name="T6" fmla="*/ 13 w 14"/>
                  <a:gd name="T7" fmla="*/ 9 h 11"/>
                  <a:gd name="T8" fmla="*/ 11 w 14"/>
                  <a:gd name="T9" fmla="*/ 10 h 11"/>
                  <a:gd name="T10" fmla="*/ 7 w 14"/>
                  <a:gd name="T11" fmla="*/ 11 h 11"/>
                  <a:gd name="T12" fmla="*/ 7 w 14"/>
                  <a:gd name="T13" fmla="*/ 11 h 11"/>
                  <a:gd name="T14" fmla="*/ 5 w 14"/>
                  <a:gd name="T15" fmla="*/ 10 h 11"/>
                  <a:gd name="T16" fmla="*/ 2 w 14"/>
                  <a:gd name="T17" fmla="*/ 9 h 11"/>
                  <a:gd name="T18" fmla="*/ 1 w 14"/>
                  <a:gd name="T19" fmla="*/ 7 h 11"/>
                  <a:gd name="T20" fmla="*/ 0 w 14"/>
                  <a:gd name="T21" fmla="*/ 6 h 11"/>
                  <a:gd name="T22" fmla="*/ 0 w 14"/>
                  <a:gd name="T23" fmla="*/ 6 h 11"/>
                  <a:gd name="T24" fmla="*/ 1 w 14"/>
                  <a:gd name="T25" fmla="*/ 3 h 11"/>
                  <a:gd name="T26" fmla="*/ 2 w 14"/>
                  <a:gd name="T27" fmla="*/ 1 h 11"/>
                  <a:gd name="T28" fmla="*/ 5 w 14"/>
                  <a:gd name="T29" fmla="*/ 0 h 11"/>
                  <a:gd name="T30" fmla="*/ 7 w 14"/>
                  <a:gd name="T31" fmla="*/ 0 h 11"/>
                  <a:gd name="T32" fmla="*/ 7 w 14"/>
                  <a:gd name="T33" fmla="*/ 0 h 11"/>
                  <a:gd name="T34" fmla="*/ 11 w 14"/>
                  <a:gd name="T35" fmla="*/ 0 h 11"/>
                  <a:gd name="T36" fmla="*/ 13 w 14"/>
                  <a:gd name="T37" fmla="*/ 1 h 11"/>
                  <a:gd name="T38" fmla="*/ 14 w 14"/>
                  <a:gd name="T39" fmla="*/ 3 h 11"/>
                  <a:gd name="T40" fmla="*/ 14 w 14"/>
                  <a:gd name="T41" fmla="*/ 6 h 11"/>
                  <a:gd name="T42" fmla="*/ 14 w 14"/>
                  <a:gd name="T43" fmla="*/ 6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1"/>
                  <a:gd name="T68" fmla="*/ 14 w 14"/>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1">
                    <a:moveTo>
                      <a:pt x="14" y="6"/>
                    </a:moveTo>
                    <a:lnTo>
                      <a:pt x="14" y="6"/>
                    </a:lnTo>
                    <a:lnTo>
                      <a:pt x="14" y="7"/>
                    </a:lnTo>
                    <a:lnTo>
                      <a:pt x="13" y="9"/>
                    </a:lnTo>
                    <a:lnTo>
                      <a:pt x="11" y="10"/>
                    </a:lnTo>
                    <a:lnTo>
                      <a:pt x="7" y="11"/>
                    </a:lnTo>
                    <a:lnTo>
                      <a:pt x="5" y="10"/>
                    </a:lnTo>
                    <a:lnTo>
                      <a:pt x="2" y="9"/>
                    </a:lnTo>
                    <a:lnTo>
                      <a:pt x="1" y="7"/>
                    </a:lnTo>
                    <a:lnTo>
                      <a:pt x="0" y="6"/>
                    </a:lnTo>
                    <a:lnTo>
                      <a:pt x="1" y="3"/>
                    </a:lnTo>
                    <a:lnTo>
                      <a:pt x="2" y="1"/>
                    </a:lnTo>
                    <a:lnTo>
                      <a:pt x="5" y="0"/>
                    </a:lnTo>
                    <a:lnTo>
                      <a:pt x="7" y="0"/>
                    </a:lnTo>
                    <a:lnTo>
                      <a:pt x="11" y="0"/>
                    </a:lnTo>
                    <a:lnTo>
                      <a:pt x="13" y="1"/>
                    </a:lnTo>
                    <a:lnTo>
                      <a:pt x="14" y="3"/>
                    </a:lnTo>
                    <a:lnTo>
                      <a:pt x="14" y="6"/>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84" name="Freeform 84"/>
              <p:cNvSpPr>
                <a:spLocks/>
              </p:cNvSpPr>
              <p:nvPr/>
            </p:nvSpPr>
            <p:spPr bwMode="auto">
              <a:xfrm>
                <a:off x="5705" y="3104"/>
                <a:ext cx="40" cy="31"/>
              </a:xfrm>
              <a:custGeom>
                <a:avLst/>
                <a:gdLst>
                  <a:gd name="T0" fmla="*/ 11 w 40"/>
                  <a:gd name="T1" fmla="*/ 30 h 31"/>
                  <a:gd name="T2" fmla="*/ 11 w 40"/>
                  <a:gd name="T3" fmla="*/ 30 h 31"/>
                  <a:gd name="T4" fmla="*/ 7 w 40"/>
                  <a:gd name="T5" fmla="*/ 28 h 31"/>
                  <a:gd name="T6" fmla="*/ 5 w 40"/>
                  <a:gd name="T7" fmla="*/ 26 h 31"/>
                  <a:gd name="T8" fmla="*/ 2 w 40"/>
                  <a:gd name="T9" fmla="*/ 24 h 31"/>
                  <a:gd name="T10" fmla="*/ 1 w 40"/>
                  <a:gd name="T11" fmla="*/ 21 h 31"/>
                  <a:gd name="T12" fmla="*/ 0 w 40"/>
                  <a:gd name="T13" fmla="*/ 18 h 31"/>
                  <a:gd name="T14" fmla="*/ 0 w 40"/>
                  <a:gd name="T15" fmla="*/ 15 h 31"/>
                  <a:gd name="T16" fmla="*/ 1 w 40"/>
                  <a:gd name="T17" fmla="*/ 11 h 31"/>
                  <a:gd name="T18" fmla="*/ 2 w 40"/>
                  <a:gd name="T19" fmla="*/ 8 h 31"/>
                  <a:gd name="T20" fmla="*/ 2 w 40"/>
                  <a:gd name="T21" fmla="*/ 8 h 31"/>
                  <a:gd name="T22" fmla="*/ 5 w 40"/>
                  <a:gd name="T23" fmla="*/ 6 h 31"/>
                  <a:gd name="T24" fmla="*/ 7 w 40"/>
                  <a:gd name="T25" fmla="*/ 3 h 31"/>
                  <a:gd name="T26" fmla="*/ 11 w 40"/>
                  <a:gd name="T27" fmla="*/ 2 h 31"/>
                  <a:gd name="T28" fmla="*/ 14 w 40"/>
                  <a:gd name="T29" fmla="*/ 0 h 31"/>
                  <a:gd name="T30" fmla="*/ 18 w 40"/>
                  <a:gd name="T31" fmla="*/ 0 h 31"/>
                  <a:gd name="T32" fmla="*/ 22 w 40"/>
                  <a:gd name="T33" fmla="*/ 0 h 31"/>
                  <a:gd name="T34" fmla="*/ 25 w 40"/>
                  <a:gd name="T35" fmla="*/ 0 h 31"/>
                  <a:gd name="T36" fmla="*/ 29 w 40"/>
                  <a:gd name="T37" fmla="*/ 2 h 31"/>
                  <a:gd name="T38" fmla="*/ 29 w 40"/>
                  <a:gd name="T39" fmla="*/ 2 h 31"/>
                  <a:gd name="T40" fmla="*/ 32 w 40"/>
                  <a:gd name="T41" fmla="*/ 3 h 31"/>
                  <a:gd name="T42" fmla="*/ 35 w 40"/>
                  <a:gd name="T43" fmla="*/ 6 h 31"/>
                  <a:gd name="T44" fmla="*/ 37 w 40"/>
                  <a:gd name="T45" fmla="*/ 8 h 31"/>
                  <a:gd name="T46" fmla="*/ 38 w 40"/>
                  <a:gd name="T47" fmla="*/ 11 h 31"/>
                  <a:gd name="T48" fmla="*/ 40 w 40"/>
                  <a:gd name="T49" fmla="*/ 14 h 31"/>
                  <a:gd name="T50" fmla="*/ 40 w 40"/>
                  <a:gd name="T51" fmla="*/ 18 h 31"/>
                  <a:gd name="T52" fmla="*/ 38 w 40"/>
                  <a:gd name="T53" fmla="*/ 21 h 31"/>
                  <a:gd name="T54" fmla="*/ 37 w 40"/>
                  <a:gd name="T55" fmla="*/ 24 h 31"/>
                  <a:gd name="T56" fmla="*/ 37 w 40"/>
                  <a:gd name="T57" fmla="*/ 24 h 31"/>
                  <a:gd name="T58" fmla="*/ 35 w 40"/>
                  <a:gd name="T59" fmla="*/ 27 h 31"/>
                  <a:gd name="T60" fmla="*/ 32 w 40"/>
                  <a:gd name="T61" fmla="*/ 28 h 31"/>
                  <a:gd name="T62" fmla="*/ 29 w 40"/>
                  <a:gd name="T63" fmla="*/ 30 h 31"/>
                  <a:gd name="T64" fmla="*/ 25 w 40"/>
                  <a:gd name="T65" fmla="*/ 31 h 31"/>
                  <a:gd name="T66" fmla="*/ 22 w 40"/>
                  <a:gd name="T67" fmla="*/ 31 h 31"/>
                  <a:gd name="T68" fmla="*/ 18 w 40"/>
                  <a:gd name="T69" fmla="*/ 31 h 31"/>
                  <a:gd name="T70" fmla="*/ 14 w 40"/>
                  <a:gd name="T71" fmla="*/ 31 h 31"/>
                  <a:gd name="T72" fmla="*/ 11 w 40"/>
                  <a:gd name="T73" fmla="*/ 30 h 31"/>
                  <a:gd name="T74" fmla="*/ 11 w 40"/>
                  <a:gd name="T75" fmla="*/ 30 h 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31"/>
                  <a:gd name="T116" fmla="*/ 40 w 40"/>
                  <a:gd name="T117" fmla="*/ 31 h 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31">
                    <a:moveTo>
                      <a:pt x="11" y="30"/>
                    </a:moveTo>
                    <a:lnTo>
                      <a:pt x="11" y="30"/>
                    </a:lnTo>
                    <a:lnTo>
                      <a:pt x="7" y="28"/>
                    </a:lnTo>
                    <a:lnTo>
                      <a:pt x="5" y="26"/>
                    </a:lnTo>
                    <a:lnTo>
                      <a:pt x="2" y="24"/>
                    </a:lnTo>
                    <a:lnTo>
                      <a:pt x="1" y="21"/>
                    </a:lnTo>
                    <a:lnTo>
                      <a:pt x="0" y="18"/>
                    </a:lnTo>
                    <a:lnTo>
                      <a:pt x="0" y="15"/>
                    </a:lnTo>
                    <a:lnTo>
                      <a:pt x="1" y="11"/>
                    </a:lnTo>
                    <a:lnTo>
                      <a:pt x="2" y="8"/>
                    </a:lnTo>
                    <a:lnTo>
                      <a:pt x="5" y="6"/>
                    </a:lnTo>
                    <a:lnTo>
                      <a:pt x="7" y="3"/>
                    </a:lnTo>
                    <a:lnTo>
                      <a:pt x="11" y="2"/>
                    </a:lnTo>
                    <a:lnTo>
                      <a:pt x="14" y="0"/>
                    </a:lnTo>
                    <a:lnTo>
                      <a:pt x="18" y="0"/>
                    </a:lnTo>
                    <a:lnTo>
                      <a:pt x="22" y="0"/>
                    </a:lnTo>
                    <a:lnTo>
                      <a:pt x="25" y="0"/>
                    </a:lnTo>
                    <a:lnTo>
                      <a:pt x="29" y="2"/>
                    </a:lnTo>
                    <a:lnTo>
                      <a:pt x="32" y="3"/>
                    </a:lnTo>
                    <a:lnTo>
                      <a:pt x="35" y="6"/>
                    </a:lnTo>
                    <a:lnTo>
                      <a:pt x="37" y="8"/>
                    </a:lnTo>
                    <a:lnTo>
                      <a:pt x="38" y="11"/>
                    </a:lnTo>
                    <a:lnTo>
                      <a:pt x="40" y="14"/>
                    </a:lnTo>
                    <a:lnTo>
                      <a:pt x="40" y="18"/>
                    </a:lnTo>
                    <a:lnTo>
                      <a:pt x="38" y="21"/>
                    </a:lnTo>
                    <a:lnTo>
                      <a:pt x="37" y="24"/>
                    </a:lnTo>
                    <a:lnTo>
                      <a:pt x="35" y="27"/>
                    </a:lnTo>
                    <a:lnTo>
                      <a:pt x="32" y="28"/>
                    </a:lnTo>
                    <a:lnTo>
                      <a:pt x="29" y="30"/>
                    </a:lnTo>
                    <a:lnTo>
                      <a:pt x="25" y="31"/>
                    </a:lnTo>
                    <a:lnTo>
                      <a:pt x="22" y="31"/>
                    </a:lnTo>
                    <a:lnTo>
                      <a:pt x="18" y="31"/>
                    </a:lnTo>
                    <a:lnTo>
                      <a:pt x="14" y="31"/>
                    </a:lnTo>
                    <a:lnTo>
                      <a:pt x="11" y="30"/>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85" name="Freeform 85"/>
              <p:cNvSpPr>
                <a:spLocks/>
              </p:cNvSpPr>
              <p:nvPr/>
            </p:nvSpPr>
            <p:spPr bwMode="auto">
              <a:xfrm>
                <a:off x="5681" y="3138"/>
                <a:ext cx="22" cy="18"/>
              </a:xfrm>
              <a:custGeom>
                <a:avLst/>
                <a:gdLst>
                  <a:gd name="T0" fmla="*/ 5 w 22"/>
                  <a:gd name="T1" fmla="*/ 17 h 18"/>
                  <a:gd name="T2" fmla="*/ 5 w 22"/>
                  <a:gd name="T3" fmla="*/ 17 h 18"/>
                  <a:gd name="T4" fmla="*/ 2 w 22"/>
                  <a:gd name="T5" fmla="*/ 15 h 18"/>
                  <a:gd name="T6" fmla="*/ 0 w 22"/>
                  <a:gd name="T7" fmla="*/ 12 h 18"/>
                  <a:gd name="T8" fmla="*/ 0 w 22"/>
                  <a:gd name="T9" fmla="*/ 8 h 18"/>
                  <a:gd name="T10" fmla="*/ 1 w 22"/>
                  <a:gd name="T11" fmla="*/ 5 h 18"/>
                  <a:gd name="T12" fmla="*/ 1 w 22"/>
                  <a:gd name="T13" fmla="*/ 5 h 18"/>
                  <a:gd name="T14" fmla="*/ 4 w 22"/>
                  <a:gd name="T15" fmla="*/ 2 h 18"/>
                  <a:gd name="T16" fmla="*/ 7 w 22"/>
                  <a:gd name="T17" fmla="*/ 0 h 18"/>
                  <a:gd name="T18" fmla="*/ 11 w 22"/>
                  <a:gd name="T19" fmla="*/ 0 h 18"/>
                  <a:gd name="T20" fmla="*/ 16 w 22"/>
                  <a:gd name="T21" fmla="*/ 1 h 18"/>
                  <a:gd name="T22" fmla="*/ 16 w 22"/>
                  <a:gd name="T23" fmla="*/ 1 h 18"/>
                  <a:gd name="T24" fmla="*/ 19 w 22"/>
                  <a:gd name="T25" fmla="*/ 3 h 18"/>
                  <a:gd name="T26" fmla="*/ 20 w 22"/>
                  <a:gd name="T27" fmla="*/ 7 h 18"/>
                  <a:gd name="T28" fmla="*/ 22 w 22"/>
                  <a:gd name="T29" fmla="*/ 10 h 18"/>
                  <a:gd name="T30" fmla="*/ 20 w 22"/>
                  <a:gd name="T31" fmla="*/ 14 h 18"/>
                  <a:gd name="T32" fmla="*/ 20 w 22"/>
                  <a:gd name="T33" fmla="*/ 14 h 18"/>
                  <a:gd name="T34" fmla="*/ 17 w 22"/>
                  <a:gd name="T35" fmla="*/ 16 h 18"/>
                  <a:gd name="T36" fmla="*/ 13 w 22"/>
                  <a:gd name="T37" fmla="*/ 18 h 18"/>
                  <a:gd name="T38" fmla="*/ 10 w 22"/>
                  <a:gd name="T39" fmla="*/ 18 h 18"/>
                  <a:gd name="T40" fmla="*/ 5 w 22"/>
                  <a:gd name="T41" fmla="*/ 17 h 18"/>
                  <a:gd name="T42" fmla="*/ 5 w 22"/>
                  <a:gd name="T43" fmla="*/ 1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8"/>
                  <a:gd name="T68" fmla="*/ 22 w 22"/>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8">
                    <a:moveTo>
                      <a:pt x="5" y="17"/>
                    </a:moveTo>
                    <a:lnTo>
                      <a:pt x="5" y="17"/>
                    </a:lnTo>
                    <a:lnTo>
                      <a:pt x="2" y="15"/>
                    </a:lnTo>
                    <a:lnTo>
                      <a:pt x="0" y="12"/>
                    </a:lnTo>
                    <a:lnTo>
                      <a:pt x="0" y="8"/>
                    </a:lnTo>
                    <a:lnTo>
                      <a:pt x="1" y="5"/>
                    </a:lnTo>
                    <a:lnTo>
                      <a:pt x="4" y="2"/>
                    </a:lnTo>
                    <a:lnTo>
                      <a:pt x="7" y="0"/>
                    </a:lnTo>
                    <a:lnTo>
                      <a:pt x="11" y="0"/>
                    </a:lnTo>
                    <a:lnTo>
                      <a:pt x="16" y="1"/>
                    </a:lnTo>
                    <a:lnTo>
                      <a:pt x="19" y="3"/>
                    </a:lnTo>
                    <a:lnTo>
                      <a:pt x="20" y="7"/>
                    </a:lnTo>
                    <a:lnTo>
                      <a:pt x="22" y="10"/>
                    </a:lnTo>
                    <a:lnTo>
                      <a:pt x="20" y="14"/>
                    </a:lnTo>
                    <a:lnTo>
                      <a:pt x="17" y="16"/>
                    </a:lnTo>
                    <a:lnTo>
                      <a:pt x="13" y="18"/>
                    </a:lnTo>
                    <a:lnTo>
                      <a:pt x="10" y="18"/>
                    </a:lnTo>
                    <a:lnTo>
                      <a:pt x="5" y="17"/>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86" name="Freeform 86"/>
              <p:cNvSpPr>
                <a:spLocks/>
              </p:cNvSpPr>
              <p:nvPr/>
            </p:nvSpPr>
            <p:spPr bwMode="auto">
              <a:xfrm>
                <a:off x="5659" y="3157"/>
                <a:ext cx="15" cy="12"/>
              </a:xfrm>
              <a:custGeom>
                <a:avLst/>
                <a:gdLst>
                  <a:gd name="T0" fmla="*/ 4 w 15"/>
                  <a:gd name="T1" fmla="*/ 11 h 12"/>
                  <a:gd name="T2" fmla="*/ 4 w 15"/>
                  <a:gd name="T3" fmla="*/ 11 h 12"/>
                  <a:gd name="T4" fmla="*/ 2 w 15"/>
                  <a:gd name="T5" fmla="*/ 10 h 12"/>
                  <a:gd name="T6" fmla="*/ 0 w 15"/>
                  <a:gd name="T7" fmla="*/ 8 h 12"/>
                  <a:gd name="T8" fmla="*/ 0 w 15"/>
                  <a:gd name="T9" fmla="*/ 5 h 12"/>
                  <a:gd name="T10" fmla="*/ 0 w 15"/>
                  <a:gd name="T11" fmla="*/ 3 h 12"/>
                  <a:gd name="T12" fmla="*/ 0 w 15"/>
                  <a:gd name="T13" fmla="*/ 3 h 12"/>
                  <a:gd name="T14" fmla="*/ 3 w 15"/>
                  <a:gd name="T15" fmla="*/ 1 h 12"/>
                  <a:gd name="T16" fmla="*/ 5 w 15"/>
                  <a:gd name="T17" fmla="*/ 0 h 12"/>
                  <a:gd name="T18" fmla="*/ 8 w 15"/>
                  <a:gd name="T19" fmla="*/ 0 h 12"/>
                  <a:gd name="T20" fmla="*/ 11 w 15"/>
                  <a:gd name="T21" fmla="*/ 0 h 12"/>
                  <a:gd name="T22" fmla="*/ 11 w 15"/>
                  <a:gd name="T23" fmla="*/ 0 h 12"/>
                  <a:gd name="T24" fmla="*/ 12 w 15"/>
                  <a:gd name="T25" fmla="*/ 2 h 12"/>
                  <a:gd name="T26" fmla="*/ 15 w 15"/>
                  <a:gd name="T27" fmla="*/ 4 h 12"/>
                  <a:gd name="T28" fmla="*/ 15 w 15"/>
                  <a:gd name="T29" fmla="*/ 6 h 12"/>
                  <a:gd name="T30" fmla="*/ 14 w 15"/>
                  <a:gd name="T31" fmla="*/ 9 h 12"/>
                  <a:gd name="T32" fmla="*/ 14 w 15"/>
                  <a:gd name="T33" fmla="*/ 9 h 12"/>
                  <a:gd name="T34" fmla="*/ 12 w 15"/>
                  <a:gd name="T35" fmla="*/ 11 h 12"/>
                  <a:gd name="T36" fmla="*/ 10 w 15"/>
                  <a:gd name="T37" fmla="*/ 12 h 12"/>
                  <a:gd name="T38" fmla="*/ 6 w 15"/>
                  <a:gd name="T39" fmla="*/ 12 h 12"/>
                  <a:gd name="T40" fmla="*/ 4 w 15"/>
                  <a:gd name="T41" fmla="*/ 11 h 12"/>
                  <a:gd name="T42" fmla="*/ 4 w 15"/>
                  <a:gd name="T43" fmla="*/ 11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12"/>
                  <a:gd name="T68" fmla="*/ 15 w 15"/>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12">
                    <a:moveTo>
                      <a:pt x="4" y="11"/>
                    </a:moveTo>
                    <a:lnTo>
                      <a:pt x="4" y="11"/>
                    </a:lnTo>
                    <a:lnTo>
                      <a:pt x="2" y="10"/>
                    </a:lnTo>
                    <a:lnTo>
                      <a:pt x="0" y="8"/>
                    </a:lnTo>
                    <a:lnTo>
                      <a:pt x="0" y="5"/>
                    </a:lnTo>
                    <a:lnTo>
                      <a:pt x="0" y="3"/>
                    </a:lnTo>
                    <a:lnTo>
                      <a:pt x="3" y="1"/>
                    </a:lnTo>
                    <a:lnTo>
                      <a:pt x="5" y="0"/>
                    </a:lnTo>
                    <a:lnTo>
                      <a:pt x="8" y="0"/>
                    </a:lnTo>
                    <a:lnTo>
                      <a:pt x="11" y="0"/>
                    </a:lnTo>
                    <a:lnTo>
                      <a:pt x="12" y="2"/>
                    </a:lnTo>
                    <a:lnTo>
                      <a:pt x="15" y="4"/>
                    </a:lnTo>
                    <a:lnTo>
                      <a:pt x="15" y="6"/>
                    </a:lnTo>
                    <a:lnTo>
                      <a:pt x="14" y="9"/>
                    </a:lnTo>
                    <a:lnTo>
                      <a:pt x="12" y="11"/>
                    </a:lnTo>
                    <a:lnTo>
                      <a:pt x="10" y="12"/>
                    </a:lnTo>
                    <a:lnTo>
                      <a:pt x="6" y="12"/>
                    </a:lnTo>
                    <a:lnTo>
                      <a:pt x="4" y="11"/>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40087" name="Group 51"/>
            <p:cNvGrpSpPr>
              <a:grpSpLocks noChangeAspect="1"/>
            </p:cNvGrpSpPr>
            <p:nvPr/>
          </p:nvGrpSpPr>
          <p:grpSpPr bwMode="auto">
            <a:xfrm>
              <a:off x="6776545" y="3757448"/>
              <a:ext cx="838200" cy="627758"/>
              <a:chOff x="5040" y="3024"/>
              <a:chExt cx="705" cy="528"/>
            </a:xfrm>
          </p:grpSpPr>
          <p:sp>
            <p:nvSpPr>
              <p:cNvPr id="40088" name="AutoShape 50"/>
              <p:cNvSpPr>
                <a:spLocks noChangeAspect="1" noChangeArrowheads="1" noTextEdit="1"/>
              </p:cNvSpPr>
              <p:nvPr/>
            </p:nvSpPr>
            <p:spPr bwMode="auto">
              <a:xfrm>
                <a:off x="5040" y="3024"/>
                <a:ext cx="705"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9" name="Freeform 52"/>
              <p:cNvSpPr>
                <a:spLocks/>
              </p:cNvSpPr>
              <p:nvPr/>
            </p:nvSpPr>
            <p:spPr bwMode="auto">
              <a:xfrm>
                <a:off x="5082" y="3024"/>
                <a:ext cx="646" cy="527"/>
              </a:xfrm>
              <a:custGeom>
                <a:avLst/>
                <a:gdLst/>
                <a:ahLst/>
                <a:cxnLst>
                  <a:cxn ang="0">
                    <a:pos x="339" y="92"/>
                  </a:cxn>
                  <a:cxn ang="0">
                    <a:pos x="292" y="2"/>
                  </a:cxn>
                  <a:cxn ang="0">
                    <a:pos x="284" y="0"/>
                  </a:cxn>
                  <a:cxn ang="0">
                    <a:pos x="272" y="7"/>
                  </a:cxn>
                  <a:cxn ang="0">
                    <a:pos x="191" y="66"/>
                  </a:cxn>
                  <a:cxn ang="0">
                    <a:pos x="178" y="63"/>
                  </a:cxn>
                  <a:cxn ang="0">
                    <a:pos x="167" y="71"/>
                  </a:cxn>
                  <a:cxn ang="0">
                    <a:pos x="189" y="127"/>
                  </a:cxn>
                  <a:cxn ang="0">
                    <a:pos x="80" y="107"/>
                  </a:cxn>
                  <a:cxn ang="0">
                    <a:pos x="66" y="108"/>
                  </a:cxn>
                  <a:cxn ang="0">
                    <a:pos x="60" y="118"/>
                  </a:cxn>
                  <a:cxn ang="0">
                    <a:pos x="118" y="197"/>
                  </a:cxn>
                  <a:cxn ang="0">
                    <a:pos x="70" y="218"/>
                  </a:cxn>
                  <a:cxn ang="0">
                    <a:pos x="61" y="221"/>
                  </a:cxn>
                  <a:cxn ang="0">
                    <a:pos x="55" y="231"/>
                  </a:cxn>
                  <a:cxn ang="0">
                    <a:pos x="63" y="241"/>
                  </a:cxn>
                  <a:cxn ang="0">
                    <a:pos x="9" y="297"/>
                  </a:cxn>
                  <a:cxn ang="0">
                    <a:pos x="1" y="303"/>
                  </a:cxn>
                  <a:cxn ang="0">
                    <a:pos x="1" y="314"/>
                  </a:cxn>
                  <a:cxn ang="0">
                    <a:pos x="13" y="321"/>
                  </a:cxn>
                  <a:cxn ang="0">
                    <a:pos x="70" y="376"/>
                  </a:cxn>
                  <a:cxn ang="0">
                    <a:pos x="66" y="383"/>
                  </a:cxn>
                  <a:cxn ang="0">
                    <a:pos x="71" y="394"/>
                  </a:cxn>
                  <a:cxn ang="0">
                    <a:pos x="84" y="397"/>
                  </a:cxn>
                  <a:cxn ang="0">
                    <a:pos x="99" y="467"/>
                  </a:cxn>
                  <a:cxn ang="0">
                    <a:pos x="102" y="478"/>
                  </a:cxn>
                  <a:cxn ang="0">
                    <a:pos x="112" y="481"/>
                  </a:cxn>
                  <a:cxn ang="0">
                    <a:pos x="212" y="437"/>
                  </a:cxn>
                  <a:cxn ang="0">
                    <a:pos x="218" y="483"/>
                  </a:cxn>
                  <a:cxn ang="0">
                    <a:pos x="226" y="492"/>
                  </a:cxn>
                  <a:cxn ang="0">
                    <a:pos x="236" y="493"/>
                  </a:cxn>
                  <a:cxn ang="0">
                    <a:pos x="279" y="458"/>
                  </a:cxn>
                  <a:cxn ang="0">
                    <a:pos x="354" y="525"/>
                  </a:cxn>
                  <a:cxn ang="0">
                    <a:pos x="366" y="528"/>
                  </a:cxn>
                  <a:cxn ang="0">
                    <a:pos x="374" y="525"/>
                  </a:cxn>
                  <a:cxn ang="0">
                    <a:pos x="392" y="453"/>
                  </a:cxn>
                  <a:cxn ang="0">
                    <a:pos x="463" y="472"/>
                  </a:cxn>
                  <a:cxn ang="0">
                    <a:pos x="476" y="474"/>
                  </a:cxn>
                  <a:cxn ang="0">
                    <a:pos x="487" y="467"/>
                  </a:cxn>
                  <a:cxn ang="0">
                    <a:pos x="473" y="417"/>
                  </a:cxn>
                  <a:cxn ang="0">
                    <a:pos x="488" y="404"/>
                  </a:cxn>
                  <a:cxn ang="0">
                    <a:pos x="586" y="430"/>
                  </a:cxn>
                  <a:cxn ang="0">
                    <a:pos x="593" y="425"/>
                  </a:cxn>
                  <a:cxn ang="0">
                    <a:pos x="595" y="415"/>
                  </a:cxn>
                  <a:cxn ang="0">
                    <a:pos x="592" y="348"/>
                  </a:cxn>
                  <a:cxn ang="0">
                    <a:pos x="606" y="343"/>
                  </a:cxn>
                  <a:cxn ang="0">
                    <a:pos x="607" y="331"/>
                  </a:cxn>
                  <a:cxn ang="0">
                    <a:pos x="548" y="306"/>
                  </a:cxn>
                  <a:cxn ang="0">
                    <a:pos x="637" y="273"/>
                  </a:cxn>
                  <a:cxn ang="0">
                    <a:pos x="647" y="265"/>
                  </a:cxn>
                  <a:cxn ang="0">
                    <a:pos x="643" y="254"/>
                  </a:cxn>
                  <a:cxn ang="0">
                    <a:pos x="545" y="231"/>
                  </a:cxn>
                  <a:cxn ang="0">
                    <a:pos x="572" y="187"/>
                  </a:cxn>
                  <a:cxn ang="0">
                    <a:pos x="577" y="176"/>
                  </a:cxn>
                  <a:cxn ang="0">
                    <a:pos x="568" y="167"/>
                  </a:cxn>
                  <a:cxn ang="0">
                    <a:pos x="510" y="179"/>
                  </a:cxn>
                  <a:cxn ang="0">
                    <a:pos x="556" y="87"/>
                  </a:cxn>
                  <a:cxn ang="0">
                    <a:pos x="552" y="81"/>
                  </a:cxn>
                  <a:cxn ang="0">
                    <a:pos x="539" y="77"/>
                  </a:cxn>
                  <a:cxn ang="0">
                    <a:pos x="424" y="109"/>
                  </a:cxn>
                  <a:cxn ang="0">
                    <a:pos x="420" y="50"/>
                  </a:cxn>
                  <a:cxn ang="0">
                    <a:pos x="411" y="41"/>
                  </a:cxn>
                  <a:cxn ang="0">
                    <a:pos x="400" y="40"/>
                  </a:cxn>
                </a:cxnLst>
                <a:rect l="0" t="0" r="r" b="b"/>
                <a:pathLst>
                  <a:path w="647" h="528">
                    <a:moveTo>
                      <a:pt x="393" y="45"/>
                    </a:moveTo>
                    <a:lnTo>
                      <a:pt x="354" y="93"/>
                    </a:lnTo>
                    <a:lnTo>
                      <a:pt x="354" y="93"/>
                    </a:lnTo>
                    <a:lnTo>
                      <a:pt x="339" y="92"/>
                    </a:lnTo>
                    <a:lnTo>
                      <a:pt x="298" y="8"/>
                    </a:lnTo>
                    <a:lnTo>
                      <a:pt x="298" y="8"/>
                    </a:lnTo>
                    <a:lnTo>
                      <a:pt x="296" y="5"/>
                    </a:lnTo>
                    <a:lnTo>
                      <a:pt x="292" y="2"/>
                    </a:lnTo>
                    <a:lnTo>
                      <a:pt x="292" y="2"/>
                    </a:lnTo>
                    <a:lnTo>
                      <a:pt x="289" y="1"/>
                    </a:lnTo>
                    <a:lnTo>
                      <a:pt x="284" y="0"/>
                    </a:lnTo>
                    <a:lnTo>
                      <a:pt x="284" y="0"/>
                    </a:lnTo>
                    <a:lnTo>
                      <a:pt x="279" y="1"/>
                    </a:lnTo>
                    <a:lnTo>
                      <a:pt x="274" y="4"/>
                    </a:lnTo>
                    <a:lnTo>
                      <a:pt x="274" y="4"/>
                    </a:lnTo>
                    <a:lnTo>
                      <a:pt x="272" y="7"/>
                    </a:lnTo>
                    <a:lnTo>
                      <a:pt x="271" y="10"/>
                    </a:lnTo>
                    <a:lnTo>
                      <a:pt x="247" y="106"/>
                    </a:lnTo>
                    <a:lnTo>
                      <a:pt x="191" y="66"/>
                    </a:lnTo>
                    <a:lnTo>
                      <a:pt x="191" y="66"/>
                    </a:lnTo>
                    <a:lnTo>
                      <a:pt x="188" y="63"/>
                    </a:lnTo>
                    <a:lnTo>
                      <a:pt x="183" y="63"/>
                    </a:lnTo>
                    <a:lnTo>
                      <a:pt x="183" y="63"/>
                    </a:lnTo>
                    <a:lnTo>
                      <a:pt x="178" y="63"/>
                    </a:lnTo>
                    <a:lnTo>
                      <a:pt x="173" y="65"/>
                    </a:lnTo>
                    <a:lnTo>
                      <a:pt x="173" y="65"/>
                    </a:lnTo>
                    <a:lnTo>
                      <a:pt x="170" y="68"/>
                    </a:lnTo>
                    <a:lnTo>
                      <a:pt x="167" y="71"/>
                    </a:lnTo>
                    <a:lnTo>
                      <a:pt x="167" y="71"/>
                    </a:lnTo>
                    <a:lnTo>
                      <a:pt x="166" y="75"/>
                    </a:lnTo>
                    <a:lnTo>
                      <a:pt x="167" y="79"/>
                    </a:lnTo>
                    <a:lnTo>
                      <a:pt x="189" y="127"/>
                    </a:lnTo>
                    <a:lnTo>
                      <a:pt x="189" y="127"/>
                    </a:lnTo>
                    <a:lnTo>
                      <a:pt x="180" y="133"/>
                    </a:lnTo>
                    <a:lnTo>
                      <a:pt x="80" y="107"/>
                    </a:lnTo>
                    <a:lnTo>
                      <a:pt x="80" y="107"/>
                    </a:lnTo>
                    <a:lnTo>
                      <a:pt x="75" y="107"/>
                    </a:lnTo>
                    <a:lnTo>
                      <a:pt x="70" y="107"/>
                    </a:lnTo>
                    <a:lnTo>
                      <a:pt x="70" y="107"/>
                    </a:lnTo>
                    <a:lnTo>
                      <a:pt x="66" y="108"/>
                    </a:lnTo>
                    <a:lnTo>
                      <a:pt x="63" y="111"/>
                    </a:lnTo>
                    <a:lnTo>
                      <a:pt x="63" y="111"/>
                    </a:lnTo>
                    <a:lnTo>
                      <a:pt x="60" y="114"/>
                    </a:lnTo>
                    <a:lnTo>
                      <a:pt x="60" y="118"/>
                    </a:lnTo>
                    <a:lnTo>
                      <a:pt x="60" y="118"/>
                    </a:lnTo>
                    <a:lnTo>
                      <a:pt x="60" y="122"/>
                    </a:lnTo>
                    <a:lnTo>
                      <a:pt x="61" y="125"/>
                    </a:lnTo>
                    <a:lnTo>
                      <a:pt x="118" y="197"/>
                    </a:lnTo>
                    <a:lnTo>
                      <a:pt x="118" y="197"/>
                    </a:lnTo>
                    <a:lnTo>
                      <a:pt x="113" y="206"/>
                    </a:lnTo>
                    <a:lnTo>
                      <a:pt x="110" y="215"/>
                    </a:lnTo>
                    <a:lnTo>
                      <a:pt x="70" y="218"/>
                    </a:lnTo>
                    <a:lnTo>
                      <a:pt x="70" y="218"/>
                    </a:lnTo>
                    <a:lnTo>
                      <a:pt x="65" y="219"/>
                    </a:lnTo>
                    <a:lnTo>
                      <a:pt x="61" y="221"/>
                    </a:lnTo>
                    <a:lnTo>
                      <a:pt x="61" y="221"/>
                    </a:lnTo>
                    <a:lnTo>
                      <a:pt x="58" y="224"/>
                    </a:lnTo>
                    <a:lnTo>
                      <a:pt x="57" y="227"/>
                    </a:lnTo>
                    <a:lnTo>
                      <a:pt x="57" y="227"/>
                    </a:lnTo>
                    <a:lnTo>
                      <a:pt x="55" y="231"/>
                    </a:lnTo>
                    <a:lnTo>
                      <a:pt x="57" y="235"/>
                    </a:lnTo>
                    <a:lnTo>
                      <a:pt x="57" y="235"/>
                    </a:lnTo>
                    <a:lnTo>
                      <a:pt x="59" y="238"/>
                    </a:lnTo>
                    <a:lnTo>
                      <a:pt x="63" y="241"/>
                    </a:lnTo>
                    <a:lnTo>
                      <a:pt x="98" y="259"/>
                    </a:lnTo>
                    <a:lnTo>
                      <a:pt x="98" y="259"/>
                    </a:lnTo>
                    <a:lnTo>
                      <a:pt x="98" y="267"/>
                    </a:lnTo>
                    <a:lnTo>
                      <a:pt x="9" y="297"/>
                    </a:lnTo>
                    <a:lnTo>
                      <a:pt x="9" y="297"/>
                    </a:lnTo>
                    <a:lnTo>
                      <a:pt x="5" y="299"/>
                    </a:lnTo>
                    <a:lnTo>
                      <a:pt x="1" y="303"/>
                    </a:lnTo>
                    <a:lnTo>
                      <a:pt x="1" y="303"/>
                    </a:lnTo>
                    <a:lnTo>
                      <a:pt x="0" y="306"/>
                    </a:lnTo>
                    <a:lnTo>
                      <a:pt x="0" y="311"/>
                    </a:lnTo>
                    <a:lnTo>
                      <a:pt x="0" y="311"/>
                    </a:lnTo>
                    <a:lnTo>
                      <a:pt x="1" y="314"/>
                    </a:lnTo>
                    <a:lnTo>
                      <a:pt x="5" y="318"/>
                    </a:lnTo>
                    <a:lnTo>
                      <a:pt x="5" y="318"/>
                    </a:lnTo>
                    <a:lnTo>
                      <a:pt x="9" y="320"/>
                    </a:lnTo>
                    <a:lnTo>
                      <a:pt x="13" y="321"/>
                    </a:lnTo>
                    <a:lnTo>
                      <a:pt x="106" y="328"/>
                    </a:lnTo>
                    <a:lnTo>
                      <a:pt x="106" y="328"/>
                    </a:lnTo>
                    <a:lnTo>
                      <a:pt x="111" y="341"/>
                    </a:lnTo>
                    <a:lnTo>
                      <a:pt x="70" y="376"/>
                    </a:lnTo>
                    <a:lnTo>
                      <a:pt x="70" y="376"/>
                    </a:lnTo>
                    <a:lnTo>
                      <a:pt x="68" y="379"/>
                    </a:lnTo>
                    <a:lnTo>
                      <a:pt x="66" y="383"/>
                    </a:lnTo>
                    <a:lnTo>
                      <a:pt x="66" y="383"/>
                    </a:lnTo>
                    <a:lnTo>
                      <a:pt x="66" y="387"/>
                    </a:lnTo>
                    <a:lnTo>
                      <a:pt x="68" y="391"/>
                    </a:lnTo>
                    <a:lnTo>
                      <a:pt x="68" y="391"/>
                    </a:lnTo>
                    <a:lnTo>
                      <a:pt x="71" y="394"/>
                    </a:lnTo>
                    <a:lnTo>
                      <a:pt x="75" y="396"/>
                    </a:lnTo>
                    <a:lnTo>
                      <a:pt x="75" y="396"/>
                    </a:lnTo>
                    <a:lnTo>
                      <a:pt x="80" y="397"/>
                    </a:lnTo>
                    <a:lnTo>
                      <a:pt x="84" y="397"/>
                    </a:lnTo>
                    <a:lnTo>
                      <a:pt x="149" y="386"/>
                    </a:lnTo>
                    <a:lnTo>
                      <a:pt x="100" y="464"/>
                    </a:lnTo>
                    <a:lnTo>
                      <a:pt x="100" y="464"/>
                    </a:lnTo>
                    <a:lnTo>
                      <a:pt x="99" y="467"/>
                    </a:lnTo>
                    <a:lnTo>
                      <a:pt x="99" y="471"/>
                    </a:lnTo>
                    <a:lnTo>
                      <a:pt x="99" y="471"/>
                    </a:lnTo>
                    <a:lnTo>
                      <a:pt x="100" y="474"/>
                    </a:lnTo>
                    <a:lnTo>
                      <a:pt x="102" y="478"/>
                    </a:lnTo>
                    <a:lnTo>
                      <a:pt x="102" y="478"/>
                    </a:lnTo>
                    <a:lnTo>
                      <a:pt x="107" y="480"/>
                    </a:lnTo>
                    <a:lnTo>
                      <a:pt x="112" y="481"/>
                    </a:lnTo>
                    <a:lnTo>
                      <a:pt x="112" y="481"/>
                    </a:lnTo>
                    <a:lnTo>
                      <a:pt x="116" y="481"/>
                    </a:lnTo>
                    <a:lnTo>
                      <a:pt x="120" y="479"/>
                    </a:lnTo>
                    <a:lnTo>
                      <a:pt x="212" y="437"/>
                    </a:lnTo>
                    <a:lnTo>
                      <a:pt x="212" y="437"/>
                    </a:lnTo>
                    <a:lnTo>
                      <a:pt x="225" y="443"/>
                    </a:lnTo>
                    <a:lnTo>
                      <a:pt x="218" y="479"/>
                    </a:lnTo>
                    <a:lnTo>
                      <a:pt x="218" y="479"/>
                    </a:lnTo>
                    <a:lnTo>
                      <a:pt x="218" y="483"/>
                    </a:lnTo>
                    <a:lnTo>
                      <a:pt x="219" y="487"/>
                    </a:lnTo>
                    <a:lnTo>
                      <a:pt x="219" y="487"/>
                    </a:lnTo>
                    <a:lnTo>
                      <a:pt x="223" y="490"/>
                    </a:lnTo>
                    <a:lnTo>
                      <a:pt x="226" y="492"/>
                    </a:lnTo>
                    <a:lnTo>
                      <a:pt x="226" y="492"/>
                    </a:lnTo>
                    <a:lnTo>
                      <a:pt x="231" y="493"/>
                    </a:lnTo>
                    <a:lnTo>
                      <a:pt x="236" y="493"/>
                    </a:lnTo>
                    <a:lnTo>
                      <a:pt x="236" y="493"/>
                    </a:lnTo>
                    <a:lnTo>
                      <a:pt x="239" y="492"/>
                    </a:lnTo>
                    <a:lnTo>
                      <a:pt x="243" y="489"/>
                    </a:lnTo>
                    <a:lnTo>
                      <a:pt x="279" y="458"/>
                    </a:lnTo>
                    <a:lnTo>
                      <a:pt x="279" y="458"/>
                    </a:lnTo>
                    <a:lnTo>
                      <a:pt x="304" y="461"/>
                    </a:lnTo>
                    <a:lnTo>
                      <a:pt x="350" y="523"/>
                    </a:lnTo>
                    <a:lnTo>
                      <a:pt x="350" y="523"/>
                    </a:lnTo>
                    <a:lnTo>
                      <a:pt x="354" y="525"/>
                    </a:lnTo>
                    <a:lnTo>
                      <a:pt x="357" y="527"/>
                    </a:lnTo>
                    <a:lnTo>
                      <a:pt x="357" y="527"/>
                    </a:lnTo>
                    <a:lnTo>
                      <a:pt x="361" y="528"/>
                    </a:lnTo>
                    <a:lnTo>
                      <a:pt x="366" y="528"/>
                    </a:lnTo>
                    <a:lnTo>
                      <a:pt x="366" y="528"/>
                    </a:lnTo>
                    <a:lnTo>
                      <a:pt x="370" y="527"/>
                    </a:lnTo>
                    <a:lnTo>
                      <a:pt x="374" y="525"/>
                    </a:lnTo>
                    <a:lnTo>
                      <a:pt x="374" y="525"/>
                    </a:lnTo>
                    <a:lnTo>
                      <a:pt x="376" y="522"/>
                    </a:lnTo>
                    <a:lnTo>
                      <a:pt x="378" y="518"/>
                    </a:lnTo>
                    <a:lnTo>
                      <a:pt x="392" y="453"/>
                    </a:lnTo>
                    <a:lnTo>
                      <a:pt x="392" y="453"/>
                    </a:lnTo>
                    <a:lnTo>
                      <a:pt x="408" y="449"/>
                    </a:lnTo>
                    <a:lnTo>
                      <a:pt x="423" y="443"/>
                    </a:lnTo>
                    <a:lnTo>
                      <a:pt x="463" y="472"/>
                    </a:lnTo>
                    <a:lnTo>
                      <a:pt x="463" y="472"/>
                    </a:lnTo>
                    <a:lnTo>
                      <a:pt x="467" y="474"/>
                    </a:lnTo>
                    <a:lnTo>
                      <a:pt x="471" y="475"/>
                    </a:lnTo>
                    <a:lnTo>
                      <a:pt x="471" y="475"/>
                    </a:lnTo>
                    <a:lnTo>
                      <a:pt x="476" y="474"/>
                    </a:lnTo>
                    <a:lnTo>
                      <a:pt x="481" y="473"/>
                    </a:lnTo>
                    <a:lnTo>
                      <a:pt x="481" y="473"/>
                    </a:lnTo>
                    <a:lnTo>
                      <a:pt x="485" y="470"/>
                    </a:lnTo>
                    <a:lnTo>
                      <a:pt x="487" y="467"/>
                    </a:lnTo>
                    <a:lnTo>
                      <a:pt x="487" y="467"/>
                    </a:lnTo>
                    <a:lnTo>
                      <a:pt x="487" y="464"/>
                    </a:lnTo>
                    <a:lnTo>
                      <a:pt x="487" y="460"/>
                    </a:lnTo>
                    <a:lnTo>
                      <a:pt x="473" y="417"/>
                    </a:lnTo>
                    <a:lnTo>
                      <a:pt x="473" y="417"/>
                    </a:lnTo>
                    <a:lnTo>
                      <a:pt x="485" y="407"/>
                    </a:lnTo>
                    <a:lnTo>
                      <a:pt x="485" y="407"/>
                    </a:lnTo>
                    <a:lnTo>
                      <a:pt x="488" y="404"/>
                    </a:lnTo>
                    <a:lnTo>
                      <a:pt x="576" y="429"/>
                    </a:lnTo>
                    <a:lnTo>
                      <a:pt x="576" y="429"/>
                    </a:lnTo>
                    <a:lnTo>
                      <a:pt x="581" y="430"/>
                    </a:lnTo>
                    <a:lnTo>
                      <a:pt x="586" y="430"/>
                    </a:lnTo>
                    <a:lnTo>
                      <a:pt x="586" y="430"/>
                    </a:lnTo>
                    <a:lnTo>
                      <a:pt x="589" y="428"/>
                    </a:lnTo>
                    <a:lnTo>
                      <a:pt x="593" y="425"/>
                    </a:lnTo>
                    <a:lnTo>
                      <a:pt x="593" y="425"/>
                    </a:lnTo>
                    <a:lnTo>
                      <a:pt x="595" y="421"/>
                    </a:lnTo>
                    <a:lnTo>
                      <a:pt x="596" y="418"/>
                    </a:lnTo>
                    <a:lnTo>
                      <a:pt x="596" y="418"/>
                    </a:lnTo>
                    <a:lnTo>
                      <a:pt x="595" y="415"/>
                    </a:lnTo>
                    <a:lnTo>
                      <a:pt x="593" y="411"/>
                    </a:lnTo>
                    <a:lnTo>
                      <a:pt x="527" y="344"/>
                    </a:lnTo>
                    <a:lnTo>
                      <a:pt x="592" y="348"/>
                    </a:lnTo>
                    <a:lnTo>
                      <a:pt x="592" y="348"/>
                    </a:lnTo>
                    <a:lnTo>
                      <a:pt x="598" y="348"/>
                    </a:lnTo>
                    <a:lnTo>
                      <a:pt x="602" y="346"/>
                    </a:lnTo>
                    <a:lnTo>
                      <a:pt x="602" y="346"/>
                    </a:lnTo>
                    <a:lnTo>
                      <a:pt x="606" y="343"/>
                    </a:lnTo>
                    <a:lnTo>
                      <a:pt x="607" y="339"/>
                    </a:lnTo>
                    <a:lnTo>
                      <a:pt x="607" y="339"/>
                    </a:lnTo>
                    <a:lnTo>
                      <a:pt x="608" y="335"/>
                    </a:lnTo>
                    <a:lnTo>
                      <a:pt x="607" y="331"/>
                    </a:lnTo>
                    <a:lnTo>
                      <a:pt x="607" y="331"/>
                    </a:lnTo>
                    <a:lnTo>
                      <a:pt x="604" y="328"/>
                    </a:lnTo>
                    <a:lnTo>
                      <a:pt x="600" y="326"/>
                    </a:lnTo>
                    <a:lnTo>
                      <a:pt x="548" y="306"/>
                    </a:lnTo>
                    <a:lnTo>
                      <a:pt x="548" y="306"/>
                    </a:lnTo>
                    <a:lnTo>
                      <a:pt x="549" y="299"/>
                    </a:lnTo>
                    <a:lnTo>
                      <a:pt x="637" y="273"/>
                    </a:lnTo>
                    <a:lnTo>
                      <a:pt x="637" y="273"/>
                    </a:lnTo>
                    <a:lnTo>
                      <a:pt x="641" y="271"/>
                    </a:lnTo>
                    <a:lnTo>
                      <a:pt x="644" y="268"/>
                    </a:lnTo>
                    <a:lnTo>
                      <a:pt x="644" y="268"/>
                    </a:lnTo>
                    <a:lnTo>
                      <a:pt x="647" y="265"/>
                    </a:lnTo>
                    <a:lnTo>
                      <a:pt x="647" y="261"/>
                    </a:lnTo>
                    <a:lnTo>
                      <a:pt x="647" y="261"/>
                    </a:lnTo>
                    <a:lnTo>
                      <a:pt x="646" y="257"/>
                    </a:lnTo>
                    <a:lnTo>
                      <a:pt x="643" y="254"/>
                    </a:lnTo>
                    <a:lnTo>
                      <a:pt x="643" y="254"/>
                    </a:lnTo>
                    <a:lnTo>
                      <a:pt x="640" y="251"/>
                    </a:lnTo>
                    <a:lnTo>
                      <a:pt x="636" y="249"/>
                    </a:lnTo>
                    <a:lnTo>
                      <a:pt x="545" y="231"/>
                    </a:lnTo>
                    <a:lnTo>
                      <a:pt x="545" y="231"/>
                    </a:lnTo>
                    <a:lnTo>
                      <a:pt x="539" y="213"/>
                    </a:lnTo>
                    <a:lnTo>
                      <a:pt x="572" y="187"/>
                    </a:lnTo>
                    <a:lnTo>
                      <a:pt x="572" y="187"/>
                    </a:lnTo>
                    <a:lnTo>
                      <a:pt x="576" y="184"/>
                    </a:lnTo>
                    <a:lnTo>
                      <a:pt x="577" y="180"/>
                    </a:lnTo>
                    <a:lnTo>
                      <a:pt x="577" y="180"/>
                    </a:lnTo>
                    <a:lnTo>
                      <a:pt x="577" y="176"/>
                    </a:lnTo>
                    <a:lnTo>
                      <a:pt x="575" y="172"/>
                    </a:lnTo>
                    <a:lnTo>
                      <a:pt x="575" y="172"/>
                    </a:lnTo>
                    <a:lnTo>
                      <a:pt x="572" y="169"/>
                    </a:lnTo>
                    <a:lnTo>
                      <a:pt x="568" y="167"/>
                    </a:lnTo>
                    <a:lnTo>
                      <a:pt x="568" y="167"/>
                    </a:lnTo>
                    <a:lnTo>
                      <a:pt x="563" y="166"/>
                    </a:lnTo>
                    <a:lnTo>
                      <a:pt x="558" y="167"/>
                    </a:lnTo>
                    <a:lnTo>
                      <a:pt x="510" y="179"/>
                    </a:lnTo>
                    <a:lnTo>
                      <a:pt x="554" y="94"/>
                    </a:lnTo>
                    <a:lnTo>
                      <a:pt x="554" y="94"/>
                    </a:lnTo>
                    <a:lnTo>
                      <a:pt x="556" y="91"/>
                    </a:lnTo>
                    <a:lnTo>
                      <a:pt x="556" y="87"/>
                    </a:lnTo>
                    <a:lnTo>
                      <a:pt x="556" y="87"/>
                    </a:lnTo>
                    <a:lnTo>
                      <a:pt x="554" y="83"/>
                    </a:lnTo>
                    <a:lnTo>
                      <a:pt x="552" y="81"/>
                    </a:lnTo>
                    <a:lnTo>
                      <a:pt x="552" y="81"/>
                    </a:lnTo>
                    <a:lnTo>
                      <a:pt x="547" y="78"/>
                    </a:lnTo>
                    <a:lnTo>
                      <a:pt x="543" y="77"/>
                    </a:lnTo>
                    <a:lnTo>
                      <a:pt x="543" y="77"/>
                    </a:lnTo>
                    <a:lnTo>
                      <a:pt x="539" y="77"/>
                    </a:lnTo>
                    <a:lnTo>
                      <a:pt x="535" y="78"/>
                    </a:lnTo>
                    <a:lnTo>
                      <a:pt x="438" y="115"/>
                    </a:lnTo>
                    <a:lnTo>
                      <a:pt x="438" y="115"/>
                    </a:lnTo>
                    <a:lnTo>
                      <a:pt x="424" y="109"/>
                    </a:lnTo>
                    <a:lnTo>
                      <a:pt x="411" y="105"/>
                    </a:lnTo>
                    <a:lnTo>
                      <a:pt x="420" y="54"/>
                    </a:lnTo>
                    <a:lnTo>
                      <a:pt x="420" y="54"/>
                    </a:lnTo>
                    <a:lnTo>
                      <a:pt x="420" y="50"/>
                    </a:lnTo>
                    <a:lnTo>
                      <a:pt x="418" y="46"/>
                    </a:lnTo>
                    <a:lnTo>
                      <a:pt x="418" y="46"/>
                    </a:lnTo>
                    <a:lnTo>
                      <a:pt x="415" y="43"/>
                    </a:lnTo>
                    <a:lnTo>
                      <a:pt x="411" y="41"/>
                    </a:lnTo>
                    <a:lnTo>
                      <a:pt x="411" y="41"/>
                    </a:lnTo>
                    <a:lnTo>
                      <a:pt x="405" y="40"/>
                    </a:lnTo>
                    <a:lnTo>
                      <a:pt x="400" y="40"/>
                    </a:lnTo>
                    <a:lnTo>
                      <a:pt x="400" y="40"/>
                    </a:lnTo>
                    <a:lnTo>
                      <a:pt x="397" y="42"/>
                    </a:lnTo>
                    <a:lnTo>
                      <a:pt x="393" y="45"/>
                    </a:lnTo>
                    <a:lnTo>
                      <a:pt x="393" y="45"/>
                    </a:lnTo>
                    <a:close/>
                  </a:path>
                </a:pathLst>
              </a:custGeom>
              <a:solidFill>
                <a:schemeClr val="accent4">
                  <a:lumMod val="75000"/>
                  <a:lumOff val="25000"/>
                </a:schemeClr>
              </a:solidFill>
              <a:ln w="9525">
                <a:noFill/>
                <a:round/>
                <a:headEnd/>
                <a:tailEnd/>
              </a:ln>
            </p:spPr>
            <p:txBody>
              <a:bodyPr/>
              <a:lstStyle/>
              <a:p>
                <a:pPr>
                  <a:defRPr/>
                </a:pPr>
                <a:endParaRPr lang="en-US" sz="1800">
                  <a:ea typeface="+mn-ea"/>
                  <a:cs typeface="+mn-cs"/>
                </a:endParaRPr>
              </a:p>
            </p:txBody>
          </p:sp>
          <p:sp>
            <p:nvSpPr>
              <p:cNvPr id="40090" name="Freeform 53"/>
              <p:cNvSpPr>
                <a:spLocks/>
              </p:cNvSpPr>
              <p:nvPr/>
            </p:nvSpPr>
            <p:spPr bwMode="auto">
              <a:xfrm>
                <a:off x="5152" y="3249"/>
                <a:ext cx="69" cy="42"/>
              </a:xfrm>
              <a:custGeom>
                <a:avLst/>
                <a:gdLst>
                  <a:gd name="T0" fmla="*/ 69 w 69"/>
                  <a:gd name="T1" fmla="*/ 42 h 42"/>
                  <a:gd name="T2" fmla="*/ 69 w 69"/>
                  <a:gd name="T3" fmla="*/ 0 h 42"/>
                  <a:gd name="T4" fmla="*/ 0 w 69"/>
                  <a:gd name="T5" fmla="*/ 5 h 42"/>
                  <a:gd name="T6" fmla="*/ 69 w 69"/>
                  <a:gd name="T7" fmla="*/ 42 h 42"/>
                  <a:gd name="T8" fmla="*/ 69 w 69"/>
                  <a:gd name="T9" fmla="*/ 42 h 42"/>
                  <a:gd name="T10" fmla="*/ 0 60000 65536"/>
                  <a:gd name="T11" fmla="*/ 0 60000 65536"/>
                  <a:gd name="T12" fmla="*/ 0 60000 65536"/>
                  <a:gd name="T13" fmla="*/ 0 60000 65536"/>
                  <a:gd name="T14" fmla="*/ 0 60000 65536"/>
                  <a:gd name="T15" fmla="*/ 0 w 69"/>
                  <a:gd name="T16" fmla="*/ 0 h 42"/>
                  <a:gd name="T17" fmla="*/ 69 w 69"/>
                  <a:gd name="T18" fmla="*/ 42 h 42"/>
                </a:gdLst>
                <a:ahLst/>
                <a:cxnLst>
                  <a:cxn ang="T10">
                    <a:pos x="T0" y="T1"/>
                  </a:cxn>
                  <a:cxn ang="T11">
                    <a:pos x="T2" y="T3"/>
                  </a:cxn>
                  <a:cxn ang="T12">
                    <a:pos x="T4" y="T5"/>
                  </a:cxn>
                  <a:cxn ang="T13">
                    <a:pos x="T6" y="T7"/>
                  </a:cxn>
                  <a:cxn ang="T14">
                    <a:pos x="T8" y="T9"/>
                  </a:cxn>
                </a:cxnLst>
                <a:rect l="T15" t="T16" r="T17" b="T18"/>
                <a:pathLst>
                  <a:path w="69" h="42">
                    <a:moveTo>
                      <a:pt x="69" y="42"/>
                    </a:moveTo>
                    <a:lnTo>
                      <a:pt x="69" y="0"/>
                    </a:lnTo>
                    <a:lnTo>
                      <a:pt x="0" y="5"/>
                    </a:lnTo>
                    <a:lnTo>
                      <a:pt x="69" y="42"/>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91" name="Freeform 54"/>
              <p:cNvSpPr>
                <a:spLocks/>
              </p:cNvSpPr>
              <p:nvPr/>
            </p:nvSpPr>
            <p:spPr bwMode="auto">
              <a:xfrm>
                <a:off x="5263" y="3099"/>
                <a:ext cx="75" cy="78"/>
              </a:xfrm>
              <a:custGeom>
                <a:avLst/>
                <a:gdLst>
                  <a:gd name="T0" fmla="*/ 35 w 75"/>
                  <a:gd name="T1" fmla="*/ 78 h 78"/>
                  <a:gd name="T2" fmla="*/ 75 w 75"/>
                  <a:gd name="T3" fmla="*/ 54 h 78"/>
                  <a:gd name="T4" fmla="*/ 0 w 75"/>
                  <a:gd name="T5" fmla="*/ 0 h 78"/>
                  <a:gd name="T6" fmla="*/ 35 w 75"/>
                  <a:gd name="T7" fmla="*/ 78 h 78"/>
                  <a:gd name="T8" fmla="*/ 35 w 75"/>
                  <a:gd name="T9" fmla="*/ 78 h 78"/>
                  <a:gd name="T10" fmla="*/ 0 60000 65536"/>
                  <a:gd name="T11" fmla="*/ 0 60000 65536"/>
                  <a:gd name="T12" fmla="*/ 0 60000 65536"/>
                  <a:gd name="T13" fmla="*/ 0 60000 65536"/>
                  <a:gd name="T14" fmla="*/ 0 60000 65536"/>
                  <a:gd name="T15" fmla="*/ 0 w 75"/>
                  <a:gd name="T16" fmla="*/ 0 h 78"/>
                  <a:gd name="T17" fmla="*/ 75 w 75"/>
                  <a:gd name="T18" fmla="*/ 78 h 78"/>
                </a:gdLst>
                <a:ahLst/>
                <a:cxnLst>
                  <a:cxn ang="T10">
                    <a:pos x="T0" y="T1"/>
                  </a:cxn>
                  <a:cxn ang="T11">
                    <a:pos x="T2" y="T3"/>
                  </a:cxn>
                  <a:cxn ang="T12">
                    <a:pos x="T4" y="T5"/>
                  </a:cxn>
                  <a:cxn ang="T13">
                    <a:pos x="T6" y="T7"/>
                  </a:cxn>
                  <a:cxn ang="T14">
                    <a:pos x="T8" y="T9"/>
                  </a:cxn>
                </a:cxnLst>
                <a:rect l="T15" t="T16" r="T17" b="T18"/>
                <a:pathLst>
                  <a:path w="75" h="78">
                    <a:moveTo>
                      <a:pt x="35" y="78"/>
                    </a:moveTo>
                    <a:lnTo>
                      <a:pt x="75" y="54"/>
                    </a:lnTo>
                    <a:lnTo>
                      <a:pt x="0" y="0"/>
                    </a:lnTo>
                    <a:lnTo>
                      <a:pt x="35" y="78"/>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92" name="Freeform 55"/>
              <p:cNvSpPr>
                <a:spLocks/>
              </p:cNvSpPr>
              <p:nvPr/>
            </p:nvSpPr>
            <p:spPr bwMode="auto">
              <a:xfrm>
                <a:off x="5424" y="3076"/>
                <a:ext cx="62" cy="88"/>
              </a:xfrm>
              <a:custGeom>
                <a:avLst/>
                <a:gdLst>
                  <a:gd name="T0" fmla="*/ 0 w 62"/>
                  <a:gd name="T1" fmla="*/ 75 h 88"/>
                  <a:gd name="T2" fmla="*/ 48 w 62"/>
                  <a:gd name="T3" fmla="*/ 88 h 88"/>
                  <a:gd name="T4" fmla="*/ 62 w 62"/>
                  <a:gd name="T5" fmla="*/ 0 h 88"/>
                  <a:gd name="T6" fmla="*/ 0 w 62"/>
                  <a:gd name="T7" fmla="*/ 75 h 88"/>
                  <a:gd name="T8" fmla="*/ 0 w 62"/>
                  <a:gd name="T9" fmla="*/ 75 h 88"/>
                  <a:gd name="T10" fmla="*/ 0 60000 65536"/>
                  <a:gd name="T11" fmla="*/ 0 60000 65536"/>
                  <a:gd name="T12" fmla="*/ 0 60000 65536"/>
                  <a:gd name="T13" fmla="*/ 0 60000 65536"/>
                  <a:gd name="T14" fmla="*/ 0 60000 65536"/>
                  <a:gd name="T15" fmla="*/ 0 w 62"/>
                  <a:gd name="T16" fmla="*/ 0 h 88"/>
                  <a:gd name="T17" fmla="*/ 62 w 62"/>
                  <a:gd name="T18" fmla="*/ 88 h 88"/>
                </a:gdLst>
                <a:ahLst/>
                <a:cxnLst>
                  <a:cxn ang="T10">
                    <a:pos x="T0" y="T1"/>
                  </a:cxn>
                  <a:cxn ang="T11">
                    <a:pos x="T2" y="T3"/>
                  </a:cxn>
                  <a:cxn ang="T12">
                    <a:pos x="T4" y="T5"/>
                  </a:cxn>
                  <a:cxn ang="T13">
                    <a:pos x="T6" y="T7"/>
                  </a:cxn>
                  <a:cxn ang="T14">
                    <a:pos x="T8" y="T9"/>
                  </a:cxn>
                </a:cxnLst>
                <a:rect l="T15" t="T16" r="T17" b="T18"/>
                <a:pathLst>
                  <a:path w="62" h="88">
                    <a:moveTo>
                      <a:pt x="0" y="75"/>
                    </a:moveTo>
                    <a:lnTo>
                      <a:pt x="48" y="88"/>
                    </a:lnTo>
                    <a:lnTo>
                      <a:pt x="62" y="0"/>
                    </a:lnTo>
                    <a:lnTo>
                      <a:pt x="0" y="75"/>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93" name="Freeform 56"/>
              <p:cNvSpPr>
                <a:spLocks/>
              </p:cNvSpPr>
              <p:nvPr/>
            </p:nvSpPr>
            <p:spPr bwMode="auto">
              <a:xfrm>
                <a:off x="5548" y="3202"/>
                <a:ext cx="95" cy="56"/>
              </a:xfrm>
              <a:custGeom>
                <a:avLst/>
                <a:gdLst>
                  <a:gd name="T0" fmla="*/ 0 w 95"/>
                  <a:gd name="T1" fmla="*/ 23 h 56"/>
                  <a:gd name="T2" fmla="*/ 22 w 95"/>
                  <a:gd name="T3" fmla="*/ 56 h 56"/>
                  <a:gd name="T4" fmla="*/ 95 w 95"/>
                  <a:gd name="T5" fmla="*/ 0 h 56"/>
                  <a:gd name="T6" fmla="*/ 0 w 95"/>
                  <a:gd name="T7" fmla="*/ 23 h 56"/>
                  <a:gd name="T8" fmla="*/ 0 w 95"/>
                  <a:gd name="T9" fmla="*/ 23 h 56"/>
                  <a:gd name="T10" fmla="*/ 0 60000 65536"/>
                  <a:gd name="T11" fmla="*/ 0 60000 65536"/>
                  <a:gd name="T12" fmla="*/ 0 60000 65536"/>
                  <a:gd name="T13" fmla="*/ 0 60000 65536"/>
                  <a:gd name="T14" fmla="*/ 0 60000 65536"/>
                  <a:gd name="T15" fmla="*/ 0 w 95"/>
                  <a:gd name="T16" fmla="*/ 0 h 56"/>
                  <a:gd name="T17" fmla="*/ 95 w 95"/>
                  <a:gd name="T18" fmla="*/ 56 h 56"/>
                </a:gdLst>
                <a:ahLst/>
                <a:cxnLst>
                  <a:cxn ang="T10">
                    <a:pos x="T0" y="T1"/>
                  </a:cxn>
                  <a:cxn ang="T11">
                    <a:pos x="T2" y="T3"/>
                  </a:cxn>
                  <a:cxn ang="T12">
                    <a:pos x="T4" y="T5"/>
                  </a:cxn>
                  <a:cxn ang="T13">
                    <a:pos x="T6" y="T7"/>
                  </a:cxn>
                  <a:cxn ang="T14">
                    <a:pos x="T8" y="T9"/>
                  </a:cxn>
                </a:cxnLst>
                <a:rect l="T15" t="T16" r="T17" b="T18"/>
                <a:pathLst>
                  <a:path w="95" h="56">
                    <a:moveTo>
                      <a:pt x="0" y="23"/>
                    </a:moveTo>
                    <a:lnTo>
                      <a:pt x="22" y="56"/>
                    </a:lnTo>
                    <a:lnTo>
                      <a:pt x="95" y="0"/>
                    </a:lnTo>
                    <a:lnTo>
                      <a:pt x="0" y="23"/>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94" name="Freeform 57"/>
              <p:cNvSpPr>
                <a:spLocks/>
              </p:cNvSpPr>
              <p:nvPr/>
            </p:nvSpPr>
            <p:spPr bwMode="auto">
              <a:xfrm>
                <a:off x="5484" y="3414"/>
                <a:ext cx="70" cy="73"/>
              </a:xfrm>
              <a:custGeom>
                <a:avLst/>
                <a:gdLst>
                  <a:gd name="T0" fmla="*/ 0 w 70"/>
                  <a:gd name="T1" fmla="*/ 23 h 73"/>
                  <a:gd name="T2" fmla="*/ 70 w 70"/>
                  <a:gd name="T3" fmla="*/ 73 h 73"/>
                  <a:gd name="T4" fmla="*/ 44 w 70"/>
                  <a:gd name="T5" fmla="*/ 0 h 73"/>
                  <a:gd name="T6" fmla="*/ 0 w 70"/>
                  <a:gd name="T7" fmla="*/ 23 h 73"/>
                  <a:gd name="T8" fmla="*/ 0 w 70"/>
                  <a:gd name="T9" fmla="*/ 2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23"/>
                    </a:moveTo>
                    <a:lnTo>
                      <a:pt x="70" y="73"/>
                    </a:lnTo>
                    <a:lnTo>
                      <a:pt x="44" y="0"/>
                    </a:lnTo>
                    <a:lnTo>
                      <a:pt x="0" y="23"/>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95" name="Freeform 58"/>
              <p:cNvSpPr>
                <a:spLocks/>
              </p:cNvSpPr>
              <p:nvPr/>
            </p:nvSpPr>
            <p:spPr bwMode="auto">
              <a:xfrm>
                <a:off x="5162" y="3352"/>
                <a:ext cx="92" cy="57"/>
              </a:xfrm>
              <a:custGeom>
                <a:avLst/>
                <a:gdLst>
                  <a:gd name="T0" fmla="*/ 92 w 92"/>
                  <a:gd name="T1" fmla="*/ 42 h 57"/>
                  <a:gd name="T2" fmla="*/ 67 w 92"/>
                  <a:gd name="T3" fmla="*/ 0 h 57"/>
                  <a:gd name="T4" fmla="*/ 0 w 92"/>
                  <a:gd name="T5" fmla="*/ 57 h 57"/>
                  <a:gd name="T6" fmla="*/ 92 w 92"/>
                  <a:gd name="T7" fmla="*/ 42 h 57"/>
                  <a:gd name="T8" fmla="*/ 92 w 92"/>
                  <a:gd name="T9" fmla="*/ 42 h 57"/>
                  <a:gd name="T10" fmla="*/ 0 60000 65536"/>
                  <a:gd name="T11" fmla="*/ 0 60000 65536"/>
                  <a:gd name="T12" fmla="*/ 0 60000 65536"/>
                  <a:gd name="T13" fmla="*/ 0 60000 65536"/>
                  <a:gd name="T14" fmla="*/ 0 60000 65536"/>
                  <a:gd name="T15" fmla="*/ 0 w 92"/>
                  <a:gd name="T16" fmla="*/ 0 h 57"/>
                  <a:gd name="T17" fmla="*/ 92 w 92"/>
                  <a:gd name="T18" fmla="*/ 57 h 57"/>
                </a:gdLst>
                <a:ahLst/>
                <a:cxnLst>
                  <a:cxn ang="T10">
                    <a:pos x="T0" y="T1"/>
                  </a:cxn>
                  <a:cxn ang="T11">
                    <a:pos x="T2" y="T3"/>
                  </a:cxn>
                  <a:cxn ang="T12">
                    <a:pos x="T4" y="T5"/>
                  </a:cxn>
                  <a:cxn ang="T13">
                    <a:pos x="T6" y="T7"/>
                  </a:cxn>
                  <a:cxn ang="T14">
                    <a:pos x="T8" y="T9"/>
                  </a:cxn>
                </a:cxnLst>
                <a:rect l="T15" t="T16" r="T17" b="T18"/>
                <a:pathLst>
                  <a:path w="92" h="57">
                    <a:moveTo>
                      <a:pt x="92" y="42"/>
                    </a:moveTo>
                    <a:lnTo>
                      <a:pt x="67" y="0"/>
                    </a:lnTo>
                    <a:lnTo>
                      <a:pt x="0" y="57"/>
                    </a:lnTo>
                    <a:lnTo>
                      <a:pt x="92" y="42"/>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96" name="Freeform 59"/>
              <p:cNvSpPr>
                <a:spLocks/>
              </p:cNvSpPr>
              <p:nvPr/>
            </p:nvSpPr>
            <p:spPr bwMode="auto">
              <a:xfrm>
                <a:off x="5313" y="3436"/>
                <a:ext cx="61" cy="69"/>
              </a:xfrm>
              <a:custGeom>
                <a:avLst/>
                <a:gdLst>
                  <a:gd name="T0" fmla="*/ 15 w 61"/>
                  <a:gd name="T1" fmla="*/ 0 h 69"/>
                  <a:gd name="T2" fmla="*/ 0 w 61"/>
                  <a:gd name="T3" fmla="*/ 69 h 69"/>
                  <a:gd name="T4" fmla="*/ 61 w 61"/>
                  <a:gd name="T5" fmla="*/ 15 h 69"/>
                  <a:gd name="T6" fmla="*/ 15 w 61"/>
                  <a:gd name="T7" fmla="*/ 0 h 69"/>
                  <a:gd name="T8" fmla="*/ 15 w 61"/>
                  <a:gd name="T9" fmla="*/ 0 h 69"/>
                  <a:gd name="T10" fmla="*/ 0 60000 65536"/>
                  <a:gd name="T11" fmla="*/ 0 60000 65536"/>
                  <a:gd name="T12" fmla="*/ 0 60000 65536"/>
                  <a:gd name="T13" fmla="*/ 0 60000 65536"/>
                  <a:gd name="T14" fmla="*/ 0 60000 65536"/>
                  <a:gd name="T15" fmla="*/ 0 w 61"/>
                  <a:gd name="T16" fmla="*/ 0 h 69"/>
                  <a:gd name="T17" fmla="*/ 61 w 61"/>
                  <a:gd name="T18" fmla="*/ 69 h 69"/>
                </a:gdLst>
                <a:ahLst/>
                <a:cxnLst>
                  <a:cxn ang="T10">
                    <a:pos x="T0" y="T1"/>
                  </a:cxn>
                  <a:cxn ang="T11">
                    <a:pos x="T2" y="T3"/>
                  </a:cxn>
                  <a:cxn ang="T12">
                    <a:pos x="T4" y="T5"/>
                  </a:cxn>
                  <a:cxn ang="T13">
                    <a:pos x="T6" y="T7"/>
                  </a:cxn>
                  <a:cxn ang="T14">
                    <a:pos x="T8" y="T9"/>
                  </a:cxn>
                </a:cxnLst>
                <a:rect l="T15" t="T16" r="T17" b="T18"/>
                <a:pathLst>
                  <a:path w="61" h="69">
                    <a:moveTo>
                      <a:pt x="15" y="0"/>
                    </a:moveTo>
                    <a:lnTo>
                      <a:pt x="0" y="69"/>
                    </a:lnTo>
                    <a:lnTo>
                      <a:pt x="61" y="15"/>
                    </a:lnTo>
                    <a:lnTo>
                      <a:pt x="15" y="0"/>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97" name="Freeform 60"/>
              <p:cNvSpPr>
                <a:spLocks/>
              </p:cNvSpPr>
              <p:nvPr/>
            </p:nvSpPr>
            <p:spPr bwMode="auto">
              <a:xfrm>
                <a:off x="5574" y="3322"/>
                <a:ext cx="100" cy="38"/>
              </a:xfrm>
              <a:custGeom>
                <a:avLst/>
                <a:gdLst>
                  <a:gd name="T0" fmla="*/ 0 w 100"/>
                  <a:gd name="T1" fmla="*/ 0 h 38"/>
                  <a:gd name="T2" fmla="*/ 0 w 100"/>
                  <a:gd name="T3" fmla="*/ 33 h 38"/>
                  <a:gd name="T4" fmla="*/ 100 w 100"/>
                  <a:gd name="T5" fmla="*/ 38 h 38"/>
                  <a:gd name="T6" fmla="*/ 0 w 100"/>
                  <a:gd name="T7" fmla="*/ 0 h 38"/>
                  <a:gd name="T8" fmla="*/ 0 w 100"/>
                  <a:gd name="T9" fmla="*/ 0 h 38"/>
                  <a:gd name="T10" fmla="*/ 0 60000 65536"/>
                  <a:gd name="T11" fmla="*/ 0 60000 65536"/>
                  <a:gd name="T12" fmla="*/ 0 60000 65536"/>
                  <a:gd name="T13" fmla="*/ 0 60000 65536"/>
                  <a:gd name="T14" fmla="*/ 0 60000 65536"/>
                  <a:gd name="T15" fmla="*/ 0 w 100"/>
                  <a:gd name="T16" fmla="*/ 0 h 38"/>
                  <a:gd name="T17" fmla="*/ 100 w 100"/>
                  <a:gd name="T18" fmla="*/ 38 h 38"/>
                </a:gdLst>
                <a:ahLst/>
                <a:cxnLst>
                  <a:cxn ang="T10">
                    <a:pos x="T0" y="T1"/>
                  </a:cxn>
                  <a:cxn ang="T11">
                    <a:pos x="T2" y="T3"/>
                  </a:cxn>
                  <a:cxn ang="T12">
                    <a:pos x="T4" y="T5"/>
                  </a:cxn>
                  <a:cxn ang="T13">
                    <a:pos x="T6" y="T7"/>
                  </a:cxn>
                  <a:cxn ang="T14">
                    <a:pos x="T8" y="T9"/>
                  </a:cxn>
                </a:cxnLst>
                <a:rect l="T15" t="T16" r="T17" b="T18"/>
                <a:pathLst>
                  <a:path w="100" h="38">
                    <a:moveTo>
                      <a:pt x="0" y="0"/>
                    </a:moveTo>
                    <a:lnTo>
                      <a:pt x="0" y="33"/>
                    </a:lnTo>
                    <a:lnTo>
                      <a:pt x="100" y="38"/>
                    </a:lnTo>
                    <a:lnTo>
                      <a:pt x="0" y="0"/>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98" name="Freeform 61"/>
              <p:cNvSpPr>
                <a:spLocks/>
              </p:cNvSpPr>
              <p:nvPr/>
            </p:nvSpPr>
            <p:spPr bwMode="auto">
              <a:xfrm>
                <a:off x="5096" y="3037"/>
                <a:ext cx="617" cy="503"/>
              </a:xfrm>
              <a:custGeom>
                <a:avLst/>
                <a:gdLst>
                  <a:gd name="T0" fmla="*/ 270 w 617"/>
                  <a:gd name="T1" fmla="*/ 0 h 503"/>
                  <a:gd name="T2" fmla="*/ 246 w 617"/>
                  <a:gd name="T3" fmla="*/ 97 h 503"/>
                  <a:gd name="T4" fmla="*/ 208 w 617"/>
                  <a:gd name="T5" fmla="*/ 111 h 503"/>
                  <a:gd name="T6" fmla="*/ 169 w 617"/>
                  <a:gd name="T7" fmla="*/ 133 h 503"/>
                  <a:gd name="T8" fmla="*/ 120 w 617"/>
                  <a:gd name="T9" fmla="*/ 184 h 503"/>
                  <a:gd name="T10" fmla="*/ 115 w 617"/>
                  <a:gd name="T11" fmla="*/ 192 h 503"/>
                  <a:gd name="T12" fmla="*/ 107 w 617"/>
                  <a:gd name="T13" fmla="*/ 211 h 503"/>
                  <a:gd name="T14" fmla="*/ 101 w 617"/>
                  <a:gd name="T15" fmla="*/ 230 h 503"/>
                  <a:gd name="T16" fmla="*/ 97 w 617"/>
                  <a:gd name="T17" fmla="*/ 251 h 503"/>
                  <a:gd name="T18" fmla="*/ 0 w 617"/>
                  <a:gd name="T19" fmla="*/ 296 h 503"/>
                  <a:gd name="T20" fmla="*/ 103 w 617"/>
                  <a:gd name="T21" fmla="*/ 304 h 503"/>
                  <a:gd name="T22" fmla="*/ 109 w 617"/>
                  <a:gd name="T23" fmla="*/ 323 h 503"/>
                  <a:gd name="T24" fmla="*/ 120 w 617"/>
                  <a:gd name="T25" fmla="*/ 342 h 503"/>
                  <a:gd name="T26" fmla="*/ 133 w 617"/>
                  <a:gd name="T27" fmla="*/ 360 h 503"/>
                  <a:gd name="T28" fmla="*/ 149 w 617"/>
                  <a:gd name="T29" fmla="*/ 376 h 503"/>
                  <a:gd name="T30" fmla="*/ 197 w 617"/>
                  <a:gd name="T31" fmla="*/ 410 h 503"/>
                  <a:gd name="T32" fmla="*/ 209 w 617"/>
                  <a:gd name="T33" fmla="*/ 415 h 503"/>
                  <a:gd name="T34" fmla="*/ 233 w 617"/>
                  <a:gd name="T35" fmla="*/ 424 h 503"/>
                  <a:gd name="T36" fmla="*/ 258 w 617"/>
                  <a:gd name="T37" fmla="*/ 431 h 503"/>
                  <a:gd name="T38" fmla="*/ 284 w 617"/>
                  <a:gd name="T39" fmla="*/ 435 h 503"/>
                  <a:gd name="T40" fmla="*/ 348 w 617"/>
                  <a:gd name="T41" fmla="*/ 503 h 503"/>
                  <a:gd name="T42" fmla="*/ 364 w 617"/>
                  <a:gd name="T43" fmla="*/ 430 h 503"/>
                  <a:gd name="T44" fmla="*/ 390 w 617"/>
                  <a:gd name="T45" fmla="*/ 423 h 503"/>
                  <a:gd name="T46" fmla="*/ 414 w 617"/>
                  <a:gd name="T47" fmla="*/ 413 h 503"/>
                  <a:gd name="T48" fmla="*/ 437 w 617"/>
                  <a:gd name="T49" fmla="*/ 401 h 503"/>
                  <a:gd name="T50" fmla="*/ 459 w 617"/>
                  <a:gd name="T51" fmla="*/ 385 h 503"/>
                  <a:gd name="T52" fmla="*/ 470 w 617"/>
                  <a:gd name="T53" fmla="*/ 376 h 503"/>
                  <a:gd name="T54" fmla="*/ 500 w 617"/>
                  <a:gd name="T55" fmla="*/ 339 h 503"/>
                  <a:gd name="T56" fmla="*/ 508 w 617"/>
                  <a:gd name="T57" fmla="*/ 324 h 503"/>
                  <a:gd name="T58" fmla="*/ 518 w 617"/>
                  <a:gd name="T59" fmla="*/ 294 h 503"/>
                  <a:gd name="T60" fmla="*/ 617 w 617"/>
                  <a:gd name="T61" fmla="*/ 248 h 503"/>
                  <a:gd name="T62" fmla="*/ 518 w 617"/>
                  <a:gd name="T63" fmla="*/ 228 h 503"/>
                  <a:gd name="T64" fmla="*/ 503 w 617"/>
                  <a:gd name="T65" fmla="*/ 192 h 503"/>
                  <a:gd name="T66" fmla="*/ 480 w 617"/>
                  <a:gd name="T67" fmla="*/ 161 h 503"/>
                  <a:gd name="T68" fmla="*/ 423 w 617"/>
                  <a:gd name="T69" fmla="*/ 117 h 503"/>
                  <a:gd name="T70" fmla="*/ 409 w 617"/>
                  <a:gd name="T71" fmla="*/ 110 h 503"/>
                  <a:gd name="T72" fmla="*/ 383 w 617"/>
                  <a:gd name="T73" fmla="*/ 100 h 503"/>
                  <a:gd name="T74" fmla="*/ 357 w 617"/>
                  <a:gd name="T75" fmla="*/ 94 h 503"/>
                  <a:gd name="T76" fmla="*/ 329 w 617"/>
                  <a:gd name="T77" fmla="*/ 91 h 503"/>
                  <a:gd name="T78" fmla="*/ 315 w 617"/>
                  <a:gd name="T79" fmla="*/ 91 h 5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17"/>
                  <a:gd name="T121" fmla="*/ 0 h 503"/>
                  <a:gd name="T122" fmla="*/ 617 w 617"/>
                  <a:gd name="T123" fmla="*/ 503 h 5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17" h="503">
                    <a:moveTo>
                      <a:pt x="315" y="91"/>
                    </a:moveTo>
                    <a:lnTo>
                      <a:pt x="270" y="0"/>
                    </a:lnTo>
                    <a:lnTo>
                      <a:pt x="246" y="97"/>
                    </a:lnTo>
                    <a:lnTo>
                      <a:pt x="227" y="102"/>
                    </a:lnTo>
                    <a:lnTo>
                      <a:pt x="208" y="111"/>
                    </a:lnTo>
                    <a:lnTo>
                      <a:pt x="188" y="121"/>
                    </a:lnTo>
                    <a:lnTo>
                      <a:pt x="169" y="133"/>
                    </a:lnTo>
                    <a:lnTo>
                      <a:pt x="60" y="105"/>
                    </a:lnTo>
                    <a:lnTo>
                      <a:pt x="120" y="184"/>
                    </a:lnTo>
                    <a:lnTo>
                      <a:pt x="115" y="192"/>
                    </a:lnTo>
                    <a:lnTo>
                      <a:pt x="110" y="201"/>
                    </a:lnTo>
                    <a:lnTo>
                      <a:pt x="107" y="211"/>
                    </a:lnTo>
                    <a:lnTo>
                      <a:pt x="103" y="221"/>
                    </a:lnTo>
                    <a:lnTo>
                      <a:pt x="101" y="230"/>
                    </a:lnTo>
                    <a:lnTo>
                      <a:pt x="98" y="240"/>
                    </a:lnTo>
                    <a:lnTo>
                      <a:pt x="97" y="251"/>
                    </a:lnTo>
                    <a:lnTo>
                      <a:pt x="97" y="262"/>
                    </a:lnTo>
                    <a:lnTo>
                      <a:pt x="0" y="296"/>
                    </a:lnTo>
                    <a:lnTo>
                      <a:pt x="103" y="304"/>
                    </a:lnTo>
                    <a:lnTo>
                      <a:pt x="105" y="314"/>
                    </a:lnTo>
                    <a:lnTo>
                      <a:pt x="109" y="323"/>
                    </a:lnTo>
                    <a:lnTo>
                      <a:pt x="114" y="333"/>
                    </a:lnTo>
                    <a:lnTo>
                      <a:pt x="120" y="342"/>
                    </a:lnTo>
                    <a:lnTo>
                      <a:pt x="126" y="351"/>
                    </a:lnTo>
                    <a:lnTo>
                      <a:pt x="133" y="360"/>
                    </a:lnTo>
                    <a:lnTo>
                      <a:pt x="140" y="368"/>
                    </a:lnTo>
                    <a:lnTo>
                      <a:pt x="149" y="376"/>
                    </a:lnTo>
                    <a:lnTo>
                      <a:pt x="98" y="456"/>
                    </a:lnTo>
                    <a:lnTo>
                      <a:pt x="197" y="410"/>
                    </a:lnTo>
                    <a:lnTo>
                      <a:pt x="209" y="415"/>
                    </a:lnTo>
                    <a:lnTo>
                      <a:pt x="220" y="420"/>
                    </a:lnTo>
                    <a:lnTo>
                      <a:pt x="233" y="424"/>
                    </a:lnTo>
                    <a:lnTo>
                      <a:pt x="245" y="428"/>
                    </a:lnTo>
                    <a:lnTo>
                      <a:pt x="258" y="431"/>
                    </a:lnTo>
                    <a:lnTo>
                      <a:pt x="271" y="433"/>
                    </a:lnTo>
                    <a:lnTo>
                      <a:pt x="284" y="435"/>
                    </a:lnTo>
                    <a:lnTo>
                      <a:pt x="298" y="436"/>
                    </a:lnTo>
                    <a:lnTo>
                      <a:pt x="348" y="503"/>
                    </a:lnTo>
                    <a:lnTo>
                      <a:pt x="364" y="430"/>
                    </a:lnTo>
                    <a:lnTo>
                      <a:pt x="377" y="427"/>
                    </a:lnTo>
                    <a:lnTo>
                      <a:pt x="390" y="423"/>
                    </a:lnTo>
                    <a:lnTo>
                      <a:pt x="402" y="418"/>
                    </a:lnTo>
                    <a:lnTo>
                      <a:pt x="414" y="413"/>
                    </a:lnTo>
                    <a:lnTo>
                      <a:pt x="426" y="408"/>
                    </a:lnTo>
                    <a:lnTo>
                      <a:pt x="437" y="401"/>
                    </a:lnTo>
                    <a:lnTo>
                      <a:pt x="448" y="393"/>
                    </a:lnTo>
                    <a:lnTo>
                      <a:pt x="459" y="385"/>
                    </a:lnTo>
                    <a:lnTo>
                      <a:pt x="470" y="376"/>
                    </a:lnTo>
                    <a:lnTo>
                      <a:pt x="566" y="406"/>
                    </a:lnTo>
                    <a:lnTo>
                      <a:pt x="500" y="339"/>
                    </a:lnTo>
                    <a:lnTo>
                      <a:pt x="508" y="324"/>
                    </a:lnTo>
                    <a:lnTo>
                      <a:pt x="514" y="310"/>
                    </a:lnTo>
                    <a:lnTo>
                      <a:pt x="518" y="294"/>
                    </a:lnTo>
                    <a:lnTo>
                      <a:pt x="520" y="277"/>
                    </a:lnTo>
                    <a:lnTo>
                      <a:pt x="617" y="248"/>
                    </a:lnTo>
                    <a:lnTo>
                      <a:pt x="518" y="228"/>
                    </a:lnTo>
                    <a:lnTo>
                      <a:pt x="512" y="210"/>
                    </a:lnTo>
                    <a:lnTo>
                      <a:pt x="503" y="192"/>
                    </a:lnTo>
                    <a:lnTo>
                      <a:pt x="494" y="177"/>
                    </a:lnTo>
                    <a:lnTo>
                      <a:pt x="480" y="161"/>
                    </a:lnTo>
                    <a:lnTo>
                      <a:pt x="526" y="76"/>
                    </a:lnTo>
                    <a:lnTo>
                      <a:pt x="423" y="117"/>
                    </a:lnTo>
                    <a:lnTo>
                      <a:pt x="409" y="110"/>
                    </a:lnTo>
                    <a:lnTo>
                      <a:pt x="396" y="105"/>
                    </a:lnTo>
                    <a:lnTo>
                      <a:pt x="383" y="100"/>
                    </a:lnTo>
                    <a:lnTo>
                      <a:pt x="370" y="96"/>
                    </a:lnTo>
                    <a:lnTo>
                      <a:pt x="357" y="94"/>
                    </a:lnTo>
                    <a:lnTo>
                      <a:pt x="342" y="92"/>
                    </a:lnTo>
                    <a:lnTo>
                      <a:pt x="329" y="91"/>
                    </a:lnTo>
                    <a:lnTo>
                      <a:pt x="315" y="9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099" name="Freeform 62"/>
              <p:cNvSpPr>
                <a:spLocks/>
              </p:cNvSpPr>
              <p:nvPr/>
            </p:nvSpPr>
            <p:spPr bwMode="auto">
              <a:xfrm>
                <a:off x="5361" y="3158"/>
                <a:ext cx="56" cy="69"/>
              </a:xfrm>
              <a:custGeom>
                <a:avLst/>
                <a:gdLst>
                  <a:gd name="T0" fmla="*/ 56 w 56"/>
                  <a:gd name="T1" fmla="*/ 59 h 69"/>
                  <a:gd name="T2" fmla="*/ 24 w 56"/>
                  <a:gd name="T3" fmla="*/ 0 h 69"/>
                  <a:gd name="T4" fmla="*/ 0 w 56"/>
                  <a:gd name="T5" fmla="*/ 62 h 69"/>
                  <a:gd name="T6" fmla="*/ 0 w 56"/>
                  <a:gd name="T7" fmla="*/ 62 h 69"/>
                  <a:gd name="T8" fmla="*/ 7 w 56"/>
                  <a:gd name="T9" fmla="*/ 65 h 69"/>
                  <a:gd name="T10" fmla="*/ 15 w 56"/>
                  <a:gd name="T11" fmla="*/ 67 h 69"/>
                  <a:gd name="T12" fmla="*/ 22 w 56"/>
                  <a:gd name="T13" fmla="*/ 69 h 69"/>
                  <a:gd name="T14" fmla="*/ 29 w 56"/>
                  <a:gd name="T15" fmla="*/ 69 h 69"/>
                  <a:gd name="T16" fmla="*/ 36 w 56"/>
                  <a:gd name="T17" fmla="*/ 68 h 69"/>
                  <a:gd name="T18" fmla="*/ 42 w 56"/>
                  <a:gd name="T19" fmla="*/ 66 h 69"/>
                  <a:gd name="T20" fmla="*/ 50 w 56"/>
                  <a:gd name="T21" fmla="*/ 63 h 69"/>
                  <a:gd name="T22" fmla="*/ 56 w 56"/>
                  <a:gd name="T23" fmla="*/ 59 h 69"/>
                  <a:gd name="T24" fmla="*/ 56 w 56"/>
                  <a:gd name="T25" fmla="*/ 59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69"/>
                  <a:gd name="T41" fmla="*/ 56 w 56"/>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69">
                    <a:moveTo>
                      <a:pt x="56" y="59"/>
                    </a:moveTo>
                    <a:lnTo>
                      <a:pt x="24" y="0"/>
                    </a:lnTo>
                    <a:lnTo>
                      <a:pt x="0" y="62"/>
                    </a:lnTo>
                    <a:lnTo>
                      <a:pt x="7" y="65"/>
                    </a:lnTo>
                    <a:lnTo>
                      <a:pt x="15" y="67"/>
                    </a:lnTo>
                    <a:lnTo>
                      <a:pt x="22" y="69"/>
                    </a:lnTo>
                    <a:lnTo>
                      <a:pt x="29" y="69"/>
                    </a:lnTo>
                    <a:lnTo>
                      <a:pt x="36" y="68"/>
                    </a:lnTo>
                    <a:lnTo>
                      <a:pt x="42" y="66"/>
                    </a:lnTo>
                    <a:lnTo>
                      <a:pt x="50" y="63"/>
                    </a:lnTo>
                    <a:lnTo>
                      <a:pt x="56" y="59"/>
                    </a:lnTo>
                    <a:close/>
                  </a:path>
                </a:pathLst>
              </a:custGeom>
              <a:solidFill>
                <a:srgbClr val="60A0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00" name="Freeform 63"/>
              <p:cNvSpPr>
                <a:spLocks/>
              </p:cNvSpPr>
              <p:nvPr/>
            </p:nvSpPr>
            <p:spPr bwMode="auto">
              <a:xfrm>
                <a:off x="5258" y="3227"/>
                <a:ext cx="83" cy="53"/>
              </a:xfrm>
              <a:custGeom>
                <a:avLst/>
                <a:gdLst>
                  <a:gd name="T0" fmla="*/ 56 w 83"/>
                  <a:gd name="T1" fmla="*/ 34 h 53"/>
                  <a:gd name="T2" fmla="*/ 5 w 83"/>
                  <a:gd name="T3" fmla="*/ 29 h 53"/>
                  <a:gd name="T4" fmla="*/ 54 w 83"/>
                  <a:gd name="T5" fmla="*/ 40 h 53"/>
                  <a:gd name="T6" fmla="*/ 0 w 83"/>
                  <a:gd name="T7" fmla="*/ 53 h 53"/>
                  <a:gd name="T8" fmla="*/ 83 w 83"/>
                  <a:gd name="T9" fmla="*/ 42 h 53"/>
                  <a:gd name="T10" fmla="*/ 17 w 83"/>
                  <a:gd name="T11" fmla="*/ 0 h 53"/>
                  <a:gd name="T12" fmla="*/ 56 w 83"/>
                  <a:gd name="T13" fmla="*/ 34 h 53"/>
                  <a:gd name="T14" fmla="*/ 56 w 83"/>
                  <a:gd name="T15" fmla="*/ 34 h 53"/>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53"/>
                  <a:gd name="T26" fmla="*/ 83 w 83"/>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53">
                    <a:moveTo>
                      <a:pt x="56" y="34"/>
                    </a:moveTo>
                    <a:lnTo>
                      <a:pt x="5" y="29"/>
                    </a:lnTo>
                    <a:lnTo>
                      <a:pt x="54" y="40"/>
                    </a:lnTo>
                    <a:lnTo>
                      <a:pt x="0" y="53"/>
                    </a:lnTo>
                    <a:lnTo>
                      <a:pt x="83" y="42"/>
                    </a:lnTo>
                    <a:lnTo>
                      <a:pt x="17" y="0"/>
                    </a:lnTo>
                    <a:lnTo>
                      <a:pt x="56" y="34"/>
                    </a:lnTo>
                    <a:close/>
                  </a:path>
                </a:pathLst>
              </a:custGeom>
              <a:solidFill>
                <a:srgbClr val="4464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01" name="Freeform 64"/>
              <p:cNvSpPr>
                <a:spLocks/>
              </p:cNvSpPr>
              <p:nvPr/>
            </p:nvSpPr>
            <p:spPr bwMode="auto">
              <a:xfrm>
                <a:off x="5444" y="3228"/>
                <a:ext cx="88" cy="55"/>
              </a:xfrm>
              <a:custGeom>
                <a:avLst/>
                <a:gdLst>
                  <a:gd name="T0" fmla="*/ 71 w 88"/>
                  <a:gd name="T1" fmla="*/ 0 h 55"/>
                  <a:gd name="T2" fmla="*/ 0 w 88"/>
                  <a:gd name="T3" fmla="*/ 41 h 55"/>
                  <a:gd name="T4" fmla="*/ 88 w 88"/>
                  <a:gd name="T5" fmla="*/ 55 h 55"/>
                  <a:gd name="T6" fmla="*/ 29 w 88"/>
                  <a:gd name="T7" fmla="*/ 38 h 55"/>
                  <a:gd name="T8" fmla="*/ 87 w 88"/>
                  <a:gd name="T9" fmla="*/ 30 h 55"/>
                  <a:gd name="T10" fmla="*/ 29 w 88"/>
                  <a:gd name="T11" fmla="*/ 32 h 55"/>
                  <a:gd name="T12" fmla="*/ 71 w 88"/>
                  <a:gd name="T13" fmla="*/ 0 h 55"/>
                  <a:gd name="T14" fmla="*/ 71 w 88"/>
                  <a:gd name="T15" fmla="*/ 0 h 55"/>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55"/>
                  <a:gd name="T26" fmla="*/ 88 w 88"/>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55">
                    <a:moveTo>
                      <a:pt x="71" y="0"/>
                    </a:moveTo>
                    <a:lnTo>
                      <a:pt x="0" y="41"/>
                    </a:lnTo>
                    <a:lnTo>
                      <a:pt x="88" y="55"/>
                    </a:lnTo>
                    <a:lnTo>
                      <a:pt x="29" y="38"/>
                    </a:lnTo>
                    <a:lnTo>
                      <a:pt x="87" y="30"/>
                    </a:lnTo>
                    <a:lnTo>
                      <a:pt x="29" y="32"/>
                    </a:lnTo>
                    <a:lnTo>
                      <a:pt x="71" y="0"/>
                    </a:lnTo>
                    <a:close/>
                  </a:path>
                </a:pathLst>
              </a:custGeom>
              <a:solidFill>
                <a:srgbClr val="4464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02" name="Freeform 65"/>
              <p:cNvSpPr>
                <a:spLocks/>
              </p:cNvSpPr>
              <p:nvPr/>
            </p:nvSpPr>
            <p:spPr bwMode="auto">
              <a:xfrm>
                <a:off x="5258" y="3304"/>
                <a:ext cx="308" cy="85"/>
              </a:xfrm>
              <a:custGeom>
                <a:avLst/>
                <a:gdLst>
                  <a:gd name="T0" fmla="*/ 148 w 308"/>
                  <a:gd name="T1" fmla="*/ 0 h 85"/>
                  <a:gd name="T2" fmla="*/ 148 w 308"/>
                  <a:gd name="T3" fmla="*/ 0 h 85"/>
                  <a:gd name="T4" fmla="*/ 135 w 308"/>
                  <a:gd name="T5" fmla="*/ 1 h 85"/>
                  <a:gd name="T6" fmla="*/ 122 w 308"/>
                  <a:gd name="T7" fmla="*/ 2 h 85"/>
                  <a:gd name="T8" fmla="*/ 110 w 308"/>
                  <a:gd name="T9" fmla="*/ 3 h 85"/>
                  <a:gd name="T10" fmla="*/ 98 w 308"/>
                  <a:gd name="T11" fmla="*/ 6 h 85"/>
                  <a:gd name="T12" fmla="*/ 88 w 308"/>
                  <a:gd name="T13" fmla="*/ 7 h 85"/>
                  <a:gd name="T14" fmla="*/ 77 w 308"/>
                  <a:gd name="T15" fmla="*/ 11 h 85"/>
                  <a:gd name="T16" fmla="*/ 67 w 308"/>
                  <a:gd name="T17" fmla="*/ 15 h 85"/>
                  <a:gd name="T18" fmla="*/ 56 w 308"/>
                  <a:gd name="T19" fmla="*/ 20 h 85"/>
                  <a:gd name="T20" fmla="*/ 56 w 308"/>
                  <a:gd name="T21" fmla="*/ 20 h 85"/>
                  <a:gd name="T22" fmla="*/ 47 w 308"/>
                  <a:gd name="T23" fmla="*/ 26 h 85"/>
                  <a:gd name="T24" fmla="*/ 37 w 308"/>
                  <a:gd name="T25" fmla="*/ 33 h 85"/>
                  <a:gd name="T26" fmla="*/ 29 w 308"/>
                  <a:gd name="T27" fmla="*/ 40 h 85"/>
                  <a:gd name="T28" fmla="*/ 22 w 308"/>
                  <a:gd name="T29" fmla="*/ 48 h 85"/>
                  <a:gd name="T30" fmla="*/ 14 w 308"/>
                  <a:gd name="T31" fmla="*/ 56 h 85"/>
                  <a:gd name="T32" fmla="*/ 9 w 308"/>
                  <a:gd name="T33" fmla="*/ 65 h 85"/>
                  <a:gd name="T34" fmla="*/ 5 w 308"/>
                  <a:gd name="T35" fmla="*/ 75 h 85"/>
                  <a:gd name="T36" fmla="*/ 0 w 308"/>
                  <a:gd name="T37" fmla="*/ 85 h 85"/>
                  <a:gd name="T38" fmla="*/ 308 w 308"/>
                  <a:gd name="T39" fmla="*/ 78 h 85"/>
                  <a:gd name="T40" fmla="*/ 308 w 308"/>
                  <a:gd name="T41" fmla="*/ 78 h 85"/>
                  <a:gd name="T42" fmla="*/ 303 w 308"/>
                  <a:gd name="T43" fmla="*/ 69 h 85"/>
                  <a:gd name="T44" fmla="*/ 296 w 308"/>
                  <a:gd name="T45" fmla="*/ 60 h 85"/>
                  <a:gd name="T46" fmla="*/ 288 w 308"/>
                  <a:gd name="T47" fmla="*/ 52 h 85"/>
                  <a:gd name="T48" fmla="*/ 281 w 308"/>
                  <a:gd name="T49" fmla="*/ 45 h 85"/>
                  <a:gd name="T50" fmla="*/ 272 w 308"/>
                  <a:gd name="T51" fmla="*/ 38 h 85"/>
                  <a:gd name="T52" fmla="*/ 263 w 308"/>
                  <a:gd name="T53" fmla="*/ 32 h 85"/>
                  <a:gd name="T54" fmla="*/ 252 w 308"/>
                  <a:gd name="T55" fmla="*/ 25 h 85"/>
                  <a:gd name="T56" fmla="*/ 241 w 308"/>
                  <a:gd name="T57" fmla="*/ 20 h 85"/>
                  <a:gd name="T58" fmla="*/ 241 w 308"/>
                  <a:gd name="T59" fmla="*/ 20 h 85"/>
                  <a:gd name="T60" fmla="*/ 231 w 308"/>
                  <a:gd name="T61" fmla="*/ 15 h 85"/>
                  <a:gd name="T62" fmla="*/ 219 w 308"/>
                  <a:gd name="T63" fmla="*/ 11 h 85"/>
                  <a:gd name="T64" fmla="*/ 208 w 308"/>
                  <a:gd name="T65" fmla="*/ 7 h 85"/>
                  <a:gd name="T66" fmla="*/ 196 w 308"/>
                  <a:gd name="T67" fmla="*/ 5 h 85"/>
                  <a:gd name="T68" fmla="*/ 184 w 308"/>
                  <a:gd name="T69" fmla="*/ 3 h 85"/>
                  <a:gd name="T70" fmla="*/ 172 w 308"/>
                  <a:gd name="T71" fmla="*/ 2 h 85"/>
                  <a:gd name="T72" fmla="*/ 160 w 308"/>
                  <a:gd name="T73" fmla="*/ 1 h 85"/>
                  <a:gd name="T74" fmla="*/ 148 w 308"/>
                  <a:gd name="T75" fmla="*/ 0 h 85"/>
                  <a:gd name="T76" fmla="*/ 148 w 308"/>
                  <a:gd name="T77" fmla="*/ 0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8"/>
                  <a:gd name="T118" fmla="*/ 0 h 85"/>
                  <a:gd name="T119" fmla="*/ 308 w 308"/>
                  <a:gd name="T120" fmla="*/ 85 h 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8" h="85">
                    <a:moveTo>
                      <a:pt x="148" y="0"/>
                    </a:moveTo>
                    <a:lnTo>
                      <a:pt x="148" y="0"/>
                    </a:lnTo>
                    <a:lnTo>
                      <a:pt x="135" y="1"/>
                    </a:lnTo>
                    <a:lnTo>
                      <a:pt x="122" y="2"/>
                    </a:lnTo>
                    <a:lnTo>
                      <a:pt x="110" y="3"/>
                    </a:lnTo>
                    <a:lnTo>
                      <a:pt x="98" y="6"/>
                    </a:lnTo>
                    <a:lnTo>
                      <a:pt x="88" y="7"/>
                    </a:lnTo>
                    <a:lnTo>
                      <a:pt x="77" y="11"/>
                    </a:lnTo>
                    <a:lnTo>
                      <a:pt x="67" y="15"/>
                    </a:lnTo>
                    <a:lnTo>
                      <a:pt x="56" y="20"/>
                    </a:lnTo>
                    <a:lnTo>
                      <a:pt x="47" y="26"/>
                    </a:lnTo>
                    <a:lnTo>
                      <a:pt x="37" y="33"/>
                    </a:lnTo>
                    <a:lnTo>
                      <a:pt x="29" y="40"/>
                    </a:lnTo>
                    <a:lnTo>
                      <a:pt x="22" y="48"/>
                    </a:lnTo>
                    <a:lnTo>
                      <a:pt x="14" y="56"/>
                    </a:lnTo>
                    <a:lnTo>
                      <a:pt x="9" y="65"/>
                    </a:lnTo>
                    <a:lnTo>
                      <a:pt x="5" y="75"/>
                    </a:lnTo>
                    <a:lnTo>
                      <a:pt x="0" y="85"/>
                    </a:lnTo>
                    <a:lnTo>
                      <a:pt x="308" y="78"/>
                    </a:lnTo>
                    <a:lnTo>
                      <a:pt x="303" y="69"/>
                    </a:lnTo>
                    <a:lnTo>
                      <a:pt x="296" y="60"/>
                    </a:lnTo>
                    <a:lnTo>
                      <a:pt x="288" y="52"/>
                    </a:lnTo>
                    <a:lnTo>
                      <a:pt x="281" y="45"/>
                    </a:lnTo>
                    <a:lnTo>
                      <a:pt x="272" y="38"/>
                    </a:lnTo>
                    <a:lnTo>
                      <a:pt x="263" y="32"/>
                    </a:lnTo>
                    <a:lnTo>
                      <a:pt x="252" y="25"/>
                    </a:lnTo>
                    <a:lnTo>
                      <a:pt x="241" y="20"/>
                    </a:lnTo>
                    <a:lnTo>
                      <a:pt x="231" y="15"/>
                    </a:lnTo>
                    <a:lnTo>
                      <a:pt x="219" y="11"/>
                    </a:lnTo>
                    <a:lnTo>
                      <a:pt x="208" y="7"/>
                    </a:lnTo>
                    <a:lnTo>
                      <a:pt x="196" y="5"/>
                    </a:lnTo>
                    <a:lnTo>
                      <a:pt x="184" y="3"/>
                    </a:lnTo>
                    <a:lnTo>
                      <a:pt x="172" y="2"/>
                    </a:lnTo>
                    <a:lnTo>
                      <a:pt x="160" y="1"/>
                    </a:lnTo>
                    <a:lnTo>
                      <a:pt x="148" y="0"/>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03" name="Freeform 66"/>
              <p:cNvSpPr>
                <a:spLocks/>
              </p:cNvSpPr>
              <p:nvPr/>
            </p:nvSpPr>
            <p:spPr bwMode="auto">
              <a:xfrm>
                <a:off x="5296" y="3311"/>
                <a:ext cx="62" cy="77"/>
              </a:xfrm>
              <a:custGeom>
                <a:avLst/>
                <a:gdLst>
                  <a:gd name="T0" fmla="*/ 18 w 62"/>
                  <a:gd name="T1" fmla="*/ 13 h 77"/>
                  <a:gd name="T2" fmla="*/ 18 w 62"/>
                  <a:gd name="T3" fmla="*/ 13 h 77"/>
                  <a:gd name="T4" fmla="*/ 9 w 62"/>
                  <a:gd name="T5" fmla="*/ 19 h 77"/>
                  <a:gd name="T6" fmla="*/ 0 w 62"/>
                  <a:gd name="T7" fmla="*/ 25 h 77"/>
                  <a:gd name="T8" fmla="*/ 9 w 62"/>
                  <a:gd name="T9" fmla="*/ 77 h 77"/>
                  <a:gd name="T10" fmla="*/ 62 w 62"/>
                  <a:gd name="T11" fmla="*/ 76 h 77"/>
                  <a:gd name="T12" fmla="*/ 50 w 62"/>
                  <a:gd name="T13" fmla="*/ 0 h 77"/>
                  <a:gd name="T14" fmla="*/ 50 w 62"/>
                  <a:gd name="T15" fmla="*/ 0 h 77"/>
                  <a:gd name="T16" fmla="*/ 34 w 62"/>
                  <a:gd name="T17" fmla="*/ 6 h 77"/>
                  <a:gd name="T18" fmla="*/ 18 w 62"/>
                  <a:gd name="T19" fmla="*/ 13 h 77"/>
                  <a:gd name="T20" fmla="*/ 18 w 62"/>
                  <a:gd name="T21" fmla="*/ 13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77"/>
                  <a:gd name="T35" fmla="*/ 62 w 62"/>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77">
                    <a:moveTo>
                      <a:pt x="18" y="13"/>
                    </a:moveTo>
                    <a:lnTo>
                      <a:pt x="18" y="13"/>
                    </a:lnTo>
                    <a:lnTo>
                      <a:pt x="9" y="19"/>
                    </a:lnTo>
                    <a:lnTo>
                      <a:pt x="0" y="25"/>
                    </a:lnTo>
                    <a:lnTo>
                      <a:pt x="9" y="77"/>
                    </a:lnTo>
                    <a:lnTo>
                      <a:pt x="62" y="76"/>
                    </a:lnTo>
                    <a:lnTo>
                      <a:pt x="50" y="0"/>
                    </a:lnTo>
                    <a:lnTo>
                      <a:pt x="34" y="6"/>
                    </a:lnTo>
                    <a:lnTo>
                      <a:pt x="18" y="13"/>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04" name="Freeform 67"/>
              <p:cNvSpPr>
                <a:spLocks/>
              </p:cNvSpPr>
              <p:nvPr/>
            </p:nvSpPr>
            <p:spPr bwMode="auto">
              <a:xfrm>
                <a:off x="5411" y="3304"/>
                <a:ext cx="56" cy="81"/>
              </a:xfrm>
              <a:custGeom>
                <a:avLst/>
                <a:gdLst>
                  <a:gd name="T0" fmla="*/ 52 w 56"/>
                  <a:gd name="T1" fmla="*/ 7 h 81"/>
                  <a:gd name="T2" fmla="*/ 52 w 56"/>
                  <a:gd name="T3" fmla="*/ 7 h 81"/>
                  <a:gd name="T4" fmla="*/ 39 w 56"/>
                  <a:gd name="T5" fmla="*/ 5 h 81"/>
                  <a:gd name="T6" fmla="*/ 26 w 56"/>
                  <a:gd name="T7" fmla="*/ 3 h 81"/>
                  <a:gd name="T8" fmla="*/ 13 w 56"/>
                  <a:gd name="T9" fmla="*/ 1 h 81"/>
                  <a:gd name="T10" fmla="*/ 0 w 56"/>
                  <a:gd name="T11" fmla="*/ 0 h 81"/>
                  <a:gd name="T12" fmla="*/ 1 w 56"/>
                  <a:gd name="T13" fmla="*/ 81 h 81"/>
                  <a:gd name="T14" fmla="*/ 56 w 56"/>
                  <a:gd name="T15" fmla="*/ 80 h 81"/>
                  <a:gd name="T16" fmla="*/ 52 w 56"/>
                  <a:gd name="T17" fmla="*/ 7 h 81"/>
                  <a:gd name="T18" fmla="*/ 52 w 56"/>
                  <a:gd name="T19" fmla="*/ 7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81"/>
                  <a:gd name="T32" fmla="*/ 56 w 56"/>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81">
                    <a:moveTo>
                      <a:pt x="52" y="7"/>
                    </a:moveTo>
                    <a:lnTo>
                      <a:pt x="52" y="7"/>
                    </a:lnTo>
                    <a:lnTo>
                      <a:pt x="39" y="5"/>
                    </a:lnTo>
                    <a:lnTo>
                      <a:pt x="26" y="3"/>
                    </a:lnTo>
                    <a:lnTo>
                      <a:pt x="13" y="1"/>
                    </a:lnTo>
                    <a:lnTo>
                      <a:pt x="0" y="0"/>
                    </a:lnTo>
                    <a:lnTo>
                      <a:pt x="1" y="81"/>
                    </a:lnTo>
                    <a:lnTo>
                      <a:pt x="56" y="80"/>
                    </a:lnTo>
                    <a:lnTo>
                      <a:pt x="52" y="7"/>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05" name="Freeform 68"/>
              <p:cNvSpPr>
                <a:spLocks/>
              </p:cNvSpPr>
              <p:nvPr/>
            </p:nvSpPr>
            <p:spPr bwMode="auto">
              <a:xfrm>
                <a:off x="5519" y="3334"/>
                <a:ext cx="47" cy="49"/>
              </a:xfrm>
              <a:custGeom>
                <a:avLst/>
                <a:gdLst>
                  <a:gd name="T0" fmla="*/ 0 w 47"/>
                  <a:gd name="T1" fmla="*/ 49 h 49"/>
                  <a:gd name="T2" fmla="*/ 47 w 47"/>
                  <a:gd name="T3" fmla="*/ 48 h 49"/>
                  <a:gd name="T4" fmla="*/ 47 w 47"/>
                  <a:gd name="T5" fmla="*/ 48 h 49"/>
                  <a:gd name="T6" fmla="*/ 38 w 47"/>
                  <a:gd name="T7" fmla="*/ 34 h 49"/>
                  <a:gd name="T8" fmla="*/ 27 w 47"/>
                  <a:gd name="T9" fmla="*/ 21 h 49"/>
                  <a:gd name="T10" fmla="*/ 14 w 47"/>
                  <a:gd name="T11" fmla="*/ 11 h 49"/>
                  <a:gd name="T12" fmla="*/ 0 w 47"/>
                  <a:gd name="T13" fmla="*/ 0 h 49"/>
                  <a:gd name="T14" fmla="*/ 0 w 47"/>
                  <a:gd name="T15" fmla="*/ 49 h 49"/>
                  <a:gd name="T16" fmla="*/ 0 w 47"/>
                  <a:gd name="T17" fmla="*/ 49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49"/>
                  <a:gd name="T29" fmla="*/ 47 w 47"/>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49">
                    <a:moveTo>
                      <a:pt x="0" y="49"/>
                    </a:moveTo>
                    <a:lnTo>
                      <a:pt x="47" y="48"/>
                    </a:lnTo>
                    <a:lnTo>
                      <a:pt x="38" y="34"/>
                    </a:lnTo>
                    <a:lnTo>
                      <a:pt x="27" y="21"/>
                    </a:lnTo>
                    <a:lnTo>
                      <a:pt x="14" y="11"/>
                    </a:lnTo>
                    <a:lnTo>
                      <a:pt x="0" y="0"/>
                    </a:lnTo>
                    <a:lnTo>
                      <a:pt x="0" y="49"/>
                    </a:lnTo>
                    <a:close/>
                  </a:path>
                </a:pathLst>
              </a:custGeom>
              <a:solidFill>
                <a:srgbClr val="F6CE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06" name="Freeform 69"/>
              <p:cNvSpPr>
                <a:spLocks/>
              </p:cNvSpPr>
              <p:nvPr/>
            </p:nvSpPr>
            <p:spPr bwMode="auto">
              <a:xfrm>
                <a:off x="5247" y="3303"/>
                <a:ext cx="23" cy="19"/>
              </a:xfrm>
              <a:custGeom>
                <a:avLst/>
                <a:gdLst>
                  <a:gd name="T0" fmla="*/ 23 w 23"/>
                  <a:gd name="T1" fmla="*/ 9 h 19"/>
                  <a:gd name="T2" fmla="*/ 23 w 23"/>
                  <a:gd name="T3" fmla="*/ 9 h 19"/>
                  <a:gd name="T4" fmla="*/ 23 w 23"/>
                  <a:gd name="T5" fmla="*/ 13 h 19"/>
                  <a:gd name="T6" fmla="*/ 20 w 23"/>
                  <a:gd name="T7" fmla="*/ 16 h 19"/>
                  <a:gd name="T8" fmla="*/ 16 w 23"/>
                  <a:gd name="T9" fmla="*/ 18 h 19"/>
                  <a:gd name="T10" fmla="*/ 12 w 23"/>
                  <a:gd name="T11" fmla="*/ 19 h 19"/>
                  <a:gd name="T12" fmla="*/ 12 w 23"/>
                  <a:gd name="T13" fmla="*/ 19 h 19"/>
                  <a:gd name="T14" fmla="*/ 7 w 23"/>
                  <a:gd name="T15" fmla="*/ 18 h 19"/>
                  <a:gd name="T16" fmla="*/ 4 w 23"/>
                  <a:gd name="T17" fmla="*/ 16 h 19"/>
                  <a:gd name="T18" fmla="*/ 1 w 23"/>
                  <a:gd name="T19" fmla="*/ 13 h 19"/>
                  <a:gd name="T20" fmla="*/ 0 w 23"/>
                  <a:gd name="T21" fmla="*/ 9 h 19"/>
                  <a:gd name="T22" fmla="*/ 0 w 23"/>
                  <a:gd name="T23" fmla="*/ 9 h 19"/>
                  <a:gd name="T24" fmla="*/ 1 w 23"/>
                  <a:gd name="T25" fmla="*/ 6 h 19"/>
                  <a:gd name="T26" fmla="*/ 4 w 23"/>
                  <a:gd name="T27" fmla="*/ 3 h 19"/>
                  <a:gd name="T28" fmla="*/ 7 w 23"/>
                  <a:gd name="T29" fmla="*/ 1 h 19"/>
                  <a:gd name="T30" fmla="*/ 12 w 23"/>
                  <a:gd name="T31" fmla="*/ 0 h 19"/>
                  <a:gd name="T32" fmla="*/ 12 w 23"/>
                  <a:gd name="T33" fmla="*/ 0 h 19"/>
                  <a:gd name="T34" fmla="*/ 16 w 23"/>
                  <a:gd name="T35" fmla="*/ 1 h 19"/>
                  <a:gd name="T36" fmla="*/ 20 w 23"/>
                  <a:gd name="T37" fmla="*/ 3 h 19"/>
                  <a:gd name="T38" fmla="*/ 23 w 23"/>
                  <a:gd name="T39" fmla="*/ 6 h 19"/>
                  <a:gd name="T40" fmla="*/ 23 w 23"/>
                  <a:gd name="T41" fmla="*/ 9 h 19"/>
                  <a:gd name="T42" fmla="*/ 23 w 23"/>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9"/>
                  <a:gd name="T68" fmla="*/ 23 w 2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9">
                    <a:moveTo>
                      <a:pt x="23" y="9"/>
                    </a:moveTo>
                    <a:lnTo>
                      <a:pt x="23" y="9"/>
                    </a:lnTo>
                    <a:lnTo>
                      <a:pt x="23" y="13"/>
                    </a:lnTo>
                    <a:lnTo>
                      <a:pt x="20" y="16"/>
                    </a:lnTo>
                    <a:lnTo>
                      <a:pt x="16" y="18"/>
                    </a:lnTo>
                    <a:lnTo>
                      <a:pt x="12" y="19"/>
                    </a:lnTo>
                    <a:lnTo>
                      <a:pt x="7" y="18"/>
                    </a:lnTo>
                    <a:lnTo>
                      <a:pt x="4" y="16"/>
                    </a:lnTo>
                    <a:lnTo>
                      <a:pt x="1" y="13"/>
                    </a:lnTo>
                    <a:lnTo>
                      <a:pt x="0" y="9"/>
                    </a:lnTo>
                    <a:lnTo>
                      <a:pt x="1" y="6"/>
                    </a:lnTo>
                    <a:lnTo>
                      <a:pt x="4" y="3"/>
                    </a:lnTo>
                    <a:lnTo>
                      <a:pt x="7" y="1"/>
                    </a:lnTo>
                    <a:lnTo>
                      <a:pt x="12" y="0"/>
                    </a:lnTo>
                    <a:lnTo>
                      <a:pt x="16" y="1"/>
                    </a:lnTo>
                    <a:lnTo>
                      <a:pt x="20" y="3"/>
                    </a:lnTo>
                    <a:lnTo>
                      <a:pt x="23" y="6"/>
                    </a:lnTo>
                    <a:lnTo>
                      <a:pt x="23"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07" name="Freeform 70"/>
              <p:cNvSpPr>
                <a:spLocks/>
              </p:cNvSpPr>
              <p:nvPr/>
            </p:nvSpPr>
            <p:spPr bwMode="auto">
              <a:xfrm>
                <a:off x="5443" y="3179"/>
                <a:ext cx="28" cy="24"/>
              </a:xfrm>
              <a:custGeom>
                <a:avLst/>
                <a:gdLst>
                  <a:gd name="T0" fmla="*/ 28 w 28"/>
                  <a:gd name="T1" fmla="*/ 12 h 24"/>
                  <a:gd name="T2" fmla="*/ 28 w 28"/>
                  <a:gd name="T3" fmla="*/ 12 h 24"/>
                  <a:gd name="T4" fmla="*/ 26 w 28"/>
                  <a:gd name="T5" fmla="*/ 17 h 24"/>
                  <a:gd name="T6" fmla="*/ 24 w 28"/>
                  <a:gd name="T7" fmla="*/ 20 h 24"/>
                  <a:gd name="T8" fmla="*/ 19 w 28"/>
                  <a:gd name="T9" fmla="*/ 23 h 24"/>
                  <a:gd name="T10" fmla="*/ 14 w 28"/>
                  <a:gd name="T11" fmla="*/ 24 h 24"/>
                  <a:gd name="T12" fmla="*/ 14 w 28"/>
                  <a:gd name="T13" fmla="*/ 24 h 24"/>
                  <a:gd name="T14" fmla="*/ 8 w 28"/>
                  <a:gd name="T15" fmla="*/ 23 h 24"/>
                  <a:gd name="T16" fmla="*/ 4 w 28"/>
                  <a:gd name="T17" fmla="*/ 20 h 24"/>
                  <a:gd name="T18" fmla="*/ 1 w 28"/>
                  <a:gd name="T19" fmla="*/ 17 h 24"/>
                  <a:gd name="T20" fmla="*/ 0 w 28"/>
                  <a:gd name="T21" fmla="*/ 12 h 24"/>
                  <a:gd name="T22" fmla="*/ 0 w 28"/>
                  <a:gd name="T23" fmla="*/ 12 h 24"/>
                  <a:gd name="T24" fmla="*/ 1 w 28"/>
                  <a:gd name="T25" fmla="*/ 8 h 24"/>
                  <a:gd name="T26" fmla="*/ 4 w 28"/>
                  <a:gd name="T27" fmla="*/ 4 h 24"/>
                  <a:gd name="T28" fmla="*/ 8 w 28"/>
                  <a:gd name="T29" fmla="*/ 1 h 24"/>
                  <a:gd name="T30" fmla="*/ 14 w 28"/>
                  <a:gd name="T31" fmla="*/ 0 h 24"/>
                  <a:gd name="T32" fmla="*/ 14 w 28"/>
                  <a:gd name="T33" fmla="*/ 0 h 24"/>
                  <a:gd name="T34" fmla="*/ 19 w 28"/>
                  <a:gd name="T35" fmla="*/ 1 h 24"/>
                  <a:gd name="T36" fmla="*/ 24 w 28"/>
                  <a:gd name="T37" fmla="*/ 4 h 24"/>
                  <a:gd name="T38" fmla="*/ 26 w 28"/>
                  <a:gd name="T39" fmla="*/ 8 h 24"/>
                  <a:gd name="T40" fmla="*/ 28 w 28"/>
                  <a:gd name="T41" fmla="*/ 12 h 24"/>
                  <a:gd name="T42" fmla="*/ 28 w 28"/>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28" y="12"/>
                    </a:moveTo>
                    <a:lnTo>
                      <a:pt x="28" y="12"/>
                    </a:lnTo>
                    <a:lnTo>
                      <a:pt x="26" y="17"/>
                    </a:lnTo>
                    <a:lnTo>
                      <a:pt x="24" y="20"/>
                    </a:lnTo>
                    <a:lnTo>
                      <a:pt x="19" y="23"/>
                    </a:lnTo>
                    <a:lnTo>
                      <a:pt x="14" y="24"/>
                    </a:lnTo>
                    <a:lnTo>
                      <a:pt x="8" y="23"/>
                    </a:lnTo>
                    <a:lnTo>
                      <a:pt x="4" y="20"/>
                    </a:lnTo>
                    <a:lnTo>
                      <a:pt x="1" y="17"/>
                    </a:lnTo>
                    <a:lnTo>
                      <a:pt x="0" y="12"/>
                    </a:lnTo>
                    <a:lnTo>
                      <a:pt x="1" y="8"/>
                    </a:lnTo>
                    <a:lnTo>
                      <a:pt x="4" y="4"/>
                    </a:lnTo>
                    <a:lnTo>
                      <a:pt x="8" y="1"/>
                    </a:lnTo>
                    <a:lnTo>
                      <a:pt x="14" y="0"/>
                    </a:lnTo>
                    <a:lnTo>
                      <a:pt x="19" y="1"/>
                    </a:lnTo>
                    <a:lnTo>
                      <a:pt x="24" y="4"/>
                    </a:lnTo>
                    <a:lnTo>
                      <a:pt x="26" y="8"/>
                    </a:lnTo>
                    <a:lnTo>
                      <a:pt x="28" y="12"/>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08" name="Freeform 71"/>
              <p:cNvSpPr>
                <a:spLocks/>
              </p:cNvSpPr>
              <p:nvPr/>
            </p:nvSpPr>
            <p:spPr bwMode="auto">
              <a:xfrm>
                <a:off x="5296" y="3180"/>
                <a:ext cx="20" cy="17"/>
              </a:xfrm>
              <a:custGeom>
                <a:avLst/>
                <a:gdLst>
                  <a:gd name="T0" fmla="*/ 20 w 20"/>
                  <a:gd name="T1" fmla="*/ 9 h 17"/>
                  <a:gd name="T2" fmla="*/ 20 w 20"/>
                  <a:gd name="T3" fmla="*/ 9 h 17"/>
                  <a:gd name="T4" fmla="*/ 20 w 20"/>
                  <a:gd name="T5" fmla="*/ 12 h 17"/>
                  <a:gd name="T6" fmla="*/ 17 w 20"/>
                  <a:gd name="T7" fmla="*/ 14 h 17"/>
                  <a:gd name="T8" fmla="*/ 14 w 20"/>
                  <a:gd name="T9" fmla="*/ 16 h 17"/>
                  <a:gd name="T10" fmla="*/ 10 w 20"/>
                  <a:gd name="T11" fmla="*/ 17 h 17"/>
                  <a:gd name="T12" fmla="*/ 10 w 20"/>
                  <a:gd name="T13" fmla="*/ 17 h 17"/>
                  <a:gd name="T14" fmla="*/ 6 w 20"/>
                  <a:gd name="T15" fmla="*/ 16 h 17"/>
                  <a:gd name="T16" fmla="*/ 3 w 20"/>
                  <a:gd name="T17" fmla="*/ 14 h 17"/>
                  <a:gd name="T18" fmla="*/ 2 w 20"/>
                  <a:gd name="T19" fmla="*/ 12 h 17"/>
                  <a:gd name="T20" fmla="*/ 0 w 20"/>
                  <a:gd name="T21" fmla="*/ 9 h 17"/>
                  <a:gd name="T22" fmla="*/ 0 w 20"/>
                  <a:gd name="T23" fmla="*/ 9 h 17"/>
                  <a:gd name="T24" fmla="*/ 2 w 20"/>
                  <a:gd name="T25" fmla="*/ 5 h 17"/>
                  <a:gd name="T26" fmla="*/ 3 w 20"/>
                  <a:gd name="T27" fmla="*/ 3 h 17"/>
                  <a:gd name="T28" fmla="*/ 6 w 20"/>
                  <a:gd name="T29" fmla="*/ 1 h 17"/>
                  <a:gd name="T30" fmla="*/ 10 w 20"/>
                  <a:gd name="T31" fmla="*/ 0 h 17"/>
                  <a:gd name="T32" fmla="*/ 10 w 20"/>
                  <a:gd name="T33" fmla="*/ 0 h 17"/>
                  <a:gd name="T34" fmla="*/ 14 w 20"/>
                  <a:gd name="T35" fmla="*/ 1 h 17"/>
                  <a:gd name="T36" fmla="*/ 17 w 20"/>
                  <a:gd name="T37" fmla="*/ 3 h 17"/>
                  <a:gd name="T38" fmla="*/ 20 w 20"/>
                  <a:gd name="T39" fmla="*/ 5 h 17"/>
                  <a:gd name="T40" fmla="*/ 20 w 20"/>
                  <a:gd name="T41" fmla="*/ 9 h 17"/>
                  <a:gd name="T42" fmla="*/ 20 w 20"/>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17"/>
                  <a:gd name="T68" fmla="*/ 20 w 20"/>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17">
                    <a:moveTo>
                      <a:pt x="20" y="9"/>
                    </a:moveTo>
                    <a:lnTo>
                      <a:pt x="20" y="9"/>
                    </a:lnTo>
                    <a:lnTo>
                      <a:pt x="20" y="12"/>
                    </a:lnTo>
                    <a:lnTo>
                      <a:pt x="17" y="14"/>
                    </a:lnTo>
                    <a:lnTo>
                      <a:pt x="14" y="16"/>
                    </a:lnTo>
                    <a:lnTo>
                      <a:pt x="10" y="17"/>
                    </a:lnTo>
                    <a:lnTo>
                      <a:pt x="6" y="16"/>
                    </a:lnTo>
                    <a:lnTo>
                      <a:pt x="3" y="14"/>
                    </a:lnTo>
                    <a:lnTo>
                      <a:pt x="2" y="12"/>
                    </a:lnTo>
                    <a:lnTo>
                      <a:pt x="0" y="9"/>
                    </a:lnTo>
                    <a:lnTo>
                      <a:pt x="2" y="5"/>
                    </a:lnTo>
                    <a:lnTo>
                      <a:pt x="3" y="3"/>
                    </a:lnTo>
                    <a:lnTo>
                      <a:pt x="6" y="1"/>
                    </a:lnTo>
                    <a:lnTo>
                      <a:pt x="10" y="0"/>
                    </a:lnTo>
                    <a:lnTo>
                      <a:pt x="14" y="1"/>
                    </a:lnTo>
                    <a:lnTo>
                      <a:pt x="17" y="3"/>
                    </a:lnTo>
                    <a:lnTo>
                      <a:pt x="20" y="5"/>
                    </a:lnTo>
                    <a:lnTo>
                      <a:pt x="20"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09" name="Freeform 72"/>
              <p:cNvSpPr>
                <a:spLocks/>
              </p:cNvSpPr>
              <p:nvPr/>
            </p:nvSpPr>
            <p:spPr bwMode="auto">
              <a:xfrm>
                <a:off x="5550" y="3296"/>
                <a:ext cx="37" cy="30"/>
              </a:xfrm>
              <a:custGeom>
                <a:avLst/>
                <a:gdLst>
                  <a:gd name="T0" fmla="*/ 37 w 37"/>
                  <a:gd name="T1" fmla="*/ 15 h 30"/>
                  <a:gd name="T2" fmla="*/ 37 w 37"/>
                  <a:gd name="T3" fmla="*/ 15 h 30"/>
                  <a:gd name="T4" fmla="*/ 36 w 37"/>
                  <a:gd name="T5" fmla="*/ 18 h 30"/>
                  <a:gd name="T6" fmla="*/ 35 w 37"/>
                  <a:gd name="T7" fmla="*/ 21 h 30"/>
                  <a:gd name="T8" fmla="*/ 31 w 37"/>
                  <a:gd name="T9" fmla="*/ 25 h 30"/>
                  <a:gd name="T10" fmla="*/ 25 w 37"/>
                  <a:gd name="T11" fmla="*/ 29 h 30"/>
                  <a:gd name="T12" fmla="*/ 22 w 37"/>
                  <a:gd name="T13" fmla="*/ 30 h 30"/>
                  <a:gd name="T14" fmla="*/ 18 w 37"/>
                  <a:gd name="T15" fmla="*/ 30 h 30"/>
                  <a:gd name="T16" fmla="*/ 18 w 37"/>
                  <a:gd name="T17" fmla="*/ 30 h 30"/>
                  <a:gd name="T18" fmla="*/ 14 w 37"/>
                  <a:gd name="T19" fmla="*/ 30 h 30"/>
                  <a:gd name="T20" fmla="*/ 11 w 37"/>
                  <a:gd name="T21" fmla="*/ 29 h 30"/>
                  <a:gd name="T22" fmla="*/ 5 w 37"/>
                  <a:gd name="T23" fmla="*/ 25 h 30"/>
                  <a:gd name="T24" fmla="*/ 1 w 37"/>
                  <a:gd name="T25" fmla="*/ 21 h 30"/>
                  <a:gd name="T26" fmla="*/ 0 w 37"/>
                  <a:gd name="T27" fmla="*/ 18 h 30"/>
                  <a:gd name="T28" fmla="*/ 0 w 37"/>
                  <a:gd name="T29" fmla="*/ 15 h 30"/>
                  <a:gd name="T30" fmla="*/ 0 w 37"/>
                  <a:gd name="T31" fmla="*/ 15 h 30"/>
                  <a:gd name="T32" fmla="*/ 0 w 37"/>
                  <a:gd name="T33" fmla="*/ 12 h 30"/>
                  <a:gd name="T34" fmla="*/ 1 w 37"/>
                  <a:gd name="T35" fmla="*/ 10 h 30"/>
                  <a:gd name="T36" fmla="*/ 5 w 37"/>
                  <a:gd name="T37" fmla="*/ 5 h 30"/>
                  <a:gd name="T38" fmla="*/ 11 w 37"/>
                  <a:gd name="T39" fmla="*/ 1 h 30"/>
                  <a:gd name="T40" fmla="*/ 14 w 37"/>
                  <a:gd name="T41" fmla="*/ 1 h 30"/>
                  <a:gd name="T42" fmla="*/ 18 w 37"/>
                  <a:gd name="T43" fmla="*/ 0 h 30"/>
                  <a:gd name="T44" fmla="*/ 18 w 37"/>
                  <a:gd name="T45" fmla="*/ 0 h 30"/>
                  <a:gd name="T46" fmla="*/ 22 w 37"/>
                  <a:gd name="T47" fmla="*/ 1 h 30"/>
                  <a:gd name="T48" fmla="*/ 25 w 37"/>
                  <a:gd name="T49" fmla="*/ 1 h 30"/>
                  <a:gd name="T50" fmla="*/ 31 w 37"/>
                  <a:gd name="T51" fmla="*/ 5 h 30"/>
                  <a:gd name="T52" fmla="*/ 35 w 37"/>
                  <a:gd name="T53" fmla="*/ 10 h 30"/>
                  <a:gd name="T54" fmla="*/ 36 w 37"/>
                  <a:gd name="T55" fmla="*/ 12 h 30"/>
                  <a:gd name="T56" fmla="*/ 37 w 37"/>
                  <a:gd name="T57" fmla="*/ 15 h 30"/>
                  <a:gd name="T58" fmla="*/ 37 w 37"/>
                  <a:gd name="T59" fmla="*/ 15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0"/>
                  <a:gd name="T92" fmla="*/ 37 w 37"/>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0">
                    <a:moveTo>
                      <a:pt x="37" y="15"/>
                    </a:moveTo>
                    <a:lnTo>
                      <a:pt x="37" y="15"/>
                    </a:lnTo>
                    <a:lnTo>
                      <a:pt x="36" y="18"/>
                    </a:lnTo>
                    <a:lnTo>
                      <a:pt x="35" y="21"/>
                    </a:lnTo>
                    <a:lnTo>
                      <a:pt x="31" y="25"/>
                    </a:lnTo>
                    <a:lnTo>
                      <a:pt x="25" y="29"/>
                    </a:lnTo>
                    <a:lnTo>
                      <a:pt x="22" y="30"/>
                    </a:lnTo>
                    <a:lnTo>
                      <a:pt x="18" y="30"/>
                    </a:lnTo>
                    <a:lnTo>
                      <a:pt x="14" y="30"/>
                    </a:lnTo>
                    <a:lnTo>
                      <a:pt x="11" y="29"/>
                    </a:lnTo>
                    <a:lnTo>
                      <a:pt x="5" y="25"/>
                    </a:lnTo>
                    <a:lnTo>
                      <a:pt x="1" y="21"/>
                    </a:lnTo>
                    <a:lnTo>
                      <a:pt x="0" y="18"/>
                    </a:lnTo>
                    <a:lnTo>
                      <a:pt x="0" y="15"/>
                    </a:lnTo>
                    <a:lnTo>
                      <a:pt x="0" y="12"/>
                    </a:lnTo>
                    <a:lnTo>
                      <a:pt x="1" y="10"/>
                    </a:lnTo>
                    <a:lnTo>
                      <a:pt x="5" y="5"/>
                    </a:lnTo>
                    <a:lnTo>
                      <a:pt x="11" y="1"/>
                    </a:lnTo>
                    <a:lnTo>
                      <a:pt x="14" y="1"/>
                    </a:lnTo>
                    <a:lnTo>
                      <a:pt x="18" y="0"/>
                    </a:lnTo>
                    <a:lnTo>
                      <a:pt x="22" y="1"/>
                    </a:lnTo>
                    <a:lnTo>
                      <a:pt x="25" y="1"/>
                    </a:lnTo>
                    <a:lnTo>
                      <a:pt x="31" y="5"/>
                    </a:lnTo>
                    <a:lnTo>
                      <a:pt x="35" y="10"/>
                    </a:lnTo>
                    <a:lnTo>
                      <a:pt x="36" y="12"/>
                    </a:lnTo>
                    <a:lnTo>
                      <a:pt x="37" y="15"/>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10" name="Freeform 73"/>
              <p:cNvSpPr>
                <a:spLocks/>
              </p:cNvSpPr>
              <p:nvPr/>
            </p:nvSpPr>
            <p:spPr bwMode="auto">
              <a:xfrm>
                <a:off x="5405" y="3257"/>
                <a:ext cx="24" cy="19"/>
              </a:xfrm>
              <a:custGeom>
                <a:avLst/>
                <a:gdLst>
                  <a:gd name="T0" fmla="*/ 24 w 24"/>
                  <a:gd name="T1" fmla="*/ 9 h 19"/>
                  <a:gd name="T2" fmla="*/ 24 w 24"/>
                  <a:gd name="T3" fmla="*/ 9 h 19"/>
                  <a:gd name="T4" fmla="*/ 22 w 24"/>
                  <a:gd name="T5" fmla="*/ 13 h 19"/>
                  <a:gd name="T6" fmla="*/ 20 w 24"/>
                  <a:gd name="T7" fmla="*/ 16 h 19"/>
                  <a:gd name="T8" fmla="*/ 16 w 24"/>
                  <a:gd name="T9" fmla="*/ 18 h 19"/>
                  <a:gd name="T10" fmla="*/ 12 w 24"/>
                  <a:gd name="T11" fmla="*/ 19 h 19"/>
                  <a:gd name="T12" fmla="*/ 12 w 24"/>
                  <a:gd name="T13" fmla="*/ 19 h 19"/>
                  <a:gd name="T14" fmla="*/ 7 w 24"/>
                  <a:gd name="T15" fmla="*/ 18 h 19"/>
                  <a:gd name="T16" fmla="*/ 3 w 24"/>
                  <a:gd name="T17" fmla="*/ 16 h 19"/>
                  <a:gd name="T18" fmla="*/ 1 w 24"/>
                  <a:gd name="T19" fmla="*/ 13 h 19"/>
                  <a:gd name="T20" fmla="*/ 0 w 24"/>
                  <a:gd name="T21" fmla="*/ 9 h 19"/>
                  <a:gd name="T22" fmla="*/ 0 w 24"/>
                  <a:gd name="T23" fmla="*/ 9 h 19"/>
                  <a:gd name="T24" fmla="*/ 1 w 24"/>
                  <a:gd name="T25" fmla="*/ 6 h 19"/>
                  <a:gd name="T26" fmla="*/ 3 w 24"/>
                  <a:gd name="T27" fmla="*/ 3 h 19"/>
                  <a:gd name="T28" fmla="*/ 7 w 24"/>
                  <a:gd name="T29" fmla="*/ 1 h 19"/>
                  <a:gd name="T30" fmla="*/ 12 w 24"/>
                  <a:gd name="T31" fmla="*/ 0 h 19"/>
                  <a:gd name="T32" fmla="*/ 12 w 24"/>
                  <a:gd name="T33" fmla="*/ 0 h 19"/>
                  <a:gd name="T34" fmla="*/ 16 w 24"/>
                  <a:gd name="T35" fmla="*/ 1 h 19"/>
                  <a:gd name="T36" fmla="*/ 20 w 24"/>
                  <a:gd name="T37" fmla="*/ 3 h 19"/>
                  <a:gd name="T38" fmla="*/ 22 w 24"/>
                  <a:gd name="T39" fmla="*/ 6 h 19"/>
                  <a:gd name="T40" fmla="*/ 24 w 24"/>
                  <a:gd name="T41" fmla="*/ 9 h 19"/>
                  <a:gd name="T42" fmla="*/ 24 w 24"/>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19"/>
                  <a:gd name="T68" fmla="*/ 24 w 24"/>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19">
                    <a:moveTo>
                      <a:pt x="24" y="9"/>
                    </a:moveTo>
                    <a:lnTo>
                      <a:pt x="24" y="9"/>
                    </a:lnTo>
                    <a:lnTo>
                      <a:pt x="22" y="13"/>
                    </a:lnTo>
                    <a:lnTo>
                      <a:pt x="20" y="16"/>
                    </a:lnTo>
                    <a:lnTo>
                      <a:pt x="16" y="18"/>
                    </a:lnTo>
                    <a:lnTo>
                      <a:pt x="12" y="19"/>
                    </a:lnTo>
                    <a:lnTo>
                      <a:pt x="7" y="18"/>
                    </a:lnTo>
                    <a:lnTo>
                      <a:pt x="3" y="16"/>
                    </a:lnTo>
                    <a:lnTo>
                      <a:pt x="1" y="13"/>
                    </a:lnTo>
                    <a:lnTo>
                      <a:pt x="0" y="9"/>
                    </a:lnTo>
                    <a:lnTo>
                      <a:pt x="1" y="6"/>
                    </a:lnTo>
                    <a:lnTo>
                      <a:pt x="3" y="3"/>
                    </a:lnTo>
                    <a:lnTo>
                      <a:pt x="7" y="1"/>
                    </a:lnTo>
                    <a:lnTo>
                      <a:pt x="12" y="0"/>
                    </a:lnTo>
                    <a:lnTo>
                      <a:pt x="16" y="1"/>
                    </a:lnTo>
                    <a:lnTo>
                      <a:pt x="20" y="3"/>
                    </a:lnTo>
                    <a:lnTo>
                      <a:pt x="22" y="6"/>
                    </a:lnTo>
                    <a:lnTo>
                      <a:pt x="24"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11" name="Freeform 74"/>
              <p:cNvSpPr>
                <a:spLocks/>
              </p:cNvSpPr>
              <p:nvPr/>
            </p:nvSpPr>
            <p:spPr bwMode="auto">
              <a:xfrm>
                <a:off x="5337" y="3286"/>
                <a:ext cx="18" cy="15"/>
              </a:xfrm>
              <a:custGeom>
                <a:avLst/>
                <a:gdLst>
                  <a:gd name="T0" fmla="*/ 18 w 18"/>
                  <a:gd name="T1" fmla="*/ 8 h 15"/>
                  <a:gd name="T2" fmla="*/ 18 w 18"/>
                  <a:gd name="T3" fmla="*/ 8 h 15"/>
                  <a:gd name="T4" fmla="*/ 17 w 18"/>
                  <a:gd name="T5" fmla="*/ 11 h 15"/>
                  <a:gd name="T6" fmla="*/ 16 w 18"/>
                  <a:gd name="T7" fmla="*/ 13 h 15"/>
                  <a:gd name="T8" fmla="*/ 12 w 18"/>
                  <a:gd name="T9" fmla="*/ 15 h 15"/>
                  <a:gd name="T10" fmla="*/ 9 w 18"/>
                  <a:gd name="T11" fmla="*/ 15 h 15"/>
                  <a:gd name="T12" fmla="*/ 9 w 18"/>
                  <a:gd name="T13" fmla="*/ 15 h 15"/>
                  <a:gd name="T14" fmla="*/ 5 w 18"/>
                  <a:gd name="T15" fmla="*/ 15 h 15"/>
                  <a:gd name="T16" fmla="*/ 3 w 18"/>
                  <a:gd name="T17" fmla="*/ 13 h 15"/>
                  <a:gd name="T18" fmla="*/ 0 w 18"/>
                  <a:gd name="T19" fmla="*/ 11 h 15"/>
                  <a:gd name="T20" fmla="*/ 0 w 18"/>
                  <a:gd name="T21" fmla="*/ 8 h 15"/>
                  <a:gd name="T22" fmla="*/ 0 w 18"/>
                  <a:gd name="T23" fmla="*/ 8 h 15"/>
                  <a:gd name="T24" fmla="*/ 0 w 18"/>
                  <a:gd name="T25" fmla="*/ 5 h 15"/>
                  <a:gd name="T26" fmla="*/ 3 w 18"/>
                  <a:gd name="T27" fmla="*/ 2 h 15"/>
                  <a:gd name="T28" fmla="*/ 5 w 18"/>
                  <a:gd name="T29" fmla="*/ 1 h 15"/>
                  <a:gd name="T30" fmla="*/ 9 w 18"/>
                  <a:gd name="T31" fmla="*/ 0 h 15"/>
                  <a:gd name="T32" fmla="*/ 9 w 18"/>
                  <a:gd name="T33" fmla="*/ 0 h 15"/>
                  <a:gd name="T34" fmla="*/ 12 w 18"/>
                  <a:gd name="T35" fmla="*/ 1 h 15"/>
                  <a:gd name="T36" fmla="*/ 16 w 18"/>
                  <a:gd name="T37" fmla="*/ 2 h 15"/>
                  <a:gd name="T38" fmla="*/ 17 w 18"/>
                  <a:gd name="T39" fmla="*/ 5 h 15"/>
                  <a:gd name="T40" fmla="*/ 18 w 18"/>
                  <a:gd name="T41" fmla="*/ 8 h 15"/>
                  <a:gd name="T42" fmla="*/ 18 w 18"/>
                  <a:gd name="T43" fmla="*/ 8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5"/>
                  <a:gd name="T68" fmla="*/ 18 w 1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5">
                    <a:moveTo>
                      <a:pt x="18" y="8"/>
                    </a:moveTo>
                    <a:lnTo>
                      <a:pt x="18" y="8"/>
                    </a:lnTo>
                    <a:lnTo>
                      <a:pt x="17" y="11"/>
                    </a:lnTo>
                    <a:lnTo>
                      <a:pt x="16" y="13"/>
                    </a:lnTo>
                    <a:lnTo>
                      <a:pt x="12" y="15"/>
                    </a:lnTo>
                    <a:lnTo>
                      <a:pt x="9" y="15"/>
                    </a:lnTo>
                    <a:lnTo>
                      <a:pt x="5" y="15"/>
                    </a:lnTo>
                    <a:lnTo>
                      <a:pt x="3" y="13"/>
                    </a:lnTo>
                    <a:lnTo>
                      <a:pt x="0" y="11"/>
                    </a:lnTo>
                    <a:lnTo>
                      <a:pt x="0" y="8"/>
                    </a:lnTo>
                    <a:lnTo>
                      <a:pt x="0" y="5"/>
                    </a:lnTo>
                    <a:lnTo>
                      <a:pt x="3" y="2"/>
                    </a:lnTo>
                    <a:lnTo>
                      <a:pt x="5" y="1"/>
                    </a:lnTo>
                    <a:lnTo>
                      <a:pt x="9" y="0"/>
                    </a:lnTo>
                    <a:lnTo>
                      <a:pt x="12" y="1"/>
                    </a:lnTo>
                    <a:lnTo>
                      <a:pt x="16" y="2"/>
                    </a:lnTo>
                    <a:lnTo>
                      <a:pt x="17" y="5"/>
                    </a:lnTo>
                    <a:lnTo>
                      <a:pt x="18" y="8"/>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12" name="Freeform 75"/>
              <p:cNvSpPr>
                <a:spLocks/>
              </p:cNvSpPr>
              <p:nvPr/>
            </p:nvSpPr>
            <p:spPr bwMode="auto">
              <a:xfrm>
                <a:off x="5444" y="3411"/>
                <a:ext cx="28" cy="24"/>
              </a:xfrm>
              <a:custGeom>
                <a:avLst/>
                <a:gdLst>
                  <a:gd name="T0" fmla="*/ 28 w 28"/>
                  <a:gd name="T1" fmla="*/ 12 h 24"/>
                  <a:gd name="T2" fmla="*/ 28 w 28"/>
                  <a:gd name="T3" fmla="*/ 12 h 24"/>
                  <a:gd name="T4" fmla="*/ 27 w 28"/>
                  <a:gd name="T5" fmla="*/ 16 h 24"/>
                  <a:gd name="T6" fmla="*/ 24 w 28"/>
                  <a:gd name="T7" fmla="*/ 20 h 24"/>
                  <a:gd name="T8" fmla="*/ 19 w 28"/>
                  <a:gd name="T9" fmla="*/ 23 h 24"/>
                  <a:gd name="T10" fmla="*/ 15 w 28"/>
                  <a:gd name="T11" fmla="*/ 24 h 24"/>
                  <a:gd name="T12" fmla="*/ 15 w 28"/>
                  <a:gd name="T13" fmla="*/ 24 h 24"/>
                  <a:gd name="T14" fmla="*/ 9 w 28"/>
                  <a:gd name="T15" fmla="*/ 23 h 24"/>
                  <a:gd name="T16" fmla="*/ 4 w 28"/>
                  <a:gd name="T17" fmla="*/ 20 h 24"/>
                  <a:gd name="T18" fmla="*/ 1 w 28"/>
                  <a:gd name="T19" fmla="*/ 16 h 24"/>
                  <a:gd name="T20" fmla="*/ 0 w 28"/>
                  <a:gd name="T21" fmla="*/ 12 h 24"/>
                  <a:gd name="T22" fmla="*/ 0 w 28"/>
                  <a:gd name="T23" fmla="*/ 12 h 24"/>
                  <a:gd name="T24" fmla="*/ 1 w 28"/>
                  <a:gd name="T25" fmla="*/ 7 h 24"/>
                  <a:gd name="T26" fmla="*/ 4 w 28"/>
                  <a:gd name="T27" fmla="*/ 4 h 24"/>
                  <a:gd name="T28" fmla="*/ 9 w 28"/>
                  <a:gd name="T29" fmla="*/ 1 h 24"/>
                  <a:gd name="T30" fmla="*/ 15 w 28"/>
                  <a:gd name="T31" fmla="*/ 0 h 24"/>
                  <a:gd name="T32" fmla="*/ 15 w 28"/>
                  <a:gd name="T33" fmla="*/ 0 h 24"/>
                  <a:gd name="T34" fmla="*/ 19 w 28"/>
                  <a:gd name="T35" fmla="*/ 1 h 24"/>
                  <a:gd name="T36" fmla="*/ 24 w 28"/>
                  <a:gd name="T37" fmla="*/ 4 h 24"/>
                  <a:gd name="T38" fmla="*/ 27 w 28"/>
                  <a:gd name="T39" fmla="*/ 7 h 24"/>
                  <a:gd name="T40" fmla="*/ 28 w 28"/>
                  <a:gd name="T41" fmla="*/ 12 h 24"/>
                  <a:gd name="T42" fmla="*/ 28 w 28"/>
                  <a:gd name="T43" fmla="*/ 12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28" y="12"/>
                    </a:moveTo>
                    <a:lnTo>
                      <a:pt x="28" y="12"/>
                    </a:lnTo>
                    <a:lnTo>
                      <a:pt x="27" y="16"/>
                    </a:lnTo>
                    <a:lnTo>
                      <a:pt x="24" y="20"/>
                    </a:lnTo>
                    <a:lnTo>
                      <a:pt x="19" y="23"/>
                    </a:lnTo>
                    <a:lnTo>
                      <a:pt x="15" y="24"/>
                    </a:lnTo>
                    <a:lnTo>
                      <a:pt x="9" y="23"/>
                    </a:lnTo>
                    <a:lnTo>
                      <a:pt x="4" y="20"/>
                    </a:lnTo>
                    <a:lnTo>
                      <a:pt x="1" y="16"/>
                    </a:lnTo>
                    <a:lnTo>
                      <a:pt x="0" y="12"/>
                    </a:lnTo>
                    <a:lnTo>
                      <a:pt x="1" y="7"/>
                    </a:lnTo>
                    <a:lnTo>
                      <a:pt x="4" y="4"/>
                    </a:lnTo>
                    <a:lnTo>
                      <a:pt x="9" y="1"/>
                    </a:lnTo>
                    <a:lnTo>
                      <a:pt x="15" y="0"/>
                    </a:lnTo>
                    <a:lnTo>
                      <a:pt x="19" y="1"/>
                    </a:lnTo>
                    <a:lnTo>
                      <a:pt x="24" y="4"/>
                    </a:lnTo>
                    <a:lnTo>
                      <a:pt x="27" y="7"/>
                    </a:lnTo>
                    <a:lnTo>
                      <a:pt x="28" y="12"/>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13" name="Freeform 76"/>
              <p:cNvSpPr>
                <a:spLocks/>
              </p:cNvSpPr>
              <p:nvPr/>
            </p:nvSpPr>
            <p:spPr bwMode="auto">
              <a:xfrm>
                <a:off x="5364" y="3410"/>
                <a:ext cx="21" cy="17"/>
              </a:xfrm>
              <a:custGeom>
                <a:avLst/>
                <a:gdLst>
                  <a:gd name="T0" fmla="*/ 21 w 21"/>
                  <a:gd name="T1" fmla="*/ 9 h 17"/>
                  <a:gd name="T2" fmla="*/ 21 w 21"/>
                  <a:gd name="T3" fmla="*/ 9 h 17"/>
                  <a:gd name="T4" fmla="*/ 20 w 21"/>
                  <a:gd name="T5" fmla="*/ 12 h 17"/>
                  <a:gd name="T6" fmla="*/ 18 w 21"/>
                  <a:gd name="T7" fmla="*/ 15 h 17"/>
                  <a:gd name="T8" fmla="*/ 14 w 21"/>
                  <a:gd name="T9" fmla="*/ 17 h 17"/>
                  <a:gd name="T10" fmla="*/ 10 w 21"/>
                  <a:gd name="T11" fmla="*/ 17 h 17"/>
                  <a:gd name="T12" fmla="*/ 10 w 21"/>
                  <a:gd name="T13" fmla="*/ 17 h 17"/>
                  <a:gd name="T14" fmla="*/ 7 w 21"/>
                  <a:gd name="T15" fmla="*/ 17 h 17"/>
                  <a:gd name="T16" fmla="*/ 3 w 21"/>
                  <a:gd name="T17" fmla="*/ 15 h 17"/>
                  <a:gd name="T18" fmla="*/ 1 w 21"/>
                  <a:gd name="T19" fmla="*/ 12 h 17"/>
                  <a:gd name="T20" fmla="*/ 0 w 21"/>
                  <a:gd name="T21" fmla="*/ 9 h 17"/>
                  <a:gd name="T22" fmla="*/ 0 w 21"/>
                  <a:gd name="T23" fmla="*/ 9 h 17"/>
                  <a:gd name="T24" fmla="*/ 1 w 21"/>
                  <a:gd name="T25" fmla="*/ 5 h 17"/>
                  <a:gd name="T26" fmla="*/ 3 w 21"/>
                  <a:gd name="T27" fmla="*/ 3 h 17"/>
                  <a:gd name="T28" fmla="*/ 7 w 21"/>
                  <a:gd name="T29" fmla="*/ 1 h 17"/>
                  <a:gd name="T30" fmla="*/ 10 w 21"/>
                  <a:gd name="T31" fmla="*/ 0 h 17"/>
                  <a:gd name="T32" fmla="*/ 10 w 21"/>
                  <a:gd name="T33" fmla="*/ 0 h 17"/>
                  <a:gd name="T34" fmla="*/ 14 w 21"/>
                  <a:gd name="T35" fmla="*/ 1 h 17"/>
                  <a:gd name="T36" fmla="*/ 18 w 21"/>
                  <a:gd name="T37" fmla="*/ 3 h 17"/>
                  <a:gd name="T38" fmla="*/ 20 w 21"/>
                  <a:gd name="T39" fmla="*/ 5 h 17"/>
                  <a:gd name="T40" fmla="*/ 21 w 21"/>
                  <a:gd name="T41" fmla="*/ 9 h 17"/>
                  <a:gd name="T42" fmla="*/ 21 w 21"/>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7"/>
                  <a:gd name="T68" fmla="*/ 21 w 2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7">
                    <a:moveTo>
                      <a:pt x="21" y="9"/>
                    </a:moveTo>
                    <a:lnTo>
                      <a:pt x="21" y="9"/>
                    </a:lnTo>
                    <a:lnTo>
                      <a:pt x="20" y="12"/>
                    </a:lnTo>
                    <a:lnTo>
                      <a:pt x="18" y="15"/>
                    </a:lnTo>
                    <a:lnTo>
                      <a:pt x="14" y="17"/>
                    </a:lnTo>
                    <a:lnTo>
                      <a:pt x="10" y="17"/>
                    </a:lnTo>
                    <a:lnTo>
                      <a:pt x="7" y="17"/>
                    </a:lnTo>
                    <a:lnTo>
                      <a:pt x="3" y="15"/>
                    </a:lnTo>
                    <a:lnTo>
                      <a:pt x="1" y="12"/>
                    </a:lnTo>
                    <a:lnTo>
                      <a:pt x="0" y="9"/>
                    </a:lnTo>
                    <a:lnTo>
                      <a:pt x="1" y="5"/>
                    </a:lnTo>
                    <a:lnTo>
                      <a:pt x="3" y="3"/>
                    </a:lnTo>
                    <a:lnTo>
                      <a:pt x="7" y="1"/>
                    </a:lnTo>
                    <a:lnTo>
                      <a:pt x="10" y="0"/>
                    </a:lnTo>
                    <a:lnTo>
                      <a:pt x="14" y="1"/>
                    </a:lnTo>
                    <a:lnTo>
                      <a:pt x="18" y="3"/>
                    </a:lnTo>
                    <a:lnTo>
                      <a:pt x="20" y="5"/>
                    </a:lnTo>
                    <a:lnTo>
                      <a:pt x="21"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14" name="Freeform 77"/>
              <p:cNvSpPr>
                <a:spLocks/>
              </p:cNvSpPr>
              <p:nvPr/>
            </p:nvSpPr>
            <p:spPr bwMode="auto">
              <a:xfrm>
                <a:off x="5310" y="3400"/>
                <a:ext cx="13" cy="11"/>
              </a:xfrm>
              <a:custGeom>
                <a:avLst/>
                <a:gdLst>
                  <a:gd name="T0" fmla="*/ 13 w 13"/>
                  <a:gd name="T1" fmla="*/ 5 h 11"/>
                  <a:gd name="T2" fmla="*/ 13 w 13"/>
                  <a:gd name="T3" fmla="*/ 5 h 11"/>
                  <a:gd name="T4" fmla="*/ 13 w 13"/>
                  <a:gd name="T5" fmla="*/ 8 h 11"/>
                  <a:gd name="T6" fmla="*/ 12 w 13"/>
                  <a:gd name="T7" fmla="*/ 9 h 11"/>
                  <a:gd name="T8" fmla="*/ 9 w 13"/>
                  <a:gd name="T9" fmla="*/ 11 h 11"/>
                  <a:gd name="T10" fmla="*/ 7 w 13"/>
                  <a:gd name="T11" fmla="*/ 11 h 11"/>
                  <a:gd name="T12" fmla="*/ 7 w 13"/>
                  <a:gd name="T13" fmla="*/ 11 h 11"/>
                  <a:gd name="T14" fmla="*/ 4 w 13"/>
                  <a:gd name="T15" fmla="*/ 11 h 11"/>
                  <a:gd name="T16" fmla="*/ 2 w 13"/>
                  <a:gd name="T17" fmla="*/ 9 h 11"/>
                  <a:gd name="T18" fmla="*/ 1 w 13"/>
                  <a:gd name="T19" fmla="*/ 8 h 11"/>
                  <a:gd name="T20" fmla="*/ 0 w 13"/>
                  <a:gd name="T21" fmla="*/ 5 h 11"/>
                  <a:gd name="T22" fmla="*/ 0 w 13"/>
                  <a:gd name="T23" fmla="*/ 5 h 11"/>
                  <a:gd name="T24" fmla="*/ 1 w 13"/>
                  <a:gd name="T25" fmla="*/ 3 h 11"/>
                  <a:gd name="T26" fmla="*/ 2 w 13"/>
                  <a:gd name="T27" fmla="*/ 1 h 11"/>
                  <a:gd name="T28" fmla="*/ 4 w 13"/>
                  <a:gd name="T29" fmla="*/ 0 h 11"/>
                  <a:gd name="T30" fmla="*/ 7 w 13"/>
                  <a:gd name="T31" fmla="*/ 0 h 11"/>
                  <a:gd name="T32" fmla="*/ 7 w 13"/>
                  <a:gd name="T33" fmla="*/ 0 h 11"/>
                  <a:gd name="T34" fmla="*/ 9 w 13"/>
                  <a:gd name="T35" fmla="*/ 0 h 11"/>
                  <a:gd name="T36" fmla="*/ 12 w 13"/>
                  <a:gd name="T37" fmla="*/ 1 h 11"/>
                  <a:gd name="T38" fmla="*/ 13 w 13"/>
                  <a:gd name="T39" fmla="*/ 3 h 11"/>
                  <a:gd name="T40" fmla="*/ 13 w 13"/>
                  <a:gd name="T41" fmla="*/ 5 h 11"/>
                  <a:gd name="T42" fmla="*/ 13 w 13"/>
                  <a:gd name="T43" fmla="*/ 5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1"/>
                  <a:gd name="T68" fmla="*/ 13 w 13"/>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1">
                    <a:moveTo>
                      <a:pt x="13" y="5"/>
                    </a:moveTo>
                    <a:lnTo>
                      <a:pt x="13" y="5"/>
                    </a:lnTo>
                    <a:lnTo>
                      <a:pt x="13" y="8"/>
                    </a:lnTo>
                    <a:lnTo>
                      <a:pt x="12" y="9"/>
                    </a:lnTo>
                    <a:lnTo>
                      <a:pt x="9" y="11"/>
                    </a:lnTo>
                    <a:lnTo>
                      <a:pt x="7" y="11"/>
                    </a:lnTo>
                    <a:lnTo>
                      <a:pt x="4" y="11"/>
                    </a:lnTo>
                    <a:lnTo>
                      <a:pt x="2" y="9"/>
                    </a:lnTo>
                    <a:lnTo>
                      <a:pt x="1" y="8"/>
                    </a:lnTo>
                    <a:lnTo>
                      <a:pt x="0" y="5"/>
                    </a:lnTo>
                    <a:lnTo>
                      <a:pt x="1" y="3"/>
                    </a:lnTo>
                    <a:lnTo>
                      <a:pt x="2" y="1"/>
                    </a:lnTo>
                    <a:lnTo>
                      <a:pt x="4" y="0"/>
                    </a:lnTo>
                    <a:lnTo>
                      <a:pt x="7" y="0"/>
                    </a:lnTo>
                    <a:lnTo>
                      <a:pt x="9" y="0"/>
                    </a:lnTo>
                    <a:lnTo>
                      <a:pt x="12" y="1"/>
                    </a:lnTo>
                    <a:lnTo>
                      <a:pt x="13" y="3"/>
                    </a:lnTo>
                    <a:lnTo>
                      <a:pt x="13" y="5"/>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15" name="Freeform 78"/>
              <p:cNvSpPr>
                <a:spLocks/>
              </p:cNvSpPr>
              <p:nvPr/>
            </p:nvSpPr>
            <p:spPr bwMode="auto">
              <a:xfrm>
                <a:off x="5528" y="3200"/>
                <a:ext cx="21" cy="17"/>
              </a:xfrm>
              <a:custGeom>
                <a:avLst/>
                <a:gdLst>
                  <a:gd name="T0" fmla="*/ 21 w 21"/>
                  <a:gd name="T1" fmla="*/ 9 h 17"/>
                  <a:gd name="T2" fmla="*/ 21 w 21"/>
                  <a:gd name="T3" fmla="*/ 9 h 17"/>
                  <a:gd name="T4" fmla="*/ 20 w 21"/>
                  <a:gd name="T5" fmla="*/ 12 h 17"/>
                  <a:gd name="T6" fmla="*/ 17 w 21"/>
                  <a:gd name="T7" fmla="*/ 15 h 17"/>
                  <a:gd name="T8" fmla="*/ 15 w 21"/>
                  <a:gd name="T9" fmla="*/ 17 h 17"/>
                  <a:gd name="T10" fmla="*/ 10 w 21"/>
                  <a:gd name="T11" fmla="*/ 17 h 17"/>
                  <a:gd name="T12" fmla="*/ 10 w 21"/>
                  <a:gd name="T13" fmla="*/ 17 h 17"/>
                  <a:gd name="T14" fmla="*/ 6 w 21"/>
                  <a:gd name="T15" fmla="*/ 17 h 17"/>
                  <a:gd name="T16" fmla="*/ 3 w 21"/>
                  <a:gd name="T17" fmla="*/ 15 h 17"/>
                  <a:gd name="T18" fmla="*/ 0 w 21"/>
                  <a:gd name="T19" fmla="*/ 12 h 17"/>
                  <a:gd name="T20" fmla="*/ 0 w 21"/>
                  <a:gd name="T21" fmla="*/ 9 h 17"/>
                  <a:gd name="T22" fmla="*/ 0 w 21"/>
                  <a:gd name="T23" fmla="*/ 9 h 17"/>
                  <a:gd name="T24" fmla="*/ 0 w 21"/>
                  <a:gd name="T25" fmla="*/ 5 h 17"/>
                  <a:gd name="T26" fmla="*/ 3 w 21"/>
                  <a:gd name="T27" fmla="*/ 2 h 17"/>
                  <a:gd name="T28" fmla="*/ 6 w 21"/>
                  <a:gd name="T29" fmla="*/ 1 h 17"/>
                  <a:gd name="T30" fmla="*/ 10 w 21"/>
                  <a:gd name="T31" fmla="*/ 0 h 17"/>
                  <a:gd name="T32" fmla="*/ 10 w 21"/>
                  <a:gd name="T33" fmla="*/ 0 h 17"/>
                  <a:gd name="T34" fmla="*/ 15 w 21"/>
                  <a:gd name="T35" fmla="*/ 1 h 17"/>
                  <a:gd name="T36" fmla="*/ 17 w 21"/>
                  <a:gd name="T37" fmla="*/ 2 h 17"/>
                  <a:gd name="T38" fmla="*/ 20 w 21"/>
                  <a:gd name="T39" fmla="*/ 5 h 17"/>
                  <a:gd name="T40" fmla="*/ 21 w 21"/>
                  <a:gd name="T41" fmla="*/ 9 h 17"/>
                  <a:gd name="T42" fmla="*/ 21 w 21"/>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7"/>
                  <a:gd name="T68" fmla="*/ 21 w 2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7">
                    <a:moveTo>
                      <a:pt x="21" y="9"/>
                    </a:moveTo>
                    <a:lnTo>
                      <a:pt x="21" y="9"/>
                    </a:lnTo>
                    <a:lnTo>
                      <a:pt x="20" y="12"/>
                    </a:lnTo>
                    <a:lnTo>
                      <a:pt x="17" y="15"/>
                    </a:lnTo>
                    <a:lnTo>
                      <a:pt x="15" y="17"/>
                    </a:lnTo>
                    <a:lnTo>
                      <a:pt x="10" y="17"/>
                    </a:lnTo>
                    <a:lnTo>
                      <a:pt x="6" y="17"/>
                    </a:lnTo>
                    <a:lnTo>
                      <a:pt x="3" y="15"/>
                    </a:lnTo>
                    <a:lnTo>
                      <a:pt x="0" y="12"/>
                    </a:lnTo>
                    <a:lnTo>
                      <a:pt x="0" y="9"/>
                    </a:lnTo>
                    <a:lnTo>
                      <a:pt x="0" y="5"/>
                    </a:lnTo>
                    <a:lnTo>
                      <a:pt x="3" y="2"/>
                    </a:lnTo>
                    <a:lnTo>
                      <a:pt x="6" y="1"/>
                    </a:lnTo>
                    <a:lnTo>
                      <a:pt x="10" y="0"/>
                    </a:lnTo>
                    <a:lnTo>
                      <a:pt x="15" y="1"/>
                    </a:lnTo>
                    <a:lnTo>
                      <a:pt x="17" y="2"/>
                    </a:lnTo>
                    <a:lnTo>
                      <a:pt x="20" y="5"/>
                    </a:lnTo>
                    <a:lnTo>
                      <a:pt x="21"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16" name="Freeform 79"/>
              <p:cNvSpPr>
                <a:spLocks/>
              </p:cNvSpPr>
              <p:nvPr/>
            </p:nvSpPr>
            <p:spPr bwMode="auto">
              <a:xfrm>
                <a:off x="5561" y="3237"/>
                <a:ext cx="23" cy="18"/>
              </a:xfrm>
              <a:custGeom>
                <a:avLst/>
                <a:gdLst>
                  <a:gd name="T0" fmla="*/ 23 w 23"/>
                  <a:gd name="T1" fmla="*/ 9 h 18"/>
                  <a:gd name="T2" fmla="*/ 23 w 23"/>
                  <a:gd name="T3" fmla="*/ 9 h 18"/>
                  <a:gd name="T4" fmla="*/ 21 w 23"/>
                  <a:gd name="T5" fmla="*/ 13 h 18"/>
                  <a:gd name="T6" fmla="*/ 19 w 23"/>
                  <a:gd name="T7" fmla="*/ 16 h 18"/>
                  <a:gd name="T8" fmla="*/ 15 w 23"/>
                  <a:gd name="T9" fmla="*/ 17 h 18"/>
                  <a:gd name="T10" fmla="*/ 11 w 23"/>
                  <a:gd name="T11" fmla="*/ 18 h 18"/>
                  <a:gd name="T12" fmla="*/ 11 w 23"/>
                  <a:gd name="T13" fmla="*/ 18 h 18"/>
                  <a:gd name="T14" fmla="*/ 7 w 23"/>
                  <a:gd name="T15" fmla="*/ 17 h 18"/>
                  <a:gd name="T16" fmla="*/ 3 w 23"/>
                  <a:gd name="T17" fmla="*/ 16 h 18"/>
                  <a:gd name="T18" fmla="*/ 1 w 23"/>
                  <a:gd name="T19" fmla="*/ 13 h 18"/>
                  <a:gd name="T20" fmla="*/ 0 w 23"/>
                  <a:gd name="T21" fmla="*/ 9 h 18"/>
                  <a:gd name="T22" fmla="*/ 0 w 23"/>
                  <a:gd name="T23" fmla="*/ 9 h 18"/>
                  <a:gd name="T24" fmla="*/ 1 w 23"/>
                  <a:gd name="T25" fmla="*/ 5 h 18"/>
                  <a:gd name="T26" fmla="*/ 3 w 23"/>
                  <a:gd name="T27" fmla="*/ 2 h 18"/>
                  <a:gd name="T28" fmla="*/ 7 w 23"/>
                  <a:gd name="T29" fmla="*/ 0 h 18"/>
                  <a:gd name="T30" fmla="*/ 11 w 23"/>
                  <a:gd name="T31" fmla="*/ 0 h 18"/>
                  <a:gd name="T32" fmla="*/ 11 w 23"/>
                  <a:gd name="T33" fmla="*/ 0 h 18"/>
                  <a:gd name="T34" fmla="*/ 15 w 23"/>
                  <a:gd name="T35" fmla="*/ 0 h 18"/>
                  <a:gd name="T36" fmla="*/ 19 w 23"/>
                  <a:gd name="T37" fmla="*/ 2 h 18"/>
                  <a:gd name="T38" fmla="*/ 21 w 23"/>
                  <a:gd name="T39" fmla="*/ 5 h 18"/>
                  <a:gd name="T40" fmla="*/ 23 w 23"/>
                  <a:gd name="T41" fmla="*/ 9 h 18"/>
                  <a:gd name="T42" fmla="*/ 23 w 23"/>
                  <a:gd name="T43" fmla="*/ 9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8"/>
                  <a:gd name="T68" fmla="*/ 23 w 23"/>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8">
                    <a:moveTo>
                      <a:pt x="23" y="9"/>
                    </a:moveTo>
                    <a:lnTo>
                      <a:pt x="23" y="9"/>
                    </a:lnTo>
                    <a:lnTo>
                      <a:pt x="21" y="13"/>
                    </a:lnTo>
                    <a:lnTo>
                      <a:pt x="19" y="16"/>
                    </a:lnTo>
                    <a:lnTo>
                      <a:pt x="15" y="17"/>
                    </a:lnTo>
                    <a:lnTo>
                      <a:pt x="11" y="18"/>
                    </a:lnTo>
                    <a:lnTo>
                      <a:pt x="7" y="17"/>
                    </a:lnTo>
                    <a:lnTo>
                      <a:pt x="3" y="16"/>
                    </a:lnTo>
                    <a:lnTo>
                      <a:pt x="1" y="13"/>
                    </a:lnTo>
                    <a:lnTo>
                      <a:pt x="0" y="9"/>
                    </a:lnTo>
                    <a:lnTo>
                      <a:pt x="1" y="5"/>
                    </a:lnTo>
                    <a:lnTo>
                      <a:pt x="3" y="2"/>
                    </a:lnTo>
                    <a:lnTo>
                      <a:pt x="7" y="0"/>
                    </a:lnTo>
                    <a:lnTo>
                      <a:pt x="11" y="0"/>
                    </a:lnTo>
                    <a:lnTo>
                      <a:pt x="15" y="0"/>
                    </a:lnTo>
                    <a:lnTo>
                      <a:pt x="19" y="2"/>
                    </a:lnTo>
                    <a:lnTo>
                      <a:pt x="21" y="5"/>
                    </a:lnTo>
                    <a:lnTo>
                      <a:pt x="23" y="9"/>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17" name="Freeform 80"/>
              <p:cNvSpPr>
                <a:spLocks/>
              </p:cNvSpPr>
              <p:nvPr/>
            </p:nvSpPr>
            <p:spPr bwMode="auto">
              <a:xfrm>
                <a:off x="5235" y="3224"/>
                <a:ext cx="18" cy="16"/>
              </a:xfrm>
              <a:custGeom>
                <a:avLst/>
                <a:gdLst>
                  <a:gd name="T0" fmla="*/ 18 w 18"/>
                  <a:gd name="T1" fmla="*/ 8 h 16"/>
                  <a:gd name="T2" fmla="*/ 18 w 18"/>
                  <a:gd name="T3" fmla="*/ 8 h 16"/>
                  <a:gd name="T4" fmla="*/ 17 w 18"/>
                  <a:gd name="T5" fmla="*/ 11 h 16"/>
                  <a:gd name="T6" fmla="*/ 16 w 18"/>
                  <a:gd name="T7" fmla="*/ 14 h 16"/>
                  <a:gd name="T8" fmla="*/ 12 w 18"/>
                  <a:gd name="T9" fmla="*/ 15 h 16"/>
                  <a:gd name="T10" fmla="*/ 8 w 18"/>
                  <a:gd name="T11" fmla="*/ 16 h 16"/>
                  <a:gd name="T12" fmla="*/ 8 w 18"/>
                  <a:gd name="T13" fmla="*/ 16 h 16"/>
                  <a:gd name="T14" fmla="*/ 5 w 18"/>
                  <a:gd name="T15" fmla="*/ 15 h 16"/>
                  <a:gd name="T16" fmla="*/ 2 w 18"/>
                  <a:gd name="T17" fmla="*/ 14 h 16"/>
                  <a:gd name="T18" fmla="*/ 0 w 18"/>
                  <a:gd name="T19" fmla="*/ 11 h 16"/>
                  <a:gd name="T20" fmla="*/ 0 w 18"/>
                  <a:gd name="T21" fmla="*/ 8 h 16"/>
                  <a:gd name="T22" fmla="*/ 0 w 18"/>
                  <a:gd name="T23" fmla="*/ 8 h 16"/>
                  <a:gd name="T24" fmla="*/ 0 w 18"/>
                  <a:gd name="T25" fmla="*/ 5 h 16"/>
                  <a:gd name="T26" fmla="*/ 2 w 18"/>
                  <a:gd name="T27" fmla="*/ 3 h 16"/>
                  <a:gd name="T28" fmla="*/ 5 w 18"/>
                  <a:gd name="T29" fmla="*/ 1 h 16"/>
                  <a:gd name="T30" fmla="*/ 8 w 18"/>
                  <a:gd name="T31" fmla="*/ 0 h 16"/>
                  <a:gd name="T32" fmla="*/ 8 w 18"/>
                  <a:gd name="T33" fmla="*/ 0 h 16"/>
                  <a:gd name="T34" fmla="*/ 12 w 18"/>
                  <a:gd name="T35" fmla="*/ 1 h 16"/>
                  <a:gd name="T36" fmla="*/ 16 w 18"/>
                  <a:gd name="T37" fmla="*/ 3 h 16"/>
                  <a:gd name="T38" fmla="*/ 17 w 18"/>
                  <a:gd name="T39" fmla="*/ 5 h 16"/>
                  <a:gd name="T40" fmla="*/ 18 w 18"/>
                  <a:gd name="T41" fmla="*/ 8 h 16"/>
                  <a:gd name="T42" fmla="*/ 18 w 18"/>
                  <a:gd name="T43" fmla="*/ 8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6"/>
                  <a:gd name="T68" fmla="*/ 18 w 1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6">
                    <a:moveTo>
                      <a:pt x="18" y="8"/>
                    </a:moveTo>
                    <a:lnTo>
                      <a:pt x="18" y="8"/>
                    </a:lnTo>
                    <a:lnTo>
                      <a:pt x="17" y="11"/>
                    </a:lnTo>
                    <a:lnTo>
                      <a:pt x="16" y="14"/>
                    </a:lnTo>
                    <a:lnTo>
                      <a:pt x="12" y="15"/>
                    </a:lnTo>
                    <a:lnTo>
                      <a:pt x="8" y="16"/>
                    </a:lnTo>
                    <a:lnTo>
                      <a:pt x="5" y="15"/>
                    </a:lnTo>
                    <a:lnTo>
                      <a:pt x="2" y="14"/>
                    </a:lnTo>
                    <a:lnTo>
                      <a:pt x="0" y="11"/>
                    </a:lnTo>
                    <a:lnTo>
                      <a:pt x="0" y="8"/>
                    </a:lnTo>
                    <a:lnTo>
                      <a:pt x="0" y="5"/>
                    </a:lnTo>
                    <a:lnTo>
                      <a:pt x="2" y="3"/>
                    </a:lnTo>
                    <a:lnTo>
                      <a:pt x="5" y="1"/>
                    </a:lnTo>
                    <a:lnTo>
                      <a:pt x="8" y="0"/>
                    </a:lnTo>
                    <a:lnTo>
                      <a:pt x="12" y="1"/>
                    </a:lnTo>
                    <a:lnTo>
                      <a:pt x="16" y="3"/>
                    </a:lnTo>
                    <a:lnTo>
                      <a:pt x="17" y="5"/>
                    </a:lnTo>
                    <a:lnTo>
                      <a:pt x="18" y="8"/>
                    </a:lnTo>
                    <a:close/>
                  </a:path>
                </a:pathLst>
              </a:custGeom>
              <a:solidFill>
                <a:srgbClr val="CDE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18" name="Freeform 81"/>
              <p:cNvSpPr>
                <a:spLocks/>
              </p:cNvSpPr>
              <p:nvPr/>
            </p:nvSpPr>
            <p:spPr bwMode="auto">
              <a:xfrm>
                <a:off x="5040" y="3181"/>
                <a:ext cx="40" cy="33"/>
              </a:xfrm>
              <a:custGeom>
                <a:avLst/>
                <a:gdLst>
                  <a:gd name="T0" fmla="*/ 40 w 40"/>
                  <a:gd name="T1" fmla="*/ 16 h 33"/>
                  <a:gd name="T2" fmla="*/ 40 w 40"/>
                  <a:gd name="T3" fmla="*/ 16 h 33"/>
                  <a:gd name="T4" fmla="*/ 40 w 40"/>
                  <a:gd name="T5" fmla="*/ 19 h 33"/>
                  <a:gd name="T6" fmla="*/ 39 w 40"/>
                  <a:gd name="T7" fmla="*/ 23 h 33"/>
                  <a:gd name="T8" fmla="*/ 36 w 40"/>
                  <a:gd name="T9" fmla="*/ 25 h 33"/>
                  <a:gd name="T10" fmla="*/ 34 w 40"/>
                  <a:gd name="T11" fmla="*/ 28 h 33"/>
                  <a:gd name="T12" fmla="*/ 32 w 40"/>
                  <a:gd name="T13" fmla="*/ 30 h 33"/>
                  <a:gd name="T14" fmla="*/ 28 w 40"/>
                  <a:gd name="T15" fmla="*/ 31 h 33"/>
                  <a:gd name="T16" fmla="*/ 24 w 40"/>
                  <a:gd name="T17" fmla="*/ 32 h 33"/>
                  <a:gd name="T18" fmla="*/ 21 w 40"/>
                  <a:gd name="T19" fmla="*/ 33 h 33"/>
                  <a:gd name="T20" fmla="*/ 21 w 40"/>
                  <a:gd name="T21" fmla="*/ 33 h 33"/>
                  <a:gd name="T22" fmla="*/ 17 w 40"/>
                  <a:gd name="T23" fmla="*/ 32 h 33"/>
                  <a:gd name="T24" fmla="*/ 12 w 40"/>
                  <a:gd name="T25" fmla="*/ 31 h 33"/>
                  <a:gd name="T26" fmla="*/ 10 w 40"/>
                  <a:gd name="T27" fmla="*/ 30 h 33"/>
                  <a:gd name="T28" fmla="*/ 6 w 40"/>
                  <a:gd name="T29" fmla="*/ 28 h 33"/>
                  <a:gd name="T30" fmla="*/ 4 w 40"/>
                  <a:gd name="T31" fmla="*/ 25 h 33"/>
                  <a:gd name="T32" fmla="*/ 3 w 40"/>
                  <a:gd name="T33" fmla="*/ 23 h 33"/>
                  <a:gd name="T34" fmla="*/ 2 w 40"/>
                  <a:gd name="T35" fmla="*/ 19 h 33"/>
                  <a:gd name="T36" fmla="*/ 0 w 40"/>
                  <a:gd name="T37" fmla="*/ 16 h 33"/>
                  <a:gd name="T38" fmla="*/ 0 w 40"/>
                  <a:gd name="T39" fmla="*/ 16 h 33"/>
                  <a:gd name="T40" fmla="*/ 2 w 40"/>
                  <a:gd name="T41" fmla="*/ 13 h 33"/>
                  <a:gd name="T42" fmla="*/ 3 w 40"/>
                  <a:gd name="T43" fmla="*/ 10 h 33"/>
                  <a:gd name="T44" fmla="*/ 4 w 40"/>
                  <a:gd name="T45" fmla="*/ 7 h 33"/>
                  <a:gd name="T46" fmla="*/ 6 w 40"/>
                  <a:gd name="T47" fmla="*/ 5 h 33"/>
                  <a:gd name="T48" fmla="*/ 10 w 40"/>
                  <a:gd name="T49" fmla="*/ 3 h 33"/>
                  <a:gd name="T50" fmla="*/ 12 w 40"/>
                  <a:gd name="T51" fmla="*/ 1 h 33"/>
                  <a:gd name="T52" fmla="*/ 17 w 40"/>
                  <a:gd name="T53" fmla="*/ 0 h 33"/>
                  <a:gd name="T54" fmla="*/ 21 w 40"/>
                  <a:gd name="T55" fmla="*/ 0 h 33"/>
                  <a:gd name="T56" fmla="*/ 21 w 40"/>
                  <a:gd name="T57" fmla="*/ 0 h 33"/>
                  <a:gd name="T58" fmla="*/ 24 w 40"/>
                  <a:gd name="T59" fmla="*/ 0 h 33"/>
                  <a:gd name="T60" fmla="*/ 28 w 40"/>
                  <a:gd name="T61" fmla="*/ 1 h 33"/>
                  <a:gd name="T62" fmla="*/ 32 w 40"/>
                  <a:gd name="T63" fmla="*/ 3 h 33"/>
                  <a:gd name="T64" fmla="*/ 34 w 40"/>
                  <a:gd name="T65" fmla="*/ 5 h 33"/>
                  <a:gd name="T66" fmla="*/ 36 w 40"/>
                  <a:gd name="T67" fmla="*/ 7 h 33"/>
                  <a:gd name="T68" fmla="*/ 39 w 40"/>
                  <a:gd name="T69" fmla="*/ 10 h 33"/>
                  <a:gd name="T70" fmla="*/ 40 w 40"/>
                  <a:gd name="T71" fmla="*/ 13 h 33"/>
                  <a:gd name="T72" fmla="*/ 40 w 40"/>
                  <a:gd name="T73" fmla="*/ 16 h 33"/>
                  <a:gd name="T74" fmla="*/ 40 w 40"/>
                  <a:gd name="T75" fmla="*/ 16 h 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33"/>
                  <a:gd name="T116" fmla="*/ 40 w 40"/>
                  <a:gd name="T117" fmla="*/ 33 h 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33">
                    <a:moveTo>
                      <a:pt x="40" y="16"/>
                    </a:moveTo>
                    <a:lnTo>
                      <a:pt x="40" y="16"/>
                    </a:lnTo>
                    <a:lnTo>
                      <a:pt x="40" y="19"/>
                    </a:lnTo>
                    <a:lnTo>
                      <a:pt x="39" y="23"/>
                    </a:lnTo>
                    <a:lnTo>
                      <a:pt x="36" y="25"/>
                    </a:lnTo>
                    <a:lnTo>
                      <a:pt x="34" y="28"/>
                    </a:lnTo>
                    <a:lnTo>
                      <a:pt x="32" y="30"/>
                    </a:lnTo>
                    <a:lnTo>
                      <a:pt x="28" y="31"/>
                    </a:lnTo>
                    <a:lnTo>
                      <a:pt x="24" y="32"/>
                    </a:lnTo>
                    <a:lnTo>
                      <a:pt x="21" y="33"/>
                    </a:lnTo>
                    <a:lnTo>
                      <a:pt x="17" y="32"/>
                    </a:lnTo>
                    <a:lnTo>
                      <a:pt x="12" y="31"/>
                    </a:lnTo>
                    <a:lnTo>
                      <a:pt x="10" y="30"/>
                    </a:lnTo>
                    <a:lnTo>
                      <a:pt x="6" y="28"/>
                    </a:lnTo>
                    <a:lnTo>
                      <a:pt x="4" y="25"/>
                    </a:lnTo>
                    <a:lnTo>
                      <a:pt x="3" y="23"/>
                    </a:lnTo>
                    <a:lnTo>
                      <a:pt x="2" y="19"/>
                    </a:lnTo>
                    <a:lnTo>
                      <a:pt x="0" y="16"/>
                    </a:lnTo>
                    <a:lnTo>
                      <a:pt x="2" y="13"/>
                    </a:lnTo>
                    <a:lnTo>
                      <a:pt x="3" y="10"/>
                    </a:lnTo>
                    <a:lnTo>
                      <a:pt x="4" y="7"/>
                    </a:lnTo>
                    <a:lnTo>
                      <a:pt x="6" y="5"/>
                    </a:lnTo>
                    <a:lnTo>
                      <a:pt x="10" y="3"/>
                    </a:lnTo>
                    <a:lnTo>
                      <a:pt x="12" y="1"/>
                    </a:lnTo>
                    <a:lnTo>
                      <a:pt x="17" y="0"/>
                    </a:lnTo>
                    <a:lnTo>
                      <a:pt x="21" y="0"/>
                    </a:lnTo>
                    <a:lnTo>
                      <a:pt x="24" y="0"/>
                    </a:lnTo>
                    <a:lnTo>
                      <a:pt x="28" y="1"/>
                    </a:lnTo>
                    <a:lnTo>
                      <a:pt x="32" y="3"/>
                    </a:lnTo>
                    <a:lnTo>
                      <a:pt x="34" y="5"/>
                    </a:lnTo>
                    <a:lnTo>
                      <a:pt x="36" y="7"/>
                    </a:lnTo>
                    <a:lnTo>
                      <a:pt x="39" y="10"/>
                    </a:lnTo>
                    <a:lnTo>
                      <a:pt x="40" y="13"/>
                    </a:lnTo>
                    <a:lnTo>
                      <a:pt x="40" y="16"/>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19" name="Freeform 82"/>
              <p:cNvSpPr>
                <a:spLocks/>
              </p:cNvSpPr>
              <p:nvPr/>
            </p:nvSpPr>
            <p:spPr bwMode="auto">
              <a:xfrm>
                <a:off x="5094" y="3199"/>
                <a:ext cx="23" cy="19"/>
              </a:xfrm>
              <a:custGeom>
                <a:avLst/>
                <a:gdLst>
                  <a:gd name="T0" fmla="*/ 23 w 23"/>
                  <a:gd name="T1" fmla="*/ 9 h 19"/>
                  <a:gd name="T2" fmla="*/ 23 w 23"/>
                  <a:gd name="T3" fmla="*/ 9 h 19"/>
                  <a:gd name="T4" fmla="*/ 22 w 23"/>
                  <a:gd name="T5" fmla="*/ 13 h 19"/>
                  <a:gd name="T6" fmla="*/ 20 w 23"/>
                  <a:gd name="T7" fmla="*/ 16 h 19"/>
                  <a:gd name="T8" fmla="*/ 16 w 23"/>
                  <a:gd name="T9" fmla="*/ 18 h 19"/>
                  <a:gd name="T10" fmla="*/ 12 w 23"/>
                  <a:gd name="T11" fmla="*/ 19 h 19"/>
                  <a:gd name="T12" fmla="*/ 12 w 23"/>
                  <a:gd name="T13" fmla="*/ 19 h 19"/>
                  <a:gd name="T14" fmla="*/ 8 w 23"/>
                  <a:gd name="T15" fmla="*/ 18 h 19"/>
                  <a:gd name="T16" fmla="*/ 4 w 23"/>
                  <a:gd name="T17" fmla="*/ 16 h 19"/>
                  <a:gd name="T18" fmla="*/ 2 w 23"/>
                  <a:gd name="T19" fmla="*/ 13 h 19"/>
                  <a:gd name="T20" fmla="*/ 0 w 23"/>
                  <a:gd name="T21" fmla="*/ 9 h 19"/>
                  <a:gd name="T22" fmla="*/ 0 w 23"/>
                  <a:gd name="T23" fmla="*/ 9 h 19"/>
                  <a:gd name="T24" fmla="*/ 2 w 23"/>
                  <a:gd name="T25" fmla="*/ 6 h 19"/>
                  <a:gd name="T26" fmla="*/ 4 w 23"/>
                  <a:gd name="T27" fmla="*/ 3 h 19"/>
                  <a:gd name="T28" fmla="*/ 8 w 23"/>
                  <a:gd name="T29" fmla="*/ 1 h 19"/>
                  <a:gd name="T30" fmla="*/ 12 w 23"/>
                  <a:gd name="T31" fmla="*/ 0 h 19"/>
                  <a:gd name="T32" fmla="*/ 12 w 23"/>
                  <a:gd name="T33" fmla="*/ 0 h 19"/>
                  <a:gd name="T34" fmla="*/ 16 w 23"/>
                  <a:gd name="T35" fmla="*/ 1 h 19"/>
                  <a:gd name="T36" fmla="*/ 20 w 23"/>
                  <a:gd name="T37" fmla="*/ 3 h 19"/>
                  <a:gd name="T38" fmla="*/ 22 w 23"/>
                  <a:gd name="T39" fmla="*/ 6 h 19"/>
                  <a:gd name="T40" fmla="*/ 23 w 23"/>
                  <a:gd name="T41" fmla="*/ 9 h 19"/>
                  <a:gd name="T42" fmla="*/ 23 w 23"/>
                  <a:gd name="T43" fmla="*/ 9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19"/>
                  <a:gd name="T68" fmla="*/ 23 w 23"/>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19">
                    <a:moveTo>
                      <a:pt x="23" y="9"/>
                    </a:moveTo>
                    <a:lnTo>
                      <a:pt x="23" y="9"/>
                    </a:lnTo>
                    <a:lnTo>
                      <a:pt x="22" y="13"/>
                    </a:lnTo>
                    <a:lnTo>
                      <a:pt x="20" y="16"/>
                    </a:lnTo>
                    <a:lnTo>
                      <a:pt x="16" y="18"/>
                    </a:lnTo>
                    <a:lnTo>
                      <a:pt x="12" y="19"/>
                    </a:lnTo>
                    <a:lnTo>
                      <a:pt x="8" y="18"/>
                    </a:lnTo>
                    <a:lnTo>
                      <a:pt x="4" y="16"/>
                    </a:lnTo>
                    <a:lnTo>
                      <a:pt x="2" y="13"/>
                    </a:lnTo>
                    <a:lnTo>
                      <a:pt x="0" y="9"/>
                    </a:lnTo>
                    <a:lnTo>
                      <a:pt x="2" y="6"/>
                    </a:lnTo>
                    <a:lnTo>
                      <a:pt x="4" y="3"/>
                    </a:lnTo>
                    <a:lnTo>
                      <a:pt x="8" y="1"/>
                    </a:lnTo>
                    <a:lnTo>
                      <a:pt x="12" y="0"/>
                    </a:lnTo>
                    <a:lnTo>
                      <a:pt x="16" y="1"/>
                    </a:lnTo>
                    <a:lnTo>
                      <a:pt x="20" y="3"/>
                    </a:lnTo>
                    <a:lnTo>
                      <a:pt x="22" y="6"/>
                    </a:lnTo>
                    <a:lnTo>
                      <a:pt x="23" y="9"/>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20" name="Freeform 83"/>
              <p:cNvSpPr>
                <a:spLocks/>
              </p:cNvSpPr>
              <p:nvPr/>
            </p:nvSpPr>
            <p:spPr bwMode="auto">
              <a:xfrm>
                <a:off x="5127" y="3214"/>
                <a:ext cx="14" cy="11"/>
              </a:xfrm>
              <a:custGeom>
                <a:avLst/>
                <a:gdLst>
                  <a:gd name="T0" fmla="*/ 14 w 14"/>
                  <a:gd name="T1" fmla="*/ 6 h 11"/>
                  <a:gd name="T2" fmla="*/ 14 w 14"/>
                  <a:gd name="T3" fmla="*/ 6 h 11"/>
                  <a:gd name="T4" fmla="*/ 14 w 14"/>
                  <a:gd name="T5" fmla="*/ 7 h 11"/>
                  <a:gd name="T6" fmla="*/ 13 w 14"/>
                  <a:gd name="T7" fmla="*/ 9 h 11"/>
                  <a:gd name="T8" fmla="*/ 11 w 14"/>
                  <a:gd name="T9" fmla="*/ 10 h 11"/>
                  <a:gd name="T10" fmla="*/ 7 w 14"/>
                  <a:gd name="T11" fmla="*/ 11 h 11"/>
                  <a:gd name="T12" fmla="*/ 7 w 14"/>
                  <a:gd name="T13" fmla="*/ 11 h 11"/>
                  <a:gd name="T14" fmla="*/ 5 w 14"/>
                  <a:gd name="T15" fmla="*/ 10 h 11"/>
                  <a:gd name="T16" fmla="*/ 2 w 14"/>
                  <a:gd name="T17" fmla="*/ 9 h 11"/>
                  <a:gd name="T18" fmla="*/ 1 w 14"/>
                  <a:gd name="T19" fmla="*/ 7 h 11"/>
                  <a:gd name="T20" fmla="*/ 0 w 14"/>
                  <a:gd name="T21" fmla="*/ 6 h 11"/>
                  <a:gd name="T22" fmla="*/ 0 w 14"/>
                  <a:gd name="T23" fmla="*/ 6 h 11"/>
                  <a:gd name="T24" fmla="*/ 1 w 14"/>
                  <a:gd name="T25" fmla="*/ 3 h 11"/>
                  <a:gd name="T26" fmla="*/ 2 w 14"/>
                  <a:gd name="T27" fmla="*/ 1 h 11"/>
                  <a:gd name="T28" fmla="*/ 5 w 14"/>
                  <a:gd name="T29" fmla="*/ 0 h 11"/>
                  <a:gd name="T30" fmla="*/ 7 w 14"/>
                  <a:gd name="T31" fmla="*/ 0 h 11"/>
                  <a:gd name="T32" fmla="*/ 7 w 14"/>
                  <a:gd name="T33" fmla="*/ 0 h 11"/>
                  <a:gd name="T34" fmla="*/ 11 w 14"/>
                  <a:gd name="T35" fmla="*/ 0 h 11"/>
                  <a:gd name="T36" fmla="*/ 13 w 14"/>
                  <a:gd name="T37" fmla="*/ 1 h 11"/>
                  <a:gd name="T38" fmla="*/ 14 w 14"/>
                  <a:gd name="T39" fmla="*/ 3 h 11"/>
                  <a:gd name="T40" fmla="*/ 14 w 14"/>
                  <a:gd name="T41" fmla="*/ 6 h 11"/>
                  <a:gd name="T42" fmla="*/ 14 w 14"/>
                  <a:gd name="T43" fmla="*/ 6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1"/>
                  <a:gd name="T68" fmla="*/ 14 w 14"/>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1">
                    <a:moveTo>
                      <a:pt x="14" y="6"/>
                    </a:moveTo>
                    <a:lnTo>
                      <a:pt x="14" y="6"/>
                    </a:lnTo>
                    <a:lnTo>
                      <a:pt x="14" y="7"/>
                    </a:lnTo>
                    <a:lnTo>
                      <a:pt x="13" y="9"/>
                    </a:lnTo>
                    <a:lnTo>
                      <a:pt x="11" y="10"/>
                    </a:lnTo>
                    <a:lnTo>
                      <a:pt x="7" y="11"/>
                    </a:lnTo>
                    <a:lnTo>
                      <a:pt x="5" y="10"/>
                    </a:lnTo>
                    <a:lnTo>
                      <a:pt x="2" y="9"/>
                    </a:lnTo>
                    <a:lnTo>
                      <a:pt x="1" y="7"/>
                    </a:lnTo>
                    <a:lnTo>
                      <a:pt x="0" y="6"/>
                    </a:lnTo>
                    <a:lnTo>
                      <a:pt x="1" y="3"/>
                    </a:lnTo>
                    <a:lnTo>
                      <a:pt x="2" y="1"/>
                    </a:lnTo>
                    <a:lnTo>
                      <a:pt x="5" y="0"/>
                    </a:lnTo>
                    <a:lnTo>
                      <a:pt x="7" y="0"/>
                    </a:lnTo>
                    <a:lnTo>
                      <a:pt x="11" y="0"/>
                    </a:lnTo>
                    <a:lnTo>
                      <a:pt x="13" y="1"/>
                    </a:lnTo>
                    <a:lnTo>
                      <a:pt x="14" y="3"/>
                    </a:lnTo>
                    <a:lnTo>
                      <a:pt x="14" y="6"/>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21" name="Freeform 84"/>
              <p:cNvSpPr>
                <a:spLocks/>
              </p:cNvSpPr>
              <p:nvPr/>
            </p:nvSpPr>
            <p:spPr bwMode="auto">
              <a:xfrm>
                <a:off x="5705" y="3104"/>
                <a:ext cx="40" cy="31"/>
              </a:xfrm>
              <a:custGeom>
                <a:avLst/>
                <a:gdLst>
                  <a:gd name="T0" fmla="*/ 11 w 40"/>
                  <a:gd name="T1" fmla="*/ 30 h 31"/>
                  <a:gd name="T2" fmla="*/ 11 w 40"/>
                  <a:gd name="T3" fmla="*/ 30 h 31"/>
                  <a:gd name="T4" fmla="*/ 7 w 40"/>
                  <a:gd name="T5" fmla="*/ 28 h 31"/>
                  <a:gd name="T6" fmla="*/ 5 w 40"/>
                  <a:gd name="T7" fmla="*/ 26 h 31"/>
                  <a:gd name="T8" fmla="*/ 2 w 40"/>
                  <a:gd name="T9" fmla="*/ 24 h 31"/>
                  <a:gd name="T10" fmla="*/ 1 w 40"/>
                  <a:gd name="T11" fmla="*/ 21 h 31"/>
                  <a:gd name="T12" fmla="*/ 0 w 40"/>
                  <a:gd name="T13" fmla="*/ 18 h 31"/>
                  <a:gd name="T14" fmla="*/ 0 w 40"/>
                  <a:gd name="T15" fmla="*/ 15 h 31"/>
                  <a:gd name="T16" fmla="*/ 1 w 40"/>
                  <a:gd name="T17" fmla="*/ 11 h 31"/>
                  <a:gd name="T18" fmla="*/ 2 w 40"/>
                  <a:gd name="T19" fmla="*/ 8 h 31"/>
                  <a:gd name="T20" fmla="*/ 2 w 40"/>
                  <a:gd name="T21" fmla="*/ 8 h 31"/>
                  <a:gd name="T22" fmla="*/ 5 w 40"/>
                  <a:gd name="T23" fmla="*/ 6 h 31"/>
                  <a:gd name="T24" fmla="*/ 7 w 40"/>
                  <a:gd name="T25" fmla="*/ 3 h 31"/>
                  <a:gd name="T26" fmla="*/ 11 w 40"/>
                  <a:gd name="T27" fmla="*/ 2 h 31"/>
                  <a:gd name="T28" fmla="*/ 14 w 40"/>
                  <a:gd name="T29" fmla="*/ 0 h 31"/>
                  <a:gd name="T30" fmla="*/ 18 w 40"/>
                  <a:gd name="T31" fmla="*/ 0 h 31"/>
                  <a:gd name="T32" fmla="*/ 22 w 40"/>
                  <a:gd name="T33" fmla="*/ 0 h 31"/>
                  <a:gd name="T34" fmla="*/ 25 w 40"/>
                  <a:gd name="T35" fmla="*/ 0 h 31"/>
                  <a:gd name="T36" fmla="*/ 29 w 40"/>
                  <a:gd name="T37" fmla="*/ 2 h 31"/>
                  <a:gd name="T38" fmla="*/ 29 w 40"/>
                  <a:gd name="T39" fmla="*/ 2 h 31"/>
                  <a:gd name="T40" fmla="*/ 32 w 40"/>
                  <a:gd name="T41" fmla="*/ 3 h 31"/>
                  <a:gd name="T42" fmla="*/ 35 w 40"/>
                  <a:gd name="T43" fmla="*/ 6 h 31"/>
                  <a:gd name="T44" fmla="*/ 37 w 40"/>
                  <a:gd name="T45" fmla="*/ 8 h 31"/>
                  <a:gd name="T46" fmla="*/ 38 w 40"/>
                  <a:gd name="T47" fmla="*/ 11 h 31"/>
                  <a:gd name="T48" fmla="*/ 40 w 40"/>
                  <a:gd name="T49" fmla="*/ 14 h 31"/>
                  <a:gd name="T50" fmla="*/ 40 w 40"/>
                  <a:gd name="T51" fmla="*/ 18 h 31"/>
                  <a:gd name="T52" fmla="*/ 38 w 40"/>
                  <a:gd name="T53" fmla="*/ 21 h 31"/>
                  <a:gd name="T54" fmla="*/ 37 w 40"/>
                  <a:gd name="T55" fmla="*/ 24 h 31"/>
                  <a:gd name="T56" fmla="*/ 37 w 40"/>
                  <a:gd name="T57" fmla="*/ 24 h 31"/>
                  <a:gd name="T58" fmla="*/ 35 w 40"/>
                  <a:gd name="T59" fmla="*/ 27 h 31"/>
                  <a:gd name="T60" fmla="*/ 32 w 40"/>
                  <a:gd name="T61" fmla="*/ 28 h 31"/>
                  <a:gd name="T62" fmla="*/ 29 w 40"/>
                  <a:gd name="T63" fmla="*/ 30 h 31"/>
                  <a:gd name="T64" fmla="*/ 25 w 40"/>
                  <a:gd name="T65" fmla="*/ 31 h 31"/>
                  <a:gd name="T66" fmla="*/ 22 w 40"/>
                  <a:gd name="T67" fmla="*/ 31 h 31"/>
                  <a:gd name="T68" fmla="*/ 18 w 40"/>
                  <a:gd name="T69" fmla="*/ 31 h 31"/>
                  <a:gd name="T70" fmla="*/ 14 w 40"/>
                  <a:gd name="T71" fmla="*/ 31 h 31"/>
                  <a:gd name="T72" fmla="*/ 11 w 40"/>
                  <a:gd name="T73" fmla="*/ 30 h 31"/>
                  <a:gd name="T74" fmla="*/ 11 w 40"/>
                  <a:gd name="T75" fmla="*/ 30 h 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31"/>
                  <a:gd name="T116" fmla="*/ 40 w 40"/>
                  <a:gd name="T117" fmla="*/ 31 h 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31">
                    <a:moveTo>
                      <a:pt x="11" y="30"/>
                    </a:moveTo>
                    <a:lnTo>
                      <a:pt x="11" y="30"/>
                    </a:lnTo>
                    <a:lnTo>
                      <a:pt x="7" y="28"/>
                    </a:lnTo>
                    <a:lnTo>
                      <a:pt x="5" y="26"/>
                    </a:lnTo>
                    <a:lnTo>
                      <a:pt x="2" y="24"/>
                    </a:lnTo>
                    <a:lnTo>
                      <a:pt x="1" y="21"/>
                    </a:lnTo>
                    <a:lnTo>
                      <a:pt x="0" y="18"/>
                    </a:lnTo>
                    <a:lnTo>
                      <a:pt x="0" y="15"/>
                    </a:lnTo>
                    <a:lnTo>
                      <a:pt x="1" y="11"/>
                    </a:lnTo>
                    <a:lnTo>
                      <a:pt x="2" y="8"/>
                    </a:lnTo>
                    <a:lnTo>
                      <a:pt x="5" y="6"/>
                    </a:lnTo>
                    <a:lnTo>
                      <a:pt x="7" y="3"/>
                    </a:lnTo>
                    <a:lnTo>
                      <a:pt x="11" y="2"/>
                    </a:lnTo>
                    <a:lnTo>
                      <a:pt x="14" y="0"/>
                    </a:lnTo>
                    <a:lnTo>
                      <a:pt x="18" y="0"/>
                    </a:lnTo>
                    <a:lnTo>
                      <a:pt x="22" y="0"/>
                    </a:lnTo>
                    <a:lnTo>
                      <a:pt x="25" y="0"/>
                    </a:lnTo>
                    <a:lnTo>
                      <a:pt x="29" y="2"/>
                    </a:lnTo>
                    <a:lnTo>
                      <a:pt x="32" y="3"/>
                    </a:lnTo>
                    <a:lnTo>
                      <a:pt x="35" y="6"/>
                    </a:lnTo>
                    <a:lnTo>
                      <a:pt x="37" y="8"/>
                    </a:lnTo>
                    <a:lnTo>
                      <a:pt x="38" y="11"/>
                    </a:lnTo>
                    <a:lnTo>
                      <a:pt x="40" y="14"/>
                    </a:lnTo>
                    <a:lnTo>
                      <a:pt x="40" y="18"/>
                    </a:lnTo>
                    <a:lnTo>
                      <a:pt x="38" y="21"/>
                    </a:lnTo>
                    <a:lnTo>
                      <a:pt x="37" y="24"/>
                    </a:lnTo>
                    <a:lnTo>
                      <a:pt x="35" y="27"/>
                    </a:lnTo>
                    <a:lnTo>
                      <a:pt x="32" y="28"/>
                    </a:lnTo>
                    <a:lnTo>
                      <a:pt x="29" y="30"/>
                    </a:lnTo>
                    <a:lnTo>
                      <a:pt x="25" y="31"/>
                    </a:lnTo>
                    <a:lnTo>
                      <a:pt x="22" y="31"/>
                    </a:lnTo>
                    <a:lnTo>
                      <a:pt x="18" y="31"/>
                    </a:lnTo>
                    <a:lnTo>
                      <a:pt x="14" y="31"/>
                    </a:lnTo>
                    <a:lnTo>
                      <a:pt x="11" y="30"/>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22" name="Freeform 85"/>
              <p:cNvSpPr>
                <a:spLocks/>
              </p:cNvSpPr>
              <p:nvPr/>
            </p:nvSpPr>
            <p:spPr bwMode="auto">
              <a:xfrm>
                <a:off x="5681" y="3138"/>
                <a:ext cx="22" cy="18"/>
              </a:xfrm>
              <a:custGeom>
                <a:avLst/>
                <a:gdLst>
                  <a:gd name="T0" fmla="*/ 5 w 22"/>
                  <a:gd name="T1" fmla="*/ 17 h 18"/>
                  <a:gd name="T2" fmla="*/ 5 w 22"/>
                  <a:gd name="T3" fmla="*/ 17 h 18"/>
                  <a:gd name="T4" fmla="*/ 2 w 22"/>
                  <a:gd name="T5" fmla="*/ 15 h 18"/>
                  <a:gd name="T6" fmla="*/ 0 w 22"/>
                  <a:gd name="T7" fmla="*/ 12 h 18"/>
                  <a:gd name="T8" fmla="*/ 0 w 22"/>
                  <a:gd name="T9" fmla="*/ 8 h 18"/>
                  <a:gd name="T10" fmla="*/ 1 w 22"/>
                  <a:gd name="T11" fmla="*/ 5 h 18"/>
                  <a:gd name="T12" fmla="*/ 1 w 22"/>
                  <a:gd name="T13" fmla="*/ 5 h 18"/>
                  <a:gd name="T14" fmla="*/ 4 w 22"/>
                  <a:gd name="T15" fmla="*/ 2 h 18"/>
                  <a:gd name="T16" fmla="*/ 7 w 22"/>
                  <a:gd name="T17" fmla="*/ 0 h 18"/>
                  <a:gd name="T18" fmla="*/ 11 w 22"/>
                  <a:gd name="T19" fmla="*/ 0 h 18"/>
                  <a:gd name="T20" fmla="*/ 16 w 22"/>
                  <a:gd name="T21" fmla="*/ 1 h 18"/>
                  <a:gd name="T22" fmla="*/ 16 w 22"/>
                  <a:gd name="T23" fmla="*/ 1 h 18"/>
                  <a:gd name="T24" fmla="*/ 19 w 22"/>
                  <a:gd name="T25" fmla="*/ 3 h 18"/>
                  <a:gd name="T26" fmla="*/ 20 w 22"/>
                  <a:gd name="T27" fmla="*/ 7 h 18"/>
                  <a:gd name="T28" fmla="*/ 22 w 22"/>
                  <a:gd name="T29" fmla="*/ 10 h 18"/>
                  <a:gd name="T30" fmla="*/ 20 w 22"/>
                  <a:gd name="T31" fmla="*/ 14 h 18"/>
                  <a:gd name="T32" fmla="*/ 20 w 22"/>
                  <a:gd name="T33" fmla="*/ 14 h 18"/>
                  <a:gd name="T34" fmla="*/ 17 w 22"/>
                  <a:gd name="T35" fmla="*/ 16 h 18"/>
                  <a:gd name="T36" fmla="*/ 13 w 22"/>
                  <a:gd name="T37" fmla="*/ 18 h 18"/>
                  <a:gd name="T38" fmla="*/ 10 w 22"/>
                  <a:gd name="T39" fmla="*/ 18 h 18"/>
                  <a:gd name="T40" fmla="*/ 5 w 22"/>
                  <a:gd name="T41" fmla="*/ 17 h 18"/>
                  <a:gd name="T42" fmla="*/ 5 w 22"/>
                  <a:gd name="T43" fmla="*/ 1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18"/>
                  <a:gd name="T68" fmla="*/ 22 w 22"/>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18">
                    <a:moveTo>
                      <a:pt x="5" y="17"/>
                    </a:moveTo>
                    <a:lnTo>
                      <a:pt x="5" y="17"/>
                    </a:lnTo>
                    <a:lnTo>
                      <a:pt x="2" y="15"/>
                    </a:lnTo>
                    <a:lnTo>
                      <a:pt x="0" y="12"/>
                    </a:lnTo>
                    <a:lnTo>
                      <a:pt x="0" y="8"/>
                    </a:lnTo>
                    <a:lnTo>
                      <a:pt x="1" y="5"/>
                    </a:lnTo>
                    <a:lnTo>
                      <a:pt x="4" y="2"/>
                    </a:lnTo>
                    <a:lnTo>
                      <a:pt x="7" y="0"/>
                    </a:lnTo>
                    <a:lnTo>
                      <a:pt x="11" y="0"/>
                    </a:lnTo>
                    <a:lnTo>
                      <a:pt x="16" y="1"/>
                    </a:lnTo>
                    <a:lnTo>
                      <a:pt x="19" y="3"/>
                    </a:lnTo>
                    <a:lnTo>
                      <a:pt x="20" y="7"/>
                    </a:lnTo>
                    <a:lnTo>
                      <a:pt x="22" y="10"/>
                    </a:lnTo>
                    <a:lnTo>
                      <a:pt x="20" y="14"/>
                    </a:lnTo>
                    <a:lnTo>
                      <a:pt x="17" y="16"/>
                    </a:lnTo>
                    <a:lnTo>
                      <a:pt x="13" y="18"/>
                    </a:lnTo>
                    <a:lnTo>
                      <a:pt x="10" y="18"/>
                    </a:lnTo>
                    <a:lnTo>
                      <a:pt x="5" y="17"/>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23" name="Freeform 86"/>
              <p:cNvSpPr>
                <a:spLocks/>
              </p:cNvSpPr>
              <p:nvPr/>
            </p:nvSpPr>
            <p:spPr bwMode="auto">
              <a:xfrm>
                <a:off x="5659" y="3157"/>
                <a:ext cx="15" cy="12"/>
              </a:xfrm>
              <a:custGeom>
                <a:avLst/>
                <a:gdLst>
                  <a:gd name="T0" fmla="*/ 4 w 15"/>
                  <a:gd name="T1" fmla="*/ 11 h 12"/>
                  <a:gd name="T2" fmla="*/ 4 w 15"/>
                  <a:gd name="T3" fmla="*/ 11 h 12"/>
                  <a:gd name="T4" fmla="*/ 2 w 15"/>
                  <a:gd name="T5" fmla="*/ 10 h 12"/>
                  <a:gd name="T6" fmla="*/ 0 w 15"/>
                  <a:gd name="T7" fmla="*/ 8 h 12"/>
                  <a:gd name="T8" fmla="*/ 0 w 15"/>
                  <a:gd name="T9" fmla="*/ 5 h 12"/>
                  <a:gd name="T10" fmla="*/ 0 w 15"/>
                  <a:gd name="T11" fmla="*/ 3 h 12"/>
                  <a:gd name="T12" fmla="*/ 0 w 15"/>
                  <a:gd name="T13" fmla="*/ 3 h 12"/>
                  <a:gd name="T14" fmla="*/ 3 w 15"/>
                  <a:gd name="T15" fmla="*/ 1 h 12"/>
                  <a:gd name="T16" fmla="*/ 5 w 15"/>
                  <a:gd name="T17" fmla="*/ 0 h 12"/>
                  <a:gd name="T18" fmla="*/ 8 w 15"/>
                  <a:gd name="T19" fmla="*/ 0 h 12"/>
                  <a:gd name="T20" fmla="*/ 11 w 15"/>
                  <a:gd name="T21" fmla="*/ 0 h 12"/>
                  <a:gd name="T22" fmla="*/ 11 w 15"/>
                  <a:gd name="T23" fmla="*/ 0 h 12"/>
                  <a:gd name="T24" fmla="*/ 12 w 15"/>
                  <a:gd name="T25" fmla="*/ 2 h 12"/>
                  <a:gd name="T26" fmla="*/ 15 w 15"/>
                  <a:gd name="T27" fmla="*/ 4 h 12"/>
                  <a:gd name="T28" fmla="*/ 15 w 15"/>
                  <a:gd name="T29" fmla="*/ 6 h 12"/>
                  <a:gd name="T30" fmla="*/ 14 w 15"/>
                  <a:gd name="T31" fmla="*/ 9 h 12"/>
                  <a:gd name="T32" fmla="*/ 14 w 15"/>
                  <a:gd name="T33" fmla="*/ 9 h 12"/>
                  <a:gd name="T34" fmla="*/ 12 w 15"/>
                  <a:gd name="T35" fmla="*/ 11 h 12"/>
                  <a:gd name="T36" fmla="*/ 10 w 15"/>
                  <a:gd name="T37" fmla="*/ 12 h 12"/>
                  <a:gd name="T38" fmla="*/ 6 w 15"/>
                  <a:gd name="T39" fmla="*/ 12 h 12"/>
                  <a:gd name="T40" fmla="*/ 4 w 15"/>
                  <a:gd name="T41" fmla="*/ 11 h 12"/>
                  <a:gd name="T42" fmla="*/ 4 w 15"/>
                  <a:gd name="T43" fmla="*/ 11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12"/>
                  <a:gd name="T68" fmla="*/ 15 w 15"/>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12">
                    <a:moveTo>
                      <a:pt x="4" y="11"/>
                    </a:moveTo>
                    <a:lnTo>
                      <a:pt x="4" y="11"/>
                    </a:lnTo>
                    <a:lnTo>
                      <a:pt x="2" y="10"/>
                    </a:lnTo>
                    <a:lnTo>
                      <a:pt x="0" y="8"/>
                    </a:lnTo>
                    <a:lnTo>
                      <a:pt x="0" y="5"/>
                    </a:lnTo>
                    <a:lnTo>
                      <a:pt x="0" y="3"/>
                    </a:lnTo>
                    <a:lnTo>
                      <a:pt x="3" y="1"/>
                    </a:lnTo>
                    <a:lnTo>
                      <a:pt x="5" y="0"/>
                    </a:lnTo>
                    <a:lnTo>
                      <a:pt x="8" y="0"/>
                    </a:lnTo>
                    <a:lnTo>
                      <a:pt x="11" y="0"/>
                    </a:lnTo>
                    <a:lnTo>
                      <a:pt x="12" y="2"/>
                    </a:lnTo>
                    <a:lnTo>
                      <a:pt x="15" y="4"/>
                    </a:lnTo>
                    <a:lnTo>
                      <a:pt x="15" y="6"/>
                    </a:lnTo>
                    <a:lnTo>
                      <a:pt x="14" y="9"/>
                    </a:lnTo>
                    <a:lnTo>
                      <a:pt x="12" y="11"/>
                    </a:lnTo>
                    <a:lnTo>
                      <a:pt x="10" y="12"/>
                    </a:lnTo>
                    <a:lnTo>
                      <a:pt x="6" y="12"/>
                    </a:lnTo>
                    <a:lnTo>
                      <a:pt x="4" y="11"/>
                    </a:lnTo>
                    <a:close/>
                  </a:path>
                </a:pathLst>
              </a:custGeom>
              <a:solidFill>
                <a:srgbClr val="FEFE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40124" name="Text Box 5"/>
          <p:cNvSpPr txBox="1">
            <a:spLocks noChangeArrowheads="1"/>
          </p:cNvSpPr>
          <p:nvPr/>
        </p:nvSpPr>
        <p:spPr bwMode="auto">
          <a:xfrm>
            <a:off x="7292975" y="6488113"/>
            <a:ext cx="1836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John Musacchio</a:t>
            </a:r>
          </a:p>
        </p:txBody>
      </p:sp>
      <p:grpSp>
        <p:nvGrpSpPr>
          <p:cNvPr id="16" name="Group 211"/>
          <p:cNvGrpSpPr>
            <a:grpSpLocks/>
          </p:cNvGrpSpPr>
          <p:nvPr/>
        </p:nvGrpSpPr>
        <p:grpSpPr bwMode="auto">
          <a:xfrm>
            <a:off x="1150938" y="5341938"/>
            <a:ext cx="7414001" cy="1203325"/>
            <a:chOff x="1150883" y="5341664"/>
            <a:chExt cx="7413342" cy="1203325"/>
          </a:xfrm>
        </p:grpSpPr>
        <p:sp>
          <p:nvSpPr>
            <p:cNvPr id="40126" name="Freeform 186"/>
            <p:cNvSpPr>
              <a:spLocks/>
            </p:cNvSpPr>
            <p:nvPr/>
          </p:nvSpPr>
          <p:spPr bwMode="auto">
            <a:xfrm>
              <a:off x="3856039" y="6089650"/>
              <a:ext cx="439738" cy="442913"/>
            </a:xfrm>
            <a:custGeom>
              <a:avLst/>
              <a:gdLst>
                <a:gd name="T0" fmla="*/ 240 w 618"/>
                <a:gd name="T1" fmla="*/ 0 h 300"/>
                <a:gd name="T2" fmla="*/ 144 w 618"/>
                <a:gd name="T3" fmla="*/ 48 h 300"/>
                <a:gd name="T4" fmla="*/ 0 w 618"/>
                <a:gd name="T5" fmla="*/ 144 h 300"/>
                <a:gd name="T6" fmla="*/ 0 w 618"/>
                <a:gd name="T7" fmla="*/ 288 h 300"/>
                <a:gd name="T8" fmla="*/ 618 w 618"/>
                <a:gd name="T9" fmla="*/ 300 h 300"/>
                <a:gd name="T10" fmla="*/ 618 w 618"/>
                <a:gd name="T11" fmla="*/ 150 h 300"/>
                <a:gd name="T12" fmla="*/ 384 w 618"/>
                <a:gd name="T13" fmla="*/ 0 h 300"/>
                <a:gd name="T14" fmla="*/ 240 w 618"/>
                <a:gd name="T15" fmla="*/ 0 h 300"/>
                <a:gd name="T16" fmla="*/ 0 60000 65536"/>
                <a:gd name="T17" fmla="*/ 0 60000 65536"/>
                <a:gd name="T18" fmla="*/ 0 60000 65536"/>
                <a:gd name="T19" fmla="*/ 0 60000 65536"/>
                <a:gd name="T20" fmla="*/ 0 60000 65536"/>
                <a:gd name="T21" fmla="*/ 0 60000 65536"/>
                <a:gd name="T22" fmla="*/ 0 60000 65536"/>
                <a:gd name="T23" fmla="*/ 0 60000 65536"/>
                <a:gd name="T24" fmla="*/ 0 w 618"/>
                <a:gd name="T25" fmla="*/ 0 h 300"/>
                <a:gd name="T26" fmla="*/ 618 w 618"/>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8" h="300">
                  <a:moveTo>
                    <a:pt x="240" y="0"/>
                  </a:moveTo>
                  <a:lnTo>
                    <a:pt x="144" y="48"/>
                  </a:lnTo>
                  <a:lnTo>
                    <a:pt x="0" y="144"/>
                  </a:lnTo>
                  <a:lnTo>
                    <a:pt x="0" y="288"/>
                  </a:lnTo>
                  <a:lnTo>
                    <a:pt x="618" y="300"/>
                  </a:lnTo>
                  <a:lnTo>
                    <a:pt x="618" y="150"/>
                  </a:lnTo>
                  <a:lnTo>
                    <a:pt x="384" y="0"/>
                  </a:lnTo>
                  <a:lnTo>
                    <a:pt x="24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127" name="Oval 188"/>
            <p:cNvSpPr>
              <a:spLocks noChangeArrowheads="1"/>
            </p:cNvSpPr>
            <p:nvPr/>
          </p:nvSpPr>
          <p:spPr bwMode="auto">
            <a:xfrm rot="-261266">
              <a:off x="3865564" y="5715000"/>
              <a:ext cx="473075" cy="471488"/>
            </a:xfrm>
            <a:prstGeom prst="ellipse">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40128" name="Freeform 189"/>
            <p:cNvSpPr>
              <a:spLocks/>
            </p:cNvSpPr>
            <p:nvPr/>
          </p:nvSpPr>
          <p:spPr bwMode="auto">
            <a:xfrm>
              <a:off x="4152901" y="6037263"/>
              <a:ext cx="127000" cy="76200"/>
            </a:xfrm>
            <a:custGeom>
              <a:avLst/>
              <a:gdLst>
                <a:gd name="T0" fmla="*/ 56 w 56"/>
                <a:gd name="T1" fmla="*/ 96 h 96"/>
                <a:gd name="T2" fmla="*/ 8 w 56"/>
                <a:gd name="T3" fmla="*/ 48 h 96"/>
                <a:gd name="T4" fmla="*/ 8 w 56"/>
                <a:gd name="T5" fmla="*/ 0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56" y="96"/>
                  </a:moveTo>
                  <a:cubicBezTo>
                    <a:pt x="36" y="80"/>
                    <a:pt x="16" y="64"/>
                    <a:pt x="8" y="48"/>
                  </a:cubicBezTo>
                  <a:cubicBezTo>
                    <a:pt x="0" y="32"/>
                    <a:pt x="4" y="16"/>
                    <a:pt x="8" y="0"/>
                  </a:cubicBez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40129" name="Oval 190"/>
            <p:cNvSpPr>
              <a:spLocks noChangeArrowheads="1"/>
            </p:cNvSpPr>
            <p:nvPr/>
          </p:nvSpPr>
          <p:spPr bwMode="auto">
            <a:xfrm>
              <a:off x="4206876" y="5846763"/>
              <a:ext cx="65088" cy="52388"/>
            </a:xfrm>
            <a:prstGeom prst="ellipse">
              <a:avLst/>
            </a:prstGeom>
            <a:solidFill>
              <a:srgbClr val="000000"/>
            </a:solidFill>
            <a:ln w="9525">
              <a:solidFill>
                <a:srgbClr val="000000"/>
              </a:solidFill>
              <a:round/>
              <a:headEnd/>
              <a:tailEnd/>
            </a:ln>
          </p:spPr>
          <p:txBody>
            <a:bodyPr wrap="none" anchor="ctr"/>
            <a:lstStyle/>
            <a:p>
              <a:endParaRPr lang="en-US" sz="1800"/>
            </a:p>
          </p:txBody>
        </p:sp>
        <p:sp>
          <p:nvSpPr>
            <p:cNvPr id="40130" name="Freeform 192"/>
            <p:cNvSpPr>
              <a:spLocks/>
            </p:cNvSpPr>
            <p:nvPr/>
          </p:nvSpPr>
          <p:spPr bwMode="auto">
            <a:xfrm>
              <a:off x="4276726" y="5921375"/>
              <a:ext cx="112713" cy="109538"/>
            </a:xfrm>
            <a:custGeom>
              <a:avLst/>
              <a:gdLst>
                <a:gd name="T0" fmla="*/ 16 w 49"/>
                <a:gd name="T1" fmla="*/ 0 h 57"/>
                <a:gd name="T2" fmla="*/ 40 w 49"/>
                <a:gd name="T3" fmla="*/ 31 h 57"/>
                <a:gd name="T4" fmla="*/ 49 w 49"/>
                <a:gd name="T5" fmla="*/ 54 h 57"/>
                <a:gd name="T6" fmla="*/ 0 w 49"/>
                <a:gd name="T7" fmla="*/ 57 h 57"/>
                <a:gd name="T8" fmla="*/ 16 w 49"/>
                <a:gd name="T9" fmla="*/ 0 h 57"/>
                <a:gd name="T10" fmla="*/ 0 60000 65536"/>
                <a:gd name="T11" fmla="*/ 0 60000 65536"/>
                <a:gd name="T12" fmla="*/ 0 60000 65536"/>
                <a:gd name="T13" fmla="*/ 0 60000 65536"/>
                <a:gd name="T14" fmla="*/ 0 60000 65536"/>
                <a:gd name="T15" fmla="*/ 0 w 49"/>
                <a:gd name="T16" fmla="*/ 0 h 57"/>
                <a:gd name="T17" fmla="*/ 49 w 49"/>
                <a:gd name="T18" fmla="*/ 57 h 57"/>
              </a:gdLst>
              <a:ahLst/>
              <a:cxnLst>
                <a:cxn ang="T10">
                  <a:pos x="T0" y="T1"/>
                </a:cxn>
                <a:cxn ang="T11">
                  <a:pos x="T2" y="T3"/>
                </a:cxn>
                <a:cxn ang="T12">
                  <a:pos x="T4" y="T5"/>
                </a:cxn>
                <a:cxn ang="T13">
                  <a:pos x="T6" y="T7"/>
                </a:cxn>
                <a:cxn ang="T14">
                  <a:pos x="T8" y="T9"/>
                </a:cxn>
              </a:cxnLst>
              <a:rect l="T15" t="T16" r="T17" b="T18"/>
              <a:pathLst>
                <a:path w="49" h="57">
                  <a:moveTo>
                    <a:pt x="16" y="0"/>
                  </a:moveTo>
                  <a:cubicBezTo>
                    <a:pt x="21" y="14"/>
                    <a:pt x="32" y="20"/>
                    <a:pt x="40" y="31"/>
                  </a:cubicBezTo>
                  <a:cubicBezTo>
                    <a:pt x="43" y="39"/>
                    <a:pt x="46" y="46"/>
                    <a:pt x="49" y="54"/>
                  </a:cubicBezTo>
                  <a:lnTo>
                    <a:pt x="0" y="57"/>
                  </a:lnTo>
                  <a:lnTo>
                    <a:pt x="16"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pic>
          <p:nvPicPr>
            <p:cNvPr id="40131" name="Picture 194" descr="j01974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9" y="5818188"/>
              <a:ext cx="4762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32" name="Text Box 204"/>
            <p:cNvSpPr txBox="1">
              <a:spLocks noChangeArrowheads="1"/>
            </p:cNvSpPr>
            <p:nvPr/>
          </p:nvSpPr>
          <p:spPr bwMode="auto">
            <a:xfrm>
              <a:off x="6673305" y="5770289"/>
              <a:ext cx="18909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rPr>
                <a:t>OS </a:t>
              </a:r>
              <a:r>
                <a:rPr lang="en-US" sz="1800" dirty="0"/>
                <a:t>Update</a:t>
              </a:r>
            </a:p>
            <a:p>
              <a:r>
                <a:rPr lang="en-US" sz="1800" dirty="0">
                  <a:solidFill>
                    <a:srgbClr val="000000"/>
                  </a:solidFill>
                </a:rPr>
                <a:t>Antivirus Update</a:t>
              </a:r>
            </a:p>
          </p:txBody>
        </p:sp>
        <p:sp>
          <p:nvSpPr>
            <p:cNvPr id="40133" name="Freeform 205"/>
            <p:cNvSpPr>
              <a:spLocks/>
            </p:cNvSpPr>
            <p:nvPr/>
          </p:nvSpPr>
          <p:spPr bwMode="auto">
            <a:xfrm>
              <a:off x="3810001" y="5638800"/>
              <a:ext cx="496888" cy="247650"/>
            </a:xfrm>
            <a:custGeom>
              <a:avLst/>
              <a:gdLst>
                <a:gd name="T0" fmla="*/ 313 w 313"/>
                <a:gd name="T1" fmla="*/ 96 h 156"/>
                <a:gd name="T2" fmla="*/ 158 w 313"/>
                <a:gd name="T3" fmla="*/ 116 h 156"/>
                <a:gd name="T4" fmla="*/ 0 w 313"/>
                <a:gd name="T5" fmla="*/ 156 h 156"/>
                <a:gd name="T6" fmla="*/ 18 w 313"/>
                <a:gd name="T7" fmla="*/ 94 h 156"/>
                <a:gd name="T8" fmla="*/ 40 w 313"/>
                <a:gd name="T9" fmla="*/ 56 h 156"/>
                <a:gd name="T10" fmla="*/ 129 w 313"/>
                <a:gd name="T11" fmla="*/ 10 h 156"/>
                <a:gd name="T12" fmla="*/ 212 w 313"/>
                <a:gd name="T13" fmla="*/ 0 h 156"/>
                <a:gd name="T14" fmla="*/ 272 w 313"/>
                <a:gd name="T15" fmla="*/ 23 h 156"/>
                <a:gd name="T16" fmla="*/ 307 w 313"/>
                <a:gd name="T17" fmla="*/ 63 h 156"/>
                <a:gd name="T18" fmla="*/ 313 w 313"/>
                <a:gd name="T19" fmla="*/ 96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156"/>
                <a:gd name="T32" fmla="*/ 313 w 313"/>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156">
                  <a:moveTo>
                    <a:pt x="313" y="96"/>
                  </a:moveTo>
                  <a:lnTo>
                    <a:pt x="158" y="116"/>
                  </a:lnTo>
                  <a:lnTo>
                    <a:pt x="0" y="156"/>
                  </a:lnTo>
                  <a:lnTo>
                    <a:pt x="18" y="94"/>
                  </a:lnTo>
                  <a:lnTo>
                    <a:pt x="40" y="56"/>
                  </a:lnTo>
                  <a:lnTo>
                    <a:pt x="129" y="10"/>
                  </a:lnTo>
                  <a:lnTo>
                    <a:pt x="212" y="0"/>
                  </a:lnTo>
                  <a:lnTo>
                    <a:pt x="272" y="23"/>
                  </a:lnTo>
                  <a:lnTo>
                    <a:pt x="307" y="63"/>
                  </a:lnTo>
                  <a:lnTo>
                    <a:pt x="313" y="96"/>
                  </a:lnTo>
                  <a:close/>
                </a:path>
              </a:pathLst>
            </a:custGeom>
            <a:solidFill>
              <a:srgbClr val="663300"/>
            </a:solidFill>
            <a:ln w="9525">
              <a:solidFill>
                <a:srgbClr val="663300"/>
              </a:solidFill>
              <a:round/>
              <a:headEnd/>
              <a:tailEnd/>
            </a:ln>
          </p:spPr>
          <p:txBody>
            <a:bodyPr/>
            <a:lstStyle/>
            <a:p>
              <a:endParaRPr lang="en-US" sz="1800"/>
            </a:p>
          </p:txBody>
        </p:sp>
        <p:pic>
          <p:nvPicPr>
            <p:cNvPr id="40134" name="Picture 4" descr="MCBS01580_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883" y="5341664"/>
              <a:ext cx="13017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135" name="Straight Arrow Connector 207"/>
            <p:cNvCxnSpPr>
              <a:cxnSpLocks noChangeShapeType="1"/>
            </p:cNvCxnSpPr>
            <p:nvPr/>
          </p:nvCxnSpPr>
          <p:spPr bwMode="auto">
            <a:xfrm rot="10800000">
              <a:off x="5405720" y="6051176"/>
              <a:ext cx="1075762" cy="1"/>
            </a:xfrm>
            <a:prstGeom prst="straightConnector1">
              <a:avLst/>
            </a:prstGeom>
            <a:noFill/>
            <a:ln w="9525">
              <a:solidFill>
                <a:schemeClr val="tx1"/>
              </a:solidFill>
              <a:round/>
              <a:headEnd/>
              <a:tailEnd type="arrow" w="med" len="med"/>
            </a:ln>
          </p:spPr>
        </p:cxnSp>
        <p:cxnSp>
          <p:nvCxnSpPr>
            <p:cNvPr id="40136" name="Straight Arrow Connector 210"/>
            <p:cNvCxnSpPr>
              <a:cxnSpLocks noChangeShapeType="1"/>
            </p:cNvCxnSpPr>
            <p:nvPr/>
          </p:nvCxnSpPr>
          <p:spPr bwMode="auto">
            <a:xfrm>
              <a:off x="2610853" y="6051884"/>
              <a:ext cx="994610" cy="1588"/>
            </a:xfrm>
            <a:prstGeom prst="straightConnector1">
              <a:avLst/>
            </a:prstGeom>
            <a:noFill/>
            <a:ln w="47625">
              <a:solidFill>
                <a:schemeClr val="tx1"/>
              </a:solidFill>
              <a:round/>
              <a:headEnd/>
              <a:tailEnd type="arrow" w="med" len="med"/>
            </a:ln>
          </p:spPr>
        </p:cxnSp>
      </p:grpSp>
    </p:spTree>
    <p:extLst>
      <p:ext uri="{BB962C8B-B14F-4D97-AF65-F5344CB8AC3E}">
        <p14:creationId xmlns:p14="http://schemas.microsoft.com/office/powerpoint/2010/main" val="2505634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33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339">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Postcards from the Edge</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rgbClr val="0000FF"/>
                </a:solidFill>
              </a:rPr>
              <a:t>Roy Yates, </a:t>
            </a:r>
            <a:r>
              <a:rPr lang="en-US" dirty="0" err="1">
                <a:solidFill>
                  <a:srgbClr val="0000FF"/>
                </a:solidFill>
              </a:rPr>
              <a:t>Dipankar</a:t>
            </a:r>
            <a:r>
              <a:rPr lang="en-US" dirty="0">
                <a:solidFill>
                  <a:srgbClr val="0000FF"/>
                </a:solidFill>
              </a:rPr>
              <a:t> </a:t>
            </a:r>
            <a:r>
              <a:rPr lang="en-US" dirty="0" err="1">
                <a:solidFill>
                  <a:srgbClr val="0000FF"/>
                </a:solidFill>
              </a:rPr>
              <a:t>Raychaudhuri</a:t>
            </a:r>
            <a:r>
              <a:rPr lang="en-US" dirty="0">
                <a:solidFill>
                  <a:srgbClr val="0000FF"/>
                </a:solidFill>
              </a:rPr>
              <a:t>, </a:t>
            </a:r>
            <a:r>
              <a:rPr lang="en-US" dirty="0" err="1">
                <a:solidFill>
                  <a:srgbClr val="0000FF"/>
                </a:solidFill>
              </a:rPr>
              <a:t>Sanjoy</a:t>
            </a:r>
            <a:r>
              <a:rPr lang="en-US" dirty="0">
                <a:solidFill>
                  <a:srgbClr val="0000FF"/>
                </a:solidFill>
              </a:rPr>
              <a:t> Paul, James </a:t>
            </a:r>
            <a:r>
              <a:rPr lang="en-US" dirty="0" smtClean="0">
                <a:solidFill>
                  <a:srgbClr val="0000FF"/>
                </a:solidFill>
              </a:rPr>
              <a:t>Kurose</a:t>
            </a:r>
          </a:p>
          <a:p>
            <a:r>
              <a:rPr lang="en-US" dirty="0" smtClean="0"/>
              <a:t>Cache-and-forward</a:t>
            </a:r>
          </a:p>
          <a:p>
            <a:pPr lvl="1"/>
            <a:r>
              <a:rPr lang="en-US" dirty="0"/>
              <a:t>R</a:t>
            </a:r>
            <a:r>
              <a:rPr lang="en-US" dirty="0" smtClean="0"/>
              <a:t>eliable </a:t>
            </a:r>
            <a:r>
              <a:rPr lang="en-US" dirty="0"/>
              <a:t>hop-by-hop transport of large </a:t>
            </a:r>
            <a:r>
              <a:rPr lang="en-US" dirty="0" smtClean="0"/>
              <a:t>files</a:t>
            </a:r>
            <a:endParaRPr lang="en-US" dirty="0"/>
          </a:p>
          <a:p>
            <a:pPr lvl="1"/>
            <a:r>
              <a:rPr lang="en-US" dirty="0" smtClean="0"/>
              <a:t>Push</a:t>
            </a:r>
            <a:r>
              <a:rPr lang="en-US" dirty="0"/>
              <a:t>-pull architecture for opportunistic delivery of files both to and from the wired </a:t>
            </a:r>
            <a:r>
              <a:rPr lang="en-US" dirty="0" smtClean="0"/>
              <a:t>network</a:t>
            </a:r>
            <a:endParaRPr lang="en-US" dirty="0"/>
          </a:p>
          <a:p>
            <a:pPr lvl="1"/>
            <a:r>
              <a:rPr lang="en-US" dirty="0" smtClean="0"/>
              <a:t>Enhanced </a:t>
            </a:r>
            <a:r>
              <a:rPr lang="en-US" dirty="0"/>
              <a:t>naming to provide location information for mobile </a:t>
            </a:r>
            <a:r>
              <a:rPr lang="en-US" dirty="0" smtClean="0"/>
              <a:t>terminals</a:t>
            </a:r>
            <a:endParaRPr lang="en-US" dirty="0"/>
          </a:p>
          <a:p>
            <a:pPr lvl="1"/>
            <a:r>
              <a:rPr lang="en-US" dirty="0" smtClean="0"/>
              <a:t>Distributed </a:t>
            </a:r>
            <a:r>
              <a:rPr lang="en-US" dirty="0"/>
              <a:t>caching of popular content to make peer-to-peer file sharing a first-class service and to enable efficient reliable multicast.</a:t>
            </a:r>
          </a:p>
        </p:txBody>
      </p:sp>
    </p:spTree>
    <p:extLst>
      <p:ext uri="{BB962C8B-B14F-4D97-AF65-F5344CB8AC3E}">
        <p14:creationId xmlns:p14="http://schemas.microsoft.com/office/powerpoint/2010/main" val="3930650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Architectural Support for Selectively-Connected End Systems</a:t>
            </a:r>
          </a:p>
        </p:txBody>
      </p:sp>
      <p:sp>
        <p:nvSpPr>
          <p:cNvPr id="3" name="Content Placeholder 2"/>
          <p:cNvSpPr>
            <a:spLocks noGrp="1"/>
          </p:cNvSpPr>
          <p:nvPr>
            <p:ph idx="1"/>
          </p:nvPr>
        </p:nvSpPr>
        <p:spPr>
          <a:xfrm>
            <a:off x="457200" y="1600200"/>
            <a:ext cx="8229600" cy="4934164"/>
          </a:xfrm>
        </p:spPr>
        <p:txBody>
          <a:bodyPr>
            <a:normAutofit fontScale="92500" lnSpcReduction="10000"/>
          </a:bodyPr>
          <a:lstStyle/>
          <a:p>
            <a:r>
              <a:rPr lang="en-US" dirty="0">
                <a:solidFill>
                  <a:srgbClr val="0000FF"/>
                </a:solidFill>
              </a:rPr>
              <a:t>Mark Allman, Vern </a:t>
            </a:r>
            <a:r>
              <a:rPr lang="en-US" dirty="0" err="1">
                <a:solidFill>
                  <a:srgbClr val="0000FF"/>
                </a:solidFill>
              </a:rPr>
              <a:t>Paxson</a:t>
            </a:r>
            <a:r>
              <a:rPr lang="en-US" dirty="0">
                <a:solidFill>
                  <a:srgbClr val="0000FF"/>
                </a:solidFill>
              </a:rPr>
              <a:t>, Ken Christensen, Bruce </a:t>
            </a:r>
            <a:r>
              <a:rPr lang="en-US" dirty="0" err="1">
                <a:solidFill>
                  <a:srgbClr val="0000FF"/>
                </a:solidFill>
              </a:rPr>
              <a:t>Nordman</a:t>
            </a:r>
            <a:endParaRPr lang="en-US" dirty="0" smtClean="0">
              <a:solidFill>
                <a:srgbClr val="0000FF"/>
              </a:solidFill>
            </a:endParaRPr>
          </a:p>
          <a:p>
            <a:r>
              <a:rPr lang="en-US" dirty="0" smtClean="0"/>
              <a:t>Enable </a:t>
            </a:r>
            <a:r>
              <a:rPr lang="en-US" dirty="0"/>
              <a:t>an </a:t>
            </a:r>
            <a:r>
              <a:rPr lang="en-US" dirty="0" smtClean="0"/>
              <a:t>energy-efficient </a:t>
            </a:r>
            <a:r>
              <a:rPr lang="en-US" dirty="0"/>
              <a:t>f</a:t>
            </a:r>
            <a:r>
              <a:rPr lang="en-US" dirty="0" smtClean="0"/>
              <a:t>uture Internet</a:t>
            </a:r>
          </a:p>
          <a:p>
            <a:r>
              <a:rPr lang="en-US" dirty="0" smtClean="0"/>
              <a:t>Baked-in assumption of always-on</a:t>
            </a:r>
          </a:p>
          <a:p>
            <a:pPr lvl="1"/>
            <a:r>
              <a:rPr lang="en-US" dirty="0" smtClean="0"/>
              <a:t>Fate sharing</a:t>
            </a:r>
          </a:p>
          <a:p>
            <a:pPr lvl="1"/>
            <a:r>
              <a:rPr lang="en-US" dirty="0" smtClean="0"/>
              <a:t>Soft-state</a:t>
            </a:r>
          </a:p>
          <a:p>
            <a:pPr lvl="1"/>
            <a:r>
              <a:rPr lang="en-US" dirty="0" smtClean="0"/>
              <a:t>E2E</a:t>
            </a:r>
          </a:p>
          <a:p>
            <a:r>
              <a:rPr lang="en-US" dirty="0" smtClean="0"/>
              <a:t>Study how architecture should change for real current devices</a:t>
            </a:r>
          </a:p>
          <a:p>
            <a:pPr lvl="1"/>
            <a:r>
              <a:rPr lang="en-US" dirty="0" smtClean="0"/>
              <a:t>Proxy, “limbo”, assistant</a:t>
            </a:r>
            <a:endParaRPr lang="en-US" dirty="0"/>
          </a:p>
        </p:txBody>
      </p:sp>
    </p:spTree>
    <p:extLst>
      <p:ext uri="{BB962C8B-B14F-4D97-AF65-F5344CB8AC3E}">
        <p14:creationId xmlns:p14="http://schemas.microsoft.com/office/powerpoint/2010/main" val="1618938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Internet Architecture</a:t>
            </a:r>
            <a:endParaRPr lang="en-US" dirty="0"/>
          </a:p>
        </p:txBody>
      </p:sp>
      <p:sp>
        <p:nvSpPr>
          <p:cNvPr id="3" name="Content Placeholder 2"/>
          <p:cNvSpPr>
            <a:spLocks noGrp="1"/>
          </p:cNvSpPr>
          <p:nvPr>
            <p:ph idx="1"/>
          </p:nvPr>
        </p:nvSpPr>
        <p:spPr>
          <a:xfrm>
            <a:off x="457200" y="1600200"/>
            <a:ext cx="8229600" cy="4808047"/>
          </a:xfrm>
        </p:spPr>
        <p:txBody>
          <a:bodyPr>
            <a:normAutofit fontScale="85000" lnSpcReduction="20000"/>
          </a:bodyPr>
          <a:lstStyle/>
          <a:p>
            <a:r>
              <a:rPr lang="en-US" dirty="0" smtClean="0"/>
              <a:t>In 2009-10, NSF created the FIA program</a:t>
            </a:r>
          </a:p>
          <a:p>
            <a:pPr lvl="1"/>
            <a:r>
              <a:rPr lang="en-US" dirty="0" smtClean="0"/>
              <a:t>Build on FIND, </a:t>
            </a:r>
            <a:r>
              <a:rPr lang="en-US" dirty="0" err="1" smtClean="0"/>
              <a:t>NetSE</a:t>
            </a:r>
            <a:r>
              <a:rPr lang="en-US" dirty="0" smtClean="0"/>
              <a:t>, leverage GENI</a:t>
            </a:r>
          </a:p>
          <a:p>
            <a:pPr lvl="1"/>
            <a:r>
              <a:rPr lang="en-US" dirty="0" smtClean="0"/>
              <a:t>Integrate; nearly complete architectures</a:t>
            </a:r>
          </a:p>
          <a:p>
            <a:r>
              <a:rPr lang="en-US" dirty="0" smtClean="0"/>
              <a:t>Four large projects funded</a:t>
            </a:r>
          </a:p>
          <a:p>
            <a:pPr lvl="1"/>
            <a:r>
              <a:rPr lang="en-US" dirty="0" smtClean="0"/>
              <a:t>Named Data Networking</a:t>
            </a:r>
          </a:p>
          <a:p>
            <a:pPr lvl="1"/>
            <a:r>
              <a:rPr lang="en-US" dirty="0" smtClean="0"/>
              <a:t>Mobility First</a:t>
            </a:r>
          </a:p>
          <a:p>
            <a:pPr lvl="1"/>
            <a:r>
              <a:rPr lang="en-US" dirty="0" smtClean="0"/>
              <a:t>Nebula</a:t>
            </a:r>
          </a:p>
          <a:p>
            <a:pPr lvl="1"/>
            <a:r>
              <a:rPr lang="en-US" dirty="0" err="1" smtClean="0"/>
              <a:t>eXpressive</a:t>
            </a:r>
            <a:r>
              <a:rPr lang="en-US" dirty="0" smtClean="0"/>
              <a:t> Internet Architecture</a:t>
            </a:r>
          </a:p>
          <a:p>
            <a:r>
              <a:rPr lang="en-US" dirty="0" smtClean="0"/>
              <a:t>Similar focus as FIND, but also</a:t>
            </a:r>
          </a:p>
          <a:p>
            <a:pPr lvl="1"/>
            <a:r>
              <a:rPr lang="en-US" dirty="0" smtClean="0"/>
              <a:t>Economic viability</a:t>
            </a:r>
          </a:p>
          <a:p>
            <a:pPr lvl="1"/>
            <a:r>
              <a:rPr lang="en-US" dirty="0" smtClean="0"/>
              <a:t>“</a:t>
            </a:r>
            <a:r>
              <a:rPr lang="en-US" dirty="0" err="1" smtClean="0"/>
              <a:t>Deployabilty</a:t>
            </a:r>
            <a:r>
              <a:rPr lang="en-US" dirty="0" smtClean="0"/>
              <a:t>”, (“</a:t>
            </a:r>
            <a:r>
              <a:rPr lang="en-US" dirty="0" err="1" smtClean="0"/>
              <a:t>realizability</a:t>
            </a:r>
            <a:r>
              <a:rPr lang="en-US" dirty="0" smtClean="0"/>
              <a:t>”?)</a:t>
            </a:r>
          </a:p>
          <a:p>
            <a:r>
              <a:rPr lang="en-US" dirty="0">
                <a:solidFill>
                  <a:schemeClr val="tx2">
                    <a:lumMod val="40000"/>
                    <a:lumOff val="60000"/>
                  </a:schemeClr>
                </a:solidFill>
              </a:rPr>
              <a:t>http://</a:t>
            </a:r>
            <a:r>
              <a:rPr lang="en-US" dirty="0" err="1">
                <a:solidFill>
                  <a:schemeClr val="tx2">
                    <a:lumMod val="40000"/>
                    <a:lumOff val="60000"/>
                  </a:schemeClr>
                </a:solidFill>
              </a:rPr>
              <a:t>www.nets-fia.net</a:t>
            </a:r>
            <a:r>
              <a:rPr lang="en-US" dirty="0">
                <a:solidFill>
                  <a:schemeClr val="tx2">
                    <a:lumMod val="40000"/>
                    <a:lumOff val="60000"/>
                  </a:schemeClr>
                </a:solidFill>
              </a:rPr>
              <a:t>/</a:t>
            </a:r>
          </a:p>
        </p:txBody>
      </p:sp>
    </p:spTree>
    <p:extLst>
      <p:ext uri="{BB962C8B-B14F-4D97-AF65-F5344CB8AC3E}">
        <p14:creationId xmlns:p14="http://schemas.microsoft.com/office/powerpoint/2010/main" val="3341208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ChoiceNet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NSF </a:t>
            </a:r>
            <a:r>
              <a:rPr lang="en-US" dirty="0" err="1" smtClean="0"/>
              <a:t>NeTS</a:t>
            </a:r>
            <a:r>
              <a:rPr lang="en-US" dirty="0" smtClean="0"/>
              <a:t> Large project</a:t>
            </a:r>
          </a:p>
          <a:p>
            <a:pPr lvl="1"/>
            <a:r>
              <a:rPr lang="en-US" dirty="0" smtClean="0"/>
              <a:t>Inducted into FIA</a:t>
            </a:r>
          </a:p>
          <a:p>
            <a:r>
              <a:rPr lang="en-US" dirty="0" smtClean="0"/>
              <a:t>Team:</a:t>
            </a:r>
          </a:p>
          <a:p>
            <a:pPr lvl="1"/>
            <a:r>
              <a:rPr lang="en-US" dirty="0" smtClean="0"/>
              <a:t>University of Kentucky: </a:t>
            </a:r>
            <a:br>
              <a:rPr lang="en-US" dirty="0" smtClean="0"/>
            </a:br>
            <a:r>
              <a:rPr lang="en-US" dirty="0" smtClean="0"/>
              <a:t>Jim </a:t>
            </a:r>
            <a:r>
              <a:rPr lang="en-US" dirty="0" err="1" smtClean="0"/>
              <a:t>Griffioen</a:t>
            </a:r>
            <a:r>
              <a:rPr lang="en-US" dirty="0" smtClean="0"/>
              <a:t>, Ken Calvert</a:t>
            </a:r>
          </a:p>
          <a:p>
            <a:pPr lvl="1"/>
            <a:r>
              <a:rPr lang="en-US" dirty="0" smtClean="0"/>
              <a:t>North Carolina State University: </a:t>
            </a:r>
            <a:br>
              <a:rPr lang="en-US" dirty="0" smtClean="0"/>
            </a:br>
            <a:r>
              <a:rPr lang="en-US" dirty="0" err="1" smtClean="0"/>
              <a:t>Rudra</a:t>
            </a:r>
            <a:r>
              <a:rPr lang="en-US" dirty="0" smtClean="0"/>
              <a:t> </a:t>
            </a:r>
            <a:r>
              <a:rPr lang="en-US" dirty="0" err="1" smtClean="0"/>
              <a:t>Dutta</a:t>
            </a:r>
            <a:r>
              <a:rPr lang="en-US" dirty="0" smtClean="0"/>
              <a:t>, George </a:t>
            </a:r>
            <a:r>
              <a:rPr lang="en-US" dirty="0" err="1" smtClean="0"/>
              <a:t>Rouskas</a:t>
            </a:r>
            <a:endParaRPr lang="en-US" dirty="0" smtClean="0"/>
          </a:p>
          <a:p>
            <a:pPr lvl="1"/>
            <a:r>
              <a:rPr lang="en-US" dirty="0" smtClean="0"/>
              <a:t>RENCI: </a:t>
            </a:r>
            <a:br>
              <a:rPr lang="en-US" dirty="0" smtClean="0"/>
            </a:br>
            <a:r>
              <a:rPr lang="en-US" dirty="0" smtClean="0"/>
              <a:t>Ilia </a:t>
            </a:r>
            <a:r>
              <a:rPr lang="en-US" dirty="0" err="1" smtClean="0"/>
              <a:t>Baldine</a:t>
            </a:r>
            <a:endParaRPr lang="en-US" dirty="0" smtClean="0"/>
          </a:p>
          <a:p>
            <a:pPr lvl="1"/>
            <a:r>
              <a:rPr lang="en-US" dirty="0" smtClean="0"/>
              <a:t>University of Massachusetts: </a:t>
            </a:r>
            <a:br>
              <a:rPr lang="en-US" dirty="0" smtClean="0"/>
            </a:br>
            <a:r>
              <a:rPr lang="en-US" dirty="0" smtClean="0"/>
              <a:t>Tilman Wolf, Anna </a:t>
            </a:r>
            <a:r>
              <a:rPr lang="en-US" dirty="0" err="1" smtClean="0"/>
              <a:t>Nagurney</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43" r="19643"/>
          <a:stretch/>
        </p:blipFill>
        <p:spPr bwMode="auto">
          <a:xfrm>
            <a:off x="6000750" y="76200"/>
            <a:ext cx="145542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85" b="22838"/>
          <a:stretch/>
        </p:blipFill>
        <p:spPr bwMode="auto">
          <a:xfrm>
            <a:off x="7680637" y="76200"/>
            <a:ext cx="139640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278" b="3726"/>
          <a:stretch/>
        </p:blipFill>
        <p:spPr bwMode="auto">
          <a:xfrm>
            <a:off x="5999389" y="1752600"/>
            <a:ext cx="1458686" cy="163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15126"/>
          <a:stretch/>
        </p:blipFill>
        <p:spPr bwMode="auto">
          <a:xfrm>
            <a:off x="7785735" y="1752602"/>
            <a:ext cx="1291307" cy="1637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5575" b="9717"/>
          <a:stretch/>
        </p:blipFill>
        <p:spPr bwMode="auto">
          <a:xfrm>
            <a:off x="6858000" y="3439886"/>
            <a:ext cx="1353316" cy="163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t="1" b="20073"/>
          <a:stretch/>
        </p:blipFill>
        <p:spPr bwMode="auto">
          <a:xfrm>
            <a:off x="5999389" y="5144121"/>
            <a:ext cx="1436212" cy="163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t="1" b="24803"/>
          <a:stretch/>
        </p:blipFill>
        <p:spPr bwMode="auto">
          <a:xfrm>
            <a:off x="7595975" y="5144121"/>
            <a:ext cx="1504721" cy="163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8783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ChoiceNet</a:t>
            </a:r>
            <a:r>
              <a:rPr lang="en-US" dirty="0" smtClean="0"/>
              <a:t> Principles</a:t>
            </a:r>
            <a:endParaRPr lang="en-US" dirty="0"/>
          </a:p>
        </p:txBody>
      </p:sp>
      <p:sp>
        <p:nvSpPr>
          <p:cNvPr id="3" name="Content Placeholder 2"/>
          <p:cNvSpPr>
            <a:spLocks noGrp="1"/>
          </p:cNvSpPr>
          <p:nvPr>
            <p:ph idx="1"/>
          </p:nvPr>
        </p:nvSpPr>
        <p:spPr>
          <a:xfrm>
            <a:off x="457200" y="1399656"/>
            <a:ext cx="8229600" cy="4525963"/>
          </a:xfrm>
        </p:spPr>
        <p:txBody>
          <a:bodyPr>
            <a:noAutofit/>
          </a:bodyPr>
          <a:lstStyle/>
          <a:p>
            <a:r>
              <a:rPr lang="en-US" sz="2800" dirty="0" smtClean="0"/>
              <a:t>Expose choices throughout protocol stack</a:t>
            </a:r>
          </a:p>
          <a:p>
            <a:r>
              <a:rPr lang="en-US" sz="2800" dirty="0" smtClean="0"/>
              <a:t>Interactions between technological alternatives and economic interactions</a:t>
            </a:r>
          </a:p>
          <a:p>
            <a:r>
              <a:rPr lang="en-US" sz="2800" dirty="0" smtClean="0"/>
              <a:t>“Encourage alternatives”</a:t>
            </a:r>
          </a:p>
          <a:p>
            <a:pPr lvl="1"/>
            <a:r>
              <a:rPr lang="en-US" sz="2400" dirty="0" smtClean="0"/>
              <a:t>Provide building blocks for </a:t>
            </a:r>
            <a:br>
              <a:rPr lang="en-US" sz="2400" dirty="0" smtClean="0"/>
            </a:br>
            <a:r>
              <a:rPr lang="en-US" sz="2400" dirty="0" smtClean="0"/>
              <a:t>different types of services</a:t>
            </a:r>
          </a:p>
          <a:p>
            <a:r>
              <a:rPr lang="en-US" sz="2800" dirty="0" smtClean="0"/>
              <a:t>“Know what happened”</a:t>
            </a:r>
          </a:p>
          <a:p>
            <a:pPr lvl="1"/>
            <a:r>
              <a:rPr lang="en-US" sz="2400" dirty="0" smtClean="0"/>
              <a:t>Ability of evaluate services</a:t>
            </a:r>
          </a:p>
          <a:p>
            <a:r>
              <a:rPr lang="en-US" sz="2800" dirty="0" smtClean="0"/>
              <a:t>“Vote with your wallet”</a:t>
            </a:r>
          </a:p>
          <a:p>
            <a:pPr lvl="1"/>
            <a:r>
              <a:rPr lang="en-US" sz="2400" dirty="0" smtClean="0"/>
              <a:t>Reward good services through “money protocol”</a:t>
            </a:r>
            <a:endParaRPr lang="en-US" sz="2400" dirty="0"/>
          </a:p>
        </p:txBody>
      </p:sp>
      <p:grpSp>
        <p:nvGrpSpPr>
          <p:cNvPr id="5" name="Group 4"/>
          <p:cNvGrpSpPr/>
          <p:nvPr/>
        </p:nvGrpSpPr>
        <p:grpSpPr>
          <a:xfrm>
            <a:off x="5055076" y="2610389"/>
            <a:ext cx="3975704" cy="2726197"/>
            <a:chOff x="3962400" y="4800600"/>
            <a:chExt cx="2667000" cy="1828800"/>
          </a:xfrm>
        </p:grpSpPr>
        <p:sp>
          <p:nvSpPr>
            <p:cNvPr id="6" name="Rounded Rectangle 5"/>
            <p:cNvSpPr/>
            <p:nvPr/>
          </p:nvSpPr>
          <p:spPr>
            <a:xfrm>
              <a:off x="3962400" y="4800600"/>
              <a:ext cx="2667000" cy="1828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4000"/>
            </a:p>
          </p:txBody>
        </p:sp>
        <p:sp>
          <p:nvSpPr>
            <p:cNvPr id="7" name="Plaque 6"/>
            <p:cNvSpPr/>
            <p:nvPr/>
          </p:nvSpPr>
          <p:spPr>
            <a:xfrm>
              <a:off x="4953000" y="4876800"/>
              <a:ext cx="685800" cy="685800"/>
            </a:xfrm>
            <a:prstGeom prst="plaque">
              <a:avLst>
                <a:gd name="adj" fmla="val 25927"/>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dirty="0" smtClean="0"/>
                <a:t>Encourage</a:t>
              </a:r>
            </a:p>
            <a:p>
              <a:pPr algn="ctr"/>
              <a:r>
                <a:rPr lang="en-US" sz="1600" dirty="0" smtClean="0"/>
                <a:t>Alternatives</a:t>
              </a:r>
              <a:endParaRPr lang="en-US" sz="1600" dirty="0"/>
            </a:p>
          </p:txBody>
        </p:sp>
        <p:sp>
          <p:nvSpPr>
            <p:cNvPr id="8" name="Plaque 7"/>
            <p:cNvSpPr/>
            <p:nvPr/>
          </p:nvSpPr>
          <p:spPr>
            <a:xfrm>
              <a:off x="5715000" y="5638800"/>
              <a:ext cx="685800" cy="685800"/>
            </a:xfrm>
            <a:prstGeom prst="plaque">
              <a:avLst>
                <a:gd name="adj" fmla="val 25927"/>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dirty="0" smtClean="0"/>
                <a:t>Know What</a:t>
              </a:r>
            </a:p>
            <a:p>
              <a:pPr algn="ctr"/>
              <a:r>
                <a:rPr lang="en-US" sz="1600" dirty="0" smtClean="0"/>
                <a:t>Happened</a:t>
              </a:r>
            </a:p>
          </p:txBody>
        </p:sp>
        <p:sp>
          <p:nvSpPr>
            <p:cNvPr id="9" name="Plaque 8"/>
            <p:cNvSpPr/>
            <p:nvPr/>
          </p:nvSpPr>
          <p:spPr>
            <a:xfrm>
              <a:off x="4191000" y="5638800"/>
              <a:ext cx="685800" cy="685800"/>
            </a:xfrm>
            <a:prstGeom prst="plaque">
              <a:avLst>
                <a:gd name="adj" fmla="val 25927"/>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dirty="0" smtClean="0"/>
                <a:t>Vote with</a:t>
              </a:r>
            </a:p>
            <a:p>
              <a:pPr algn="ctr"/>
              <a:r>
                <a:rPr lang="en-US" sz="1600" dirty="0" smtClean="0"/>
                <a:t>Your Wallet</a:t>
              </a:r>
              <a:endParaRPr lang="en-US" sz="1600" dirty="0"/>
            </a:p>
          </p:txBody>
        </p:sp>
        <p:sp>
          <p:nvSpPr>
            <p:cNvPr id="10" name="Arc 9"/>
            <p:cNvSpPr/>
            <p:nvPr/>
          </p:nvSpPr>
          <p:spPr>
            <a:xfrm>
              <a:off x="5410200" y="5486400"/>
              <a:ext cx="381000" cy="457200"/>
            </a:xfrm>
            <a:prstGeom prst="arc">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000"/>
            </a:p>
          </p:txBody>
        </p:sp>
        <p:sp>
          <p:nvSpPr>
            <p:cNvPr id="11" name="Arc 10"/>
            <p:cNvSpPr/>
            <p:nvPr/>
          </p:nvSpPr>
          <p:spPr>
            <a:xfrm flipH="1">
              <a:off x="4800600" y="5486400"/>
              <a:ext cx="381000" cy="457200"/>
            </a:xfrm>
            <a:prstGeom prst="arc">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000"/>
            </a:p>
          </p:txBody>
        </p:sp>
        <p:sp>
          <p:nvSpPr>
            <p:cNvPr id="12" name="Block Arc 11"/>
            <p:cNvSpPr/>
            <p:nvPr/>
          </p:nvSpPr>
          <p:spPr>
            <a:xfrm flipV="1">
              <a:off x="4876800" y="5715000"/>
              <a:ext cx="838200" cy="685800"/>
            </a:xfrm>
            <a:prstGeom prst="blockArc">
              <a:avLst>
                <a:gd name="adj1" fmla="val 12528197"/>
                <a:gd name="adj2" fmla="val 20097595"/>
                <a:gd name="adj3" fmla="val 3330"/>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solidFill>
                  <a:schemeClr val="tx1"/>
                </a:solidFill>
              </a:endParaRPr>
            </a:p>
          </p:txBody>
        </p:sp>
      </p:grpSp>
    </p:spTree>
    <p:extLst>
      <p:ext uri="{BB962C8B-B14F-4D97-AF65-F5344CB8AC3E}">
        <p14:creationId xmlns:p14="http://schemas.microsoft.com/office/powerpoint/2010/main" val="42452223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6946" y="1350790"/>
            <a:ext cx="8582369" cy="5373514"/>
          </a:xfrm>
          <a:prstGeom prst="roundRect">
            <a:avLst>
              <a:gd name="adj" fmla="val 8916"/>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ChoiceNet</a:t>
            </a:r>
            <a:r>
              <a:rPr lang="en-US" dirty="0" smtClean="0"/>
              <a:t> Architecture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02727422"/>
              </p:ext>
            </p:extLst>
          </p:nvPr>
        </p:nvGraphicFramePr>
        <p:xfrm>
          <a:off x="356946" y="1478763"/>
          <a:ext cx="8264525" cy="5133925"/>
        </p:xfrm>
        <a:graphic>
          <a:graphicData uri="http://schemas.openxmlformats.org/presentationml/2006/ole">
            <mc:AlternateContent xmlns:mc="http://schemas.openxmlformats.org/markup-compatibility/2006">
              <mc:Choice xmlns:v="urn:schemas-microsoft-com:vml" Requires="v">
                <p:oleObj spid="_x0000_s13326" name="Visio" r:id="rId3" imgW="8146915" imgH="5060740" progId="Visio.Drawing.11">
                  <p:embed/>
                </p:oleObj>
              </mc:Choice>
              <mc:Fallback>
                <p:oleObj name="Visio" r:id="rId3" imgW="8146915" imgH="5060740" progId="Visio.Drawing.11">
                  <p:embed/>
                  <p:pic>
                    <p:nvPicPr>
                      <p:cNvPr id="0" name=""/>
                      <p:cNvPicPr/>
                      <p:nvPr/>
                    </p:nvPicPr>
                    <p:blipFill>
                      <a:blip r:embed="rId4"/>
                      <a:stretch>
                        <a:fillRect/>
                      </a:stretch>
                    </p:blipFill>
                    <p:spPr>
                      <a:xfrm>
                        <a:off x="356946" y="1478763"/>
                        <a:ext cx="8264525" cy="5133925"/>
                      </a:xfrm>
                      <a:prstGeom prst="rect">
                        <a:avLst/>
                      </a:prstGeom>
                    </p:spPr>
                  </p:pic>
                </p:oleObj>
              </mc:Fallback>
            </mc:AlternateContent>
          </a:graphicData>
        </a:graphic>
      </p:graphicFrame>
    </p:spTree>
    <p:extLst>
      <p:ext uri="{BB962C8B-B14F-4D97-AF65-F5344CB8AC3E}">
        <p14:creationId xmlns:p14="http://schemas.microsoft.com/office/powerpoint/2010/main" val="861083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Internet – Concerns, Steps</a:t>
            </a:r>
            <a:endParaRPr lang="en-US" dirty="0"/>
          </a:p>
        </p:txBody>
      </p:sp>
      <p:sp>
        <p:nvSpPr>
          <p:cNvPr id="3" name="Content Placeholder 2"/>
          <p:cNvSpPr>
            <a:spLocks noGrp="1"/>
          </p:cNvSpPr>
          <p:nvPr>
            <p:ph idx="1"/>
          </p:nvPr>
        </p:nvSpPr>
        <p:spPr>
          <a:xfrm>
            <a:off x="457200" y="1600200"/>
            <a:ext cx="8229600" cy="4971151"/>
          </a:xfrm>
        </p:spPr>
        <p:txBody>
          <a:bodyPr>
            <a:normAutofit fontScale="85000" lnSpcReduction="20000"/>
          </a:bodyPr>
          <a:lstStyle/>
          <a:p>
            <a:r>
              <a:rPr lang="en-US" dirty="0" smtClean="0"/>
              <a:t>In 2005-06, NSF created the FIND program</a:t>
            </a:r>
          </a:p>
          <a:p>
            <a:pPr lvl="1"/>
            <a:r>
              <a:rPr lang="en-US" dirty="0" smtClean="0"/>
              <a:t>~ 20 projects funded in first round</a:t>
            </a:r>
          </a:p>
          <a:p>
            <a:pPr lvl="1"/>
            <a:r>
              <a:rPr lang="en-US" dirty="0" smtClean="0"/>
              <a:t>~ 50 total in three years</a:t>
            </a:r>
          </a:p>
          <a:p>
            <a:r>
              <a:rPr lang="en-US" dirty="0" smtClean="0"/>
              <a:t>What would the global network look like in 15 – 30 years,  and how could it be built from scratch?</a:t>
            </a:r>
          </a:p>
          <a:p>
            <a:pPr lvl="1"/>
            <a:r>
              <a:rPr lang="en-US" dirty="0" smtClean="0"/>
              <a:t>How could left-by-wayside design goals be satisfied?</a:t>
            </a:r>
          </a:p>
          <a:p>
            <a:r>
              <a:rPr lang="en-US" dirty="0" smtClean="0"/>
              <a:t>Underlying concern: incremental may not get us there</a:t>
            </a:r>
          </a:p>
          <a:p>
            <a:pPr lvl="1"/>
            <a:r>
              <a:rPr lang="en-US" dirty="0" smtClean="0"/>
              <a:t>Not new, but deeper</a:t>
            </a:r>
          </a:p>
          <a:p>
            <a:pPr lvl="1"/>
            <a:r>
              <a:rPr lang="en-US" dirty="0" smtClean="0"/>
              <a:t>Assumptions, priorities, “baked-in” in Internet – invisible walls</a:t>
            </a:r>
          </a:p>
          <a:p>
            <a:pPr lvl="1"/>
            <a:r>
              <a:rPr lang="en-US" dirty="0" smtClean="0"/>
              <a:t>Seeds of GENI – later</a:t>
            </a:r>
          </a:p>
          <a:p>
            <a:r>
              <a:rPr lang="en-US" dirty="0" smtClean="0"/>
              <a:t>Compete and collaborate</a:t>
            </a:r>
          </a:p>
          <a:p>
            <a:r>
              <a:rPr lang="en-US" dirty="0">
                <a:solidFill>
                  <a:schemeClr val="tx2">
                    <a:lumMod val="40000"/>
                    <a:lumOff val="60000"/>
                  </a:schemeClr>
                </a:solidFill>
              </a:rPr>
              <a:t>http://</a:t>
            </a:r>
            <a:r>
              <a:rPr lang="en-US" dirty="0" err="1">
                <a:solidFill>
                  <a:schemeClr val="tx2">
                    <a:lumMod val="40000"/>
                    <a:lumOff val="60000"/>
                  </a:schemeClr>
                </a:solidFill>
              </a:rPr>
              <a:t>www.nets-find.net</a:t>
            </a:r>
            <a:r>
              <a:rPr lang="en-US" dirty="0">
                <a:solidFill>
                  <a:schemeClr val="tx2">
                    <a:lumMod val="40000"/>
                    <a:lumOff val="60000"/>
                  </a:schemeClr>
                </a:solidFill>
              </a:rPr>
              <a:t>/</a:t>
            </a:r>
          </a:p>
        </p:txBody>
      </p:sp>
    </p:spTree>
    <p:extLst>
      <p:ext uri="{BB962C8B-B14F-4D97-AF65-F5344CB8AC3E}">
        <p14:creationId xmlns:p14="http://schemas.microsoft.com/office/powerpoint/2010/main" val="34979914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ChoiceNet</a:t>
            </a:r>
            <a:r>
              <a:rPr lang="en-US" dirty="0" smtClean="0"/>
              <a:t> Example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Choices for movie streaming</a:t>
            </a:r>
          </a:p>
          <a:p>
            <a:pPr lvl="1"/>
            <a:r>
              <a:rPr lang="en-US" dirty="0" smtClean="0"/>
              <a:t>Technical choices: different connections, transport, caching, etc.</a:t>
            </a:r>
          </a:p>
          <a:p>
            <a:pPr lvl="1"/>
            <a:r>
              <a:rPr lang="en-US" dirty="0" smtClean="0"/>
              <a:t>Economic choices: pay more for better experience</a:t>
            </a:r>
          </a:p>
          <a:p>
            <a:r>
              <a:rPr lang="en-US" dirty="0" smtClean="0"/>
              <a:t>User experience</a:t>
            </a:r>
          </a:p>
          <a:p>
            <a:pPr lvl="1"/>
            <a:r>
              <a:rPr lang="en-US" dirty="0" smtClean="0"/>
              <a:t>Offer better service for a price</a:t>
            </a:r>
          </a:p>
          <a:p>
            <a:r>
              <a:rPr lang="en-US" dirty="0" err="1" smtClean="0"/>
              <a:t>ChoiceNet</a:t>
            </a:r>
            <a:r>
              <a:rPr lang="en-US" dirty="0" smtClean="0"/>
              <a:t> infrastructure</a:t>
            </a:r>
          </a:p>
          <a:p>
            <a:pPr lvl="1"/>
            <a:r>
              <a:rPr lang="en-US" dirty="0" smtClean="0"/>
              <a:t>Identify choices, compose suitable offering</a:t>
            </a:r>
          </a:p>
          <a:p>
            <a:pPr lvl="1"/>
            <a:r>
              <a:rPr lang="en-US" dirty="0" smtClean="0"/>
              <a:t>Distribute money among providers</a:t>
            </a:r>
          </a:p>
          <a:p>
            <a:pPr lvl="1"/>
            <a:r>
              <a:rPr lang="en-US" dirty="0" smtClean="0"/>
              <a:t>Verify performance (or determine whom to blame)</a:t>
            </a:r>
          </a:p>
        </p:txBody>
      </p:sp>
    </p:spTree>
    <p:extLst>
      <p:ext uri="{BB962C8B-B14F-4D97-AF65-F5344CB8AC3E}">
        <p14:creationId xmlns:p14="http://schemas.microsoft.com/office/powerpoint/2010/main" val="12320497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06"/>
            <a:ext cx="8229600" cy="1143000"/>
          </a:xfrm>
        </p:spPr>
        <p:txBody>
          <a:bodyPr/>
          <a:lstStyle/>
          <a:p>
            <a:r>
              <a:rPr lang="en-US" dirty="0" err="1" smtClean="0"/>
              <a:t>ChoiceNet</a:t>
            </a:r>
            <a:r>
              <a:rPr lang="en-US" dirty="0" smtClean="0"/>
              <a:t> Research</a:t>
            </a:r>
            <a:endParaRPr lang="en-US" dirty="0"/>
          </a:p>
        </p:txBody>
      </p:sp>
      <p:sp>
        <p:nvSpPr>
          <p:cNvPr id="3" name="Content Placeholder 2"/>
          <p:cNvSpPr>
            <a:spLocks noGrp="1"/>
          </p:cNvSpPr>
          <p:nvPr>
            <p:ph sz="half" idx="1"/>
          </p:nvPr>
        </p:nvSpPr>
        <p:spPr>
          <a:xfrm>
            <a:off x="457200" y="1166958"/>
            <a:ext cx="4038600" cy="5183422"/>
          </a:xfrm>
        </p:spPr>
        <p:txBody>
          <a:bodyPr>
            <a:noAutofit/>
          </a:bodyPr>
          <a:lstStyle/>
          <a:p>
            <a:r>
              <a:rPr lang="en-US" dirty="0" smtClean="0"/>
              <a:t>Research thrusts</a:t>
            </a:r>
          </a:p>
          <a:p>
            <a:pPr lvl="1"/>
            <a:r>
              <a:rPr lang="en-US" dirty="0" smtClean="0"/>
              <a:t>Technologies for alternatives </a:t>
            </a:r>
          </a:p>
          <a:p>
            <a:pPr lvl="2"/>
            <a:r>
              <a:rPr lang="en-US" dirty="0" smtClean="0"/>
              <a:t>Routes, transport, services, etc.</a:t>
            </a:r>
          </a:p>
          <a:p>
            <a:pPr lvl="2"/>
            <a:r>
              <a:rPr lang="en-US" dirty="0" smtClean="0"/>
              <a:t>Verification and payment</a:t>
            </a:r>
          </a:p>
          <a:p>
            <a:pPr lvl="1"/>
            <a:r>
              <a:rPr lang="en-US" dirty="0" smtClean="0"/>
              <a:t>Choice and composition</a:t>
            </a:r>
          </a:p>
          <a:p>
            <a:pPr lvl="2"/>
            <a:r>
              <a:rPr lang="en-US" dirty="0" smtClean="0"/>
              <a:t>Presentation of choice</a:t>
            </a:r>
          </a:p>
          <a:p>
            <a:pPr lvl="2"/>
            <a:r>
              <a:rPr lang="en-US" dirty="0" smtClean="0"/>
              <a:t>Measurement architecture</a:t>
            </a:r>
          </a:p>
          <a:p>
            <a:pPr lvl="2"/>
            <a:r>
              <a:rPr lang="en-US" dirty="0" smtClean="0"/>
              <a:t>Ontological approach</a:t>
            </a:r>
          </a:p>
          <a:p>
            <a:pPr lvl="1"/>
            <a:r>
              <a:rPr lang="en-US" dirty="0" smtClean="0"/>
              <a:t>Economics of choice</a:t>
            </a:r>
          </a:p>
          <a:p>
            <a:pPr lvl="2"/>
            <a:r>
              <a:rPr lang="en-US" dirty="0" smtClean="0"/>
              <a:t>Pricing, matching</a:t>
            </a:r>
          </a:p>
          <a:p>
            <a:pPr lvl="2"/>
            <a:r>
              <a:rPr lang="en-US" dirty="0" smtClean="0"/>
              <a:t>Incentives, cooperation vs. competition</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Cross-thrust issues</a:t>
            </a:r>
          </a:p>
          <a:p>
            <a:pPr lvl="1"/>
            <a:r>
              <a:rPr lang="en-US" dirty="0" smtClean="0"/>
              <a:t>Predictability, stability</a:t>
            </a:r>
          </a:p>
          <a:p>
            <a:pPr lvl="1"/>
            <a:r>
              <a:rPr lang="en-US" dirty="0" smtClean="0"/>
              <a:t>Interface to user/apps</a:t>
            </a:r>
          </a:p>
          <a:p>
            <a:pPr lvl="1"/>
            <a:r>
              <a:rPr lang="en-US" dirty="0" smtClean="0"/>
              <a:t>“blocks”, “players”</a:t>
            </a:r>
          </a:p>
          <a:p>
            <a:pPr lvl="1"/>
            <a:r>
              <a:rPr lang="en-US" dirty="0" smtClean="0"/>
              <a:t>End-to-end scaling</a:t>
            </a:r>
          </a:p>
          <a:p>
            <a:r>
              <a:rPr lang="en-US" dirty="0" smtClean="0"/>
              <a:t>Prototype</a:t>
            </a:r>
            <a:endParaRPr lang="en-US" dirty="0"/>
          </a:p>
          <a:p>
            <a:pPr lvl="1"/>
            <a:r>
              <a:rPr lang="en-US" dirty="0" smtClean="0"/>
              <a:t>GENI prototype</a:t>
            </a:r>
          </a:p>
          <a:p>
            <a:pPr lvl="1"/>
            <a:r>
              <a:rPr lang="en-US" dirty="0" smtClean="0"/>
              <a:t>Component prototyping</a:t>
            </a:r>
          </a:p>
          <a:p>
            <a:pPr lvl="1"/>
            <a:r>
              <a:rPr lang="en-US" dirty="0" smtClean="0"/>
              <a:t>Long-standing GENI experiment</a:t>
            </a:r>
          </a:p>
          <a:p>
            <a:pPr lvl="1"/>
            <a:r>
              <a:rPr lang="en-US" dirty="0" smtClean="0"/>
              <a:t>Addressing scalability</a:t>
            </a:r>
          </a:p>
          <a:p>
            <a:pPr lvl="1"/>
            <a:r>
              <a:rPr lang="en-US" dirty="0" smtClean="0"/>
              <a:t>Teaching use</a:t>
            </a:r>
          </a:p>
          <a:p>
            <a:pPr lvl="1"/>
            <a:r>
              <a:rPr lang="en-US" dirty="0" smtClean="0"/>
              <a:t>Assessment</a:t>
            </a:r>
            <a:endParaRPr lang="en-US" dirty="0"/>
          </a:p>
          <a:p>
            <a:endParaRPr lang="en-US" dirty="0"/>
          </a:p>
        </p:txBody>
      </p:sp>
    </p:spTree>
    <p:extLst>
      <p:ext uri="{BB962C8B-B14F-4D97-AF65-F5344CB8AC3E}">
        <p14:creationId xmlns:p14="http://schemas.microsoft.com/office/powerpoint/2010/main" val="25860590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3"/>
            <a:ext cx="8229600" cy="811916"/>
          </a:xfrm>
        </p:spPr>
        <p:txBody>
          <a:bodyPr/>
          <a:lstStyle/>
          <a:p>
            <a:r>
              <a:rPr lang="en-US" dirty="0" smtClean="0"/>
              <a:t>Questions Abound</a:t>
            </a:r>
            <a:endParaRPr lang="en-US" dirty="0"/>
          </a:p>
        </p:txBody>
      </p:sp>
      <p:sp>
        <p:nvSpPr>
          <p:cNvPr id="5" name="Content Placeholder 4"/>
          <p:cNvSpPr>
            <a:spLocks noGrp="1"/>
          </p:cNvSpPr>
          <p:nvPr>
            <p:ph idx="1"/>
          </p:nvPr>
        </p:nvSpPr>
        <p:spPr>
          <a:xfrm>
            <a:off x="457200" y="1086556"/>
            <a:ext cx="8229600" cy="5446888"/>
          </a:xfrm>
        </p:spPr>
        <p:txBody>
          <a:bodyPr>
            <a:normAutofit fontScale="77500" lnSpcReduction="20000"/>
          </a:bodyPr>
          <a:lstStyle/>
          <a:p>
            <a:pPr lvl="0"/>
            <a:r>
              <a:rPr lang="en-US" dirty="0" smtClean="0"/>
              <a:t>Users – “</a:t>
            </a:r>
            <a:r>
              <a:rPr lang="en-US" dirty="0" err="1" smtClean="0"/>
              <a:t>chusers</a:t>
            </a:r>
            <a:r>
              <a:rPr lang="en-US" dirty="0" smtClean="0"/>
              <a:t>” ?</a:t>
            </a:r>
          </a:p>
          <a:p>
            <a:pPr lvl="1"/>
            <a:r>
              <a:rPr lang="en-US" dirty="0" smtClean="0"/>
              <a:t>Producers / consumers / intermediaries</a:t>
            </a:r>
          </a:p>
          <a:p>
            <a:pPr lvl="1"/>
            <a:r>
              <a:rPr lang="en-US" dirty="0" smtClean="0"/>
              <a:t>Which actors have influence over what</a:t>
            </a:r>
          </a:p>
          <a:p>
            <a:pPr lvl="0"/>
            <a:r>
              <a:rPr lang="en-US" dirty="0" smtClean="0"/>
              <a:t>Economic Viability</a:t>
            </a:r>
            <a:endParaRPr lang="en-US" dirty="0"/>
          </a:p>
          <a:p>
            <a:pPr lvl="1"/>
            <a:r>
              <a:rPr lang="en-US" dirty="0" smtClean="0"/>
              <a:t>Industry structure and business models</a:t>
            </a:r>
          </a:p>
          <a:p>
            <a:pPr lvl="1"/>
            <a:r>
              <a:rPr lang="en-US" dirty="0" smtClean="0"/>
              <a:t>Provider ecosystem</a:t>
            </a:r>
          </a:p>
          <a:p>
            <a:pPr lvl="0"/>
            <a:r>
              <a:rPr lang="en-US" dirty="0" smtClean="0"/>
              <a:t>Control / Policies</a:t>
            </a:r>
          </a:p>
          <a:p>
            <a:pPr lvl="1"/>
            <a:r>
              <a:rPr lang="en-US" dirty="0" smtClean="0"/>
              <a:t>Which actors have ability to block communication?</a:t>
            </a:r>
          </a:p>
          <a:p>
            <a:pPr lvl="0"/>
            <a:r>
              <a:rPr lang="en-US" dirty="0" smtClean="0"/>
              <a:t>Interfaces among actors</a:t>
            </a:r>
          </a:p>
          <a:p>
            <a:pPr lvl="1"/>
            <a:r>
              <a:rPr lang="en-US" dirty="0" smtClean="0"/>
              <a:t>Information exchanged between providers?</a:t>
            </a:r>
          </a:p>
          <a:p>
            <a:pPr lvl="1"/>
            <a:r>
              <a:rPr lang="en-US" dirty="0" smtClean="0"/>
              <a:t>Inter-provider agreements?</a:t>
            </a:r>
          </a:p>
          <a:p>
            <a:pPr lvl="1"/>
            <a:r>
              <a:rPr lang="en-US" dirty="0" smtClean="0"/>
              <a:t>Negotiation and cooperation between providers?</a:t>
            </a:r>
          </a:p>
          <a:p>
            <a:pPr lvl="0"/>
            <a:r>
              <a:rPr lang="en-US" dirty="0" smtClean="0"/>
              <a:t>Trust, Isolation, and Availability</a:t>
            </a:r>
          </a:p>
          <a:p>
            <a:pPr lvl="1"/>
            <a:r>
              <a:rPr lang="en-US" dirty="0" smtClean="0"/>
              <a:t>Instrumentation and data gathering</a:t>
            </a:r>
          </a:p>
          <a:p>
            <a:pPr lvl="1"/>
            <a:r>
              <a:rPr lang="en-US" dirty="0" smtClean="0"/>
              <a:t>Detection of non-functioning actors and response</a:t>
            </a:r>
          </a:p>
        </p:txBody>
      </p:sp>
    </p:spTree>
    <p:extLst>
      <p:ext uri="{BB962C8B-B14F-4D97-AF65-F5344CB8AC3E}">
        <p14:creationId xmlns:p14="http://schemas.microsoft.com/office/powerpoint/2010/main" val="3385030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GENI</a:t>
            </a:r>
          </a:p>
        </p:txBody>
      </p:sp>
      <p:sp>
        <p:nvSpPr>
          <p:cNvPr id="43011" name="Content Placeholder 2"/>
          <p:cNvSpPr>
            <a:spLocks noGrp="1"/>
          </p:cNvSpPr>
          <p:nvPr>
            <p:ph idx="1"/>
          </p:nvPr>
        </p:nvSpPr>
        <p:spPr/>
        <p:txBody>
          <a:bodyPr>
            <a:normAutofit lnSpcReduction="10000"/>
          </a:bodyPr>
          <a:lstStyle/>
          <a:p>
            <a:pPr eaLnBrk="1" hangingPunct="1"/>
            <a:r>
              <a:rPr lang="en-US" sz="2400">
                <a:latin typeface="Arial" charset="0"/>
                <a:ea typeface="ＭＳ Ｐゴシック" charset="0"/>
                <a:cs typeface="ＭＳ Ｐゴシック" charset="0"/>
              </a:rPr>
              <a:t>In late 2000</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s, an NSF initiative to create a national-scale sharable network testbed</a:t>
            </a:r>
          </a:p>
          <a:p>
            <a:pPr eaLnBrk="1" hangingPunct="1"/>
            <a:r>
              <a:rPr lang="en-US" sz="2400">
                <a:latin typeface="Arial" charset="0"/>
                <a:ea typeface="ＭＳ Ｐゴシック" charset="0"/>
                <a:cs typeface="ＭＳ Ｐゴシック" charset="0"/>
              </a:rPr>
              <a:t>Allow researchers to experiment with a national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at-scale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footprint</a:t>
            </a:r>
          </a:p>
          <a:p>
            <a:pPr eaLnBrk="1" hangingPunct="1"/>
            <a:r>
              <a:rPr lang="en-US" sz="2400">
                <a:latin typeface="Arial" charset="0"/>
                <a:ea typeface="ＭＳ Ｐゴシック" charset="0"/>
                <a:cs typeface="ＭＳ Ｐゴシック" charset="0"/>
              </a:rPr>
              <a:t>Allow experimentation with different architectures, fundamentally incompatible</a:t>
            </a:r>
          </a:p>
          <a:p>
            <a:pPr eaLnBrk="1" hangingPunct="1"/>
            <a:r>
              <a:rPr lang="en-US" sz="2400">
                <a:latin typeface="Arial" charset="0"/>
                <a:ea typeface="ＭＳ Ｐゴシック" charset="0"/>
                <a:cs typeface="ＭＳ Ｐゴシック" charset="0"/>
              </a:rPr>
              <a:t>Virtualized underlying infrastructure indispensable for such a testbed</a:t>
            </a:r>
          </a:p>
          <a:p>
            <a:pPr lvl="1" eaLnBrk="1" hangingPunct="1"/>
            <a:r>
              <a:rPr lang="en-US" sz="2000">
                <a:latin typeface="Arial" charset="0"/>
                <a:ea typeface="ＭＳ Ｐゴシック" charset="0"/>
              </a:rPr>
              <a:t>Different experiments would be completely isolated</a:t>
            </a:r>
          </a:p>
          <a:p>
            <a:pPr lvl="1" eaLnBrk="1" hangingPunct="1"/>
            <a:r>
              <a:rPr lang="en-US" sz="2000">
                <a:latin typeface="Arial" charset="0"/>
                <a:ea typeface="ＭＳ Ｐゴシック" charset="0"/>
              </a:rPr>
              <a:t>Would use completely different stacks, hops</a:t>
            </a:r>
          </a:p>
          <a:p>
            <a:pPr eaLnBrk="1" hangingPunct="1"/>
            <a:r>
              <a:rPr lang="en-US" sz="2400">
                <a:latin typeface="Arial" charset="0"/>
                <a:ea typeface="ＭＳ Ｐゴシック" charset="0"/>
                <a:cs typeface="ＭＳ Ｐゴシック" charset="0"/>
              </a:rPr>
              <a:t>Also the thought: maybe virtualization </a:t>
            </a:r>
            <a:r>
              <a:rPr lang="en-US" sz="2400" i="1">
                <a:latin typeface="Arial" charset="0"/>
                <a:ea typeface="ＭＳ Ｐゴシック" charset="0"/>
                <a:cs typeface="ＭＳ Ｐゴシック" charset="0"/>
              </a:rPr>
              <a:t>is </a:t>
            </a:r>
            <a:r>
              <a:rPr lang="en-US" sz="2400">
                <a:latin typeface="Arial" charset="0"/>
                <a:ea typeface="ＭＳ Ｐゴシック" charset="0"/>
                <a:cs typeface="ＭＳ Ｐゴシック" charset="0"/>
              </a:rPr>
              <a:t>the next architecture</a:t>
            </a:r>
          </a:p>
        </p:txBody>
      </p:sp>
    </p:spTree>
    <p:extLst>
      <p:ext uri="{BB962C8B-B14F-4D97-AF65-F5344CB8AC3E}">
        <p14:creationId xmlns:p14="http://schemas.microsoft.com/office/powerpoint/2010/main" val="31184058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Network Integration</a:t>
            </a:r>
          </a:p>
        </p:txBody>
      </p:sp>
      <p:sp>
        <p:nvSpPr>
          <p:cNvPr id="30723" name="Content Placeholder 2"/>
          <p:cNvSpPr>
            <a:spLocks noGrp="1"/>
          </p:cNvSpPr>
          <p:nvPr>
            <p:ph idx="1"/>
          </p:nvPr>
        </p:nvSpPr>
        <p:spPr/>
        <p:txBody>
          <a:bodyPr>
            <a:normAutofit fontScale="85000" lnSpcReduction="10000"/>
          </a:bodyPr>
          <a:lstStyle/>
          <a:p>
            <a:pPr eaLnBrk="1" hangingPunct="1"/>
            <a:r>
              <a:rPr lang="en-US">
                <a:latin typeface="Arial" charset="0"/>
                <a:ea typeface="ＭＳ Ｐゴシック" charset="0"/>
                <a:cs typeface="ＭＳ Ｐゴシック" charset="0"/>
              </a:rPr>
              <a:t>Vision of integrated services network</a:t>
            </a:r>
          </a:p>
          <a:p>
            <a:pPr lvl="1" eaLnBrk="1" hangingPunct="1"/>
            <a:r>
              <a:rPr lang="en-US">
                <a:latin typeface="Arial" charset="0"/>
                <a:ea typeface="ＭＳ Ｐゴシック" charset="0"/>
              </a:rPr>
              <a:t>Single network infrastructure which carries traffic for various types of use</a:t>
            </a:r>
          </a:p>
          <a:p>
            <a:pPr eaLnBrk="1" hangingPunct="1"/>
            <a:r>
              <a:rPr lang="en-US">
                <a:latin typeface="Arial" charset="0"/>
                <a:ea typeface="ＭＳ Ｐゴシック" charset="0"/>
                <a:cs typeface="ＭＳ Ｐゴシック" charset="0"/>
              </a:rPr>
              <a:t>But – requirements are very different</a:t>
            </a:r>
          </a:p>
          <a:p>
            <a:pPr lvl="1" eaLnBrk="1" hangingPunct="1"/>
            <a:r>
              <a:rPr lang="en-US">
                <a:latin typeface="Arial" charset="0"/>
                <a:ea typeface="ＭＳ Ｐゴシック" charset="0"/>
              </a:rPr>
              <a:t>Integrating networks requires making </a:t>
            </a:r>
            <a:r>
              <a:rPr lang="ja-JP" altLang="en-US">
                <a:latin typeface="Arial" charset="0"/>
                <a:ea typeface="ＭＳ Ｐゴシック" charset="0"/>
              </a:rPr>
              <a:t>“</a:t>
            </a:r>
            <a:r>
              <a:rPr lang="en-US">
                <a:latin typeface="Arial" charset="0"/>
                <a:ea typeface="ＭＳ Ｐゴシック" charset="0"/>
              </a:rPr>
              <a:t>greatest of all networks</a:t>
            </a:r>
            <a:r>
              <a:rPr lang="ja-JP" altLang="en-US">
                <a:latin typeface="Arial" charset="0"/>
                <a:ea typeface="ＭＳ Ｐゴシック" charset="0"/>
              </a:rPr>
              <a:t>”</a:t>
            </a:r>
            <a:r>
              <a:rPr lang="en-US">
                <a:latin typeface="Arial" charset="0"/>
                <a:ea typeface="ＭＳ Ｐゴシック" charset="0"/>
              </a:rPr>
              <a:t> (ATM) rather than </a:t>
            </a:r>
            <a:r>
              <a:rPr lang="ja-JP" altLang="en-US">
                <a:latin typeface="Arial" charset="0"/>
                <a:ea typeface="ＭＳ Ｐゴシック" charset="0"/>
              </a:rPr>
              <a:t>“</a:t>
            </a:r>
            <a:r>
              <a:rPr lang="en-US">
                <a:latin typeface="Arial" charset="0"/>
                <a:ea typeface="ＭＳ Ｐゴシック" charset="0"/>
              </a:rPr>
              <a:t>least of all networks</a:t>
            </a:r>
            <a:r>
              <a:rPr lang="ja-JP" altLang="en-US">
                <a:latin typeface="Arial" charset="0"/>
                <a:ea typeface="ＭＳ Ｐゴシック" charset="0"/>
              </a:rPr>
              <a:t>”</a:t>
            </a:r>
            <a:endParaRPr lang="en-US">
              <a:latin typeface="Arial" charset="0"/>
              <a:ea typeface="ＭＳ Ｐゴシック" charset="0"/>
            </a:endParaRPr>
          </a:p>
          <a:p>
            <a:pPr lvl="1" eaLnBrk="1" hangingPunct="1"/>
            <a:r>
              <a:rPr lang="en-US">
                <a:latin typeface="Arial" charset="0"/>
                <a:ea typeface="ＭＳ Ｐゴシック" charset="0"/>
              </a:rPr>
              <a:t>Raises barrier to entry</a:t>
            </a:r>
          </a:p>
          <a:p>
            <a:pPr eaLnBrk="1" hangingPunct="1"/>
            <a:r>
              <a:rPr lang="en-US">
                <a:latin typeface="Arial" charset="0"/>
                <a:ea typeface="ＭＳ Ｐゴシック" charset="0"/>
                <a:cs typeface="ＭＳ Ｐゴシック" charset="0"/>
              </a:rPr>
              <a:t>Separate networks are good</a:t>
            </a:r>
          </a:p>
          <a:p>
            <a:pPr lvl="1" eaLnBrk="1" hangingPunct="1"/>
            <a:r>
              <a:rPr lang="en-US">
                <a:latin typeface="Arial" charset="0"/>
                <a:ea typeface="ＭＳ Ｐゴシック" charset="0"/>
              </a:rPr>
              <a:t>For banking and videochat and telesurgery, e.g.</a:t>
            </a:r>
          </a:p>
          <a:p>
            <a:pPr eaLnBrk="1" hangingPunct="1"/>
            <a:r>
              <a:rPr lang="en-US">
                <a:latin typeface="Arial" charset="0"/>
                <a:ea typeface="ＭＳ Ｐゴシック" charset="0"/>
                <a:cs typeface="ＭＳ Ｐゴシック" charset="0"/>
              </a:rPr>
              <a:t>But frustrating that </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solved</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 problems reappear, old solutions cannot be easily applied</a:t>
            </a:r>
          </a:p>
        </p:txBody>
      </p:sp>
    </p:spTree>
    <p:extLst>
      <p:ext uri="{BB962C8B-B14F-4D97-AF65-F5344CB8AC3E}">
        <p14:creationId xmlns:p14="http://schemas.microsoft.com/office/powerpoint/2010/main" val="41715390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Motivation for Virtualization</a:t>
            </a:r>
          </a:p>
        </p:txBody>
      </p:sp>
      <p:sp>
        <p:nvSpPr>
          <p:cNvPr id="31747" name="Content Placeholder 2"/>
          <p:cNvSpPr>
            <a:spLocks noGrp="1"/>
          </p:cNvSpPr>
          <p:nvPr>
            <p:ph idx="1"/>
          </p:nvPr>
        </p:nvSpPr>
        <p:spPr/>
        <p:txBody>
          <a:bodyPr>
            <a:normAutofit fontScale="92500"/>
          </a:bodyPr>
          <a:lstStyle/>
          <a:p>
            <a:pPr eaLnBrk="1" hangingPunct="1"/>
            <a:r>
              <a:rPr lang="en-US" sz="2400" dirty="0">
                <a:latin typeface="Arial" charset="0"/>
                <a:ea typeface="ＭＳ Ｐゴシック" charset="0"/>
                <a:cs typeface="ＭＳ Ｐゴシック" charset="0"/>
              </a:rPr>
              <a:t>Approach similar to compute virtualization</a:t>
            </a:r>
          </a:p>
          <a:p>
            <a:pPr eaLnBrk="1" hangingPunct="1"/>
            <a:r>
              <a:rPr lang="en-US" sz="2400" dirty="0">
                <a:latin typeface="Arial" charset="0"/>
                <a:ea typeface="ＭＳ Ｐゴシック" charset="0"/>
                <a:cs typeface="ＭＳ Ｐゴシック" charset="0"/>
              </a:rPr>
              <a:t>A substrate that provides basic capabilities</a:t>
            </a:r>
          </a:p>
          <a:p>
            <a:pPr eaLnBrk="1" hangingPunct="1"/>
            <a:r>
              <a:rPr lang="en-US" sz="2400" dirty="0">
                <a:latin typeface="Arial" charset="0"/>
                <a:ea typeface="ＭＳ Ｐゴシック" charset="0"/>
                <a:cs typeface="ＭＳ Ｐゴシック" charset="0"/>
              </a:rPr>
              <a:t>A method to identify smallest units (</a:t>
            </a:r>
            <a:r>
              <a:rPr lang="ja-JP" altLang="en-US" sz="2400"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slivers</a:t>
            </a:r>
            <a:r>
              <a:rPr lang="ja-JP" altLang="en-US" sz="2400"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 of</a:t>
            </a:r>
          </a:p>
          <a:p>
            <a:pPr lvl="1" eaLnBrk="1" hangingPunct="1"/>
            <a:r>
              <a:rPr lang="en-US" sz="2000" dirty="0">
                <a:latin typeface="Arial" charset="0"/>
                <a:ea typeface="ＭＳ Ｐゴシック" charset="0"/>
              </a:rPr>
              <a:t>Bandwidth</a:t>
            </a:r>
          </a:p>
          <a:p>
            <a:pPr lvl="1" eaLnBrk="1" hangingPunct="1"/>
            <a:r>
              <a:rPr lang="en-US" sz="2000" dirty="0">
                <a:latin typeface="Arial" charset="0"/>
                <a:ea typeface="ＭＳ Ｐゴシック" charset="0"/>
              </a:rPr>
              <a:t>Switching</a:t>
            </a:r>
          </a:p>
          <a:p>
            <a:pPr lvl="1" eaLnBrk="1" hangingPunct="1"/>
            <a:r>
              <a:rPr lang="en-US" sz="2000" dirty="0" smtClean="0">
                <a:latin typeface="Arial" charset="0"/>
                <a:ea typeface="ＭＳ Ｐゴシック" charset="0"/>
              </a:rPr>
              <a:t>Buffers</a:t>
            </a:r>
          </a:p>
          <a:p>
            <a:pPr eaLnBrk="1" hangingPunct="1"/>
            <a:r>
              <a:rPr lang="en-US" sz="2400" dirty="0" smtClean="0">
                <a:latin typeface="Arial" charset="0"/>
                <a:ea typeface="ＭＳ Ｐゴシック" charset="0"/>
                <a:cs typeface="ＭＳ Ｐゴシック" charset="0"/>
              </a:rPr>
              <a:t>Resources that make up substrate must each be </a:t>
            </a:r>
            <a:r>
              <a:rPr lang="en-US" sz="2400" dirty="0" err="1" smtClean="0">
                <a:latin typeface="Arial" charset="0"/>
                <a:ea typeface="ＭＳ Ｐゴシック" charset="0"/>
                <a:cs typeface="ＭＳ Ｐゴシック" charset="0"/>
              </a:rPr>
              <a:t>sliverable</a:t>
            </a:r>
            <a:endParaRPr lang="en-US" sz="2400" dirty="0" smtClean="0">
              <a:latin typeface="Arial" charset="0"/>
              <a:ea typeface="ＭＳ Ｐゴシック" charset="0"/>
              <a:cs typeface="ＭＳ Ｐゴシック" charset="0"/>
            </a:endParaRPr>
          </a:p>
          <a:p>
            <a:pPr lvl="1" eaLnBrk="1" hangingPunct="1"/>
            <a:r>
              <a:rPr lang="en-US" sz="2000" dirty="0" smtClean="0">
                <a:latin typeface="Arial" charset="0"/>
                <a:ea typeface="ＭＳ Ｐゴシック" charset="0"/>
              </a:rPr>
              <a:t>Easiest </a:t>
            </a:r>
            <a:r>
              <a:rPr lang="en-US" sz="2000" dirty="0">
                <a:latin typeface="Arial" charset="0"/>
                <a:ea typeface="ＭＳ Ｐゴシック" charset="0"/>
              </a:rPr>
              <a:t>when slivering is along physical lines (NICs, switches)</a:t>
            </a:r>
          </a:p>
          <a:p>
            <a:pPr eaLnBrk="1" hangingPunct="1"/>
            <a:r>
              <a:rPr lang="en-US" sz="2400" dirty="0">
                <a:latin typeface="Arial" charset="0"/>
                <a:ea typeface="ＭＳ Ｐゴシック" charset="0"/>
                <a:cs typeface="ＭＳ Ｐゴシック" charset="0"/>
              </a:rPr>
              <a:t>Collection of slivers makes up a virtual network (</a:t>
            </a:r>
            <a:r>
              <a:rPr lang="ja-JP" altLang="en-US" sz="2400"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slice</a:t>
            </a:r>
            <a:r>
              <a:rPr lang="ja-JP" altLang="en-US" sz="2400" dirty="0">
                <a:latin typeface="Arial" charset="0"/>
                <a:ea typeface="ＭＳ Ｐゴシック" charset="0"/>
                <a:cs typeface="ＭＳ Ｐゴシック" charset="0"/>
              </a:rPr>
              <a:t>”</a:t>
            </a:r>
            <a:r>
              <a:rPr lang="en-US" sz="2400" dirty="0">
                <a:latin typeface="Arial" charset="0"/>
                <a:ea typeface="ＭＳ Ｐゴシック" charset="0"/>
                <a:cs typeface="ＭＳ Ｐゴシック" charset="0"/>
              </a:rPr>
              <a:t>)</a:t>
            </a:r>
          </a:p>
          <a:p>
            <a:pPr lvl="1" eaLnBrk="1" hangingPunct="1"/>
            <a:r>
              <a:rPr lang="en-US" sz="2000" dirty="0">
                <a:latin typeface="Arial" charset="0"/>
                <a:ea typeface="ＭＳ Ｐゴシック" charset="0"/>
              </a:rPr>
              <a:t>Similar to a virtual machine</a:t>
            </a:r>
          </a:p>
          <a:p>
            <a:pPr eaLnBrk="1" hangingPunct="1"/>
            <a:r>
              <a:rPr lang="en-US" sz="2400" dirty="0">
                <a:latin typeface="Arial" charset="0"/>
                <a:ea typeface="ＭＳ Ｐゴシック" charset="0"/>
                <a:cs typeface="ＭＳ Ｐゴシック" charset="0"/>
              </a:rPr>
              <a:t>Advantage of integrated network without (some of) the drawbacks</a:t>
            </a:r>
          </a:p>
        </p:txBody>
      </p:sp>
    </p:spTree>
    <p:extLst>
      <p:ext uri="{BB962C8B-B14F-4D97-AF65-F5344CB8AC3E}">
        <p14:creationId xmlns:p14="http://schemas.microsoft.com/office/powerpoint/2010/main" val="28788397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30" name="Picture 2" descr="substrate-clos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200"/>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31" name="Rectangle 3"/>
          <p:cNvSpPr>
            <a:spLocks noChangeArrowheads="1"/>
          </p:cNvSpPr>
          <p:nvPr/>
        </p:nvSpPr>
        <p:spPr bwMode="auto">
          <a:xfrm>
            <a:off x="228600" y="3657600"/>
            <a:ext cx="8915400" cy="533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32" name="Rectangle 3"/>
          <p:cNvSpPr>
            <a:spLocks noGrp="1" noChangeArrowheads="1"/>
          </p:cNvSpPr>
          <p:nvPr>
            <p:ph type="title" idx="4294967295"/>
          </p:nvPr>
        </p:nvSpPr>
        <p:spPr>
          <a:xfrm>
            <a:off x="1600200" y="198438"/>
            <a:ext cx="7543800" cy="715962"/>
          </a:xfrm>
        </p:spPr>
        <p:txBody>
          <a:bodyPr/>
          <a:lstStyle/>
          <a:p>
            <a:pPr eaLnBrk="1" hangingPunct="1">
              <a:lnSpc>
                <a:spcPct val="60000"/>
              </a:lnSpc>
            </a:pPr>
            <a:r>
              <a:rPr lang="en-US" sz="3200" dirty="0">
                <a:latin typeface="Arial" charset="0"/>
                <a:ea typeface="ＭＳ Ｐゴシック" charset="0"/>
                <a:cs typeface="ＭＳ Ｐゴシック" charset="0"/>
              </a:rPr>
              <a:t>GENI Conceptual Design</a:t>
            </a:r>
            <a:br>
              <a:rPr lang="en-US" sz="32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Infrastructure to support at-scale experimentation</a:t>
            </a:r>
            <a:r>
              <a:rPr lang="en-US" sz="3600" dirty="0">
                <a:latin typeface="Arial" charset="0"/>
                <a:ea typeface="ＭＳ Ｐゴシック" charset="0"/>
                <a:cs typeface="ＭＳ Ｐゴシック" charset="0"/>
              </a:rPr>
              <a:t> </a:t>
            </a:r>
            <a:endParaRPr lang="en-US" sz="2400" dirty="0">
              <a:latin typeface="Arial" charset="0"/>
              <a:ea typeface="ＭＳ Ｐゴシック" charset="0"/>
              <a:cs typeface="ＭＳ Ｐゴシック" charset="0"/>
            </a:endParaRPr>
          </a:p>
        </p:txBody>
      </p:sp>
      <p:grpSp>
        <p:nvGrpSpPr>
          <p:cNvPr id="59433" name="Group 5"/>
          <p:cNvGrpSpPr>
            <a:grpSpLocks/>
          </p:cNvGrpSpPr>
          <p:nvPr/>
        </p:nvGrpSpPr>
        <p:grpSpPr bwMode="auto">
          <a:xfrm>
            <a:off x="4419600" y="1066800"/>
            <a:ext cx="4419600" cy="2514600"/>
            <a:chOff x="768" y="1152"/>
            <a:chExt cx="4682" cy="3112"/>
          </a:xfrm>
        </p:grpSpPr>
        <p:grpSp>
          <p:nvGrpSpPr>
            <p:cNvPr id="60219" name="Group 6"/>
            <p:cNvGrpSpPr>
              <a:grpSpLocks/>
            </p:cNvGrpSpPr>
            <p:nvPr/>
          </p:nvGrpSpPr>
          <p:grpSpPr bwMode="auto">
            <a:xfrm>
              <a:off x="1104" y="1728"/>
              <a:ext cx="3976" cy="2536"/>
              <a:chOff x="524" y="678"/>
              <a:chExt cx="4960" cy="3212"/>
            </a:xfrm>
          </p:grpSpPr>
          <p:sp>
            <p:nvSpPr>
              <p:cNvPr id="60290" name="Rectangle 7"/>
              <p:cNvSpPr>
                <a:spLocks noChangeArrowheads="1"/>
              </p:cNvSpPr>
              <p:nvPr/>
            </p:nvSpPr>
            <p:spPr bwMode="auto">
              <a:xfrm rot="-2318616">
                <a:off x="4558" y="2041"/>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91" name="Rectangle 8"/>
              <p:cNvSpPr>
                <a:spLocks noChangeArrowheads="1"/>
              </p:cNvSpPr>
              <p:nvPr/>
            </p:nvSpPr>
            <p:spPr bwMode="auto">
              <a:xfrm rot="19781874" flipH="1">
                <a:off x="1756" y="3232"/>
                <a:ext cx="685" cy="98"/>
              </a:xfrm>
              <a:prstGeom prst="rect">
                <a:avLst/>
              </a:prstGeom>
              <a:solidFill>
                <a:srgbClr val="C0C0C0"/>
              </a:solidFill>
              <a:ln w="9525">
                <a:solidFill>
                  <a:schemeClr val="tx1"/>
                </a:solidFill>
                <a:miter lim="800000"/>
                <a:headEnd/>
                <a:tailEnd/>
              </a:ln>
            </p:spPr>
            <p:txBody>
              <a:bodyPr wrap="none" anchor="ctr"/>
              <a:lstStyle/>
              <a:p>
                <a:pPr algn="ctr" fontAlgn="base">
                  <a:spcBef>
                    <a:spcPct val="0"/>
                  </a:spcBef>
                  <a:spcAft>
                    <a:spcPct val="0"/>
                  </a:spcAft>
                </a:pPr>
                <a:endParaRPr lang="en-US" smtClean="0">
                  <a:solidFill>
                    <a:srgbClr val="000000"/>
                  </a:solidFill>
                  <a:latin typeface="AvantGarde Bk BT" charset="0"/>
                  <a:ea typeface="Kozuka Gothic Pro L" charset="0"/>
                  <a:cs typeface="Kozuka Gothic Pro L" charset="0"/>
                </a:endParaRPr>
              </a:p>
            </p:txBody>
          </p:sp>
          <p:sp>
            <p:nvSpPr>
              <p:cNvPr id="60292" name="Rectangle 9"/>
              <p:cNvSpPr>
                <a:spLocks noChangeArrowheads="1"/>
              </p:cNvSpPr>
              <p:nvPr/>
            </p:nvSpPr>
            <p:spPr bwMode="auto">
              <a:xfrm rot="17327993" flipH="1">
                <a:off x="3212" y="3354"/>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93" name="Rectangle 10"/>
              <p:cNvSpPr>
                <a:spLocks noChangeArrowheads="1"/>
              </p:cNvSpPr>
              <p:nvPr/>
            </p:nvSpPr>
            <p:spPr bwMode="auto">
              <a:xfrm rot="-4560905">
                <a:off x="2186" y="1098"/>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94" name="Rectangle 11"/>
              <p:cNvSpPr>
                <a:spLocks noChangeArrowheads="1"/>
              </p:cNvSpPr>
              <p:nvPr/>
            </p:nvSpPr>
            <p:spPr bwMode="auto">
              <a:xfrm rot="-1406293">
                <a:off x="744" y="2426"/>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95" name="Rectangle 12"/>
              <p:cNvSpPr>
                <a:spLocks noChangeArrowheads="1"/>
              </p:cNvSpPr>
              <p:nvPr/>
            </p:nvSpPr>
            <p:spPr bwMode="auto">
              <a:xfrm rot="-1474023">
                <a:off x="3721" y="1222"/>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96" name="Rectangle 13"/>
              <p:cNvSpPr>
                <a:spLocks noChangeArrowheads="1"/>
              </p:cNvSpPr>
              <p:nvPr/>
            </p:nvSpPr>
            <p:spPr bwMode="auto">
              <a:xfrm rot="3948087">
                <a:off x="3190" y="1138"/>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97" name="Rectangle 14"/>
              <p:cNvSpPr>
                <a:spLocks noChangeArrowheads="1"/>
              </p:cNvSpPr>
              <p:nvPr/>
            </p:nvSpPr>
            <p:spPr bwMode="auto">
              <a:xfrm rot="5044033">
                <a:off x="2093" y="3370"/>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98" name="Rectangle 15"/>
              <p:cNvSpPr>
                <a:spLocks noChangeArrowheads="1"/>
              </p:cNvSpPr>
              <p:nvPr/>
            </p:nvSpPr>
            <p:spPr bwMode="auto">
              <a:xfrm rot="1331918">
                <a:off x="3736" y="3188"/>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99" name="Rectangle 16"/>
              <p:cNvSpPr>
                <a:spLocks noChangeArrowheads="1"/>
              </p:cNvSpPr>
              <p:nvPr/>
            </p:nvSpPr>
            <p:spPr bwMode="auto">
              <a:xfrm rot="2307138">
                <a:off x="4504" y="2469"/>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00" name="Rectangle 17"/>
              <p:cNvSpPr>
                <a:spLocks noChangeArrowheads="1"/>
              </p:cNvSpPr>
              <p:nvPr/>
            </p:nvSpPr>
            <p:spPr bwMode="auto">
              <a:xfrm rot="1818126">
                <a:off x="731" y="2050"/>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01" name="Rectangle 18"/>
              <p:cNvSpPr>
                <a:spLocks noChangeArrowheads="1"/>
              </p:cNvSpPr>
              <p:nvPr/>
            </p:nvSpPr>
            <p:spPr bwMode="auto">
              <a:xfrm rot="1818126">
                <a:off x="1718" y="1223"/>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02" name="Rectangle 19"/>
              <p:cNvSpPr>
                <a:spLocks noChangeArrowheads="1"/>
              </p:cNvSpPr>
              <p:nvPr/>
            </p:nvSpPr>
            <p:spPr bwMode="auto">
              <a:xfrm>
                <a:off x="2529" y="1392"/>
                <a:ext cx="1040"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03" name="Rectangle 20"/>
              <p:cNvSpPr>
                <a:spLocks noChangeArrowheads="1"/>
              </p:cNvSpPr>
              <p:nvPr/>
            </p:nvSpPr>
            <p:spPr bwMode="auto">
              <a:xfrm>
                <a:off x="2519" y="3024"/>
                <a:ext cx="1040"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04" name="Rectangle 21"/>
              <p:cNvSpPr>
                <a:spLocks noChangeArrowheads="1"/>
              </p:cNvSpPr>
              <p:nvPr/>
            </p:nvSpPr>
            <p:spPr bwMode="auto">
              <a:xfrm rot="18509648" flipH="1">
                <a:off x="2114" y="264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05" name="Rectangle 22"/>
              <p:cNvSpPr>
                <a:spLocks noChangeArrowheads="1"/>
              </p:cNvSpPr>
              <p:nvPr/>
            </p:nvSpPr>
            <p:spPr bwMode="auto">
              <a:xfrm rot="18509648" flipH="1">
                <a:off x="2691" y="189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06" name="Rectangle 23"/>
              <p:cNvSpPr>
                <a:spLocks noChangeArrowheads="1"/>
              </p:cNvSpPr>
              <p:nvPr/>
            </p:nvSpPr>
            <p:spPr bwMode="auto">
              <a:xfrm rot="3090352">
                <a:off x="2721" y="258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07" name="Rectangle 24"/>
              <p:cNvSpPr>
                <a:spLocks noChangeArrowheads="1"/>
              </p:cNvSpPr>
              <p:nvPr/>
            </p:nvSpPr>
            <p:spPr bwMode="auto">
              <a:xfrm>
                <a:off x="3180" y="2240"/>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08" name="Rectangle 25"/>
              <p:cNvSpPr>
                <a:spLocks noChangeArrowheads="1"/>
              </p:cNvSpPr>
              <p:nvPr/>
            </p:nvSpPr>
            <p:spPr bwMode="auto">
              <a:xfrm rot="2440054" flipH="1" flipV="1">
                <a:off x="3563" y="1843"/>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09" name="Rectangle 26"/>
              <p:cNvSpPr>
                <a:spLocks noChangeArrowheads="1"/>
              </p:cNvSpPr>
              <p:nvPr/>
            </p:nvSpPr>
            <p:spPr bwMode="auto">
              <a:xfrm rot="19159946" flipH="1">
                <a:off x="3553" y="2649"/>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10" name="Rectangle 27"/>
              <p:cNvSpPr>
                <a:spLocks noChangeArrowheads="1"/>
              </p:cNvSpPr>
              <p:nvPr/>
            </p:nvSpPr>
            <p:spPr bwMode="auto">
              <a:xfrm rot="19159946" flipV="1">
                <a:off x="1317" y="1815"/>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11" name="Rectangle 28"/>
              <p:cNvSpPr>
                <a:spLocks noChangeArrowheads="1"/>
              </p:cNvSpPr>
              <p:nvPr/>
            </p:nvSpPr>
            <p:spPr bwMode="auto">
              <a:xfrm rot="3090352">
                <a:off x="2144" y="183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12" name="Rectangle 29"/>
              <p:cNvSpPr>
                <a:spLocks noChangeArrowheads="1"/>
              </p:cNvSpPr>
              <p:nvPr/>
            </p:nvSpPr>
            <p:spPr bwMode="auto">
              <a:xfrm rot="2440054">
                <a:off x="1307" y="2621"/>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13" name="Oval 30"/>
              <p:cNvSpPr>
                <a:spLocks noChangeArrowheads="1"/>
              </p:cNvSpPr>
              <p:nvPr/>
            </p:nvSpPr>
            <p:spPr bwMode="auto">
              <a:xfrm>
                <a:off x="1272" y="2135"/>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14" name="Oval 31"/>
              <p:cNvSpPr>
                <a:spLocks noChangeArrowheads="1"/>
              </p:cNvSpPr>
              <p:nvPr/>
            </p:nvSpPr>
            <p:spPr bwMode="auto">
              <a:xfrm>
                <a:off x="2200" y="1295"/>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15" name="Oval 32"/>
              <p:cNvSpPr>
                <a:spLocks noChangeArrowheads="1"/>
              </p:cNvSpPr>
              <p:nvPr/>
            </p:nvSpPr>
            <p:spPr bwMode="auto">
              <a:xfrm>
                <a:off x="3452" y="2887"/>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16" name="Oval 33"/>
              <p:cNvSpPr>
                <a:spLocks noChangeArrowheads="1"/>
              </p:cNvSpPr>
              <p:nvPr/>
            </p:nvSpPr>
            <p:spPr bwMode="auto">
              <a:xfrm>
                <a:off x="2808" y="2128"/>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17" name="Oval 34"/>
              <p:cNvSpPr>
                <a:spLocks noChangeArrowheads="1"/>
              </p:cNvSpPr>
              <p:nvPr/>
            </p:nvSpPr>
            <p:spPr bwMode="auto">
              <a:xfrm>
                <a:off x="3452" y="1308"/>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18" name="Oval 35"/>
              <p:cNvSpPr>
                <a:spLocks noChangeArrowheads="1"/>
              </p:cNvSpPr>
              <p:nvPr/>
            </p:nvSpPr>
            <p:spPr bwMode="auto">
              <a:xfrm>
                <a:off x="2200" y="2917"/>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319" name="Oval 36"/>
              <p:cNvSpPr>
                <a:spLocks noChangeArrowheads="1"/>
              </p:cNvSpPr>
              <p:nvPr/>
            </p:nvSpPr>
            <p:spPr bwMode="auto">
              <a:xfrm>
                <a:off x="4344" y="2128"/>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aphicFrame>
            <p:nvGraphicFramePr>
              <p:cNvPr id="59418" name="Object 37"/>
              <p:cNvGraphicFramePr>
                <a:graphicFrameLocks/>
              </p:cNvGraphicFramePr>
              <p:nvPr/>
            </p:nvGraphicFramePr>
            <p:xfrm>
              <a:off x="1551" y="829"/>
              <a:ext cx="446" cy="359"/>
            </p:xfrm>
            <a:graphic>
              <a:graphicData uri="http://schemas.openxmlformats.org/presentationml/2006/ole">
                <mc:AlternateContent xmlns:mc="http://schemas.openxmlformats.org/markup-compatibility/2006">
                  <mc:Choice xmlns:v="urn:schemas-microsoft-com:vml" Requires="v">
                    <p:oleObj spid="_x0000_s20879" name="ClipArt" r:id="rId5" imgW="3476625" imgH="3109913" progId="MS_ClipArt_Gallery.2">
                      <p:embed/>
                    </p:oleObj>
                  </mc:Choice>
                  <mc:Fallback>
                    <p:oleObj name="ClipArt" r:id="rId5"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1" y="829"/>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19" name="Object 38"/>
              <p:cNvGraphicFramePr>
                <a:graphicFrameLocks/>
              </p:cNvGraphicFramePr>
              <p:nvPr/>
            </p:nvGraphicFramePr>
            <p:xfrm>
              <a:off x="3287" y="3514"/>
              <a:ext cx="446" cy="359"/>
            </p:xfrm>
            <a:graphic>
              <a:graphicData uri="http://schemas.openxmlformats.org/presentationml/2006/ole">
                <mc:AlternateContent xmlns:mc="http://schemas.openxmlformats.org/markup-compatibility/2006">
                  <mc:Choice xmlns:v="urn:schemas-microsoft-com:vml" Requires="v">
                    <p:oleObj spid="_x0000_s20880" name="ClipArt" r:id="rId7" imgW="3476625" imgH="3109913" progId="MS_ClipArt_Gallery.2">
                      <p:embed/>
                    </p:oleObj>
                  </mc:Choice>
                  <mc:Fallback>
                    <p:oleObj name="ClipArt" r:id="rId7"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 y="3514"/>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20" name="Object 39"/>
              <p:cNvGraphicFramePr>
                <a:graphicFrameLocks/>
              </p:cNvGraphicFramePr>
              <p:nvPr/>
            </p:nvGraphicFramePr>
            <p:xfrm>
              <a:off x="4270" y="3257"/>
              <a:ext cx="446" cy="359"/>
            </p:xfrm>
            <a:graphic>
              <a:graphicData uri="http://schemas.openxmlformats.org/presentationml/2006/ole">
                <mc:AlternateContent xmlns:mc="http://schemas.openxmlformats.org/markup-compatibility/2006">
                  <mc:Choice xmlns:v="urn:schemas-microsoft-com:vml" Requires="v">
                    <p:oleObj spid="_x0000_s20881" name="ClipArt" r:id="rId8" imgW="3476625" imgH="3109913" progId="MS_ClipArt_Gallery.2">
                      <p:embed/>
                    </p:oleObj>
                  </mc:Choice>
                  <mc:Fallback>
                    <p:oleObj name="ClipArt" r:id="rId8"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 y="3257"/>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21" name="Object 40"/>
              <p:cNvGraphicFramePr>
                <a:graphicFrameLocks/>
              </p:cNvGraphicFramePr>
              <p:nvPr/>
            </p:nvGraphicFramePr>
            <p:xfrm>
              <a:off x="4925" y="2648"/>
              <a:ext cx="446" cy="359"/>
            </p:xfrm>
            <a:graphic>
              <a:graphicData uri="http://schemas.openxmlformats.org/presentationml/2006/ole">
                <mc:AlternateContent xmlns:mc="http://schemas.openxmlformats.org/markup-compatibility/2006">
                  <mc:Choice xmlns:v="urn:schemas-microsoft-com:vml" Requires="v">
                    <p:oleObj spid="_x0000_s20882" name="ClipArt" r:id="rId9" imgW="3476625" imgH="3109913" progId="MS_ClipArt_Gallery.2">
                      <p:embed/>
                    </p:oleObj>
                  </mc:Choice>
                  <mc:Fallback>
                    <p:oleObj name="ClipArt" r:id="rId9"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 y="2648"/>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22" name="Object 41"/>
              <p:cNvGraphicFramePr>
                <a:graphicFrameLocks/>
              </p:cNvGraphicFramePr>
              <p:nvPr/>
            </p:nvGraphicFramePr>
            <p:xfrm>
              <a:off x="5038" y="1686"/>
              <a:ext cx="446" cy="359"/>
            </p:xfrm>
            <a:graphic>
              <a:graphicData uri="http://schemas.openxmlformats.org/presentationml/2006/ole">
                <mc:AlternateContent xmlns:mc="http://schemas.openxmlformats.org/markup-compatibility/2006">
                  <mc:Choice xmlns:v="urn:schemas-microsoft-com:vml" Requires="v">
                    <p:oleObj spid="_x0000_s20883" name="ClipArt" r:id="rId10" imgW="3476625" imgH="3109913" progId="MS_ClipArt_Gallery.2">
                      <p:embed/>
                    </p:oleObj>
                  </mc:Choice>
                  <mc:Fallback>
                    <p:oleObj name="ClipArt" r:id="rId10"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 y="1686"/>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23" name="Object 42"/>
              <p:cNvGraphicFramePr>
                <a:graphicFrameLocks/>
              </p:cNvGraphicFramePr>
              <p:nvPr/>
            </p:nvGraphicFramePr>
            <p:xfrm>
              <a:off x="4240" y="862"/>
              <a:ext cx="446" cy="359"/>
            </p:xfrm>
            <a:graphic>
              <a:graphicData uri="http://schemas.openxmlformats.org/presentationml/2006/ole">
                <mc:AlternateContent xmlns:mc="http://schemas.openxmlformats.org/markup-compatibility/2006">
                  <mc:Choice xmlns:v="urn:schemas-microsoft-com:vml" Requires="v">
                    <p:oleObj spid="_x0000_s20884" name="ClipArt" r:id="rId11" imgW="3476625" imgH="3109913" progId="MS_ClipArt_Gallery.2">
                      <p:embed/>
                    </p:oleObj>
                  </mc:Choice>
                  <mc:Fallback>
                    <p:oleObj name="ClipArt" r:id="rId11"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 y="862"/>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24" name="Object 43"/>
              <p:cNvGraphicFramePr>
                <a:graphicFrameLocks/>
              </p:cNvGraphicFramePr>
              <p:nvPr/>
            </p:nvGraphicFramePr>
            <p:xfrm>
              <a:off x="3201" y="691"/>
              <a:ext cx="446" cy="359"/>
            </p:xfrm>
            <a:graphic>
              <a:graphicData uri="http://schemas.openxmlformats.org/presentationml/2006/ole">
                <mc:AlternateContent xmlns:mc="http://schemas.openxmlformats.org/markup-compatibility/2006">
                  <mc:Choice xmlns:v="urn:schemas-microsoft-com:vml" Requires="v">
                    <p:oleObj spid="_x0000_s20885" name="ClipArt" r:id="rId12" imgW="3476625" imgH="3109913" progId="MS_ClipArt_Gallery.2">
                      <p:embed/>
                    </p:oleObj>
                  </mc:Choice>
                  <mc:Fallback>
                    <p:oleObj name="ClipArt" r:id="rId12"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1" y="691"/>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25" name="Object 44"/>
              <p:cNvGraphicFramePr>
                <a:graphicFrameLocks/>
              </p:cNvGraphicFramePr>
              <p:nvPr/>
            </p:nvGraphicFramePr>
            <p:xfrm>
              <a:off x="1603" y="3340"/>
              <a:ext cx="446" cy="359"/>
            </p:xfrm>
            <a:graphic>
              <a:graphicData uri="http://schemas.openxmlformats.org/presentationml/2006/ole">
                <mc:AlternateContent xmlns:mc="http://schemas.openxmlformats.org/markup-compatibility/2006">
                  <mc:Choice xmlns:v="urn:schemas-microsoft-com:vml" Requires="v">
                    <p:oleObj spid="_x0000_s20886" name="ClipArt" r:id="rId13" imgW="3476625" imgH="3109913" progId="MS_ClipArt_Gallery.2">
                      <p:embed/>
                    </p:oleObj>
                  </mc:Choice>
                  <mc:Fallback>
                    <p:oleObj name="ClipArt" r:id="rId13"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 y="3340"/>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26" name="Object 45"/>
              <p:cNvGraphicFramePr>
                <a:graphicFrameLocks/>
              </p:cNvGraphicFramePr>
              <p:nvPr/>
            </p:nvGraphicFramePr>
            <p:xfrm>
              <a:off x="2374" y="678"/>
              <a:ext cx="446" cy="359"/>
            </p:xfrm>
            <a:graphic>
              <a:graphicData uri="http://schemas.openxmlformats.org/presentationml/2006/ole">
                <mc:AlternateContent xmlns:mc="http://schemas.openxmlformats.org/markup-compatibility/2006">
                  <mc:Choice xmlns:v="urn:schemas-microsoft-com:vml" Requires="v">
                    <p:oleObj spid="_x0000_s20887" name="ClipArt" r:id="rId14" imgW="3476625" imgH="3109913" progId="MS_ClipArt_Gallery.2">
                      <p:embed/>
                    </p:oleObj>
                  </mc:Choice>
                  <mc:Fallback>
                    <p:oleObj name="ClipArt" r:id="rId14"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4" y="678"/>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27" name="Object 46"/>
              <p:cNvGraphicFramePr>
                <a:graphicFrameLocks/>
              </p:cNvGraphicFramePr>
              <p:nvPr/>
            </p:nvGraphicFramePr>
            <p:xfrm>
              <a:off x="549" y="2450"/>
              <a:ext cx="446" cy="359"/>
            </p:xfrm>
            <a:graphic>
              <a:graphicData uri="http://schemas.openxmlformats.org/presentationml/2006/ole">
                <mc:AlternateContent xmlns:mc="http://schemas.openxmlformats.org/markup-compatibility/2006">
                  <mc:Choice xmlns:v="urn:schemas-microsoft-com:vml" Requires="v">
                    <p:oleObj spid="_x0000_s20888" name="ClipArt" r:id="rId15" imgW="3476625" imgH="3109913" progId="MS_ClipArt_Gallery.2">
                      <p:embed/>
                    </p:oleObj>
                  </mc:Choice>
                  <mc:Fallback>
                    <p:oleObj name="ClipArt" r:id="rId15"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 y="2450"/>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28" name="Object 47"/>
              <p:cNvGraphicFramePr>
                <a:graphicFrameLocks/>
              </p:cNvGraphicFramePr>
              <p:nvPr/>
            </p:nvGraphicFramePr>
            <p:xfrm>
              <a:off x="524" y="1729"/>
              <a:ext cx="446" cy="359"/>
            </p:xfrm>
            <a:graphic>
              <a:graphicData uri="http://schemas.openxmlformats.org/presentationml/2006/ole">
                <mc:AlternateContent xmlns:mc="http://schemas.openxmlformats.org/markup-compatibility/2006">
                  <mc:Choice xmlns:v="urn:schemas-microsoft-com:vml" Requires="v">
                    <p:oleObj spid="_x0000_s20889" name="ClipArt" r:id="rId16" imgW="3476625" imgH="3109913" progId="MS_ClipArt_Gallery.2">
                      <p:embed/>
                    </p:oleObj>
                  </mc:Choice>
                  <mc:Fallback>
                    <p:oleObj name="ClipArt" r:id="rId16"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 y="1729"/>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29" name="Object 48"/>
              <p:cNvGraphicFramePr>
                <a:graphicFrameLocks/>
              </p:cNvGraphicFramePr>
              <p:nvPr/>
            </p:nvGraphicFramePr>
            <p:xfrm>
              <a:off x="2232" y="3531"/>
              <a:ext cx="446" cy="359"/>
            </p:xfrm>
            <a:graphic>
              <a:graphicData uri="http://schemas.openxmlformats.org/presentationml/2006/ole">
                <mc:AlternateContent xmlns:mc="http://schemas.openxmlformats.org/markup-compatibility/2006">
                  <mc:Choice xmlns:v="urn:schemas-microsoft-com:vml" Requires="v">
                    <p:oleObj spid="_x0000_s20890" name="ClipArt" r:id="rId17" imgW="3476625" imgH="3109913" progId="MS_ClipArt_Gallery.2">
                      <p:embed/>
                    </p:oleObj>
                  </mc:Choice>
                  <mc:Fallback>
                    <p:oleObj name="ClipArt" r:id="rId17"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 y="3531"/>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60220" name="Group 49"/>
            <p:cNvGrpSpPr>
              <a:grpSpLocks/>
            </p:cNvGrpSpPr>
            <p:nvPr/>
          </p:nvGrpSpPr>
          <p:grpSpPr bwMode="auto">
            <a:xfrm>
              <a:off x="1200" y="1728"/>
              <a:ext cx="3528" cy="2370"/>
              <a:chOff x="723" y="707"/>
              <a:chExt cx="4402" cy="3002"/>
            </a:xfrm>
          </p:grpSpPr>
          <p:grpSp>
            <p:nvGrpSpPr>
              <p:cNvPr id="60257" name="Group 50"/>
              <p:cNvGrpSpPr>
                <a:grpSpLocks/>
              </p:cNvGrpSpPr>
              <p:nvPr/>
            </p:nvGrpSpPr>
            <p:grpSpPr bwMode="auto">
              <a:xfrm>
                <a:off x="723" y="707"/>
                <a:ext cx="4358" cy="3002"/>
                <a:chOff x="723" y="707"/>
                <a:chExt cx="4358" cy="3002"/>
              </a:xfrm>
            </p:grpSpPr>
            <p:sp>
              <p:nvSpPr>
                <p:cNvPr id="60259" name="Freeform 51"/>
                <p:cNvSpPr>
                  <a:spLocks/>
                </p:cNvSpPr>
                <p:nvPr/>
              </p:nvSpPr>
              <p:spPr bwMode="auto">
                <a:xfrm>
                  <a:off x="2380" y="1520"/>
                  <a:ext cx="1224" cy="1512"/>
                </a:xfrm>
                <a:custGeom>
                  <a:avLst/>
                  <a:gdLst>
                    <a:gd name="T0" fmla="*/ 1224 w 1224"/>
                    <a:gd name="T1" fmla="*/ 0 h 1512"/>
                    <a:gd name="T2" fmla="*/ 1144 w 1224"/>
                    <a:gd name="T3" fmla="*/ 136 h 1512"/>
                    <a:gd name="T4" fmla="*/ 836 w 1224"/>
                    <a:gd name="T5" fmla="*/ 532 h 1512"/>
                    <a:gd name="T6" fmla="*/ 716 w 1224"/>
                    <a:gd name="T7" fmla="*/ 640 h 1512"/>
                    <a:gd name="T8" fmla="*/ 628 w 1224"/>
                    <a:gd name="T9" fmla="*/ 692 h 1512"/>
                    <a:gd name="T10" fmla="*/ 592 w 1224"/>
                    <a:gd name="T11" fmla="*/ 784 h 1512"/>
                    <a:gd name="T12" fmla="*/ 556 w 1224"/>
                    <a:gd name="T13" fmla="*/ 900 h 1512"/>
                    <a:gd name="T14" fmla="*/ 344 w 1224"/>
                    <a:gd name="T15" fmla="*/ 1188 h 1512"/>
                    <a:gd name="T16" fmla="*/ 148 w 1224"/>
                    <a:gd name="T17" fmla="*/ 1408 h 1512"/>
                    <a:gd name="T18" fmla="*/ 0 w 1224"/>
                    <a:gd name="T19" fmla="*/ 1512 h 1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4"/>
                    <a:gd name="T31" fmla="*/ 0 h 1512"/>
                    <a:gd name="T32" fmla="*/ 1224 w 1224"/>
                    <a:gd name="T33" fmla="*/ 1512 h 15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4" h="1512">
                      <a:moveTo>
                        <a:pt x="1224" y="0"/>
                      </a:moveTo>
                      <a:cubicBezTo>
                        <a:pt x="1216" y="23"/>
                        <a:pt x="1209" y="47"/>
                        <a:pt x="1144" y="136"/>
                      </a:cubicBezTo>
                      <a:cubicBezTo>
                        <a:pt x="1079" y="225"/>
                        <a:pt x="907" y="448"/>
                        <a:pt x="836" y="532"/>
                      </a:cubicBezTo>
                      <a:cubicBezTo>
                        <a:pt x="765" y="616"/>
                        <a:pt x="751" y="613"/>
                        <a:pt x="716" y="640"/>
                      </a:cubicBezTo>
                      <a:cubicBezTo>
                        <a:pt x="681" y="667"/>
                        <a:pt x="649" y="668"/>
                        <a:pt x="628" y="692"/>
                      </a:cubicBezTo>
                      <a:cubicBezTo>
                        <a:pt x="607" y="716"/>
                        <a:pt x="604" y="749"/>
                        <a:pt x="592" y="784"/>
                      </a:cubicBezTo>
                      <a:cubicBezTo>
                        <a:pt x="580" y="819"/>
                        <a:pt x="597" y="833"/>
                        <a:pt x="556" y="900"/>
                      </a:cubicBezTo>
                      <a:cubicBezTo>
                        <a:pt x="515" y="967"/>
                        <a:pt x="412" y="1103"/>
                        <a:pt x="344" y="1188"/>
                      </a:cubicBezTo>
                      <a:cubicBezTo>
                        <a:pt x="276" y="1273"/>
                        <a:pt x="205" y="1354"/>
                        <a:pt x="148" y="1408"/>
                      </a:cubicBezTo>
                      <a:cubicBezTo>
                        <a:pt x="91" y="1462"/>
                        <a:pt x="45" y="1487"/>
                        <a:pt x="0" y="1512"/>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60" name="Freeform 52"/>
                <p:cNvSpPr>
                  <a:spLocks/>
                </p:cNvSpPr>
                <p:nvPr/>
              </p:nvSpPr>
              <p:spPr bwMode="auto">
                <a:xfrm>
                  <a:off x="2374" y="3064"/>
                  <a:ext cx="1212" cy="158"/>
                </a:xfrm>
                <a:custGeom>
                  <a:avLst/>
                  <a:gdLst>
                    <a:gd name="T0" fmla="*/ 0 w 1212"/>
                    <a:gd name="T1" fmla="*/ 54 h 158"/>
                    <a:gd name="T2" fmla="*/ 54 w 1212"/>
                    <a:gd name="T3" fmla="*/ 132 h 158"/>
                    <a:gd name="T4" fmla="*/ 126 w 1212"/>
                    <a:gd name="T5" fmla="*/ 150 h 158"/>
                    <a:gd name="T6" fmla="*/ 204 w 1212"/>
                    <a:gd name="T7" fmla="*/ 84 h 158"/>
                    <a:gd name="T8" fmla="*/ 390 w 1212"/>
                    <a:gd name="T9" fmla="*/ 30 h 158"/>
                    <a:gd name="T10" fmla="*/ 960 w 1212"/>
                    <a:gd name="T11" fmla="*/ 6 h 158"/>
                    <a:gd name="T12" fmla="*/ 1212 w 1212"/>
                    <a:gd name="T13" fmla="*/ 0 h 158"/>
                    <a:gd name="T14" fmla="*/ 0 60000 65536"/>
                    <a:gd name="T15" fmla="*/ 0 60000 65536"/>
                    <a:gd name="T16" fmla="*/ 0 60000 65536"/>
                    <a:gd name="T17" fmla="*/ 0 60000 65536"/>
                    <a:gd name="T18" fmla="*/ 0 60000 65536"/>
                    <a:gd name="T19" fmla="*/ 0 60000 65536"/>
                    <a:gd name="T20" fmla="*/ 0 60000 65536"/>
                    <a:gd name="T21" fmla="*/ 0 w 1212"/>
                    <a:gd name="T22" fmla="*/ 0 h 158"/>
                    <a:gd name="T23" fmla="*/ 1212 w 1212"/>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2" h="158">
                      <a:moveTo>
                        <a:pt x="0" y="54"/>
                      </a:moveTo>
                      <a:cubicBezTo>
                        <a:pt x="16" y="85"/>
                        <a:pt x="33" y="116"/>
                        <a:pt x="54" y="132"/>
                      </a:cubicBezTo>
                      <a:cubicBezTo>
                        <a:pt x="75" y="148"/>
                        <a:pt x="101" y="158"/>
                        <a:pt x="126" y="150"/>
                      </a:cubicBezTo>
                      <a:cubicBezTo>
                        <a:pt x="151" y="142"/>
                        <a:pt x="160" y="104"/>
                        <a:pt x="204" y="84"/>
                      </a:cubicBezTo>
                      <a:cubicBezTo>
                        <a:pt x="248" y="64"/>
                        <a:pt x="264" y="43"/>
                        <a:pt x="390" y="30"/>
                      </a:cubicBezTo>
                      <a:cubicBezTo>
                        <a:pt x="516" y="17"/>
                        <a:pt x="823" y="11"/>
                        <a:pt x="960" y="6"/>
                      </a:cubicBezTo>
                      <a:cubicBezTo>
                        <a:pt x="1097" y="1"/>
                        <a:pt x="1154" y="0"/>
                        <a:pt x="1212"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60261" name="Group 53"/>
                <p:cNvGrpSpPr>
                  <a:grpSpLocks/>
                </p:cNvGrpSpPr>
                <p:nvPr/>
              </p:nvGrpSpPr>
              <p:grpSpPr bwMode="auto">
                <a:xfrm>
                  <a:off x="723" y="707"/>
                  <a:ext cx="4358" cy="3002"/>
                  <a:chOff x="723" y="711"/>
                  <a:chExt cx="4358" cy="3002"/>
                </a:xfrm>
              </p:grpSpPr>
              <p:sp>
                <p:nvSpPr>
                  <p:cNvPr id="60262" name="Freeform 54"/>
                  <p:cNvSpPr>
                    <a:spLocks/>
                  </p:cNvSpPr>
                  <p:nvPr/>
                </p:nvSpPr>
                <p:spPr bwMode="auto">
                  <a:xfrm>
                    <a:off x="2356" y="1326"/>
                    <a:ext cx="1246" cy="110"/>
                  </a:xfrm>
                  <a:custGeom>
                    <a:avLst/>
                    <a:gdLst>
                      <a:gd name="T0" fmla="*/ 0 w 1246"/>
                      <a:gd name="T1" fmla="*/ 75 h 110"/>
                      <a:gd name="T2" fmla="*/ 94 w 1246"/>
                      <a:gd name="T3" fmla="*/ 7 h 110"/>
                      <a:gd name="T4" fmla="*/ 206 w 1246"/>
                      <a:gd name="T5" fmla="*/ 32 h 110"/>
                      <a:gd name="T6" fmla="*/ 280 w 1246"/>
                      <a:gd name="T7" fmla="*/ 98 h 110"/>
                      <a:gd name="T8" fmla="*/ 464 w 1246"/>
                      <a:gd name="T9" fmla="*/ 101 h 110"/>
                      <a:gd name="T10" fmla="*/ 1246 w 1246"/>
                      <a:gd name="T11" fmla="*/ 110 h 110"/>
                      <a:gd name="T12" fmla="*/ 0 60000 65536"/>
                      <a:gd name="T13" fmla="*/ 0 60000 65536"/>
                      <a:gd name="T14" fmla="*/ 0 60000 65536"/>
                      <a:gd name="T15" fmla="*/ 0 60000 65536"/>
                      <a:gd name="T16" fmla="*/ 0 60000 65536"/>
                      <a:gd name="T17" fmla="*/ 0 60000 65536"/>
                      <a:gd name="T18" fmla="*/ 0 w 1246"/>
                      <a:gd name="T19" fmla="*/ 0 h 110"/>
                      <a:gd name="T20" fmla="*/ 1246 w 1246"/>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246" h="110">
                        <a:moveTo>
                          <a:pt x="0" y="75"/>
                        </a:moveTo>
                        <a:cubicBezTo>
                          <a:pt x="30" y="44"/>
                          <a:pt x="60" y="14"/>
                          <a:pt x="94" y="7"/>
                        </a:cubicBezTo>
                        <a:cubicBezTo>
                          <a:pt x="128" y="0"/>
                          <a:pt x="175" y="17"/>
                          <a:pt x="206" y="32"/>
                        </a:cubicBezTo>
                        <a:cubicBezTo>
                          <a:pt x="237" y="47"/>
                          <a:pt x="237" y="87"/>
                          <a:pt x="280" y="98"/>
                        </a:cubicBezTo>
                        <a:cubicBezTo>
                          <a:pt x="323" y="109"/>
                          <a:pt x="303" y="99"/>
                          <a:pt x="464" y="101"/>
                        </a:cubicBezTo>
                        <a:cubicBezTo>
                          <a:pt x="625" y="103"/>
                          <a:pt x="939" y="107"/>
                          <a:pt x="1246" y="11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63" name="Freeform 55"/>
                  <p:cNvSpPr>
                    <a:spLocks/>
                  </p:cNvSpPr>
                  <p:nvPr/>
                </p:nvSpPr>
                <p:spPr bwMode="auto">
                  <a:xfrm>
                    <a:off x="3624" y="1512"/>
                    <a:ext cx="838" cy="1514"/>
                  </a:xfrm>
                  <a:custGeom>
                    <a:avLst/>
                    <a:gdLst>
                      <a:gd name="T0" fmla="*/ 0 w 838"/>
                      <a:gd name="T1" fmla="*/ 0 h 1514"/>
                      <a:gd name="T2" fmla="*/ 556 w 838"/>
                      <a:gd name="T3" fmla="*/ 468 h 1514"/>
                      <a:gd name="T4" fmla="*/ 760 w 838"/>
                      <a:gd name="T5" fmla="*/ 644 h 1514"/>
                      <a:gd name="T6" fmla="*/ 816 w 838"/>
                      <a:gd name="T7" fmla="*/ 716 h 1514"/>
                      <a:gd name="T8" fmla="*/ 828 w 838"/>
                      <a:gd name="T9" fmla="*/ 804 h 1514"/>
                      <a:gd name="T10" fmla="*/ 795 w 838"/>
                      <a:gd name="T11" fmla="*/ 912 h 1514"/>
                      <a:gd name="T12" fmla="*/ 572 w 838"/>
                      <a:gd name="T13" fmla="*/ 1120 h 1514"/>
                      <a:gd name="T14" fmla="*/ 270 w 838"/>
                      <a:gd name="T15" fmla="*/ 1377 h 1514"/>
                      <a:gd name="T16" fmla="*/ 21 w 838"/>
                      <a:gd name="T17" fmla="*/ 1514 h 15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8"/>
                      <a:gd name="T28" fmla="*/ 0 h 1514"/>
                      <a:gd name="T29" fmla="*/ 838 w 838"/>
                      <a:gd name="T30" fmla="*/ 1514 h 15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8" h="1514">
                        <a:moveTo>
                          <a:pt x="0" y="0"/>
                        </a:moveTo>
                        <a:cubicBezTo>
                          <a:pt x="93" y="78"/>
                          <a:pt x="429" y="361"/>
                          <a:pt x="556" y="468"/>
                        </a:cubicBezTo>
                        <a:cubicBezTo>
                          <a:pt x="683" y="575"/>
                          <a:pt x="717" y="603"/>
                          <a:pt x="760" y="644"/>
                        </a:cubicBezTo>
                        <a:cubicBezTo>
                          <a:pt x="803" y="685"/>
                          <a:pt x="805" y="689"/>
                          <a:pt x="816" y="716"/>
                        </a:cubicBezTo>
                        <a:cubicBezTo>
                          <a:pt x="827" y="743"/>
                          <a:pt x="831" y="771"/>
                          <a:pt x="828" y="804"/>
                        </a:cubicBezTo>
                        <a:cubicBezTo>
                          <a:pt x="825" y="837"/>
                          <a:pt x="838" y="859"/>
                          <a:pt x="795" y="912"/>
                        </a:cubicBezTo>
                        <a:cubicBezTo>
                          <a:pt x="752" y="965"/>
                          <a:pt x="660" y="1042"/>
                          <a:pt x="572" y="1120"/>
                        </a:cubicBezTo>
                        <a:cubicBezTo>
                          <a:pt x="484" y="1198"/>
                          <a:pt x="362" y="1311"/>
                          <a:pt x="270" y="1377"/>
                        </a:cubicBezTo>
                        <a:cubicBezTo>
                          <a:pt x="178" y="1443"/>
                          <a:pt x="96" y="1479"/>
                          <a:pt x="21" y="151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64" name="Freeform 56"/>
                  <p:cNvSpPr>
                    <a:spLocks/>
                  </p:cNvSpPr>
                  <p:nvPr/>
                </p:nvSpPr>
                <p:spPr bwMode="auto">
                  <a:xfrm>
                    <a:off x="3619" y="1470"/>
                    <a:ext cx="1462" cy="1264"/>
                  </a:xfrm>
                  <a:custGeom>
                    <a:avLst/>
                    <a:gdLst>
                      <a:gd name="T0" fmla="*/ 0 w 1462"/>
                      <a:gd name="T1" fmla="*/ 0 h 1264"/>
                      <a:gd name="T2" fmla="*/ 181 w 1462"/>
                      <a:gd name="T3" fmla="*/ 146 h 1264"/>
                      <a:gd name="T4" fmla="*/ 573 w 1462"/>
                      <a:gd name="T5" fmla="*/ 478 h 1264"/>
                      <a:gd name="T6" fmla="*/ 809 w 1462"/>
                      <a:gd name="T7" fmla="*/ 674 h 1264"/>
                      <a:gd name="T8" fmla="*/ 869 w 1462"/>
                      <a:gd name="T9" fmla="*/ 750 h 1264"/>
                      <a:gd name="T10" fmla="*/ 912 w 1462"/>
                      <a:gd name="T11" fmla="*/ 886 h 1264"/>
                      <a:gd name="T12" fmla="*/ 963 w 1462"/>
                      <a:gd name="T13" fmla="*/ 946 h 1264"/>
                      <a:gd name="T14" fmla="*/ 1057 w 1462"/>
                      <a:gd name="T15" fmla="*/ 962 h 1264"/>
                      <a:gd name="T16" fmla="*/ 1195 w 1462"/>
                      <a:gd name="T17" fmla="*/ 1040 h 1264"/>
                      <a:gd name="T18" fmla="*/ 1462 w 1462"/>
                      <a:gd name="T19" fmla="*/ 1264 h 1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2"/>
                      <a:gd name="T31" fmla="*/ 0 h 1264"/>
                      <a:gd name="T32" fmla="*/ 1462 w 1462"/>
                      <a:gd name="T33" fmla="*/ 1264 h 1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2" h="1264">
                        <a:moveTo>
                          <a:pt x="0" y="0"/>
                        </a:moveTo>
                        <a:cubicBezTo>
                          <a:pt x="42" y="33"/>
                          <a:pt x="86" y="66"/>
                          <a:pt x="181" y="146"/>
                        </a:cubicBezTo>
                        <a:cubicBezTo>
                          <a:pt x="276" y="226"/>
                          <a:pt x="468" y="390"/>
                          <a:pt x="573" y="478"/>
                        </a:cubicBezTo>
                        <a:cubicBezTo>
                          <a:pt x="678" y="566"/>
                          <a:pt x="760" y="629"/>
                          <a:pt x="809" y="674"/>
                        </a:cubicBezTo>
                        <a:cubicBezTo>
                          <a:pt x="858" y="719"/>
                          <a:pt x="852" y="715"/>
                          <a:pt x="869" y="750"/>
                        </a:cubicBezTo>
                        <a:cubicBezTo>
                          <a:pt x="886" y="785"/>
                          <a:pt x="896" y="853"/>
                          <a:pt x="912" y="886"/>
                        </a:cubicBezTo>
                        <a:cubicBezTo>
                          <a:pt x="928" y="919"/>
                          <a:pt x="939" y="933"/>
                          <a:pt x="963" y="946"/>
                        </a:cubicBezTo>
                        <a:cubicBezTo>
                          <a:pt x="987" y="959"/>
                          <a:pt x="1018" y="946"/>
                          <a:pt x="1057" y="962"/>
                        </a:cubicBezTo>
                        <a:cubicBezTo>
                          <a:pt x="1096" y="978"/>
                          <a:pt x="1127" y="990"/>
                          <a:pt x="1195" y="1040"/>
                        </a:cubicBezTo>
                        <a:cubicBezTo>
                          <a:pt x="1263" y="1090"/>
                          <a:pt x="1362" y="1176"/>
                          <a:pt x="1462" y="126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60265" name="Group 57"/>
                  <p:cNvGrpSpPr>
                    <a:grpSpLocks/>
                  </p:cNvGrpSpPr>
                  <p:nvPr/>
                </p:nvGrpSpPr>
                <p:grpSpPr bwMode="auto">
                  <a:xfrm>
                    <a:off x="723" y="711"/>
                    <a:ext cx="3704" cy="3002"/>
                    <a:chOff x="723" y="711"/>
                    <a:chExt cx="3704" cy="3002"/>
                  </a:xfrm>
                </p:grpSpPr>
                <p:grpSp>
                  <p:nvGrpSpPr>
                    <p:cNvPr id="60266" name="Group 58"/>
                    <p:cNvGrpSpPr>
                      <a:grpSpLocks/>
                    </p:cNvGrpSpPr>
                    <p:nvPr/>
                  </p:nvGrpSpPr>
                  <p:grpSpPr bwMode="auto">
                    <a:xfrm>
                      <a:off x="723" y="2372"/>
                      <a:ext cx="1613" cy="712"/>
                      <a:chOff x="723" y="2372"/>
                      <a:chExt cx="1613" cy="712"/>
                    </a:xfrm>
                  </p:grpSpPr>
                  <p:sp>
                    <p:nvSpPr>
                      <p:cNvPr id="60288" name="Freeform 59"/>
                      <p:cNvSpPr>
                        <a:spLocks/>
                      </p:cNvSpPr>
                      <p:nvPr/>
                    </p:nvSpPr>
                    <p:spPr bwMode="auto">
                      <a:xfrm>
                        <a:off x="748" y="2372"/>
                        <a:ext cx="1588" cy="712"/>
                      </a:xfrm>
                      <a:custGeom>
                        <a:avLst/>
                        <a:gdLst>
                          <a:gd name="T0" fmla="*/ 1588 w 1588"/>
                          <a:gd name="T1" fmla="*/ 712 h 712"/>
                          <a:gd name="T2" fmla="*/ 1292 w 1588"/>
                          <a:gd name="T3" fmla="*/ 460 h 712"/>
                          <a:gd name="T4" fmla="*/ 1020 w 1588"/>
                          <a:gd name="T5" fmla="*/ 228 h 712"/>
                          <a:gd name="T6" fmla="*/ 764 w 1588"/>
                          <a:gd name="T7" fmla="*/ 44 h 712"/>
                          <a:gd name="T8" fmla="*/ 567 w 1588"/>
                          <a:gd name="T9" fmla="*/ 27 h 712"/>
                          <a:gd name="T10" fmla="*/ 0 w 1588"/>
                          <a:gd name="T11" fmla="*/ 207 h 712"/>
                          <a:gd name="T12" fmla="*/ 0 60000 65536"/>
                          <a:gd name="T13" fmla="*/ 0 60000 65536"/>
                          <a:gd name="T14" fmla="*/ 0 60000 65536"/>
                          <a:gd name="T15" fmla="*/ 0 60000 65536"/>
                          <a:gd name="T16" fmla="*/ 0 60000 65536"/>
                          <a:gd name="T17" fmla="*/ 0 60000 65536"/>
                          <a:gd name="T18" fmla="*/ 0 w 1588"/>
                          <a:gd name="T19" fmla="*/ 0 h 712"/>
                          <a:gd name="T20" fmla="*/ 1588 w 1588"/>
                          <a:gd name="T21" fmla="*/ 712 h 712"/>
                        </a:gdLst>
                        <a:ahLst/>
                        <a:cxnLst>
                          <a:cxn ang="T12">
                            <a:pos x="T0" y="T1"/>
                          </a:cxn>
                          <a:cxn ang="T13">
                            <a:pos x="T2" y="T3"/>
                          </a:cxn>
                          <a:cxn ang="T14">
                            <a:pos x="T4" y="T5"/>
                          </a:cxn>
                          <a:cxn ang="T15">
                            <a:pos x="T6" y="T7"/>
                          </a:cxn>
                          <a:cxn ang="T16">
                            <a:pos x="T8" y="T9"/>
                          </a:cxn>
                          <a:cxn ang="T17">
                            <a:pos x="T10" y="T11"/>
                          </a:cxn>
                        </a:cxnLst>
                        <a:rect l="T18" t="T19" r="T20" b="T21"/>
                        <a:pathLst>
                          <a:path w="1588" h="712">
                            <a:moveTo>
                              <a:pt x="1588" y="712"/>
                            </a:moveTo>
                            <a:cubicBezTo>
                              <a:pt x="1539" y="670"/>
                              <a:pt x="1387" y="541"/>
                              <a:pt x="1292" y="460"/>
                            </a:cubicBezTo>
                            <a:cubicBezTo>
                              <a:pt x="1197" y="379"/>
                              <a:pt x="1108" y="297"/>
                              <a:pt x="1020" y="228"/>
                            </a:cubicBezTo>
                            <a:cubicBezTo>
                              <a:pt x="932" y="159"/>
                              <a:pt x="840" y="78"/>
                              <a:pt x="764" y="44"/>
                            </a:cubicBezTo>
                            <a:cubicBezTo>
                              <a:pt x="688" y="10"/>
                              <a:pt x="694" y="0"/>
                              <a:pt x="567" y="27"/>
                            </a:cubicBezTo>
                            <a:cubicBezTo>
                              <a:pt x="440" y="54"/>
                              <a:pt x="217" y="130"/>
                              <a:pt x="0" y="207"/>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89" name="Oval 60"/>
                      <p:cNvSpPr>
                        <a:spLocks noChangeArrowheads="1"/>
                      </p:cNvSpPr>
                      <p:nvPr/>
                    </p:nvSpPr>
                    <p:spPr bwMode="auto">
                      <a:xfrm>
                        <a:off x="723" y="2486"/>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sp>
                  <p:nvSpPr>
                    <p:cNvPr id="60267" name="Freeform 61"/>
                    <p:cNvSpPr>
                      <a:spLocks/>
                    </p:cNvSpPr>
                    <p:nvPr/>
                  </p:nvSpPr>
                  <p:spPr bwMode="auto">
                    <a:xfrm>
                      <a:off x="1716" y="972"/>
                      <a:ext cx="620" cy="484"/>
                    </a:xfrm>
                    <a:custGeom>
                      <a:avLst/>
                      <a:gdLst>
                        <a:gd name="T0" fmla="*/ 620 w 620"/>
                        <a:gd name="T1" fmla="*/ 484 h 484"/>
                        <a:gd name="T2" fmla="*/ 432 w 620"/>
                        <a:gd name="T3" fmla="*/ 372 h 484"/>
                        <a:gd name="T4" fmla="*/ 132 w 620"/>
                        <a:gd name="T5" fmla="*/ 196 h 484"/>
                        <a:gd name="T6" fmla="*/ 0 w 620"/>
                        <a:gd name="T7" fmla="*/ 0 h 484"/>
                        <a:gd name="T8" fmla="*/ 0 60000 65536"/>
                        <a:gd name="T9" fmla="*/ 0 60000 65536"/>
                        <a:gd name="T10" fmla="*/ 0 60000 65536"/>
                        <a:gd name="T11" fmla="*/ 0 60000 65536"/>
                        <a:gd name="T12" fmla="*/ 0 w 620"/>
                        <a:gd name="T13" fmla="*/ 0 h 484"/>
                        <a:gd name="T14" fmla="*/ 620 w 620"/>
                        <a:gd name="T15" fmla="*/ 484 h 484"/>
                      </a:gdLst>
                      <a:ahLst/>
                      <a:cxnLst>
                        <a:cxn ang="T8">
                          <a:pos x="T0" y="T1"/>
                        </a:cxn>
                        <a:cxn ang="T9">
                          <a:pos x="T2" y="T3"/>
                        </a:cxn>
                        <a:cxn ang="T10">
                          <a:pos x="T4" y="T5"/>
                        </a:cxn>
                        <a:cxn ang="T11">
                          <a:pos x="T6" y="T7"/>
                        </a:cxn>
                      </a:cxnLst>
                      <a:rect l="T12" t="T13" r="T14" b="T15"/>
                      <a:pathLst>
                        <a:path w="620" h="484">
                          <a:moveTo>
                            <a:pt x="620" y="484"/>
                          </a:moveTo>
                          <a:cubicBezTo>
                            <a:pt x="566" y="452"/>
                            <a:pt x="513" y="420"/>
                            <a:pt x="432" y="372"/>
                          </a:cubicBezTo>
                          <a:cubicBezTo>
                            <a:pt x="351" y="324"/>
                            <a:pt x="204" y="258"/>
                            <a:pt x="132" y="196"/>
                          </a:cubicBezTo>
                          <a:cubicBezTo>
                            <a:pt x="60" y="134"/>
                            <a:pt x="30" y="67"/>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68" name="Oval 62"/>
                    <p:cNvSpPr>
                      <a:spLocks noChangeArrowheads="1"/>
                    </p:cNvSpPr>
                    <p:nvPr/>
                  </p:nvSpPr>
                  <p:spPr bwMode="auto">
                    <a:xfrm>
                      <a:off x="1686" y="864"/>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60269" name="Group 63"/>
                    <p:cNvGrpSpPr>
                      <a:grpSpLocks/>
                    </p:cNvGrpSpPr>
                    <p:nvPr/>
                  </p:nvGrpSpPr>
                  <p:grpSpPr bwMode="auto">
                    <a:xfrm>
                      <a:off x="2307" y="711"/>
                      <a:ext cx="2120" cy="2332"/>
                      <a:chOff x="2307" y="711"/>
                      <a:chExt cx="2120" cy="2332"/>
                    </a:xfrm>
                  </p:grpSpPr>
                  <p:sp>
                    <p:nvSpPr>
                      <p:cNvPr id="60278" name="Freeform 64"/>
                      <p:cNvSpPr>
                        <a:spLocks/>
                      </p:cNvSpPr>
                      <p:nvPr/>
                    </p:nvSpPr>
                    <p:spPr bwMode="auto">
                      <a:xfrm>
                        <a:off x="2347" y="1530"/>
                        <a:ext cx="595" cy="1513"/>
                      </a:xfrm>
                      <a:custGeom>
                        <a:avLst/>
                        <a:gdLst>
                          <a:gd name="T0" fmla="*/ 0 w 595"/>
                          <a:gd name="T1" fmla="*/ 1513 h 1513"/>
                          <a:gd name="T2" fmla="*/ 213 w 595"/>
                          <a:gd name="T3" fmla="*/ 1298 h 1513"/>
                          <a:gd name="T4" fmla="*/ 357 w 595"/>
                          <a:gd name="T5" fmla="*/ 1114 h 1513"/>
                          <a:gd name="T6" fmla="*/ 561 w 595"/>
                          <a:gd name="T7" fmla="*/ 822 h 1513"/>
                          <a:gd name="T8" fmla="*/ 527 w 595"/>
                          <a:gd name="T9" fmla="*/ 606 h 1513"/>
                          <a:gd name="T10" fmla="*/ 155 w 595"/>
                          <a:gd name="T11" fmla="*/ 132 h 1513"/>
                          <a:gd name="T12" fmla="*/ 9 w 595"/>
                          <a:gd name="T13" fmla="*/ 0 h 1513"/>
                          <a:gd name="T14" fmla="*/ 0 60000 65536"/>
                          <a:gd name="T15" fmla="*/ 0 60000 65536"/>
                          <a:gd name="T16" fmla="*/ 0 60000 65536"/>
                          <a:gd name="T17" fmla="*/ 0 60000 65536"/>
                          <a:gd name="T18" fmla="*/ 0 60000 65536"/>
                          <a:gd name="T19" fmla="*/ 0 60000 65536"/>
                          <a:gd name="T20" fmla="*/ 0 60000 65536"/>
                          <a:gd name="T21" fmla="*/ 0 w 595"/>
                          <a:gd name="T22" fmla="*/ 0 h 1513"/>
                          <a:gd name="T23" fmla="*/ 595 w 595"/>
                          <a:gd name="T24" fmla="*/ 1513 h 15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5" h="1513">
                            <a:moveTo>
                              <a:pt x="0" y="1513"/>
                            </a:moveTo>
                            <a:cubicBezTo>
                              <a:pt x="35" y="1477"/>
                              <a:pt x="154" y="1364"/>
                              <a:pt x="213" y="1298"/>
                            </a:cubicBezTo>
                            <a:cubicBezTo>
                              <a:pt x="272" y="1232"/>
                              <a:pt x="299" y="1193"/>
                              <a:pt x="357" y="1114"/>
                            </a:cubicBezTo>
                            <a:cubicBezTo>
                              <a:pt x="415" y="1035"/>
                              <a:pt x="533" y="907"/>
                              <a:pt x="561" y="822"/>
                            </a:cubicBezTo>
                            <a:cubicBezTo>
                              <a:pt x="589" y="737"/>
                              <a:pt x="595" y="721"/>
                              <a:pt x="527" y="606"/>
                            </a:cubicBezTo>
                            <a:cubicBezTo>
                              <a:pt x="459" y="491"/>
                              <a:pt x="241" y="233"/>
                              <a:pt x="155" y="132"/>
                            </a:cubicBezTo>
                            <a:cubicBezTo>
                              <a:pt x="69" y="31"/>
                              <a:pt x="39" y="28"/>
                              <a:pt x="9"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79" name="Freeform 65"/>
                      <p:cNvSpPr>
                        <a:spLocks/>
                      </p:cNvSpPr>
                      <p:nvPr/>
                    </p:nvSpPr>
                    <p:spPr bwMode="auto">
                      <a:xfrm>
                        <a:off x="2344" y="828"/>
                        <a:ext cx="224" cy="564"/>
                      </a:xfrm>
                      <a:custGeom>
                        <a:avLst/>
                        <a:gdLst>
                          <a:gd name="T0" fmla="*/ 0 w 224"/>
                          <a:gd name="T1" fmla="*/ 564 h 564"/>
                          <a:gd name="T2" fmla="*/ 52 w 224"/>
                          <a:gd name="T3" fmla="*/ 488 h 564"/>
                          <a:gd name="T4" fmla="*/ 104 w 224"/>
                          <a:gd name="T5" fmla="*/ 480 h 564"/>
                          <a:gd name="T6" fmla="*/ 148 w 224"/>
                          <a:gd name="T7" fmla="*/ 436 h 564"/>
                          <a:gd name="T8" fmla="*/ 204 w 224"/>
                          <a:gd name="T9" fmla="*/ 264 h 564"/>
                          <a:gd name="T10" fmla="*/ 224 w 224"/>
                          <a:gd name="T11" fmla="*/ 0 h 564"/>
                          <a:gd name="T12" fmla="*/ 0 60000 65536"/>
                          <a:gd name="T13" fmla="*/ 0 60000 65536"/>
                          <a:gd name="T14" fmla="*/ 0 60000 65536"/>
                          <a:gd name="T15" fmla="*/ 0 60000 65536"/>
                          <a:gd name="T16" fmla="*/ 0 60000 65536"/>
                          <a:gd name="T17" fmla="*/ 0 60000 65536"/>
                          <a:gd name="T18" fmla="*/ 0 w 224"/>
                          <a:gd name="T19" fmla="*/ 0 h 564"/>
                          <a:gd name="T20" fmla="*/ 224 w 224"/>
                          <a:gd name="T21" fmla="*/ 564 h 564"/>
                        </a:gdLst>
                        <a:ahLst/>
                        <a:cxnLst>
                          <a:cxn ang="T12">
                            <a:pos x="T0" y="T1"/>
                          </a:cxn>
                          <a:cxn ang="T13">
                            <a:pos x="T2" y="T3"/>
                          </a:cxn>
                          <a:cxn ang="T14">
                            <a:pos x="T4" y="T5"/>
                          </a:cxn>
                          <a:cxn ang="T15">
                            <a:pos x="T6" y="T7"/>
                          </a:cxn>
                          <a:cxn ang="T16">
                            <a:pos x="T8" y="T9"/>
                          </a:cxn>
                          <a:cxn ang="T17">
                            <a:pos x="T10" y="T11"/>
                          </a:cxn>
                        </a:cxnLst>
                        <a:rect l="T18" t="T19" r="T20" b="T21"/>
                        <a:pathLst>
                          <a:path w="224" h="564">
                            <a:moveTo>
                              <a:pt x="0" y="564"/>
                            </a:moveTo>
                            <a:cubicBezTo>
                              <a:pt x="17" y="533"/>
                              <a:pt x="35" y="502"/>
                              <a:pt x="52" y="488"/>
                            </a:cubicBezTo>
                            <a:cubicBezTo>
                              <a:pt x="69" y="474"/>
                              <a:pt x="88" y="489"/>
                              <a:pt x="104" y="480"/>
                            </a:cubicBezTo>
                            <a:cubicBezTo>
                              <a:pt x="120" y="471"/>
                              <a:pt x="131" y="472"/>
                              <a:pt x="148" y="436"/>
                            </a:cubicBezTo>
                            <a:cubicBezTo>
                              <a:pt x="165" y="400"/>
                              <a:pt x="191" y="337"/>
                              <a:pt x="204" y="264"/>
                            </a:cubicBezTo>
                            <a:cubicBezTo>
                              <a:pt x="217" y="191"/>
                              <a:pt x="220" y="95"/>
                              <a:pt x="22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80" name="Freeform 66"/>
                      <p:cNvSpPr>
                        <a:spLocks/>
                      </p:cNvSpPr>
                      <p:nvPr/>
                    </p:nvSpPr>
                    <p:spPr bwMode="auto">
                      <a:xfrm>
                        <a:off x="3412" y="844"/>
                        <a:ext cx="184" cy="568"/>
                      </a:xfrm>
                      <a:custGeom>
                        <a:avLst/>
                        <a:gdLst>
                          <a:gd name="T0" fmla="*/ 184 w 184"/>
                          <a:gd name="T1" fmla="*/ 568 h 568"/>
                          <a:gd name="T2" fmla="*/ 148 w 184"/>
                          <a:gd name="T3" fmla="*/ 444 h 568"/>
                          <a:gd name="T4" fmla="*/ 0 w 184"/>
                          <a:gd name="T5" fmla="*/ 0 h 568"/>
                          <a:gd name="T6" fmla="*/ 0 60000 65536"/>
                          <a:gd name="T7" fmla="*/ 0 60000 65536"/>
                          <a:gd name="T8" fmla="*/ 0 60000 65536"/>
                          <a:gd name="T9" fmla="*/ 0 w 184"/>
                          <a:gd name="T10" fmla="*/ 0 h 568"/>
                          <a:gd name="T11" fmla="*/ 184 w 184"/>
                          <a:gd name="T12" fmla="*/ 568 h 568"/>
                        </a:gdLst>
                        <a:ahLst/>
                        <a:cxnLst>
                          <a:cxn ang="T6">
                            <a:pos x="T0" y="T1"/>
                          </a:cxn>
                          <a:cxn ang="T7">
                            <a:pos x="T2" y="T3"/>
                          </a:cxn>
                          <a:cxn ang="T8">
                            <a:pos x="T4" y="T5"/>
                          </a:cxn>
                        </a:cxnLst>
                        <a:rect l="T9" t="T10" r="T11" b="T12"/>
                        <a:pathLst>
                          <a:path w="184" h="568">
                            <a:moveTo>
                              <a:pt x="184" y="568"/>
                            </a:moveTo>
                            <a:cubicBezTo>
                              <a:pt x="181" y="553"/>
                              <a:pt x="179" y="539"/>
                              <a:pt x="148" y="444"/>
                            </a:cubicBezTo>
                            <a:cubicBezTo>
                              <a:pt x="117" y="349"/>
                              <a:pt x="58" y="174"/>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81" name="Freeform 67"/>
                      <p:cNvSpPr>
                        <a:spLocks/>
                      </p:cNvSpPr>
                      <p:nvPr/>
                    </p:nvSpPr>
                    <p:spPr bwMode="auto">
                      <a:xfrm>
                        <a:off x="3628" y="1008"/>
                        <a:ext cx="776" cy="432"/>
                      </a:xfrm>
                      <a:custGeom>
                        <a:avLst/>
                        <a:gdLst>
                          <a:gd name="T0" fmla="*/ 0 w 776"/>
                          <a:gd name="T1" fmla="*/ 432 h 432"/>
                          <a:gd name="T2" fmla="*/ 556 w 776"/>
                          <a:gd name="T3" fmla="*/ 188 h 432"/>
                          <a:gd name="T4" fmla="*/ 776 w 776"/>
                          <a:gd name="T5" fmla="*/ 0 h 432"/>
                          <a:gd name="T6" fmla="*/ 0 60000 65536"/>
                          <a:gd name="T7" fmla="*/ 0 60000 65536"/>
                          <a:gd name="T8" fmla="*/ 0 60000 65536"/>
                          <a:gd name="T9" fmla="*/ 0 w 776"/>
                          <a:gd name="T10" fmla="*/ 0 h 432"/>
                          <a:gd name="T11" fmla="*/ 776 w 776"/>
                          <a:gd name="T12" fmla="*/ 432 h 432"/>
                        </a:gdLst>
                        <a:ahLst/>
                        <a:cxnLst>
                          <a:cxn ang="T6">
                            <a:pos x="T0" y="T1"/>
                          </a:cxn>
                          <a:cxn ang="T7">
                            <a:pos x="T2" y="T3"/>
                          </a:cxn>
                          <a:cxn ang="T8">
                            <a:pos x="T4" y="T5"/>
                          </a:cxn>
                        </a:cxnLst>
                        <a:rect l="T9" t="T10" r="T11" b="T12"/>
                        <a:pathLst>
                          <a:path w="776" h="432">
                            <a:moveTo>
                              <a:pt x="0" y="432"/>
                            </a:moveTo>
                            <a:cubicBezTo>
                              <a:pt x="213" y="346"/>
                              <a:pt x="427" y="260"/>
                              <a:pt x="556" y="188"/>
                            </a:cubicBezTo>
                            <a:cubicBezTo>
                              <a:pt x="685" y="116"/>
                              <a:pt x="730" y="58"/>
                              <a:pt x="776"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82" name="Oval 68"/>
                      <p:cNvSpPr>
                        <a:spLocks noChangeArrowheads="1"/>
                      </p:cNvSpPr>
                      <p:nvPr/>
                    </p:nvSpPr>
                    <p:spPr bwMode="auto">
                      <a:xfrm>
                        <a:off x="2541" y="711"/>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83" name="Oval 69"/>
                      <p:cNvSpPr>
                        <a:spLocks noChangeArrowheads="1"/>
                      </p:cNvSpPr>
                      <p:nvPr/>
                    </p:nvSpPr>
                    <p:spPr bwMode="auto">
                      <a:xfrm>
                        <a:off x="3385" y="729"/>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84" name="Oval 70"/>
                      <p:cNvSpPr>
                        <a:spLocks noChangeArrowheads="1"/>
                      </p:cNvSpPr>
                      <p:nvPr/>
                    </p:nvSpPr>
                    <p:spPr bwMode="auto">
                      <a:xfrm>
                        <a:off x="4366" y="896"/>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85" name="Oval 71"/>
                      <p:cNvSpPr>
                        <a:spLocks noChangeArrowheads="1"/>
                      </p:cNvSpPr>
                      <p:nvPr/>
                    </p:nvSpPr>
                    <p:spPr bwMode="auto">
                      <a:xfrm>
                        <a:off x="3559" y="1382"/>
                        <a:ext cx="95" cy="18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86" name="Freeform 72"/>
                      <p:cNvSpPr>
                        <a:spLocks/>
                      </p:cNvSpPr>
                      <p:nvPr/>
                    </p:nvSpPr>
                    <p:spPr bwMode="auto">
                      <a:xfrm>
                        <a:off x="2370" y="1506"/>
                        <a:ext cx="1236" cy="1518"/>
                      </a:xfrm>
                      <a:custGeom>
                        <a:avLst/>
                        <a:gdLst>
                          <a:gd name="T0" fmla="*/ 0 w 1236"/>
                          <a:gd name="T1" fmla="*/ 0 h 1518"/>
                          <a:gd name="T2" fmla="*/ 114 w 1236"/>
                          <a:gd name="T3" fmla="*/ 96 h 1518"/>
                          <a:gd name="T4" fmla="*/ 222 w 1236"/>
                          <a:gd name="T5" fmla="*/ 204 h 1518"/>
                          <a:gd name="T6" fmla="*/ 522 w 1236"/>
                          <a:gd name="T7" fmla="*/ 588 h 1518"/>
                          <a:gd name="T8" fmla="*/ 576 w 1236"/>
                          <a:gd name="T9" fmla="*/ 666 h 1518"/>
                          <a:gd name="T10" fmla="*/ 630 w 1236"/>
                          <a:gd name="T11" fmla="*/ 804 h 1518"/>
                          <a:gd name="T12" fmla="*/ 660 w 1236"/>
                          <a:gd name="T13" fmla="*/ 876 h 1518"/>
                          <a:gd name="T14" fmla="*/ 708 w 1236"/>
                          <a:gd name="T15" fmla="*/ 918 h 1518"/>
                          <a:gd name="T16" fmla="*/ 852 w 1236"/>
                          <a:gd name="T17" fmla="*/ 1020 h 1518"/>
                          <a:gd name="T18" fmla="*/ 1014 w 1236"/>
                          <a:gd name="T19" fmla="*/ 1206 h 1518"/>
                          <a:gd name="T20" fmla="*/ 1236 w 1236"/>
                          <a:gd name="T21" fmla="*/ 1518 h 15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6"/>
                          <a:gd name="T34" fmla="*/ 0 h 1518"/>
                          <a:gd name="T35" fmla="*/ 1236 w 1236"/>
                          <a:gd name="T36" fmla="*/ 1518 h 15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6" h="1518">
                            <a:moveTo>
                              <a:pt x="0" y="0"/>
                            </a:moveTo>
                            <a:cubicBezTo>
                              <a:pt x="37" y="28"/>
                              <a:pt x="77" y="62"/>
                              <a:pt x="114" y="96"/>
                            </a:cubicBezTo>
                            <a:cubicBezTo>
                              <a:pt x="151" y="130"/>
                              <a:pt x="154" y="122"/>
                              <a:pt x="222" y="204"/>
                            </a:cubicBezTo>
                            <a:cubicBezTo>
                              <a:pt x="290" y="286"/>
                              <a:pt x="463" y="511"/>
                              <a:pt x="522" y="588"/>
                            </a:cubicBezTo>
                            <a:cubicBezTo>
                              <a:pt x="581" y="665"/>
                              <a:pt x="558" y="630"/>
                              <a:pt x="576" y="666"/>
                            </a:cubicBezTo>
                            <a:cubicBezTo>
                              <a:pt x="594" y="702"/>
                              <a:pt x="616" y="769"/>
                              <a:pt x="630" y="804"/>
                            </a:cubicBezTo>
                            <a:cubicBezTo>
                              <a:pt x="644" y="839"/>
                              <a:pt x="647" y="857"/>
                              <a:pt x="660" y="876"/>
                            </a:cubicBezTo>
                            <a:cubicBezTo>
                              <a:pt x="673" y="895"/>
                              <a:pt x="676" y="894"/>
                              <a:pt x="708" y="918"/>
                            </a:cubicBezTo>
                            <a:cubicBezTo>
                              <a:pt x="740" y="942"/>
                              <a:pt x="801" y="972"/>
                              <a:pt x="852" y="1020"/>
                            </a:cubicBezTo>
                            <a:cubicBezTo>
                              <a:pt x="903" y="1068"/>
                              <a:pt x="950" y="1123"/>
                              <a:pt x="1014" y="1206"/>
                            </a:cubicBezTo>
                            <a:cubicBezTo>
                              <a:pt x="1078" y="1289"/>
                              <a:pt x="1157" y="1403"/>
                              <a:pt x="1236" y="1518"/>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87" name="Oval 73"/>
                      <p:cNvSpPr>
                        <a:spLocks noChangeArrowheads="1"/>
                      </p:cNvSpPr>
                      <p:nvPr/>
                    </p:nvSpPr>
                    <p:spPr bwMode="auto">
                      <a:xfrm>
                        <a:off x="2307" y="1369"/>
                        <a:ext cx="95" cy="18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60270" name="Group 74"/>
                    <p:cNvGrpSpPr>
                      <a:grpSpLocks/>
                    </p:cNvGrpSpPr>
                    <p:nvPr/>
                  </p:nvGrpSpPr>
                  <p:grpSpPr bwMode="auto">
                    <a:xfrm>
                      <a:off x="1746" y="2961"/>
                      <a:ext cx="1908" cy="752"/>
                      <a:chOff x="1746" y="2961"/>
                      <a:chExt cx="1908" cy="752"/>
                    </a:xfrm>
                  </p:grpSpPr>
                  <p:sp>
                    <p:nvSpPr>
                      <p:cNvPr id="60271" name="Freeform 75"/>
                      <p:cNvSpPr>
                        <a:spLocks/>
                      </p:cNvSpPr>
                      <p:nvPr/>
                    </p:nvSpPr>
                    <p:spPr bwMode="auto">
                      <a:xfrm>
                        <a:off x="1765" y="3118"/>
                        <a:ext cx="645" cy="476"/>
                      </a:xfrm>
                      <a:custGeom>
                        <a:avLst/>
                        <a:gdLst>
                          <a:gd name="T0" fmla="*/ 628 w 645"/>
                          <a:gd name="T1" fmla="*/ 476 h 476"/>
                          <a:gd name="T2" fmla="*/ 645 w 645"/>
                          <a:gd name="T3" fmla="*/ 372 h 476"/>
                          <a:gd name="T4" fmla="*/ 628 w 645"/>
                          <a:gd name="T5" fmla="*/ 157 h 476"/>
                          <a:gd name="T6" fmla="*/ 585 w 645"/>
                          <a:gd name="T7" fmla="*/ 11 h 476"/>
                          <a:gd name="T8" fmla="*/ 413 w 645"/>
                          <a:gd name="T9" fmla="*/ 89 h 476"/>
                          <a:gd name="T10" fmla="*/ 232 w 645"/>
                          <a:gd name="T11" fmla="*/ 192 h 476"/>
                          <a:gd name="T12" fmla="*/ 0 w 645"/>
                          <a:gd name="T13" fmla="*/ 286 h 476"/>
                          <a:gd name="T14" fmla="*/ 0 60000 65536"/>
                          <a:gd name="T15" fmla="*/ 0 60000 65536"/>
                          <a:gd name="T16" fmla="*/ 0 60000 65536"/>
                          <a:gd name="T17" fmla="*/ 0 60000 65536"/>
                          <a:gd name="T18" fmla="*/ 0 60000 65536"/>
                          <a:gd name="T19" fmla="*/ 0 60000 65536"/>
                          <a:gd name="T20" fmla="*/ 0 60000 65536"/>
                          <a:gd name="T21" fmla="*/ 0 w 645"/>
                          <a:gd name="T22" fmla="*/ 0 h 476"/>
                          <a:gd name="T23" fmla="*/ 645 w 645"/>
                          <a:gd name="T24" fmla="*/ 476 h 4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5" h="476">
                            <a:moveTo>
                              <a:pt x="628" y="476"/>
                            </a:moveTo>
                            <a:cubicBezTo>
                              <a:pt x="636" y="450"/>
                              <a:pt x="645" y="425"/>
                              <a:pt x="645" y="372"/>
                            </a:cubicBezTo>
                            <a:cubicBezTo>
                              <a:pt x="645" y="319"/>
                              <a:pt x="638" y="217"/>
                              <a:pt x="628" y="157"/>
                            </a:cubicBezTo>
                            <a:cubicBezTo>
                              <a:pt x="618" y="97"/>
                              <a:pt x="621" y="22"/>
                              <a:pt x="585" y="11"/>
                            </a:cubicBezTo>
                            <a:cubicBezTo>
                              <a:pt x="549" y="0"/>
                              <a:pt x="472" y="59"/>
                              <a:pt x="413" y="89"/>
                            </a:cubicBezTo>
                            <a:cubicBezTo>
                              <a:pt x="354" y="119"/>
                              <a:pt x="301" y="159"/>
                              <a:pt x="232" y="192"/>
                            </a:cubicBezTo>
                            <a:cubicBezTo>
                              <a:pt x="163" y="225"/>
                              <a:pt x="48" y="266"/>
                              <a:pt x="0" y="28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72" name="Freeform 76"/>
                      <p:cNvSpPr>
                        <a:spLocks/>
                      </p:cNvSpPr>
                      <p:nvPr/>
                    </p:nvSpPr>
                    <p:spPr bwMode="auto">
                      <a:xfrm>
                        <a:off x="3496" y="3076"/>
                        <a:ext cx="124" cy="520"/>
                      </a:xfrm>
                      <a:custGeom>
                        <a:avLst/>
                        <a:gdLst>
                          <a:gd name="T0" fmla="*/ 120 w 124"/>
                          <a:gd name="T1" fmla="*/ 0 h 520"/>
                          <a:gd name="T2" fmla="*/ 104 w 124"/>
                          <a:gd name="T3" fmla="*/ 152 h 520"/>
                          <a:gd name="T4" fmla="*/ 0 w 124"/>
                          <a:gd name="T5" fmla="*/ 520 h 520"/>
                          <a:gd name="T6" fmla="*/ 0 60000 65536"/>
                          <a:gd name="T7" fmla="*/ 0 60000 65536"/>
                          <a:gd name="T8" fmla="*/ 0 60000 65536"/>
                          <a:gd name="T9" fmla="*/ 0 w 124"/>
                          <a:gd name="T10" fmla="*/ 0 h 520"/>
                          <a:gd name="T11" fmla="*/ 124 w 124"/>
                          <a:gd name="T12" fmla="*/ 520 h 520"/>
                        </a:gdLst>
                        <a:ahLst/>
                        <a:cxnLst>
                          <a:cxn ang="T6">
                            <a:pos x="T0" y="T1"/>
                          </a:cxn>
                          <a:cxn ang="T7">
                            <a:pos x="T2" y="T3"/>
                          </a:cxn>
                          <a:cxn ang="T8">
                            <a:pos x="T4" y="T5"/>
                          </a:cxn>
                        </a:cxnLst>
                        <a:rect l="T9" t="T10" r="T11" b="T12"/>
                        <a:pathLst>
                          <a:path w="124" h="520">
                            <a:moveTo>
                              <a:pt x="120" y="0"/>
                            </a:moveTo>
                            <a:cubicBezTo>
                              <a:pt x="122" y="32"/>
                              <a:pt x="124" y="65"/>
                              <a:pt x="104" y="152"/>
                            </a:cubicBezTo>
                            <a:cubicBezTo>
                              <a:pt x="84" y="239"/>
                              <a:pt x="42" y="379"/>
                              <a:pt x="0" y="52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73" name="Oval 77"/>
                      <p:cNvSpPr>
                        <a:spLocks noChangeArrowheads="1"/>
                      </p:cNvSpPr>
                      <p:nvPr/>
                    </p:nvSpPr>
                    <p:spPr bwMode="auto">
                      <a:xfrm>
                        <a:off x="2369" y="3567"/>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74" name="Oval 78"/>
                      <p:cNvSpPr>
                        <a:spLocks noChangeArrowheads="1"/>
                      </p:cNvSpPr>
                      <p:nvPr/>
                    </p:nvSpPr>
                    <p:spPr bwMode="auto">
                      <a:xfrm>
                        <a:off x="1746" y="3383"/>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75" name="Oval 79"/>
                      <p:cNvSpPr>
                        <a:spLocks noChangeArrowheads="1"/>
                      </p:cNvSpPr>
                      <p:nvPr/>
                    </p:nvSpPr>
                    <p:spPr bwMode="auto">
                      <a:xfrm>
                        <a:off x="3471" y="3550"/>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76" name="Oval 80"/>
                      <p:cNvSpPr>
                        <a:spLocks noChangeArrowheads="1"/>
                      </p:cNvSpPr>
                      <p:nvPr/>
                    </p:nvSpPr>
                    <p:spPr bwMode="auto">
                      <a:xfrm>
                        <a:off x="3559" y="2961"/>
                        <a:ext cx="95" cy="18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77" name="Oval 81"/>
                      <p:cNvSpPr>
                        <a:spLocks noChangeArrowheads="1"/>
                      </p:cNvSpPr>
                      <p:nvPr/>
                    </p:nvSpPr>
                    <p:spPr bwMode="auto">
                      <a:xfrm>
                        <a:off x="2307" y="2991"/>
                        <a:ext cx="95" cy="18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grpSp>
          <p:sp>
            <p:nvSpPr>
              <p:cNvPr id="60258" name="Oval 82"/>
              <p:cNvSpPr>
                <a:spLocks noChangeArrowheads="1"/>
              </p:cNvSpPr>
              <p:nvPr/>
            </p:nvSpPr>
            <p:spPr bwMode="auto">
              <a:xfrm>
                <a:off x="5064" y="2691"/>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60221" name="Group 83"/>
            <p:cNvGrpSpPr>
              <a:grpSpLocks/>
            </p:cNvGrpSpPr>
            <p:nvPr/>
          </p:nvGrpSpPr>
          <p:grpSpPr bwMode="auto">
            <a:xfrm>
              <a:off x="1248" y="1872"/>
              <a:ext cx="3668" cy="2250"/>
              <a:chOff x="714" y="872"/>
              <a:chExt cx="4576" cy="2849"/>
            </a:xfrm>
          </p:grpSpPr>
          <p:grpSp>
            <p:nvGrpSpPr>
              <p:cNvPr id="60224" name="Group 84"/>
              <p:cNvGrpSpPr>
                <a:grpSpLocks/>
              </p:cNvGrpSpPr>
              <p:nvPr/>
            </p:nvGrpSpPr>
            <p:grpSpPr bwMode="auto">
              <a:xfrm>
                <a:off x="714" y="872"/>
                <a:ext cx="4576" cy="2849"/>
                <a:chOff x="710" y="868"/>
                <a:chExt cx="4576" cy="2849"/>
              </a:xfrm>
            </p:grpSpPr>
            <p:sp>
              <p:nvSpPr>
                <p:cNvPr id="60226" name="Freeform 85"/>
                <p:cNvSpPr>
                  <a:spLocks/>
                </p:cNvSpPr>
                <p:nvPr/>
              </p:nvSpPr>
              <p:spPr bwMode="auto">
                <a:xfrm>
                  <a:off x="1878" y="3136"/>
                  <a:ext cx="584" cy="300"/>
                </a:xfrm>
                <a:custGeom>
                  <a:avLst/>
                  <a:gdLst>
                    <a:gd name="T0" fmla="*/ 584 w 584"/>
                    <a:gd name="T1" fmla="*/ 0 h 300"/>
                    <a:gd name="T2" fmla="*/ 540 w 584"/>
                    <a:gd name="T3" fmla="*/ 48 h 300"/>
                    <a:gd name="T4" fmla="*/ 472 w 584"/>
                    <a:gd name="T5" fmla="*/ 68 h 300"/>
                    <a:gd name="T6" fmla="*/ 424 w 584"/>
                    <a:gd name="T7" fmla="*/ 68 h 300"/>
                    <a:gd name="T8" fmla="*/ 320 w 584"/>
                    <a:gd name="T9" fmla="*/ 108 h 300"/>
                    <a:gd name="T10" fmla="*/ 56 w 584"/>
                    <a:gd name="T11" fmla="*/ 264 h 300"/>
                    <a:gd name="T12" fmla="*/ 0 w 584"/>
                    <a:gd name="T13" fmla="*/ 300 h 300"/>
                    <a:gd name="T14" fmla="*/ 0 60000 65536"/>
                    <a:gd name="T15" fmla="*/ 0 60000 65536"/>
                    <a:gd name="T16" fmla="*/ 0 60000 65536"/>
                    <a:gd name="T17" fmla="*/ 0 60000 65536"/>
                    <a:gd name="T18" fmla="*/ 0 60000 65536"/>
                    <a:gd name="T19" fmla="*/ 0 60000 65536"/>
                    <a:gd name="T20" fmla="*/ 0 60000 65536"/>
                    <a:gd name="T21" fmla="*/ 0 w 584"/>
                    <a:gd name="T22" fmla="*/ 0 h 300"/>
                    <a:gd name="T23" fmla="*/ 584 w 584"/>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4" h="300">
                      <a:moveTo>
                        <a:pt x="584" y="0"/>
                      </a:moveTo>
                      <a:lnTo>
                        <a:pt x="540" y="48"/>
                      </a:lnTo>
                      <a:lnTo>
                        <a:pt x="472" y="68"/>
                      </a:lnTo>
                      <a:lnTo>
                        <a:pt x="424" y="68"/>
                      </a:lnTo>
                      <a:lnTo>
                        <a:pt x="320" y="108"/>
                      </a:lnTo>
                      <a:lnTo>
                        <a:pt x="56" y="264"/>
                      </a:lnTo>
                      <a:lnTo>
                        <a:pt x="0" y="30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60227" name="Group 86"/>
                <p:cNvGrpSpPr>
                  <a:grpSpLocks/>
                </p:cNvGrpSpPr>
                <p:nvPr/>
              </p:nvGrpSpPr>
              <p:grpSpPr bwMode="auto">
                <a:xfrm>
                  <a:off x="739" y="868"/>
                  <a:ext cx="4547" cy="2849"/>
                  <a:chOff x="739" y="868"/>
                  <a:chExt cx="4547" cy="2849"/>
                </a:xfrm>
              </p:grpSpPr>
              <p:grpSp>
                <p:nvGrpSpPr>
                  <p:cNvPr id="60229" name="Group 87"/>
                  <p:cNvGrpSpPr>
                    <a:grpSpLocks/>
                  </p:cNvGrpSpPr>
                  <p:nvPr/>
                </p:nvGrpSpPr>
                <p:grpSpPr bwMode="auto">
                  <a:xfrm>
                    <a:off x="1842" y="1015"/>
                    <a:ext cx="3444" cy="2702"/>
                    <a:chOff x="1842" y="1015"/>
                    <a:chExt cx="3444" cy="2702"/>
                  </a:xfrm>
                </p:grpSpPr>
                <p:sp>
                  <p:nvSpPr>
                    <p:cNvPr id="60236" name="Freeform 88"/>
                    <p:cNvSpPr>
                      <a:spLocks/>
                    </p:cNvSpPr>
                    <p:nvPr/>
                  </p:nvSpPr>
                  <p:spPr bwMode="auto">
                    <a:xfrm>
                      <a:off x="2519" y="1443"/>
                      <a:ext cx="2081" cy="816"/>
                    </a:xfrm>
                    <a:custGeom>
                      <a:avLst/>
                      <a:gdLst>
                        <a:gd name="T0" fmla="*/ 0 w 2081"/>
                        <a:gd name="T1" fmla="*/ 0 h 816"/>
                        <a:gd name="T2" fmla="*/ 103 w 2081"/>
                        <a:gd name="T3" fmla="*/ 43 h 816"/>
                        <a:gd name="T4" fmla="*/ 507 w 2081"/>
                        <a:gd name="T5" fmla="*/ 51 h 816"/>
                        <a:gd name="T6" fmla="*/ 833 w 2081"/>
                        <a:gd name="T7" fmla="*/ 56 h 816"/>
                        <a:gd name="T8" fmla="*/ 989 w 2081"/>
                        <a:gd name="T9" fmla="*/ 86 h 816"/>
                        <a:gd name="T10" fmla="*/ 1057 w 2081"/>
                        <a:gd name="T11" fmla="*/ 152 h 816"/>
                        <a:gd name="T12" fmla="*/ 1137 w 2081"/>
                        <a:gd name="T13" fmla="*/ 168 h 816"/>
                        <a:gd name="T14" fmla="*/ 1261 w 2081"/>
                        <a:gd name="T15" fmla="*/ 148 h 816"/>
                        <a:gd name="T16" fmla="*/ 1409 w 2081"/>
                        <a:gd name="T17" fmla="*/ 252 h 816"/>
                        <a:gd name="T18" fmla="*/ 2081 w 2081"/>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1"/>
                        <a:gd name="T31" fmla="*/ 0 h 816"/>
                        <a:gd name="T32" fmla="*/ 2081 w 2081"/>
                        <a:gd name="T33" fmla="*/ 816 h 8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1" h="816">
                          <a:moveTo>
                            <a:pt x="0" y="0"/>
                          </a:moveTo>
                          <a:cubicBezTo>
                            <a:pt x="9" y="17"/>
                            <a:pt x="19" y="35"/>
                            <a:pt x="103" y="43"/>
                          </a:cubicBezTo>
                          <a:cubicBezTo>
                            <a:pt x="187" y="51"/>
                            <a:pt x="385" y="49"/>
                            <a:pt x="507" y="51"/>
                          </a:cubicBezTo>
                          <a:cubicBezTo>
                            <a:pt x="629" y="53"/>
                            <a:pt x="753" y="50"/>
                            <a:pt x="833" y="56"/>
                          </a:cubicBezTo>
                          <a:cubicBezTo>
                            <a:pt x="913" y="62"/>
                            <a:pt x="952" y="70"/>
                            <a:pt x="989" y="86"/>
                          </a:cubicBezTo>
                          <a:cubicBezTo>
                            <a:pt x="1026" y="102"/>
                            <a:pt x="1032" y="138"/>
                            <a:pt x="1057" y="152"/>
                          </a:cubicBezTo>
                          <a:cubicBezTo>
                            <a:pt x="1082" y="166"/>
                            <a:pt x="1103" y="169"/>
                            <a:pt x="1137" y="168"/>
                          </a:cubicBezTo>
                          <a:cubicBezTo>
                            <a:pt x="1171" y="167"/>
                            <a:pt x="1216" y="134"/>
                            <a:pt x="1261" y="148"/>
                          </a:cubicBezTo>
                          <a:cubicBezTo>
                            <a:pt x="1306" y="162"/>
                            <a:pt x="1272" y="141"/>
                            <a:pt x="1409" y="252"/>
                          </a:cubicBezTo>
                          <a:cubicBezTo>
                            <a:pt x="1546" y="363"/>
                            <a:pt x="1941" y="698"/>
                            <a:pt x="2081" y="81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60237" name="Group 89"/>
                    <p:cNvGrpSpPr>
                      <a:grpSpLocks/>
                    </p:cNvGrpSpPr>
                    <p:nvPr/>
                  </p:nvGrpSpPr>
                  <p:grpSpPr bwMode="auto">
                    <a:xfrm>
                      <a:off x="1842" y="1015"/>
                      <a:ext cx="3444" cy="2702"/>
                      <a:chOff x="1842" y="1015"/>
                      <a:chExt cx="3444" cy="2702"/>
                    </a:xfrm>
                  </p:grpSpPr>
                  <p:sp>
                    <p:nvSpPr>
                      <p:cNvPr id="60238" name="Freeform 90"/>
                      <p:cNvSpPr>
                        <a:spLocks/>
                      </p:cNvSpPr>
                      <p:nvPr/>
                    </p:nvSpPr>
                    <p:spPr bwMode="auto">
                      <a:xfrm>
                        <a:off x="2493" y="1504"/>
                        <a:ext cx="603" cy="746"/>
                      </a:xfrm>
                      <a:custGeom>
                        <a:avLst/>
                        <a:gdLst>
                          <a:gd name="T0" fmla="*/ 0 w 603"/>
                          <a:gd name="T1" fmla="*/ 0 h 746"/>
                          <a:gd name="T2" fmla="*/ 147 w 603"/>
                          <a:gd name="T3" fmla="*/ 212 h 746"/>
                          <a:gd name="T4" fmla="*/ 483 w 603"/>
                          <a:gd name="T5" fmla="*/ 626 h 746"/>
                          <a:gd name="T6" fmla="*/ 603 w 603"/>
                          <a:gd name="T7" fmla="*/ 746 h 746"/>
                          <a:gd name="T8" fmla="*/ 0 60000 65536"/>
                          <a:gd name="T9" fmla="*/ 0 60000 65536"/>
                          <a:gd name="T10" fmla="*/ 0 60000 65536"/>
                          <a:gd name="T11" fmla="*/ 0 60000 65536"/>
                          <a:gd name="T12" fmla="*/ 0 w 603"/>
                          <a:gd name="T13" fmla="*/ 0 h 746"/>
                          <a:gd name="T14" fmla="*/ 603 w 603"/>
                          <a:gd name="T15" fmla="*/ 746 h 746"/>
                        </a:gdLst>
                        <a:ahLst/>
                        <a:cxnLst>
                          <a:cxn ang="T8">
                            <a:pos x="T0" y="T1"/>
                          </a:cxn>
                          <a:cxn ang="T9">
                            <a:pos x="T2" y="T3"/>
                          </a:cxn>
                          <a:cxn ang="T10">
                            <a:pos x="T4" y="T5"/>
                          </a:cxn>
                          <a:cxn ang="T11">
                            <a:pos x="T6" y="T7"/>
                          </a:cxn>
                        </a:cxnLst>
                        <a:rect l="T12" t="T13" r="T14" b="T15"/>
                        <a:pathLst>
                          <a:path w="603" h="746">
                            <a:moveTo>
                              <a:pt x="0" y="0"/>
                            </a:moveTo>
                            <a:cubicBezTo>
                              <a:pt x="24" y="35"/>
                              <a:pt x="67" y="108"/>
                              <a:pt x="147" y="212"/>
                            </a:cubicBezTo>
                            <a:cubicBezTo>
                              <a:pt x="227" y="316"/>
                              <a:pt x="407" y="537"/>
                              <a:pt x="483" y="626"/>
                            </a:cubicBezTo>
                            <a:cubicBezTo>
                              <a:pt x="559" y="715"/>
                              <a:pt x="578" y="721"/>
                              <a:pt x="603" y="74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39" name="Freeform 91"/>
                      <p:cNvSpPr>
                        <a:spLocks/>
                      </p:cNvSpPr>
                      <p:nvPr/>
                    </p:nvSpPr>
                    <p:spPr bwMode="auto">
                      <a:xfrm>
                        <a:off x="2485" y="2338"/>
                        <a:ext cx="601" cy="705"/>
                      </a:xfrm>
                      <a:custGeom>
                        <a:avLst/>
                        <a:gdLst>
                          <a:gd name="T0" fmla="*/ 0 w 601"/>
                          <a:gd name="T1" fmla="*/ 705 h 705"/>
                          <a:gd name="T2" fmla="*/ 214 w 601"/>
                          <a:gd name="T3" fmla="*/ 447 h 705"/>
                          <a:gd name="T4" fmla="*/ 490 w 601"/>
                          <a:gd name="T5" fmla="*/ 95 h 705"/>
                          <a:gd name="T6" fmla="*/ 601 w 601"/>
                          <a:gd name="T7" fmla="*/ 0 h 705"/>
                          <a:gd name="T8" fmla="*/ 0 60000 65536"/>
                          <a:gd name="T9" fmla="*/ 0 60000 65536"/>
                          <a:gd name="T10" fmla="*/ 0 60000 65536"/>
                          <a:gd name="T11" fmla="*/ 0 60000 65536"/>
                          <a:gd name="T12" fmla="*/ 0 w 601"/>
                          <a:gd name="T13" fmla="*/ 0 h 705"/>
                          <a:gd name="T14" fmla="*/ 601 w 601"/>
                          <a:gd name="T15" fmla="*/ 705 h 705"/>
                        </a:gdLst>
                        <a:ahLst/>
                        <a:cxnLst>
                          <a:cxn ang="T8">
                            <a:pos x="T0" y="T1"/>
                          </a:cxn>
                          <a:cxn ang="T9">
                            <a:pos x="T2" y="T3"/>
                          </a:cxn>
                          <a:cxn ang="T10">
                            <a:pos x="T4" y="T5"/>
                          </a:cxn>
                          <a:cxn ang="T11">
                            <a:pos x="T6" y="T7"/>
                          </a:cxn>
                        </a:cxnLst>
                        <a:rect l="T12" t="T13" r="T14" b="T15"/>
                        <a:pathLst>
                          <a:path w="601" h="705">
                            <a:moveTo>
                              <a:pt x="0" y="705"/>
                            </a:moveTo>
                            <a:cubicBezTo>
                              <a:pt x="66" y="627"/>
                              <a:pt x="132" y="549"/>
                              <a:pt x="214" y="447"/>
                            </a:cubicBezTo>
                            <a:cubicBezTo>
                              <a:pt x="296" y="345"/>
                              <a:pt x="425" y="170"/>
                              <a:pt x="490" y="95"/>
                            </a:cubicBezTo>
                            <a:cubicBezTo>
                              <a:pt x="555" y="20"/>
                              <a:pt x="578" y="10"/>
                              <a:pt x="601"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60240" name="Group 92"/>
                      <p:cNvGrpSpPr>
                        <a:grpSpLocks/>
                      </p:cNvGrpSpPr>
                      <p:nvPr/>
                    </p:nvGrpSpPr>
                    <p:grpSpPr bwMode="auto">
                      <a:xfrm>
                        <a:off x="1842" y="1015"/>
                        <a:ext cx="3444" cy="2702"/>
                        <a:chOff x="1842" y="1015"/>
                        <a:chExt cx="3444" cy="2702"/>
                      </a:xfrm>
                    </p:grpSpPr>
                    <p:sp>
                      <p:nvSpPr>
                        <p:cNvPr id="60242" name="Freeform 93"/>
                        <p:cNvSpPr>
                          <a:spLocks/>
                        </p:cNvSpPr>
                        <p:nvPr/>
                      </p:nvSpPr>
                      <p:spPr bwMode="auto">
                        <a:xfrm>
                          <a:off x="4648" y="1788"/>
                          <a:ext cx="596" cy="468"/>
                        </a:xfrm>
                        <a:custGeom>
                          <a:avLst/>
                          <a:gdLst>
                            <a:gd name="T0" fmla="*/ 0 w 596"/>
                            <a:gd name="T1" fmla="*/ 468 h 468"/>
                            <a:gd name="T2" fmla="*/ 364 w 596"/>
                            <a:gd name="T3" fmla="*/ 188 h 468"/>
                            <a:gd name="T4" fmla="*/ 596 w 596"/>
                            <a:gd name="T5" fmla="*/ 0 h 468"/>
                            <a:gd name="T6" fmla="*/ 0 60000 65536"/>
                            <a:gd name="T7" fmla="*/ 0 60000 65536"/>
                            <a:gd name="T8" fmla="*/ 0 60000 65536"/>
                            <a:gd name="T9" fmla="*/ 0 w 596"/>
                            <a:gd name="T10" fmla="*/ 0 h 468"/>
                            <a:gd name="T11" fmla="*/ 596 w 596"/>
                            <a:gd name="T12" fmla="*/ 468 h 468"/>
                          </a:gdLst>
                          <a:ahLst/>
                          <a:cxnLst>
                            <a:cxn ang="T6">
                              <a:pos x="T0" y="T1"/>
                            </a:cxn>
                            <a:cxn ang="T7">
                              <a:pos x="T2" y="T3"/>
                            </a:cxn>
                            <a:cxn ang="T8">
                              <a:pos x="T4" y="T5"/>
                            </a:cxn>
                          </a:cxnLst>
                          <a:rect l="T9" t="T10" r="T11" b="T12"/>
                          <a:pathLst>
                            <a:path w="596" h="468">
                              <a:moveTo>
                                <a:pt x="0" y="468"/>
                              </a:moveTo>
                              <a:cubicBezTo>
                                <a:pt x="132" y="367"/>
                                <a:pt x="265" y="266"/>
                                <a:pt x="364" y="188"/>
                              </a:cubicBezTo>
                              <a:cubicBezTo>
                                <a:pt x="463" y="110"/>
                                <a:pt x="529" y="55"/>
                                <a:pt x="596"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43" name="Freeform 94"/>
                        <p:cNvSpPr>
                          <a:spLocks/>
                        </p:cNvSpPr>
                        <p:nvPr/>
                      </p:nvSpPr>
                      <p:spPr bwMode="auto">
                        <a:xfrm>
                          <a:off x="3839" y="2356"/>
                          <a:ext cx="781" cy="1032"/>
                        </a:xfrm>
                        <a:custGeom>
                          <a:avLst/>
                          <a:gdLst>
                            <a:gd name="T0" fmla="*/ 781 w 781"/>
                            <a:gd name="T1" fmla="*/ 0 h 1032"/>
                            <a:gd name="T2" fmla="*/ 501 w 781"/>
                            <a:gd name="T3" fmla="*/ 244 h 1032"/>
                            <a:gd name="T4" fmla="*/ 133 w 781"/>
                            <a:gd name="T5" fmla="*/ 564 h 1032"/>
                            <a:gd name="T6" fmla="*/ 21 w 781"/>
                            <a:gd name="T7" fmla="*/ 656 h 1032"/>
                            <a:gd name="T8" fmla="*/ 9 w 781"/>
                            <a:gd name="T9" fmla="*/ 712 h 1032"/>
                            <a:gd name="T10" fmla="*/ 41 w 781"/>
                            <a:gd name="T11" fmla="*/ 768 h 1032"/>
                            <a:gd name="T12" fmla="*/ 169 w 781"/>
                            <a:gd name="T13" fmla="*/ 832 h 1032"/>
                            <a:gd name="T14" fmla="*/ 621 w 781"/>
                            <a:gd name="T15" fmla="*/ 1032 h 1032"/>
                            <a:gd name="T16" fmla="*/ 0 60000 65536"/>
                            <a:gd name="T17" fmla="*/ 0 60000 65536"/>
                            <a:gd name="T18" fmla="*/ 0 60000 65536"/>
                            <a:gd name="T19" fmla="*/ 0 60000 65536"/>
                            <a:gd name="T20" fmla="*/ 0 60000 65536"/>
                            <a:gd name="T21" fmla="*/ 0 60000 65536"/>
                            <a:gd name="T22" fmla="*/ 0 60000 65536"/>
                            <a:gd name="T23" fmla="*/ 0 60000 65536"/>
                            <a:gd name="T24" fmla="*/ 0 w 781"/>
                            <a:gd name="T25" fmla="*/ 0 h 1032"/>
                            <a:gd name="T26" fmla="*/ 781 w 781"/>
                            <a:gd name="T27" fmla="*/ 1032 h 10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1" h="1032">
                              <a:moveTo>
                                <a:pt x="781" y="0"/>
                              </a:moveTo>
                              <a:cubicBezTo>
                                <a:pt x="695" y="75"/>
                                <a:pt x="609" y="150"/>
                                <a:pt x="501" y="244"/>
                              </a:cubicBezTo>
                              <a:cubicBezTo>
                                <a:pt x="393" y="338"/>
                                <a:pt x="213" y="495"/>
                                <a:pt x="133" y="564"/>
                              </a:cubicBezTo>
                              <a:cubicBezTo>
                                <a:pt x="53" y="633"/>
                                <a:pt x="42" y="631"/>
                                <a:pt x="21" y="656"/>
                              </a:cubicBezTo>
                              <a:cubicBezTo>
                                <a:pt x="0" y="681"/>
                                <a:pt x="6" y="693"/>
                                <a:pt x="9" y="712"/>
                              </a:cubicBezTo>
                              <a:cubicBezTo>
                                <a:pt x="12" y="731"/>
                                <a:pt x="14" y="748"/>
                                <a:pt x="41" y="768"/>
                              </a:cubicBezTo>
                              <a:cubicBezTo>
                                <a:pt x="68" y="788"/>
                                <a:pt x="72" y="788"/>
                                <a:pt x="169" y="832"/>
                              </a:cubicBezTo>
                              <a:cubicBezTo>
                                <a:pt x="266" y="876"/>
                                <a:pt x="443" y="954"/>
                                <a:pt x="621" y="1032"/>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44" name="Oval 95"/>
                        <p:cNvSpPr>
                          <a:spLocks noChangeArrowheads="1"/>
                        </p:cNvSpPr>
                        <p:nvPr/>
                      </p:nvSpPr>
                      <p:spPr bwMode="auto">
                        <a:xfrm>
                          <a:off x="4440" y="3295"/>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60245" name="Group 96"/>
                        <p:cNvGrpSpPr>
                          <a:grpSpLocks/>
                        </p:cNvGrpSpPr>
                        <p:nvPr/>
                      </p:nvGrpSpPr>
                      <p:grpSpPr bwMode="auto">
                        <a:xfrm>
                          <a:off x="1842" y="1015"/>
                          <a:ext cx="3444" cy="2702"/>
                          <a:chOff x="1842" y="1015"/>
                          <a:chExt cx="3444" cy="2702"/>
                        </a:xfrm>
                      </p:grpSpPr>
                      <p:sp>
                        <p:nvSpPr>
                          <p:cNvPr id="60246" name="Freeform 97"/>
                          <p:cNvSpPr>
                            <a:spLocks/>
                          </p:cNvSpPr>
                          <p:nvPr/>
                        </p:nvSpPr>
                        <p:spPr bwMode="auto">
                          <a:xfrm>
                            <a:off x="3112" y="2302"/>
                            <a:ext cx="1513" cy="1"/>
                          </a:xfrm>
                          <a:custGeom>
                            <a:avLst/>
                            <a:gdLst>
                              <a:gd name="T0" fmla="*/ 0 w 1513"/>
                              <a:gd name="T1" fmla="*/ 0 h 1"/>
                              <a:gd name="T2" fmla="*/ 1513 w 1513"/>
                              <a:gd name="T3" fmla="*/ 0 h 1"/>
                              <a:gd name="T4" fmla="*/ 0 60000 65536"/>
                              <a:gd name="T5" fmla="*/ 0 60000 65536"/>
                              <a:gd name="T6" fmla="*/ 0 w 1513"/>
                              <a:gd name="T7" fmla="*/ 0 h 1"/>
                              <a:gd name="T8" fmla="*/ 1513 w 1513"/>
                              <a:gd name="T9" fmla="*/ 1 h 1"/>
                            </a:gdLst>
                            <a:ahLst/>
                            <a:cxnLst>
                              <a:cxn ang="T4">
                                <a:pos x="T0" y="T1"/>
                              </a:cxn>
                              <a:cxn ang="T5">
                                <a:pos x="T2" y="T3"/>
                              </a:cxn>
                            </a:cxnLst>
                            <a:rect l="T6" t="T7" r="T8" b="T9"/>
                            <a:pathLst>
                              <a:path w="1513" h="1">
                                <a:moveTo>
                                  <a:pt x="0" y="0"/>
                                </a:moveTo>
                                <a:cubicBezTo>
                                  <a:pt x="0" y="0"/>
                                  <a:pt x="756" y="0"/>
                                  <a:pt x="1513"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47" name="Freeform 98"/>
                          <p:cNvSpPr>
                            <a:spLocks/>
                          </p:cNvSpPr>
                          <p:nvPr/>
                        </p:nvSpPr>
                        <p:spPr bwMode="auto">
                          <a:xfrm>
                            <a:off x="2510" y="2323"/>
                            <a:ext cx="2094" cy="879"/>
                          </a:xfrm>
                          <a:custGeom>
                            <a:avLst/>
                            <a:gdLst>
                              <a:gd name="T0" fmla="*/ 0 w 2094"/>
                              <a:gd name="T1" fmla="*/ 805 h 879"/>
                              <a:gd name="T2" fmla="*/ 878 w 2094"/>
                              <a:gd name="T3" fmla="*/ 808 h 879"/>
                              <a:gd name="T4" fmla="*/ 1070 w 2094"/>
                              <a:gd name="T5" fmla="*/ 856 h 879"/>
                              <a:gd name="T6" fmla="*/ 1154 w 2094"/>
                              <a:gd name="T7" fmla="*/ 868 h 879"/>
                              <a:gd name="T8" fmla="*/ 1238 w 2094"/>
                              <a:gd name="T9" fmla="*/ 792 h 879"/>
                              <a:gd name="T10" fmla="*/ 1334 w 2094"/>
                              <a:gd name="T11" fmla="*/ 664 h 879"/>
                              <a:gd name="T12" fmla="*/ 1522 w 2094"/>
                              <a:gd name="T13" fmla="*/ 504 h 879"/>
                              <a:gd name="T14" fmla="*/ 2094 w 2094"/>
                              <a:gd name="T15" fmla="*/ 0 h 879"/>
                              <a:gd name="T16" fmla="*/ 0 60000 65536"/>
                              <a:gd name="T17" fmla="*/ 0 60000 65536"/>
                              <a:gd name="T18" fmla="*/ 0 60000 65536"/>
                              <a:gd name="T19" fmla="*/ 0 60000 65536"/>
                              <a:gd name="T20" fmla="*/ 0 60000 65536"/>
                              <a:gd name="T21" fmla="*/ 0 60000 65536"/>
                              <a:gd name="T22" fmla="*/ 0 60000 65536"/>
                              <a:gd name="T23" fmla="*/ 0 60000 65536"/>
                              <a:gd name="T24" fmla="*/ 0 w 2094"/>
                              <a:gd name="T25" fmla="*/ 0 h 879"/>
                              <a:gd name="T26" fmla="*/ 2094 w 2094"/>
                              <a:gd name="T27" fmla="*/ 879 h 8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4" h="879">
                                <a:moveTo>
                                  <a:pt x="0" y="805"/>
                                </a:moveTo>
                                <a:cubicBezTo>
                                  <a:pt x="146" y="806"/>
                                  <a:pt x="700" y="800"/>
                                  <a:pt x="878" y="808"/>
                                </a:cubicBezTo>
                                <a:cubicBezTo>
                                  <a:pt x="1056" y="816"/>
                                  <a:pt x="1024" y="846"/>
                                  <a:pt x="1070" y="856"/>
                                </a:cubicBezTo>
                                <a:cubicBezTo>
                                  <a:pt x="1116" y="866"/>
                                  <a:pt x="1126" y="879"/>
                                  <a:pt x="1154" y="868"/>
                                </a:cubicBezTo>
                                <a:cubicBezTo>
                                  <a:pt x="1182" y="857"/>
                                  <a:pt x="1208" y="826"/>
                                  <a:pt x="1238" y="792"/>
                                </a:cubicBezTo>
                                <a:cubicBezTo>
                                  <a:pt x="1268" y="758"/>
                                  <a:pt x="1287" y="712"/>
                                  <a:pt x="1334" y="664"/>
                                </a:cubicBezTo>
                                <a:cubicBezTo>
                                  <a:pt x="1381" y="616"/>
                                  <a:pt x="1395" y="615"/>
                                  <a:pt x="1522" y="504"/>
                                </a:cubicBezTo>
                                <a:cubicBezTo>
                                  <a:pt x="1649" y="393"/>
                                  <a:pt x="1975" y="105"/>
                                  <a:pt x="209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48" name="Freeform 99"/>
                          <p:cNvSpPr>
                            <a:spLocks/>
                          </p:cNvSpPr>
                          <p:nvPr/>
                        </p:nvSpPr>
                        <p:spPr bwMode="auto">
                          <a:xfrm>
                            <a:off x="3750" y="1015"/>
                            <a:ext cx="882" cy="1212"/>
                          </a:xfrm>
                          <a:custGeom>
                            <a:avLst/>
                            <a:gdLst>
                              <a:gd name="T0" fmla="*/ 882 w 882"/>
                              <a:gd name="T1" fmla="*/ 1212 h 1212"/>
                              <a:gd name="T2" fmla="*/ 750 w 882"/>
                              <a:gd name="T3" fmla="*/ 1120 h 1212"/>
                              <a:gd name="T4" fmla="*/ 282 w 882"/>
                              <a:gd name="T5" fmla="*/ 720 h 1212"/>
                              <a:gd name="T6" fmla="*/ 38 w 882"/>
                              <a:gd name="T7" fmla="*/ 508 h 1212"/>
                              <a:gd name="T8" fmla="*/ 54 w 882"/>
                              <a:gd name="T9" fmla="*/ 432 h 1212"/>
                              <a:gd name="T10" fmla="*/ 182 w 882"/>
                              <a:gd name="T11" fmla="*/ 348 h 1212"/>
                              <a:gd name="T12" fmla="*/ 626 w 882"/>
                              <a:gd name="T13" fmla="*/ 124 h 1212"/>
                              <a:gd name="T14" fmla="*/ 738 w 882"/>
                              <a:gd name="T15" fmla="*/ 0 h 1212"/>
                              <a:gd name="T16" fmla="*/ 0 60000 65536"/>
                              <a:gd name="T17" fmla="*/ 0 60000 65536"/>
                              <a:gd name="T18" fmla="*/ 0 60000 65536"/>
                              <a:gd name="T19" fmla="*/ 0 60000 65536"/>
                              <a:gd name="T20" fmla="*/ 0 60000 65536"/>
                              <a:gd name="T21" fmla="*/ 0 60000 65536"/>
                              <a:gd name="T22" fmla="*/ 0 60000 65536"/>
                              <a:gd name="T23" fmla="*/ 0 60000 65536"/>
                              <a:gd name="T24" fmla="*/ 0 w 882"/>
                              <a:gd name="T25" fmla="*/ 0 h 1212"/>
                              <a:gd name="T26" fmla="*/ 882 w 882"/>
                              <a:gd name="T27" fmla="*/ 1212 h 1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2" h="1212">
                                <a:moveTo>
                                  <a:pt x="882" y="1212"/>
                                </a:moveTo>
                                <a:cubicBezTo>
                                  <a:pt x="866" y="1207"/>
                                  <a:pt x="850" y="1202"/>
                                  <a:pt x="750" y="1120"/>
                                </a:cubicBezTo>
                                <a:cubicBezTo>
                                  <a:pt x="650" y="1038"/>
                                  <a:pt x="401" y="822"/>
                                  <a:pt x="282" y="720"/>
                                </a:cubicBezTo>
                                <a:cubicBezTo>
                                  <a:pt x="163" y="618"/>
                                  <a:pt x="76" y="556"/>
                                  <a:pt x="38" y="508"/>
                                </a:cubicBezTo>
                                <a:cubicBezTo>
                                  <a:pt x="0" y="460"/>
                                  <a:pt x="30" y="459"/>
                                  <a:pt x="54" y="432"/>
                                </a:cubicBezTo>
                                <a:cubicBezTo>
                                  <a:pt x="78" y="405"/>
                                  <a:pt x="87" y="399"/>
                                  <a:pt x="182" y="348"/>
                                </a:cubicBezTo>
                                <a:cubicBezTo>
                                  <a:pt x="277" y="297"/>
                                  <a:pt x="533" y="182"/>
                                  <a:pt x="626" y="124"/>
                                </a:cubicBezTo>
                                <a:cubicBezTo>
                                  <a:pt x="719" y="66"/>
                                  <a:pt x="728" y="33"/>
                                  <a:pt x="738"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49" name="Freeform 100"/>
                          <p:cNvSpPr>
                            <a:spLocks/>
                          </p:cNvSpPr>
                          <p:nvPr/>
                        </p:nvSpPr>
                        <p:spPr bwMode="auto">
                          <a:xfrm>
                            <a:off x="4652" y="2331"/>
                            <a:ext cx="540" cy="408"/>
                          </a:xfrm>
                          <a:custGeom>
                            <a:avLst/>
                            <a:gdLst>
                              <a:gd name="T0" fmla="*/ 0 w 540"/>
                              <a:gd name="T1" fmla="*/ 0 h 408"/>
                              <a:gd name="T2" fmla="*/ 100 w 540"/>
                              <a:gd name="T3" fmla="*/ 88 h 408"/>
                              <a:gd name="T4" fmla="*/ 260 w 540"/>
                              <a:gd name="T5" fmla="*/ 212 h 408"/>
                              <a:gd name="T6" fmla="*/ 444 w 540"/>
                              <a:gd name="T7" fmla="*/ 344 h 408"/>
                              <a:gd name="T8" fmla="*/ 540 w 540"/>
                              <a:gd name="T9" fmla="*/ 408 h 408"/>
                              <a:gd name="T10" fmla="*/ 0 60000 65536"/>
                              <a:gd name="T11" fmla="*/ 0 60000 65536"/>
                              <a:gd name="T12" fmla="*/ 0 60000 65536"/>
                              <a:gd name="T13" fmla="*/ 0 60000 65536"/>
                              <a:gd name="T14" fmla="*/ 0 60000 65536"/>
                              <a:gd name="T15" fmla="*/ 0 w 540"/>
                              <a:gd name="T16" fmla="*/ 0 h 408"/>
                              <a:gd name="T17" fmla="*/ 540 w 540"/>
                              <a:gd name="T18" fmla="*/ 408 h 408"/>
                            </a:gdLst>
                            <a:ahLst/>
                            <a:cxnLst>
                              <a:cxn ang="T10">
                                <a:pos x="T0" y="T1"/>
                              </a:cxn>
                              <a:cxn ang="T11">
                                <a:pos x="T2" y="T3"/>
                              </a:cxn>
                              <a:cxn ang="T12">
                                <a:pos x="T4" y="T5"/>
                              </a:cxn>
                              <a:cxn ang="T13">
                                <a:pos x="T6" y="T7"/>
                              </a:cxn>
                              <a:cxn ang="T14">
                                <a:pos x="T8" y="T9"/>
                              </a:cxn>
                            </a:cxnLst>
                            <a:rect l="T15" t="T16" r="T17" b="T18"/>
                            <a:pathLst>
                              <a:path w="540" h="408">
                                <a:moveTo>
                                  <a:pt x="0" y="0"/>
                                </a:moveTo>
                                <a:cubicBezTo>
                                  <a:pt x="28" y="26"/>
                                  <a:pt x="57" y="53"/>
                                  <a:pt x="100" y="88"/>
                                </a:cubicBezTo>
                                <a:cubicBezTo>
                                  <a:pt x="143" y="123"/>
                                  <a:pt x="203" y="169"/>
                                  <a:pt x="260" y="212"/>
                                </a:cubicBezTo>
                                <a:cubicBezTo>
                                  <a:pt x="317" y="255"/>
                                  <a:pt x="397" y="311"/>
                                  <a:pt x="444" y="344"/>
                                </a:cubicBezTo>
                                <a:cubicBezTo>
                                  <a:pt x="491" y="377"/>
                                  <a:pt x="515" y="392"/>
                                  <a:pt x="540" y="408"/>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50" name="Freeform 101"/>
                          <p:cNvSpPr>
                            <a:spLocks/>
                          </p:cNvSpPr>
                          <p:nvPr/>
                        </p:nvSpPr>
                        <p:spPr bwMode="auto">
                          <a:xfrm>
                            <a:off x="2440" y="3159"/>
                            <a:ext cx="42" cy="440"/>
                          </a:xfrm>
                          <a:custGeom>
                            <a:avLst/>
                            <a:gdLst>
                              <a:gd name="T0" fmla="*/ 34 w 42"/>
                              <a:gd name="T1" fmla="*/ 0 h 440"/>
                              <a:gd name="T2" fmla="*/ 10 w 42"/>
                              <a:gd name="T3" fmla="*/ 60 h 440"/>
                              <a:gd name="T4" fmla="*/ 2 w 42"/>
                              <a:gd name="T5" fmla="*/ 200 h 440"/>
                              <a:gd name="T6" fmla="*/ 22 w 42"/>
                              <a:gd name="T7" fmla="*/ 352 h 440"/>
                              <a:gd name="T8" fmla="*/ 42 w 42"/>
                              <a:gd name="T9" fmla="*/ 440 h 440"/>
                              <a:gd name="T10" fmla="*/ 0 60000 65536"/>
                              <a:gd name="T11" fmla="*/ 0 60000 65536"/>
                              <a:gd name="T12" fmla="*/ 0 60000 65536"/>
                              <a:gd name="T13" fmla="*/ 0 60000 65536"/>
                              <a:gd name="T14" fmla="*/ 0 60000 65536"/>
                              <a:gd name="T15" fmla="*/ 0 w 42"/>
                              <a:gd name="T16" fmla="*/ 0 h 440"/>
                              <a:gd name="T17" fmla="*/ 42 w 42"/>
                              <a:gd name="T18" fmla="*/ 440 h 440"/>
                            </a:gdLst>
                            <a:ahLst/>
                            <a:cxnLst>
                              <a:cxn ang="T10">
                                <a:pos x="T0" y="T1"/>
                              </a:cxn>
                              <a:cxn ang="T11">
                                <a:pos x="T2" y="T3"/>
                              </a:cxn>
                              <a:cxn ang="T12">
                                <a:pos x="T4" y="T5"/>
                              </a:cxn>
                              <a:cxn ang="T13">
                                <a:pos x="T6" y="T7"/>
                              </a:cxn>
                              <a:cxn ang="T14">
                                <a:pos x="T8" y="T9"/>
                              </a:cxn>
                            </a:cxnLst>
                            <a:rect l="T15" t="T16" r="T17" b="T18"/>
                            <a:pathLst>
                              <a:path w="42" h="440">
                                <a:moveTo>
                                  <a:pt x="34" y="0"/>
                                </a:moveTo>
                                <a:cubicBezTo>
                                  <a:pt x="24" y="13"/>
                                  <a:pt x="15" y="27"/>
                                  <a:pt x="10" y="60"/>
                                </a:cubicBezTo>
                                <a:cubicBezTo>
                                  <a:pt x="5" y="93"/>
                                  <a:pt x="0" y="151"/>
                                  <a:pt x="2" y="200"/>
                                </a:cubicBezTo>
                                <a:cubicBezTo>
                                  <a:pt x="4" y="249"/>
                                  <a:pt x="15" y="312"/>
                                  <a:pt x="22" y="352"/>
                                </a:cubicBezTo>
                                <a:cubicBezTo>
                                  <a:pt x="29" y="392"/>
                                  <a:pt x="35" y="416"/>
                                  <a:pt x="42" y="44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51" name="Oval 102"/>
                          <p:cNvSpPr>
                            <a:spLocks noChangeArrowheads="1"/>
                          </p:cNvSpPr>
                          <p:nvPr/>
                        </p:nvSpPr>
                        <p:spPr bwMode="auto">
                          <a:xfrm>
                            <a:off x="2465" y="3571"/>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52" name="Oval 103"/>
                          <p:cNvSpPr>
                            <a:spLocks noChangeArrowheads="1"/>
                          </p:cNvSpPr>
                          <p:nvPr/>
                        </p:nvSpPr>
                        <p:spPr bwMode="auto">
                          <a:xfrm>
                            <a:off x="1842" y="3387"/>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53" name="Oval 104"/>
                          <p:cNvSpPr>
                            <a:spLocks noChangeArrowheads="1"/>
                          </p:cNvSpPr>
                          <p:nvPr/>
                        </p:nvSpPr>
                        <p:spPr bwMode="auto">
                          <a:xfrm>
                            <a:off x="2439" y="2995"/>
                            <a:ext cx="95" cy="189"/>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54" name="Oval 105"/>
                          <p:cNvSpPr>
                            <a:spLocks noChangeArrowheads="1"/>
                          </p:cNvSpPr>
                          <p:nvPr/>
                        </p:nvSpPr>
                        <p:spPr bwMode="auto">
                          <a:xfrm>
                            <a:off x="5162" y="2691"/>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55" name="Oval 106"/>
                          <p:cNvSpPr>
                            <a:spLocks noChangeArrowheads="1"/>
                          </p:cNvSpPr>
                          <p:nvPr/>
                        </p:nvSpPr>
                        <p:spPr bwMode="auto">
                          <a:xfrm>
                            <a:off x="5225" y="1733"/>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56" name="Oval 107"/>
                          <p:cNvSpPr>
                            <a:spLocks noChangeArrowheads="1"/>
                          </p:cNvSpPr>
                          <p:nvPr/>
                        </p:nvSpPr>
                        <p:spPr bwMode="auto">
                          <a:xfrm>
                            <a:off x="4583" y="2206"/>
                            <a:ext cx="95" cy="189"/>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sp>
                    <p:nvSpPr>
                      <p:cNvPr id="60241" name="Oval 108"/>
                      <p:cNvSpPr>
                        <a:spLocks noChangeArrowheads="1"/>
                      </p:cNvSpPr>
                      <p:nvPr/>
                    </p:nvSpPr>
                    <p:spPr bwMode="auto">
                      <a:xfrm>
                        <a:off x="3047" y="2199"/>
                        <a:ext cx="95" cy="189"/>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nvGrpSpPr>
                  <p:cNvPr id="60230" name="Group 109"/>
                  <p:cNvGrpSpPr>
                    <a:grpSpLocks/>
                  </p:cNvGrpSpPr>
                  <p:nvPr/>
                </p:nvGrpSpPr>
                <p:grpSpPr bwMode="auto">
                  <a:xfrm>
                    <a:off x="739" y="868"/>
                    <a:ext cx="1795" cy="2136"/>
                    <a:chOff x="739" y="868"/>
                    <a:chExt cx="1795" cy="2136"/>
                  </a:xfrm>
                </p:grpSpPr>
                <p:sp>
                  <p:nvSpPr>
                    <p:cNvPr id="60231" name="Freeform 110"/>
                    <p:cNvSpPr>
                      <a:spLocks/>
                    </p:cNvSpPr>
                    <p:nvPr/>
                  </p:nvSpPr>
                  <p:spPr bwMode="auto">
                    <a:xfrm>
                      <a:off x="1597" y="1536"/>
                      <a:ext cx="883" cy="1468"/>
                    </a:xfrm>
                    <a:custGeom>
                      <a:avLst/>
                      <a:gdLst>
                        <a:gd name="T0" fmla="*/ 883 w 883"/>
                        <a:gd name="T1" fmla="*/ 1468 h 1468"/>
                        <a:gd name="T2" fmla="*/ 795 w 883"/>
                        <a:gd name="T3" fmla="*/ 1420 h 1468"/>
                        <a:gd name="T4" fmla="*/ 719 w 883"/>
                        <a:gd name="T5" fmla="*/ 1420 h 1468"/>
                        <a:gd name="T6" fmla="*/ 599 w 883"/>
                        <a:gd name="T7" fmla="*/ 1360 h 1468"/>
                        <a:gd name="T8" fmla="*/ 399 w 883"/>
                        <a:gd name="T9" fmla="*/ 1188 h 1468"/>
                        <a:gd name="T10" fmla="*/ 143 w 883"/>
                        <a:gd name="T11" fmla="*/ 964 h 1468"/>
                        <a:gd name="T12" fmla="*/ 27 w 883"/>
                        <a:gd name="T13" fmla="*/ 836 h 1468"/>
                        <a:gd name="T14" fmla="*/ 11 w 883"/>
                        <a:gd name="T15" fmla="*/ 736 h 1468"/>
                        <a:gd name="T16" fmla="*/ 95 w 883"/>
                        <a:gd name="T17" fmla="*/ 576 h 1468"/>
                        <a:gd name="T18" fmla="*/ 423 w 883"/>
                        <a:gd name="T19" fmla="*/ 304 h 1468"/>
                        <a:gd name="T20" fmla="*/ 671 w 883"/>
                        <a:gd name="T21" fmla="*/ 100 h 1468"/>
                        <a:gd name="T22" fmla="*/ 819 w 883"/>
                        <a:gd name="T23" fmla="*/ 56 h 1468"/>
                        <a:gd name="T24" fmla="*/ 875 w 883"/>
                        <a:gd name="T25" fmla="*/ 0 h 14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3"/>
                        <a:gd name="T40" fmla="*/ 0 h 1468"/>
                        <a:gd name="T41" fmla="*/ 883 w 883"/>
                        <a:gd name="T42" fmla="*/ 1468 h 14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3" h="1468">
                          <a:moveTo>
                            <a:pt x="883" y="1468"/>
                          </a:moveTo>
                          <a:cubicBezTo>
                            <a:pt x="868" y="1460"/>
                            <a:pt x="822" y="1428"/>
                            <a:pt x="795" y="1420"/>
                          </a:cubicBezTo>
                          <a:cubicBezTo>
                            <a:pt x="768" y="1412"/>
                            <a:pt x="752" y="1430"/>
                            <a:pt x="719" y="1420"/>
                          </a:cubicBezTo>
                          <a:cubicBezTo>
                            <a:pt x="686" y="1410"/>
                            <a:pt x="652" y="1399"/>
                            <a:pt x="599" y="1360"/>
                          </a:cubicBezTo>
                          <a:cubicBezTo>
                            <a:pt x="546" y="1321"/>
                            <a:pt x="475" y="1254"/>
                            <a:pt x="399" y="1188"/>
                          </a:cubicBezTo>
                          <a:cubicBezTo>
                            <a:pt x="323" y="1122"/>
                            <a:pt x="205" y="1023"/>
                            <a:pt x="143" y="964"/>
                          </a:cubicBezTo>
                          <a:cubicBezTo>
                            <a:pt x="81" y="905"/>
                            <a:pt x="49" y="874"/>
                            <a:pt x="27" y="836"/>
                          </a:cubicBezTo>
                          <a:cubicBezTo>
                            <a:pt x="5" y="798"/>
                            <a:pt x="0" y="779"/>
                            <a:pt x="11" y="736"/>
                          </a:cubicBezTo>
                          <a:cubicBezTo>
                            <a:pt x="22" y="693"/>
                            <a:pt x="26" y="648"/>
                            <a:pt x="95" y="576"/>
                          </a:cubicBezTo>
                          <a:cubicBezTo>
                            <a:pt x="164" y="504"/>
                            <a:pt x="327" y="383"/>
                            <a:pt x="423" y="304"/>
                          </a:cubicBezTo>
                          <a:cubicBezTo>
                            <a:pt x="519" y="225"/>
                            <a:pt x="605" y="141"/>
                            <a:pt x="671" y="100"/>
                          </a:cubicBezTo>
                          <a:cubicBezTo>
                            <a:pt x="737" y="59"/>
                            <a:pt x="785" y="73"/>
                            <a:pt x="819" y="56"/>
                          </a:cubicBezTo>
                          <a:cubicBezTo>
                            <a:pt x="853" y="39"/>
                            <a:pt x="863" y="12"/>
                            <a:pt x="875"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32" name="Freeform 111"/>
                    <p:cNvSpPr>
                      <a:spLocks/>
                    </p:cNvSpPr>
                    <p:nvPr/>
                  </p:nvSpPr>
                  <p:spPr bwMode="auto">
                    <a:xfrm>
                      <a:off x="1804" y="995"/>
                      <a:ext cx="684" cy="404"/>
                    </a:xfrm>
                    <a:custGeom>
                      <a:avLst/>
                      <a:gdLst>
                        <a:gd name="T0" fmla="*/ 684 w 684"/>
                        <a:gd name="T1" fmla="*/ 404 h 404"/>
                        <a:gd name="T2" fmla="*/ 596 w 684"/>
                        <a:gd name="T3" fmla="*/ 360 h 404"/>
                        <a:gd name="T4" fmla="*/ 532 w 684"/>
                        <a:gd name="T5" fmla="*/ 352 h 404"/>
                        <a:gd name="T6" fmla="*/ 488 w 684"/>
                        <a:gd name="T7" fmla="*/ 372 h 404"/>
                        <a:gd name="T8" fmla="*/ 388 w 684"/>
                        <a:gd name="T9" fmla="*/ 332 h 404"/>
                        <a:gd name="T10" fmla="*/ 216 w 684"/>
                        <a:gd name="T11" fmla="*/ 236 h 404"/>
                        <a:gd name="T12" fmla="*/ 0 w 684"/>
                        <a:gd name="T13" fmla="*/ 0 h 404"/>
                        <a:gd name="T14" fmla="*/ 0 60000 65536"/>
                        <a:gd name="T15" fmla="*/ 0 60000 65536"/>
                        <a:gd name="T16" fmla="*/ 0 60000 65536"/>
                        <a:gd name="T17" fmla="*/ 0 60000 65536"/>
                        <a:gd name="T18" fmla="*/ 0 60000 65536"/>
                        <a:gd name="T19" fmla="*/ 0 60000 65536"/>
                        <a:gd name="T20" fmla="*/ 0 60000 65536"/>
                        <a:gd name="T21" fmla="*/ 0 w 684"/>
                        <a:gd name="T22" fmla="*/ 0 h 404"/>
                        <a:gd name="T23" fmla="*/ 684 w 684"/>
                        <a:gd name="T24" fmla="*/ 404 h 4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4" h="404">
                          <a:moveTo>
                            <a:pt x="684" y="404"/>
                          </a:moveTo>
                          <a:cubicBezTo>
                            <a:pt x="652" y="386"/>
                            <a:pt x="621" y="369"/>
                            <a:pt x="596" y="360"/>
                          </a:cubicBezTo>
                          <a:cubicBezTo>
                            <a:pt x="571" y="351"/>
                            <a:pt x="550" y="350"/>
                            <a:pt x="532" y="352"/>
                          </a:cubicBezTo>
                          <a:cubicBezTo>
                            <a:pt x="514" y="354"/>
                            <a:pt x="512" y="375"/>
                            <a:pt x="488" y="372"/>
                          </a:cubicBezTo>
                          <a:cubicBezTo>
                            <a:pt x="464" y="369"/>
                            <a:pt x="433" y="355"/>
                            <a:pt x="388" y="332"/>
                          </a:cubicBezTo>
                          <a:cubicBezTo>
                            <a:pt x="343" y="309"/>
                            <a:pt x="281" y="291"/>
                            <a:pt x="216" y="236"/>
                          </a:cubicBezTo>
                          <a:cubicBezTo>
                            <a:pt x="151" y="181"/>
                            <a:pt x="75" y="90"/>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33" name="Oval 112"/>
                    <p:cNvSpPr>
                      <a:spLocks noChangeArrowheads="1"/>
                    </p:cNvSpPr>
                    <p:nvPr/>
                  </p:nvSpPr>
                  <p:spPr bwMode="auto">
                    <a:xfrm>
                      <a:off x="1782" y="868"/>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34" name="Freeform 113"/>
                    <p:cNvSpPr>
                      <a:spLocks/>
                    </p:cNvSpPr>
                    <p:nvPr/>
                  </p:nvSpPr>
                  <p:spPr bwMode="auto">
                    <a:xfrm>
                      <a:off x="739" y="1500"/>
                      <a:ext cx="1733" cy="748"/>
                    </a:xfrm>
                    <a:custGeom>
                      <a:avLst/>
                      <a:gdLst>
                        <a:gd name="T0" fmla="*/ 1733 w 1733"/>
                        <a:gd name="T1" fmla="*/ 0 h 748"/>
                        <a:gd name="T2" fmla="*/ 1649 w 1733"/>
                        <a:gd name="T3" fmla="*/ 64 h 748"/>
                        <a:gd name="T4" fmla="*/ 1469 w 1733"/>
                        <a:gd name="T5" fmla="*/ 132 h 748"/>
                        <a:gd name="T6" fmla="*/ 1269 w 1733"/>
                        <a:gd name="T7" fmla="*/ 264 h 748"/>
                        <a:gd name="T8" fmla="*/ 1069 w 1733"/>
                        <a:gd name="T9" fmla="*/ 444 h 748"/>
                        <a:gd name="T10" fmla="*/ 805 w 1733"/>
                        <a:gd name="T11" fmla="*/ 652 h 748"/>
                        <a:gd name="T12" fmla="*/ 521 w 1733"/>
                        <a:gd name="T13" fmla="*/ 696 h 748"/>
                        <a:gd name="T14" fmla="*/ 0 w 1733"/>
                        <a:gd name="T15" fmla="*/ 340 h 748"/>
                        <a:gd name="T16" fmla="*/ 0 60000 65536"/>
                        <a:gd name="T17" fmla="*/ 0 60000 65536"/>
                        <a:gd name="T18" fmla="*/ 0 60000 65536"/>
                        <a:gd name="T19" fmla="*/ 0 60000 65536"/>
                        <a:gd name="T20" fmla="*/ 0 60000 65536"/>
                        <a:gd name="T21" fmla="*/ 0 60000 65536"/>
                        <a:gd name="T22" fmla="*/ 0 60000 65536"/>
                        <a:gd name="T23" fmla="*/ 0 60000 65536"/>
                        <a:gd name="T24" fmla="*/ 0 w 1733"/>
                        <a:gd name="T25" fmla="*/ 0 h 748"/>
                        <a:gd name="T26" fmla="*/ 1733 w 1733"/>
                        <a:gd name="T27" fmla="*/ 748 h 7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33" h="748">
                          <a:moveTo>
                            <a:pt x="1733" y="0"/>
                          </a:moveTo>
                          <a:cubicBezTo>
                            <a:pt x="1719" y="11"/>
                            <a:pt x="1693" y="42"/>
                            <a:pt x="1649" y="64"/>
                          </a:cubicBezTo>
                          <a:cubicBezTo>
                            <a:pt x="1605" y="86"/>
                            <a:pt x="1532" y="99"/>
                            <a:pt x="1469" y="132"/>
                          </a:cubicBezTo>
                          <a:cubicBezTo>
                            <a:pt x="1406" y="165"/>
                            <a:pt x="1336" y="212"/>
                            <a:pt x="1269" y="264"/>
                          </a:cubicBezTo>
                          <a:cubicBezTo>
                            <a:pt x="1202" y="316"/>
                            <a:pt x="1146" y="379"/>
                            <a:pt x="1069" y="444"/>
                          </a:cubicBezTo>
                          <a:cubicBezTo>
                            <a:pt x="992" y="509"/>
                            <a:pt x="896" y="610"/>
                            <a:pt x="805" y="652"/>
                          </a:cubicBezTo>
                          <a:cubicBezTo>
                            <a:pt x="714" y="694"/>
                            <a:pt x="655" y="748"/>
                            <a:pt x="521" y="696"/>
                          </a:cubicBezTo>
                          <a:cubicBezTo>
                            <a:pt x="387" y="644"/>
                            <a:pt x="109" y="414"/>
                            <a:pt x="0" y="34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35" name="Oval 114"/>
                    <p:cNvSpPr>
                      <a:spLocks noChangeArrowheads="1"/>
                    </p:cNvSpPr>
                    <p:nvPr/>
                  </p:nvSpPr>
                  <p:spPr bwMode="auto">
                    <a:xfrm>
                      <a:off x="2439" y="1373"/>
                      <a:ext cx="95" cy="189"/>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sp>
              <p:nvSpPr>
                <p:cNvPr id="60228" name="Oval 115"/>
                <p:cNvSpPr>
                  <a:spLocks noChangeArrowheads="1"/>
                </p:cNvSpPr>
                <p:nvPr/>
              </p:nvSpPr>
              <p:spPr bwMode="auto">
                <a:xfrm>
                  <a:off x="710" y="1777"/>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sp>
            <p:nvSpPr>
              <p:cNvPr id="60225" name="Oval 116"/>
              <p:cNvSpPr>
                <a:spLocks noChangeArrowheads="1"/>
              </p:cNvSpPr>
              <p:nvPr/>
            </p:nvSpPr>
            <p:spPr bwMode="auto">
              <a:xfrm>
                <a:off x="4460" y="904"/>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pic>
          <p:nvPicPr>
            <p:cNvPr id="60222" name="Picture 117" descr="j019538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16" y="1152"/>
              <a:ext cx="10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223" name="Picture 118" descr="j02920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8" y="1392"/>
              <a:ext cx="1177"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434" name="Group 119"/>
          <p:cNvGrpSpPr>
            <a:grpSpLocks/>
          </p:cNvGrpSpPr>
          <p:nvPr/>
        </p:nvGrpSpPr>
        <p:grpSpPr bwMode="auto">
          <a:xfrm>
            <a:off x="2286000" y="4105275"/>
            <a:ext cx="4876800" cy="2752725"/>
            <a:chOff x="384" y="1104"/>
            <a:chExt cx="5376" cy="3255"/>
          </a:xfrm>
        </p:grpSpPr>
        <p:grpSp>
          <p:nvGrpSpPr>
            <p:cNvPr id="59439" name="Group 120"/>
            <p:cNvGrpSpPr>
              <a:grpSpLocks/>
            </p:cNvGrpSpPr>
            <p:nvPr/>
          </p:nvGrpSpPr>
          <p:grpSpPr bwMode="auto">
            <a:xfrm>
              <a:off x="1728" y="1488"/>
              <a:ext cx="2304" cy="1776"/>
              <a:chOff x="524" y="678"/>
              <a:chExt cx="4960" cy="3212"/>
            </a:xfrm>
          </p:grpSpPr>
          <p:sp>
            <p:nvSpPr>
              <p:cNvPr id="60189" name="Rectangle 121"/>
              <p:cNvSpPr>
                <a:spLocks noChangeArrowheads="1"/>
              </p:cNvSpPr>
              <p:nvPr/>
            </p:nvSpPr>
            <p:spPr bwMode="auto">
              <a:xfrm rot="-2318616">
                <a:off x="4558" y="2041"/>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90" name="Rectangle 122"/>
              <p:cNvSpPr>
                <a:spLocks noChangeArrowheads="1"/>
              </p:cNvSpPr>
              <p:nvPr/>
            </p:nvSpPr>
            <p:spPr bwMode="auto">
              <a:xfrm rot="19781874" flipH="1">
                <a:off x="1756" y="3232"/>
                <a:ext cx="685" cy="98"/>
              </a:xfrm>
              <a:prstGeom prst="rect">
                <a:avLst/>
              </a:prstGeom>
              <a:solidFill>
                <a:srgbClr val="C0C0C0"/>
              </a:solidFill>
              <a:ln w="9525">
                <a:solidFill>
                  <a:schemeClr val="tx1"/>
                </a:solidFill>
                <a:miter lim="800000"/>
                <a:headEnd/>
                <a:tailEnd/>
              </a:ln>
            </p:spPr>
            <p:txBody>
              <a:bodyPr wrap="none" anchor="ctr"/>
              <a:lstStyle/>
              <a:p>
                <a:pPr algn="ctr" fontAlgn="base">
                  <a:spcBef>
                    <a:spcPct val="0"/>
                  </a:spcBef>
                  <a:spcAft>
                    <a:spcPct val="0"/>
                  </a:spcAft>
                </a:pPr>
                <a:endParaRPr lang="en-US" smtClean="0">
                  <a:solidFill>
                    <a:srgbClr val="000000"/>
                  </a:solidFill>
                  <a:latin typeface="AvantGarde Bk BT" charset="0"/>
                  <a:ea typeface="Kozuka Gothic Pro L" charset="0"/>
                  <a:cs typeface="Kozuka Gothic Pro L" charset="0"/>
                </a:endParaRPr>
              </a:p>
            </p:txBody>
          </p:sp>
          <p:sp>
            <p:nvSpPr>
              <p:cNvPr id="60191" name="Rectangle 123"/>
              <p:cNvSpPr>
                <a:spLocks noChangeArrowheads="1"/>
              </p:cNvSpPr>
              <p:nvPr/>
            </p:nvSpPr>
            <p:spPr bwMode="auto">
              <a:xfrm rot="17327993" flipH="1">
                <a:off x="3212" y="3354"/>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92" name="Rectangle 124"/>
              <p:cNvSpPr>
                <a:spLocks noChangeArrowheads="1"/>
              </p:cNvSpPr>
              <p:nvPr/>
            </p:nvSpPr>
            <p:spPr bwMode="auto">
              <a:xfrm rot="-4560905">
                <a:off x="2186" y="1098"/>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93" name="Rectangle 125"/>
              <p:cNvSpPr>
                <a:spLocks noChangeArrowheads="1"/>
              </p:cNvSpPr>
              <p:nvPr/>
            </p:nvSpPr>
            <p:spPr bwMode="auto">
              <a:xfrm rot="-1406293">
                <a:off x="744" y="2426"/>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94" name="Rectangle 126"/>
              <p:cNvSpPr>
                <a:spLocks noChangeArrowheads="1"/>
              </p:cNvSpPr>
              <p:nvPr/>
            </p:nvSpPr>
            <p:spPr bwMode="auto">
              <a:xfrm rot="-1474023">
                <a:off x="3721" y="1222"/>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95" name="Rectangle 127"/>
              <p:cNvSpPr>
                <a:spLocks noChangeArrowheads="1"/>
              </p:cNvSpPr>
              <p:nvPr/>
            </p:nvSpPr>
            <p:spPr bwMode="auto">
              <a:xfrm rot="3948087">
                <a:off x="3190" y="1138"/>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96" name="Rectangle 128"/>
              <p:cNvSpPr>
                <a:spLocks noChangeArrowheads="1"/>
              </p:cNvSpPr>
              <p:nvPr/>
            </p:nvSpPr>
            <p:spPr bwMode="auto">
              <a:xfrm rot="5044033">
                <a:off x="2093" y="3370"/>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97" name="Rectangle 129"/>
              <p:cNvSpPr>
                <a:spLocks noChangeArrowheads="1"/>
              </p:cNvSpPr>
              <p:nvPr/>
            </p:nvSpPr>
            <p:spPr bwMode="auto">
              <a:xfrm rot="1331918">
                <a:off x="3736" y="3188"/>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98" name="Rectangle 130"/>
              <p:cNvSpPr>
                <a:spLocks noChangeArrowheads="1"/>
              </p:cNvSpPr>
              <p:nvPr/>
            </p:nvSpPr>
            <p:spPr bwMode="auto">
              <a:xfrm rot="2307138">
                <a:off x="4504" y="2469"/>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99" name="Rectangle 131"/>
              <p:cNvSpPr>
                <a:spLocks noChangeArrowheads="1"/>
              </p:cNvSpPr>
              <p:nvPr/>
            </p:nvSpPr>
            <p:spPr bwMode="auto">
              <a:xfrm rot="1818126">
                <a:off x="731" y="2050"/>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00" name="Rectangle 132"/>
              <p:cNvSpPr>
                <a:spLocks noChangeArrowheads="1"/>
              </p:cNvSpPr>
              <p:nvPr/>
            </p:nvSpPr>
            <p:spPr bwMode="auto">
              <a:xfrm rot="1818126">
                <a:off x="1718" y="1223"/>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01" name="Rectangle 133"/>
              <p:cNvSpPr>
                <a:spLocks noChangeArrowheads="1"/>
              </p:cNvSpPr>
              <p:nvPr/>
            </p:nvSpPr>
            <p:spPr bwMode="auto">
              <a:xfrm>
                <a:off x="2529" y="1392"/>
                <a:ext cx="1040"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02" name="Rectangle 134"/>
              <p:cNvSpPr>
                <a:spLocks noChangeArrowheads="1"/>
              </p:cNvSpPr>
              <p:nvPr/>
            </p:nvSpPr>
            <p:spPr bwMode="auto">
              <a:xfrm>
                <a:off x="2519" y="3024"/>
                <a:ext cx="1040"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03" name="Rectangle 135"/>
              <p:cNvSpPr>
                <a:spLocks noChangeArrowheads="1"/>
              </p:cNvSpPr>
              <p:nvPr/>
            </p:nvSpPr>
            <p:spPr bwMode="auto">
              <a:xfrm rot="18509648" flipH="1">
                <a:off x="2114" y="264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04" name="Rectangle 136"/>
              <p:cNvSpPr>
                <a:spLocks noChangeArrowheads="1"/>
              </p:cNvSpPr>
              <p:nvPr/>
            </p:nvSpPr>
            <p:spPr bwMode="auto">
              <a:xfrm rot="18509648" flipH="1">
                <a:off x="2691" y="189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05" name="Rectangle 137"/>
              <p:cNvSpPr>
                <a:spLocks noChangeArrowheads="1"/>
              </p:cNvSpPr>
              <p:nvPr/>
            </p:nvSpPr>
            <p:spPr bwMode="auto">
              <a:xfrm rot="3090352">
                <a:off x="2721" y="258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06" name="Rectangle 138"/>
              <p:cNvSpPr>
                <a:spLocks noChangeArrowheads="1"/>
              </p:cNvSpPr>
              <p:nvPr/>
            </p:nvSpPr>
            <p:spPr bwMode="auto">
              <a:xfrm>
                <a:off x="3180" y="2240"/>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07" name="Rectangle 139"/>
              <p:cNvSpPr>
                <a:spLocks noChangeArrowheads="1"/>
              </p:cNvSpPr>
              <p:nvPr/>
            </p:nvSpPr>
            <p:spPr bwMode="auto">
              <a:xfrm rot="2440054" flipH="1" flipV="1">
                <a:off x="3563" y="1843"/>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08" name="Rectangle 140"/>
              <p:cNvSpPr>
                <a:spLocks noChangeArrowheads="1"/>
              </p:cNvSpPr>
              <p:nvPr/>
            </p:nvSpPr>
            <p:spPr bwMode="auto">
              <a:xfrm rot="19159946" flipH="1">
                <a:off x="3553" y="2649"/>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09" name="Rectangle 141"/>
              <p:cNvSpPr>
                <a:spLocks noChangeArrowheads="1"/>
              </p:cNvSpPr>
              <p:nvPr/>
            </p:nvSpPr>
            <p:spPr bwMode="auto">
              <a:xfrm rot="19159946" flipV="1">
                <a:off x="1317" y="1815"/>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10" name="Rectangle 142"/>
              <p:cNvSpPr>
                <a:spLocks noChangeArrowheads="1"/>
              </p:cNvSpPr>
              <p:nvPr/>
            </p:nvSpPr>
            <p:spPr bwMode="auto">
              <a:xfrm rot="3090352">
                <a:off x="2144" y="183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11" name="Rectangle 143"/>
              <p:cNvSpPr>
                <a:spLocks noChangeArrowheads="1"/>
              </p:cNvSpPr>
              <p:nvPr/>
            </p:nvSpPr>
            <p:spPr bwMode="auto">
              <a:xfrm rot="2440054">
                <a:off x="1307" y="2621"/>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12" name="Oval 144"/>
              <p:cNvSpPr>
                <a:spLocks noChangeArrowheads="1"/>
              </p:cNvSpPr>
              <p:nvPr/>
            </p:nvSpPr>
            <p:spPr bwMode="auto">
              <a:xfrm>
                <a:off x="1272" y="2135"/>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13" name="Oval 145"/>
              <p:cNvSpPr>
                <a:spLocks noChangeArrowheads="1"/>
              </p:cNvSpPr>
              <p:nvPr/>
            </p:nvSpPr>
            <p:spPr bwMode="auto">
              <a:xfrm>
                <a:off x="2200" y="1295"/>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14" name="Oval 146"/>
              <p:cNvSpPr>
                <a:spLocks noChangeArrowheads="1"/>
              </p:cNvSpPr>
              <p:nvPr/>
            </p:nvSpPr>
            <p:spPr bwMode="auto">
              <a:xfrm>
                <a:off x="3452" y="2887"/>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15" name="Oval 147"/>
              <p:cNvSpPr>
                <a:spLocks noChangeArrowheads="1"/>
              </p:cNvSpPr>
              <p:nvPr/>
            </p:nvSpPr>
            <p:spPr bwMode="auto">
              <a:xfrm>
                <a:off x="2808" y="2128"/>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16" name="Oval 148"/>
              <p:cNvSpPr>
                <a:spLocks noChangeArrowheads="1"/>
              </p:cNvSpPr>
              <p:nvPr/>
            </p:nvSpPr>
            <p:spPr bwMode="auto">
              <a:xfrm>
                <a:off x="3452" y="1308"/>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17" name="Oval 149"/>
              <p:cNvSpPr>
                <a:spLocks noChangeArrowheads="1"/>
              </p:cNvSpPr>
              <p:nvPr/>
            </p:nvSpPr>
            <p:spPr bwMode="auto">
              <a:xfrm>
                <a:off x="2200" y="2917"/>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218" name="Oval 150"/>
              <p:cNvSpPr>
                <a:spLocks noChangeArrowheads="1"/>
              </p:cNvSpPr>
              <p:nvPr/>
            </p:nvSpPr>
            <p:spPr bwMode="auto">
              <a:xfrm>
                <a:off x="4344" y="2128"/>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aphicFrame>
            <p:nvGraphicFramePr>
              <p:cNvPr id="59406" name="Object 151"/>
              <p:cNvGraphicFramePr>
                <a:graphicFrameLocks/>
              </p:cNvGraphicFramePr>
              <p:nvPr/>
            </p:nvGraphicFramePr>
            <p:xfrm>
              <a:off x="1551" y="829"/>
              <a:ext cx="446" cy="359"/>
            </p:xfrm>
            <a:graphic>
              <a:graphicData uri="http://schemas.openxmlformats.org/presentationml/2006/ole">
                <mc:AlternateContent xmlns:mc="http://schemas.openxmlformats.org/markup-compatibility/2006">
                  <mc:Choice xmlns:v="urn:schemas-microsoft-com:vml" Requires="v">
                    <p:oleObj spid="_x0000_s20891" name="ClipArt" r:id="rId20" imgW="3476625" imgH="3109913" progId="MS_ClipArt_Gallery.2">
                      <p:embed/>
                    </p:oleObj>
                  </mc:Choice>
                  <mc:Fallback>
                    <p:oleObj name="ClipArt" r:id="rId20"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1" y="829"/>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07" name="Object 152"/>
              <p:cNvGraphicFramePr>
                <a:graphicFrameLocks/>
              </p:cNvGraphicFramePr>
              <p:nvPr/>
            </p:nvGraphicFramePr>
            <p:xfrm>
              <a:off x="3287" y="3514"/>
              <a:ext cx="446" cy="359"/>
            </p:xfrm>
            <a:graphic>
              <a:graphicData uri="http://schemas.openxmlformats.org/presentationml/2006/ole">
                <mc:AlternateContent xmlns:mc="http://schemas.openxmlformats.org/markup-compatibility/2006">
                  <mc:Choice xmlns:v="urn:schemas-microsoft-com:vml" Requires="v">
                    <p:oleObj spid="_x0000_s20892" name="ClipArt" r:id="rId21" imgW="3476625" imgH="3109913" progId="MS_ClipArt_Gallery.2">
                      <p:embed/>
                    </p:oleObj>
                  </mc:Choice>
                  <mc:Fallback>
                    <p:oleObj name="ClipArt" r:id="rId21"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 y="3514"/>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08" name="Object 153"/>
              <p:cNvGraphicFramePr>
                <a:graphicFrameLocks/>
              </p:cNvGraphicFramePr>
              <p:nvPr/>
            </p:nvGraphicFramePr>
            <p:xfrm>
              <a:off x="4270" y="3257"/>
              <a:ext cx="446" cy="359"/>
            </p:xfrm>
            <a:graphic>
              <a:graphicData uri="http://schemas.openxmlformats.org/presentationml/2006/ole">
                <mc:AlternateContent xmlns:mc="http://schemas.openxmlformats.org/markup-compatibility/2006">
                  <mc:Choice xmlns:v="urn:schemas-microsoft-com:vml" Requires="v">
                    <p:oleObj spid="_x0000_s20893" name="ClipArt" r:id="rId22" imgW="3476625" imgH="3109913" progId="MS_ClipArt_Gallery.2">
                      <p:embed/>
                    </p:oleObj>
                  </mc:Choice>
                  <mc:Fallback>
                    <p:oleObj name="ClipArt" r:id="rId22"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 y="3257"/>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09" name="Object 154"/>
              <p:cNvGraphicFramePr>
                <a:graphicFrameLocks/>
              </p:cNvGraphicFramePr>
              <p:nvPr/>
            </p:nvGraphicFramePr>
            <p:xfrm>
              <a:off x="4925" y="2648"/>
              <a:ext cx="446" cy="359"/>
            </p:xfrm>
            <a:graphic>
              <a:graphicData uri="http://schemas.openxmlformats.org/presentationml/2006/ole">
                <mc:AlternateContent xmlns:mc="http://schemas.openxmlformats.org/markup-compatibility/2006">
                  <mc:Choice xmlns:v="urn:schemas-microsoft-com:vml" Requires="v">
                    <p:oleObj spid="_x0000_s20894" name="ClipArt" r:id="rId23" imgW="3476625" imgH="3109913" progId="MS_ClipArt_Gallery.2">
                      <p:embed/>
                    </p:oleObj>
                  </mc:Choice>
                  <mc:Fallback>
                    <p:oleObj name="ClipArt" r:id="rId23"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 y="2648"/>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10" name="Object 155"/>
              <p:cNvGraphicFramePr>
                <a:graphicFrameLocks/>
              </p:cNvGraphicFramePr>
              <p:nvPr/>
            </p:nvGraphicFramePr>
            <p:xfrm>
              <a:off x="5038" y="1686"/>
              <a:ext cx="446" cy="359"/>
            </p:xfrm>
            <a:graphic>
              <a:graphicData uri="http://schemas.openxmlformats.org/presentationml/2006/ole">
                <mc:AlternateContent xmlns:mc="http://schemas.openxmlformats.org/markup-compatibility/2006">
                  <mc:Choice xmlns:v="urn:schemas-microsoft-com:vml" Requires="v">
                    <p:oleObj spid="_x0000_s20895" name="ClipArt" r:id="rId24" imgW="3476625" imgH="3109913" progId="MS_ClipArt_Gallery.2">
                      <p:embed/>
                    </p:oleObj>
                  </mc:Choice>
                  <mc:Fallback>
                    <p:oleObj name="ClipArt" r:id="rId24"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 y="1686"/>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11" name="Object 156"/>
              <p:cNvGraphicFramePr>
                <a:graphicFrameLocks/>
              </p:cNvGraphicFramePr>
              <p:nvPr/>
            </p:nvGraphicFramePr>
            <p:xfrm>
              <a:off x="4240" y="862"/>
              <a:ext cx="446" cy="359"/>
            </p:xfrm>
            <a:graphic>
              <a:graphicData uri="http://schemas.openxmlformats.org/presentationml/2006/ole">
                <mc:AlternateContent xmlns:mc="http://schemas.openxmlformats.org/markup-compatibility/2006">
                  <mc:Choice xmlns:v="urn:schemas-microsoft-com:vml" Requires="v">
                    <p:oleObj spid="_x0000_s20896" name="ClipArt" r:id="rId25" imgW="3476625" imgH="3109913" progId="MS_ClipArt_Gallery.2">
                      <p:embed/>
                    </p:oleObj>
                  </mc:Choice>
                  <mc:Fallback>
                    <p:oleObj name="ClipArt" r:id="rId25"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 y="862"/>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12" name="Object 157"/>
              <p:cNvGraphicFramePr>
                <a:graphicFrameLocks/>
              </p:cNvGraphicFramePr>
              <p:nvPr/>
            </p:nvGraphicFramePr>
            <p:xfrm>
              <a:off x="3201" y="691"/>
              <a:ext cx="446" cy="359"/>
            </p:xfrm>
            <a:graphic>
              <a:graphicData uri="http://schemas.openxmlformats.org/presentationml/2006/ole">
                <mc:AlternateContent xmlns:mc="http://schemas.openxmlformats.org/markup-compatibility/2006">
                  <mc:Choice xmlns:v="urn:schemas-microsoft-com:vml" Requires="v">
                    <p:oleObj spid="_x0000_s20897" name="ClipArt" r:id="rId26" imgW="3476625" imgH="3109913" progId="MS_ClipArt_Gallery.2">
                      <p:embed/>
                    </p:oleObj>
                  </mc:Choice>
                  <mc:Fallback>
                    <p:oleObj name="ClipArt" r:id="rId26"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1" y="691"/>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13" name="Object 158"/>
              <p:cNvGraphicFramePr>
                <a:graphicFrameLocks/>
              </p:cNvGraphicFramePr>
              <p:nvPr/>
            </p:nvGraphicFramePr>
            <p:xfrm>
              <a:off x="1603" y="3340"/>
              <a:ext cx="446" cy="359"/>
            </p:xfrm>
            <a:graphic>
              <a:graphicData uri="http://schemas.openxmlformats.org/presentationml/2006/ole">
                <mc:AlternateContent xmlns:mc="http://schemas.openxmlformats.org/markup-compatibility/2006">
                  <mc:Choice xmlns:v="urn:schemas-microsoft-com:vml" Requires="v">
                    <p:oleObj spid="_x0000_s20898" name="ClipArt" r:id="rId27" imgW="3476625" imgH="3109913" progId="MS_ClipArt_Gallery.2">
                      <p:embed/>
                    </p:oleObj>
                  </mc:Choice>
                  <mc:Fallback>
                    <p:oleObj name="ClipArt" r:id="rId27"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 y="3340"/>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14" name="Object 159"/>
              <p:cNvGraphicFramePr>
                <a:graphicFrameLocks/>
              </p:cNvGraphicFramePr>
              <p:nvPr/>
            </p:nvGraphicFramePr>
            <p:xfrm>
              <a:off x="2374" y="678"/>
              <a:ext cx="446" cy="359"/>
            </p:xfrm>
            <a:graphic>
              <a:graphicData uri="http://schemas.openxmlformats.org/presentationml/2006/ole">
                <mc:AlternateContent xmlns:mc="http://schemas.openxmlformats.org/markup-compatibility/2006">
                  <mc:Choice xmlns:v="urn:schemas-microsoft-com:vml" Requires="v">
                    <p:oleObj spid="_x0000_s20899" name="ClipArt" r:id="rId28" imgW="3476625" imgH="3109913" progId="MS_ClipArt_Gallery.2">
                      <p:embed/>
                    </p:oleObj>
                  </mc:Choice>
                  <mc:Fallback>
                    <p:oleObj name="ClipArt" r:id="rId28"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4" y="678"/>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15" name="Object 160"/>
              <p:cNvGraphicFramePr>
                <a:graphicFrameLocks/>
              </p:cNvGraphicFramePr>
              <p:nvPr/>
            </p:nvGraphicFramePr>
            <p:xfrm>
              <a:off x="549" y="2450"/>
              <a:ext cx="446" cy="359"/>
            </p:xfrm>
            <a:graphic>
              <a:graphicData uri="http://schemas.openxmlformats.org/presentationml/2006/ole">
                <mc:AlternateContent xmlns:mc="http://schemas.openxmlformats.org/markup-compatibility/2006">
                  <mc:Choice xmlns:v="urn:schemas-microsoft-com:vml" Requires="v">
                    <p:oleObj spid="_x0000_s20900" name="ClipArt" r:id="rId29" imgW="3476625" imgH="3109913" progId="MS_ClipArt_Gallery.2">
                      <p:embed/>
                    </p:oleObj>
                  </mc:Choice>
                  <mc:Fallback>
                    <p:oleObj name="ClipArt" r:id="rId29"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 y="2450"/>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16" name="Object 161"/>
              <p:cNvGraphicFramePr>
                <a:graphicFrameLocks/>
              </p:cNvGraphicFramePr>
              <p:nvPr/>
            </p:nvGraphicFramePr>
            <p:xfrm>
              <a:off x="524" y="1729"/>
              <a:ext cx="446" cy="359"/>
            </p:xfrm>
            <a:graphic>
              <a:graphicData uri="http://schemas.openxmlformats.org/presentationml/2006/ole">
                <mc:AlternateContent xmlns:mc="http://schemas.openxmlformats.org/markup-compatibility/2006">
                  <mc:Choice xmlns:v="urn:schemas-microsoft-com:vml" Requires="v">
                    <p:oleObj spid="_x0000_s20901" name="ClipArt" r:id="rId30" imgW="3476625" imgH="3109913" progId="MS_ClipArt_Gallery.2">
                      <p:embed/>
                    </p:oleObj>
                  </mc:Choice>
                  <mc:Fallback>
                    <p:oleObj name="ClipArt" r:id="rId30"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 y="1729"/>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17" name="Object 162"/>
              <p:cNvGraphicFramePr>
                <a:graphicFrameLocks/>
              </p:cNvGraphicFramePr>
              <p:nvPr/>
            </p:nvGraphicFramePr>
            <p:xfrm>
              <a:off x="2232" y="3531"/>
              <a:ext cx="446" cy="359"/>
            </p:xfrm>
            <a:graphic>
              <a:graphicData uri="http://schemas.openxmlformats.org/presentationml/2006/ole">
                <mc:AlternateContent xmlns:mc="http://schemas.openxmlformats.org/markup-compatibility/2006">
                  <mc:Choice xmlns:v="urn:schemas-microsoft-com:vml" Requires="v">
                    <p:oleObj spid="_x0000_s20902" name="ClipArt" r:id="rId31" imgW="3476625" imgH="3109913" progId="MS_ClipArt_Gallery.2">
                      <p:embed/>
                    </p:oleObj>
                  </mc:Choice>
                  <mc:Fallback>
                    <p:oleObj name="ClipArt" r:id="rId31" imgW="3476625" imgH="3109913"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 y="3531"/>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59440" name="Group 163"/>
            <p:cNvGrpSpPr>
              <a:grpSpLocks/>
            </p:cNvGrpSpPr>
            <p:nvPr/>
          </p:nvGrpSpPr>
          <p:grpSpPr bwMode="auto">
            <a:xfrm>
              <a:off x="624" y="2784"/>
              <a:ext cx="2064" cy="1492"/>
              <a:chOff x="0" y="2181"/>
              <a:chExt cx="1879" cy="1492"/>
            </a:xfrm>
          </p:grpSpPr>
          <p:grpSp>
            <p:nvGrpSpPr>
              <p:cNvPr id="60089" name="Group 164"/>
              <p:cNvGrpSpPr>
                <a:grpSpLocks/>
              </p:cNvGrpSpPr>
              <p:nvPr/>
            </p:nvGrpSpPr>
            <p:grpSpPr bwMode="auto">
              <a:xfrm>
                <a:off x="103" y="2181"/>
                <a:ext cx="1776" cy="1200"/>
                <a:chOff x="626" y="1346"/>
                <a:chExt cx="926" cy="556"/>
              </a:xfrm>
            </p:grpSpPr>
            <p:grpSp>
              <p:nvGrpSpPr>
                <p:cNvPr id="60162" name="Group 165"/>
                <p:cNvGrpSpPr>
                  <a:grpSpLocks/>
                </p:cNvGrpSpPr>
                <p:nvPr/>
              </p:nvGrpSpPr>
              <p:grpSpPr bwMode="auto">
                <a:xfrm>
                  <a:off x="628" y="1351"/>
                  <a:ext cx="921" cy="550"/>
                  <a:chOff x="628" y="1351"/>
                  <a:chExt cx="921" cy="550"/>
                </a:xfrm>
              </p:grpSpPr>
              <p:sp>
                <p:nvSpPr>
                  <p:cNvPr id="60180" name="Oval 166"/>
                  <p:cNvSpPr>
                    <a:spLocks noChangeArrowheads="1"/>
                  </p:cNvSpPr>
                  <p:nvPr/>
                </p:nvSpPr>
                <p:spPr bwMode="auto">
                  <a:xfrm>
                    <a:off x="943" y="1351"/>
                    <a:ext cx="401" cy="2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81" name="Oval 167"/>
                  <p:cNvSpPr>
                    <a:spLocks noChangeArrowheads="1"/>
                  </p:cNvSpPr>
                  <p:nvPr/>
                </p:nvSpPr>
                <p:spPr bwMode="auto">
                  <a:xfrm>
                    <a:off x="722" y="1410"/>
                    <a:ext cx="308" cy="228"/>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82" name="Oval 168"/>
                  <p:cNvSpPr>
                    <a:spLocks noChangeArrowheads="1"/>
                  </p:cNvSpPr>
                  <p:nvPr/>
                </p:nvSpPr>
                <p:spPr bwMode="auto">
                  <a:xfrm>
                    <a:off x="628" y="1547"/>
                    <a:ext cx="208" cy="18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83" name="Oval 169"/>
                  <p:cNvSpPr>
                    <a:spLocks noChangeArrowheads="1"/>
                  </p:cNvSpPr>
                  <p:nvPr/>
                </p:nvSpPr>
                <p:spPr bwMode="auto">
                  <a:xfrm>
                    <a:off x="691" y="1629"/>
                    <a:ext cx="312" cy="201"/>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84" name="Oval 170"/>
                  <p:cNvSpPr>
                    <a:spLocks noChangeArrowheads="1"/>
                  </p:cNvSpPr>
                  <p:nvPr/>
                </p:nvSpPr>
                <p:spPr bwMode="auto">
                  <a:xfrm>
                    <a:off x="912" y="1662"/>
                    <a:ext cx="466" cy="23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85" name="Oval 171"/>
                  <p:cNvSpPr>
                    <a:spLocks noChangeArrowheads="1"/>
                  </p:cNvSpPr>
                  <p:nvPr/>
                </p:nvSpPr>
                <p:spPr bwMode="auto">
                  <a:xfrm>
                    <a:off x="1208" y="1417"/>
                    <a:ext cx="299"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86" name="Oval 172"/>
                  <p:cNvSpPr>
                    <a:spLocks noChangeArrowheads="1"/>
                  </p:cNvSpPr>
                  <p:nvPr/>
                </p:nvSpPr>
                <p:spPr bwMode="auto">
                  <a:xfrm>
                    <a:off x="1253" y="1532"/>
                    <a:ext cx="296"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87" name="Oval 173"/>
                  <p:cNvSpPr>
                    <a:spLocks noChangeArrowheads="1"/>
                  </p:cNvSpPr>
                  <p:nvPr/>
                </p:nvSpPr>
                <p:spPr bwMode="auto">
                  <a:xfrm>
                    <a:off x="1226" y="1570"/>
                    <a:ext cx="294"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88" name="Oval 174"/>
                  <p:cNvSpPr>
                    <a:spLocks noChangeArrowheads="1"/>
                  </p:cNvSpPr>
                  <p:nvPr/>
                </p:nvSpPr>
                <p:spPr bwMode="auto">
                  <a:xfrm>
                    <a:off x="796" y="1481"/>
                    <a:ext cx="597"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60163" name="Group 175"/>
                <p:cNvGrpSpPr>
                  <a:grpSpLocks/>
                </p:cNvGrpSpPr>
                <p:nvPr/>
              </p:nvGrpSpPr>
              <p:grpSpPr bwMode="auto">
                <a:xfrm>
                  <a:off x="626" y="1346"/>
                  <a:ext cx="926" cy="556"/>
                  <a:chOff x="626" y="1346"/>
                  <a:chExt cx="926" cy="556"/>
                </a:xfrm>
              </p:grpSpPr>
              <p:sp>
                <p:nvSpPr>
                  <p:cNvPr id="60164" name="Freeform 176"/>
                  <p:cNvSpPr>
                    <a:spLocks/>
                  </p:cNvSpPr>
                  <p:nvPr/>
                </p:nvSpPr>
                <p:spPr bwMode="auto">
                  <a:xfrm>
                    <a:off x="952" y="1346"/>
                    <a:ext cx="381" cy="117"/>
                  </a:xfrm>
                  <a:custGeom>
                    <a:avLst/>
                    <a:gdLst>
                      <a:gd name="T0" fmla="*/ 4216 w 171"/>
                      <a:gd name="T1" fmla="*/ 784 h 53"/>
                      <a:gd name="T2" fmla="*/ 2146 w 171"/>
                      <a:gd name="T3" fmla="*/ 20 h 53"/>
                      <a:gd name="T4" fmla="*/ 0 w 171"/>
                      <a:gd name="T5" fmla="*/ 848 h 53"/>
                      <a:gd name="T6" fmla="*/ 2146 w 171"/>
                      <a:gd name="T7" fmla="*/ 1258 h 53"/>
                      <a:gd name="T8" fmla="*/ 4216 w 171"/>
                      <a:gd name="T9" fmla="*/ 784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65" name="Arc 177"/>
                  <p:cNvSpPr>
                    <a:spLocks/>
                  </p:cNvSpPr>
                  <p:nvPr/>
                </p:nvSpPr>
                <p:spPr bwMode="auto">
                  <a:xfrm>
                    <a:off x="955" y="1350"/>
                    <a:ext cx="378" cy="113"/>
                  </a:xfrm>
                  <a:custGeom>
                    <a:avLst/>
                    <a:gdLst>
                      <a:gd name="T0" fmla="*/ 0 w 40571"/>
                      <a:gd name="T1" fmla="*/ 0 h 21600"/>
                      <a:gd name="T2" fmla="*/ 0 w 40571"/>
                      <a:gd name="T3" fmla="*/ 0 h 21600"/>
                      <a:gd name="T4" fmla="*/ 0 w 40571"/>
                      <a:gd name="T5" fmla="*/ 0 h 21600"/>
                      <a:gd name="T6" fmla="*/ 0 60000 65536"/>
                      <a:gd name="T7" fmla="*/ 0 60000 65536"/>
                      <a:gd name="T8" fmla="*/ 0 60000 65536"/>
                      <a:gd name="T9" fmla="*/ 0 w 40571"/>
                      <a:gd name="T10" fmla="*/ 0 h 21600"/>
                      <a:gd name="T11" fmla="*/ 40571 w 40571"/>
                      <a:gd name="T12" fmla="*/ 21600 h 21600"/>
                    </a:gdLst>
                    <a:ahLst/>
                    <a:cxnLst>
                      <a:cxn ang="T6">
                        <a:pos x="T0" y="T1"/>
                      </a:cxn>
                      <a:cxn ang="T7">
                        <a:pos x="T2" y="T3"/>
                      </a:cxn>
                      <a:cxn ang="T8">
                        <a:pos x="T4" y="T5"/>
                      </a:cxn>
                    </a:cxnLst>
                    <a:rect l="T9" t="T10" r="T11" b="T12"/>
                    <a:pathLst>
                      <a:path w="40571" h="21600" fill="none" extrusionOk="0">
                        <a:moveTo>
                          <a:pt x="0" y="14825"/>
                        </a:moveTo>
                        <a:cubicBezTo>
                          <a:pt x="2922" y="5976"/>
                          <a:pt x="11191" y="-1"/>
                          <a:pt x="20510" y="0"/>
                        </a:cubicBezTo>
                        <a:cubicBezTo>
                          <a:pt x="29348" y="0"/>
                          <a:pt x="37294" y="5384"/>
                          <a:pt x="40571" y="13592"/>
                        </a:cubicBezTo>
                      </a:path>
                      <a:path w="40571" h="21600" stroke="0" extrusionOk="0">
                        <a:moveTo>
                          <a:pt x="0" y="14825"/>
                        </a:moveTo>
                        <a:cubicBezTo>
                          <a:pt x="2922" y="5976"/>
                          <a:pt x="11191" y="-1"/>
                          <a:pt x="20510" y="0"/>
                        </a:cubicBezTo>
                        <a:cubicBezTo>
                          <a:pt x="29348" y="0"/>
                          <a:pt x="37294" y="5384"/>
                          <a:pt x="40571" y="13592"/>
                        </a:cubicBezTo>
                        <a:lnTo>
                          <a:pt x="2051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66" name="Freeform 178"/>
                  <p:cNvSpPr>
                    <a:spLocks/>
                  </p:cNvSpPr>
                  <p:nvPr/>
                </p:nvSpPr>
                <p:spPr bwMode="auto">
                  <a:xfrm>
                    <a:off x="720" y="1408"/>
                    <a:ext cx="238" cy="139"/>
                  </a:xfrm>
                  <a:custGeom>
                    <a:avLst/>
                    <a:gdLst>
                      <a:gd name="T0" fmla="*/ 2618 w 107"/>
                      <a:gd name="T1" fmla="*/ 161 h 63"/>
                      <a:gd name="T2" fmla="*/ 1717 w 107"/>
                      <a:gd name="T3" fmla="*/ 0 h 63"/>
                      <a:gd name="T4" fmla="*/ 20 w 107"/>
                      <a:gd name="T5" fmla="*/ 1236 h 63"/>
                      <a:gd name="T6" fmla="*/ 44 w 107"/>
                      <a:gd name="T7" fmla="*/ 1494 h 63"/>
                      <a:gd name="T8" fmla="*/ 1717 w 107"/>
                      <a:gd name="T9" fmla="*/ 1236 h 63"/>
                      <a:gd name="T10" fmla="*/ 2618 w 107"/>
                      <a:gd name="T11" fmla="*/ 161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67" name="Arc 179"/>
                  <p:cNvSpPr>
                    <a:spLocks/>
                  </p:cNvSpPr>
                  <p:nvPr/>
                </p:nvSpPr>
                <p:spPr bwMode="auto">
                  <a:xfrm>
                    <a:off x="724" y="1410"/>
                    <a:ext cx="234" cy="137"/>
                  </a:xfrm>
                  <a:custGeom>
                    <a:avLst/>
                    <a:gdLst>
                      <a:gd name="T0" fmla="*/ 0 w 32981"/>
                      <a:gd name="T1" fmla="*/ 0 h 26208"/>
                      <a:gd name="T2" fmla="*/ 0 w 32981"/>
                      <a:gd name="T3" fmla="*/ 0 h 26208"/>
                      <a:gd name="T4" fmla="*/ 0 w 32981"/>
                      <a:gd name="T5" fmla="*/ 0 h 26208"/>
                      <a:gd name="T6" fmla="*/ 0 60000 65536"/>
                      <a:gd name="T7" fmla="*/ 0 60000 65536"/>
                      <a:gd name="T8" fmla="*/ 0 60000 65536"/>
                      <a:gd name="T9" fmla="*/ 0 w 32981"/>
                      <a:gd name="T10" fmla="*/ 0 h 26208"/>
                      <a:gd name="T11" fmla="*/ 32981 w 32981"/>
                      <a:gd name="T12" fmla="*/ 26208 h 26208"/>
                    </a:gdLst>
                    <a:ahLst/>
                    <a:cxnLst>
                      <a:cxn ang="T6">
                        <a:pos x="T0" y="T1"/>
                      </a:cxn>
                      <a:cxn ang="T7">
                        <a:pos x="T2" y="T3"/>
                      </a:cxn>
                      <a:cxn ang="T8">
                        <a:pos x="T4" y="T5"/>
                      </a:cxn>
                    </a:cxnLst>
                    <a:rect l="T9" t="T10" r="T11" b="T12"/>
                    <a:pathLst>
                      <a:path w="32981" h="26208" fill="none" extrusionOk="0">
                        <a:moveTo>
                          <a:pt x="497" y="26207"/>
                        </a:moveTo>
                        <a:cubicBezTo>
                          <a:pt x="166" y="24694"/>
                          <a:pt x="0" y="23149"/>
                          <a:pt x="0" y="21600"/>
                        </a:cubicBezTo>
                        <a:cubicBezTo>
                          <a:pt x="0" y="9670"/>
                          <a:pt x="9670" y="0"/>
                          <a:pt x="21600" y="0"/>
                        </a:cubicBezTo>
                        <a:cubicBezTo>
                          <a:pt x="25621" y="-1"/>
                          <a:pt x="29563" y="1122"/>
                          <a:pt x="32981" y="3241"/>
                        </a:cubicBezTo>
                      </a:path>
                      <a:path w="32981" h="26208" stroke="0" extrusionOk="0">
                        <a:moveTo>
                          <a:pt x="497" y="26207"/>
                        </a:moveTo>
                        <a:cubicBezTo>
                          <a:pt x="166" y="24694"/>
                          <a:pt x="0" y="23149"/>
                          <a:pt x="0" y="21600"/>
                        </a:cubicBezTo>
                        <a:cubicBezTo>
                          <a:pt x="0" y="9670"/>
                          <a:pt x="9670" y="0"/>
                          <a:pt x="21600" y="0"/>
                        </a:cubicBezTo>
                        <a:cubicBezTo>
                          <a:pt x="25621" y="-1"/>
                          <a:pt x="29563" y="1122"/>
                          <a:pt x="32981" y="3241"/>
                        </a:cubicBezTo>
                        <a:lnTo>
                          <a:pt x="2160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68" name="Freeform 180"/>
                  <p:cNvSpPr>
                    <a:spLocks/>
                  </p:cNvSpPr>
                  <p:nvPr/>
                </p:nvSpPr>
                <p:spPr bwMode="auto">
                  <a:xfrm>
                    <a:off x="689" y="1722"/>
                    <a:ext cx="238" cy="111"/>
                  </a:xfrm>
                  <a:custGeom>
                    <a:avLst/>
                    <a:gdLst>
                      <a:gd name="T0" fmla="*/ 0 w 107"/>
                      <a:gd name="T1" fmla="*/ 0 h 50"/>
                      <a:gd name="T2" fmla="*/ 0 w 107"/>
                      <a:gd name="T3" fmla="*/ 44 h 50"/>
                      <a:gd name="T4" fmla="*/ 1762 w 107"/>
                      <a:gd name="T5" fmla="*/ 1212 h 50"/>
                      <a:gd name="T6" fmla="*/ 2618 w 107"/>
                      <a:gd name="T7" fmla="*/ 1074 h 50"/>
                      <a:gd name="T8" fmla="*/ 1762 w 107"/>
                      <a:gd name="T9" fmla="*/ 80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69" name="Arc 181"/>
                  <p:cNvSpPr>
                    <a:spLocks/>
                  </p:cNvSpPr>
                  <p:nvPr/>
                </p:nvSpPr>
                <p:spPr bwMode="auto">
                  <a:xfrm>
                    <a:off x="691" y="1724"/>
                    <a:ext cx="235" cy="107"/>
                  </a:xfrm>
                  <a:custGeom>
                    <a:avLst/>
                    <a:gdLst>
                      <a:gd name="T0" fmla="*/ 0 w 32011"/>
                      <a:gd name="T1" fmla="*/ 0 h 22657"/>
                      <a:gd name="T2" fmla="*/ 0 w 32011"/>
                      <a:gd name="T3" fmla="*/ 0 h 22657"/>
                      <a:gd name="T4" fmla="*/ 0 w 32011"/>
                      <a:gd name="T5" fmla="*/ 0 h 22657"/>
                      <a:gd name="T6" fmla="*/ 0 60000 65536"/>
                      <a:gd name="T7" fmla="*/ 0 60000 65536"/>
                      <a:gd name="T8" fmla="*/ 0 60000 65536"/>
                      <a:gd name="T9" fmla="*/ 0 w 32011"/>
                      <a:gd name="T10" fmla="*/ 0 h 22657"/>
                      <a:gd name="T11" fmla="*/ 32011 w 32011"/>
                      <a:gd name="T12" fmla="*/ 22657 h 22657"/>
                    </a:gdLst>
                    <a:ahLst/>
                    <a:cxnLst>
                      <a:cxn ang="T6">
                        <a:pos x="T0" y="T1"/>
                      </a:cxn>
                      <a:cxn ang="T7">
                        <a:pos x="T2" y="T3"/>
                      </a:cxn>
                      <a:cxn ang="T8">
                        <a:pos x="T4" y="T5"/>
                      </a:cxn>
                    </a:cxnLst>
                    <a:rect l="T9" t="T10" r="T11" b="T12"/>
                    <a:pathLst>
                      <a:path w="32011" h="22657" fill="none" extrusionOk="0">
                        <a:moveTo>
                          <a:pt x="32011" y="19982"/>
                        </a:moveTo>
                        <a:cubicBezTo>
                          <a:pt x="28821" y="21736"/>
                          <a:pt x="25240" y="22656"/>
                          <a:pt x="21600" y="22657"/>
                        </a:cubicBezTo>
                        <a:cubicBezTo>
                          <a:pt x="9670" y="22657"/>
                          <a:pt x="0" y="12986"/>
                          <a:pt x="0" y="1057"/>
                        </a:cubicBezTo>
                        <a:cubicBezTo>
                          <a:pt x="-1" y="704"/>
                          <a:pt x="8" y="352"/>
                          <a:pt x="25" y="-1"/>
                        </a:cubicBezTo>
                      </a:path>
                      <a:path w="32011" h="22657" stroke="0" extrusionOk="0">
                        <a:moveTo>
                          <a:pt x="32011" y="19982"/>
                        </a:moveTo>
                        <a:cubicBezTo>
                          <a:pt x="28821" y="21736"/>
                          <a:pt x="25240" y="22656"/>
                          <a:pt x="21600" y="22657"/>
                        </a:cubicBezTo>
                        <a:cubicBezTo>
                          <a:pt x="9670" y="22657"/>
                          <a:pt x="0" y="12986"/>
                          <a:pt x="0" y="1057"/>
                        </a:cubicBezTo>
                        <a:cubicBezTo>
                          <a:pt x="-1" y="704"/>
                          <a:pt x="8" y="352"/>
                          <a:pt x="25" y="-1"/>
                        </a:cubicBezTo>
                        <a:lnTo>
                          <a:pt x="21600" y="1057"/>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70" name="Freeform 182"/>
                  <p:cNvSpPr>
                    <a:spLocks/>
                  </p:cNvSpPr>
                  <p:nvPr/>
                </p:nvSpPr>
                <p:spPr bwMode="auto">
                  <a:xfrm>
                    <a:off x="1329" y="1413"/>
                    <a:ext cx="180" cy="134"/>
                  </a:xfrm>
                  <a:custGeom>
                    <a:avLst/>
                    <a:gdLst>
                      <a:gd name="T0" fmla="*/ 1758 w 81"/>
                      <a:gd name="T1" fmla="*/ 1419 h 61"/>
                      <a:gd name="T2" fmla="*/ 1976 w 81"/>
                      <a:gd name="T3" fmla="*/ 956 h 61"/>
                      <a:gd name="T4" fmla="*/ 340 w 81"/>
                      <a:gd name="T5" fmla="*/ 20 h 61"/>
                      <a:gd name="T6" fmla="*/ 0 w 81"/>
                      <a:gd name="T7" fmla="*/ 20 h 61"/>
                      <a:gd name="T8" fmla="*/ 340 w 81"/>
                      <a:gd name="T9" fmla="*/ 956 h 61"/>
                      <a:gd name="T10" fmla="*/ 1758 w 81"/>
                      <a:gd name="T11" fmla="*/ 1419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71" name="Arc 183"/>
                  <p:cNvSpPr>
                    <a:spLocks/>
                  </p:cNvSpPr>
                  <p:nvPr/>
                </p:nvSpPr>
                <p:spPr bwMode="auto">
                  <a:xfrm>
                    <a:off x="1330" y="1417"/>
                    <a:ext cx="177" cy="131"/>
                  </a:xfrm>
                  <a:custGeom>
                    <a:avLst/>
                    <a:gdLst>
                      <a:gd name="T0" fmla="*/ 0 w 25945"/>
                      <a:gd name="T1" fmla="*/ 0 h 32434"/>
                      <a:gd name="T2" fmla="*/ 0 w 25945"/>
                      <a:gd name="T3" fmla="*/ 0 h 32434"/>
                      <a:gd name="T4" fmla="*/ 0 w 25945"/>
                      <a:gd name="T5" fmla="*/ 0 h 32434"/>
                      <a:gd name="T6" fmla="*/ 0 60000 65536"/>
                      <a:gd name="T7" fmla="*/ 0 60000 65536"/>
                      <a:gd name="T8" fmla="*/ 0 60000 65536"/>
                      <a:gd name="T9" fmla="*/ 0 w 25945"/>
                      <a:gd name="T10" fmla="*/ 0 h 32434"/>
                      <a:gd name="T11" fmla="*/ 25945 w 25945"/>
                      <a:gd name="T12" fmla="*/ 32434 h 32434"/>
                    </a:gdLst>
                    <a:ahLst/>
                    <a:cxnLst>
                      <a:cxn ang="T6">
                        <a:pos x="T0" y="T1"/>
                      </a:cxn>
                      <a:cxn ang="T7">
                        <a:pos x="T2" y="T3"/>
                      </a:cxn>
                      <a:cxn ang="T8">
                        <a:pos x="T4" y="T5"/>
                      </a:cxn>
                    </a:cxnLst>
                    <a:rect l="T9" t="T10" r="T11" b="T12"/>
                    <a:pathLst>
                      <a:path w="25945" h="32434" fill="none" extrusionOk="0">
                        <a:moveTo>
                          <a:pt x="0" y="441"/>
                        </a:moveTo>
                        <a:cubicBezTo>
                          <a:pt x="1429" y="147"/>
                          <a:pt x="2885" y="-1"/>
                          <a:pt x="4345" y="0"/>
                        </a:cubicBezTo>
                        <a:cubicBezTo>
                          <a:pt x="16274" y="0"/>
                          <a:pt x="25945" y="9670"/>
                          <a:pt x="25945" y="21600"/>
                        </a:cubicBezTo>
                        <a:cubicBezTo>
                          <a:pt x="25945" y="25404"/>
                          <a:pt x="24939" y="29142"/>
                          <a:pt x="23031" y="32433"/>
                        </a:cubicBezTo>
                      </a:path>
                      <a:path w="25945" h="32434" stroke="0" extrusionOk="0">
                        <a:moveTo>
                          <a:pt x="0" y="441"/>
                        </a:moveTo>
                        <a:cubicBezTo>
                          <a:pt x="1429" y="147"/>
                          <a:pt x="2885" y="-1"/>
                          <a:pt x="4345" y="0"/>
                        </a:cubicBezTo>
                        <a:cubicBezTo>
                          <a:pt x="16274" y="0"/>
                          <a:pt x="25945" y="9670"/>
                          <a:pt x="25945" y="21600"/>
                        </a:cubicBezTo>
                        <a:cubicBezTo>
                          <a:pt x="25945" y="25404"/>
                          <a:pt x="24939" y="29142"/>
                          <a:pt x="23031" y="32433"/>
                        </a:cubicBezTo>
                        <a:lnTo>
                          <a:pt x="4345"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72" name="Freeform 184"/>
                  <p:cNvSpPr>
                    <a:spLocks/>
                  </p:cNvSpPr>
                  <p:nvPr/>
                </p:nvSpPr>
                <p:spPr bwMode="auto">
                  <a:xfrm>
                    <a:off x="1380" y="1545"/>
                    <a:ext cx="172" cy="133"/>
                  </a:xfrm>
                  <a:custGeom>
                    <a:avLst/>
                    <a:gdLst>
                      <a:gd name="T0" fmla="*/ 1537 w 77"/>
                      <a:gd name="T1" fmla="*/ 1450 h 60"/>
                      <a:gd name="T2" fmla="*/ 1917 w 77"/>
                      <a:gd name="T3" fmla="*/ 849 h 60"/>
                      <a:gd name="T4" fmla="*/ 1193 w 77"/>
                      <a:gd name="T5" fmla="*/ 0 h 60"/>
                      <a:gd name="T6" fmla="*/ 0 w 77"/>
                      <a:gd name="T7" fmla="*/ 849 h 60"/>
                      <a:gd name="T8" fmla="*/ 1537 w 77"/>
                      <a:gd name="T9" fmla="*/ 145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73" name="Arc 185"/>
                  <p:cNvSpPr>
                    <a:spLocks/>
                  </p:cNvSpPr>
                  <p:nvPr/>
                </p:nvSpPr>
                <p:spPr bwMode="auto">
                  <a:xfrm>
                    <a:off x="1380" y="1548"/>
                    <a:ext cx="170" cy="131"/>
                  </a:xfrm>
                  <a:custGeom>
                    <a:avLst/>
                    <a:gdLst>
                      <a:gd name="T0" fmla="*/ 0 w 21600"/>
                      <a:gd name="T1" fmla="*/ 0 h 29676"/>
                      <a:gd name="T2" fmla="*/ 0 w 21600"/>
                      <a:gd name="T3" fmla="*/ 0 h 29676"/>
                      <a:gd name="T4" fmla="*/ 0 w 21600"/>
                      <a:gd name="T5" fmla="*/ 0 h 29676"/>
                      <a:gd name="T6" fmla="*/ 0 60000 65536"/>
                      <a:gd name="T7" fmla="*/ 0 60000 65536"/>
                      <a:gd name="T8" fmla="*/ 0 60000 65536"/>
                      <a:gd name="T9" fmla="*/ 0 w 21600"/>
                      <a:gd name="T10" fmla="*/ 0 h 29676"/>
                      <a:gd name="T11" fmla="*/ 21600 w 21600"/>
                      <a:gd name="T12" fmla="*/ 29676 h 29676"/>
                    </a:gdLst>
                    <a:ahLst/>
                    <a:cxnLst>
                      <a:cxn ang="T6">
                        <a:pos x="T0" y="T1"/>
                      </a:cxn>
                      <a:cxn ang="T7">
                        <a:pos x="T2" y="T3"/>
                      </a:cxn>
                      <a:cxn ang="T8">
                        <a:pos x="T4" y="T5"/>
                      </a:cxn>
                    </a:cxnLst>
                    <a:rect l="T9" t="T10" r="T11" b="T12"/>
                    <a:pathLst>
                      <a:path w="21600" h="29676" fill="none" extrusionOk="0">
                        <a:moveTo>
                          <a:pt x="13401" y="-1"/>
                        </a:moveTo>
                        <a:cubicBezTo>
                          <a:pt x="18579" y="4096"/>
                          <a:pt x="21600" y="10336"/>
                          <a:pt x="21600" y="16940"/>
                        </a:cubicBezTo>
                        <a:cubicBezTo>
                          <a:pt x="21600" y="21518"/>
                          <a:pt x="20145" y="25978"/>
                          <a:pt x="17445" y="29675"/>
                        </a:cubicBezTo>
                      </a:path>
                      <a:path w="21600" h="29676" stroke="0" extrusionOk="0">
                        <a:moveTo>
                          <a:pt x="13401" y="-1"/>
                        </a:moveTo>
                        <a:cubicBezTo>
                          <a:pt x="18579" y="4096"/>
                          <a:pt x="21600" y="10336"/>
                          <a:pt x="21600" y="16940"/>
                        </a:cubicBezTo>
                        <a:cubicBezTo>
                          <a:pt x="21600" y="21518"/>
                          <a:pt x="20145" y="25978"/>
                          <a:pt x="17445" y="29675"/>
                        </a:cubicBezTo>
                        <a:lnTo>
                          <a:pt x="0" y="1694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74" name="Freeform 186"/>
                  <p:cNvSpPr>
                    <a:spLocks/>
                  </p:cNvSpPr>
                  <p:nvPr/>
                </p:nvSpPr>
                <p:spPr bwMode="auto">
                  <a:xfrm>
                    <a:off x="1322" y="1676"/>
                    <a:ext cx="203" cy="192"/>
                  </a:xfrm>
                  <a:custGeom>
                    <a:avLst/>
                    <a:gdLst>
                      <a:gd name="T0" fmla="*/ 0 w 91"/>
                      <a:gd name="T1" fmla="*/ 1969 h 87"/>
                      <a:gd name="T2" fmla="*/ 567 w 91"/>
                      <a:gd name="T3" fmla="*/ 2041 h 87"/>
                      <a:gd name="T4" fmla="*/ 2255 w 91"/>
                      <a:gd name="T5" fmla="*/ 472 h 87"/>
                      <a:gd name="T6" fmla="*/ 2175 w 91"/>
                      <a:gd name="T7" fmla="*/ 0 h 87"/>
                      <a:gd name="T8" fmla="*/ 567 w 91"/>
                      <a:gd name="T9" fmla="*/ 472 h 87"/>
                      <a:gd name="T10" fmla="*/ 0 w 91"/>
                      <a:gd name="T11" fmla="*/ 1969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75" name="Arc 187"/>
                  <p:cNvSpPr>
                    <a:spLocks/>
                  </p:cNvSpPr>
                  <p:nvPr/>
                </p:nvSpPr>
                <p:spPr bwMode="auto">
                  <a:xfrm>
                    <a:off x="1325" y="1678"/>
                    <a:ext cx="198" cy="188"/>
                  </a:xfrm>
                  <a:custGeom>
                    <a:avLst/>
                    <a:gdLst>
                      <a:gd name="T0" fmla="*/ 0 w 28670"/>
                      <a:gd name="T1" fmla="*/ 0 h 27823"/>
                      <a:gd name="T2" fmla="*/ 0 w 28670"/>
                      <a:gd name="T3" fmla="*/ 0 h 27823"/>
                      <a:gd name="T4" fmla="*/ 0 w 28670"/>
                      <a:gd name="T5" fmla="*/ 0 h 27823"/>
                      <a:gd name="T6" fmla="*/ 0 60000 65536"/>
                      <a:gd name="T7" fmla="*/ 0 60000 65536"/>
                      <a:gd name="T8" fmla="*/ 0 60000 65536"/>
                      <a:gd name="T9" fmla="*/ 0 w 28670"/>
                      <a:gd name="T10" fmla="*/ 0 h 27823"/>
                      <a:gd name="T11" fmla="*/ 28670 w 28670"/>
                      <a:gd name="T12" fmla="*/ 27823 h 27823"/>
                    </a:gdLst>
                    <a:ahLst/>
                    <a:cxnLst>
                      <a:cxn ang="T6">
                        <a:pos x="T0" y="T1"/>
                      </a:cxn>
                      <a:cxn ang="T7">
                        <a:pos x="T2" y="T3"/>
                      </a:cxn>
                      <a:cxn ang="T8">
                        <a:pos x="T4" y="T5"/>
                      </a:cxn>
                    </a:cxnLst>
                    <a:rect l="T9" t="T10" r="T11" b="T12"/>
                    <a:pathLst>
                      <a:path w="28670" h="27823" fill="none" extrusionOk="0">
                        <a:moveTo>
                          <a:pt x="27754" y="-1"/>
                        </a:moveTo>
                        <a:cubicBezTo>
                          <a:pt x="28361" y="2018"/>
                          <a:pt x="28670" y="4115"/>
                          <a:pt x="28670" y="6223"/>
                        </a:cubicBezTo>
                        <a:cubicBezTo>
                          <a:pt x="28670" y="18152"/>
                          <a:pt x="18999" y="27823"/>
                          <a:pt x="7070" y="27823"/>
                        </a:cubicBezTo>
                        <a:cubicBezTo>
                          <a:pt x="4663" y="27823"/>
                          <a:pt x="2273" y="27420"/>
                          <a:pt x="-1" y="26633"/>
                        </a:cubicBezTo>
                      </a:path>
                      <a:path w="28670" h="27823" stroke="0" extrusionOk="0">
                        <a:moveTo>
                          <a:pt x="27754" y="-1"/>
                        </a:moveTo>
                        <a:cubicBezTo>
                          <a:pt x="28361" y="2018"/>
                          <a:pt x="28670" y="4115"/>
                          <a:pt x="28670" y="6223"/>
                        </a:cubicBezTo>
                        <a:cubicBezTo>
                          <a:pt x="28670" y="18152"/>
                          <a:pt x="18999" y="27823"/>
                          <a:pt x="7070" y="27823"/>
                        </a:cubicBezTo>
                        <a:cubicBezTo>
                          <a:pt x="4663" y="27823"/>
                          <a:pt x="2273" y="27420"/>
                          <a:pt x="-1" y="26633"/>
                        </a:cubicBezTo>
                        <a:lnTo>
                          <a:pt x="7070" y="6223"/>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76" name="Freeform 188"/>
                  <p:cNvSpPr>
                    <a:spLocks/>
                  </p:cNvSpPr>
                  <p:nvPr/>
                </p:nvSpPr>
                <p:spPr bwMode="auto">
                  <a:xfrm>
                    <a:off x="626" y="1545"/>
                    <a:ext cx="112" cy="181"/>
                  </a:xfrm>
                  <a:custGeom>
                    <a:avLst/>
                    <a:gdLst>
                      <a:gd name="T0" fmla="*/ 1178 w 50"/>
                      <a:gd name="T1" fmla="*/ 0 h 82"/>
                      <a:gd name="T2" fmla="*/ 20 w 50"/>
                      <a:gd name="T3" fmla="*/ 1000 h 82"/>
                      <a:gd name="T4" fmla="*/ 753 w 50"/>
                      <a:gd name="T5" fmla="*/ 1949 h 82"/>
                      <a:gd name="T6" fmla="*/ 1259 w 50"/>
                      <a:gd name="T7" fmla="*/ 1024 h 82"/>
                      <a:gd name="T8" fmla="*/ 1178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77" name="Arc 189"/>
                  <p:cNvSpPr>
                    <a:spLocks/>
                  </p:cNvSpPr>
                  <p:nvPr/>
                </p:nvSpPr>
                <p:spPr bwMode="auto">
                  <a:xfrm>
                    <a:off x="630" y="1547"/>
                    <a:ext cx="108" cy="178"/>
                  </a:xfrm>
                  <a:custGeom>
                    <a:avLst/>
                    <a:gdLst>
                      <a:gd name="T0" fmla="*/ 0 w 21600"/>
                      <a:gd name="T1" fmla="*/ 0 h 41327"/>
                      <a:gd name="T2" fmla="*/ 0 w 21600"/>
                      <a:gd name="T3" fmla="*/ 0 h 41327"/>
                      <a:gd name="T4" fmla="*/ 0 w 21600"/>
                      <a:gd name="T5" fmla="*/ 0 h 41327"/>
                      <a:gd name="T6" fmla="*/ 0 60000 65536"/>
                      <a:gd name="T7" fmla="*/ 0 60000 65536"/>
                      <a:gd name="T8" fmla="*/ 0 60000 65536"/>
                      <a:gd name="T9" fmla="*/ 0 w 21600"/>
                      <a:gd name="T10" fmla="*/ 0 h 41327"/>
                      <a:gd name="T11" fmla="*/ 21600 w 21600"/>
                      <a:gd name="T12" fmla="*/ 41327 h 41327"/>
                    </a:gdLst>
                    <a:ahLst/>
                    <a:cxnLst>
                      <a:cxn ang="T6">
                        <a:pos x="T0" y="T1"/>
                      </a:cxn>
                      <a:cxn ang="T7">
                        <a:pos x="T2" y="T3"/>
                      </a:cxn>
                      <a:cxn ang="T8">
                        <a:pos x="T4" y="T5"/>
                      </a:cxn>
                    </a:cxnLst>
                    <a:rect l="T9" t="T10" r="T11" b="T12"/>
                    <a:pathLst>
                      <a:path w="21600" h="41327" fill="none" extrusionOk="0">
                        <a:moveTo>
                          <a:pt x="12901" y="41326"/>
                        </a:moveTo>
                        <a:cubicBezTo>
                          <a:pt x="5061" y="37877"/>
                          <a:pt x="0" y="30121"/>
                          <a:pt x="0" y="21556"/>
                        </a:cubicBezTo>
                        <a:cubicBezTo>
                          <a:pt x="-1" y="10160"/>
                          <a:pt x="8853" y="724"/>
                          <a:pt x="20225" y="-1"/>
                        </a:cubicBezTo>
                      </a:path>
                      <a:path w="21600" h="41327" stroke="0" extrusionOk="0">
                        <a:moveTo>
                          <a:pt x="12901" y="41326"/>
                        </a:moveTo>
                        <a:cubicBezTo>
                          <a:pt x="5061" y="37877"/>
                          <a:pt x="0" y="30121"/>
                          <a:pt x="0" y="21556"/>
                        </a:cubicBezTo>
                        <a:cubicBezTo>
                          <a:pt x="-1" y="10160"/>
                          <a:pt x="8853" y="724"/>
                          <a:pt x="20225" y="-1"/>
                        </a:cubicBezTo>
                        <a:lnTo>
                          <a:pt x="21600" y="21556"/>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78" name="Freeform 190"/>
                  <p:cNvSpPr>
                    <a:spLocks/>
                  </p:cNvSpPr>
                  <p:nvPr/>
                </p:nvSpPr>
                <p:spPr bwMode="auto">
                  <a:xfrm>
                    <a:off x="918" y="1793"/>
                    <a:ext cx="411" cy="108"/>
                  </a:xfrm>
                  <a:custGeom>
                    <a:avLst/>
                    <a:gdLst>
                      <a:gd name="T0" fmla="*/ 0 w 184"/>
                      <a:gd name="T1" fmla="*/ 234 h 49"/>
                      <a:gd name="T2" fmla="*/ 2484 w 184"/>
                      <a:gd name="T3" fmla="*/ 1157 h 49"/>
                      <a:gd name="T4" fmla="*/ 4581 w 184"/>
                      <a:gd name="T5" fmla="*/ 666 h 49"/>
                      <a:gd name="T6" fmla="*/ 2484 w 184"/>
                      <a:gd name="T7" fmla="*/ 0 h 49"/>
                      <a:gd name="T8" fmla="*/ 0 w 184"/>
                      <a:gd name="T9" fmla="*/ 234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79" name="Arc 191"/>
                  <p:cNvSpPr>
                    <a:spLocks/>
                  </p:cNvSpPr>
                  <p:nvPr/>
                </p:nvSpPr>
                <p:spPr bwMode="auto">
                  <a:xfrm>
                    <a:off x="921" y="1793"/>
                    <a:ext cx="407" cy="109"/>
                  </a:xfrm>
                  <a:custGeom>
                    <a:avLst/>
                    <a:gdLst>
                      <a:gd name="T0" fmla="*/ 0 w 38787"/>
                      <a:gd name="T1" fmla="*/ 0 h 21600"/>
                      <a:gd name="T2" fmla="*/ 0 w 38787"/>
                      <a:gd name="T3" fmla="*/ 0 h 21600"/>
                      <a:gd name="T4" fmla="*/ 0 w 38787"/>
                      <a:gd name="T5" fmla="*/ 0 h 21600"/>
                      <a:gd name="T6" fmla="*/ 0 60000 65536"/>
                      <a:gd name="T7" fmla="*/ 0 60000 65536"/>
                      <a:gd name="T8" fmla="*/ 0 60000 65536"/>
                      <a:gd name="T9" fmla="*/ 0 w 38787"/>
                      <a:gd name="T10" fmla="*/ 0 h 21600"/>
                      <a:gd name="T11" fmla="*/ 38787 w 38787"/>
                      <a:gd name="T12" fmla="*/ 21600 h 21600"/>
                    </a:gdLst>
                    <a:ahLst/>
                    <a:cxnLst>
                      <a:cxn ang="T6">
                        <a:pos x="T0" y="T1"/>
                      </a:cxn>
                      <a:cxn ang="T7">
                        <a:pos x="T2" y="T3"/>
                      </a:cxn>
                      <a:cxn ang="T8">
                        <a:pos x="T4" y="T5"/>
                      </a:cxn>
                    </a:cxnLst>
                    <a:rect l="T9" t="T10" r="T11" b="T12"/>
                    <a:pathLst>
                      <a:path w="38787" h="21600" fill="none" extrusionOk="0">
                        <a:moveTo>
                          <a:pt x="38786" y="12472"/>
                        </a:moveTo>
                        <a:cubicBezTo>
                          <a:pt x="34738" y="18197"/>
                          <a:pt x="28163" y="21599"/>
                          <a:pt x="21152" y="21600"/>
                        </a:cubicBezTo>
                        <a:cubicBezTo>
                          <a:pt x="10909" y="21600"/>
                          <a:pt x="2075" y="14406"/>
                          <a:pt x="-1" y="4376"/>
                        </a:cubicBezTo>
                      </a:path>
                      <a:path w="38787" h="21600" stroke="0" extrusionOk="0">
                        <a:moveTo>
                          <a:pt x="38786" y="12472"/>
                        </a:moveTo>
                        <a:cubicBezTo>
                          <a:pt x="34738" y="18197"/>
                          <a:pt x="28163" y="21599"/>
                          <a:pt x="21152" y="21600"/>
                        </a:cubicBezTo>
                        <a:cubicBezTo>
                          <a:pt x="10909" y="21600"/>
                          <a:pt x="2075" y="14406"/>
                          <a:pt x="-1" y="4376"/>
                        </a:cubicBezTo>
                        <a:lnTo>
                          <a:pt x="21152" y="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nvGrpSpPr>
              <p:cNvPr id="60090" name="Group 192"/>
              <p:cNvGrpSpPr>
                <a:grpSpLocks/>
              </p:cNvGrpSpPr>
              <p:nvPr/>
            </p:nvGrpSpPr>
            <p:grpSpPr bwMode="auto">
              <a:xfrm>
                <a:off x="0" y="2181"/>
                <a:ext cx="1783" cy="1492"/>
                <a:chOff x="0" y="2181"/>
                <a:chExt cx="1783" cy="1492"/>
              </a:xfrm>
            </p:grpSpPr>
            <p:sp>
              <p:nvSpPr>
                <p:cNvPr id="60091" name="Rectangle 193"/>
                <p:cNvSpPr>
                  <a:spLocks noChangeArrowheads="1"/>
                </p:cNvSpPr>
                <p:nvPr/>
              </p:nvSpPr>
              <p:spPr bwMode="auto">
                <a:xfrm rot="-1406293">
                  <a:off x="1116" y="2219"/>
                  <a:ext cx="549" cy="7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92" name="AutoShape 194"/>
                <p:cNvSpPr>
                  <a:spLocks noChangeAspect="1" noChangeArrowheads="1" noTextEdit="1"/>
                </p:cNvSpPr>
                <p:nvPr/>
              </p:nvSpPr>
              <p:spPr bwMode="auto">
                <a:xfrm>
                  <a:off x="247" y="2325"/>
                  <a:ext cx="134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nvGrpSpPr>
                <p:cNvPr id="60093" name="Group 195"/>
                <p:cNvGrpSpPr>
                  <a:grpSpLocks/>
                </p:cNvGrpSpPr>
                <p:nvPr/>
              </p:nvGrpSpPr>
              <p:grpSpPr bwMode="auto">
                <a:xfrm>
                  <a:off x="679" y="2890"/>
                  <a:ext cx="272" cy="299"/>
                  <a:chOff x="4800" y="3589"/>
                  <a:chExt cx="272" cy="299"/>
                </a:xfrm>
              </p:grpSpPr>
              <p:grpSp>
                <p:nvGrpSpPr>
                  <p:cNvPr id="60113" name="Group 196"/>
                  <p:cNvGrpSpPr>
                    <a:grpSpLocks/>
                  </p:cNvGrpSpPr>
                  <p:nvPr/>
                </p:nvGrpSpPr>
                <p:grpSpPr bwMode="auto">
                  <a:xfrm>
                    <a:off x="4800" y="3589"/>
                    <a:ext cx="272" cy="299"/>
                    <a:chOff x="996" y="1669"/>
                    <a:chExt cx="188" cy="186"/>
                  </a:xfrm>
                </p:grpSpPr>
                <p:sp>
                  <p:nvSpPr>
                    <p:cNvPr id="60142" name="Freeform 197"/>
                    <p:cNvSpPr>
                      <a:spLocks/>
                    </p:cNvSpPr>
                    <p:nvPr/>
                  </p:nvSpPr>
                  <p:spPr bwMode="auto">
                    <a:xfrm>
                      <a:off x="1023" y="1782"/>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43" name="Freeform 198"/>
                    <p:cNvSpPr>
                      <a:spLocks/>
                    </p:cNvSpPr>
                    <p:nvPr/>
                  </p:nvSpPr>
                  <p:spPr bwMode="auto">
                    <a:xfrm>
                      <a:off x="1023" y="1782"/>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44" name="Rectangle 199"/>
                    <p:cNvSpPr>
                      <a:spLocks noChangeArrowheads="1"/>
                    </p:cNvSpPr>
                    <p:nvPr/>
                  </p:nvSpPr>
                  <p:spPr bwMode="auto">
                    <a:xfrm>
                      <a:off x="1023" y="1802"/>
                      <a:ext cx="143" cy="24"/>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45" name="Rectangle 200"/>
                    <p:cNvSpPr>
                      <a:spLocks noChangeArrowheads="1"/>
                    </p:cNvSpPr>
                    <p:nvPr/>
                  </p:nvSpPr>
                  <p:spPr bwMode="auto">
                    <a:xfrm>
                      <a:off x="1024" y="1803"/>
                      <a:ext cx="141" cy="22"/>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46" name="Freeform 201"/>
                    <p:cNvSpPr>
                      <a:spLocks/>
                    </p:cNvSpPr>
                    <p:nvPr/>
                  </p:nvSpPr>
                  <p:spPr bwMode="auto">
                    <a:xfrm>
                      <a:off x="1166" y="1782"/>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47" name="Freeform 202"/>
                    <p:cNvSpPr>
                      <a:spLocks/>
                    </p:cNvSpPr>
                    <p:nvPr/>
                  </p:nvSpPr>
                  <p:spPr bwMode="auto">
                    <a:xfrm>
                      <a:off x="1166" y="1782"/>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48" name="Freeform 203"/>
                    <p:cNvSpPr>
                      <a:spLocks/>
                    </p:cNvSpPr>
                    <p:nvPr/>
                  </p:nvSpPr>
                  <p:spPr bwMode="auto">
                    <a:xfrm>
                      <a:off x="1028" y="1782"/>
                      <a:ext cx="153" cy="15"/>
                    </a:xfrm>
                    <a:custGeom>
                      <a:avLst/>
                      <a:gdLst>
                        <a:gd name="T0" fmla="*/ 0 w 153"/>
                        <a:gd name="T1" fmla="*/ 15 h 15"/>
                        <a:gd name="T2" fmla="*/ 15 w 153"/>
                        <a:gd name="T3" fmla="*/ 0 h 15"/>
                        <a:gd name="T4" fmla="*/ 153 w 153"/>
                        <a:gd name="T5" fmla="*/ 0 h 15"/>
                        <a:gd name="T6" fmla="*/ 140 w 153"/>
                        <a:gd name="T7" fmla="*/ 15 h 15"/>
                        <a:gd name="T8" fmla="*/ 0 w 153"/>
                        <a:gd name="T9" fmla="*/ 15 h 15"/>
                        <a:gd name="T10" fmla="*/ 0 60000 65536"/>
                        <a:gd name="T11" fmla="*/ 0 60000 65536"/>
                        <a:gd name="T12" fmla="*/ 0 60000 65536"/>
                        <a:gd name="T13" fmla="*/ 0 60000 65536"/>
                        <a:gd name="T14" fmla="*/ 0 60000 65536"/>
                        <a:gd name="T15" fmla="*/ 0 w 153"/>
                        <a:gd name="T16" fmla="*/ 0 h 15"/>
                        <a:gd name="T17" fmla="*/ 153 w 153"/>
                        <a:gd name="T18" fmla="*/ 15 h 15"/>
                      </a:gdLst>
                      <a:ahLst/>
                      <a:cxnLst>
                        <a:cxn ang="T10">
                          <a:pos x="T0" y="T1"/>
                        </a:cxn>
                        <a:cxn ang="T11">
                          <a:pos x="T2" y="T3"/>
                        </a:cxn>
                        <a:cxn ang="T12">
                          <a:pos x="T4" y="T5"/>
                        </a:cxn>
                        <a:cxn ang="T13">
                          <a:pos x="T6" y="T7"/>
                        </a:cxn>
                        <a:cxn ang="T14">
                          <a:pos x="T8" y="T9"/>
                        </a:cxn>
                      </a:cxnLst>
                      <a:rect l="T15" t="T16" r="T17" b="T18"/>
                      <a:pathLst>
                        <a:path w="153" h="15">
                          <a:moveTo>
                            <a:pt x="0" y="15"/>
                          </a:moveTo>
                          <a:lnTo>
                            <a:pt x="15" y="0"/>
                          </a:lnTo>
                          <a:lnTo>
                            <a:pt x="153" y="0"/>
                          </a:lnTo>
                          <a:lnTo>
                            <a:pt x="14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49" name="Freeform 204"/>
                    <p:cNvSpPr>
                      <a:spLocks/>
                    </p:cNvSpPr>
                    <p:nvPr/>
                  </p:nvSpPr>
                  <p:spPr bwMode="auto">
                    <a:xfrm>
                      <a:off x="1028" y="1782"/>
                      <a:ext cx="153" cy="15"/>
                    </a:xfrm>
                    <a:custGeom>
                      <a:avLst/>
                      <a:gdLst>
                        <a:gd name="T0" fmla="*/ 0 w 153"/>
                        <a:gd name="T1" fmla="*/ 15 h 15"/>
                        <a:gd name="T2" fmla="*/ 15 w 153"/>
                        <a:gd name="T3" fmla="*/ 0 h 15"/>
                        <a:gd name="T4" fmla="*/ 153 w 153"/>
                        <a:gd name="T5" fmla="*/ 0 h 15"/>
                        <a:gd name="T6" fmla="*/ 140 w 153"/>
                        <a:gd name="T7" fmla="*/ 15 h 15"/>
                        <a:gd name="T8" fmla="*/ 0 w 153"/>
                        <a:gd name="T9" fmla="*/ 15 h 15"/>
                        <a:gd name="T10" fmla="*/ 0 60000 65536"/>
                        <a:gd name="T11" fmla="*/ 0 60000 65536"/>
                        <a:gd name="T12" fmla="*/ 0 60000 65536"/>
                        <a:gd name="T13" fmla="*/ 0 60000 65536"/>
                        <a:gd name="T14" fmla="*/ 0 60000 65536"/>
                        <a:gd name="T15" fmla="*/ 0 w 153"/>
                        <a:gd name="T16" fmla="*/ 0 h 15"/>
                        <a:gd name="T17" fmla="*/ 153 w 153"/>
                        <a:gd name="T18" fmla="*/ 15 h 15"/>
                      </a:gdLst>
                      <a:ahLst/>
                      <a:cxnLst>
                        <a:cxn ang="T10">
                          <a:pos x="T0" y="T1"/>
                        </a:cxn>
                        <a:cxn ang="T11">
                          <a:pos x="T2" y="T3"/>
                        </a:cxn>
                        <a:cxn ang="T12">
                          <a:pos x="T4" y="T5"/>
                        </a:cxn>
                        <a:cxn ang="T13">
                          <a:pos x="T6" y="T7"/>
                        </a:cxn>
                        <a:cxn ang="T14">
                          <a:pos x="T8" y="T9"/>
                        </a:cxn>
                      </a:cxnLst>
                      <a:rect l="T15" t="T16" r="T17" b="T18"/>
                      <a:pathLst>
                        <a:path w="153" h="15">
                          <a:moveTo>
                            <a:pt x="0" y="15"/>
                          </a:moveTo>
                          <a:lnTo>
                            <a:pt x="15" y="0"/>
                          </a:lnTo>
                          <a:lnTo>
                            <a:pt x="153" y="0"/>
                          </a:lnTo>
                          <a:lnTo>
                            <a:pt x="140" y="15"/>
                          </a:lnTo>
                          <a:lnTo>
                            <a:pt x="0" y="15"/>
                          </a:lnTo>
                          <a:close/>
                        </a:path>
                      </a:pathLst>
                    </a:custGeom>
                    <a:solidFill>
                      <a:srgbClr val="000000"/>
                    </a:solidFill>
                    <a:ln w="3175">
                      <a:solidFill>
                        <a:srgbClr val="000000"/>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50" name="Freeform 205"/>
                    <p:cNvSpPr>
                      <a:spLocks/>
                    </p:cNvSpPr>
                    <p:nvPr/>
                  </p:nvSpPr>
                  <p:spPr bwMode="auto">
                    <a:xfrm>
                      <a:off x="1025" y="1669"/>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51" name="Freeform 206"/>
                    <p:cNvSpPr>
                      <a:spLocks/>
                    </p:cNvSpPr>
                    <p:nvPr/>
                  </p:nvSpPr>
                  <p:spPr bwMode="auto">
                    <a:xfrm>
                      <a:off x="1025" y="1669"/>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52" name="Rectangle 207"/>
                    <p:cNvSpPr>
                      <a:spLocks noChangeArrowheads="1"/>
                    </p:cNvSpPr>
                    <p:nvPr/>
                  </p:nvSpPr>
                  <p:spPr bwMode="auto">
                    <a:xfrm>
                      <a:off x="1026" y="1685"/>
                      <a:ext cx="141" cy="109"/>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53" name="Rectangle 208"/>
                    <p:cNvSpPr>
                      <a:spLocks noChangeArrowheads="1"/>
                    </p:cNvSpPr>
                    <p:nvPr/>
                  </p:nvSpPr>
                  <p:spPr bwMode="auto">
                    <a:xfrm>
                      <a:off x="1037" y="1699"/>
                      <a:ext cx="117" cy="84"/>
                    </a:xfrm>
                    <a:prstGeom prst="rect">
                      <a:avLst/>
                    </a:prstGeom>
                    <a:solidFill>
                      <a:srgbClr val="FFFFFF"/>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54" name="Freeform 209"/>
                    <p:cNvSpPr>
                      <a:spLocks/>
                    </p:cNvSpPr>
                    <p:nvPr/>
                  </p:nvSpPr>
                  <p:spPr bwMode="auto">
                    <a:xfrm>
                      <a:off x="1166" y="1669"/>
                      <a:ext cx="15" cy="124"/>
                    </a:xfrm>
                    <a:custGeom>
                      <a:avLst/>
                      <a:gdLst>
                        <a:gd name="T0" fmla="*/ 0 w 15"/>
                        <a:gd name="T1" fmla="*/ 124 h 124"/>
                        <a:gd name="T2" fmla="*/ 15 w 15"/>
                        <a:gd name="T3" fmla="*/ 111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1"/>
                          </a:lnTo>
                          <a:lnTo>
                            <a:pt x="15" y="0"/>
                          </a:lnTo>
                          <a:lnTo>
                            <a:pt x="0" y="15"/>
                          </a:lnTo>
                          <a:lnTo>
                            <a:pt x="0" y="12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55" name="Freeform 210"/>
                    <p:cNvSpPr>
                      <a:spLocks/>
                    </p:cNvSpPr>
                    <p:nvPr/>
                  </p:nvSpPr>
                  <p:spPr bwMode="auto">
                    <a:xfrm>
                      <a:off x="1166" y="1669"/>
                      <a:ext cx="15" cy="124"/>
                    </a:xfrm>
                    <a:custGeom>
                      <a:avLst/>
                      <a:gdLst>
                        <a:gd name="T0" fmla="*/ 0 w 15"/>
                        <a:gd name="T1" fmla="*/ 124 h 124"/>
                        <a:gd name="T2" fmla="*/ 15 w 15"/>
                        <a:gd name="T3" fmla="*/ 111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1"/>
                          </a:lnTo>
                          <a:lnTo>
                            <a:pt x="15" y="0"/>
                          </a:lnTo>
                          <a:lnTo>
                            <a:pt x="0" y="15"/>
                          </a:lnTo>
                          <a:lnTo>
                            <a:pt x="0" y="12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56" name="Freeform 211"/>
                    <p:cNvSpPr>
                      <a:spLocks/>
                    </p:cNvSpPr>
                    <p:nvPr/>
                  </p:nvSpPr>
                  <p:spPr bwMode="auto">
                    <a:xfrm>
                      <a:off x="996" y="1822"/>
                      <a:ext cx="176" cy="26"/>
                    </a:xfrm>
                    <a:custGeom>
                      <a:avLst/>
                      <a:gdLst>
                        <a:gd name="T0" fmla="*/ 0 w 176"/>
                        <a:gd name="T1" fmla="*/ 26 h 26"/>
                        <a:gd name="T2" fmla="*/ 23 w 176"/>
                        <a:gd name="T3" fmla="*/ 0 h 26"/>
                        <a:gd name="T4" fmla="*/ 176 w 176"/>
                        <a:gd name="T5" fmla="*/ 0 h 26"/>
                        <a:gd name="T6" fmla="*/ 154 w 176"/>
                        <a:gd name="T7" fmla="*/ 26 h 26"/>
                        <a:gd name="T8" fmla="*/ 0 w 176"/>
                        <a:gd name="T9" fmla="*/ 26 h 26"/>
                        <a:gd name="T10" fmla="*/ 0 60000 65536"/>
                        <a:gd name="T11" fmla="*/ 0 60000 65536"/>
                        <a:gd name="T12" fmla="*/ 0 60000 65536"/>
                        <a:gd name="T13" fmla="*/ 0 60000 65536"/>
                        <a:gd name="T14" fmla="*/ 0 60000 65536"/>
                        <a:gd name="T15" fmla="*/ 0 w 176"/>
                        <a:gd name="T16" fmla="*/ 0 h 26"/>
                        <a:gd name="T17" fmla="*/ 176 w 176"/>
                        <a:gd name="T18" fmla="*/ 26 h 26"/>
                      </a:gdLst>
                      <a:ahLst/>
                      <a:cxnLst>
                        <a:cxn ang="T10">
                          <a:pos x="T0" y="T1"/>
                        </a:cxn>
                        <a:cxn ang="T11">
                          <a:pos x="T2" y="T3"/>
                        </a:cxn>
                        <a:cxn ang="T12">
                          <a:pos x="T4" y="T5"/>
                        </a:cxn>
                        <a:cxn ang="T13">
                          <a:pos x="T6" y="T7"/>
                        </a:cxn>
                        <a:cxn ang="T14">
                          <a:pos x="T8" y="T9"/>
                        </a:cxn>
                      </a:cxnLst>
                      <a:rect l="T15" t="T16" r="T17" b="T18"/>
                      <a:pathLst>
                        <a:path w="176" h="26">
                          <a:moveTo>
                            <a:pt x="0" y="26"/>
                          </a:moveTo>
                          <a:lnTo>
                            <a:pt x="23" y="0"/>
                          </a:lnTo>
                          <a:lnTo>
                            <a:pt x="176" y="0"/>
                          </a:lnTo>
                          <a:lnTo>
                            <a:pt x="154" y="26"/>
                          </a:lnTo>
                          <a:lnTo>
                            <a:pt x="0" y="2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57" name="Freeform 212"/>
                    <p:cNvSpPr>
                      <a:spLocks/>
                    </p:cNvSpPr>
                    <p:nvPr/>
                  </p:nvSpPr>
                  <p:spPr bwMode="auto">
                    <a:xfrm>
                      <a:off x="996" y="1822"/>
                      <a:ext cx="176" cy="26"/>
                    </a:xfrm>
                    <a:custGeom>
                      <a:avLst/>
                      <a:gdLst>
                        <a:gd name="T0" fmla="*/ 0 w 176"/>
                        <a:gd name="T1" fmla="*/ 26 h 26"/>
                        <a:gd name="T2" fmla="*/ 23 w 176"/>
                        <a:gd name="T3" fmla="*/ 0 h 26"/>
                        <a:gd name="T4" fmla="*/ 176 w 176"/>
                        <a:gd name="T5" fmla="*/ 0 h 26"/>
                        <a:gd name="T6" fmla="*/ 154 w 176"/>
                        <a:gd name="T7" fmla="*/ 26 h 26"/>
                        <a:gd name="T8" fmla="*/ 0 w 176"/>
                        <a:gd name="T9" fmla="*/ 26 h 26"/>
                        <a:gd name="T10" fmla="*/ 0 60000 65536"/>
                        <a:gd name="T11" fmla="*/ 0 60000 65536"/>
                        <a:gd name="T12" fmla="*/ 0 60000 65536"/>
                        <a:gd name="T13" fmla="*/ 0 60000 65536"/>
                        <a:gd name="T14" fmla="*/ 0 60000 65536"/>
                        <a:gd name="T15" fmla="*/ 0 w 176"/>
                        <a:gd name="T16" fmla="*/ 0 h 26"/>
                        <a:gd name="T17" fmla="*/ 176 w 176"/>
                        <a:gd name="T18" fmla="*/ 26 h 26"/>
                      </a:gdLst>
                      <a:ahLst/>
                      <a:cxnLst>
                        <a:cxn ang="T10">
                          <a:pos x="T0" y="T1"/>
                        </a:cxn>
                        <a:cxn ang="T11">
                          <a:pos x="T2" y="T3"/>
                        </a:cxn>
                        <a:cxn ang="T12">
                          <a:pos x="T4" y="T5"/>
                        </a:cxn>
                        <a:cxn ang="T13">
                          <a:pos x="T6" y="T7"/>
                        </a:cxn>
                        <a:cxn ang="T14">
                          <a:pos x="T8" y="T9"/>
                        </a:cxn>
                      </a:cxnLst>
                      <a:rect l="T15" t="T16" r="T17" b="T18"/>
                      <a:pathLst>
                        <a:path w="176" h="26">
                          <a:moveTo>
                            <a:pt x="0" y="26"/>
                          </a:moveTo>
                          <a:lnTo>
                            <a:pt x="23" y="0"/>
                          </a:lnTo>
                          <a:lnTo>
                            <a:pt x="176" y="0"/>
                          </a:lnTo>
                          <a:lnTo>
                            <a:pt x="154" y="26"/>
                          </a:lnTo>
                          <a:lnTo>
                            <a:pt x="0" y="26"/>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58" name="Freeform 213"/>
                    <p:cNvSpPr>
                      <a:spLocks/>
                    </p:cNvSpPr>
                    <p:nvPr/>
                  </p:nvSpPr>
                  <p:spPr bwMode="auto">
                    <a:xfrm>
                      <a:off x="1150" y="1822"/>
                      <a:ext cx="22" cy="33"/>
                    </a:xfrm>
                    <a:custGeom>
                      <a:avLst/>
                      <a:gdLst>
                        <a:gd name="T0" fmla="*/ 0 w 22"/>
                        <a:gd name="T1" fmla="*/ 33 h 33"/>
                        <a:gd name="T2" fmla="*/ 22 w 22"/>
                        <a:gd name="T3" fmla="*/ 11 h 33"/>
                        <a:gd name="T4" fmla="*/ 22 w 22"/>
                        <a:gd name="T5" fmla="*/ 0 h 33"/>
                        <a:gd name="T6" fmla="*/ 0 w 22"/>
                        <a:gd name="T7" fmla="*/ 28 h 33"/>
                        <a:gd name="T8" fmla="*/ 0 w 22"/>
                        <a:gd name="T9" fmla="*/ 33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0" y="33"/>
                          </a:moveTo>
                          <a:lnTo>
                            <a:pt x="22" y="11"/>
                          </a:lnTo>
                          <a:lnTo>
                            <a:pt x="22" y="0"/>
                          </a:lnTo>
                          <a:lnTo>
                            <a:pt x="0" y="28"/>
                          </a:lnTo>
                          <a:lnTo>
                            <a:pt x="0" y="33"/>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59" name="Freeform 214"/>
                    <p:cNvSpPr>
                      <a:spLocks/>
                    </p:cNvSpPr>
                    <p:nvPr/>
                  </p:nvSpPr>
                  <p:spPr bwMode="auto">
                    <a:xfrm>
                      <a:off x="1150" y="1822"/>
                      <a:ext cx="22" cy="33"/>
                    </a:xfrm>
                    <a:custGeom>
                      <a:avLst/>
                      <a:gdLst>
                        <a:gd name="T0" fmla="*/ 0 w 22"/>
                        <a:gd name="T1" fmla="*/ 33 h 33"/>
                        <a:gd name="T2" fmla="*/ 22 w 22"/>
                        <a:gd name="T3" fmla="*/ 11 h 33"/>
                        <a:gd name="T4" fmla="*/ 22 w 22"/>
                        <a:gd name="T5" fmla="*/ 0 h 33"/>
                        <a:gd name="T6" fmla="*/ 0 w 22"/>
                        <a:gd name="T7" fmla="*/ 28 h 33"/>
                        <a:gd name="T8" fmla="*/ 0 w 22"/>
                        <a:gd name="T9" fmla="*/ 33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0" y="33"/>
                          </a:moveTo>
                          <a:lnTo>
                            <a:pt x="22" y="11"/>
                          </a:lnTo>
                          <a:lnTo>
                            <a:pt x="22" y="0"/>
                          </a:lnTo>
                          <a:lnTo>
                            <a:pt x="0" y="28"/>
                          </a:lnTo>
                          <a:lnTo>
                            <a:pt x="0" y="33"/>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60" name="Rectangle 215"/>
                    <p:cNvSpPr>
                      <a:spLocks noChangeArrowheads="1"/>
                    </p:cNvSpPr>
                    <p:nvPr/>
                  </p:nvSpPr>
                  <p:spPr bwMode="auto">
                    <a:xfrm>
                      <a:off x="996" y="1848"/>
                      <a:ext cx="154" cy="7"/>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61" name="Rectangle 216"/>
                    <p:cNvSpPr>
                      <a:spLocks noChangeArrowheads="1"/>
                    </p:cNvSpPr>
                    <p:nvPr/>
                  </p:nvSpPr>
                  <p:spPr bwMode="auto">
                    <a:xfrm>
                      <a:off x="997" y="1849"/>
                      <a:ext cx="152" cy="5"/>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60114" name="Group 217"/>
                  <p:cNvGrpSpPr>
                    <a:grpSpLocks/>
                  </p:cNvGrpSpPr>
                  <p:nvPr/>
                </p:nvGrpSpPr>
                <p:grpSpPr bwMode="auto">
                  <a:xfrm>
                    <a:off x="4868" y="3653"/>
                    <a:ext cx="152" cy="103"/>
                    <a:chOff x="1043" y="1709"/>
                    <a:chExt cx="105" cy="64"/>
                  </a:xfrm>
                </p:grpSpPr>
                <p:grpSp>
                  <p:nvGrpSpPr>
                    <p:cNvPr id="60115" name="Group 218"/>
                    <p:cNvGrpSpPr>
                      <a:grpSpLocks/>
                    </p:cNvGrpSpPr>
                    <p:nvPr/>
                  </p:nvGrpSpPr>
                  <p:grpSpPr bwMode="auto">
                    <a:xfrm>
                      <a:off x="1045" y="1711"/>
                      <a:ext cx="103" cy="62"/>
                      <a:chOff x="1045" y="1711"/>
                      <a:chExt cx="103" cy="62"/>
                    </a:xfrm>
                  </p:grpSpPr>
                  <p:sp>
                    <p:nvSpPr>
                      <p:cNvPr id="60133" name="Oval 219"/>
                      <p:cNvSpPr>
                        <a:spLocks noChangeArrowheads="1"/>
                      </p:cNvSpPr>
                      <p:nvPr/>
                    </p:nvSpPr>
                    <p:spPr bwMode="auto">
                      <a:xfrm>
                        <a:off x="1081" y="1711"/>
                        <a:ext cx="45"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34" name="Oval 220"/>
                      <p:cNvSpPr>
                        <a:spLocks noChangeArrowheads="1"/>
                      </p:cNvSpPr>
                      <p:nvPr/>
                    </p:nvSpPr>
                    <p:spPr bwMode="auto">
                      <a:xfrm>
                        <a:off x="1057" y="1718"/>
                        <a:ext cx="33"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35" name="Oval 221"/>
                      <p:cNvSpPr>
                        <a:spLocks noChangeArrowheads="1"/>
                      </p:cNvSpPr>
                      <p:nvPr/>
                    </p:nvSpPr>
                    <p:spPr bwMode="auto">
                      <a:xfrm>
                        <a:off x="1045" y="1733"/>
                        <a:ext cx="2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36" name="Oval 222"/>
                      <p:cNvSpPr>
                        <a:spLocks noChangeArrowheads="1"/>
                      </p:cNvSpPr>
                      <p:nvPr/>
                    </p:nvSpPr>
                    <p:spPr bwMode="auto">
                      <a:xfrm>
                        <a:off x="1052" y="1742"/>
                        <a:ext cx="36" cy="22"/>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37" name="Oval 223"/>
                      <p:cNvSpPr>
                        <a:spLocks noChangeArrowheads="1"/>
                      </p:cNvSpPr>
                      <p:nvPr/>
                    </p:nvSpPr>
                    <p:spPr bwMode="auto">
                      <a:xfrm>
                        <a:off x="1077" y="1746"/>
                        <a:ext cx="53"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38" name="Oval 224"/>
                      <p:cNvSpPr>
                        <a:spLocks noChangeArrowheads="1"/>
                      </p:cNvSpPr>
                      <p:nvPr/>
                    </p:nvSpPr>
                    <p:spPr bwMode="auto">
                      <a:xfrm>
                        <a:off x="1110" y="1718"/>
                        <a:ext cx="34"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39" name="Oval 225"/>
                      <p:cNvSpPr>
                        <a:spLocks noChangeArrowheads="1"/>
                      </p:cNvSpPr>
                      <p:nvPr/>
                    </p:nvSpPr>
                    <p:spPr bwMode="auto">
                      <a:xfrm>
                        <a:off x="1115" y="1731"/>
                        <a:ext cx="3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40" name="Oval 226"/>
                      <p:cNvSpPr>
                        <a:spLocks noChangeArrowheads="1"/>
                      </p:cNvSpPr>
                      <p:nvPr/>
                    </p:nvSpPr>
                    <p:spPr bwMode="auto">
                      <a:xfrm>
                        <a:off x="1112" y="1735"/>
                        <a:ext cx="34"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41" name="Oval 227"/>
                      <p:cNvSpPr>
                        <a:spLocks noChangeArrowheads="1"/>
                      </p:cNvSpPr>
                      <p:nvPr/>
                    </p:nvSpPr>
                    <p:spPr bwMode="auto">
                      <a:xfrm>
                        <a:off x="1063" y="1726"/>
                        <a:ext cx="67"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60116" name="Group 228"/>
                    <p:cNvGrpSpPr>
                      <a:grpSpLocks/>
                    </p:cNvGrpSpPr>
                    <p:nvPr/>
                  </p:nvGrpSpPr>
                  <p:grpSpPr bwMode="auto">
                    <a:xfrm>
                      <a:off x="1043" y="1709"/>
                      <a:ext cx="105" cy="64"/>
                      <a:chOff x="1043" y="1709"/>
                      <a:chExt cx="105" cy="64"/>
                    </a:xfrm>
                  </p:grpSpPr>
                  <p:sp>
                    <p:nvSpPr>
                      <p:cNvPr id="60117" name="Freeform 229"/>
                      <p:cNvSpPr>
                        <a:spLocks/>
                      </p:cNvSpPr>
                      <p:nvPr/>
                    </p:nvSpPr>
                    <p:spPr bwMode="auto">
                      <a:xfrm>
                        <a:off x="1081" y="1709"/>
                        <a:ext cx="42" cy="15"/>
                      </a:xfrm>
                      <a:custGeom>
                        <a:avLst/>
                        <a:gdLst>
                          <a:gd name="T0" fmla="*/ 455 w 19"/>
                          <a:gd name="T1" fmla="*/ 88 h 7"/>
                          <a:gd name="T2" fmla="*/ 239 w 19"/>
                          <a:gd name="T3" fmla="*/ 19 h 7"/>
                          <a:gd name="T4" fmla="*/ 0 w 19"/>
                          <a:gd name="T5" fmla="*/ 109 h 7"/>
                          <a:gd name="T6" fmla="*/ 239 w 19"/>
                          <a:gd name="T7" fmla="*/ 148 h 7"/>
                          <a:gd name="T8" fmla="*/ 455 w 19"/>
                          <a:gd name="T9" fmla="*/ 8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4"/>
                            </a:moveTo>
                            <a:cubicBezTo>
                              <a:pt x="17" y="2"/>
                              <a:pt x="14" y="1"/>
                              <a:pt x="10" y="1"/>
                            </a:cubicBezTo>
                            <a:cubicBezTo>
                              <a:pt x="5" y="0"/>
                              <a:pt x="1" y="2"/>
                              <a:pt x="0" y="5"/>
                            </a:cubicBezTo>
                            <a:lnTo>
                              <a:pt x="10" y="7"/>
                            </a:lnTo>
                            <a:lnTo>
                              <a:pt x="19" y="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18" name="Arc 230"/>
                      <p:cNvSpPr>
                        <a:spLocks/>
                      </p:cNvSpPr>
                      <p:nvPr/>
                    </p:nvSpPr>
                    <p:spPr bwMode="auto">
                      <a:xfrm>
                        <a:off x="1084" y="1712"/>
                        <a:ext cx="40" cy="13"/>
                      </a:xfrm>
                      <a:custGeom>
                        <a:avLst/>
                        <a:gdLst>
                          <a:gd name="T0" fmla="*/ 0 w 40351"/>
                          <a:gd name="T1" fmla="*/ 0 h 21600"/>
                          <a:gd name="T2" fmla="*/ 0 w 40351"/>
                          <a:gd name="T3" fmla="*/ 0 h 21600"/>
                          <a:gd name="T4" fmla="*/ 0 w 40351"/>
                          <a:gd name="T5" fmla="*/ 0 h 21600"/>
                          <a:gd name="T6" fmla="*/ 0 60000 65536"/>
                          <a:gd name="T7" fmla="*/ 0 60000 65536"/>
                          <a:gd name="T8" fmla="*/ 0 60000 65536"/>
                          <a:gd name="T9" fmla="*/ 0 w 40351"/>
                          <a:gd name="T10" fmla="*/ 0 h 21600"/>
                          <a:gd name="T11" fmla="*/ 40351 w 40351"/>
                          <a:gd name="T12" fmla="*/ 21600 h 21600"/>
                        </a:gdLst>
                        <a:ahLst/>
                        <a:cxnLst>
                          <a:cxn ang="T6">
                            <a:pos x="T0" y="T1"/>
                          </a:cxn>
                          <a:cxn ang="T7">
                            <a:pos x="T2" y="T3"/>
                          </a:cxn>
                          <a:cxn ang="T8">
                            <a:pos x="T4" y="T5"/>
                          </a:cxn>
                        </a:cxnLst>
                        <a:rect l="T9" t="T10" r="T11" b="T12"/>
                        <a:pathLst>
                          <a:path w="40351" h="21600" fill="none" extrusionOk="0">
                            <a:moveTo>
                              <a:pt x="-1" y="14424"/>
                            </a:moveTo>
                            <a:cubicBezTo>
                              <a:pt x="3043" y="5781"/>
                              <a:pt x="11209" y="-1"/>
                              <a:pt x="20373" y="0"/>
                            </a:cubicBezTo>
                            <a:cubicBezTo>
                              <a:pt x="29130" y="0"/>
                              <a:pt x="37020" y="5287"/>
                              <a:pt x="40350" y="13387"/>
                            </a:cubicBezTo>
                          </a:path>
                          <a:path w="40351" h="21600" stroke="0" extrusionOk="0">
                            <a:moveTo>
                              <a:pt x="-1" y="14424"/>
                            </a:moveTo>
                            <a:cubicBezTo>
                              <a:pt x="3043" y="5781"/>
                              <a:pt x="11209" y="-1"/>
                              <a:pt x="20373" y="0"/>
                            </a:cubicBezTo>
                            <a:cubicBezTo>
                              <a:pt x="29130" y="0"/>
                              <a:pt x="37020" y="5287"/>
                              <a:pt x="40350" y="13387"/>
                            </a:cubicBezTo>
                            <a:lnTo>
                              <a:pt x="20373"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19" name="Freeform 231"/>
                      <p:cNvSpPr>
                        <a:spLocks/>
                      </p:cNvSpPr>
                      <p:nvPr/>
                    </p:nvSpPr>
                    <p:spPr bwMode="auto">
                      <a:xfrm>
                        <a:off x="1054" y="1718"/>
                        <a:ext cx="27" cy="15"/>
                      </a:xfrm>
                      <a:custGeom>
                        <a:avLst/>
                        <a:gdLst>
                          <a:gd name="T0" fmla="*/ 308 w 12"/>
                          <a:gd name="T1" fmla="*/ 0 h 7"/>
                          <a:gd name="T2" fmla="*/ 207 w 12"/>
                          <a:gd name="T3" fmla="*/ 0 h 7"/>
                          <a:gd name="T4" fmla="*/ 25 w 12"/>
                          <a:gd name="T5" fmla="*/ 129 h 7"/>
                          <a:gd name="T6" fmla="*/ 25 w 12"/>
                          <a:gd name="T7" fmla="*/ 148 h 7"/>
                          <a:gd name="T8" fmla="*/ 207 w 12"/>
                          <a:gd name="T9" fmla="*/ 129 h 7"/>
                          <a:gd name="T10" fmla="*/ 308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cubicBezTo>
                              <a:pt x="11" y="0"/>
                              <a:pt x="9" y="0"/>
                              <a:pt x="8" y="0"/>
                            </a:cubicBezTo>
                            <a:cubicBezTo>
                              <a:pt x="4" y="0"/>
                              <a:pt x="1" y="2"/>
                              <a:pt x="1" y="6"/>
                            </a:cubicBezTo>
                            <a:cubicBezTo>
                              <a:pt x="0" y="6"/>
                              <a:pt x="1" y="6"/>
                              <a:pt x="1" y="7"/>
                            </a:cubicBezTo>
                            <a:lnTo>
                              <a:pt x="8" y="6"/>
                            </a:lnTo>
                            <a:lnTo>
                              <a:pt x="1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20" name="Arc 232"/>
                      <p:cNvSpPr>
                        <a:spLocks/>
                      </p:cNvSpPr>
                      <p:nvPr/>
                    </p:nvSpPr>
                    <p:spPr bwMode="auto">
                      <a:xfrm>
                        <a:off x="1058" y="1719"/>
                        <a:ext cx="23" cy="15"/>
                      </a:xfrm>
                      <a:custGeom>
                        <a:avLst/>
                        <a:gdLst>
                          <a:gd name="T0" fmla="*/ 0 w 32663"/>
                          <a:gd name="T1" fmla="*/ 0 h 26345"/>
                          <a:gd name="T2" fmla="*/ 0 w 32663"/>
                          <a:gd name="T3" fmla="*/ 0 h 26345"/>
                          <a:gd name="T4" fmla="*/ 0 w 32663"/>
                          <a:gd name="T5" fmla="*/ 0 h 26345"/>
                          <a:gd name="T6" fmla="*/ 0 60000 65536"/>
                          <a:gd name="T7" fmla="*/ 0 60000 65536"/>
                          <a:gd name="T8" fmla="*/ 0 60000 65536"/>
                          <a:gd name="T9" fmla="*/ 0 w 32663"/>
                          <a:gd name="T10" fmla="*/ 0 h 26345"/>
                          <a:gd name="T11" fmla="*/ 32663 w 32663"/>
                          <a:gd name="T12" fmla="*/ 26345 h 26345"/>
                        </a:gdLst>
                        <a:ahLst/>
                        <a:cxnLst>
                          <a:cxn ang="T6">
                            <a:pos x="T0" y="T1"/>
                          </a:cxn>
                          <a:cxn ang="T7">
                            <a:pos x="T2" y="T3"/>
                          </a:cxn>
                          <a:cxn ang="T8">
                            <a:pos x="T4" y="T5"/>
                          </a:cxn>
                        </a:cxnLst>
                        <a:rect l="T9" t="T10" r="T11" b="T12"/>
                        <a:pathLst>
                          <a:path w="32663" h="26345" fill="none" extrusionOk="0">
                            <a:moveTo>
                              <a:pt x="527" y="26345"/>
                            </a:moveTo>
                            <a:cubicBezTo>
                              <a:pt x="176" y="24787"/>
                              <a:pt x="0" y="23196"/>
                              <a:pt x="0" y="21600"/>
                            </a:cubicBezTo>
                            <a:cubicBezTo>
                              <a:pt x="0" y="9670"/>
                              <a:pt x="9670" y="0"/>
                              <a:pt x="21600" y="0"/>
                            </a:cubicBezTo>
                            <a:cubicBezTo>
                              <a:pt x="25495" y="-1"/>
                              <a:pt x="29317" y="1053"/>
                              <a:pt x="32662" y="3048"/>
                            </a:cubicBezTo>
                          </a:path>
                          <a:path w="32663" h="26345" stroke="0" extrusionOk="0">
                            <a:moveTo>
                              <a:pt x="527" y="26345"/>
                            </a:moveTo>
                            <a:cubicBezTo>
                              <a:pt x="176" y="24787"/>
                              <a:pt x="0" y="23196"/>
                              <a:pt x="0" y="21600"/>
                            </a:cubicBezTo>
                            <a:cubicBezTo>
                              <a:pt x="0" y="9670"/>
                              <a:pt x="9670" y="0"/>
                              <a:pt x="21600" y="0"/>
                            </a:cubicBezTo>
                            <a:cubicBezTo>
                              <a:pt x="25495" y="-1"/>
                              <a:pt x="29317" y="1053"/>
                              <a:pt x="32662" y="3048"/>
                            </a:cubicBezTo>
                            <a:lnTo>
                              <a:pt x="21600"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21" name="Freeform 233"/>
                      <p:cNvSpPr>
                        <a:spLocks/>
                      </p:cNvSpPr>
                      <p:nvPr/>
                    </p:nvSpPr>
                    <p:spPr bwMode="auto">
                      <a:xfrm>
                        <a:off x="1052" y="1751"/>
                        <a:ext cx="25" cy="13"/>
                      </a:xfrm>
                      <a:custGeom>
                        <a:avLst/>
                        <a:gdLst>
                          <a:gd name="T0" fmla="*/ 0 w 11"/>
                          <a:gd name="T1" fmla="*/ 0 h 6"/>
                          <a:gd name="T2" fmla="*/ 0 w 11"/>
                          <a:gd name="T3" fmla="*/ 0 h 6"/>
                          <a:gd name="T4" fmla="*/ 211 w 11"/>
                          <a:gd name="T5" fmla="*/ 132 h 6"/>
                          <a:gd name="T6" fmla="*/ 295 w 11"/>
                          <a:gd name="T7" fmla="*/ 113 h 6"/>
                          <a:gd name="T8" fmla="*/ 211 w 11"/>
                          <a:gd name="T9" fmla="*/ 20 h 6"/>
                          <a:gd name="T10" fmla="*/ 0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0" y="0"/>
                            </a:moveTo>
                            <a:cubicBezTo>
                              <a:pt x="0" y="0"/>
                              <a:pt x="0" y="0"/>
                              <a:pt x="0" y="0"/>
                            </a:cubicBezTo>
                            <a:cubicBezTo>
                              <a:pt x="0" y="3"/>
                              <a:pt x="3" y="6"/>
                              <a:pt x="8" y="6"/>
                            </a:cubicBezTo>
                            <a:cubicBezTo>
                              <a:pt x="9" y="5"/>
                              <a:pt x="10" y="5"/>
                              <a:pt x="11" y="5"/>
                            </a:cubicBezTo>
                            <a:lnTo>
                              <a:pt x="8" y="1"/>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22" name="Arc 234"/>
                      <p:cNvSpPr>
                        <a:spLocks/>
                      </p:cNvSpPr>
                      <p:nvPr/>
                    </p:nvSpPr>
                    <p:spPr bwMode="auto">
                      <a:xfrm>
                        <a:off x="1053" y="1752"/>
                        <a:ext cx="25" cy="11"/>
                      </a:xfrm>
                      <a:custGeom>
                        <a:avLst/>
                        <a:gdLst>
                          <a:gd name="T0" fmla="*/ 0 w 31699"/>
                          <a:gd name="T1" fmla="*/ 0 h 22761"/>
                          <a:gd name="T2" fmla="*/ 0 w 31699"/>
                          <a:gd name="T3" fmla="*/ 0 h 22761"/>
                          <a:gd name="T4" fmla="*/ 0 w 31699"/>
                          <a:gd name="T5" fmla="*/ 0 h 22761"/>
                          <a:gd name="T6" fmla="*/ 0 60000 65536"/>
                          <a:gd name="T7" fmla="*/ 0 60000 65536"/>
                          <a:gd name="T8" fmla="*/ 0 60000 65536"/>
                          <a:gd name="T9" fmla="*/ 0 w 31699"/>
                          <a:gd name="T10" fmla="*/ 0 h 22761"/>
                          <a:gd name="T11" fmla="*/ 31699 w 31699"/>
                          <a:gd name="T12" fmla="*/ 22761 h 22761"/>
                        </a:gdLst>
                        <a:ahLst/>
                        <a:cxnLst>
                          <a:cxn ang="T6">
                            <a:pos x="T0" y="T1"/>
                          </a:cxn>
                          <a:cxn ang="T7">
                            <a:pos x="T2" y="T3"/>
                          </a:cxn>
                          <a:cxn ang="T8">
                            <a:pos x="T4" y="T5"/>
                          </a:cxn>
                        </a:cxnLst>
                        <a:rect l="T9" t="T10" r="T11" b="T12"/>
                        <a:pathLst>
                          <a:path w="31699" h="22761" fill="none" extrusionOk="0">
                            <a:moveTo>
                              <a:pt x="31698" y="20254"/>
                            </a:moveTo>
                            <a:cubicBezTo>
                              <a:pt x="28587" y="21900"/>
                              <a:pt x="25120" y="22760"/>
                              <a:pt x="21600" y="22761"/>
                            </a:cubicBezTo>
                            <a:cubicBezTo>
                              <a:pt x="9670" y="22761"/>
                              <a:pt x="0" y="13090"/>
                              <a:pt x="0" y="1161"/>
                            </a:cubicBezTo>
                            <a:cubicBezTo>
                              <a:pt x="-1" y="773"/>
                              <a:pt x="10" y="386"/>
                              <a:pt x="31" y="0"/>
                            </a:cubicBezTo>
                          </a:path>
                          <a:path w="31699" h="22761" stroke="0" extrusionOk="0">
                            <a:moveTo>
                              <a:pt x="31698" y="20254"/>
                            </a:moveTo>
                            <a:cubicBezTo>
                              <a:pt x="28587" y="21900"/>
                              <a:pt x="25120" y="22760"/>
                              <a:pt x="21600" y="22761"/>
                            </a:cubicBezTo>
                            <a:cubicBezTo>
                              <a:pt x="9670" y="22761"/>
                              <a:pt x="0" y="13090"/>
                              <a:pt x="0" y="1161"/>
                            </a:cubicBezTo>
                            <a:cubicBezTo>
                              <a:pt x="-1" y="773"/>
                              <a:pt x="10" y="386"/>
                              <a:pt x="31" y="0"/>
                            </a:cubicBezTo>
                            <a:lnTo>
                              <a:pt x="21600" y="116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23" name="Freeform 235"/>
                      <p:cNvSpPr>
                        <a:spLocks/>
                      </p:cNvSpPr>
                      <p:nvPr/>
                    </p:nvSpPr>
                    <p:spPr bwMode="auto">
                      <a:xfrm>
                        <a:off x="1121" y="1715"/>
                        <a:ext cx="23" cy="16"/>
                      </a:xfrm>
                      <a:custGeom>
                        <a:avLst/>
                        <a:gdLst>
                          <a:gd name="T0" fmla="*/ 216 w 10"/>
                          <a:gd name="T1" fmla="*/ 194 h 7"/>
                          <a:gd name="T2" fmla="*/ 281 w 10"/>
                          <a:gd name="T3" fmla="*/ 130 h 7"/>
                          <a:gd name="T4" fmla="*/ 64 w 10"/>
                          <a:gd name="T5" fmla="*/ 25 h 7"/>
                          <a:gd name="T6" fmla="*/ 0 w 10"/>
                          <a:gd name="T7" fmla="*/ 25 h 7"/>
                          <a:gd name="T8" fmla="*/ 64 w 10"/>
                          <a:gd name="T9" fmla="*/ 130 h 7"/>
                          <a:gd name="T10" fmla="*/ 216 w 10"/>
                          <a:gd name="T11" fmla="*/ 194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8" y="7"/>
                            </a:moveTo>
                            <a:cubicBezTo>
                              <a:pt x="9" y="7"/>
                              <a:pt x="10" y="6"/>
                              <a:pt x="10" y="5"/>
                            </a:cubicBezTo>
                            <a:cubicBezTo>
                              <a:pt x="10" y="3"/>
                              <a:pt x="6" y="1"/>
                              <a:pt x="2" y="1"/>
                            </a:cubicBezTo>
                            <a:cubicBezTo>
                              <a:pt x="1" y="0"/>
                              <a:pt x="1" y="1"/>
                              <a:pt x="0" y="1"/>
                            </a:cubicBezTo>
                            <a:lnTo>
                              <a:pt x="2" y="5"/>
                            </a:lnTo>
                            <a:lnTo>
                              <a:pt x="8"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24" name="Arc 236"/>
                      <p:cNvSpPr>
                        <a:spLocks/>
                      </p:cNvSpPr>
                      <p:nvPr/>
                    </p:nvSpPr>
                    <p:spPr bwMode="auto">
                      <a:xfrm>
                        <a:off x="1124" y="1719"/>
                        <a:ext cx="19" cy="14"/>
                      </a:xfrm>
                      <a:custGeom>
                        <a:avLst/>
                        <a:gdLst>
                          <a:gd name="T0" fmla="*/ 0 w 25817"/>
                          <a:gd name="T1" fmla="*/ 0 h 32911"/>
                          <a:gd name="T2" fmla="*/ 0 w 25817"/>
                          <a:gd name="T3" fmla="*/ 0 h 32911"/>
                          <a:gd name="T4" fmla="*/ 0 w 25817"/>
                          <a:gd name="T5" fmla="*/ 0 h 32911"/>
                          <a:gd name="T6" fmla="*/ 0 60000 65536"/>
                          <a:gd name="T7" fmla="*/ 0 60000 65536"/>
                          <a:gd name="T8" fmla="*/ 0 60000 65536"/>
                          <a:gd name="T9" fmla="*/ 0 w 25817"/>
                          <a:gd name="T10" fmla="*/ 0 h 32911"/>
                          <a:gd name="T11" fmla="*/ 25817 w 25817"/>
                          <a:gd name="T12" fmla="*/ 32911 h 32911"/>
                        </a:gdLst>
                        <a:ahLst/>
                        <a:cxnLst>
                          <a:cxn ang="T6">
                            <a:pos x="T0" y="T1"/>
                          </a:cxn>
                          <a:cxn ang="T7">
                            <a:pos x="T2" y="T3"/>
                          </a:cxn>
                          <a:cxn ang="T8">
                            <a:pos x="T4" y="T5"/>
                          </a:cxn>
                        </a:cxnLst>
                        <a:rect l="T9" t="T10" r="T11" b="T12"/>
                        <a:pathLst>
                          <a:path w="25817" h="32911" fill="none" extrusionOk="0">
                            <a:moveTo>
                              <a:pt x="-1" y="415"/>
                            </a:moveTo>
                            <a:cubicBezTo>
                              <a:pt x="1388" y="139"/>
                              <a:pt x="2801" y="-1"/>
                              <a:pt x="4217" y="0"/>
                            </a:cubicBezTo>
                            <a:cubicBezTo>
                              <a:pt x="16146" y="0"/>
                              <a:pt x="25817" y="9670"/>
                              <a:pt x="25817" y="21600"/>
                            </a:cubicBezTo>
                            <a:cubicBezTo>
                              <a:pt x="25817" y="25593"/>
                              <a:pt x="24709" y="29508"/>
                              <a:pt x="22618" y="32910"/>
                            </a:cubicBezTo>
                          </a:path>
                          <a:path w="25817" h="32911" stroke="0" extrusionOk="0">
                            <a:moveTo>
                              <a:pt x="-1" y="415"/>
                            </a:moveTo>
                            <a:cubicBezTo>
                              <a:pt x="1388" y="139"/>
                              <a:pt x="2801" y="-1"/>
                              <a:pt x="4217" y="0"/>
                            </a:cubicBezTo>
                            <a:cubicBezTo>
                              <a:pt x="16146" y="0"/>
                              <a:pt x="25817" y="9670"/>
                              <a:pt x="25817" y="21600"/>
                            </a:cubicBezTo>
                            <a:cubicBezTo>
                              <a:pt x="25817" y="25593"/>
                              <a:pt x="24709" y="29508"/>
                              <a:pt x="22618" y="32910"/>
                            </a:cubicBezTo>
                            <a:lnTo>
                              <a:pt x="4217"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25" name="Freeform 237"/>
                      <p:cNvSpPr>
                        <a:spLocks/>
                      </p:cNvSpPr>
                      <p:nvPr/>
                    </p:nvSpPr>
                    <p:spPr bwMode="auto">
                      <a:xfrm>
                        <a:off x="1130" y="1733"/>
                        <a:ext cx="18" cy="13"/>
                      </a:xfrm>
                      <a:custGeom>
                        <a:avLst/>
                        <a:gdLst>
                          <a:gd name="T0" fmla="*/ 162 w 8"/>
                          <a:gd name="T1" fmla="*/ 132 h 6"/>
                          <a:gd name="T2" fmla="*/ 207 w 8"/>
                          <a:gd name="T3" fmla="*/ 93 h 6"/>
                          <a:gd name="T4" fmla="*/ 126 w 8"/>
                          <a:gd name="T5" fmla="*/ 0 h 6"/>
                          <a:gd name="T6" fmla="*/ 0 w 8"/>
                          <a:gd name="T7" fmla="*/ 93 h 6"/>
                          <a:gd name="T8" fmla="*/ 162 w 8"/>
                          <a:gd name="T9" fmla="*/ 132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6"/>
                            </a:moveTo>
                            <a:cubicBezTo>
                              <a:pt x="7" y="6"/>
                              <a:pt x="8" y="5"/>
                              <a:pt x="8" y="4"/>
                            </a:cubicBezTo>
                            <a:cubicBezTo>
                              <a:pt x="8" y="2"/>
                              <a:pt x="6" y="1"/>
                              <a:pt x="5" y="0"/>
                            </a:cubicBezTo>
                            <a:lnTo>
                              <a:pt x="0" y="4"/>
                            </a:lnTo>
                            <a:lnTo>
                              <a:pt x="6" y="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26" name="Arc 238"/>
                      <p:cNvSpPr>
                        <a:spLocks/>
                      </p:cNvSpPr>
                      <p:nvPr/>
                    </p:nvSpPr>
                    <p:spPr bwMode="auto">
                      <a:xfrm>
                        <a:off x="1130" y="1734"/>
                        <a:ext cx="17" cy="14"/>
                      </a:xfrm>
                      <a:custGeom>
                        <a:avLst/>
                        <a:gdLst>
                          <a:gd name="T0" fmla="*/ 0 w 21600"/>
                          <a:gd name="T1" fmla="*/ 0 h 30216"/>
                          <a:gd name="T2" fmla="*/ 0 w 21600"/>
                          <a:gd name="T3" fmla="*/ 0 h 30216"/>
                          <a:gd name="T4" fmla="*/ 0 w 21600"/>
                          <a:gd name="T5" fmla="*/ 0 h 30216"/>
                          <a:gd name="T6" fmla="*/ 0 60000 65536"/>
                          <a:gd name="T7" fmla="*/ 0 60000 65536"/>
                          <a:gd name="T8" fmla="*/ 0 60000 65536"/>
                          <a:gd name="T9" fmla="*/ 0 w 21600"/>
                          <a:gd name="T10" fmla="*/ 0 h 30216"/>
                          <a:gd name="T11" fmla="*/ 21600 w 21600"/>
                          <a:gd name="T12" fmla="*/ 30216 h 30216"/>
                        </a:gdLst>
                        <a:ahLst/>
                        <a:cxnLst>
                          <a:cxn ang="T6">
                            <a:pos x="T0" y="T1"/>
                          </a:cxn>
                          <a:cxn ang="T7">
                            <a:pos x="T2" y="T3"/>
                          </a:cxn>
                          <a:cxn ang="T8">
                            <a:pos x="T4" y="T5"/>
                          </a:cxn>
                        </a:cxnLst>
                        <a:rect l="T9" t="T10" r="T11" b="T12"/>
                        <a:pathLst>
                          <a:path w="21600" h="30216" fill="none" extrusionOk="0">
                            <a:moveTo>
                              <a:pt x="13132" y="0"/>
                            </a:moveTo>
                            <a:cubicBezTo>
                              <a:pt x="18470" y="4087"/>
                              <a:pt x="21600" y="10426"/>
                              <a:pt x="21600" y="17149"/>
                            </a:cubicBezTo>
                            <a:cubicBezTo>
                              <a:pt x="21600" y="21868"/>
                              <a:pt x="20054" y="26458"/>
                              <a:pt x="17199" y="30216"/>
                            </a:cubicBezTo>
                          </a:path>
                          <a:path w="21600" h="30216" stroke="0" extrusionOk="0">
                            <a:moveTo>
                              <a:pt x="13132" y="0"/>
                            </a:moveTo>
                            <a:cubicBezTo>
                              <a:pt x="18470" y="4087"/>
                              <a:pt x="21600" y="10426"/>
                              <a:pt x="21600" y="17149"/>
                            </a:cubicBezTo>
                            <a:cubicBezTo>
                              <a:pt x="21600" y="21868"/>
                              <a:pt x="20054" y="26458"/>
                              <a:pt x="17199" y="30216"/>
                            </a:cubicBezTo>
                            <a:lnTo>
                              <a:pt x="0" y="1714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27" name="Freeform 239"/>
                      <p:cNvSpPr>
                        <a:spLocks/>
                      </p:cNvSpPr>
                      <p:nvPr/>
                    </p:nvSpPr>
                    <p:spPr bwMode="auto">
                      <a:xfrm>
                        <a:off x="1123" y="1746"/>
                        <a:ext cx="23" cy="23"/>
                      </a:xfrm>
                      <a:custGeom>
                        <a:avLst/>
                        <a:gdLst>
                          <a:gd name="T0" fmla="*/ 0 w 10"/>
                          <a:gd name="T1" fmla="*/ 253 h 10"/>
                          <a:gd name="T2" fmla="*/ 64 w 10"/>
                          <a:gd name="T3" fmla="*/ 253 h 10"/>
                          <a:gd name="T4" fmla="*/ 281 w 10"/>
                          <a:gd name="T5" fmla="*/ 64 h 10"/>
                          <a:gd name="T6" fmla="*/ 253 w 10"/>
                          <a:gd name="T7" fmla="*/ 0 h 10"/>
                          <a:gd name="T8" fmla="*/ 64 w 10"/>
                          <a:gd name="T9" fmla="*/ 64 h 10"/>
                          <a:gd name="T10" fmla="*/ 0 w 10"/>
                          <a:gd name="T11" fmla="*/ 253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0" y="9"/>
                            </a:moveTo>
                            <a:cubicBezTo>
                              <a:pt x="0" y="9"/>
                              <a:pt x="1" y="9"/>
                              <a:pt x="2" y="9"/>
                            </a:cubicBezTo>
                            <a:cubicBezTo>
                              <a:pt x="6" y="10"/>
                              <a:pt x="10" y="6"/>
                              <a:pt x="10" y="2"/>
                            </a:cubicBezTo>
                            <a:cubicBezTo>
                              <a:pt x="10" y="1"/>
                              <a:pt x="9" y="0"/>
                              <a:pt x="9" y="0"/>
                            </a:cubicBezTo>
                            <a:lnTo>
                              <a:pt x="2" y="2"/>
                            </a:lnTo>
                            <a:lnTo>
                              <a:pt x="0" y="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28" name="Arc 240"/>
                      <p:cNvSpPr>
                        <a:spLocks/>
                      </p:cNvSpPr>
                      <p:nvPr/>
                    </p:nvSpPr>
                    <p:spPr bwMode="auto">
                      <a:xfrm>
                        <a:off x="1124" y="1747"/>
                        <a:ext cx="21" cy="21"/>
                      </a:xfrm>
                      <a:custGeom>
                        <a:avLst/>
                        <a:gdLst>
                          <a:gd name="T0" fmla="*/ 0 w 28696"/>
                          <a:gd name="T1" fmla="*/ 0 h 27959"/>
                          <a:gd name="T2" fmla="*/ 0 w 28696"/>
                          <a:gd name="T3" fmla="*/ 0 h 27959"/>
                          <a:gd name="T4" fmla="*/ 0 w 28696"/>
                          <a:gd name="T5" fmla="*/ 0 h 27959"/>
                          <a:gd name="T6" fmla="*/ 0 60000 65536"/>
                          <a:gd name="T7" fmla="*/ 0 60000 65536"/>
                          <a:gd name="T8" fmla="*/ 0 60000 65536"/>
                          <a:gd name="T9" fmla="*/ 0 w 28696"/>
                          <a:gd name="T10" fmla="*/ 0 h 27959"/>
                          <a:gd name="T11" fmla="*/ 28696 w 28696"/>
                          <a:gd name="T12" fmla="*/ 27959 h 27959"/>
                        </a:gdLst>
                        <a:ahLst/>
                        <a:cxnLst>
                          <a:cxn ang="T6">
                            <a:pos x="T0" y="T1"/>
                          </a:cxn>
                          <a:cxn ang="T7">
                            <a:pos x="T2" y="T3"/>
                          </a:cxn>
                          <a:cxn ang="T8">
                            <a:pos x="T4" y="T5"/>
                          </a:cxn>
                        </a:cxnLst>
                        <a:rect l="T9" t="T10" r="T11" b="T12"/>
                        <a:pathLst>
                          <a:path w="28696" h="27959" fill="none" extrusionOk="0">
                            <a:moveTo>
                              <a:pt x="27738" y="0"/>
                            </a:moveTo>
                            <a:cubicBezTo>
                              <a:pt x="28373" y="2060"/>
                              <a:pt x="28696" y="4203"/>
                              <a:pt x="28696" y="6359"/>
                            </a:cubicBezTo>
                            <a:cubicBezTo>
                              <a:pt x="28696" y="18288"/>
                              <a:pt x="19025" y="27959"/>
                              <a:pt x="7096" y="27959"/>
                            </a:cubicBezTo>
                            <a:cubicBezTo>
                              <a:pt x="4680" y="27959"/>
                              <a:pt x="2281" y="27553"/>
                              <a:pt x="-1" y="26760"/>
                            </a:cubicBezTo>
                          </a:path>
                          <a:path w="28696" h="27959" stroke="0" extrusionOk="0">
                            <a:moveTo>
                              <a:pt x="27738" y="0"/>
                            </a:moveTo>
                            <a:cubicBezTo>
                              <a:pt x="28373" y="2060"/>
                              <a:pt x="28696" y="4203"/>
                              <a:pt x="28696" y="6359"/>
                            </a:cubicBezTo>
                            <a:cubicBezTo>
                              <a:pt x="28696" y="18288"/>
                              <a:pt x="19025" y="27959"/>
                              <a:pt x="7096" y="27959"/>
                            </a:cubicBezTo>
                            <a:cubicBezTo>
                              <a:pt x="4680" y="27959"/>
                              <a:pt x="2281" y="27553"/>
                              <a:pt x="-1" y="26760"/>
                            </a:cubicBezTo>
                            <a:lnTo>
                              <a:pt x="7096" y="635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29" name="Freeform 241"/>
                      <p:cNvSpPr>
                        <a:spLocks/>
                      </p:cNvSpPr>
                      <p:nvPr/>
                    </p:nvSpPr>
                    <p:spPr bwMode="auto">
                      <a:xfrm>
                        <a:off x="1043" y="1733"/>
                        <a:ext cx="14" cy="18"/>
                      </a:xfrm>
                      <a:custGeom>
                        <a:avLst/>
                        <a:gdLst>
                          <a:gd name="T0" fmla="*/ 152 w 6"/>
                          <a:gd name="T1" fmla="*/ 0 h 8"/>
                          <a:gd name="T2" fmla="*/ 28 w 6"/>
                          <a:gd name="T3" fmla="*/ 101 h 8"/>
                          <a:gd name="T4" fmla="*/ 86 w 6"/>
                          <a:gd name="T5" fmla="*/ 207 h 8"/>
                          <a:gd name="T6" fmla="*/ 180 w 6"/>
                          <a:gd name="T7" fmla="*/ 101 h 8"/>
                          <a:gd name="T8" fmla="*/ 152 w 6"/>
                          <a:gd name="T9" fmla="*/ 0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0"/>
                            </a:moveTo>
                            <a:cubicBezTo>
                              <a:pt x="3" y="0"/>
                              <a:pt x="1" y="2"/>
                              <a:pt x="1" y="4"/>
                            </a:cubicBezTo>
                            <a:cubicBezTo>
                              <a:pt x="0" y="6"/>
                              <a:pt x="2" y="7"/>
                              <a:pt x="3" y="8"/>
                            </a:cubicBezTo>
                            <a:lnTo>
                              <a:pt x="6" y="4"/>
                            </a:lnTo>
                            <a:lnTo>
                              <a:pt x="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30" name="Arc 242"/>
                      <p:cNvSpPr>
                        <a:spLocks/>
                      </p:cNvSpPr>
                      <p:nvPr/>
                    </p:nvSpPr>
                    <p:spPr bwMode="auto">
                      <a:xfrm>
                        <a:off x="1046" y="1734"/>
                        <a:ext cx="11" cy="17"/>
                      </a:xfrm>
                      <a:custGeom>
                        <a:avLst/>
                        <a:gdLst>
                          <a:gd name="T0" fmla="*/ 0 w 21600"/>
                          <a:gd name="T1" fmla="*/ 0 h 41379"/>
                          <a:gd name="T2" fmla="*/ 0 w 21600"/>
                          <a:gd name="T3" fmla="*/ 0 h 41379"/>
                          <a:gd name="T4" fmla="*/ 0 w 21600"/>
                          <a:gd name="T5" fmla="*/ 0 h 41379"/>
                          <a:gd name="T6" fmla="*/ 0 60000 65536"/>
                          <a:gd name="T7" fmla="*/ 0 60000 65536"/>
                          <a:gd name="T8" fmla="*/ 0 60000 65536"/>
                          <a:gd name="T9" fmla="*/ 0 w 21600"/>
                          <a:gd name="T10" fmla="*/ 0 h 41379"/>
                          <a:gd name="T11" fmla="*/ 21600 w 21600"/>
                          <a:gd name="T12" fmla="*/ 41379 h 41379"/>
                        </a:gdLst>
                        <a:ahLst/>
                        <a:cxnLst>
                          <a:cxn ang="T6">
                            <a:pos x="T0" y="T1"/>
                          </a:cxn>
                          <a:cxn ang="T7">
                            <a:pos x="T2" y="T3"/>
                          </a:cxn>
                          <a:cxn ang="T8">
                            <a:pos x="T4" y="T5"/>
                          </a:cxn>
                        </a:cxnLst>
                        <a:rect l="T9" t="T10" r="T11" b="T12"/>
                        <a:pathLst>
                          <a:path w="21600" h="41379" fill="none" extrusionOk="0">
                            <a:moveTo>
                              <a:pt x="13011" y="41378"/>
                            </a:moveTo>
                            <a:cubicBezTo>
                              <a:pt x="5112" y="37955"/>
                              <a:pt x="0" y="30168"/>
                              <a:pt x="0" y="21560"/>
                            </a:cubicBezTo>
                            <a:cubicBezTo>
                              <a:pt x="-1" y="10138"/>
                              <a:pt x="8892" y="690"/>
                              <a:pt x="20292" y="-1"/>
                            </a:cubicBezTo>
                          </a:path>
                          <a:path w="21600" h="41379" stroke="0" extrusionOk="0">
                            <a:moveTo>
                              <a:pt x="13011" y="41378"/>
                            </a:moveTo>
                            <a:cubicBezTo>
                              <a:pt x="5112" y="37955"/>
                              <a:pt x="0" y="30168"/>
                              <a:pt x="0" y="21560"/>
                            </a:cubicBezTo>
                            <a:cubicBezTo>
                              <a:pt x="-1" y="10138"/>
                              <a:pt x="8892" y="690"/>
                              <a:pt x="20292" y="-1"/>
                            </a:cubicBezTo>
                            <a:lnTo>
                              <a:pt x="21600" y="2156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31" name="Freeform 243"/>
                      <p:cNvSpPr>
                        <a:spLocks/>
                      </p:cNvSpPr>
                      <p:nvPr/>
                    </p:nvSpPr>
                    <p:spPr bwMode="auto">
                      <a:xfrm>
                        <a:off x="1077" y="1760"/>
                        <a:ext cx="44" cy="11"/>
                      </a:xfrm>
                      <a:custGeom>
                        <a:avLst/>
                        <a:gdLst>
                          <a:gd name="T0" fmla="*/ 0 w 20"/>
                          <a:gd name="T1" fmla="*/ 20 h 5"/>
                          <a:gd name="T2" fmla="*/ 257 w 20"/>
                          <a:gd name="T3" fmla="*/ 117 h 5"/>
                          <a:gd name="T4" fmla="*/ 469 w 20"/>
                          <a:gd name="T5" fmla="*/ 73 h 5"/>
                          <a:gd name="T6" fmla="*/ 257 w 20"/>
                          <a:gd name="T7" fmla="*/ 0 h 5"/>
                          <a:gd name="T8" fmla="*/ 0 w 20"/>
                          <a:gd name="T9" fmla="*/ 20 h 5"/>
                          <a:gd name="T10" fmla="*/ 0 60000 65536"/>
                          <a:gd name="T11" fmla="*/ 0 60000 65536"/>
                          <a:gd name="T12" fmla="*/ 0 60000 65536"/>
                          <a:gd name="T13" fmla="*/ 0 60000 65536"/>
                          <a:gd name="T14" fmla="*/ 0 60000 65536"/>
                          <a:gd name="T15" fmla="*/ 0 w 20"/>
                          <a:gd name="T16" fmla="*/ 0 h 5"/>
                          <a:gd name="T17" fmla="*/ 20 w 20"/>
                          <a:gd name="T18" fmla="*/ 5 h 5"/>
                        </a:gdLst>
                        <a:ahLst/>
                        <a:cxnLst>
                          <a:cxn ang="T10">
                            <a:pos x="T0" y="T1"/>
                          </a:cxn>
                          <a:cxn ang="T11">
                            <a:pos x="T2" y="T3"/>
                          </a:cxn>
                          <a:cxn ang="T12">
                            <a:pos x="T4" y="T5"/>
                          </a:cxn>
                          <a:cxn ang="T13">
                            <a:pos x="T6" y="T7"/>
                          </a:cxn>
                          <a:cxn ang="T14">
                            <a:pos x="T8" y="T9"/>
                          </a:cxn>
                        </a:cxnLst>
                        <a:rect l="T15" t="T16" r="T17" b="T18"/>
                        <a:pathLst>
                          <a:path w="20" h="5">
                            <a:moveTo>
                              <a:pt x="0" y="1"/>
                            </a:moveTo>
                            <a:cubicBezTo>
                              <a:pt x="1" y="4"/>
                              <a:pt x="6" y="5"/>
                              <a:pt x="11" y="5"/>
                            </a:cubicBezTo>
                            <a:cubicBezTo>
                              <a:pt x="15" y="5"/>
                              <a:pt x="18" y="5"/>
                              <a:pt x="20" y="3"/>
                            </a:cubicBezTo>
                            <a:lnTo>
                              <a:pt x="11" y="0"/>
                            </a:ln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32" name="Arc 244"/>
                      <p:cNvSpPr>
                        <a:spLocks/>
                      </p:cNvSpPr>
                      <p:nvPr/>
                    </p:nvSpPr>
                    <p:spPr bwMode="auto">
                      <a:xfrm>
                        <a:off x="1079" y="1760"/>
                        <a:ext cx="44" cy="13"/>
                      </a:xfrm>
                      <a:custGeom>
                        <a:avLst/>
                        <a:gdLst>
                          <a:gd name="T0" fmla="*/ 0 w 38803"/>
                          <a:gd name="T1" fmla="*/ 0 h 21600"/>
                          <a:gd name="T2" fmla="*/ 0 w 38803"/>
                          <a:gd name="T3" fmla="*/ 0 h 21600"/>
                          <a:gd name="T4" fmla="*/ 0 w 38803"/>
                          <a:gd name="T5" fmla="*/ 0 h 21600"/>
                          <a:gd name="T6" fmla="*/ 0 60000 65536"/>
                          <a:gd name="T7" fmla="*/ 0 60000 65536"/>
                          <a:gd name="T8" fmla="*/ 0 60000 65536"/>
                          <a:gd name="T9" fmla="*/ 0 w 38803"/>
                          <a:gd name="T10" fmla="*/ 0 h 21600"/>
                          <a:gd name="T11" fmla="*/ 38803 w 38803"/>
                          <a:gd name="T12" fmla="*/ 21600 h 21600"/>
                        </a:gdLst>
                        <a:ahLst/>
                        <a:cxnLst>
                          <a:cxn ang="T6">
                            <a:pos x="T0" y="T1"/>
                          </a:cxn>
                          <a:cxn ang="T7">
                            <a:pos x="T2" y="T3"/>
                          </a:cxn>
                          <a:cxn ang="T8">
                            <a:pos x="T4" y="T5"/>
                          </a:cxn>
                        </a:cxnLst>
                        <a:rect l="T9" t="T10" r="T11" b="T12"/>
                        <a:pathLst>
                          <a:path w="38803" h="21600" fill="none" extrusionOk="0">
                            <a:moveTo>
                              <a:pt x="38802" y="12395"/>
                            </a:moveTo>
                            <a:cubicBezTo>
                              <a:pt x="34760" y="18164"/>
                              <a:pt x="28158" y="21599"/>
                              <a:pt x="21114" y="21600"/>
                            </a:cubicBezTo>
                            <a:cubicBezTo>
                              <a:pt x="10940" y="21600"/>
                              <a:pt x="2145" y="14500"/>
                              <a:pt x="-1" y="4556"/>
                            </a:cubicBezTo>
                          </a:path>
                          <a:path w="38803" h="21600" stroke="0" extrusionOk="0">
                            <a:moveTo>
                              <a:pt x="38802" y="12395"/>
                            </a:moveTo>
                            <a:cubicBezTo>
                              <a:pt x="34760" y="18164"/>
                              <a:pt x="28158" y="21599"/>
                              <a:pt x="21114" y="21600"/>
                            </a:cubicBezTo>
                            <a:cubicBezTo>
                              <a:pt x="10940" y="21600"/>
                              <a:pt x="2145" y="14500"/>
                              <a:pt x="-1" y="4556"/>
                            </a:cubicBezTo>
                            <a:lnTo>
                              <a:pt x="21114"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grpSp>
              <p:nvGrpSpPr>
                <p:cNvPr id="60094" name="Group 245"/>
                <p:cNvGrpSpPr>
                  <a:grpSpLocks/>
                </p:cNvGrpSpPr>
                <p:nvPr/>
              </p:nvGrpSpPr>
              <p:grpSpPr bwMode="auto">
                <a:xfrm rot="-2175669">
                  <a:off x="727" y="2469"/>
                  <a:ext cx="305" cy="147"/>
                  <a:chOff x="2448" y="3273"/>
                  <a:chExt cx="305" cy="147"/>
                </a:xfrm>
              </p:grpSpPr>
              <p:sp>
                <p:nvSpPr>
                  <p:cNvPr id="60107" name="Freeform 246"/>
                  <p:cNvSpPr>
                    <a:spLocks/>
                  </p:cNvSpPr>
                  <p:nvPr/>
                </p:nvSpPr>
                <p:spPr bwMode="auto">
                  <a:xfrm>
                    <a:off x="2448" y="3273"/>
                    <a:ext cx="65" cy="147"/>
                  </a:xfrm>
                  <a:custGeom>
                    <a:avLst/>
                    <a:gdLst>
                      <a:gd name="T0" fmla="*/ 57 w 65"/>
                      <a:gd name="T1" fmla="*/ 145 h 147"/>
                      <a:gd name="T2" fmla="*/ 50 w 65"/>
                      <a:gd name="T3" fmla="*/ 142 h 147"/>
                      <a:gd name="T4" fmla="*/ 42 w 65"/>
                      <a:gd name="T5" fmla="*/ 140 h 147"/>
                      <a:gd name="T6" fmla="*/ 38 w 65"/>
                      <a:gd name="T7" fmla="*/ 136 h 147"/>
                      <a:gd name="T8" fmla="*/ 34 w 65"/>
                      <a:gd name="T9" fmla="*/ 134 h 147"/>
                      <a:gd name="T10" fmla="*/ 27 w 65"/>
                      <a:gd name="T11" fmla="*/ 129 h 147"/>
                      <a:gd name="T12" fmla="*/ 23 w 65"/>
                      <a:gd name="T13" fmla="*/ 127 h 147"/>
                      <a:gd name="T14" fmla="*/ 19 w 65"/>
                      <a:gd name="T15" fmla="*/ 122 h 147"/>
                      <a:gd name="T16" fmla="*/ 15 w 65"/>
                      <a:gd name="T17" fmla="*/ 118 h 147"/>
                      <a:gd name="T18" fmla="*/ 11 w 65"/>
                      <a:gd name="T19" fmla="*/ 114 h 147"/>
                      <a:gd name="T20" fmla="*/ 8 w 65"/>
                      <a:gd name="T21" fmla="*/ 109 h 147"/>
                      <a:gd name="T22" fmla="*/ 8 w 65"/>
                      <a:gd name="T23" fmla="*/ 105 h 147"/>
                      <a:gd name="T24" fmla="*/ 4 w 65"/>
                      <a:gd name="T25" fmla="*/ 100 h 147"/>
                      <a:gd name="T26" fmla="*/ 4 w 65"/>
                      <a:gd name="T27" fmla="*/ 96 h 147"/>
                      <a:gd name="T28" fmla="*/ 0 w 65"/>
                      <a:gd name="T29" fmla="*/ 91 h 147"/>
                      <a:gd name="T30" fmla="*/ 0 w 65"/>
                      <a:gd name="T31" fmla="*/ 87 h 147"/>
                      <a:gd name="T32" fmla="*/ 0 w 65"/>
                      <a:gd name="T33" fmla="*/ 82 h 147"/>
                      <a:gd name="T34" fmla="*/ 0 w 65"/>
                      <a:gd name="T35" fmla="*/ 78 h 147"/>
                      <a:gd name="T36" fmla="*/ 0 w 65"/>
                      <a:gd name="T37" fmla="*/ 73 h 147"/>
                      <a:gd name="T38" fmla="*/ 0 w 65"/>
                      <a:gd name="T39" fmla="*/ 69 h 147"/>
                      <a:gd name="T40" fmla="*/ 0 w 65"/>
                      <a:gd name="T41" fmla="*/ 65 h 147"/>
                      <a:gd name="T42" fmla="*/ 0 w 65"/>
                      <a:gd name="T43" fmla="*/ 60 h 147"/>
                      <a:gd name="T44" fmla="*/ 0 w 65"/>
                      <a:gd name="T45" fmla="*/ 56 h 147"/>
                      <a:gd name="T46" fmla="*/ 4 w 65"/>
                      <a:gd name="T47" fmla="*/ 51 h 147"/>
                      <a:gd name="T48" fmla="*/ 4 w 65"/>
                      <a:gd name="T49" fmla="*/ 47 h 147"/>
                      <a:gd name="T50" fmla="*/ 8 w 65"/>
                      <a:gd name="T51" fmla="*/ 42 h 147"/>
                      <a:gd name="T52" fmla="*/ 11 w 65"/>
                      <a:gd name="T53" fmla="*/ 38 h 147"/>
                      <a:gd name="T54" fmla="*/ 15 w 65"/>
                      <a:gd name="T55" fmla="*/ 33 h 147"/>
                      <a:gd name="T56" fmla="*/ 19 w 65"/>
                      <a:gd name="T57" fmla="*/ 29 h 147"/>
                      <a:gd name="T58" fmla="*/ 23 w 65"/>
                      <a:gd name="T59" fmla="*/ 24 h 147"/>
                      <a:gd name="T60" fmla="*/ 27 w 65"/>
                      <a:gd name="T61" fmla="*/ 22 h 147"/>
                      <a:gd name="T62" fmla="*/ 31 w 65"/>
                      <a:gd name="T63" fmla="*/ 18 h 147"/>
                      <a:gd name="T64" fmla="*/ 34 w 65"/>
                      <a:gd name="T65" fmla="*/ 13 h 147"/>
                      <a:gd name="T66" fmla="*/ 42 w 65"/>
                      <a:gd name="T67" fmla="*/ 11 h 147"/>
                      <a:gd name="T68" fmla="*/ 46 w 65"/>
                      <a:gd name="T69" fmla="*/ 9 h 147"/>
                      <a:gd name="T70" fmla="*/ 53 w 65"/>
                      <a:gd name="T71" fmla="*/ 4 h 147"/>
                      <a:gd name="T72" fmla="*/ 57 w 65"/>
                      <a:gd name="T73" fmla="*/ 2 h 147"/>
                      <a:gd name="T74" fmla="*/ 65 w 65"/>
                      <a:gd name="T75" fmla="*/ 0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
                      <a:gd name="T115" fmla="*/ 0 h 147"/>
                      <a:gd name="T116" fmla="*/ 65 w 65"/>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 h="147">
                        <a:moveTo>
                          <a:pt x="57" y="147"/>
                        </a:moveTo>
                        <a:lnTo>
                          <a:pt x="57" y="145"/>
                        </a:lnTo>
                        <a:lnTo>
                          <a:pt x="53" y="145"/>
                        </a:lnTo>
                        <a:lnTo>
                          <a:pt x="50" y="142"/>
                        </a:lnTo>
                        <a:lnTo>
                          <a:pt x="46" y="140"/>
                        </a:lnTo>
                        <a:lnTo>
                          <a:pt x="42" y="140"/>
                        </a:lnTo>
                        <a:lnTo>
                          <a:pt x="42" y="138"/>
                        </a:lnTo>
                        <a:lnTo>
                          <a:pt x="38" y="136"/>
                        </a:lnTo>
                        <a:lnTo>
                          <a:pt x="34" y="136"/>
                        </a:lnTo>
                        <a:lnTo>
                          <a:pt x="34" y="134"/>
                        </a:lnTo>
                        <a:lnTo>
                          <a:pt x="31" y="131"/>
                        </a:lnTo>
                        <a:lnTo>
                          <a:pt x="27" y="129"/>
                        </a:lnTo>
                        <a:lnTo>
                          <a:pt x="27" y="127"/>
                        </a:lnTo>
                        <a:lnTo>
                          <a:pt x="23" y="127"/>
                        </a:lnTo>
                        <a:lnTo>
                          <a:pt x="23" y="125"/>
                        </a:lnTo>
                        <a:lnTo>
                          <a:pt x="19" y="122"/>
                        </a:lnTo>
                        <a:lnTo>
                          <a:pt x="19" y="120"/>
                        </a:lnTo>
                        <a:lnTo>
                          <a:pt x="15" y="118"/>
                        </a:lnTo>
                        <a:lnTo>
                          <a:pt x="15" y="116"/>
                        </a:lnTo>
                        <a:lnTo>
                          <a:pt x="11" y="114"/>
                        </a:lnTo>
                        <a:lnTo>
                          <a:pt x="11" y="111"/>
                        </a:lnTo>
                        <a:lnTo>
                          <a:pt x="8" y="109"/>
                        </a:lnTo>
                        <a:lnTo>
                          <a:pt x="8" y="107"/>
                        </a:lnTo>
                        <a:lnTo>
                          <a:pt x="8" y="105"/>
                        </a:lnTo>
                        <a:lnTo>
                          <a:pt x="4" y="102"/>
                        </a:lnTo>
                        <a:lnTo>
                          <a:pt x="4" y="100"/>
                        </a:lnTo>
                        <a:lnTo>
                          <a:pt x="4" y="98"/>
                        </a:lnTo>
                        <a:lnTo>
                          <a:pt x="4"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4" y="53"/>
                        </a:lnTo>
                        <a:lnTo>
                          <a:pt x="4" y="51"/>
                        </a:lnTo>
                        <a:lnTo>
                          <a:pt x="4" y="49"/>
                        </a:lnTo>
                        <a:lnTo>
                          <a:pt x="4" y="47"/>
                        </a:lnTo>
                        <a:lnTo>
                          <a:pt x="8" y="44"/>
                        </a:lnTo>
                        <a:lnTo>
                          <a:pt x="8" y="42"/>
                        </a:lnTo>
                        <a:lnTo>
                          <a:pt x="8" y="40"/>
                        </a:lnTo>
                        <a:lnTo>
                          <a:pt x="11" y="38"/>
                        </a:lnTo>
                        <a:lnTo>
                          <a:pt x="11" y="36"/>
                        </a:lnTo>
                        <a:lnTo>
                          <a:pt x="15" y="33"/>
                        </a:lnTo>
                        <a:lnTo>
                          <a:pt x="15" y="31"/>
                        </a:lnTo>
                        <a:lnTo>
                          <a:pt x="19" y="29"/>
                        </a:lnTo>
                        <a:lnTo>
                          <a:pt x="19" y="27"/>
                        </a:lnTo>
                        <a:lnTo>
                          <a:pt x="23" y="24"/>
                        </a:lnTo>
                        <a:lnTo>
                          <a:pt x="23" y="22"/>
                        </a:lnTo>
                        <a:lnTo>
                          <a:pt x="27" y="22"/>
                        </a:lnTo>
                        <a:lnTo>
                          <a:pt x="27" y="20"/>
                        </a:lnTo>
                        <a:lnTo>
                          <a:pt x="31" y="18"/>
                        </a:lnTo>
                        <a:lnTo>
                          <a:pt x="34" y="16"/>
                        </a:lnTo>
                        <a:lnTo>
                          <a:pt x="34" y="13"/>
                        </a:lnTo>
                        <a:lnTo>
                          <a:pt x="38" y="13"/>
                        </a:lnTo>
                        <a:lnTo>
                          <a:pt x="42" y="11"/>
                        </a:lnTo>
                        <a:lnTo>
                          <a:pt x="42" y="9"/>
                        </a:lnTo>
                        <a:lnTo>
                          <a:pt x="46" y="9"/>
                        </a:lnTo>
                        <a:lnTo>
                          <a:pt x="50" y="7"/>
                        </a:lnTo>
                        <a:lnTo>
                          <a:pt x="53" y="4"/>
                        </a:lnTo>
                        <a:lnTo>
                          <a:pt x="57" y="4"/>
                        </a:lnTo>
                        <a:lnTo>
                          <a:pt x="57" y="2"/>
                        </a:lnTo>
                        <a:lnTo>
                          <a:pt x="61" y="2"/>
                        </a:lnTo>
                        <a:lnTo>
                          <a:pt x="65"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08" name="Freeform 247"/>
                  <p:cNvSpPr>
                    <a:spLocks/>
                  </p:cNvSpPr>
                  <p:nvPr/>
                </p:nvSpPr>
                <p:spPr bwMode="auto">
                  <a:xfrm>
                    <a:off x="2498" y="3273"/>
                    <a:ext cx="64" cy="147"/>
                  </a:xfrm>
                  <a:custGeom>
                    <a:avLst/>
                    <a:gdLst>
                      <a:gd name="T0" fmla="*/ 53 w 64"/>
                      <a:gd name="T1" fmla="*/ 145 h 147"/>
                      <a:gd name="T2" fmla="*/ 49 w 64"/>
                      <a:gd name="T3" fmla="*/ 142 h 147"/>
                      <a:gd name="T4" fmla="*/ 45 w 64"/>
                      <a:gd name="T5" fmla="*/ 140 h 147"/>
                      <a:gd name="T6" fmla="*/ 42 w 64"/>
                      <a:gd name="T7" fmla="*/ 138 h 147"/>
                      <a:gd name="T8" fmla="*/ 38 w 64"/>
                      <a:gd name="T9" fmla="*/ 136 h 147"/>
                      <a:gd name="T10" fmla="*/ 34 w 64"/>
                      <a:gd name="T11" fmla="*/ 134 h 147"/>
                      <a:gd name="T12" fmla="*/ 30 w 64"/>
                      <a:gd name="T13" fmla="*/ 131 h 147"/>
                      <a:gd name="T14" fmla="*/ 26 w 64"/>
                      <a:gd name="T15" fmla="*/ 127 h 147"/>
                      <a:gd name="T16" fmla="*/ 23 w 64"/>
                      <a:gd name="T17" fmla="*/ 125 h 147"/>
                      <a:gd name="T18" fmla="*/ 19 w 64"/>
                      <a:gd name="T19" fmla="*/ 120 h 147"/>
                      <a:gd name="T20" fmla="*/ 15 w 64"/>
                      <a:gd name="T21" fmla="*/ 118 h 147"/>
                      <a:gd name="T22" fmla="*/ 11 w 64"/>
                      <a:gd name="T23" fmla="*/ 114 h 147"/>
                      <a:gd name="T24" fmla="*/ 7 w 64"/>
                      <a:gd name="T25" fmla="*/ 109 h 147"/>
                      <a:gd name="T26" fmla="*/ 7 w 64"/>
                      <a:gd name="T27" fmla="*/ 105 h 147"/>
                      <a:gd name="T28" fmla="*/ 3 w 64"/>
                      <a:gd name="T29" fmla="*/ 102 h 147"/>
                      <a:gd name="T30" fmla="*/ 3 w 64"/>
                      <a:gd name="T31" fmla="*/ 98 h 147"/>
                      <a:gd name="T32" fmla="*/ 0 w 64"/>
                      <a:gd name="T33" fmla="*/ 93 h 147"/>
                      <a:gd name="T34" fmla="*/ 0 w 64"/>
                      <a:gd name="T35" fmla="*/ 89 h 147"/>
                      <a:gd name="T36" fmla="*/ 0 w 64"/>
                      <a:gd name="T37" fmla="*/ 85 h 147"/>
                      <a:gd name="T38" fmla="*/ 0 w 64"/>
                      <a:gd name="T39" fmla="*/ 80 h 147"/>
                      <a:gd name="T40" fmla="*/ 0 w 64"/>
                      <a:gd name="T41" fmla="*/ 76 h 147"/>
                      <a:gd name="T42" fmla="*/ 0 w 64"/>
                      <a:gd name="T43" fmla="*/ 71 h 147"/>
                      <a:gd name="T44" fmla="*/ 0 w 64"/>
                      <a:gd name="T45" fmla="*/ 67 h 147"/>
                      <a:gd name="T46" fmla="*/ 0 w 64"/>
                      <a:gd name="T47" fmla="*/ 62 h 147"/>
                      <a:gd name="T48" fmla="*/ 0 w 64"/>
                      <a:gd name="T49" fmla="*/ 58 h 147"/>
                      <a:gd name="T50" fmla="*/ 3 w 64"/>
                      <a:gd name="T51" fmla="*/ 53 h 147"/>
                      <a:gd name="T52" fmla="*/ 3 w 64"/>
                      <a:gd name="T53" fmla="*/ 49 h 147"/>
                      <a:gd name="T54" fmla="*/ 3 w 64"/>
                      <a:gd name="T55" fmla="*/ 44 h 147"/>
                      <a:gd name="T56" fmla="*/ 7 w 64"/>
                      <a:gd name="T57" fmla="*/ 42 h 147"/>
                      <a:gd name="T58" fmla="*/ 11 w 64"/>
                      <a:gd name="T59" fmla="*/ 38 h 147"/>
                      <a:gd name="T60" fmla="*/ 15 w 64"/>
                      <a:gd name="T61" fmla="*/ 33 h 147"/>
                      <a:gd name="T62" fmla="*/ 15 w 64"/>
                      <a:gd name="T63" fmla="*/ 29 h 147"/>
                      <a:gd name="T64" fmla="*/ 19 w 64"/>
                      <a:gd name="T65" fmla="*/ 27 h 147"/>
                      <a:gd name="T66" fmla="*/ 23 w 64"/>
                      <a:gd name="T67" fmla="*/ 22 h 147"/>
                      <a:gd name="T68" fmla="*/ 26 w 64"/>
                      <a:gd name="T69" fmla="*/ 20 h 147"/>
                      <a:gd name="T70" fmla="*/ 30 w 64"/>
                      <a:gd name="T71" fmla="*/ 16 h 147"/>
                      <a:gd name="T72" fmla="*/ 34 w 64"/>
                      <a:gd name="T73" fmla="*/ 13 h 147"/>
                      <a:gd name="T74" fmla="*/ 38 w 64"/>
                      <a:gd name="T75" fmla="*/ 11 h 147"/>
                      <a:gd name="T76" fmla="*/ 42 w 64"/>
                      <a:gd name="T77" fmla="*/ 9 h 147"/>
                      <a:gd name="T78" fmla="*/ 45 w 64"/>
                      <a:gd name="T79" fmla="*/ 7 h 147"/>
                      <a:gd name="T80" fmla="*/ 49 w 64"/>
                      <a:gd name="T81" fmla="*/ 4 h 147"/>
                      <a:gd name="T82" fmla="*/ 57 w 64"/>
                      <a:gd name="T83" fmla="*/ 2 h 147"/>
                      <a:gd name="T84" fmla="*/ 61 w 64"/>
                      <a:gd name="T85" fmla="*/ 0 h 147"/>
                      <a:gd name="T86" fmla="*/ 64 w 64"/>
                      <a:gd name="T87" fmla="*/ 0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
                      <a:gd name="T133" fmla="*/ 0 h 147"/>
                      <a:gd name="T134" fmla="*/ 64 w 6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 h="147">
                        <a:moveTo>
                          <a:pt x="57" y="147"/>
                        </a:moveTo>
                        <a:lnTo>
                          <a:pt x="53" y="145"/>
                        </a:lnTo>
                        <a:lnTo>
                          <a:pt x="49" y="145"/>
                        </a:lnTo>
                        <a:lnTo>
                          <a:pt x="49" y="142"/>
                        </a:lnTo>
                        <a:lnTo>
                          <a:pt x="45" y="142"/>
                        </a:lnTo>
                        <a:lnTo>
                          <a:pt x="45" y="140"/>
                        </a:lnTo>
                        <a:lnTo>
                          <a:pt x="42" y="140"/>
                        </a:lnTo>
                        <a:lnTo>
                          <a:pt x="42" y="138"/>
                        </a:lnTo>
                        <a:lnTo>
                          <a:pt x="38" y="138"/>
                        </a:lnTo>
                        <a:lnTo>
                          <a:pt x="38" y="136"/>
                        </a:lnTo>
                        <a:lnTo>
                          <a:pt x="34" y="136"/>
                        </a:lnTo>
                        <a:lnTo>
                          <a:pt x="34" y="134"/>
                        </a:lnTo>
                        <a:lnTo>
                          <a:pt x="30" y="134"/>
                        </a:lnTo>
                        <a:lnTo>
                          <a:pt x="30" y="131"/>
                        </a:lnTo>
                        <a:lnTo>
                          <a:pt x="26" y="129"/>
                        </a:lnTo>
                        <a:lnTo>
                          <a:pt x="26" y="127"/>
                        </a:lnTo>
                        <a:lnTo>
                          <a:pt x="23" y="127"/>
                        </a:lnTo>
                        <a:lnTo>
                          <a:pt x="23" y="125"/>
                        </a:lnTo>
                        <a:lnTo>
                          <a:pt x="19" y="122"/>
                        </a:lnTo>
                        <a:lnTo>
                          <a:pt x="19" y="120"/>
                        </a:lnTo>
                        <a:lnTo>
                          <a:pt x="15" y="120"/>
                        </a:lnTo>
                        <a:lnTo>
                          <a:pt x="15" y="118"/>
                        </a:lnTo>
                        <a:lnTo>
                          <a:pt x="15" y="116"/>
                        </a:lnTo>
                        <a:lnTo>
                          <a:pt x="11" y="114"/>
                        </a:lnTo>
                        <a:lnTo>
                          <a:pt x="11" y="111"/>
                        </a:lnTo>
                        <a:lnTo>
                          <a:pt x="7" y="109"/>
                        </a:lnTo>
                        <a:lnTo>
                          <a:pt x="7" y="107"/>
                        </a:lnTo>
                        <a:lnTo>
                          <a:pt x="7" y="105"/>
                        </a:lnTo>
                        <a:lnTo>
                          <a:pt x="3" y="105"/>
                        </a:lnTo>
                        <a:lnTo>
                          <a:pt x="3" y="102"/>
                        </a:lnTo>
                        <a:lnTo>
                          <a:pt x="3" y="100"/>
                        </a:lnTo>
                        <a:lnTo>
                          <a:pt x="3" y="98"/>
                        </a:lnTo>
                        <a:lnTo>
                          <a:pt x="3"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3" y="53"/>
                        </a:lnTo>
                        <a:lnTo>
                          <a:pt x="3" y="51"/>
                        </a:lnTo>
                        <a:lnTo>
                          <a:pt x="3" y="49"/>
                        </a:lnTo>
                        <a:lnTo>
                          <a:pt x="3" y="47"/>
                        </a:lnTo>
                        <a:lnTo>
                          <a:pt x="3" y="44"/>
                        </a:lnTo>
                        <a:lnTo>
                          <a:pt x="7" y="44"/>
                        </a:lnTo>
                        <a:lnTo>
                          <a:pt x="7" y="42"/>
                        </a:lnTo>
                        <a:lnTo>
                          <a:pt x="7" y="40"/>
                        </a:lnTo>
                        <a:lnTo>
                          <a:pt x="11" y="38"/>
                        </a:lnTo>
                        <a:lnTo>
                          <a:pt x="11" y="36"/>
                        </a:lnTo>
                        <a:lnTo>
                          <a:pt x="15" y="33"/>
                        </a:lnTo>
                        <a:lnTo>
                          <a:pt x="15" y="31"/>
                        </a:lnTo>
                        <a:lnTo>
                          <a:pt x="15" y="29"/>
                        </a:lnTo>
                        <a:lnTo>
                          <a:pt x="19" y="29"/>
                        </a:lnTo>
                        <a:lnTo>
                          <a:pt x="19" y="27"/>
                        </a:lnTo>
                        <a:lnTo>
                          <a:pt x="23" y="24"/>
                        </a:lnTo>
                        <a:lnTo>
                          <a:pt x="23" y="22"/>
                        </a:lnTo>
                        <a:lnTo>
                          <a:pt x="26" y="22"/>
                        </a:lnTo>
                        <a:lnTo>
                          <a:pt x="26" y="20"/>
                        </a:lnTo>
                        <a:lnTo>
                          <a:pt x="30" y="18"/>
                        </a:lnTo>
                        <a:lnTo>
                          <a:pt x="30" y="16"/>
                        </a:lnTo>
                        <a:lnTo>
                          <a:pt x="34" y="16"/>
                        </a:lnTo>
                        <a:lnTo>
                          <a:pt x="34" y="13"/>
                        </a:lnTo>
                        <a:lnTo>
                          <a:pt x="38" y="13"/>
                        </a:lnTo>
                        <a:lnTo>
                          <a:pt x="38" y="11"/>
                        </a:lnTo>
                        <a:lnTo>
                          <a:pt x="42" y="11"/>
                        </a:lnTo>
                        <a:lnTo>
                          <a:pt x="42" y="9"/>
                        </a:lnTo>
                        <a:lnTo>
                          <a:pt x="45" y="9"/>
                        </a:lnTo>
                        <a:lnTo>
                          <a:pt x="45" y="7"/>
                        </a:lnTo>
                        <a:lnTo>
                          <a:pt x="49" y="7"/>
                        </a:lnTo>
                        <a:lnTo>
                          <a:pt x="49" y="4"/>
                        </a:lnTo>
                        <a:lnTo>
                          <a:pt x="53" y="4"/>
                        </a:lnTo>
                        <a:lnTo>
                          <a:pt x="57" y="2"/>
                        </a:lnTo>
                        <a:lnTo>
                          <a:pt x="61" y="2"/>
                        </a:lnTo>
                        <a:lnTo>
                          <a:pt x="61" y="0"/>
                        </a:lnTo>
                        <a:lnTo>
                          <a:pt x="64"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09" name="Freeform 248"/>
                  <p:cNvSpPr>
                    <a:spLocks/>
                  </p:cNvSpPr>
                  <p:nvPr/>
                </p:nvSpPr>
                <p:spPr bwMode="auto">
                  <a:xfrm>
                    <a:off x="2543" y="3273"/>
                    <a:ext cx="65" cy="147"/>
                  </a:xfrm>
                  <a:custGeom>
                    <a:avLst/>
                    <a:gdLst>
                      <a:gd name="T0" fmla="*/ 58 w 65"/>
                      <a:gd name="T1" fmla="*/ 145 h 147"/>
                      <a:gd name="T2" fmla="*/ 50 w 65"/>
                      <a:gd name="T3" fmla="*/ 142 h 147"/>
                      <a:gd name="T4" fmla="*/ 42 w 65"/>
                      <a:gd name="T5" fmla="*/ 140 h 147"/>
                      <a:gd name="T6" fmla="*/ 39 w 65"/>
                      <a:gd name="T7" fmla="*/ 136 h 147"/>
                      <a:gd name="T8" fmla="*/ 35 w 65"/>
                      <a:gd name="T9" fmla="*/ 134 h 147"/>
                      <a:gd name="T10" fmla="*/ 27 w 65"/>
                      <a:gd name="T11" fmla="*/ 129 h 147"/>
                      <a:gd name="T12" fmla="*/ 23 w 65"/>
                      <a:gd name="T13" fmla="*/ 127 h 147"/>
                      <a:gd name="T14" fmla="*/ 19 w 65"/>
                      <a:gd name="T15" fmla="*/ 122 h 147"/>
                      <a:gd name="T16" fmla="*/ 16 w 65"/>
                      <a:gd name="T17" fmla="*/ 118 h 147"/>
                      <a:gd name="T18" fmla="*/ 12 w 65"/>
                      <a:gd name="T19" fmla="*/ 114 h 147"/>
                      <a:gd name="T20" fmla="*/ 8 w 65"/>
                      <a:gd name="T21" fmla="*/ 109 h 147"/>
                      <a:gd name="T22" fmla="*/ 8 w 65"/>
                      <a:gd name="T23" fmla="*/ 105 h 147"/>
                      <a:gd name="T24" fmla="*/ 4 w 65"/>
                      <a:gd name="T25" fmla="*/ 100 h 147"/>
                      <a:gd name="T26" fmla="*/ 4 w 65"/>
                      <a:gd name="T27" fmla="*/ 96 h 147"/>
                      <a:gd name="T28" fmla="*/ 0 w 65"/>
                      <a:gd name="T29" fmla="*/ 91 h 147"/>
                      <a:gd name="T30" fmla="*/ 0 w 65"/>
                      <a:gd name="T31" fmla="*/ 87 h 147"/>
                      <a:gd name="T32" fmla="*/ 0 w 65"/>
                      <a:gd name="T33" fmla="*/ 82 h 147"/>
                      <a:gd name="T34" fmla="*/ 0 w 65"/>
                      <a:gd name="T35" fmla="*/ 78 h 147"/>
                      <a:gd name="T36" fmla="*/ 0 w 65"/>
                      <a:gd name="T37" fmla="*/ 73 h 147"/>
                      <a:gd name="T38" fmla="*/ 0 w 65"/>
                      <a:gd name="T39" fmla="*/ 69 h 147"/>
                      <a:gd name="T40" fmla="*/ 0 w 65"/>
                      <a:gd name="T41" fmla="*/ 65 h 147"/>
                      <a:gd name="T42" fmla="*/ 0 w 65"/>
                      <a:gd name="T43" fmla="*/ 60 h 147"/>
                      <a:gd name="T44" fmla="*/ 0 w 65"/>
                      <a:gd name="T45" fmla="*/ 56 h 147"/>
                      <a:gd name="T46" fmla="*/ 4 w 65"/>
                      <a:gd name="T47" fmla="*/ 51 h 147"/>
                      <a:gd name="T48" fmla="*/ 4 w 65"/>
                      <a:gd name="T49" fmla="*/ 47 h 147"/>
                      <a:gd name="T50" fmla="*/ 8 w 65"/>
                      <a:gd name="T51" fmla="*/ 42 h 147"/>
                      <a:gd name="T52" fmla="*/ 12 w 65"/>
                      <a:gd name="T53" fmla="*/ 38 h 147"/>
                      <a:gd name="T54" fmla="*/ 16 w 65"/>
                      <a:gd name="T55" fmla="*/ 33 h 147"/>
                      <a:gd name="T56" fmla="*/ 19 w 65"/>
                      <a:gd name="T57" fmla="*/ 29 h 147"/>
                      <a:gd name="T58" fmla="*/ 23 w 65"/>
                      <a:gd name="T59" fmla="*/ 24 h 147"/>
                      <a:gd name="T60" fmla="*/ 27 w 65"/>
                      <a:gd name="T61" fmla="*/ 22 h 147"/>
                      <a:gd name="T62" fmla="*/ 31 w 65"/>
                      <a:gd name="T63" fmla="*/ 18 h 147"/>
                      <a:gd name="T64" fmla="*/ 35 w 65"/>
                      <a:gd name="T65" fmla="*/ 13 h 147"/>
                      <a:gd name="T66" fmla="*/ 42 w 65"/>
                      <a:gd name="T67" fmla="*/ 11 h 147"/>
                      <a:gd name="T68" fmla="*/ 46 w 65"/>
                      <a:gd name="T69" fmla="*/ 9 h 147"/>
                      <a:gd name="T70" fmla="*/ 54 w 65"/>
                      <a:gd name="T71" fmla="*/ 4 h 147"/>
                      <a:gd name="T72" fmla="*/ 58 w 65"/>
                      <a:gd name="T73" fmla="*/ 2 h 147"/>
                      <a:gd name="T74" fmla="*/ 65 w 65"/>
                      <a:gd name="T75" fmla="*/ 0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
                      <a:gd name="T115" fmla="*/ 0 h 147"/>
                      <a:gd name="T116" fmla="*/ 65 w 65"/>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 h="147">
                        <a:moveTo>
                          <a:pt x="58" y="147"/>
                        </a:moveTo>
                        <a:lnTo>
                          <a:pt x="58" y="145"/>
                        </a:lnTo>
                        <a:lnTo>
                          <a:pt x="54" y="145"/>
                        </a:lnTo>
                        <a:lnTo>
                          <a:pt x="50" y="142"/>
                        </a:lnTo>
                        <a:lnTo>
                          <a:pt x="46" y="140"/>
                        </a:lnTo>
                        <a:lnTo>
                          <a:pt x="42" y="140"/>
                        </a:lnTo>
                        <a:lnTo>
                          <a:pt x="42" y="138"/>
                        </a:lnTo>
                        <a:lnTo>
                          <a:pt x="39" y="136"/>
                        </a:lnTo>
                        <a:lnTo>
                          <a:pt x="35" y="136"/>
                        </a:lnTo>
                        <a:lnTo>
                          <a:pt x="35" y="134"/>
                        </a:lnTo>
                        <a:lnTo>
                          <a:pt x="31" y="131"/>
                        </a:lnTo>
                        <a:lnTo>
                          <a:pt x="27" y="129"/>
                        </a:lnTo>
                        <a:lnTo>
                          <a:pt x="27" y="127"/>
                        </a:lnTo>
                        <a:lnTo>
                          <a:pt x="23" y="127"/>
                        </a:lnTo>
                        <a:lnTo>
                          <a:pt x="23" y="125"/>
                        </a:lnTo>
                        <a:lnTo>
                          <a:pt x="19" y="122"/>
                        </a:lnTo>
                        <a:lnTo>
                          <a:pt x="19" y="120"/>
                        </a:lnTo>
                        <a:lnTo>
                          <a:pt x="16" y="118"/>
                        </a:lnTo>
                        <a:lnTo>
                          <a:pt x="16" y="116"/>
                        </a:lnTo>
                        <a:lnTo>
                          <a:pt x="12" y="114"/>
                        </a:lnTo>
                        <a:lnTo>
                          <a:pt x="12" y="111"/>
                        </a:lnTo>
                        <a:lnTo>
                          <a:pt x="8" y="109"/>
                        </a:lnTo>
                        <a:lnTo>
                          <a:pt x="8" y="107"/>
                        </a:lnTo>
                        <a:lnTo>
                          <a:pt x="8" y="105"/>
                        </a:lnTo>
                        <a:lnTo>
                          <a:pt x="4" y="102"/>
                        </a:lnTo>
                        <a:lnTo>
                          <a:pt x="4" y="100"/>
                        </a:lnTo>
                        <a:lnTo>
                          <a:pt x="4" y="98"/>
                        </a:lnTo>
                        <a:lnTo>
                          <a:pt x="4"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4" y="53"/>
                        </a:lnTo>
                        <a:lnTo>
                          <a:pt x="4" y="51"/>
                        </a:lnTo>
                        <a:lnTo>
                          <a:pt x="4" y="49"/>
                        </a:lnTo>
                        <a:lnTo>
                          <a:pt x="4" y="47"/>
                        </a:lnTo>
                        <a:lnTo>
                          <a:pt x="8" y="44"/>
                        </a:lnTo>
                        <a:lnTo>
                          <a:pt x="8" y="42"/>
                        </a:lnTo>
                        <a:lnTo>
                          <a:pt x="8" y="40"/>
                        </a:lnTo>
                        <a:lnTo>
                          <a:pt x="12" y="38"/>
                        </a:lnTo>
                        <a:lnTo>
                          <a:pt x="12" y="36"/>
                        </a:lnTo>
                        <a:lnTo>
                          <a:pt x="16" y="33"/>
                        </a:lnTo>
                        <a:lnTo>
                          <a:pt x="16" y="31"/>
                        </a:lnTo>
                        <a:lnTo>
                          <a:pt x="19" y="29"/>
                        </a:lnTo>
                        <a:lnTo>
                          <a:pt x="19" y="27"/>
                        </a:lnTo>
                        <a:lnTo>
                          <a:pt x="23" y="24"/>
                        </a:lnTo>
                        <a:lnTo>
                          <a:pt x="23" y="22"/>
                        </a:lnTo>
                        <a:lnTo>
                          <a:pt x="27" y="22"/>
                        </a:lnTo>
                        <a:lnTo>
                          <a:pt x="27" y="20"/>
                        </a:lnTo>
                        <a:lnTo>
                          <a:pt x="31" y="18"/>
                        </a:lnTo>
                        <a:lnTo>
                          <a:pt x="35" y="16"/>
                        </a:lnTo>
                        <a:lnTo>
                          <a:pt x="35" y="13"/>
                        </a:lnTo>
                        <a:lnTo>
                          <a:pt x="39" y="13"/>
                        </a:lnTo>
                        <a:lnTo>
                          <a:pt x="42" y="11"/>
                        </a:lnTo>
                        <a:lnTo>
                          <a:pt x="42" y="9"/>
                        </a:lnTo>
                        <a:lnTo>
                          <a:pt x="46" y="9"/>
                        </a:lnTo>
                        <a:lnTo>
                          <a:pt x="50" y="7"/>
                        </a:lnTo>
                        <a:lnTo>
                          <a:pt x="54" y="4"/>
                        </a:lnTo>
                        <a:lnTo>
                          <a:pt x="58" y="4"/>
                        </a:lnTo>
                        <a:lnTo>
                          <a:pt x="58" y="2"/>
                        </a:lnTo>
                        <a:lnTo>
                          <a:pt x="61" y="2"/>
                        </a:lnTo>
                        <a:lnTo>
                          <a:pt x="65"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10" name="Freeform 249"/>
                  <p:cNvSpPr>
                    <a:spLocks/>
                  </p:cNvSpPr>
                  <p:nvPr/>
                </p:nvSpPr>
                <p:spPr bwMode="auto">
                  <a:xfrm>
                    <a:off x="2593" y="3273"/>
                    <a:ext cx="65" cy="147"/>
                  </a:xfrm>
                  <a:custGeom>
                    <a:avLst/>
                    <a:gdLst>
                      <a:gd name="T0" fmla="*/ 53 w 65"/>
                      <a:gd name="T1" fmla="*/ 145 h 147"/>
                      <a:gd name="T2" fmla="*/ 50 w 65"/>
                      <a:gd name="T3" fmla="*/ 142 h 147"/>
                      <a:gd name="T4" fmla="*/ 46 w 65"/>
                      <a:gd name="T5" fmla="*/ 140 h 147"/>
                      <a:gd name="T6" fmla="*/ 42 w 65"/>
                      <a:gd name="T7" fmla="*/ 138 h 147"/>
                      <a:gd name="T8" fmla="*/ 38 w 65"/>
                      <a:gd name="T9" fmla="*/ 136 h 147"/>
                      <a:gd name="T10" fmla="*/ 34 w 65"/>
                      <a:gd name="T11" fmla="*/ 134 h 147"/>
                      <a:gd name="T12" fmla="*/ 31 w 65"/>
                      <a:gd name="T13" fmla="*/ 131 h 147"/>
                      <a:gd name="T14" fmla="*/ 27 w 65"/>
                      <a:gd name="T15" fmla="*/ 127 h 147"/>
                      <a:gd name="T16" fmla="*/ 23 w 65"/>
                      <a:gd name="T17" fmla="*/ 125 h 147"/>
                      <a:gd name="T18" fmla="*/ 19 w 65"/>
                      <a:gd name="T19" fmla="*/ 120 h 147"/>
                      <a:gd name="T20" fmla="*/ 15 w 65"/>
                      <a:gd name="T21" fmla="*/ 118 h 147"/>
                      <a:gd name="T22" fmla="*/ 11 w 65"/>
                      <a:gd name="T23" fmla="*/ 114 h 147"/>
                      <a:gd name="T24" fmla="*/ 8 w 65"/>
                      <a:gd name="T25" fmla="*/ 109 h 147"/>
                      <a:gd name="T26" fmla="*/ 8 w 65"/>
                      <a:gd name="T27" fmla="*/ 105 h 147"/>
                      <a:gd name="T28" fmla="*/ 4 w 65"/>
                      <a:gd name="T29" fmla="*/ 102 h 147"/>
                      <a:gd name="T30" fmla="*/ 4 w 65"/>
                      <a:gd name="T31" fmla="*/ 98 h 147"/>
                      <a:gd name="T32" fmla="*/ 0 w 65"/>
                      <a:gd name="T33" fmla="*/ 93 h 147"/>
                      <a:gd name="T34" fmla="*/ 0 w 65"/>
                      <a:gd name="T35" fmla="*/ 89 h 147"/>
                      <a:gd name="T36" fmla="*/ 0 w 65"/>
                      <a:gd name="T37" fmla="*/ 85 h 147"/>
                      <a:gd name="T38" fmla="*/ 0 w 65"/>
                      <a:gd name="T39" fmla="*/ 80 h 147"/>
                      <a:gd name="T40" fmla="*/ 0 w 65"/>
                      <a:gd name="T41" fmla="*/ 76 h 147"/>
                      <a:gd name="T42" fmla="*/ 0 w 65"/>
                      <a:gd name="T43" fmla="*/ 71 h 147"/>
                      <a:gd name="T44" fmla="*/ 0 w 65"/>
                      <a:gd name="T45" fmla="*/ 67 h 147"/>
                      <a:gd name="T46" fmla="*/ 0 w 65"/>
                      <a:gd name="T47" fmla="*/ 62 h 147"/>
                      <a:gd name="T48" fmla="*/ 0 w 65"/>
                      <a:gd name="T49" fmla="*/ 58 h 147"/>
                      <a:gd name="T50" fmla="*/ 4 w 65"/>
                      <a:gd name="T51" fmla="*/ 53 h 147"/>
                      <a:gd name="T52" fmla="*/ 4 w 65"/>
                      <a:gd name="T53" fmla="*/ 49 h 147"/>
                      <a:gd name="T54" fmla="*/ 4 w 65"/>
                      <a:gd name="T55" fmla="*/ 44 h 147"/>
                      <a:gd name="T56" fmla="*/ 8 w 65"/>
                      <a:gd name="T57" fmla="*/ 42 h 147"/>
                      <a:gd name="T58" fmla="*/ 11 w 65"/>
                      <a:gd name="T59" fmla="*/ 38 h 147"/>
                      <a:gd name="T60" fmla="*/ 15 w 65"/>
                      <a:gd name="T61" fmla="*/ 33 h 147"/>
                      <a:gd name="T62" fmla="*/ 15 w 65"/>
                      <a:gd name="T63" fmla="*/ 29 h 147"/>
                      <a:gd name="T64" fmla="*/ 19 w 65"/>
                      <a:gd name="T65" fmla="*/ 27 h 147"/>
                      <a:gd name="T66" fmla="*/ 23 w 65"/>
                      <a:gd name="T67" fmla="*/ 22 h 147"/>
                      <a:gd name="T68" fmla="*/ 27 w 65"/>
                      <a:gd name="T69" fmla="*/ 20 h 147"/>
                      <a:gd name="T70" fmla="*/ 31 w 65"/>
                      <a:gd name="T71" fmla="*/ 16 h 147"/>
                      <a:gd name="T72" fmla="*/ 34 w 65"/>
                      <a:gd name="T73" fmla="*/ 13 h 147"/>
                      <a:gd name="T74" fmla="*/ 38 w 65"/>
                      <a:gd name="T75" fmla="*/ 11 h 147"/>
                      <a:gd name="T76" fmla="*/ 42 w 65"/>
                      <a:gd name="T77" fmla="*/ 9 h 147"/>
                      <a:gd name="T78" fmla="*/ 46 w 65"/>
                      <a:gd name="T79" fmla="*/ 7 h 147"/>
                      <a:gd name="T80" fmla="*/ 50 w 65"/>
                      <a:gd name="T81" fmla="*/ 4 h 147"/>
                      <a:gd name="T82" fmla="*/ 57 w 65"/>
                      <a:gd name="T83" fmla="*/ 2 h 147"/>
                      <a:gd name="T84" fmla="*/ 61 w 65"/>
                      <a:gd name="T85" fmla="*/ 0 h 147"/>
                      <a:gd name="T86" fmla="*/ 65 w 65"/>
                      <a:gd name="T87" fmla="*/ 0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
                      <a:gd name="T133" fmla="*/ 0 h 147"/>
                      <a:gd name="T134" fmla="*/ 65 w 65"/>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 h="147">
                        <a:moveTo>
                          <a:pt x="57" y="147"/>
                        </a:moveTo>
                        <a:lnTo>
                          <a:pt x="53" y="145"/>
                        </a:lnTo>
                        <a:lnTo>
                          <a:pt x="50" y="145"/>
                        </a:lnTo>
                        <a:lnTo>
                          <a:pt x="50" y="142"/>
                        </a:lnTo>
                        <a:lnTo>
                          <a:pt x="46" y="142"/>
                        </a:lnTo>
                        <a:lnTo>
                          <a:pt x="46" y="140"/>
                        </a:lnTo>
                        <a:lnTo>
                          <a:pt x="42" y="140"/>
                        </a:lnTo>
                        <a:lnTo>
                          <a:pt x="42" y="138"/>
                        </a:lnTo>
                        <a:lnTo>
                          <a:pt x="38" y="138"/>
                        </a:lnTo>
                        <a:lnTo>
                          <a:pt x="38" y="136"/>
                        </a:lnTo>
                        <a:lnTo>
                          <a:pt x="34" y="136"/>
                        </a:lnTo>
                        <a:lnTo>
                          <a:pt x="34" y="134"/>
                        </a:lnTo>
                        <a:lnTo>
                          <a:pt x="31" y="134"/>
                        </a:lnTo>
                        <a:lnTo>
                          <a:pt x="31" y="131"/>
                        </a:lnTo>
                        <a:lnTo>
                          <a:pt x="27" y="129"/>
                        </a:lnTo>
                        <a:lnTo>
                          <a:pt x="27" y="127"/>
                        </a:lnTo>
                        <a:lnTo>
                          <a:pt x="23" y="127"/>
                        </a:lnTo>
                        <a:lnTo>
                          <a:pt x="23" y="125"/>
                        </a:lnTo>
                        <a:lnTo>
                          <a:pt x="19" y="122"/>
                        </a:lnTo>
                        <a:lnTo>
                          <a:pt x="19" y="120"/>
                        </a:lnTo>
                        <a:lnTo>
                          <a:pt x="15" y="120"/>
                        </a:lnTo>
                        <a:lnTo>
                          <a:pt x="15" y="118"/>
                        </a:lnTo>
                        <a:lnTo>
                          <a:pt x="15" y="116"/>
                        </a:lnTo>
                        <a:lnTo>
                          <a:pt x="11" y="114"/>
                        </a:lnTo>
                        <a:lnTo>
                          <a:pt x="11" y="111"/>
                        </a:lnTo>
                        <a:lnTo>
                          <a:pt x="8" y="109"/>
                        </a:lnTo>
                        <a:lnTo>
                          <a:pt x="8" y="107"/>
                        </a:lnTo>
                        <a:lnTo>
                          <a:pt x="8" y="105"/>
                        </a:lnTo>
                        <a:lnTo>
                          <a:pt x="4" y="105"/>
                        </a:lnTo>
                        <a:lnTo>
                          <a:pt x="4" y="102"/>
                        </a:lnTo>
                        <a:lnTo>
                          <a:pt x="4" y="100"/>
                        </a:lnTo>
                        <a:lnTo>
                          <a:pt x="4" y="98"/>
                        </a:lnTo>
                        <a:lnTo>
                          <a:pt x="4"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4" y="53"/>
                        </a:lnTo>
                        <a:lnTo>
                          <a:pt x="4" y="51"/>
                        </a:lnTo>
                        <a:lnTo>
                          <a:pt x="4" y="49"/>
                        </a:lnTo>
                        <a:lnTo>
                          <a:pt x="4" y="47"/>
                        </a:lnTo>
                        <a:lnTo>
                          <a:pt x="4" y="44"/>
                        </a:lnTo>
                        <a:lnTo>
                          <a:pt x="8" y="44"/>
                        </a:lnTo>
                        <a:lnTo>
                          <a:pt x="8" y="42"/>
                        </a:lnTo>
                        <a:lnTo>
                          <a:pt x="8" y="40"/>
                        </a:lnTo>
                        <a:lnTo>
                          <a:pt x="11" y="38"/>
                        </a:lnTo>
                        <a:lnTo>
                          <a:pt x="11" y="36"/>
                        </a:lnTo>
                        <a:lnTo>
                          <a:pt x="15" y="33"/>
                        </a:lnTo>
                        <a:lnTo>
                          <a:pt x="15" y="31"/>
                        </a:lnTo>
                        <a:lnTo>
                          <a:pt x="15" y="29"/>
                        </a:lnTo>
                        <a:lnTo>
                          <a:pt x="19" y="29"/>
                        </a:lnTo>
                        <a:lnTo>
                          <a:pt x="19" y="27"/>
                        </a:lnTo>
                        <a:lnTo>
                          <a:pt x="23" y="24"/>
                        </a:lnTo>
                        <a:lnTo>
                          <a:pt x="23" y="22"/>
                        </a:lnTo>
                        <a:lnTo>
                          <a:pt x="27" y="22"/>
                        </a:lnTo>
                        <a:lnTo>
                          <a:pt x="27" y="20"/>
                        </a:lnTo>
                        <a:lnTo>
                          <a:pt x="31" y="18"/>
                        </a:lnTo>
                        <a:lnTo>
                          <a:pt x="31" y="16"/>
                        </a:lnTo>
                        <a:lnTo>
                          <a:pt x="34" y="16"/>
                        </a:lnTo>
                        <a:lnTo>
                          <a:pt x="34" y="13"/>
                        </a:lnTo>
                        <a:lnTo>
                          <a:pt x="38" y="13"/>
                        </a:lnTo>
                        <a:lnTo>
                          <a:pt x="38" y="11"/>
                        </a:lnTo>
                        <a:lnTo>
                          <a:pt x="42" y="11"/>
                        </a:lnTo>
                        <a:lnTo>
                          <a:pt x="42" y="9"/>
                        </a:lnTo>
                        <a:lnTo>
                          <a:pt x="46" y="9"/>
                        </a:lnTo>
                        <a:lnTo>
                          <a:pt x="46" y="7"/>
                        </a:lnTo>
                        <a:lnTo>
                          <a:pt x="50" y="7"/>
                        </a:lnTo>
                        <a:lnTo>
                          <a:pt x="50" y="4"/>
                        </a:lnTo>
                        <a:lnTo>
                          <a:pt x="53" y="4"/>
                        </a:lnTo>
                        <a:lnTo>
                          <a:pt x="57" y="2"/>
                        </a:lnTo>
                        <a:lnTo>
                          <a:pt x="61" y="2"/>
                        </a:lnTo>
                        <a:lnTo>
                          <a:pt x="61" y="0"/>
                        </a:lnTo>
                        <a:lnTo>
                          <a:pt x="65"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11" name="Freeform 250"/>
                  <p:cNvSpPr>
                    <a:spLocks/>
                  </p:cNvSpPr>
                  <p:nvPr/>
                </p:nvSpPr>
                <p:spPr bwMode="auto">
                  <a:xfrm>
                    <a:off x="2643" y="3273"/>
                    <a:ext cx="65" cy="147"/>
                  </a:xfrm>
                  <a:custGeom>
                    <a:avLst/>
                    <a:gdLst>
                      <a:gd name="T0" fmla="*/ 53 w 65"/>
                      <a:gd name="T1" fmla="*/ 145 h 147"/>
                      <a:gd name="T2" fmla="*/ 49 w 65"/>
                      <a:gd name="T3" fmla="*/ 142 h 147"/>
                      <a:gd name="T4" fmla="*/ 45 w 65"/>
                      <a:gd name="T5" fmla="*/ 140 h 147"/>
                      <a:gd name="T6" fmla="*/ 42 w 65"/>
                      <a:gd name="T7" fmla="*/ 138 h 147"/>
                      <a:gd name="T8" fmla="*/ 38 w 65"/>
                      <a:gd name="T9" fmla="*/ 136 h 147"/>
                      <a:gd name="T10" fmla="*/ 34 w 65"/>
                      <a:gd name="T11" fmla="*/ 134 h 147"/>
                      <a:gd name="T12" fmla="*/ 30 w 65"/>
                      <a:gd name="T13" fmla="*/ 131 h 147"/>
                      <a:gd name="T14" fmla="*/ 26 w 65"/>
                      <a:gd name="T15" fmla="*/ 127 h 147"/>
                      <a:gd name="T16" fmla="*/ 23 w 65"/>
                      <a:gd name="T17" fmla="*/ 125 h 147"/>
                      <a:gd name="T18" fmla="*/ 19 w 65"/>
                      <a:gd name="T19" fmla="*/ 120 h 147"/>
                      <a:gd name="T20" fmla="*/ 15 w 65"/>
                      <a:gd name="T21" fmla="*/ 118 h 147"/>
                      <a:gd name="T22" fmla="*/ 11 w 65"/>
                      <a:gd name="T23" fmla="*/ 114 h 147"/>
                      <a:gd name="T24" fmla="*/ 7 w 65"/>
                      <a:gd name="T25" fmla="*/ 109 h 147"/>
                      <a:gd name="T26" fmla="*/ 7 w 65"/>
                      <a:gd name="T27" fmla="*/ 105 h 147"/>
                      <a:gd name="T28" fmla="*/ 3 w 65"/>
                      <a:gd name="T29" fmla="*/ 102 h 147"/>
                      <a:gd name="T30" fmla="*/ 3 w 65"/>
                      <a:gd name="T31" fmla="*/ 98 h 147"/>
                      <a:gd name="T32" fmla="*/ 0 w 65"/>
                      <a:gd name="T33" fmla="*/ 93 h 147"/>
                      <a:gd name="T34" fmla="*/ 0 w 65"/>
                      <a:gd name="T35" fmla="*/ 89 h 147"/>
                      <a:gd name="T36" fmla="*/ 0 w 65"/>
                      <a:gd name="T37" fmla="*/ 85 h 147"/>
                      <a:gd name="T38" fmla="*/ 0 w 65"/>
                      <a:gd name="T39" fmla="*/ 80 h 147"/>
                      <a:gd name="T40" fmla="*/ 0 w 65"/>
                      <a:gd name="T41" fmla="*/ 76 h 147"/>
                      <a:gd name="T42" fmla="*/ 0 w 65"/>
                      <a:gd name="T43" fmla="*/ 71 h 147"/>
                      <a:gd name="T44" fmla="*/ 0 w 65"/>
                      <a:gd name="T45" fmla="*/ 67 h 147"/>
                      <a:gd name="T46" fmla="*/ 0 w 65"/>
                      <a:gd name="T47" fmla="*/ 62 h 147"/>
                      <a:gd name="T48" fmla="*/ 0 w 65"/>
                      <a:gd name="T49" fmla="*/ 58 h 147"/>
                      <a:gd name="T50" fmla="*/ 3 w 65"/>
                      <a:gd name="T51" fmla="*/ 53 h 147"/>
                      <a:gd name="T52" fmla="*/ 3 w 65"/>
                      <a:gd name="T53" fmla="*/ 49 h 147"/>
                      <a:gd name="T54" fmla="*/ 3 w 65"/>
                      <a:gd name="T55" fmla="*/ 44 h 147"/>
                      <a:gd name="T56" fmla="*/ 7 w 65"/>
                      <a:gd name="T57" fmla="*/ 42 h 147"/>
                      <a:gd name="T58" fmla="*/ 11 w 65"/>
                      <a:gd name="T59" fmla="*/ 38 h 147"/>
                      <a:gd name="T60" fmla="*/ 15 w 65"/>
                      <a:gd name="T61" fmla="*/ 33 h 147"/>
                      <a:gd name="T62" fmla="*/ 15 w 65"/>
                      <a:gd name="T63" fmla="*/ 29 h 147"/>
                      <a:gd name="T64" fmla="*/ 19 w 65"/>
                      <a:gd name="T65" fmla="*/ 27 h 147"/>
                      <a:gd name="T66" fmla="*/ 23 w 65"/>
                      <a:gd name="T67" fmla="*/ 22 h 147"/>
                      <a:gd name="T68" fmla="*/ 26 w 65"/>
                      <a:gd name="T69" fmla="*/ 20 h 147"/>
                      <a:gd name="T70" fmla="*/ 30 w 65"/>
                      <a:gd name="T71" fmla="*/ 16 h 147"/>
                      <a:gd name="T72" fmla="*/ 34 w 65"/>
                      <a:gd name="T73" fmla="*/ 13 h 147"/>
                      <a:gd name="T74" fmla="*/ 38 w 65"/>
                      <a:gd name="T75" fmla="*/ 11 h 147"/>
                      <a:gd name="T76" fmla="*/ 42 w 65"/>
                      <a:gd name="T77" fmla="*/ 9 h 147"/>
                      <a:gd name="T78" fmla="*/ 45 w 65"/>
                      <a:gd name="T79" fmla="*/ 7 h 147"/>
                      <a:gd name="T80" fmla="*/ 49 w 65"/>
                      <a:gd name="T81" fmla="*/ 4 h 147"/>
                      <a:gd name="T82" fmla="*/ 57 w 65"/>
                      <a:gd name="T83" fmla="*/ 2 h 147"/>
                      <a:gd name="T84" fmla="*/ 61 w 65"/>
                      <a:gd name="T85" fmla="*/ 0 h 147"/>
                      <a:gd name="T86" fmla="*/ 65 w 65"/>
                      <a:gd name="T87" fmla="*/ 0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
                      <a:gd name="T133" fmla="*/ 0 h 147"/>
                      <a:gd name="T134" fmla="*/ 65 w 65"/>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 h="147">
                        <a:moveTo>
                          <a:pt x="57" y="147"/>
                        </a:moveTo>
                        <a:lnTo>
                          <a:pt x="53" y="145"/>
                        </a:lnTo>
                        <a:lnTo>
                          <a:pt x="49" y="145"/>
                        </a:lnTo>
                        <a:lnTo>
                          <a:pt x="49" y="142"/>
                        </a:lnTo>
                        <a:lnTo>
                          <a:pt x="45" y="142"/>
                        </a:lnTo>
                        <a:lnTo>
                          <a:pt x="45" y="140"/>
                        </a:lnTo>
                        <a:lnTo>
                          <a:pt x="42" y="140"/>
                        </a:lnTo>
                        <a:lnTo>
                          <a:pt x="42" y="138"/>
                        </a:lnTo>
                        <a:lnTo>
                          <a:pt x="38" y="138"/>
                        </a:lnTo>
                        <a:lnTo>
                          <a:pt x="38" y="136"/>
                        </a:lnTo>
                        <a:lnTo>
                          <a:pt x="34" y="136"/>
                        </a:lnTo>
                        <a:lnTo>
                          <a:pt x="34" y="134"/>
                        </a:lnTo>
                        <a:lnTo>
                          <a:pt x="30" y="134"/>
                        </a:lnTo>
                        <a:lnTo>
                          <a:pt x="30" y="131"/>
                        </a:lnTo>
                        <a:lnTo>
                          <a:pt x="26" y="129"/>
                        </a:lnTo>
                        <a:lnTo>
                          <a:pt x="26" y="127"/>
                        </a:lnTo>
                        <a:lnTo>
                          <a:pt x="23" y="127"/>
                        </a:lnTo>
                        <a:lnTo>
                          <a:pt x="23" y="125"/>
                        </a:lnTo>
                        <a:lnTo>
                          <a:pt x="19" y="122"/>
                        </a:lnTo>
                        <a:lnTo>
                          <a:pt x="19" y="120"/>
                        </a:lnTo>
                        <a:lnTo>
                          <a:pt x="15" y="120"/>
                        </a:lnTo>
                        <a:lnTo>
                          <a:pt x="15" y="118"/>
                        </a:lnTo>
                        <a:lnTo>
                          <a:pt x="15" y="116"/>
                        </a:lnTo>
                        <a:lnTo>
                          <a:pt x="11" y="114"/>
                        </a:lnTo>
                        <a:lnTo>
                          <a:pt x="11" y="111"/>
                        </a:lnTo>
                        <a:lnTo>
                          <a:pt x="7" y="109"/>
                        </a:lnTo>
                        <a:lnTo>
                          <a:pt x="7" y="107"/>
                        </a:lnTo>
                        <a:lnTo>
                          <a:pt x="7" y="105"/>
                        </a:lnTo>
                        <a:lnTo>
                          <a:pt x="3" y="105"/>
                        </a:lnTo>
                        <a:lnTo>
                          <a:pt x="3" y="102"/>
                        </a:lnTo>
                        <a:lnTo>
                          <a:pt x="3" y="100"/>
                        </a:lnTo>
                        <a:lnTo>
                          <a:pt x="3" y="98"/>
                        </a:lnTo>
                        <a:lnTo>
                          <a:pt x="3"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3" y="53"/>
                        </a:lnTo>
                        <a:lnTo>
                          <a:pt x="3" y="51"/>
                        </a:lnTo>
                        <a:lnTo>
                          <a:pt x="3" y="49"/>
                        </a:lnTo>
                        <a:lnTo>
                          <a:pt x="3" y="47"/>
                        </a:lnTo>
                        <a:lnTo>
                          <a:pt x="3" y="44"/>
                        </a:lnTo>
                        <a:lnTo>
                          <a:pt x="7" y="44"/>
                        </a:lnTo>
                        <a:lnTo>
                          <a:pt x="7" y="42"/>
                        </a:lnTo>
                        <a:lnTo>
                          <a:pt x="7" y="40"/>
                        </a:lnTo>
                        <a:lnTo>
                          <a:pt x="11" y="38"/>
                        </a:lnTo>
                        <a:lnTo>
                          <a:pt x="11" y="36"/>
                        </a:lnTo>
                        <a:lnTo>
                          <a:pt x="15" y="33"/>
                        </a:lnTo>
                        <a:lnTo>
                          <a:pt x="15" y="31"/>
                        </a:lnTo>
                        <a:lnTo>
                          <a:pt x="15" y="29"/>
                        </a:lnTo>
                        <a:lnTo>
                          <a:pt x="19" y="29"/>
                        </a:lnTo>
                        <a:lnTo>
                          <a:pt x="19" y="27"/>
                        </a:lnTo>
                        <a:lnTo>
                          <a:pt x="23" y="24"/>
                        </a:lnTo>
                        <a:lnTo>
                          <a:pt x="23" y="22"/>
                        </a:lnTo>
                        <a:lnTo>
                          <a:pt x="26" y="22"/>
                        </a:lnTo>
                        <a:lnTo>
                          <a:pt x="26" y="20"/>
                        </a:lnTo>
                        <a:lnTo>
                          <a:pt x="30" y="18"/>
                        </a:lnTo>
                        <a:lnTo>
                          <a:pt x="30" y="16"/>
                        </a:lnTo>
                        <a:lnTo>
                          <a:pt x="34" y="16"/>
                        </a:lnTo>
                        <a:lnTo>
                          <a:pt x="34" y="13"/>
                        </a:lnTo>
                        <a:lnTo>
                          <a:pt x="38" y="13"/>
                        </a:lnTo>
                        <a:lnTo>
                          <a:pt x="38" y="11"/>
                        </a:lnTo>
                        <a:lnTo>
                          <a:pt x="42" y="11"/>
                        </a:lnTo>
                        <a:lnTo>
                          <a:pt x="42" y="9"/>
                        </a:lnTo>
                        <a:lnTo>
                          <a:pt x="45" y="9"/>
                        </a:lnTo>
                        <a:lnTo>
                          <a:pt x="45" y="7"/>
                        </a:lnTo>
                        <a:lnTo>
                          <a:pt x="49" y="7"/>
                        </a:lnTo>
                        <a:lnTo>
                          <a:pt x="49" y="4"/>
                        </a:lnTo>
                        <a:lnTo>
                          <a:pt x="53" y="4"/>
                        </a:lnTo>
                        <a:lnTo>
                          <a:pt x="57" y="2"/>
                        </a:lnTo>
                        <a:lnTo>
                          <a:pt x="61" y="2"/>
                        </a:lnTo>
                        <a:lnTo>
                          <a:pt x="61" y="0"/>
                        </a:lnTo>
                        <a:lnTo>
                          <a:pt x="65"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12" name="Freeform 251"/>
                  <p:cNvSpPr>
                    <a:spLocks/>
                  </p:cNvSpPr>
                  <p:nvPr/>
                </p:nvSpPr>
                <p:spPr bwMode="auto">
                  <a:xfrm>
                    <a:off x="2688" y="3273"/>
                    <a:ext cx="65" cy="147"/>
                  </a:xfrm>
                  <a:custGeom>
                    <a:avLst/>
                    <a:gdLst>
                      <a:gd name="T0" fmla="*/ 58 w 65"/>
                      <a:gd name="T1" fmla="*/ 145 h 147"/>
                      <a:gd name="T2" fmla="*/ 50 w 65"/>
                      <a:gd name="T3" fmla="*/ 142 h 147"/>
                      <a:gd name="T4" fmla="*/ 42 w 65"/>
                      <a:gd name="T5" fmla="*/ 140 h 147"/>
                      <a:gd name="T6" fmla="*/ 39 w 65"/>
                      <a:gd name="T7" fmla="*/ 136 h 147"/>
                      <a:gd name="T8" fmla="*/ 35 w 65"/>
                      <a:gd name="T9" fmla="*/ 134 h 147"/>
                      <a:gd name="T10" fmla="*/ 27 w 65"/>
                      <a:gd name="T11" fmla="*/ 129 h 147"/>
                      <a:gd name="T12" fmla="*/ 23 w 65"/>
                      <a:gd name="T13" fmla="*/ 127 h 147"/>
                      <a:gd name="T14" fmla="*/ 20 w 65"/>
                      <a:gd name="T15" fmla="*/ 122 h 147"/>
                      <a:gd name="T16" fmla="*/ 16 w 65"/>
                      <a:gd name="T17" fmla="*/ 118 h 147"/>
                      <a:gd name="T18" fmla="*/ 12 w 65"/>
                      <a:gd name="T19" fmla="*/ 114 h 147"/>
                      <a:gd name="T20" fmla="*/ 8 w 65"/>
                      <a:gd name="T21" fmla="*/ 109 h 147"/>
                      <a:gd name="T22" fmla="*/ 8 w 65"/>
                      <a:gd name="T23" fmla="*/ 105 h 147"/>
                      <a:gd name="T24" fmla="*/ 4 w 65"/>
                      <a:gd name="T25" fmla="*/ 100 h 147"/>
                      <a:gd name="T26" fmla="*/ 4 w 65"/>
                      <a:gd name="T27" fmla="*/ 96 h 147"/>
                      <a:gd name="T28" fmla="*/ 0 w 65"/>
                      <a:gd name="T29" fmla="*/ 91 h 147"/>
                      <a:gd name="T30" fmla="*/ 0 w 65"/>
                      <a:gd name="T31" fmla="*/ 87 h 147"/>
                      <a:gd name="T32" fmla="*/ 0 w 65"/>
                      <a:gd name="T33" fmla="*/ 82 h 147"/>
                      <a:gd name="T34" fmla="*/ 0 w 65"/>
                      <a:gd name="T35" fmla="*/ 78 h 147"/>
                      <a:gd name="T36" fmla="*/ 0 w 65"/>
                      <a:gd name="T37" fmla="*/ 73 h 147"/>
                      <a:gd name="T38" fmla="*/ 0 w 65"/>
                      <a:gd name="T39" fmla="*/ 69 h 147"/>
                      <a:gd name="T40" fmla="*/ 0 w 65"/>
                      <a:gd name="T41" fmla="*/ 65 h 147"/>
                      <a:gd name="T42" fmla="*/ 0 w 65"/>
                      <a:gd name="T43" fmla="*/ 60 h 147"/>
                      <a:gd name="T44" fmla="*/ 0 w 65"/>
                      <a:gd name="T45" fmla="*/ 56 h 147"/>
                      <a:gd name="T46" fmla="*/ 4 w 65"/>
                      <a:gd name="T47" fmla="*/ 51 h 147"/>
                      <a:gd name="T48" fmla="*/ 4 w 65"/>
                      <a:gd name="T49" fmla="*/ 47 h 147"/>
                      <a:gd name="T50" fmla="*/ 8 w 65"/>
                      <a:gd name="T51" fmla="*/ 42 h 147"/>
                      <a:gd name="T52" fmla="*/ 12 w 65"/>
                      <a:gd name="T53" fmla="*/ 38 h 147"/>
                      <a:gd name="T54" fmla="*/ 16 w 65"/>
                      <a:gd name="T55" fmla="*/ 33 h 147"/>
                      <a:gd name="T56" fmla="*/ 20 w 65"/>
                      <a:gd name="T57" fmla="*/ 29 h 147"/>
                      <a:gd name="T58" fmla="*/ 23 w 65"/>
                      <a:gd name="T59" fmla="*/ 24 h 147"/>
                      <a:gd name="T60" fmla="*/ 27 w 65"/>
                      <a:gd name="T61" fmla="*/ 22 h 147"/>
                      <a:gd name="T62" fmla="*/ 31 w 65"/>
                      <a:gd name="T63" fmla="*/ 18 h 147"/>
                      <a:gd name="T64" fmla="*/ 35 w 65"/>
                      <a:gd name="T65" fmla="*/ 13 h 147"/>
                      <a:gd name="T66" fmla="*/ 42 w 65"/>
                      <a:gd name="T67" fmla="*/ 11 h 147"/>
                      <a:gd name="T68" fmla="*/ 46 w 65"/>
                      <a:gd name="T69" fmla="*/ 9 h 147"/>
                      <a:gd name="T70" fmla="*/ 54 w 65"/>
                      <a:gd name="T71" fmla="*/ 4 h 147"/>
                      <a:gd name="T72" fmla="*/ 58 w 65"/>
                      <a:gd name="T73" fmla="*/ 2 h 147"/>
                      <a:gd name="T74" fmla="*/ 65 w 65"/>
                      <a:gd name="T75" fmla="*/ 0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
                      <a:gd name="T115" fmla="*/ 0 h 147"/>
                      <a:gd name="T116" fmla="*/ 65 w 65"/>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 h="147">
                        <a:moveTo>
                          <a:pt x="58" y="147"/>
                        </a:moveTo>
                        <a:lnTo>
                          <a:pt x="58" y="145"/>
                        </a:lnTo>
                        <a:lnTo>
                          <a:pt x="54" y="145"/>
                        </a:lnTo>
                        <a:lnTo>
                          <a:pt x="50" y="142"/>
                        </a:lnTo>
                        <a:lnTo>
                          <a:pt x="46" y="140"/>
                        </a:lnTo>
                        <a:lnTo>
                          <a:pt x="42" y="140"/>
                        </a:lnTo>
                        <a:lnTo>
                          <a:pt x="42" y="138"/>
                        </a:lnTo>
                        <a:lnTo>
                          <a:pt x="39" y="136"/>
                        </a:lnTo>
                        <a:lnTo>
                          <a:pt x="35" y="136"/>
                        </a:lnTo>
                        <a:lnTo>
                          <a:pt x="35" y="134"/>
                        </a:lnTo>
                        <a:lnTo>
                          <a:pt x="31" y="131"/>
                        </a:lnTo>
                        <a:lnTo>
                          <a:pt x="27" y="129"/>
                        </a:lnTo>
                        <a:lnTo>
                          <a:pt x="27" y="127"/>
                        </a:lnTo>
                        <a:lnTo>
                          <a:pt x="23" y="127"/>
                        </a:lnTo>
                        <a:lnTo>
                          <a:pt x="23" y="125"/>
                        </a:lnTo>
                        <a:lnTo>
                          <a:pt x="20" y="122"/>
                        </a:lnTo>
                        <a:lnTo>
                          <a:pt x="20" y="120"/>
                        </a:lnTo>
                        <a:lnTo>
                          <a:pt x="16" y="118"/>
                        </a:lnTo>
                        <a:lnTo>
                          <a:pt x="16" y="116"/>
                        </a:lnTo>
                        <a:lnTo>
                          <a:pt x="12" y="114"/>
                        </a:lnTo>
                        <a:lnTo>
                          <a:pt x="12" y="111"/>
                        </a:lnTo>
                        <a:lnTo>
                          <a:pt x="8" y="109"/>
                        </a:lnTo>
                        <a:lnTo>
                          <a:pt x="8" y="107"/>
                        </a:lnTo>
                        <a:lnTo>
                          <a:pt x="8" y="105"/>
                        </a:lnTo>
                        <a:lnTo>
                          <a:pt x="4" y="102"/>
                        </a:lnTo>
                        <a:lnTo>
                          <a:pt x="4" y="100"/>
                        </a:lnTo>
                        <a:lnTo>
                          <a:pt x="4" y="98"/>
                        </a:lnTo>
                        <a:lnTo>
                          <a:pt x="4"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4" y="53"/>
                        </a:lnTo>
                        <a:lnTo>
                          <a:pt x="4" y="51"/>
                        </a:lnTo>
                        <a:lnTo>
                          <a:pt x="4" y="49"/>
                        </a:lnTo>
                        <a:lnTo>
                          <a:pt x="4" y="47"/>
                        </a:lnTo>
                        <a:lnTo>
                          <a:pt x="8" y="44"/>
                        </a:lnTo>
                        <a:lnTo>
                          <a:pt x="8" y="42"/>
                        </a:lnTo>
                        <a:lnTo>
                          <a:pt x="8" y="40"/>
                        </a:lnTo>
                        <a:lnTo>
                          <a:pt x="12" y="38"/>
                        </a:lnTo>
                        <a:lnTo>
                          <a:pt x="12" y="36"/>
                        </a:lnTo>
                        <a:lnTo>
                          <a:pt x="16" y="33"/>
                        </a:lnTo>
                        <a:lnTo>
                          <a:pt x="16" y="31"/>
                        </a:lnTo>
                        <a:lnTo>
                          <a:pt x="20" y="29"/>
                        </a:lnTo>
                        <a:lnTo>
                          <a:pt x="20" y="27"/>
                        </a:lnTo>
                        <a:lnTo>
                          <a:pt x="23" y="24"/>
                        </a:lnTo>
                        <a:lnTo>
                          <a:pt x="23" y="22"/>
                        </a:lnTo>
                        <a:lnTo>
                          <a:pt x="27" y="22"/>
                        </a:lnTo>
                        <a:lnTo>
                          <a:pt x="27" y="20"/>
                        </a:lnTo>
                        <a:lnTo>
                          <a:pt x="31" y="18"/>
                        </a:lnTo>
                        <a:lnTo>
                          <a:pt x="35" y="16"/>
                        </a:lnTo>
                        <a:lnTo>
                          <a:pt x="35" y="13"/>
                        </a:lnTo>
                        <a:lnTo>
                          <a:pt x="39" y="13"/>
                        </a:lnTo>
                        <a:lnTo>
                          <a:pt x="42" y="11"/>
                        </a:lnTo>
                        <a:lnTo>
                          <a:pt x="42" y="9"/>
                        </a:lnTo>
                        <a:lnTo>
                          <a:pt x="46" y="9"/>
                        </a:lnTo>
                        <a:lnTo>
                          <a:pt x="50" y="7"/>
                        </a:lnTo>
                        <a:lnTo>
                          <a:pt x="54" y="4"/>
                        </a:lnTo>
                        <a:lnTo>
                          <a:pt x="58" y="4"/>
                        </a:lnTo>
                        <a:lnTo>
                          <a:pt x="58" y="2"/>
                        </a:lnTo>
                        <a:lnTo>
                          <a:pt x="61" y="2"/>
                        </a:lnTo>
                        <a:lnTo>
                          <a:pt x="65"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pic>
              <p:nvPicPr>
                <p:cNvPr id="60095" name="Picture 252" descr="pda-small"/>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7" y="2766"/>
                  <a:ext cx="36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96" name="Picture 253" descr="cellphone_small"/>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 y="2853"/>
                  <a:ext cx="436"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97" name="Picture 254" descr="laptop2"/>
                <p:cNvPicPr>
                  <a:picLocks noChangeAspect="1" noChangeArrowheads="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 y="2565"/>
                  <a:ext cx="432"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098" name="Group 255"/>
                <p:cNvGrpSpPr>
                  <a:grpSpLocks/>
                </p:cNvGrpSpPr>
                <p:nvPr/>
              </p:nvGrpSpPr>
              <p:grpSpPr bwMode="auto">
                <a:xfrm rot="-6800346">
                  <a:off x="1128" y="2548"/>
                  <a:ext cx="305" cy="147"/>
                  <a:chOff x="3024" y="3417"/>
                  <a:chExt cx="305" cy="147"/>
                </a:xfrm>
              </p:grpSpPr>
              <p:sp>
                <p:nvSpPr>
                  <p:cNvPr id="60101" name="Freeform 256"/>
                  <p:cNvSpPr>
                    <a:spLocks/>
                  </p:cNvSpPr>
                  <p:nvPr/>
                </p:nvSpPr>
                <p:spPr bwMode="auto">
                  <a:xfrm>
                    <a:off x="3024" y="3417"/>
                    <a:ext cx="65" cy="147"/>
                  </a:xfrm>
                  <a:custGeom>
                    <a:avLst/>
                    <a:gdLst>
                      <a:gd name="T0" fmla="*/ 57 w 65"/>
                      <a:gd name="T1" fmla="*/ 145 h 147"/>
                      <a:gd name="T2" fmla="*/ 50 w 65"/>
                      <a:gd name="T3" fmla="*/ 142 h 147"/>
                      <a:gd name="T4" fmla="*/ 42 w 65"/>
                      <a:gd name="T5" fmla="*/ 140 h 147"/>
                      <a:gd name="T6" fmla="*/ 38 w 65"/>
                      <a:gd name="T7" fmla="*/ 136 h 147"/>
                      <a:gd name="T8" fmla="*/ 34 w 65"/>
                      <a:gd name="T9" fmla="*/ 134 h 147"/>
                      <a:gd name="T10" fmla="*/ 27 w 65"/>
                      <a:gd name="T11" fmla="*/ 129 h 147"/>
                      <a:gd name="T12" fmla="*/ 23 w 65"/>
                      <a:gd name="T13" fmla="*/ 127 h 147"/>
                      <a:gd name="T14" fmla="*/ 19 w 65"/>
                      <a:gd name="T15" fmla="*/ 122 h 147"/>
                      <a:gd name="T16" fmla="*/ 15 w 65"/>
                      <a:gd name="T17" fmla="*/ 118 h 147"/>
                      <a:gd name="T18" fmla="*/ 11 w 65"/>
                      <a:gd name="T19" fmla="*/ 114 h 147"/>
                      <a:gd name="T20" fmla="*/ 8 w 65"/>
                      <a:gd name="T21" fmla="*/ 109 h 147"/>
                      <a:gd name="T22" fmla="*/ 8 w 65"/>
                      <a:gd name="T23" fmla="*/ 105 h 147"/>
                      <a:gd name="T24" fmla="*/ 4 w 65"/>
                      <a:gd name="T25" fmla="*/ 100 h 147"/>
                      <a:gd name="T26" fmla="*/ 4 w 65"/>
                      <a:gd name="T27" fmla="*/ 96 h 147"/>
                      <a:gd name="T28" fmla="*/ 0 w 65"/>
                      <a:gd name="T29" fmla="*/ 91 h 147"/>
                      <a:gd name="T30" fmla="*/ 0 w 65"/>
                      <a:gd name="T31" fmla="*/ 87 h 147"/>
                      <a:gd name="T32" fmla="*/ 0 w 65"/>
                      <a:gd name="T33" fmla="*/ 82 h 147"/>
                      <a:gd name="T34" fmla="*/ 0 w 65"/>
                      <a:gd name="T35" fmla="*/ 78 h 147"/>
                      <a:gd name="T36" fmla="*/ 0 w 65"/>
                      <a:gd name="T37" fmla="*/ 73 h 147"/>
                      <a:gd name="T38" fmla="*/ 0 w 65"/>
                      <a:gd name="T39" fmla="*/ 69 h 147"/>
                      <a:gd name="T40" fmla="*/ 0 w 65"/>
                      <a:gd name="T41" fmla="*/ 65 h 147"/>
                      <a:gd name="T42" fmla="*/ 0 w 65"/>
                      <a:gd name="T43" fmla="*/ 60 h 147"/>
                      <a:gd name="T44" fmla="*/ 0 w 65"/>
                      <a:gd name="T45" fmla="*/ 56 h 147"/>
                      <a:gd name="T46" fmla="*/ 4 w 65"/>
                      <a:gd name="T47" fmla="*/ 51 h 147"/>
                      <a:gd name="T48" fmla="*/ 4 w 65"/>
                      <a:gd name="T49" fmla="*/ 47 h 147"/>
                      <a:gd name="T50" fmla="*/ 8 w 65"/>
                      <a:gd name="T51" fmla="*/ 42 h 147"/>
                      <a:gd name="T52" fmla="*/ 11 w 65"/>
                      <a:gd name="T53" fmla="*/ 38 h 147"/>
                      <a:gd name="T54" fmla="*/ 15 w 65"/>
                      <a:gd name="T55" fmla="*/ 33 h 147"/>
                      <a:gd name="T56" fmla="*/ 19 w 65"/>
                      <a:gd name="T57" fmla="*/ 29 h 147"/>
                      <a:gd name="T58" fmla="*/ 23 w 65"/>
                      <a:gd name="T59" fmla="*/ 24 h 147"/>
                      <a:gd name="T60" fmla="*/ 27 w 65"/>
                      <a:gd name="T61" fmla="*/ 22 h 147"/>
                      <a:gd name="T62" fmla="*/ 31 w 65"/>
                      <a:gd name="T63" fmla="*/ 18 h 147"/>
                      <a:gd name="T64" fmla="*/ 34 w 65"/>
                      <a:gd name="T65" fmla="*/ 13 h 147"/>
                      <a:gd name="T66" fmla="*/ 42 w 65"/>
                      <a:gd name="T67" fmla="*/ 11 h 147"/>
                      <a:gd name="T68" fmla="*/ 46 w 65"/>
                      <a:gd name="T69" fmla="*/ 9 h 147"/>
                      <a:gd name="T70" fmla="*/ 53 w 65"/>
                      <a:gd name="T71" fmla="*/ 4 h 147"/>
                      <a:gd name="T72" fmla="*/ 57 w 65"/>
                      <a:gd name="T73" fmla="*/ 2 h 147"/>
                      <a:gd name="T74" fmla="*/ 65 w 65"/>
                      <a:gd name="T75" fmla="*/ 0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
                      <a:gd name="T115" fmla="*/ 0 h 147"/>
                      <a:gd name="T116" fmla="*/ 65 w 65"/>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 h="147">
                        <a:moveTo>
                          <a:pt x="57" y="147"/>
                        </a:moveTo>
                        <a:lnTo>
                          <a:pt x="57" y="145"/>
                        </a:lnTo>
                        <a:lnTo>
                          <a:pt x="53" y="145"/>
                        </a:lnTo>
                        <a:lnTo>
                          <a:pt x="50" y="142"/>
                        </a:lnTo>
                        <a:lnTo>
                          <a:pt x="46" y="140"/>
                        </a:lnTo>
                        <a:lnTo>
                          <a:pt x="42" y="140"/>
                        </a:lnTo>
                        <a:lnTo>
                          <a:pt x="42" y="138"/>
                        </a:lnTo>
                        <a:lnTo>
                          <a:pt x="38" y="136"/>
                        </a:lnTo>
                        <a:lnTo>
                          <a:pt x="34" y="136"/>
                        </a:lnTo>
                        <a:lnTo>
                          <a:pt x="34" y="134"/>
                        </a:lnTo>
                        <a:lnTo>
                          <a:pt x="31" y="131"/>
                        </a:lnTo>
                        <a:lnTo>
                          <a:pt x="27" y="129"/>
                        </a:lnTo>
                        <a:lnTo>
                          <a:pt x="27" y="127"/>
                        </a:lnTo>
                        <a:lnTo>
                          <a:pt x="23" y="127"/>
                        </a:lnTo>
                        <a:lnTo>
                          <a:pt x="23" y="125"/>
                        </a:lnTo>
                        <a:lnTo>
                          <a:pt x="19" y="122"/>
                        </a:lnTo>
                        <a:lnTo>
                          <a:pt x="19" y="120"/>
                        </a:lnTo>
                        <a:lnTo>
                          <a:pt x="15" y="118"/>
                        </a:lnTo>
                        <a:lnTo>
                          <a:pt x="15" y="116"/>
                        </a:lnTo>
                        <a:lnTo>
                          <a:pt x="11" y="114"/>
                        </a:lnTo>
                        <a:lnTo>
                          <a:pt x="11" y="111"/>
                        </a:lnTo>
                        <a:lnTo>
                          <a:pt x="8" y="109"/>
                        </a:lnTo>
                        <a:lnTo>
                          <a:pt x="8" y="107"/>
                        </a:lnTo>
                        <a:lnTo>
                          <a:pt x="8" y="105"/>
                        </a:lnTo>
                        <a:lnTo>
                          <a:pt x="4" y="102"/>
                        </a:lnTo>
                        <a:lnTo>
                          <a:pt x="4" y="100"/>
                        </a:lnTo>
                        <a:lnTo>
                          <a:pt x="4" y="98"/>
                        </a:lnTo>
                        <a:lnTo>
                          <a:pt x="4"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4" y="53"/>
                        </a:lnTo>
                        <a:lnTo>
                          <a:pt x="4" y="51"/>
                        </a:lnTo>
                        <a:lnTo>
                          <a:pt x="4" y="49"/>
                        </a:lnTo>
                        <a:lnTo>
                          <a:pt x="4" y="47"/>
                        </a:lnTo>
                        <a:lnTo>
                          <a:pt x="8" y="44"/>
                        </a:lnTo>
                        <a:lnTo>
                          <a:pt x="8" y="42"/>
                        </a:lnTo>
                        <a:lnTo>
                          <a:pt x="8" y="40"/>
                        </a:lnTo>
                        <a:lnTo>
                          <a:pt x="11" y="38"/>
                        </a:lnTo>
                        <a:lnTo>
                          <a:pt x="11" y="36"/>
                        </a:lnTo>
                        <a:lnTo>
                          <a:pt x="15" y="33"/>
                        </a:lnTo>
                        <a:lnTo>
                          <a:pt x="15" y="31"/>
                        </a:lnTo>
                        <a:lnTo>
                          <a:pt x="19" y="29"/>
                        </a:lnTo>
                        <a:lnTo>
                          <a:pt x="19" y="27"/>
                        </a:lnTo>
                        <a:lnTo>
                          <a:pt x="23" y="24"/>
                        </a:lnTo>
                        <a:lnTo>
                          <a:pt x="23" y="22"/>
                        </a:lnTo>
                        <a:lnTo>
                          <a:pt x="27" y="22"/>
                        </a:lnTo>
                        <a:lnTo>
                          <a:pt x="27" y="20"/>
                        </a:lnTo>
                        <a:lnTo>
                          <a:pt x="31" y="18"/>
                        </a:lnTo>
                        <a:lnTo>
                          <a:pt x="34" y="16"/>
                        </a:lnTo>
                        <a:lnTo>
                          <a:pt x="34" y="13"/>
                        </a:lnTo>
                        <a:lnTo>
                          <a:pt x="38" y="13"/>
                        </a:lnTo>
                        <a:lnTo>
                          <a:pt x="42" y="11"/>
                        </a:lnTo>
                        <a:lnTo>
                          <a:pt x="42" y="9"/>
                        </a:lnTo>
                        <a:lnTo>
                          <a:pt x="46" y="9"/>
                        </a:lnTo>
                        <a:lnTo>
                          <a:pt x="50" y="7"/>
                        </a:lnTo>
                        <a:lnTo>
                          <a:pt x="53" y="4"/>
                        </a:lnTo>
                        <a:lnTo>
                          <a:pt x="57" y="4"/>
                        </a:lnTo>
                        <a:lnTo>
                          <a:pt x="57" y="2"/>
                        </a:lnTo>
                        <a:lnTo>
                          <a:pt x="61" y="2"/>
                        </a:lnTo>
                        <a:lnTo>
                          <a:pt x="65"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02" name="Freeform 257"/>
                  <p:cNvSpPr>
                    <a:spLocks/>
                  </p:cNvSpPr>
                  <p:nvPr/>
                </p:nvSpPr>
                <p:spPr bwMode="auto">
                  <a:xfrm>
                    <a:off x="3074" y="3417"/>
                    <a:ext cx="64" cy="147"/>
                  </a:xfrm>
                  <a:custGeom>
                    <a:avLst/>
                    <a:gdLst>
                      <a:gd name="T0" fmla="*/ 53 w 64"/>
                      <a:gd name="T1" fmla="*/ 145 h 147"/>
                      <a:gd name="T2" fmla="*/ 49 w 64"/>
                      <a:gd name="T3" fmla="*/ 142 h 147"/>
                      <a:gd name="T4" fmla="*/ 45 w 64"/>
                      <a:gd name="T5" fmla="*/ 140 h 147"/>
                      <a:gd name="T6" fmla="*/ 42 w 64"/>
                      <a:gd name="T7" fmla="*/ 138 h 147"/>
                      <a:gd name="T8" fmla="*/ 38 w 64"/>
                      <a:gd name="T9" fmla="*/ 136 h 147"/>
                      <a:gd name="T10" fmla="*/ 34 w 64"/>
                      <a:gd name="T11" fmla="*/ 134 h 147"/>
                      <a:gd name="T12" fmla="*/ 30 w 64"/>
                      <a:gd name="T13" fmla="*/ 131 h 147"/>
                      <a:gd name="T14" fmla="*/ 26 w 64"/>
                      <a:gd name="T15" fmla="*/ 127 h 147"/>
                      <a:gd name="T16" fmla="*/ 23 w 64"/>
                      <a:gd name="T17" fmla="*/ 125 h 147"/>
                      <a:gd name="T18" fmla="*/ 19 w 64"/>
                      <a:gd name="T19" fmla="*/ 120 h 147"/>
                      <a:gd name="T20" fmla="*/ 15 w 64"/>
                      <a:gd name="T21" fmla="*/ 118 h 147"/>
                      <a:gd name="T22" fmla="*/ 11 w 64"/>
                      <a:gd name="T23" fmla="*/ 114 h 147"/>
                      <a:gd name="T24" fmla="*/ 7 w 64"/>
                      <a:gd name="T25" fmla="*/ 109 h 147"/>
                      <a:gd name="T26" fmla="*/ 7 w 64"/>
                      <a:gd name="T27" fmla="*/ 105 h 147"/>
                      <a:gd name="T28" fmla="*/ 3 w 64"/>
                      <a:gd name="T29" fmla="*/ 102 h 147"/>
                      <a:gd name="T30" fmla="*/ 3 w 64"/>
                      <a:gd name="T31" fmla="*/ 98 h 147"/>
                      <a:gd name="T32" fmla="*/ 0 w 64"/>
                      <a:gd name="T33" fmla="*/ 93 h 147"/>
                      <a:gd name="T34" fmla="*/ 0 w 64"/>
                      <a:gd name="T35" fmla="*/ 89 h 147"/>
                      <a:gd name="T36" fmla="*/ 0 w 64"/>
                      <a:gd name="T37" fmla="*/ 85 h 147"/>
                      <a:gd name="T38" fmla="*/ 0 w 64"/>
                      <a:gd name="T39" fmla="*/ 80 h 147"/>
                      <a:gd name="T40" fmla="*/ 0 w 64"/>
                      <a:gd name="T41" fmla="*/ 76 h 147"/>
                      <a:gd name="T42" fmla="*/ 0 w 64"/>
                      <a:gd name="T43" fmla="*/ 71 h 147"/>
                      <a:gd name="T44" fmla="*/ 0 w 64"/>
                      <a:gd name="T45" fmla="*/ 67 h 147"/>
                      <a:gd name="T46" fmla="*/ 0 w 64"/>
                      <a:gd name="T47" fmla="*/ 62 h 147"/>
                      <a:gd name="T48" fmla="*/ 0 w 64"/>
                      <a:gd name="T49" fmla="*/ 58 h 147"/>
                      <a:gd name="T50" fmla="*/ 3 w 64"/>
                      <a:gd name="T51" fmla="*/ 53 h 147"/>
                      <a:gd name="T52" fmla="*/ 3 w 64"/>
                      <a:gd name="T53" fmla="*/ 49 h 147"/>
                      <a:gd name="T54" fmla="*/ 3 w 64"/>
                      <a:gd name="T55" fmla="*/ 44 h 147"/>
                      <a:gd name="T56" fmla="*/ 7 w 64"/>
                      <a:gd name="T57" fmla="*/ 42 h 147"/>
                      <a:gd name="T58" fmla="*/ 11 w 64"/>
                      <a:gd name="T59" fmla="*/ 38 h 147"/>
                      <a:gd name="T60" fmla="*/ 15 w 64"/>
                      <a:gd name="T61" fmla="*/ 33 h 147"/>
                      <a:gd name="T62" fmla="*/ 15 w 64"/>
                      <a:gd name="T63" fmla="*/ 29 h 147"/>
                      <a:gd name="T64" fmla="*/ 19 w 64"/>
                      <a:gd name="T65" fmla="*/ 27 h 147"/>
                      <a:gd name="T66" fmla="*/ 23 w 64"/>
                      <a:gd name="T67" fmla="*/ 22 h 147"/>
                      <a:gd name="T68" fmla="*/ 26 w 64"/>
                      <a:gd name="T69" fmla="*/ 20 h 147"/>
                      <a:gd name="T70" fmla="*/ 30 w 64"/>
                      <a:gd name="T71" fmla="*/ 16 h 147"/>
                      <a:gd name="T72" fmla="*/ 34 w 64"/>
                      <a:gd name="T73" fmla="*/ 13 h 147"/>
                      <a:gd name="T74" fmla="*/ 38 w 64"/>
                      <a:gd name="T75" fmla="*/ 11 h 147"/>
                      <a:gd name="T76" fmla="*/ 42 w 64"/>
                      <a:gd name="T77" fmla="*/ 9 h 147"/>
                      <a:gd name="T78" fmla="*/ 45 w 64"/>
                      <a:gd name="T79" fmla="*/ 7 h 147"/>
                      <a:gd name="T80" fmla="*/ 49 w 64"/>
                      <a:gd name="T81" fmla="*/ 4 h 147"/>
                      <a:gd name="T82" fmla="*/ 57 w 64"/>
                      <a:gd name="T83" fmla="*/ 2 h 147"/>
                      <a:gd name="T84" fmla="*/ 61 w 64"/>
                      <a:gd name="T85" fmla="*/ 0 h 147"/>
                      <a:gd name="T86" fmla="*/ 64 w 64"/>
                      <a:gd name="T87" fmla="*/ 0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
                      <a:gd name="T133" fmla="*/ 0 h 147"/>
                      <a:gd name="T134" fmla="*/ 64 w 6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 h="147">
                        <a:moveTo>
                          <a:pt x="57" y="147"/>
                        </a:moveTo>
                        <a:lnTo>
                          <a:pt x="53" y="145"/>
                        </a:lnTo>
                        <a:lnTo>
                          <a:pt x="49" y="145"/>
                        </a:lnTo>
                        <a:lnTo>
                          <a:pt x="49" y="142"/>
                        </a:lnTo>
                        <a:lnTo>
                          <a:pt x="45" y="142"/>
                        </a:lnTo>
                        <a:lnTo>
                          <a:pt x="45" y="140"/>
                        </a:lnTo>
                        <a:lnTo>
                          <a:pt x="42" y="140"/>
                        </a:lnTo>
                        <a:lnTo>
                          <a:pt x="42" y="138"/>
                        </a:lnTo>
                        <a:lnTo>
                          <a:pt x="38" y="138"/>
                        </a:lnTo>
                        <a:lnTo>
                          <a:pt x="38" y="136"/>
                        </a:lnTo>
                        <a:lnTo>
                          <a:pt x="34" y="136"/>
                        </a:lnTo>
                        <a:lnTo>
                          <a:pt x="34" y="134"/>
                        </a:lnTo>
                        <a:lnTo>
                          <a:pt x="30" y="134"/>
                        </a:lnTo>
                        <a:lnTo>
                          <a:pt x="30" y="131"/>
                        </a:lnTo>
                        <a:lnTo>
                          <a:pt x="26" y="129"/>
                        </a:lnTo>
                        <a:lnTo>
                          <a:pt x="26" y="127"/>
                        </a:lnTo>
                        <a:lnTo>
                          <a:pt x="23" y="127"/>
                        </a:lnTo>
                        <a:lnTo>
                          <a:pt x="23" y="125"/>
                        </a:lnTo>
                        <a:lnTo>
                          <a:pt x="19" y="122"/>
                        </a:lnTo>
                        <a:lnTo>
                          <a:pt x="19" y="120"/>
                        </a:lnTo>
                        <a:lnTo>
                          <a:pt x="15" y="120"/>
                        </a:lnTo>
                        <a:lnTo>
                          <a:pt x="15" y="118"/>
                        </a:lnTo>
                        <a:lnTo>
                          <a:pt x="15" y="116"/>
                        </a:lnTo>
                        <a:lnTo>
                          <a:pt x="11" y="114"/>
                        </a:lnTo>
                        <a:lnTo>
                          <a:pt x="11" y="111"/>
                        </a:lnTo>
                        <a:lnTo>
                          <a:pt x="7" y="109"/>
                        </a:lnTo>
                        <a:lnTo>
                          <a:pt x="7" y="107"/>
                        </a:lnTo>
                        <a:lnTo>
                          <a:pt x="7" y="105"/>
                        </a:lnTo>
                        <a:lnTo>
                          <a:pt x="3" y="105"/>
                        </a:lnTo>
                        <a:lnTo>
                          <a:pt x="3" y="102"/>
                        </a:lnTo>
                        <a:lnTo>
                          <a:pt x="3" y="100"/>
                        </a:lnTo>
                        <a:lnTo>
                          <a:pt x="3" y="98"/>
                        </a:lnTo>
                        <a:lnTo>
                          <a:pt x="3"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3" y="53"/>
                        </a:lnTo>
                        <a:lnTo>
                          <a:pt x="3" y="51"/>
                        </a:lnTo>
                        <a:lnTo>
                          <a:pt x="3" y="49"/>
                        </a:lnTo>
                        <a:lnTo>
                          <a:pt x="3" y="47"/>
                        </a:lnTo>
                        <a:lnTo>
                          <a:pt x="3" y="44"/>
                        </a:lnTo>
                        <a:lnTo>
                          <a:pt x="7" y="44"/>
                        </a:lnTo>
                        <a:lnTo>
                          <a:pt x="7" y="42"/>
                        </a:lnTo>
                        <a:lnTo>
                          <a:pt x="7" y="40"/>
                        </a:lnTo>
                        <a:lnTo>
                          <a:pt x="11" y="38"/>
                        </a:lnTo>
                        <a:lnTo>
                          <a:pt x="11" y="36"/>
                        </a:lnTo>
                        <a:lnTo>
                          <a:pt x="15" y="33"/>
                        </a:lnTo>
                        <a:lnTo>
                          <a:pt x="15" y="31"/>
                        </a:lnTo>
                        <a:lnTo>
                          <a:pt x="15" y="29"/>
                        </a:lnTo>
                        <a:lnTo>
                          <a:pt x="19" y="29"/>
                        </a:lnTo>
                        <a:lnTo>
                          <a:pt x="19" y="27"/>
                        </a:lnTo>
                        <a:lnTo>
                          <a:pt x="23" y="24"/>
                        </a:lnTo>
                        <a:lnTo>
                          <a:pt x="23" y="22"/>
                        </a:lnTo>
                        <a:lnTo>
                          <a:pt x="26" y="22"/>
                        </a:lnTo>
                        <a:lnTo>
                          <a:pt x="26" y="20"/>
                        </a:lnTo>
                        <a:lnTo>
                          <a:pt x="30" y="18"/>
                        </a:lnTo>
                        <a:lnTo>
                          <a:pt x="30" y="16"/>
                        </a:lnTo>
                        <a:lnTo>
                          <a:pt x="34" y="16"/>
                        </a:lnTo>
                        <a:lnTo>
                          <a:pt x="34" y="13"/>
                        </a:lnTo>
                        <a:lnTo>
                          <a:pt x="38" y="13"/>
                        </a:lnTo>
                        <a:lnTo>
                          <a:pt x="38" y="11"/>
                        </a:lnTo>
                        <a:lnTo>
                          <a:pt x="42" y="11"/>
                        </a:lnTo>
                        <a:lnTo>
                          <a:pt x="42" y="9"/>
                        </a:lnTo>
                        <a:lnTo>
                          <a:pt x="45" y="9"/>
                        </a:lnTo>
                        <a:lnTo>
                          <a:pt x="45" y="7"/>
                        </a:lnTo>
                        <a:lnTo>
                          <a:pt x="49" y="7"/>
                        </a:lnTo>
                        <a:lnTo>
                          <a:pt x="49" y="4"/>
                        </a:lnTo>
                        <a:lnTo>
                          <a:pt x="53" y="4"/>
                        </a:lnTo>
                        <a:lnTo>
                          <a:pt x="57" y="2"/>
                        </a:lnTo>
                        <a:lnTo>
                          <a:pt x="61" y="2"/>
                        </a:lnTo>
                        <a:lnTo>
                          <a:pt x="61" y="0"/>
                        </a:lnTo>
                        <a:lnTo>
                          <a:pt x="64"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03" name="Freeform 258"/>
                  <p:cNvSpPr>
                    <a:spLocks/>
                  </p:cNvSpPr>
                  <p:nvPr/>
                </p:nvSpPr>
                <p:spPr bwMode="auto">
                  <a:xfrm>
                    <a:off x="3119" y="3417"/>
                    <a:ext cx="65" cy="147"/>
                  </a:xfrm>
                  <a:custGeom>
                    <a:avLst/>
                    <a:gdLst>
                      <a:gd name="T0" fmla="*/ 58 w 65"/>
                      <a:gd name="T1" fmla="*/ 145 h 147"/>
                      <a:gd name="T2" fmla="*/ 50 w 65"/>
                      <a:gd name="T3" fmla="*/ 142 h 147"/>
                      <a:gd name="T4" fmla="*/ 42 w 65"/>
                      <a:gd name="T5" fmla="*/ 140 h 147"/>
                      <a:gd name="T6" fmla="*/ 39 w 65"/>
                      <a:gd name="T7" fmla="*/ 136 h 147"/>
                      <a:gd name="T8" fmla="*/ 35 w 65"/>
                      <a:gd name="T9" fmla="*/ 134 h 147"/>
                      <a:gd name="T10" fmla="*/ 27 w 65"/>
                      <a:gd name="T11" fmla="*/ 129 h 147"/>
                      <a:gd name="T12" fmla="*/ 23 w 65"/>
                      <a:gd name="T13" fmla="*/ 127 h 147"/>
                      <a:gd name="T14" fmla="*/ 19 w 65"/>
                      <a:gd name="T15" fmla="*/ 122 h 147"/>
                      <a:gd name="T16" fmla="*/ 16 w 65"/>
                      <a:gd name="T17" fmla="*/ 118 h 147"/>
                      <a:gd name="T18" fmla="*/ 12 w 65"/>
                      <a:gd name="T19" fmla="*/ 114 h 147"/>
                      <a:gd name="T20" fmla="*/ 8 w 65"/>
                      <a:gd name="T21" fmla="*/ 109 h 147"/>
                      <a:gd name="T22" fmla="*/ 8 w 65"/>
                      <a:gd name="T23" fmla="*/ 105 h 147"/>
                      <a:gd name="T24" fmla="*/ 4 w 65"/>
                      <a:gd name="T25" fmla="*/ 100 h 147"/>
                      <a:gd name="T26" fmla="*/ 4 w 65"/>
                      <a:gd name="T27" fmla="*/ 96 h 147"/>
                      <a:gd name="T28" fmla="*/ 0 w 65"/>
                      <a:gd name="T29" fmla="*/ 91 h 147"/>
                      <a:gd name="T30" fmla="*/ 0 w 65"/>
                      <a:gd name="T31" fmla="*/ 87 h 147"/>
                      <a:gd name="T32" fmla="*/ 0 w 65"/>
                      <a:gd name="T33" fmla="*/ 82 h 147"/>
                      <a:gd name="T34" fmla="*/ 0 w 65"/>
                      <a:gd name="T35" fmla="*/ 78 h 147"/>
                      <a:gd name="T36" fmla="*/ 0 w 65"/>
                      <a:gd name="T37" fmla="*/ 73 h 147"/>
                      <a:gd name="T38" fmla="*/ 0 w 65"/>
                      <a:gd name="T39" fmla="*/ 69 h 147"/>
                      <a:gd name="T40" fmla="*/ 0 w 65"/>
                      <a:gd name="T41" fmla="*/ 65 h 147"/>
                      <a:gd name="T42" fmla="*/ 0 w 65"/>
                      <a:gd name="T43" fmla="*/ 60 h 147"/>
                      <a:gd name="T44" fmla="*/ 0 w 65"/>
                      <a:gd name="T45" fmla="*/ 56 h 147"/>
                      <a:gd name="T46" fmla="*/ 4 w 65"/>
                      <a:gd name="T47" fmla="*/ 51 h 147"/>
                      <a:gd name="T48" fmla="*/ 4 w 65"/>
                      <a:gd name="T49" fmla="*/ 47 h 147"/>
                      <a:gd name="T50" fmla="*/ 8 w 65"/>
                      <a:gd name="T51" fmla="*/ 42 h 147"/>
                      <a:gd name="T52" fmla="*/ 12 w 65"/>
                      <a:gd name="T53" fmla="*/ 38 h 147"/>
                      <a:gd name="T54" fmla="*/ 16 w 65"/>
                      <a:gd name="T55" fmla="*/ 33 h 147"/>
                      <a:gd name="T56" fmla="*/ 19 w 65"/>
                      <a:gd name="T57" fmla="*/ 29 h 147"/>
                      <a:gd name="T58" fmla="*/ 23 w 65"/>
                      <a:gd name="T59" fmla="*/ 24 h 147"/>
                      <a:gd name="T60" fmla="*/ 27 w 65"/>
                      <a:gd name="T61" fmla="*/ 22 h 147"/>
                      <a:gd name="T62" fmla="*/ 31 w 65"/>
                      <a:gd name="T63" fmla="*/ 18 h 147"/>
                      <a:gd name="T64" fmla="*/ 35 w 65"/>
                      <a:gd name="T65" fmla="*/ 13 h 147"/>
                      <a:gd name="T66" fmla="*/ 42 w 65"/>
                      <a:gd name="T67" fmla="*/ 11 h 147"/>
                      <a:gd name="T68" fmla="*/ 46 w 65"/>
                      <a:gd name="T69" fmla="*/ 9 h 147"/>
                      <a:gd name="T70" fmla="*/ 54 w 65"/>
                      <a:gd name="T71" fmla="*/ 4 h 147"/>
                      <a:gd name="T72" fmla="*/ 58 w 65"/>
                      <a:gd name="T73" fmla="*/ 2 h 147"/>
                      <a:gd name="T74" fmla="*/ 65 w 65"/>
                      <a:gd name="T75" fmla="*/ 0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
                      <a:gd name="T115" fmla="*/ 0 h 147"/>
                      <a:gd name="T116" fmla="*/ 65 w 65"/>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 h="147">
                        <a:moveTo>
                          <a:pt x="58" y="147"/>
                        </a:moveTo>
                        <a:lnTo>
                          <a:pt x="58" y="145"/>
                        </a:lnTo>
                        <a:lnTo>
                          <a:pt x="54" y="145"/>
                        </a:lnTo>
                        <a:lnTo>
                          <a:pt x="50" y="142"/>
                        </a:lnTo>
                        <a:lnTo>
                          <a:pt x="46" y="140"/>
                        </a:lnTo>
                        <a:lnTo>
                          <a:pt x="42" y="140"/>
                        </a:lnTo>
                        <a:lnTo>
                          <a:pt x="42" y="138"/>
                        </a:lnTo>
                        <a:lnTo>
                          <a:pt x="39" y="136"/>
                        </a:lnTo>
                        <a:lnTo>
                          <a:pt x="35" y="136"/>
                        </a:lnTo>
                        <a:lnTo>
                          <a:pt x="35" y="134"/>
                        </a:lnTo>
                        <a:lnTo>
                          <a:pt x="31" y="131"/>
                        </a:lnTo>
                        <a:lnTo>
                          <a:pt x="27" y="129"/>
                        </a:lnTo>
                        <a:lnTo>
                          <a:pt x="27" y="127"/>
                        </a:lnTo>
                        <a:lnTo>
                          <a:pt x="23" y="127"/>
                        </a:lnTo>
                        <a:lnTo>
                          <a:pt x="23" y="125"/>
                        </a:lnTo>
                        <a:lnTo>
                          <a:pt x="19" y="122"/>
                        </a:lnTo>
                        <a:lnTo>
                          <a:pt x="19" y="120"/>
                        </a:lnTo>
                        <a:lnTo>
                          <a:pt x="16" y="118"/>
                        </a:lnTo>
                        <a:lnTo>
                          <a:pt x="16" y="116"/>
                        </a:lnTo>
                        <a:lnTo>
                          <a:pt x="12" y="114"/>
                        </a:lnTo>
                        <a:lnTo>
                          <a:pt x="12" y="111"/>
                        </a:lnTo>
                        <a:lnTo>
                          <a:pt x="8" y="109"/>
                        </a:lnTo>
                        <a:lnTo>
                          <a:pt x="8" y="107"/>
                        </a:lnTo>
                        <a:lnTo>
                          <a:pt x="8" y="105"/>
                        </a:lnTo>
                        <a:lnTo>
                          <a:pt x="4" y="102"/>
                        </a:lnTo>
                        <a:lnTo>
                          <a:pt x="4" y="100"/>
                        </a:lnTo>
                        <a:lnTo>
                          <a:pt x="4" y="98"/>
                        </a:lnTo>
                        <a:lnTo>
                          <a:pt x="4"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4" y="53"/>
                        </a:lnTo>
                        <a:lnTo>
                          <a:pt x="4" y="51"/>
                        </a:lnTo>
                        <a:lnTo>
                          <a:pt x="4" y="49"/>
                        </a:lnTo>
                        <a:lnTo>
                          <a:pt x="4" y="47"/>
                        </a:lnTo>
                        <a:lnTo>
                          <a:pt x="8" y="44"/>
                        </a:lnTo>
                        <a:lnTo>
                          <a:pt x="8" y="42"/>
                        </a:lnTo>
                        <a:lnTo>
                          <a:pt x="8" y="40"/>
                        </a:lnTo>
                        <a:lnTo>
                          <a:pt x="12" y="38"/>
                        </a:lnTo>
                        <a:lnTo>
                          <a:pt x="12" y="36"/>
                        </a:lnTo>
                        <a:lnTo>
                          <a:pt x="16" y="33"/>
                        </a:lnTo>
                        <a:lnTo>
                          <a:pt x="16" y="31"/>
                        </a:lnTo>
                        <a:lnTo>
                          <a:pt x="19" y="29"/>
                        </a:lnTo>
                        <a:lnTo>
                          <a:pt x="19" y="27"/>
                        </a:lnTo>
                        <a:lnTo>
                          <a:pt x="23" y="24"/>
                        </a:lnTo>
                        <a:lnTo>
                          <a:pt x="23" y="22"/>
                        </a:lnTo>
                        <a:lnTo>
                          <a:pt x="27" y="22"/>
                        </a:lnTo>
                        <a:lnTo>
                          <a:pt x="27" y="20"/>
                        </a:lnTo>
                        <a:lnTo>
                          <a:pt x="31" y="18"/>
                        </a:lnTo>
                        <a:lnTo>
                          <a:pt x="35" y="16"/>
                        </a:lnTo>
                        <a:lnTo>
                          <a:pt x="35" y="13"/>
                        </a:lnTo>
                        <a:lnTo>
                          <a:pt x="39" y="13"/>
                        </a:lnTo>
                        <a:lnTo>
                          <a:pt x="42" y="11"/>
                        </a:lnTo>
                        <a:lnTo>
                          <a:pt x="42" y="9"/>
                        </a:lnTo>
                        <a:lnTo>
                          <a:pt x="46" y="9"/>
                        </a:lnTo>
                        <a:lnTo>
                          <a:pt x="50" y="7"/>
                        </a:lnTo>
                        <a:lnTo>
                          <a:pt x="54" y="4"/>
                        </a:lnTo>
                        <a:lnTo>
                          <a:pt x="58" y="4"/>
                        </a:lnTo>
                        <a:lnTo>
                          <a:pt x="58" y="2"/>
                        </a:lnTo>
                        <a:lnTo>
                          <a:pt x="61" y="2"/>
                        </a:lnTo>
                        <a:lnTo>
                          <a:pt x="65"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04" name="Freeform 259"/>
                  <p:cNvSpPr>
                    <a:spLocks/>
                  </p:cNvSpPr>
                  <p:nvPr/>
                </p:nvSpPr>
                <p:spPr bwMode="auto">
                  <a:xfrm>
                    <a:off x="3169" y="3417"/>
                    <a:ext cx="65" cy="147"/>
                  </a:xfrm>
                  <a:custGeom>
                    <a:avLst/>
                    <a:gdLst>
                      <a:gd name="T0" fmla="*/ 53 w 65"/>
                      <a:gd name="T1" fmla="*/ 145 h 147"/>
                      <a:gd name="T2" fmla="*/ 50 w 65"/>
                      <a:gd name="T3" fmla="*/ 142 h 147"/>
                      <a:gd name="T4" fmla="*/ 46 w 65"/>
                      <a:gd name="T5" fmla="*/ 140 h 147"/>
                      <a:gd name="T6" fmla="*/ 42 w 65"/>
                      <a:gd name="T7" fmla="*/ 138 h 147"/>
                      <a:gd name="T8" fmla="*/ 38 w 65"/>
                      <a:gd name="T9" fmla="*/ 136 h 147"/>
                      <a:gd name="T10" fmla="*/ 34 w 65"/>
                      <a:gd name="T11" fmla="*/ 134 h 147"/>
                      <a:gd name="T12" fmla="*/ 31 w 65"/>
                      <a:gd name="T13" fmla="*/ 131 h 147"/>
                      <a:gd name="T14" fmla="*/ 27 w 65"/>
                      <a:gd name="T15" fmla="*/ 127 h 147"/>
                      <a:gd name="T16" fmla="*/ 23 w 65"/>
                      <a:gd name="T17" fmla="*/ 125 h 147"/>
                      <a:gd name="T18" fmla="*/ 19 w 65"/>
                      <a:gd name="T19" fmla="*/ 120 h 147"/>
                      <a:gd name="T20" fmla="*/ 15 w 65"/>
                      <a:gd name="T21" fmla="*/ 118 h 147"/>
                      <a:gd name="T22" fmla="*/ 11 w 65"/>
                      <a:gd name="T23" fmla="*/ 114 h 147"/>
                      <a:gd name="T24" fmla="*/ 8 w 65"/>
                      <a:gd name="T25" fmla="*/ 109 h 147"/>
                      <a:gd name="T26" fmla="*/ 8 w 65"/>
                      <a:gd name="T27" fmla="*/ 105 h 147"/>
                      <a:gd name="T28" fmla="*/ 4 w 65"/>
                      <a:gd name="T29" fmla="*/ 102 h 147"/>
                      <a:gd name="T30" fmla="*/ 4 w 65"/>
                      <a:gd name="T31" fmla="*/ 98 h 147"/>
                      <a:gd name="T32" fmla="*/ 0 w 65"/>
                      <a:gd name="T33" fmla="*/ 93 h 147"/>
                      <a:gd name="T34" fmla="*/ 0 w 65"/>
                      <a:gd name="T35" fmla="*/ 89 h 147"/>
                      <a:gd name="T36" fmla="*/ 0 w 65"/>
                      <a:gd name="T37" fmla="*/ 85 h 147"/>
                      <a:gd name="T38" fmla="*/ 0 w 65"/>
                      <a:gd name="T39" fmla="*/ 80 h 147"/>
                      <a:gd name="T40" fmla="*/ 0 w 65"/>
                      <a:gd name="T41" fmla="*/ 76 h 147"/>
                      <a:gd name="T42" fmla="*/ 0 w 65"/>
                      <a:gd name="T43" fmla="*/ 71 h 147"/>
                      <a:gd name="T44" fmla="*/ 0 w 65"/>
                      <a:gd name="T45" fmla="*/ 67 h 147"/>
                      <a:gd name="T46" fmla="*/ 0 w 65"/>
                      <a:gd name="T47" fmla="*/ 62 h 147"/>
                      <a:gd name="T48" fmla="*/ 0 w 65"/>
                      <a:gd name="T49" fmla="*/ 58 h 147"/>
                      <a:gd name="T50" fmla="*/ 4 w 65"/>
                      <a:gd name="T51" fmla="*/ 53 h 147"/>
                      <a:gd name="T52" fmla="*/ 4 w 65"/>
                      <a:gd name="T53" fmla="*/ 49 h 147"/>
                      <a:gd name="T54" fmla="*/ 4 w 65"/>
                      <a:gd name="T55" fmla="*/ 44 h 147"/>
                      <a:gd name="T56" fmla="*/ 8 w 65"/>
                      <a:gd name="T57" fmla="*/ 42 h 147"/>
                      <a:gd name="T58" fmla="*/ 11 w 65"/>
                      <a:gd name="T59" fmla="*/ 38 h 147"/>
                      <a:gd name="T60" fmla="*/ 15 w 65"/>
                      <a:gd name="T61" fmla="*/ 33 h 147"/>
                      <a:gd name="T62" fmla="*/ 15 w 65"/>
                      <a:gd name="T63" fmla="*/ 29 h 147"/>
                      <a:gd name="T64" fmla="*/ 19 w 65"/>
                      <a:gd name="T65" fmla="*/ 27 h 147"/>
                      <a:gd name="T66" fmla="*/ 23 w 65"/>
                      <a:gd name="T67" fmla="*/ 22 h 147"/>
                      <a:gd name="T68" fmla="*/ 27 w 65"/>
                      <a:gd name="T69" fmla="*/ 20 h 147"/>
                      <a:gd name="T70" fmla="*/ 31 w 65"/>
                      <a:gd name="T71" fmla="*/ 16 h 147"/>
                      <a:gd name="T72" fmla="*/ 34 w 65"/>
                      <a:gd name="T73" fmla="*/ 13 h 147"/>
                      <a:gd name="T74" fmla="*/ 38 w 65"/>
                      <a:gd name="T75" fmla="*/ 11 h 147"/>
                      <a:gd name="T76" fmla="*/ 42 w 65"/>
                      <a:gd name="T77" fmla="*/ 9 h 147"/>
                      <a:gd name="T78" fmla="*/ 46 w 65"/>
                      <a:gd name="T79" fmla="*/ 7 h 147"/>
                      <a:gd name="T80" fmla="*/ 50 w 65"/>
                      <a:gd name="T81" fmla="*/ 4 h 147"/>
                      <a:gd name="T82" fmla="*/ 57 w 65"/>
                      <a:gd name="T83" fmla="*/ 2 h 147"/>
                      <a:gd name="T84" fmla="*/ 61 w 65"/>
                      <a:gd name="T85" fmla="*/ 0 h 147"/>
                      <a:gd name="T86" fmla="*/ 65 w 65"/>
                      <a:gd name="T87" fmla="*/ 0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
                      <a:gd name="T133" fmla="*/ 0 h 147"/>
                      <a:gd name="T134" fmla="*/ 65 w 65"/>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 h="147">
                        <a:moveTo>
                          <a:pt x="57" y="147"/>
                        </a:moveTo>
                        <a:lnTo>
                          <a:pt x="53" y="145"/>
                        </a:lnTo>
                        <a:lnTo>
                          <a:pt x="50" y="145"/>
                        </a:lnTo>
                        <a:lnTo>
                          <a:pt x="50" y="142"/>
                        </a:lnTo>
                        <a:lnTo>
                          <a:pt x="46" y="142"/>
                        </a:lnTo>
                        <a:lnTo>
                          <a:pt x="46" y="140"/>
                        </a:lnTo>
                        <a:lnTo>
                          <a:pt x="42" y="140"/>
                        </a:lnTo>
                        <a:lnTo>
                          <a:pt x="42" y="138"/>
                        </a:lnTo>
                        <a:lnTo>
                          <a:pt x="38" y="138"/>
                        </a:lnTo>
                        <a:lnTo>
                          <a:pt x="38" y="136"/>
                        </a:lnTo>
                        <a:lnTo>
                          <a:pt x="34" y="136"/>
                        </a:lnTo>
                        <a:lnTo>
                          <a:pt x="34" y="134"/>
                        </a:lnTo>
                        <a:lnTo>
                          <a:pt x="31" y="134"/>
                        </a:lnTo>
                        <a:lnTo>
                          <a:pt x="31" y="131"/>
                        </a:lnTo>
                        <a:lnTo>
                          <a:pt x="27" y="129"/>
                        </a:lnTo>
                        <a:lnTo>
                          <a:pt x="27" y="127"/>
                        </a:lnTo>
                        <a:lnTo>
                          <a:pt x="23" y="127"/>
                        </a:lnTo>
                        <a:lnTo>
                          <a:pt x="23" y="125"/>
                        </a:lnTo>
                        <a:lnTo>
                          <a:pt x="19" y="122"/>
                        </a:lnTo>
                        <a:lnTo>
                          <a:pt x="19" y="120"/>
                        </a:lnTo>
                        <a:lnTo>
                          <a:pt x="15" y="120"/>
                        </a:lnTo>
                        <a:lnTo>
                          <a:pt x="15" y="118"/>
                        </a:lnTo>
                        <a:lnTo>
                          <a:pt x="15" y="116"/>
                        </a:lnTo>
                        <a:lnTo>
                          <a:pt x="11" y="114"/>
                        </a:lnTo>
                        <a:lnTo>
                          <a:pt x="11" y="111"/>
                        </a:lnTo>
                        <a:lnTo>
                          <a:pt x="8" y="109"/>
                        </a:lnTo>
                        <a:lnTo>
                          <a:pt x="8" y="107"/>
                        </a:lnTo>
                        <a:lnTo>
                          <a:pt x="8" y="105"/>
                        </a:lnTo>
                        <a:lnTo>
                          <a:pt x="4" y="105"/>
                        </a:lnTo>
                        <a:lnTo>
                          <a:pt x="4" y="102"/>
                        </a:lnTo>
                        <a:lnTo>
                          <a:pt x="4" y="100"/>
                        </a:lnTo>
                        <a:lnTo>
                          <a:pt x="4" y="98"/>
                        </a:lnTo>
                        <a:lnTo>
                          <a:pt x="4"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4" y="53"/>
                        </a:lnTo>
                        <a:lnTo>
                          <a:pt x="4" y="51"/>
                        </a:lnTo>
                        <a:lnTo>
                          <a:pt x="4" y="49"/>
                        </a:lnTo>
                        <a:lnTo>
                          <a:pt x="4" y="47"/>
                        </a:lnTo>
                        <a:lnTo>
                          <a:pt x="4" y="44"/>
                        </a:lnTo>
                        <a:lnTo>
                          <a:pt x="8" y="44"/>
                        </a:lnTo>
                        <a:lnTo>
                          <a:pt x="8" y="42"/>
                        </a:lnTo>
                        <a:lnTo>
                          <a:pt x="8" y="40"/>
                        </a:lnTo>
                        <a:lnTo>
                          <a:pt x="11" y="38"/>
                        </a:lnTo>
                        <a:lnTo>
                          <a:pt x="11" y="36"/>
                        </a:lnTo>
                        <a:lnTo>
                          <a:pt x="15" y="33"/>
                        </a:lnTo>
                        <a:lnTo>
                          <a:pt x="15" y="31"/>
                        </a:lnTo>
                        <a:lnTo>
                          <a:pt x="15" y="29"/>
                        </a:lnTo>
                        <a:lnTo>
                          <a:pt x="19" y="29"/>
                        </a:lnTo>
                        <a:lnTo>
                          <a:pt x="19" y="27"/>
                        </a:lnTo>
                        <a:lnTo>
                          <a:pt x="23" y="24"/>
                        </a:lnTo>
                        <a:lnTo>
                          <a:pt x="23" y="22"/>
                        </a:lnTo>
                        <a:lnTo>
                          <a:pt x="27" y="22"/>
                        </a:lnTo>
                        <a:lnTo>
                          <a:pt x="27" y="20"/>
                        </a:lnTo>
                        <a:lnTo>
                          <a:pt x="31" y="18"/>
                        </a:lnTo>
                        <a:lnTo>
                          <a:pt x="31" y="16"/>
                        </a:lnTo>
                        <a:lnTo>
                          <a:pt x="34" y="16"/>
                        </a:lnTo>
                        <a:lnTo>
                          <a:pt x="34" y="13"/>
                        </a:lnTo>
                        <a:lnTo>
                          <a:pt x="38" y="13"/>
                        </a:lnTo>
                        <a:lnTo>
                          <a:pt x="38" y="11"/>
                        </a:lnTo>
                        <a:lnTo>
                          <a:pt x="42" y="11"/>
                        </a:lnTo>
                        <a:lnTo>
                          <a:pt x="42" y="9"/>
                        </a:lnTo>
                        <a:lnTo>
                          <a:pt x="46" y="9"/>
                        </a:lnTo>
                        <a:lnTo>
                          <a:pt x="46" y="7"/>
                        </a:lnTo>
                        <a:lnTo>
                          <a:pt x="50" y="7"/>
                        </a:lnTo>
                        <a:lnTo>
                          <a:pt x="50" y="4"/>
                        </a:lnTo>
                        <a:lnTo>
                          <a:pt x="53" y="4"/>
                        </a:lnTo>
                        <a:lnTo>
                          <a:pt x="57" y="2"/>
                        </a:lnTo>
                        <a:lnTo>
                          <a:pt x="61" y="2"/>
                        </a:lnTo>
                        <a:lnTo>
                          <a:pt x="61" y="0"/>
                        </a:lnTo>
                        <a:lnTo>
                          <a:pt x="65"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05" name="Freeform 260"/>
                  <p:cNvSpPr>
                    <a:spLocks/>
                  </p:cNvSpPr>
                  <p:nvPr/>
                </p:nvSpPr>
                <p:spPr bwMode="auto">
                  <a:xfrm>
                    <a:off x="3219" y="3417"/>
                    <a:ext cx="65" cy="147"/>
                  </a:xfrm>
                  <a:custGeom>
                    <a:avLst/>
                    <a:gdLst>
                      <a:gd name="T0" fmla="*/ 53 w 65"/>
                      <a:gd name="T1" fmla="*/ 145 h 147"/>
                      <a:gd name="T2" fmla="*/ 49 w 65"/>
                      <a:gd name="T3" fmla="*/ 142 h 147"/>
                      <a:gd name="T4" fmla="*/ 45 w 65"/>
                      <a:gd name="T5" fmla="*/ 140 h 147"/>
                      <a:gd name="T6" fmla="*/ 42 w 65"/>
                      <a:gd name="T7" fmla="*/ 138 h 147"/>
                      <a:gd name="T8" fmla="*/ 38 w 65"/>
                      <a:gd name="T9" fmla="*/ 136 h 147"/>
                      <a:gd name="T10" fmla="*/ 34 w 65"/>
                      <a:gd name="T11" fmla="*/ 134 h 147"/>
                      <a:gd name="T12" fmla="*/ 30 w 65"/>
                      <a:gd name="T13" fmla="*/ 131 h 147"/>
                      <a:gd name="T14" fmla="*/ 26 w 65"/>
                      <a:gd name="T15" fmla="*/ 127 h 147"/>
                      <a:gd name="T16" fmla="*/ 23 w 65"/>
                      <a:gd name="T17" fmla="*/ 125 h 147"/>
                      <a:gd name="T18" fmla="*/ 19 w 65"/>
                      <a:gd name="T19" fmla="*/ 120 h 147"/>
                      <a:gd name="T20" fmla="*/ 15 w 65"/>
                      <a:gd name="T21" fmla="*/ 118 h 147"/>
                      <a:gd name="T22" fmla="*/ 11 w 65"/>
                      <a:gd name="T23" fmla="*/ 114 h 147"/>
                      <a:gd name="T24" fmla="*/ 7 w 65"/>
                      <a:gd name="T25" fmla="*/ 109 h 147"/>
                      <a:gd name="T26" fmla="*/ 7 w 65"/>
                      <a:gd name="T27" fmla="*/ 105 h 147"/>
                      <a:gd name="T28" fmla="*/ 3 w 65"/>
                      <a:gd name="T29" fmla="*/ 102 h 147"/>
                      <a:gd name="T30" fmla="*/ 3 w 65"/>
                      <a:gd name="T31" fmla="*/ 98 h 147"/>
                      <a:gd name="T32" fmla="*/ 0 w 65"/>
                      <a:gd name="T33" fmla="*/ 93 h 147"/>
                      <a:gd name="T34" fmla="*/ 0 w 65"/>
                      <a:gd name="T35" fmla="*/ 89 h 147"/>
                      <a:gd name="T36" fmla="*/ 0 w 65"/>
                      <a:gd name="T37" fmla="*/ 85 h 147"/>
                      <a:gd name="T38" fmla="*/ 0 w 65"/>
                      <a:gd name="T39" fmla="*/ 80 h 147"/>
                      <a:gd name="T40" fmla="*/ 0 w 65"/>
                      <a:gd name="T41" fmla="*/ 76 h 147"/>
                      <a:gd name="T42" fmla="*/ 0 w 65"/>
                      <a:gd name="T43" fmla="*/ 71 h 147"/>
                      <a:gd name="T44" fmla="*/ 0 w 65"/>
                      <a:gd name="T45" fmla="*/ 67 h 147"/>
                      <a:gd name="T46" fmla="*/ 0 w 65"/>
                      <a:gd name="T47" fmla="*/ 62 h 147"/>
                      <a:gd name="T48" fmla="*/ 0 w 65"/>
                      <a:gd name="T49" fmla="*/ 58 h 147"/>
                      <a:gd name="T50" fmla="*/ 3 w 65"/>
                      <a:gd name="T51" fmla="*/ 53 h 147"/>
                      <a:gd name="T52" fmla="*/ 3 w 65"/>
                      <a:gd name="T53" fmla="*/ 49 h 147"/>
                      <a:gd name="T54" fmla="*/ 3 w 65"/>
                      <a:gd name="T55" fmla="*/ 44 h 147"/>
                      <a:gd name="T56" fmla="*/ 7 w 65"/>
                      <a:gd name="T57" fmla="*/ 42 h 147"/>
                      <a:gd name="T58" fmla="*/ 11 w 65"/>
                      <a:gd name="T59" fmla="*/ 38 h 147"/>
                      <a:gd name="T60" fmla="*/ 15 w 65"/>
                      <a:gd name="T61" fmla="*/ 33 h 147"/>
                      <a:gd name="T62" fmla="*/ 15 w 65"/>
                      <a:gd name="T63" fmla="*/ 29 h 147"/>
                      <a:gd name="T64" fmla="*/ 19 w 65"/>
                      <a:gd name="T65" fmla="*/ 27 h 147"/>
                      <a:gd name="T66" fmla="*/ 23 w 65"/>
                      <a:gd name="T67" fmla="*/ 22 h 147"/>
                      <a:gd name="T68" fmla="*/ 26 w 65"/>
                      <a:gd name="T69" fmla="*/ 20 h 147"/>
                      <a:gd name="T70" fmla="*/ 30 w 65"/>
                      <a:gd name="T71" fmla="*/ 16 h 147"/>
                      <a:gd name="T72" fmla="*/ 34 w 65"/>
                      <a:gd name="T73" fmla="*/ 13 h 147"/>
                      <a:gd name="T74" fmla="*/ 38 w 65"/>
                      <a:gd name="T75" fmla="*/ 11 h 147"/>
                      <a:gd name="T76" fmla="*/ 42 w 65"/>
                      <a:gd name="T77" fmla="*/ 9 h 147"/>
                      <a:gd name="T78" fmla="*/ 45 w 65"/>
                      <a:gd name="T79" fmla="*/ 7 h 147"/>
                      <a:gd name="T80" fmla="*/ 49 w 65"/>
                      <a:gd name="T81" fmla="*/ 4 h 147"/>
                      <a:gd name="T82" fmla="*/ 57 w 65"/>
                      <a:gd name="T83" fmla="*/ 2 h 147"/>
                      <a:gd name="T84" fmla="*/ 61 w 65"/>
                      <a:gd name="T85" fmla="*/ 0 h 147"/>
                      <a:gd name="T86" fmla="*/ 65 w 65"/>
                      <a:gd name="T87" fmla="*/ 0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
                      <a:gd name="T133" fmla="*/ 0 h 147"/>
                      <a:gd name="T134" fmla="*/ 65 w 65"/>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 h="147">
                        <a:moveTo>
                          <a:pt x="57" y="147"/>
                        </a:moveTo>
                        <a:lnTo>
                          <a:pt x="53" y="145"/>
                        </a:lnTo>
                        <a:lnTo>
                          <a:pt x="49" y="145"/>
                        </a:lnTo>
                        <a:lnTo>
                          <a:pt x="49" y="142"/>
                        </a:lnTo>
                        <a:lnTo>
                          <a:pt x="45" y="142"/>
                        </a:lnTo>
                        <a:lnTo>
                          <a:pt x="45" y="140"/>
                        </a:lnTo>
                        <a:lnTo>
                          <a:pt x="42" y="140"/>
                        </a:lnTo>
                        <a:lnTo>
                          <a:pt x="42" y="138"/>
                        </a:lnTo>
                        <a:lnTo>
                          <a:pt x="38" y="138"/>
                        </a:lnTo>
                        <a:lnTo>
                          <a:pt x="38" y="136"/>
                        </a:lnTo>
                        <a:lnTo>
                          <a:pt x="34" y="136"/>
                        </a:lnTo>
                        <a:lnTo>
                          <a:pt x="34" y="134"/>
                        </a:lnTo>
                        <a:lnTo>
                          <a:pt x="30" y="134"/>
                        </a:lnTo>
                        <a:lnTo>
                          <a:pt x="30" y="131"/>
                        </a:lnTo>
                        <a:lnTo>
                          <a:pt x="26" y="129"/>
                        </a:lnTo>
                        <a:lnTo>
                          <a:pt x="26" y="127"/>
                        </a:lnTo>
                        <a:lnTo>
                          <a:pt x="23" y="127"/>
                        </a:lnTo>
                        <a:lnTo>
                          <a:pt x="23" y="125"/>
                        </a:lnTo>
                        <a:lnTo>
                          <a:pt x="19" y="122"/>
                        </a:lnTo>
                        <a:lnTo>
                          <a:pt x="19" y="120"/>
                        </a:lnTo>
                        <a:lnTo>
                          <a:pt x="15" y="120"/>
                        </a:lnTo>
                        <a:lnTo>
                          <a:pt x="15" y="118"/>
                        </a:lnTo>
                        <a:lnTo>
                          <a:pt x="15" y="116"/>
                        </a:lnTo>
                        <a:lnTo>
                          <a:pt x="11" y="114"/>
                        </a:lnTo>
                        <a:lnTo>
                          <a:pt x="11" y="111"/>
                        </a:lnTo>
                        <a:lnTo>
                          <a:pt x="7" y="109"/>
                        </a:lnTo>
                        <a:lnTo>
                          <a:pt x="7" y="107"/>
                        </a:lnTo>
                        <a:lnTo>
                          <a:pt x="7" y="105"/>
                        </a:lnTo>
                        <a:lnTo>
                          <a:pt x="3" y="105"/>
                        </a:lnTo>
                        <a:lnTo>
                          <a:pt x="3" y="102"/>
                        </a:lnTo>
                        <a:lnTo>
                          <a:pt x="3" y="100"/>
                        </a:lnTo>
                        <a:lnTo>
                          <a:pt x="3" y="98"/>
                        </a:lnTo>
                        <a:lnTo>
                          <a:pt x="3"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3" y="53"/>
                        </a:lnTo>
                        <a:lnTo>
                          <a:pt x="3" y="51"/>
                        </a:lnTo>
                        <a:lnTo>
                          <a:pt x="3" y="49"/>
                        </a:lnTo>
                        <a:lnTo>
                          <a:pt x="3" y="47"/>
                        </a:lnTo>
                        <a:lnTo>
                          <a:pt x="3" y="44"/>
                        </a:lnTo>
                        <a:lnTo>
                          <a:pt x="7" y="44"/>
                        </a:lnTo>
                        <a:lnTo>
                          <a:pt x="7" y="42"/>
                        </a:lnTo>
                        <a:lnTo>
                          <a:pt x="7" y="40"/>
                        </a:lnTo>
                        <a:lnTo>
                          <a:pt x="11" y="38"/>
                        </a:lnTo>
                        <a:lnTo>
                          <a:pt x="11" y="36"/>
                        </a:lnTo>
                        <a:lnTo>
                          <a:pt x="15" y="33"/>
                        </a:lnTo>
                        <a:lnTo>
                          <a:pt x="15" y="31"/>
                        </a:lnTo>
                        <a:lnTo>
                          <a:pt x="15" y="29"/>
                        </a:lnTo>
                        <a:lnTo>
                          <a:pt x="19" y="29"/>
                        </a:lnTo>
                        <a:lnTo>
                          <a:pt x="19" y="27"/>
                        </a:lnTo>
                        <a:lnTo>
                          <a:pt x="23" y="24"/>
                        </a:lnTo>
                        <a:lnTo>
                          <a:pt x="23" y="22"/>
                        </a:lnTo>
                        <a:lnTo>
                          <a:pt x="26" y="22"/>
                        </a:lnTo>
                        <a:lnTo>
                          <a:pt x="26" y="20"/>
                        </a:lnTo>
                        <a:lnTo>
                          <a:pt x="30" y="18"/>
                        </a:lnTo>
                        <a:lnTo>
                          <a:pt x="30" y="16"/>
                        </a:lnTo>
                        <a:lnTo>
                          <a:pt x="34" y="16"/>
                        </a:lnTo>
                        <a:lnTo>
                          <a:pt x="34" y="13"/>
                        </a:lnTo>
                        <a:lnTo>
                          <a:pt x="38" y="13"/>
                        </a:lnTo>
                        <a:lnTo>
                          <a:pt x="38" y="11"/>
                        </a:lnTo>
                        <a:lnTo>
                          <a:pt x="42" y="11"/>
                        </a:lnTo>
                        <a:lnTo>
                          <a:pt x="42" y="9"/>
                        </a:lnTo>
                        <a:lnTo>
                          <a:pt x="45" y="9"/>
                        </a:lnTo>
                        <a:lnTo>
                          <a:pt x="45" y="7"/>
                        </a:lnTo>
                        <a:lnTo>
                          <a:pt x="49" y="7"/>
                        </a:lnTo>
                        <a:lnTo>
                          <a:pt x="49" y="4"/>
                        </a:lnTo>
                        <a:lnTo>
                          <a:pt x="53" y="4"/>
                        </a:lnTo>
                        <a:lnTo>
                          <a:pt x="57" y="2"/>
                        </a:lnTo>
                        <a:lnTo>
                          <a:pt x="61" y="2"/>
                        </a:lnTo>
                        <a:lnTo>
                          <a:pt x="61" y="0"/>
                        </a:lnTo>
                        <a:lnTo>
                          <a:pt x="65"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106" name="Freeform 261"/>
                  <p:cNvSpPr>
                    <a:spLocks/>
                  </p:cNvSpPr>
                  <p:nvPr/>
                </p:nvSpPr>
                <p:spPr bwMode="auto">
                  <a:xfrm>
                    <a:off x="3264" y="3417"/>
                    <a:ext cx="65" cy="147"/>
                  </a:xfrm>
                  <a:custGeom>
                    <a:avLst/>
                    <a:gdLst>
                      <a:gd name="T0" fmla="*/ 58 w 65"/>
                      <a:gd name="T1" fmla="*/ 145 h 147"/>
                      <a:gd name="T2" fmla="*/ 50 w 65"/>
                      <a:gd name="T3" fmla="*/ 142 h 147"/>
                      <a:gd name="T4" fmla="*/ 42 w 65"/>
                      <a:gd name="T5" fmla="*/ 140 h 147"/>
                      <a:gd name="T6" fmla="*/ 39 w 65"/>
                      <a:gd name="T7" fmla="*/ 136 h 147"/>
                      <a:gd name="T8" fmla="*/ 35 w 65"/>
                      <a:gd name="T9" fmla="*/ 134 h 147"/>
                      <a:gd name="T10" fmla="*/ 27 w 65"/>
                      <a:gd name="T11" fmla="*/ 129 h 147"/>
                      <a:gd name="T12" fmla="*/ 23 w 65"/>
                      <a:gd name="T13" fmla="*/ 127 h 147"/>
                      <a:gd name="T14" fmla="*/ 20 w 65"/>
                      <a:gd name="T15" fmla="*/ 122 h 147"/>
                      <a:gd name="T16" fmla="*/ 16 w 65"/>
                      <a:gd name="T17" fmla="*/ 118 h 147"/>
                      <a:gd name="T18" fmla="*/ 12 w 65"/>
                      <a:gd name="T19" fmla="*/ 114 h 147"/>
                      <a:gd name="T20" fmla="*/ 8 w 65"/>
                      <a:gd name="T21" fmla="*/ 109 h 147"/>
                      <a:gd name="T22" fmla="*/ 8 w 65"/>
                      <a:gd name="T23" fmla="*/ 105 h 147"/>
                      <a:gd name="T24" fmla="*/ 4 w 65"/>
                      <a:gd name="T25" fmla="*/ 100 h 147"/>
                      <a:gd name="T26" fmla="*/ 4 w 65"/>
                      <a:gd name="T27" fmla="*/ 96 h 147"/>
                      <a:gd name="T28" fmla="*/ 0 w 65"/>
                      <a:gd name="T29" fmla="*/ 91 h 147"/>
                      <a:gd name="T30" fmla="*/ 0 w 65"/>
                      <a:gd name="T31" fmla="*/ 87 h 147"/>
                      <a:gd name="T32" fmla="*/ 0 w 65"/>
                      <a:gd name="T33" fmla="*/ 82 h 147"/>
                      <a:gd name="T34" fmla="*/ 0 w 65"/>
                      <a:gd name="T35" fmla="*/ 78 h 147"/>
                      <a:gd name="T36" fmla="*/ 0 w 65"/>
                      <a:gd name="T37" fmla="*/ 73 h 147"/>
                      <a:gd name="T38" fmla="*/ 0 w 65"/>
                      <a:gd name="T39" fmla="*/ 69 h 147"/>
                      <a:gd name="T40" fmla="*/ 0 w 65"/>
                      <a:gd name="T41" fmla="*/ 65 h 147"/>
                      <a:gd name="T42" fmla="*/ 0 w 65"/>
                      <a:gd name="T43" fmla="*/ 60 h 147"/>
                      <a:gd name="T44" fmla="*/ 0 w 65"/>
                      <a:gd name="T45" fmla="*/ 56 h 147"/>
                      <a:gd name="T46" fmla="*/ 4 w 65"/>
                      <a:gd name="T47" fmla="*/ 51 h 147"/>
                      <a:gd name="T48" fmla="*/ 4 w 65"/>
                      <a:gd name="T49" fmla="*/ 47 h 147"/>
                      <a:gd name="T50" fmla="*/ 8 w 65"/>
                      <a:gd name="T51" fmla="*/ 42 h 147"/>
                      <a:gd name="T52" fmla="*/ 12 w 65"/>
                      <a:gd name="T53" fmla="*/ 38 h 147"/>
                      <a:gd name="T54" fmla="*/ 16 w 65"/>
                      <a:gd name="T55" fmla="*/ 33 h 147"/>
                      <a:gd name="T56" fmla="*/ 20 w 65"/>
                      <a:gd name="T57" fmla="*/ 29 h 147"/>
                      <a:gd name="T58" fmla="*/ 23 w 65"/>
                      <a:gd name="T59" fmla="*/ 24 h 147"/>
                      <a:gd name="T60" fmla="*/ 27 w 65"/>
                      <a:gd name="T61" fmla="*/ 22 h 147"/>
                      <a:gd name="T62" fmla="*/ 31 w 65"/>
                      <a:gd name="T63" fmla="*/ 18 h 147"/>
                      <a:gd name="T64" fmla="*/ 35 w 65"/>
                      <a:gd name="T65" fmla="*/ 13 h 147"/>
                      <a:gd name="T66" fmla="*/ 42 w 65"/>
                      <a:gd name="T67" fmla="*/ 11 h 147"/>
                      <a:gd name="T68" fmla="*/ 46 w 65"/>
                      <a:gd name="T69" fmla="*/ 9 h 147"/>
                      <a:gd name="T70" fmla="*/ 54 w 65"/>
                      <a:gd name="T71" fmla="*/ 4 h 147"/>
                      <a:gd name="T72" fmla="*/ 58 w 65"/>
                      <a:gd name="T73" fmla="*/ 2 h 147"/>
                      <a:gd name="T74" fmla="*/ 65 w 65"/>
                      <a:gd name="T75" fmla="*/ 0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
                      <a:gd name="T115" fmla="*/ 0 h 147"/>
                      <a:gd name="T116" fmla="*/ 65 w 65"/>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 h="147">
                        <a:moveTo>
                          <a:pt x="58" y="147"/>
                        </a:moveTo>
                        <a:lnTo>
                          <a:pt x="58" y="145"/>
                        </a:lnTo>
                        <a:lnTo>
                          <a:pt x="54" y="145"/>
                        </a:lnTo>
                        <a:lnTo>
                          <a:pt x="50" y="142"/>
                        </a:lnTo>
                        <a:lnTo>
                          <a:pt x="46" y="140"/>
                        </a:lnTo>
                        <a:lnTo>
                          <a:pt x="42" y="140"/>
                        </a:lnTo>
                        <a:lnTo>
                          <a:pt x="42" y="138"/>
                        </a:lnTo>
                        <a:lnTo>
                          <a:pt x="39" y="136"/>
                        </a:lnTo>
                        <a:lnTo>
                          <a:pt x="35" y="136"/>
                        </a:lnTo>
                        <a:lnTo>
                          <a:pt x="35" y="134"/>
                        </a:lnTo>
                        <a:lnTo>
                          <a:pt x="31" y="131"/>
                        </a:lnTo>
                        <a:lnTo>
                          <a:pt x="27" y="129"/>
                        </a:lnTo>
                        <a:lnTo>
                          <a:pt x="27" y="127"/>
                        </a:lnTo>
                        <a:lnTo>
                          <a:pt x="23" y="127"/>
                        </a:lnTo>
                        <a:lnTo>
                          <a:pt x="23" y="125"/>
                        </a:lnTo>
                        <a:lnTo>
                          <a:pt x="20" y="122"/>
                        </a:lnTo>
                        <a:lnTo>
                          <a:pt x="20" y="120"/>
                        </a:lnTo>
                        <a:lnTo>
                          <a:pt x="16" y="118"/>
                        </a:lnTo>
                        <a:lnTo>
                          <a:pt x="16" y="116"/>
                        </a:lnTo>
                        <a:lnTo>
                          <a:pt x="12" y="114"/>
                        </a:lnTo>
                        <a:lnTo>
                          <a:pt x="12" y="111"/>
                        </a:lnTo>
                        <a:lnTo>
                          <a:pt x="8" y="109"/>
                        </a:lnTo>
                        <a:lnTo>
                          <a:pt x="8" y="107"/>
                        </a:lnTo>
                        <a:lnTo>
                          <a:pt x="8" y="105"/>
                        </a:lnTo>
                        <a:lnTo>
                          <a:pt x="4" y="102"/>
                        </a:lnTo>
                        <a:lnTo>
                          <a:pt x="4" y="100"/>
                        </a:lnTo>
                        <a:lnTo>
                          <a:pt x="4" y="98"/>
                        </a:lnTo>
                        <a:lnTo>
                          <a:pt x="4" y="96"/>
                        </a:lnTo>
                        <a:lnTo>
                          <a:pt x="0" y="93"/>
                        </a:lnTo>
                        <a:lnTo>
                          <a:pt x="0" y="91"/>
                        </a:lnTo>
                        <a:lnTo>
                          <a:pt x="0" y="89"/>
                        </a:lnTo>
                        <a:lnTo>
                          <a:pt x="0" y="87"/>
                        </a:lnTo>
                        <a:lnTo>
                          <a:pt x="0" y="85"/>
                        </a:lnTo>
                        <a:lnTo>
                          <a:pt x="0" y="82"/>
                        </a:lnTo>
                        <a:lnTo>
                          <a:pt x="0" y="80"/>
                        </a:lnTo>
                        <a:lnTo>
                          <a:pt x="0" y="78"/>
                        </a:lnTo>
                        <a:lnTo>
                          <a:pt x="0" y="76"/>
                        </a:lnTo>
                        <a:lnTo>
                          <a:pt x="0" y="73"/>
                        </a:lnTo>
                        <a:lnTo>
                          <a:pt x="0" y="71"/>
                        </a:lnTo>
                        <a:lnTo>
                          <a:pt x="0" y="69"/>
                        </a:lnTo>
                        <a:lnTo>
                          <a:pt x="0" y="67"/>
                        </a:lnTo>
                        <a:lnTo>
                          <a:pt x="0" y="65"/>
                        </a:lnTo>
                        <a:lnTo>
                          <a:pt x="0" y="62"/>
                        </a:lnTo>
                        <a:lnTo>
                          <a:pt x="0" y="60"/>
                        </a:lnTo>
                        <a:lnTo>
                          <a:pt x="0" y="58"/>
                        </a:lnTo>
                        <a:lnTo>
                          <a:pt x="0" y="56"/>
                        </a:lnTo>
                        <a:lnTo>
                          <a:pt x="4" y="53"/>
                        </a:lnTo>
                        <a:lnTo>
                          <a:pt x="4" y="51"/>
                        </a:lnTo>
                        <a:lnTo>
                          <a:pt x="4" y="49"/>
                        </a:lnTo>
                        <a:lnTo>
                          <a:pt x="4" y="47"/>
                        </a:lnTo>
                        <a:lnTo>
                          <a:pt x="8" y="44"/>
                        </a:lnTo>
                        <a:lnTo>
                          <a:pt x="8" y="42"/>
                        </a:lnTo>
                        <a:lnTo>
                          <a:pt x="8" y="40"/>
                        </a:lnTo>
                        <a:lnTo>
                          <a:pt x="12" y="38"/>
                        </a:lnTo>
                        <a:lnTo>
                          <a:pt x="12" y="36"/>
                        </a:lnTo>
                        <a:lnTo>
                          <a:pt x="16" y="33"/>
                        </a:lnTo>
                        <a:lnTo>
                          <a:pt x="16" y="31"/>
                        </a:lnTo>
                        <a:lnTo>
                          <a:pt x="20" y="29"/>
                        </a:lnTo>
                        <a:lnTo>
                          <a:pt x="20" y="27"/>
                        </a:lnTo>
                        <a:lnTo>
                          <a:pt x="23" y="24"/>
                        </a:lnTo>
                        <a:lnTo>
                          <a:pt x="23" y="22"/>
                        </a:lnTo>
                        <a:lnTo>
                          <a:pt x="27" y="22"/>
                        </a:lnTo>
                        <a:lnTo>
                          <a:pt x="27" y="20"/>
                        </a:lnTo>
                        <a:lnTo>
                          <a:pt x="31" y="18"/>
                        </a:lnTo>
                        <a:lnTo>
                          <a:pt x="35" y="16"/>
                        </a:lnTo>
                        <a:lnTo>
                          <a:pt x="35" y="13"/>
                        </a:lnTo>
                        <a:lnTo>
                          <a:pt x="39" y="13"/>
                        </a:lnTo>
                        <a:lnTo>
                          <a:pt x="42" y="11"/>
                        </a:lnTo>
                        <a:lnTo>
                          <a:pt x="42" y="9"/>
                        </a:lnTo>
                        <a:lnTo>
                          <a:pt x="46" y="9"/>
                        </a:lnTo>
                        <a:lnTo>
                          <a:pt x="50" y="7"/>
                        </a:lnTo>
                        <a:lnTo>
                          <a:pt x="54" y="4"/>
                        </a:lnTo>
                        <a:lnTo>
                          <a:pt x="58" y="4"/>
                        </a:lnTo>
                        <a:lnTo>
                          <a:pt x="58" y="2"/>
                        </a:lnTo>
                        <a:lnTo>
                          <a:pt x="61" y="2"/>
                        </a:lnTo>
                        <a:lnTo>
                          <a:pt x="65" y="0"/>
                        </a:lnTo>
                      </a:path>
                    </a:pathLst>
                  </a:custGeom>
                  <a:noFill/>
                  <a:ln w="17463">
                    <a:solidFill>
                      <a:srgbClr val="00B4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sp>
              <p:nvSpPr>
                <p:cNvPr id="60099" name="Text Box 262"/>
                <p:cNvSpPr txBox="1">
                  <a:spLocks noChangeArrowheads="1"/>
                </p:cNvSpPr>
                <p:nvPr/>
              </p:nvSpPr>
              <p:spPr bwMode="auto">
                <a:xfrm>
                  <a:off x="0" y="3384"/>
                  <a:ext cx="1778"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000" b="1" smtClean="0">
                      <a:solidFill>
                        <a:srgbClr val="000000"/>
                      </a:solidFill>
                      <a:ea typeface="Kozuka Gothic Pro L" charset="0"/>
                      <a:cs typeface="Kozuka Gothic Pro L" charset="0"/>
                    </a:rPr>
                    <a:t> </a:t>
                  </a:r>
                  <a:r>
                    <a:rPr lang="en-US" sz="1000" b="1" smtClean="0">
                      <a:solidFill>
                        <a:srgbClr val="000000"/>
                      </a:solidFill>
                      <a:latin typeface="Comic Sans MS" charset="0"/>
                      <a:ea typeface="Kozuka Gothic Pro L" charset="0"/>
                      <a:cs typeface="Kozuka Gothic Pro L" charset="0"/>
                    </a:rPr>
                    <a:t>Mobile Wireless Network</a:t>
                  </a:r>
                  <a:endParaRPr lang="en-US" sz="1600" b="1" smtClean="0">
                    <a:solidFill>
                      <a:srgbClr val="000000"/>
                    </a:solidFill>
                    <a:latin typeface="Comic Sans MS" charset="0"/>
                    <a:ea typeface="Kozuka Gothic Pro L" charset="0"/>
                    <a:cs typeface="Kozuka Gothic Pro L" charset="0"/>
                  </a:endParaRPr>
                </a:p>
              </p:txBody>
            </p:sp>
            <p:pic>
              <p:nvPicPr>
                <p:cNvPr id="60100" name="Picture 263"/>
                <p:cNvPicPr>
                  <a:picLocks noChangeAspect="1" noChangeArrowheads="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 y="2181"/>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9441" name="Group 264"/>
            <p:cNvGrpSpPr>
              <a:grpSpLocks/>
            </p:cNvGrpSpPr>
            <p:nvPr/>
          </p:nvGrpSpPr>
          <p:grpSpPr bwMode="auto">
            <a:xfrm>
              <a:off x="3408" y="2832"/>
              <a:ext cx="1680" cy="1527"/>
              <a:chOff x="4270" y="2000"/>
              <a:chExt cx="1460" cy="1527"/>
            </a:xfrm>
          </p:grpSpPr>
          <p:grpSp>
            <p:nvGrpSpPr>
              <p:cNvPr id="59910" name="Group 265"/>
              <p:cNvGrpSpPr>
                <a:grpSpLocks/>
              </p:cNvGrpSpPr>
              <p:nvPr/>
            </p:nvGrpSpPr>
            <p:grpSpPr bwMode="auto">
              <a:xfrm>
                <a:off x="4270" y="2000"/>
                <a:ext cx="1460" cy="1152"/>
                <a:chOff x="624" y="1344"/>
                <a:chExt cx="932" cy="566"/>
              </a:xfrm>
            </p:grpSpPr>
            <p:sp>
              <p:nvSpPr>
                <p:cNvPr id="59913" name="AutoShape 266"/>
                <p:cNvSpPr>
                  <a:spLocks noChangeAspect="1" noChangeArrowheads="1" noTextEdit="1"/>
                </p:cNvSpPr>
                <p:nvPr/>
              </p:nvSpPr>
              <p:spPr bwMode="auto">
                <a:xfrm>
                  <a:off x="624" y="1344"/>
                  <a:ext cx="932"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nvGrpSpPr>
                <p:cNvPr id="59914" name="Group 267"/>
                <p:cNvGrpSpPr>
                  <a:grpSpLocks/>
                </p:cNvGrpSpPr>
                <p:nvPr/>
              </p:nvGrpSpPr>
              <p:grpSpPr bwMode="auto">
                <a:xfrm>
                  <a:off x="626" y="1346"/>
                  <a:ext cx="926" cy="556"/>
                  <a:chOff x="626" y="1346"/>
                  <a:chExt cx="926" cy="556"/>
                </a:xfrm>
              </p:grpSpPr>
              <p:grpSp>
                <p:nvGrpSpPr>
                  <p:cNvPr id="60062" name="Group 268"/>
                  <p:cNvGrpSpPr>
                    <a:grpSpLocks/>
                  </p:cNvGrpSpPr>
                  <p:nvPr/>
                </p:nvGrpSpPr>
                <p:grpSpPr bwMode="auto">
                  <a:xfrm>
                    <a:off x="628" y="1351"/>
                    <a:ext cx="921" cy="550"/>
                    <a:chOff x="628" y="1351"/>
                    <a:chExt cx="921" cy="550"/>
                  </a:xfrm>
                </p:grpSpPr>
                <p:sp>
                  <p:nvSpPr>
                    <p:cNvPr id="60080" name="Oval 269"/>
                    <p:cNvSpPr>
                      <a:spLocks noChangeArrowheads="1"/>
                    </p:cNvSpPr>
                    <p:nvPr/>
                  </p:nvSpPr>
                  <p:spPr bwMode="auto">
                    <a:xfrm>
                      <a:off x="943" y="1351"/>
                      <a:ext cx="401" cy="2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81" name="Oval 270"/>
                    <p:cNvSpPr>
                      <a:spLocks noChangeArrowheads="1"/>
                    </p:cNvSpPr>
                    <p:nvPr/>
                  </p:nvSpPr>
                  <p:spPr bwMode="auto">
                    <a:xfrm>
                      <a:off x="722" y="1410"/>
                      <a:ext cx="308" cy="228"/>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82" name="Oval 271"/>
                    <p:cNvSpPr>
                      <a:spLocks noChangeArrowheads="1"/>
                    </p:cNvSpPr>
                    <p:nvPr/>
                  </p:nvSpPr>
                  <p:spPr bwMode="auto">
                    <a:xfrm>
                      <a:off x="628" y="1547"/>
                      <a:ext cx="208" cy="18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83" name="Oval 272"/>
                    <p:cNvSpPr>
                      <a:spLocks noChangeArrowheads="1"/>
                    </p:cNvSpPr>
                    <p:nvPr/>
                  </p:nvSpPr>
                  <p:spPr bwMode="auto">
                    <a:xfrm>
                      <a:off x="691" y="1629"/>
                      <a:ext cx="312" cy="201"/>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84" name="Oval 273"/>
                    <p:cNvSpPr>
                      <a:spLocks noChangeArrowheads="1"/>
                    </p:cNvSpPr>
                    <p:nvPr/>
                  </p:nvSpPr>
                  <p:spPr bwMode="auto">
                    <a:xfrm>
                      <a:off x="912" y="1662"/>
                      <a:ext cx="466" cy="23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85" name="Oval 274"/>
                    <p:cNvSpPr>
                      <a:spLocks noChangeArrowheads="1"/>
                    </p:cNvSpPr>
                    <p:nvPr/>
                  </p:nvSpPr>
                  <p:spPr bwMode="auto">
                    <a:xfrm>
                      <a:off x="1208" y="1417"/>
                      <a:ext cx="299"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86" name="Oval 275"/>
                    <p:cNvSpPr>
                      <a:spLocks noChangeArrowheads="1"/>
                    </p:cNvSpPr>
                    <p:nvPr/>
                  </p:nvSpPr>
                  <p:spPr bwMode="auto">
                    <a:xfrm>
                      <a:off x="1253" y="1532"/>
                      <a:ext cx="296"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87" name="Oval 276"/>
                    <p:cNvSpPr>
                      <a:spLocks noChangeArrowheads="1"/>
                    </p:cNvSpPr>
                    <p:nvPr/>
                  </p:nvSpPr>
                  <p:spPr bwMode="auto">
                    <a:xfrm>
                      <a:off x="1226" y="1570"/>
                      <a:ext cx="294"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88" name="Oval 277"/>
                    <p:cNvSpPr>
                      <a:spLocks noChangeArrowheads="1"/>
                    </p:cNvSpPr>
                    <p:nvPr/>
                  </p:nvSpPr>
                  <p:spPr bwMode="auto">
                    <a:xfrm>
                      <a:off x="796" y="1481"/>
                      <a:ext cx="597"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60063" name="Group 278"/>
                  <p:cNvGrpSpPr>
                    <a:grpSpLocks/>
                  </p:cNvGrpSpPr>
                  <p:nvPr/>
                </p:nvGrpSpPr>
                <p:grpSpPr bwMode="auto">
                  <a:xfrm>
                    <a:off x="626" y="1346"/>
                    <a:ext cx="926" cy="556"/>
                    <a:chOff x="626" y="1346"/>
                    <a:chExt cx="926" cy="556"/>
                  </a:xfrm>
                </p:grpSpPr>
                <p:sp>
                  <p:nvSpPr>
                    <p:cNvPr id="60064" name="Freeform 279"/>
                    <p:cNvSpPr>
                      <a:spLocks/>
                    </p:cNvSpPr>
                    <p:nvPr/>
                  </p:nvSpPr>
                  <p:spPr bwMode="auto">
                    <a:xfrm>
                      <a:off x="952" y="1346"/>
                      <a:ext cx="381" cy="117"/>
                    </a:xfrm>
                    <a:custGeom>
                      <a:avLst/>
                      <a:gdLst>
                        <a:gd name="T0" fmla="*/ 4216 w 171"/>
                        <a:gd name="T1" fmla="*/ 784 h 53"/>
                        <a:gd name="T2" fmla="*/ 2146 w 171"/>
                        <a:gd name="T3" fmla="*/ 20 h 53"/>
                        <a:gd name="T4" fmla="*/ 0 w 171"/>
                        <a:gd name="T5" fmla="*/ 848 h 53"/>
                        <a:gd name="T6" fmla="*/ 2146 w 171"/>
                        <a:gd name="T7" fmla="*/ 1258 h 53"/>
                        <a:gd name="T8" fmla="*/ 4216 w 171"/>
                        <a:gd name="T9" fmla="*/ 784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65" name="Arc 280"/>
                    <p:cNvSpPr>
                      <a:spLocks/>
                    </p:cNvSpPr>
                    <p:nvPr/>
                  </p:nvSpPr>
                  <p:spPr bwMode="auto">
                    <a:xfrm>
                      <a:off x="955" y="1350"/>
                      <a:ext cx="378" cy="113"/>
                    </a:xfrm>
                    <a:custGeom>
                      <a:avLst/>
                      <a:gdLst>
                        <a:gd name="T0" fmla="*/ 0 w 40571"/>
                        <a:gd name="T1" fmla="*/ 0 h 21600"/>
                        <a:gd name="T2" fmla="*/ 0 w 40571"/>
                        <a:gd name="T3" fmla="*/ 0 h 21600"/>
                        <a:gd name="T4" fmla="*/ 0 w 40571"/>
                        <a:gd name="T5" fmla="*/ 0 h 21600"/>
                        <a:gd name="T6" fmla="*/ 0 60000 65536"/>
                        <a:gd name="T7" fmla="*/ 0 60000 65536"/>
                        <a:gd name="T8" fmla="*/ 0 60000 65536"/>
                        <a:gd name="T9" fmla="*/ 0 w 40571"/>
                        <a:gd name="T10" fmla="*/ 0 h 21600"/>
                        <a:gd name="T11" fmla="*/ 40571 w 40571"/>
                        <a:gd name="T12" fmla="*/ 21600 h 21600"/>
                      </a:gdLst>
                      <a:ahLst/>
                      <a:cxnLst>
                        <a:cxn ang="T6">
                          <a:pos x="T0" y="T1"/>
                        </a:cxn>
                        <a:cxn ang="T7">
                          <a:pos x="T2" y="T3"/>
                        </a:cxn>
                        <a:cxn ang="T8">
                          <a:pos x="T4" y="T5"/>
                        </a:cxn>
                      </a:cxnLst>
                      <a:rect l="T9" t="T10" r="T11" b="T12"/>
                      <a:pathLst>
                        <a:path w="40571" h="21600" fill="none" extrusionOk="0">
                          <a:moveTo>
                            <a:pt x="0" y="14825"/>
                          </a:moveTo>
                          <a:cubicBezTo>
                            <a:pt x="2922" y="5976"/>
                            <a:pt x="11191" y="-1"/>
                            <a:pt x="20510" y="0"/>
                          </a:cubicBezTo>
                          <a:cubicBezTo>
                            <a:pt x="29348" y="0"/>
                            <a:pt x="37294" y="5384"/>
                            <a:pt x="40571" y="13592"/>
                          </a:cubicBezTo>
                        </a:path>
                        <a:path w="40571" h="21600" stroke="0" extrusionOk="0">
                          <a:moveTo>
                            <a:pt x="0" y="14825"/>
                          </a:moveTo>
                          <a:cubicBezTo>
                            <a:pt x="2922" y="5976"/>
                            <a:pt x="11191" y="-1"/>
                            <a:pt x="20510" y="0"/>
                          </a:cubicBezTo>
                          <a:cubicBezTo>
                            <a:pt x="29348" y="0"/>
                            <a:pt x="37294" y="5384"/>
                            <a:pt x="40571" y="13592"/>
                          </a:cubicBezTo>
                          <a:lnTo>
                            <a:pt x="2051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66" name="Freeform 281"/>
                    <p:cNvSpPr>
                      <a:spLocks/>
                    </p:cNvSpPr>
                    <p:nvPr/>
                  </p:nvSpPr>
                  <p:spPr bwMode="auto">
                    <a:xfrm>
                      <a:off x="720" y="1408"/>
                      <a:ext cx="238" cy="139"/>
                    </a:xfrm>
                    <a:custGeom>
                      <a:avLst/>
                      <a:gdLst>
                        <a:gd name="T0" fmla="*/ 2618 w 107"/>
                        <a:gd name="T1" fmla="*/ 161 h 63"/>
                        <a:gd name="T2" fmla="*/ 1717 w 107"/>
                        <a:gd name="T3" fmla="*/ 0 h 63"/>
                        <a:gd name="T4" fmla="*/ 20 w 107"/>
                        <a:gd name="T5" fmla="*/ 1236 h 63"/>
                        <a:gd name="T6" fmla="*/ 44 w 107"/>
                        <a:gd name="T7" fmla="*/ 1494 h 63"/>
                        <a:gd name="T8" fmla="*/ 1717 w 107"/>
                        <a:gd name="T9" fmla="*/ 1236 h 63"/>
                        <a:gd name="T10" fmla="*/ 2618 w 107"/>
                        <a:gd name="T11" fmla="*/ 161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67" name="Arc 282"/>
                    <p:cNvSpPr>
                      <a:spLocks/>
                    </p:cNvSpPr>
                    <p:nvPr/>
                  </p:nvSpPr>
                  <p:spPr bwMode="auto">
                    <a:xfrm>
                      <a:off x="724" y="1410"/>
                      <a:ext cx="234" cy="137"/>
                    </a:xfrm>
                    <a:custGeom>
                      <a:avLst/>
                      <a:gdLst>
                        <a:gd name="T0" fmla="*/ 0 w 32981"/>
                        <a:gd name="T1" fmla="*/ 0 h 26208"/>
                        <a:gd name="T2" fmla="*/ 0 w 32981"/>
                        <a:gd name="T3" fmla="*/ 0 h 26208"/>
                        <a:gd name="T4" fmla="*/ 0 w 32981"/>
                        <a:gd name="T5" fmla="*/ 0 h 26208"/>
                        <a:gd name="T6" fmla="*/ 0 60000 65536"/>
                        <a:gd name="T7" fmla="*/ 0 60000 65536"/>
                        <a:gd name="T8" fmla="*/ 0 60000 65536"/>
                        <a:gd name="T9" fmla="*/ 0 w 32981"/>
                        <a:gd name="T10" fmla="*/ 0 h 26208"/>
                        <a:gd name="T11" fmla="*/ 32981 w 32981"/>
                        <a:gd name="T12" fmla="*/ 26208 h 26208"/>
                      </a:gdLst>
                      <a:ahLst/>
                      <a:cxnLst>
                        <a:cxn ang="T6">
                          <a:pos x="T0" y="T1"/>
                        </a:cxn>
                        <a:cxn ang="T7">
                          <a:pos x="T2" y="T3"/>
                        </a:cxn>
                        <a:cxn ang="T8">
                          <a:pos x="T4" y="T5"/>
                        </a:cxn>
                      </a:cxnLst>
                      <a:rect l="T9" t="T10" r="T11" b="T12"/>
                      <a:pathLst>
                        <a:path w="32981" h="26208" fill="none" extrusionOk="0">
                          <a:moveTo>
                            <a:pt x="497" y="26207"/>
                          </a:moveTo>
                          <a:cubicBezTo>
                            <a:pt x="166" y="24694"/>
                            <a:pt x="0" y="23149"/>
                            <a:pt x="0" y="21600"/>
                          </a:cubicBezTo>
                          <a:cubicBezTo>
                            <a:pt x="0" y="9670"/>
                            <a:pt x="9670" y="0"/>
                            <a:pt x="21600" y="0"/>
                          </a:cubicBezTo>
                          <a:cubicBezTo>
                            <a:pt x="25621" y="-1"/>
                            <a:pt x="29563" y="1122"/>
                            <a:pt x="32981" y="3241"/>
                          </a:cubicBezTo>
                        </a:path>
                        <a:path w="32981" h="26208" stroke="0" extrusionOk="0">
                          <a:moveTo>
                            <a:pt x="497" y="26207"/>
                          </a:moveTo>
                          <a:cubicBezTo>
                            <a:pt x="166" y="24694"/>
                            <a:pt x="0" y="23149"/>
                            <a:pt x="0" y="21600"/>
                          </a:cubicBezTo>
                          <a:cubicBezTo>
                            <a:pt x="0" y="9670"/>
                            <a:pt x="9670" y="0"/>
                            <a:pt x="21600" y="0"/>
                          </a:cubicBezTo>
                          <a:cubicBezTo>
                            <a:pt x="25621" y="-1"/>
                            <a:pt x="29563" y="1122"/>
                            <a:pt x="32981" y="3241"/>
                          </a:cubicBezTo>
                          <a:lnTo>
                            <a:pt x="2160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68" name="Freeform 283"/>
                    <p:cNvSpPr>
                      <a:spLocks/>
                    </p:cNvSpPr>
                    <p:nvPr/>
                  </p:nvSpPr>
                  <p:spPr bwMode="auto">
                    <a:xfrm>
                      <a:off x="689" y="1722"/>
                      <a:ext cx="238" cy="111"/>
                    </a:xfrm>
                    <a:custGeom>
                      <a:avLst/>
                      <a:gdLst>
                        <a:gd name="T0" fmla="*/ 0 w 107"/>
                        <a:gd name="T1" fmla="*/ 0 h 50"/>
                        <a:gd name="T2" fmla="*/ 0 w 107"/>
                        <a:gd name="T3" fmla="*/ 44 h 50"/>
                        <a:gd name="T4" fmla="*/ 1762 w 107"/>
                        <a:gd name="T5" fmla="*/ 1212 h 50"/>
                        <a:gd name="T6" fmla="*/ 2618 w 107"/>
                        <a:gd name="T7" fmla="*/ 1074 h 50"/>
                        <a:gd name="T8" fmla="*/ 1762 w 107"/>
                        <a:gd name="T9" fmla="*/ 80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69" name="Arc 284"/>
                    <p:cNvSpPr>
                      <a:spLocks/>
                    </p:cNvSpPr>
                    <p:nvPr/>
                  </p:nvSpPr>
                  <p:spPr bwMode="auto">
                    <a:xfrm>
                      <a:off x="691" y="1724"/>
                      <a:ext cx="235" cy="107"/>
                    </a:xfrm>
                    <a:custGeom>
                      <a:avLst/>
                      <a:gdLst>
                        <a:gd name="T0" fmla="*/ 0 w 32011"/>
                        <a:gd name="T1" fmla="*/ 0 h 22657"/>
                        <a:gd name="T2" fmla="*/ 0 w 32011"/>
                        <a:gd name="T3" fmla="*/ 0 h 22657"/>
                        <a:gd name="T4" fmla="*/ 0 w 32011"/>
                        <a:gd name="T5" fmla="*/ 0 h 22657"/>
                        <a:gd name="T6" fmla="*/ 0 60000 65536"/>
                        <a:gd name="T7" fmla="*/ 0 60000 65536"/>
                        <a:gd name="T8" fmla="*/ 0 60000 65536"/>
                        <a:gd name="T9" fmla="*/ 0 w 32011"/>
                        <a:gd name="T10" fmla="*/ 0 h 22657"/>
                        <a:gd name="T11" fmla="*/ 32011 w 32011"/>
                        <a:gd name="T12" fmla="*/ 22657 h 22657"/>
                      </a:gdLst>
                      <a:ahLst/>
                      <a:cxnLst>
                        <a:cxn ang="T6">
                          <a:pos x="T0" y="T1"/>
                        </a:cxn>
                        <a:cxn ang="T7">
                          <a:pos x="T2" y="T3"/>
                        </a:cxn>
                        <a:cxn ang="T8">
                          <a:pos x="T4" y="T5"/>
                        </a:cxn>
                      </a:cxnLst>
                      <a:rect l="T9" t="T10" r="T11" b="T12"/>
                      <a:pathLst>
                        <a:path w="32011" h="22657" fill="none" extrusionOk="0">
                          <a:moveTo>
                            <a:pt x="32011" y="19982"/>
                          </a:moveTo>
                          <a:cubicBezTo>
                            <a:pt x="28821" y="21736"/>
                            <a:pt x="25240" y="22656"/>
                            <a:pt x="21600" y="22657"/>
                          </a:cubicBezTo>
                          <a:cubicBezTo>
                            <a:pt x="9670" y="22657"/>
                            <a:pt x="0" y="12986"/>
                            <a:pt x="0" y="1057"/>
                          </a:cubicBezTo>
                          <a:cubicBezTo>
                            <a:pt x="-1" y="704"/>
                            <a:pt x="8" y="352"/>
                            <a:pt x="25" y="-1"/>
                          </a:cubicBezTo>
                        </a:path>
                        <a:path w="32011" h="22657" stroke="0" extrusionOk="0">
                          <a:moveTo>
                            <a:pt x="32011" y="19982"/>
                          </a:moveTo>
                          <a:cubicBezTo>
                            <a:pt x="28821" y="21736"/>
                            <a:pt x="25240" y="22656"/>
                            <a:pt x="21600" y="22657"/>
                          </a:cubicBezTo>
                          <a:cubicBezTo>
                            <a:pt x="9670" y="22657"/>
                            <a:pt x="0" y="12986"/>
                            <a:pt x="0" y="1057"/>
                          </a:cubicBezTo>
                          <a:cubicBezTo>
                            <a:pt x="-1" y="704"/>
                            <a:pt x="8" y="352"/>
                            <a:pt x="25" y="-1"/>
                          </a:cubicBezTo>
                          <a:lnTo>
                            <a:pt x="21600" y="1057"/>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70" name="Freeform 285"/>
                    <p:cNvSpPr>
                      <a:spLocks/>
                    </p:cNvSpPr>
                    <p:nvPr/>
                  </p:nvSpPr>
                  <p:spPr bwMode="auto">
                    <a:xfrm>
                      <a:off x="1329" y="1413"/>
                      <a:ext cx="180" cy="134"/>
                    </a:xfrm>
                    <a:custGeom>
                      <a:avLst/>
                      <a:gdLst>
                        <a:gd name="T0" fmla="*/ 1758 w 81"/>
                        <a:gd name="T1" fmla="*/ 1419 h 61"/>
                        <a:gd name="T2" fmla="*/ 1976 w 81"/>
                        <a:gd name="T3" fmla="*/ 956 h 61"/>
                        <a:gd name="T4" fmla="*/ 340 w 81"/>
                        <a:gd name="T5" fmla="*/ 20 h 61"/>
                        <a:gd name="T6" fmla="*/ 0 w 81"/>
                        <a:gd name="T7" fmla="*/ 20 h 61"/>
                        <a:gd name="T8" fmla="*/ 340 w 81"/>
                        <a:gd name="T9" fmla="*/ 956 h 61"/>
                        <a:gd name="T10" fmla="*/ 1758 w 81"/>
                        <a:gd name="T11" fmla="*/ 1419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71" name="Arc 286"/>
                    <p:cNvSpPr>
                      <a:spLocks/>
                    </p:cNvSpPr>
                    <p:nvPr/>
                  </p:nvSpPr>
                  <p:spPr bwMode="auto">
                    <a:xfrm>
                      <a:off x="1330" y="1417"/>
                      <a:ext cx="177" cy="131"/>
                    </a:xfrm>
                    <a:custGeom>
                      <a:avLst/>
                      <a:gdLst>
                        <a:gd name="T0" fmla="*/ 0 w 25945"/>
                        <a:gd name="T1" fmla="*/ 0 h 32434"/>
                        <a:gd name="T2" fmla="*/ 0 w 25945"/>
                        <a:gd name="T3" fmla="*/ 0 h 32434"/>
                        <a:gd name="T4" fmla="*/ 0 w 25945"/>
                        <a:gd name="T5" fmla="*/ 0 h 32434"/>
                        <a:gd name="T6" fmla="*/ 0 60000 65536"/>
                        <a:gd name="T7" fmla="*/ 0 60000 65536"/>
                        <a:gd name="T8" fmla="*/ 0 60000 65536"/>
                        <a:gd name="T9" fmla="*/ 0 w 25945"/>
                        <a:gd name="T10" fmla="*/ 0 h 32434"/>
                        <a:gd name="T11" fmla="*/ 25945 w 25945"/>
                        <a:gd name="T12" fmla="*/ 32434 h 32434"/>
                      </a:gdLst>
                      <a:ahLst/>
                      <a:cxnLst>
                        <a:cxn ang="T6">
                          <a:pos x="T0" y="T1"/>
                        </a:cxn>
                        <a:cxn ang="T7">
                          <a:pos x="T2" y="T3"/>
                        </a:cxn>
                        <a:cxn ang="T8">
                          <a:pos x="T4" y="T5"/>
                        </a:cxn>
                      </a:cxnLst>
                      <a:rect l="T9" t="T10" r="T11" b="T12"/>
                      <a:pathLst>
                        <a:path w="25945" h="32434" fill="none" extrusionOk="0">
                          <a:moveTo>
                            <a:pt x="0" y="441"/>
                          </a:moveTo>
                          <a:cubicBezTo>
                            <a:pt x="1429" y="147"/>
                            <a:pt x="2885" y="-1"/>
                            <a:pt x="4345" y="0"/>
                          </a:cubicBezTo>
                          <a:cubicBezTo>
                            <a:pt x="16274" y="0"/>
                            <a:pt x="25945" y="9670"/>
                            <a:pt x="25945" y="21600"/>
                          </a:cubicBezTo>
                          <a:cubicBezTo>
                            <a:pt x="25945" y="25404"/>
                            <a:pt x="24939" y="29142"/>
                            <a:pt x="23031" y="32433"/>
                          </a:cubicBezTo>
                        </a:path>
                        <a:path w="25945" h="32434" stroke="0" extrusionOk="0">
                          <a:moveTo>
                            <a:pt x="0" y="441"/>
                          </a:moveTo>
                          <a:cubicBezTo>
                            <a:pt x="1429" y="147"/>
                            <a:pt x="2885" y="-1"/>
                            <a:pt x="4345" y="0"/>
                          </a:cubicBezTo>
                          <a:cubicBezTo>
                            <a:pt x="16274" y="0"/>
                            <a:pt x="25945" y="9670"/>
                            <a:pt x="25945" y="21600"/>
                          </a:cubicBezTo>
                          <a:cubicBezTo>
                            <a:pt x="25945" y="25404"/>
                            <a:pt x="24939" y="29142"/>
                            <a:pt x="23031" y="32433"/>
                          </a:cubicBezTo>
                          <a:lnTo>
                            <a:pt x="4345"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72" name="Freeform 287"/>
                    <p:cNvSpPr>
                      <a:spLocks/>
                    </p:cNvSpPr>
                    <p:nvPr/>
                  </p:nvSpPr>
                  <p:spPr bwMode="auto">
                    <a:xfrm>
                      <a:off x="1380" y="1545"/>
                      <a:ext cx="172" cy="133"/>
                    </a:xfrm>
                    <a:custGeom>
                      <a:avLst/>
                      <a:gdLst>
                        <a:gd name="T0" fmla="*/ 1537 w 77"/>
                        <a:gd name="T1" fmla="*/ 1450 h 60"/>
                        <a:gd name="T2" fmla="*/ 1917 w 77"/>
                        <a:gd name="T3" fmla="*/ 849 h 60"/>
                        <a:gd name="T4" fmla="*/ 1193 w 77"/>
                        <a:gd name="T5" fmla="*/ 0 h 60"/>
                        <a:gd name="T6" fmla="*/ 0 w 77"/>
                        <a:gd name="T7" fmla="*/ 849 h 60"/>
                        <a:gd name="T8" fmla="*/ 1537 w 77"/>
                        <a:gd name="T9" fmla="*/ 145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73" name="Arc 288"/>
                    <p:cNvSpPr>
                      <a:spLocks/>
                    </p:cNvSpPr>
                    <p:nvPr/>
                  </p:nvSpPr>
                  <p:spPr bwMode="auto">
                    <a:xfrm>
                      <a:off x="1380" y="1548"/>
                      <a:ext cx="170" cy="131"/>
                    </a:xfrm>
                    <a:custGeom>
                      <a:avLst/>
                      <a:gdLst>
                        <a:gd name="T0" fmla="*/ 0 w 21600"/>
                        <a:gd name="T1" fmla="*/ 0 h 29676"/>
                        <a:gd name="T2" fmla="*/ 0 w 21600"/>
                        <a:gd name="T3" fmla="*/ 0 h 29676"/>
                        <a:gd name="T4" fmla="*/ 0 w 21600"/>
                        <a:gd name="T5" fmla="*/ 0 h 29676"/>
                        <a:gd name="T6" fmla="*/ 0 60000 65536"/>
                        <a:gd name="T7" fmla="*/ 0 60000 65536"/>
                        <a:gd name="T8" fmla="*/ 0 60000 65536"/>
                        <a:gd name="T9" fmla="*/ 0 w 21600"/>
                        <a:gd name="T10" fmla="*/ 0 h 29676"/>
                        <a:gd name="T11" fmla="*/ 21600 w 21600"/>
                        <a:gd name="T12" fmla="*/ 29676 h 29676"/>
                      </a:gdLst>
                      <a:ahLst/>
                      <a:cxnLst>
                        <a:cxn ang="T6">
                          <a:pos x="T0" y="T1"/>
                        </a:cxn>
                        <a:cxn ang="T7">
                          <a:pos x="T2" y="T3"/>
                        </a:cxn>
                        <a:cxn ang="T8">
                          <a:pos x="T4" y="T5"/>
                        </a:cxn>
                      </a:cxnLst>
                      <a:rect l="T9" t="T10" r="T11" b="T12"/>
                      <a:pathLst>
                        <a:path w="21600" h="29676" fill="none" extrusionOk="0">
                          <a:moveTo>
                            <a:pt x="13401" y="-1"/>
                          </a:moveTo>
                          <a:cubicBezTo>
                            <a:pt x="18579" y="4096"/>
                            <a:pt x="21600" y="10336"/>
                            <a:pt x="21600" y="16940"/>
                          </a:cubicBezTo>
                          <a:cubicBezTo>
                            <a:pt x="21600" y="21518"/>
                            <a:pt x="20145" y="25978"/>
                            <a:pt x="17445" y="29675"/>
                          </a:cubicBezTo>
                        </a:path>
                        <a:path w="21600" h="29676" stroke="0" extrusionOk="0">
                          <a:moveTo>
                            <a:pt x="13401" y="-1"/>
                          </a:moveTo>
                          <a:cubicBezTo>
                            <a:pt x="18579" y="4096"/>
                            <a:pt x="21600" y="10336"/>
                            <a:pt x="21600" y="16940"/>
                          </a:cubicBezTo>
                          <a:cubicBezTo>
                            <a:pt x="21600" y="21518"/>
                            <a:pt x="20145" y="25978"/>
                            <a:pt x="17445" y="29675"/>
                          </a:cubicBezTo>
                          <a:lnTo>
                            <a:pt x="0" y="1694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74" name="Freeform 289"/>
                    <p:cNvSpPr>
                      <a:spLocks/>
                    </p:cNvSpPr>
                    <p:nvPr/>
                  </p:nvSpPr>
                  <p:spPr bwMode="auto">
                    <a:xfrm>
                      <a:off x="1322" y="1676"/>
                      <a:ext cx="203" cy="192"/>
                    </a:xfrm>
                    <a:custGeom>
                      <a:avLst/>
                      <a:gdLst>
                        <a:gd name="T0" fmla="*/ 0 w 91"/>
                        <a:gd name="T1" fmla="*/ 1969 h 87"/>
                        <a:gd name="T2" fmla="*/ 567 w 91"/>
                        <a:gd name="T3" fmla="*/ 2041 h 87"/>
                        <a:gd name="T4" fmla="*/ 2255 w 91"/>
                        <a:gd name="T5" fmla="*/ 472 h 87"/>
                        <a:gd name="T6" fmla="*/ 2175 w 91"/>
                        <a:gd name="T7" fmla="*/ 0 h 87"/>
                        <a:gd name="T8" fmla="*/ 567 w 91"/>
                        <a:gd name="T9" fmla="*/ 472 h 87"/>
                        <a:gd name="T10" fmla="*/ 0 w 91"/>
                        <a:gd name="T11" fmla="*/ 1969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75" name="Arc 290"/>
                    <p:cNvSpPr>
                      <a:spLocks/>
                    </p:cNvSpPr>
                    <p:nvPr/>
                  </p:nvSpPr>
                  <p:spPr bwMode="auto">
                    <a:xfrm>
                      <a:off x="1325" y="1678"/>
                      <a:ext cx="198" cy="188"/>
                    </a:xfrm>
                    <a:custGeom>
                      <a:avLst/>
                      <a:gdLst>
                        <a:gd name="T0" fmla="*/ 0 w 28670"/>
                        <a:gd name="T1" fmla="*/ 0 h 27823"/>
                        <a:gd name="T2" fmla="*/ 0 w 28670"/>
                        <a:gd name="T3" fmla="*/ 0 h 27823"/>
                        <a:gd name="T4" fmla="*/ 0 w 28670"/>
                        <a:gd name="T5" fmla="*/ 0 h 27823"/>
                        <a:gd name="T6" fmla="*/ 0 60000 65536"/>
                        <a:gd name="T7" fmla="*/ 0 60000 65536"/>
                        <a:gd name="T8" fmla="*/ 0 60000 65536"/>
                        <a:gd name="T9" fmla="*/ 0 w 28670"/>
                        <a:gd name="T10" fmla="*/ 0 h 27823"/>
                        <a:gd name="T11" fmla="*/ 28670 w 28670"/>
                        <a:gd name="T12" fmla="*/ 27823 h 27823"/>
                      </a:gdLst>
                      <a:ahLst/>
                      <a:cxnLst>
                        <a:cxn ang="T6">
                          <a:pos x="T0" y="T1"/>
                        </a:cxn>
                        <a:cxn ang="T7">
                          <a:pos x="T2" y="T3"/>
                        </a:cxn>
                        <a:cxn ang="T8">
                          <a:pos x="T4" y="T5"/>
                        </a:cxn>
                      </a:cxnLst>
                      <a:rect l="T9" t="T10" r="T11" b="T12"/>
                      <a:pathLst>
                        <a:path w="28670" h="27823" fill="none" extrusionOk="0">
                          <a:moveTo>
                            <a:pt x="27754" y="-1"/>
                          </a:moveTo>
                          <a:cubicBezTo>
                            <a:pt x="28361" y="2018"/>
                            <a:pt x="28670" y="4115"/>
                            <a:pt x="28670" y="6223"/>
                          </a:cubicBezTo>
                          <a:cubicBezTo>
                            <a:pt x="28670" y="18152"/>
                            <a:pt x="18999" y="27823"/>
                            <a:pt x="7070" y="27823"/>
                          </a:cubicBezTo>
                          <a:cubicBezTo>
                            <a:pt x="4663" y="27823"/>
                            <a:pt x="2273" y="27420"/>
                            <a:pt x="-1" y="26633"/>
                          </a:cubicBezTo>
                        </a:path>
                        <a:path w="28670" h="27823" stroke="0" extrusionOk="0">
                          <a:moveTo>
                            <a:pt x="27754" y="-1"/>
                          </a:moveTo>
                          <a:cubicBezTo>
                            <a:pt x="28361" y="2018"/>
                            <a:pt x="28670" y="4115"/>
                            <a:pt x="28670" y="6223"/>
                          </a:cubicBezTo>
                          <a:cubicBezTo>
                            <a:pt x="28670" y="18152"/>
                            <a:pt x="18999" y="27823"/>
                            <a:pt x="7070" y="27823"/>
                          </a:cubicBezTo>
                          <a:cubicBezTo>
                            <a:pt x="4663" y="27823"/>
                            <a:pt x="2273" y="27420"/>
                            <a:pt x="-1" y="26633"/>
                          </a:cubicBezTo>
                          <a:lnTo>
                            <a:pt x="7070" y="6223"/>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76" name="Freeform 291"/>
                    <p:cNvSpPr>
                      <a:spLocks/>
                    </p:cNvSpPr>
                    <p:nvPr/>
                  </p:nvSpPr>
                  <p:spPr bwMode="auto">
                    <a:xfrm>
                      <a:off x="626" y="1545"/>
                      <a:ext cx="112" cy="181"/>
                    </a:xfrm>
                    <a:custGeom>
                      <a:avLst/>
                      <a:gdLst>
                        <a:gd name="T0" fmla="*/ 1178 w 50"/>
                        <a:gd name="T1" fmla="*/ 0 h 82"/>
                        <a:gd name="T2" fmla="*/ 20 w 50"/>
                        <a:gd name="T3" fmla="*/ 1000 h 82"/>
                        <a:gd name="T4" fmla="*/ 753 w 50"/>
                        <a:gd name="T5" fmla="*/ 1949 h 82"/>
                        <a:gd name="T6" fmla="*/ 1259 w 50"/>
                        <a:gd name="T7" fmla="*/ 1024 h 82"/>
                        <a:gd name="T8" fmla="*/ 1178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77" name="Arc 292"/>
                    <p:cNvSpPr>
                      <a:spLocks/>
                    </p:cNvSpPr>
                    <p:nvPr/>
                  </p:nvSpPr>
                  <p:spPr bwMode="auto">
                    <a:xfrm>
                      <a:off x="630" y="1547"/>
                      <a:ext cx="108" cy="178"/>
                    </a:xfrm>
                    <a:custGeom>
                      <a:avLst/>
                      <a:gdLst>
                        <a:gd name="T0" fmla="*/ 0 w 21600"/>
                        <a:gd name="T1" fmla="*/ 0 h 41327"/>
                        <a:gd name="T2" fmla="*/ 0 w 21600"/>
                        <a:gd name="T3" fmla="*/ 0 h 41327"/>
                        <a:gd name="T4" fmla="*/ 0 w 21600"/>
                        <a:gd name="T5" fmla="*/ 0 h 41327"/>
                        <a:gd name="T6" fmla="*/ 0 60000 65536"/>
                        <a:gd name="T7" fmla="*/ 0 60000 65536"/>
                        <a:gd name="T8" fmla="*/ 0 60000 65536"/>
                        <a:gd name="T9" fmla="*/ 0 w 21600"/>
                        <a:gd name="T10" fmla="*/ 0 h 41327"/>
                        <a:gd name="T11" fmla="*/ 21600 w 21600"/>
                        <a:gd name="T12" fmla="*/ 41327 h 41327"/>
                      </a:gdLst>
                      <a:ahLst/>
                      <a:cxnLst>
                        <a:cxn ang="T6">
                          <a:pos x="T0" y="T1"/>
                        </a:cxn>
                        <a:cxn ang="T7">
                          <a:pos x="T2" y="T3"/>
                        </a:cxn>
                        <a:cxn ang="T8">
                          <a:pos x="T4" y="T5"/>
                        </a:cxn>
                      </a:cxnLst>
                      <a:rect l="T9" t="T10" r="T11" b="T12"/>
                      <a:pathLst>
                        <a:path w="21600" h="41327" fill="none" extrusionOk="0">
                          <a:moveTo>
                            <a:pt x="12901" y="41326"/>
                          </a:moveTo>
                          <a:cubicBezTo>
                            <a:pt x="5061" y="37877"/>
                            <a:pt x="0" y="30121"/>
                            <a:pt x="0" y="21556"/>
                          </a:cubicBezTo>
                          <a:cubicBezTo>
                            <a:pt x="-1" y="10160"/>
                            <a:pt x="8853" y="724"/>
                            <a:pt x="20225" y="-1"/>
                          </a:cubicBezTo>
                        </a:path>
                        <a:path w="21600" h="41327" stroke="0" extrusionOk="0">
                          <a:moveTo>
                            <a:pt x="12901" y="41326"/>
                          </a:moveTo>
                          <a:cubicBezTo>
                            <a:pt x="5061" y="37877"/>
                            <a:pt x="0" y="30121"/>
                            <a:pt x="0" y="21556"/>
                          </a:cubicBezTo>
                          <a:cubicBezTo>
                            <a:pt x="-1" y="10160"/>
                            <a:pt x="8853" y="724"/>
                            <a:pt x="20225" y="-1"/>
                          </a:cubicBezTo>
                          <a:lnTo>
                            <a:pt x="21600" y="21556"/>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78" name="Freeform 293"/>
                    <p:cNvSpPr>
                      <a:spLocks/>
                    </p:cNvSpPr>
                    <p:nvPr/>
                  </p:nvSpPr>
                  <p:spPr bwMode="auto">
                    <a:xfrm>
                      <a:off x="918" y="1793"/>
                      <a:ext cx="411" cy="108"/>
                    </a:xfrm>
                    <a:custGeom>
                      <a:avLst/>
                      <a:gdLst>
                        <a:gd name="T0" fmla="*/ 0 w 184"/>
                        <a:gd name="T1" fmla="*/ 234 h 49"/>
                        <a:gd name="T2" fmla="*/ 2484 w 184"/>
                        <a:gd name="T3" fmla="*/ 1157 h 49"/>
                        <a:gd name="T4" fmla="*/ 4581 w 184"/>
                        <a:gd name="T5" fmla="*/ 666 h 49"/>
                        <a:gd name="T6" fmla="*/ 2484 w 184"/>
                        <a:gd name="T7" fmla="*/ 0 h 49"/>
                        <a:gd name="T8" fmla="*/ 0 w 184"/>
                        <a:gd name="T9" fmla="*/ 234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79" name="Arc 294"/>
                    <p:cNvSpPr>
                      <a:spLocks/>
                    </p:cNvSpPr>
                    <p:nvPr/>
                  </p:nvSpPr>
                  <p:spPr bwMode="auto">
                    <a:xfrm>
                      <a:off x="921" y="1793"/>
                      <a:ext cx="407" cy="109"/>
                    </a:xfrm>
                    <a:custGeom>
                      <a:avLst/>
                      <a:gdLst>
                        <a:gd name="T0" fmla="*/ 0 w 38787"/>
                        <a:gd name="T1" fmla="*/ 0 h 21600"/>
                        <a:gd name="T2" fmla="*/ 0 w 38787"/>
                        <a:gd name="T3" fmla="*/ 0 h 21600"/>
                        <a:gd name="T4" fmla="*/ 0 w 38787"/>
                        <a:gd name="T5" fmla="*/ 0 h 21600"/>
                        <a:gd name="T6" fmla="*/ 0 60000 65536"/>
                        <a:gd name="T7" fmla="*/ 0 60000 65536"/>
                        <a:gd name="T8" fmla="*/ 0 60000 65536"/>
                        <a:gd name="T9" fmla="*/ 0 w 38787"/>
                        <a:gd name="T10" fmla="*/ 0 h 21600"/>
                        <a:gd name="T11" fmla="*/ 38787 w 38787"/>
                        <a:gd name="T12" fmla="*/ 21600 h 21600"/>
                      </a:gdLst>
                      <a:ahLst/>
                      <a:cxnLst>
                        <a:cxn ang="T6">
                          <a:pos x="T0" y="T1"/>
                        </a:cxn>
                        <a:cxn ang="T7">
                          <a:pos x="T2" y="T3"/>
                        </a:cxn>
                        <a:cxn ang="T8">
                          <a:pos x="T4" y="T5"/>
                        </a:cxn>
                      </a:cxnLst>
                      <a:rect l="T9" t="T10" r="T11" b="T12"/>
                      <a:pathLst>
                        <a:path w="38787" h="21600" fill="none" extrusionOk="0">
                          <a:moveTo>
                            <a:pt x="38786" y="12472"/>
                          </a:moveTo>
                          <a:cubicBezTo>
                            <a:pt x="34738" y="18197"/>
                            <a:pt x="28163" y="21599"/>
                            <a:pt x="21152" y="21600"/>
                          </a:cubicBezTo>
                          <a:cubicBezTo>
                            <a:pt x="10909" y="21600"/>
                            <a:pt x="2075" y="14406"/>
                            <a:pt x="-1" y="4376"/>
                          </a:cubicBezTo>
                        </a:path>
                        <a:path w="38787" h="21600" stroke="0" extrusionOk="0">
                          <a:moveTo>
                            <a:pt x="38786" y="12472"/>
                          </a:moveTo>
                          <a:cubicBezTo>
                            <a:pt x="34738" y="18197"/>
                            <a:pt x="28163" y="21599"/>
                            <a:pt x="21152" y="21600"/>
                          </a:cubicBezTo>
                          <a:cubicBezTo>
                            <a:pt x="10909" y="21600"/>
                            <a:pt x="2075" y="14406"/>
                            <a:pt x="-1" y="4376"/>
                          </a:cubicBezTo>
                          <a:lnTo>
                            <a:pt x="21152" y="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nvGrpSpPr>
                <p:cNvPr id="59915" name="Group 295"/>
                <p:cNvGrpSpPr>
                  <a:grpSpLocks/>
                </p:cNvGrpSpPr>
                <p:nvPr/>
              </p:nvGrpSpPr>
              <p:grpSpPr bwMode="auto">
                <a:xfrm>
                  <a:off x="1237" y="1448"/>
                  <a:ext cx="187" cy="186"/>
                  <a:chOff x="1237" y="1448"/>
                  <a:chExt cx="187" cy="186"/>
                </a:xfrm>
              </p:grpSpPr>
              <p:sp>
                <p:nvSpPr>
                  <p:cNvPr id="60042" name="Freeform 296"/>
                  <p:cNvSpPr>
                    <a:spLocks/>
                  </p:cNvSpPr>
                  <p:nvPr/>
                </p:nvSpPr>
                <p:spPr bwMode="auto">
                  <a:xfrm>
                    <a:off x="1264" y="1561"/>
                    <a:ext cx="160" cy="20"/>
                  </a:xfrm>
                  <a:custGeom>
                    <a:avLst/>
                    <a:gdLst>
                      <a:gd name="T0" fmla="*/ 0 w 160"/>
                      <a:gd name="T1" fmla="*/ 20 h 20"/>
                      <a:gd name="T2" fmla="*/ 20 w 160"/>
                      <a:gd name="T3" fmla="*/ 0 h 20"/>
                      <a:gd name="T4" fmla="*/ 160 w 160"/>
                      <a:gd name="T5" fmla="*/ 0 h 20"/>
                      <a:gd name="T6" fmla="*/ 143 w 160"/>
                      <a:gd name="T7" fmla="*/ 20 h 20"/>
                      <a:gd name="T8" fmla="*/ 0 w 160"/>
                      <a:gd name="T9" fmla="*/ 20 h 20"/>
                      <a:gd name="T10" fmla="*/ 0 60000 65536"/>
                      <a:gd name="T11" fmla="*/ 0 60000 65536"/>
                      <a:gd name="T12" fmla="*/ 0 60000 65536"/>
                      <a:gd name="T13" fmla="*/ 0 60000 65536"/>
                      <a:gd name="T14" fmla="*/ 0 60000 65536"/>
                      <a:gd name="T15" fmla="*/ 0 w 160"/>
                      <a:gd name="T16" fmla="*/ 0 h 20"/>
                      <a:gd name="T17" fmla="*/ 160 w 160"/>
                      <a:gd name="T18" fmla="*/ 20 h 20"/>
                    </a:gdLst>
                    <a:ahLst/>
                    <a:cxnLst>
                      <a:cxn ang="T10">
                        <a:pos x="T0" y="T1"/>
                      </a:cxn>
                      <a:cxn ang="T11">
                        <a:pos x="T2" y="T3"/>
                      </a:cxn>
                      <a:cxn ang="T12">
                        <a:pos x="T4" y="T5"/>
                      </a:cxn>
                      <a:cxn ang="T13">
                        <a:pos x="T6" y="T7"/>
                      </a:cxn>
                      <a:cxn ang="T14">
                        <a:pos x="T8" y="T9"/>
                      </a:cxn>
                    </a:cxnLst>
                    <a:rect l="T15" t="T16" r="T17" b="T18"/>
                    <a:pathLst>
                      <a:path w="160" h="20">
                        <a:moveTo>
                          <a:pt x="0" y="20"/>
                        </a:moveTo>
                        <a:lnTo>
                          <a:pt x="20" y="0"/>
                        </a:lnTo>
                        <a:lnTo>
                          <a:pt x="160" y="0"/>
                        </a:lnTo>
                        <a:lnTo>
                          <a:pt x="143" y="20"/>
                        </a:lnTo>
                        <a:lnTo>
                          <a:pt x="0" y="2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43" name="Freeform 297"/>
                  <p:cNvSpPr>
                    <a:spLocks/>
                  </p:cNvSpPr>
                  <p:nvPr/>
                </p:nvSpPr>
                <p:spPr bwMode="auto">
                  <a:xfrm>
                    <a:off x="1264" y="1561"/>
                    <a:ext cx="160" cy="20"/>
                  </a:xfrm>
                  <a:custGeom>
                    <a:avLst/>
                    <a:gdLst>
                      <a:gd name="T0" fmla="*/ 0 w 160"/>
                      <a:gd name="T1" fmla="*/ 20 h 20"/>
                      <a:gd name="T2" fmla="*/ 20 w 160"/>
                      <a:gd name="T3" fmla="*/ 0 h 20"/>
                      <a:gd name="T4" fmla="*/ 160 w 160"/>
                      <a:gd name="T5" fmla="*/ 0 h 20"/>
                      <a:gd name="T6" fmla="*/ 143 w 160"/>
                      <a:gd name="T7" fmla="*/ 20 h 20"/>
                      <a:gd name="T8" fmla="*/ 0 w 160"/>
                      <a:gd name="T9" fmla="*/ 20 h 20"/>
                      <a:gd name="T10" fmla="*/ 0 60000 65536"/>
                      <a:gd name="T11" fmla="*/ 0 60000 65536"/>
                      <a:gd name="T12" fmla="*/ 0 60000 65536"/>
                      <a:gd name="T13" fmla="*/ 0 60000 65536"/>
                      <a:gd name="T14" fmla="*/ 0 60000 65536"/>
                      <a:gd name="T15" fmla="*/ 0 w 160"/>
                      <a:gd name="T16" fmla="*/ 0 h 20"/>
                      <a:gd name="T17" fmla="*/ 160 w 160"/>
                      <a:gd name="T18" fmla="*/ 20 h 20"/>
                    </a:gdLst>
                    <a:ahLst/>
                    <a:cxnLst>
                      <a:cxn ang="T10">
                        <a:pos x="T0" y="T1"/>
                      </a:cxn>
                      <a:cxn ang="T11">
                        <a:pos x="T2" y="T3"/>
                      </a:cxn>
                      <a:cxn ang="T12">
                        <a:pos x="T4" y="T5"/>
                      </a:cxn>
                      <a:cxn ang="T13">
                        <a:pos x="T6" y="T7"/>
                      </a:cxn>
                      <a:cxn ang="T14">
                        <a:pos x="T8" y="T9"/>
                      </a:cxn>
                    </a:cxnLst>
                    <a:rect l="T15" t="T16" r="T17" b="T18"/>
                    <a:pathLst>
                      <a:path w="160" h="20">
                        <a:moveTo>
                          <a:pt x="0" y="20"/>
                        </a:moveTo>
                        <a:lnTo>
                          <a:pt x="20" y="0"/>
                        </a:lnTo>
                        <a:lnTo>
                          <a:pt x="160" y="0"/>
                        </a:lnTo>
                        <a:lnTo>
                          <a:pt x="143" y="20"/>
                        </a:lnTo>
                        <a:lnTo>
                          <a:pt x="0" y="20"/>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44" name="Rectangle 298"/>
                  <p:cNvSpPr>
                    <a:spLocks noChangeArrowheads="1"/>
                  </p:cNvSpPr>
                  <p:nvPr/>
                </p:nvSpPr>
                <p:spPr bwMode="auto">
                  <a:xfrm>
                    <a:off x="1264" y="1581"/>
                    <a:ext cx="143" cy="24"/>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45" name="Rectangle 299"/>
                  <p:cNvSpPr>
                    <a:spLocks noChangeArrowheads="1"/>
                  </p:cNvSpPr>
                  <p:nvPr/>
                </p:nvSpPr>
                <p:spPr bwMode="auto">
                  <a:xfrm>
                    <a:off x="1265" y="1582"/>
                    <a:ext cx="141" cy="22"/>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46" name="Freeform 300"/>
                  <p:cNvSpPr>
                    <a:spLocks/>
                  </p:cNvSpPr>
                  <p:nvPr/>
                </p:nvSpPr>
                <p:spPr bwMode="auto">
                  <a:xfrm>
                    <a:off x="1407" y="1561"/>
                    <a:ext cx="17" cy="44"/>
                  </a:xfrm>
                  <a:custGeom>
                    <a:avLst/>
                    <a:gdLst>
                      <a:gd name="T0" fmla="*/ 0 w 17"/>
                      <a:gd name="T1" fmla="*/ 44 h 44"/>
                      <a:gd name="T2" fmla="*/ 17 w 17"/>
                      <a:gd name="T3" fmla="*/ 26 h 44"/>
                      <a:gd name="T4" fmla="*/ 17 w 17"/>
                      <a:gd name="T5" fmla="*/ 0 h 44"/>
                      <a:gd name="T6" fmla="*/ 0 w 17"/>
                      <a:gd name="T7" fmla="*/ 20 h 44"/>
                      <a:gd name="T8" fmla="*/ 0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0" y="44"/>
                        </a:moveTo>
                        <a:lnTo>
                          <a:pt x="17" y="26"/>
                        </a:lnTo>
                        <a:lnTo>
                          <a:pt x="17" y="0"/>
                        </a:lnTo>
                        <a:lnTo>
                          <a:pt x="0" y="20"/>
                        </a:lnTo>
                        <a:lnTo>
                          <a:pt x="0" y="4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47" name="Freeform 301"/>
                  <p:cNvSpPr>
                    <a:spLocks/>
                  </p:cNvSpPr>
                  <p:nvPr/>
                </p:nvSpPr>
                <p:spPr bwMode="auto">
                  <a:xfrm>
                    <a:off x="1407" y="1561"/>
                    <a:ext cx="17" cy="44"/>
                  </a:xfrm>
                  <a:custGeom>
                    <a:avLst/>
                    <a:gdLst>
                      <a:gd name="T0" fmla="*/ 0 w 17"/>
                      <a:gd name="T1" fmla="*/ 44 h 44"/>
                      <a:gd name="T2" fmla="*/ 17 w 17"/>
                      <a:gd name="T3" fmla="*/ 26 h 44"/>
                      <a:gd name="T4" fmla="*/ 17 w 17"/>
                      <a:gd name="T5" fmla="*/ 0 h 44"/>
                      <a:gd name="T6" fmla="*/ 0 w 17"/>
                      <a:gd name="T7" fmla="*/ 20 h 44"/>
                      <a:gd name="T8" fmla="*/ 0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0" y="44"/>
                        </a:moveTo>
                        <a:lnTo>
                          <a:pt x="17" y="26"/>
                        </a:lnTo>
                        <a:lnTo>
                          <a:pt x="17" y="0"/>
                        </a:lnTo>
                        <a:lnTo>
                          <a:pt x="0" y="20"/>
                        </a:lnTo>
                        <a:lnTo>
                          <a:pt x="0" y="4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48" name="Freeform 302"/>
                  <p:cNvSpPr>
                    <a:spLocks/>
                  </p:cNvSpPr>
                  <p:nvPr/>
                </p:nvSpPr>
                <p:spPr bwMode="auto">
                  <a:xfrm>
                    <a:off x="1268" y="1561"/>
                    <a:ext cx="154" cy="15"/>
                  </a:xfrm>
                  <a:custGeom>
                    <a:avLst/>
                    <a:gdLst>
                      <a:gd name="T0" fmla="*/ 0 w 154"/>
                      <a:gd name="T1" fmla="*/ 15 h 15"/>
                      <a:gd name="T2" fmla="*/ 16 w 154"/>
                      <a:gd name="T3" fmla="*/ 0 h 15"/>
                      <a:gd name="T4" fmla="*/ 154 w 154"/>
                      <a:gd name="T5" fmla="*/ 0 h 15"/>
                      <a:gd name="T6" fmla="*/ 141 w 154"/>
                      <a:gd name="T7" fmla="*/ 15 h 15"/>
                      <a:gd name="T8" fmla="*/ 0 w 154"/>
                      <a:gd name="T9" fmla="*/ 15 h 15"/>
                      <a:gd name="T10" fmla="*/ 0 60000 65536"/>
                      <a:gd name="T11" fmla="*/ 0 60000 65536"/>
                      <a:gd name="T12" fmla="*/ 0 60000 65536"/>
                      <a:gd name="T13" fmla="*/ 0 60000 65536"/>
                      <a:gd name="T14" fmla="*/ 0 60000 65536"/>
                      <a:gd name="T15" fmla="*/ 0 w 154"/>
                      <a:gd name="T16" fmla="*/ 0 h 15"/>
                      <a:gd name="T17" fmla="*/ 154 w 154"/>
                      <a:gd name="T18" fmla="*/ 15 h 15"/>
                    </a:gdLst>
                    <a:ahLst/>
                    <a:cxnLst>
                      <a:cxn ang="T10">
                        <a:pos x="T0" y="T1"/>
                      </a:cxn>
                      <a:cxn ang="T11">
                        <a:pos x="T2" y="T3"/>
                      </a:cxn>
                      <a:cxn ang="T12">
                        <a:pos x="T4" y="T5"/>
                      </a:cxn>
                      <a:cxn ang="T13">
                        <a:pos x="T6" y="T7"/>
                      </a:cxn>
                      <a:cxn ang="T14">
                        <a:pos x="T8" y="T9"/>
                      </a:cxn>
                    </a:cxnLst>
                    <a:rect l="T15" t="T16" r="T17" b="T18"/>
                    <a:pathLst>
                      <a:path w="154" h="15">
                        <a:moveTo>
                          <a:pt x="0" y="15"/>
                        </a:moveTo>
                        <a:lnTo>
                          <a:pt x="16" y="0"/>
                        </a:lnTo>
                        <a:lnTo>
                          <a:pt x="154" y="0"/>
                        </a:lnTo>
                        <a:lnTo>
                          <a:pt x="141"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49" name="Freeform 303"/>
                  <p:cNvSpPr>
                    <a:spLocks/>
                  </p:cNvSpPr>
                  <p:nvPr/>
                </p:nvSpPr>
                <p:spPr bwMode="auto">
                  <a:xfrm>
                    <a:off x="1268" y="1561"/>
                    <a:ext cx="154" cy="15"/>
                  </a:xfrm>
                  <a:custGeom>
                    <a:avLst/>
                    <a:gdLst>
                      <a:gd name="T0" fmla="*/ 0 w 154"/>
                      <a:gd name="T1" fmla="*/ 15 h 15"/>
                      <a:gd name="T2" fmla="*/ 16 w 154"/>
                      <a:gd name="T3" fmla="*/ 0 h 15"/>
                      <a:gd name="T4" fmla="*/ 154 w 154"/>
                      <a:gd name="T5" fmla="*/ 0 h 15"/>
                      <a:gd name="T6" fmla="*/ 141 w 154"/>
                      <a:gd name="T7" fmla="*/ 15 h 15"/>
                      <a:gd name="T8" fmla="*/ 0 w 154"/>
                      <a:gd name="T9" fmla="*/ 15 h 15"/>
                      <a:gd name="T10" fmla="*/ 0 60000 65536"/>
                      <a:gd name="T11" fmla="*/ 0 60000 65536"/>
                      <a:gd name="T12" fmla="*/ 0 60000 65536"/>
                      <a:gd name="T13" fmla="*/ 0 60000 65536"/>
                      <a:gd name="T14" fmla="*/ 0 60000 65536"/>
                      <a:gd name="T15" fmla="*/ 0 w 154"/>
                      <a:gd name="T16" fmla="*/ 0 h 15"/>
                      <a:gd name="T17" fmla="*/ 154 w 154"/>
                      <a:gd name="T18" fmla="*/ 15 h 15"/>
                    </a:gdLst>
                    <a:ahLst/>
                    <a:cxnLst>
                      <a:cxn ang="T10">
                        <a:pos x="T0" y="T1"/>
                      </a:cxn>
                      <a:cxn ang="T11">
                        <a:pos x="T2" y="T3"/>
                      </a:cxn>
                      <a:cxn ang="T12">
                        <a:pos x="T4" y="T5"/>
                      </a:cxn>
                      <a:cxn ang="T13">
                        <a:pos x="T6" y="T7"/>
                      </a:cxn>
                      <a:cxn ang="T14">
                        <a:pos x="T8" y="T9"/>
                      </a:cxn>
                    </a:cxnLst>
                    <a:rect l="T15" t="T16" r="T17" b="T18"/>
                    <a:pathLst>
                      <a:path w="154" h="15">
                        <a:moveTo>
                          <a:pt x="0" y="15"/>
                        </a:moveTo>
                        <a:lnTo>
                          <a:pt x="16" y="0"/>
                        </a:lnTo>
                        <a:lnTo>
                          <a:pt x="154" y="0"/>
                        </a:lnTo>
                        <a:lnTo>
                          <a:pt x="141" y="15"/>
                        </a:lnTo>
                        <a:lnTo>
                          <a:pt x="0" y="15"/>
                        </a:lnTo>
                        <a:close/>
                      </a:path>
                    </a:pathLst>
                  </a:custGeom>
                  <a:solidFill>
                    <a:srgbClr val="000000"/>
                  </a:solidFill>
                  <a:ln w="3175">
                    <a:solidFill>
                      <a:srgbClr val="000000"/>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50" name="Freeform 304"/>
                  <p:cNvSpPr>
                    <a:spLocks/>
                  </p:cNvSpPr>
                  <p:nvPr/>
                </p:nvSpPr>
                <p:spPr bwMode="auto">
                  <a:xfrm>
                    <a:off x="1266" y="1448"/>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51" name="Freeform 305"/>
                  <p:cNvSpPr>
                    <a:spLocks/>
                  </p:cNvSpPr>
                  <p:nvPr/>
                </p:nvSpPr>
                <p:spPr bwMode="auto">
                  <a:xfrm>
                    <a:off x="1266" y="1448"/>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52" name="Rectangle 306"/>
                  <p:cNvSpPr>
                    <a:spLocks noChangeArrowheads="1"/>
                  </p:cNvSpPr>
                  <p:nvPr/>
                </p:nvSpPr>
                <p:spPr bwMode="auto">
                  <a:xfrm>
                    <a:off x="1267" y="1464"/>
                    <a:ext cx="141" cy="109"/>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53" name="Rectangle 307"/>
                  <p:cNvSpPr>
                    <a:spLocks noChangeArrowheads="1"/>
                  </p:cNvSpPr>
                  <p:nvPr/>
                </p:nvSpPr>
                <p:spPr bwMode="auto">
                  <a:xfrm>
                    <a:off x="1278" y="1478"/>
                    <a:ext cx="116" cy="84"/>
                  </a:xfrm>
                  <a:prstGeom prst="rect">
                    <a:avLst/>
                  </a:prstGeom>
                  <a:solidFill>
                    <a:srgbClr val="FFFFFF"/>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54" name="Freeform 308"/>
                  <p:cNvSpPr>
                    <a:spLocks/>
                  </p:cNvSpPr>
                  <p:nvPr/>
                </p:nvSpPr>
                <p:spPr bwMode="auto">
                  <a:xfrm>
                    <a:off x="1407" y="1448"/>
                    <a:ext cx="15" cy="124"/>
                  </a:xfrm>
                  <a:custGeom>
                    <a:avLst/>
                    <a:gdLst>
                      <a:gd name="T0" fmla="*/ 0 w 15"/>
                      <a:gd name="T1" fmla="*/ 124 h 124"/>
                      <a:gd name="T2" fmla="*/ 15 w 15"/>
                      <a:gd name="T3" fmla="*/ 110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0"/>
                        </a:lnTo>
                        <a:lnTo>
                          <a:pt x="15" y="0"/>
                        </a:lnTo>
                        <a:lnTo>
                          <a:pt x="0" y="15"/>
                        </a:lnTo>
                        <a:lnTo>
                          <a:pt x="0" y="12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55" name="Freeform 309"/>
                  <p:cNvSpPr>
                    <a:spLocks/>
                  </p:cNvSpPr>
                  <p:nvPr/>
                </p:nvSpPr>
                <p:spPr bwMode="auto">
                  <a:xfrm>
                    <a:off x="1407" y="1448"/>
                    <a:ext cx="15" cy="124"/>
                  </a:xfrm>
                  <a:custGeom>
                    <a:avLst/>
                    <a:gdLst>
                      <a:gd name="T0" fmla="*/ 0 w 15"/>
                      <a:gd name="T1" fmla="*/ 124 h 124"/>
                      <a:gd name="T2" fmla="*/ 15 w 15"/>
                      <a:gd name="T3" fmla="*/ 110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0"/>
                        </a:lnTo>
                        <a:lnTo>
                          <a:pt x="15" y="0"/>
                        </a:lnTo>
                        <a:lnTo>
                          <a:pt x="0" y="15"/>
                        </a:lnTo>
                        <a:lnTo>
                          <a:pt x="0" y="12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56" name="Freeform 310"/>
                  <p:cNvSpPr>
                    <a:spLocks/>
                  </p:cNvSpPr>
                  <p:nvPr/>
                </p:nvSpPr>
                <p:spPr bwMode="auto">
                  <a:xfrm>
                    <a:off x="1237" y="1600"/>
                    <a:ext cx="176" cy="27"/>
                  </a:xfrm>
                  <a:custGeom>
                    <a:avLst/>
                    <a:gdLst>
                      <a:gd name="T0" fmla="*/ 0 w 176"/>
                      <a:gd name="T1" fmla="*/ 27 h 27"/>
                      <a:gd name="T2" fmla="*/ 22 w 176"/>
                      <a:gd name="T3" fmla="*/ 0 h 27"/>
                      <a:gd name="T4" fmla="*/ 176 w 176"/>
                      <a:gd name="T5" fmla="*/ 0 h 27"/>
                      <a:gd name="T6" fmla="*/ 154 w 176"/>
                      <a:gd name="T7" fmla="*/ 27 h 27"/>
                      <a:gd name="T8" fmla="*/ 0 w 176"/>
                      <a:gd name="T9" fmla="*/ 27 h 27"/>
                      <a:gd name="T10" fmla="*/ 0 60000 65536"/>
                      <a:gd name="T11" fmla="*/ 0 60000 65536"/>
                      <a:gd name="T12" fmla="*/ 0 60000 65536"/>
                      <a:gd name="T13" fmla="*/ 0 60000 65536"/>
                      <a:gd name="T14" fmla="*/ 0 60000 65536"/>
                      <a:gd name="T15" fmla="*/ 0 w 176"/>
                      <a:gd name="T16" fmla="*/ 0 h 27"/>
                      <a:gd name="T17" fmla="*/ 176 w 176"/>
                      <a:gd name="T18" fmla="*/ 27 h 27"/>
                    </a:gdLst>
                    <a:ahLst/>
                    <a:cxnLst>
                      <a:cxn ang="T10">
                        <a:pos x="T0" y="T1"/>
                      </a:cxn>
                      <a:cxn ang="T11">
                        <a:pos x="T2" y="T3"/>
                      </a:cxn>
                      <a:cxn ang="T12">
                        <a:pos x="T4" y="T5"/>
                      </a:cxn>
                      <a:cxn ang="T13">
                        <a:pos x="T6" y="T7"/>
                      </a:cxn>
                      <a:cxn ang="T14">
                        <a:pos x="T8" y="T9"/>
                      </a:cxn>
                    </a:cxnLst>
                    <a:rect l="T15" t="T16" r="T17" b="T18"/>
                    <a:pathLst>
                      <a:path w="176" h="27">
                        <a:moveTo>
                          <a:pt x="0" y="27"/>
                        </a:moveTo>
                        <a:lnTo>
                          <a:pt x="22" y="0"/>
                        </a:lnTo>
                        <a:lnTo>
                          <a:pt x="176" y="0"/>
                        </a:lnTo>
                        <a:lnTo>
                          <a:pt x="154" y="27"/>
                        </a:lnTo>
                        <a:lnTo>
                          <a:pt x="0" y="27"/>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57" name="Freeform 311"/>
                  <p:cNvSpPr>
                    <a:spLocks/>
                  </p:cNvSpPr>
                  <p:nvPr/>
                </p:nvSpPr>
                <p:spPr bwMode="auto">
                  <a:xfrm>
                    <a:off x="1237" y="1600"/>
                    <a:ext cx="176" cy="27"/>
                  </a:xfrm>
                  <a:custGeom>
                    <a:avLst/>
                    <a:gdLst>
                      <a:gd name="T0" fmla="*/ 0 w 176"/>
                      <a:gd name="T1" fmla="*/ 27 h 27"/>
                      <a:gd name="T2" fmla="*/ 22 w 176"/>
                      <a:gd name="T3" fmla="*/ 0 h 27"/>
                      <a:gd name="T4" fmla="*/ 176 w 176"/>
                      <a:gd name="T5" fmla="*/ 0 h 27"/>
                      <a:gd name="T6" fmla="*/ 154 w 176"/>
                      <a:gd name="T7" fmla="*/ 27 h 27"/>
                      <a:gd name="T8" fmla="*/ 0 w 176"/>
                      <a:gd name="T9" fmla="*/ 27 h 27"/>
                      <a:gd name="T10" fmla="*/ 0 60000 65536"/>
                      <a:gd name="T11" fmla="*/ 0 60000 65536"/>
                      <a:gd name="T12" fmla="*/ 0 60000 65536"/>
                      <a:gd name="T13" fmla="*/ 0 60000 65536"/>
                      <a:gd name="T14" fmla="*/ 0 60000 65536"/>
                      <a:gd name="T15" fmla="*/ 0 w 176"/>
                      <a:gd name="T16" fmla="*/ 0 h 27"/>
                      <a:gd name="T17" fmla="*/ 176 w 176"/>
                      <a:gd name="T18" fmla="*/ 27 h 27"/>
                    </a:gdLst>
                    <a:ahLst/>
                    <a:cxnLst>
                      <a:cxn ang="T10">
                        <a:pos x="T0" y="T1"/>
                      </a:cxn>
                      <a:cxn ang="T11">
                        <a:pos x="T2" y="T3"/>
                      </a:cxn>
                      <a:cxn ang="T12">
                        <a:pos x="T4" y="T5"/>
                      </a:cxn>
                      <a:cxn ang="T13">
                        <a:pos x="T6" y="T7"/>
                      </a:cxn>
                      <a:cxn ang="T14">
                        <a:pos x="T8" y="T9"/>
                      </a:cxn>
                    </a:cxnLst>
                    <a:rect l="T15" t="T16" r="T17" b="T18"/>
                    <a:pathLst>
                      <a:path w="176" h="27">
                        <a:moveTo>
                          <a:pt x="0" y="27"/>
                        </a:moveTo>
                        <a:lnTo>
                          <a:pt x="22" y="0"/>
                        </a:lnTo>
                        <a:lnTo>
                          <a:pt x="176" y="0"/>
                        </a:lnTo>
                        <a:lnTo>
                          <a:pt x="154" y="27"/>
                        </a:lnTo>
                        <a:lnTo>
                          <a:pt x="0" y="27"/>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58" name="Freeform 312"/>
                  <p:cNvSpPr>
                    <a:spLocks/>
                  </p:cNvSpPr>
                  <p:nvPr/>
                </p:nvSpPr>
                <p:spPr bwMode="auto">
                  <a:xfrm>
                    <a:off x="1391" y="1600"/>
                    <a:ext cx="22" cy="34"/>
                  </a:xfrm>
                  <a:custGeom>
                    <a:avLst/>
                    <a:gdLst>
                      <a:gd name="T0" fmla="*/ 0 w 22"/>
                      <a:gd name="T1" fmla="*/ 34 h 34"/>
                      <a:gd name="T2" fmla="*/ 22 w 22"/>
                      <a:gd name="T3" fmla="*/ 12 h 34"/>
                      <a:gd name="T4" fmla="*/ 22 w 22"/>
                      <a:gd name="T5" fmla="*/ 0 h 34"/>
                      <a:gd name="T6" fmla="*/ 0 w 22"/>
                      <a:gd name="T7" fmla="*/ 29 h 34"/>
                      <a:gd name="T8" fmla="*/ 0 w 22"/>
                      <a:gd name="T9" fmla="*/ 34 h 34"/>
                      <a:gd name="T10" fmla="*/ 0 60000 65536"/>
                      <a:gd name="T11" fmla="*/ 0 60000 65536"/>
                      <a:gd name="T12" fmla="*/ 0 60000 65536"/>
                      <a:gd name="T13" fmla="*/ 0 60000 65536"/>
                      <a:gd name="T14" fmla="*/ 0 60000 65536"/>
                      <a:gd name="T15" fmla="*/ 0 w 22"/>
                      <a:gd name="T16" fmla="*/ 0 h 34"/>
                      <a:gd name="T17" fmla="*/ 22 w 22"/>
                      <a:gd name="T18" fmla="*/ 34 h 34"/>
                    </a:gdLst>
                    <a:ahLst/>
                    <a:cxnLst>
                      <a:cxn ang="T10">
                        <a:pos x="T0" y="T1"/>
                      </a:cxn>
                      <a:cxn ang="T11">
                        <a:pos x="T2" y="T3"/>
                      </a:cxn>
                      <a:cxn ang="T12">
                        <a:pos x="T4" y="T5"/>
                      </a:cxn>
                      <a:cxn ang="T13">
                        <a:pos x="T6" y="T7"/>
                      </a:cxn>
                      <a:cxn ang="T14">
                        <a:pos x="T8" y="T9"/>
                      </a:cxn>
                    </a:cxnLst>
                    <a:rect l="T15" t="T16" r="T17" b="T18"/>
                    <a:pathLst>
                      <a:path w="22" h="34">
                        <a:moveTo>
                          <a:pt x="0" y="34"/>
                        </a:moveTo>
                        <a:lnTo>
                          <a:pt x="22" y="12"/>
                        </a:lnTo>
                        <a:lnTo>
                          <a:pt x="22" y="0"/>
                        </a:lnTo>
                        <a:lnTo>
                          <a:pt x="0" y="29"/>
                        </a:lnTo>
                        <a:lnTo>
                          <a:pt x="0" y="3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59" name="Freeform 313"/>
                  <p:cNvSpPr>
                    <a:spLocks/>
                  </p:cNvSpPr>
                  <p:nvPr/>
                </p:nvSpPr>
                <p:spPr bwMode="auto">
                  <a:xfrm>
                    <a:off x="1391" y="1600"/>
                    <a:ext cx="22" cy="34"/>
                  </a:xfrm>
                  <a:custGeom>
                    <a:avLst/>
                    <a:gdLst>
                      <a:gd name="T0" fmla="*/ 0 w 22"/>
                      <a:gd name="T1" fmla="*/ 34 h 34"/>
                      <a:gd name="T2" fmla="*/ 22 w 22"/>
                      <a:gd name="T3" fmla="*/ 12 h 34"/>
                      <a:gd name="T4" fmla="*/ 22 w 22"/>
                      <a:gd name="T5" fmla="*/ 0 h 34"/>
                      <a:gd name="T6" fmla="*/ 0 w 22"/>
                      <a:gd name="T7" fmla="*/ 29 h 34"/>
                      <a:gd name="T8" fmla="*/ 0 w 22"/>
                      <a:gd name="T9" fmla="*/ 34 h 34"/>
                      <a:gd name="T10" fmla="*/ 0 60000 65536"/>
                      <a:gd name="T11" fmla="*/ 0 60000 65536"/>
                      <a:gd name="T12" fmla="*/ 0 60000 65536"/>
                      <a:gd name="T13" fmla="*/ 0 60000 65536"/>
                      <a:gd name="T14" fmla="*/ 0 60000 65536"/>
                      <a:gd name="T15" fmla="*/ 0 w 22"/>
                      <a:gd name="T16" fmla="*/ 0 h 34"/>
                      <a:gd name="T17" fmla="*/ 22 w 22"/>
                      <a:gd name="T18" fmla="*/ 34 h 34"/>
                    </a:gdLst>
                    <a:ahLst/>
                    <a:cxnLst>
                      <a:cxn ang="T10">
                        <a:pos x="T0" y="T1"/>
                      </a:cxn>
                      <a:cxn ang="T11">
                        <a:pos x="T2" y="T3"/>
                      </a:cxn>
                      <a:cxn ang="T12">
                        <a:pos x="T4" y="T5"/>
                      </a:cxn>
                      <a:cxn ang="T13">
                        <a:pos x="T6" y="T7"/>
                      </a:cxn>
                      <a:cxn ang="T14">
                        <a:pos x="T8" y="T9"/>
                      </a:cxn>
                    </a:cxnLst>
                    <a:rect l="T15" t="T16" r="T17" b="T18"/>
                    <a:pathLst>
                      <a:path w="22" h="34">
                        <a:moveTo>
                          <a:pt x="0" y="34"/>
                        </a:moveTo>
                        <a:lnTo>
                          <a:pt x="22" y="12"/>
                        </a:lnTo>
                        <a:lnTo>
                          <a:pt x="22" y="0"/>
                        </a:lnTo>
                        <a:lnTo>
                          <a:pt x="0" y="29"/>
                        </a:lnTo>
                        <a:lnTo>
                          <a:pt x="0" y="3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60" name="Rectangle 314"/>
                  <p:cNvSpPr>
                    <a:spLocks noChangeArrowheads="1"/>
                  </p:cNvSpPr>
                  <p:nvPr/>
                </p:nvSpPr>
                <p:spPr bwMode="auto">
                  <a:xfrm>
                    <a:off x="1237" y="1627"/>
                    <a:ext cx="154" cy="7"/>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61" name="Rectangle 315"/>
                  <p:cNvSpPr>
                    <a:spLocks noChangeArrowheads="1"/>
                  </p:cNvSpPr>
                  <p:nvPr/>
                </p:nvSpPr>
                <p:spPr bwMode="auto">
                  <a:xfrm>
                    <a:off x="1238" y="1628"/>
                    <a:ext cx="152" cy="5"/>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916" name="Group 316"/>
                <p:cNvGrpSpPr>
                  <a:grpSpLocks/>
                </p:cNvGrpSpPr>
                <p:nvPr/>
              </p:nvGrpSpPr>
              <p:grpSpPr bwMode="auto">
                <a:xfrm>
                  <a:off x="1284" y="1488"/>
                  <a:ext cx="105" cy="64"/>
                  <a:chOff x="1284" y="1488"/>
                  <a:chExt cx="105" cy="64"/>
                </a:xfrm>
              </p:grpSpPr>
              <p:grpSp>
                <p:nvGrpSpPr>
                  <p:cNvPr id="60015" name="Group 317"/>
                  <p:cNvGrpSpPr>
                    <a:grpSpLocks/>
                  </p:cNvGrpSpPr>
                  <p:nvPr/>
                </p:nvGrpSpPr>
                <p:grpSpPr bwMode="auto">
                  <a:xfrm>
                    <a:off x="1286" y="1490"/>
                    <a:ext cx="103" cy="62"/>
                    <a:chOff x="1286" y="1490"/>
                    <a:chExt cx="103" cy="62"/>
                  </a:xfrm>
                </p:grpSpPr>
                <p:sp>
                  <p:nvSpPr>
                    <p:cNvPr id="60033" name="Oval 318"/>
                    <p:cNvSpPr>
                      <a:spLocks noChangeArrowheads="1"/>
                    </p:cNvSpPr>
                    <p:nvPr/>
                  </p:nvSpPr>
                  <p:spPr bwMode="auto">
                    <a:xfrm>
                      <a:off x="1322" y="1490"/>
                      <a:ext cx="44"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34" name="Oval 319"/>
                    <p:cNvSpPr>
                      <a:spLocks noChangeArrowheads="1"/>
                    </p:cNvSpPr>
                    <p:nvPr/>
                  </p:nvSpPr>
                  <p:spPr bwMode="auto">
                    <a:xfrm>
                      <a:off x="1297" y="1497"/>
                      <a:ext cx="34"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35" name="Oval 320"/>
                    <p:cNvSpPr>
                      <a:spLocks noChangeArrowheads="1"/>
                    </p:cNvSpPr>
                    <p:nvPr/>
                  </p:nvSpPr>
                  <p:spPr bwMode="auto">
                    <a:xfrm>
                      <a:off x="1286" y="1512"/>
                      <a:ext cx="2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36" name="Oval 321"/>
                    <p:cNvSpPr>
                      <a:spLocks noChangeArrowheads="1"/>
                    </p:cNvSpPr>
                    <p:nvPr/>
                  </p:nvSpPr>
                  <p:spPr bwMode="auto">
                    <a:xfrm>
                      <a:off x="1293" y="1521"/>
                      <a:ext cx="36" cy="22"/>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37" name="Oval 322"/>
                    <p:cNvSpPr>
                      <a:spLocks noChangeArrowheads="1"/>
                    </p:cNvSpPr>
                    <p:nvPr/>
                  </p:nvSpPr>
                  <p:spPr bwMode="auto">
                    <a:xfrm>
                      <a:off x="1317" y="1525"/>
                      <a:ext cx="54"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38" name="Oval 323"/>
                    <p:cNvSpPr>
                      <a:spLocks noChangeArrowheads="1"/>
                    </p:cNvSpPr>
                    <p:nvPr/>
                  </p:nvSpPr>
                  <p:spPr bwMode="auto">
                    <a:xfrm>
                      <a:off x="1351" y="1497"/>
                      <a:ext cx="33" cy="1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39" name="Oval 324"/>
                    <p:cNvSpPr>
                      <a:spLocks noChangeArrowheads="1"/>
                    </p:cNvSpPr>
                    <p:nvPr/>
                  </p:nvSpPr>
                  <p:spPr bwMode="auto">
                    <a:xfrm>
                      <a:off x="1355" y="1510"/>
                      <a:ext cx="34"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40" name="Oval 325"/>
                    <p:cNvSpPr>
                      <a:spLocks noChangeArrowheads="1"/>
                    </p:cNvSpPr>
                    <p:nvPr/>
                  </p:nvSpPr>
                  <p:spPr bwMode="auto">
                    <a:xfrm>
                      <a:off x="1353" y="1514"/>
                      <a:ext cx="34" cy="33"/>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41" name="Oval 326"/>
                    <p:cNvSpPr>
                      <a:spLocks noChangeArrowheads="1"/>
                    </p:cNvSpPr>
                    <p:nvPr/>
                  </p:nvSpPr>
                  <p:spPr bwMode="auto">
                    <a:xfrm>
                      <a:off x="1304" y="1505"/>
                      <a:ext cx="67"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60016" name="Group 327"/>
                  <p:cNvGrpSpPr>
                    <a:grpSpLocks/>
                  </p:cNvGrpSpPr>
                  <p:nvPr/>
                </p:nvGrpSpPr>
                <p:grpSpPr bwMode="auto">
                  <a:xfrm>
                    <a:off x="1284" y="1488"/>
                    <a:ext cx="105" cy="64"/>
                    <a:chOff x="1284" y="1488"/>
                    <a:chExt cx="105" cy="64"/>
                  </a:xfrm>
                </p:grpSpPr>
                <p:sp>
                  <p:nvSpPr>
                    <p:cNvPr id="60017" name="Freeform 328"/>
                    <p:cNvSpPr>
                      <a:spLocks/>
                    </p:cNvSpPr>
                    <p:nvPr/>
                  </p:nvSpPr>
                  <p:spPr bwMode="auto">
                    <a:xfrm>
                      <a:off x="1322" y="1488"/>
                      <a:ext cx="42" cy="15"/>
                    </a:xfrm>
                    <a:custGeom>
                      <a:avLst/>
                      <a:gdLst>
                        <a:gd name="T0" fmla="*/ 455 w 19"/>
                        <a:gd name="T1" fmla="*/ 88 h 7"/>
                        <a:gd name="T2" fmla="*/ 239 w 19"/>
                        <a:gd name="T3" fmla="*/ 19 h 7"/>
                        <a:gd name="T4" fmla="*/ 0 w 19"/>
                        <a:gd name="T5" fmla="*/ 109 h 7"/>
                        <a:gd name="T6" fmla="*/ 239 w 19"/>
                        <a:gd name="T7" fmla="*/ 148 h 7"/>
                        <a:gd name="T8" fmla="*/ 455 w 19"/>
                        <a:gd name="T9" fmla="*/ 8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4"/>
                          </a:moveTo>
                          <a:cubicBezTo>
                            <a:pt x="17" y="2"/>
                            <a:pt x="14" y="1"/>
                            <a:pt x="10" y="1"/>
                          </a:cubicBezTo>
                          <a:cubicBezTo>
                            <a:pt x="5" y="0"/>
                            <a:pt x="1" y="2"/>
                            <a:pt x="0" y="5"/>
                          </a:cubicBezTo>
                          <a:lnTo>
                            <a:pt x="10" y="7"/>
                          </a:lnTo>
                          <a:lnTo>
                            <a:pt x="19" y="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18" name="Arc 329"/>
                    <p:cNvSpPr>
                      <a:spLocks/>
                    </p:cNvSpPr>
                    <p:nvPr/>
                  </p:nvSpPr>
                  <p:spPr bwMode="auto">
                    <a:xfrm>
                      <a:off x="1324" y="1491"/>
                      <a:ext cx="39" cy="12"/>
                    </a:xfrm>
                    <a:custGeom>
                      <a:avLst/>
                      <a:gdLst>
                        <a:gd name="T0" fmla="*/ 0 w 40364"/>
                        <a:gd name="T1" fmla="*/ 0 h 21600"/>
                        <a:gd name="T2" fmla="*/ 0 w 40364"/>
                        <a:gd name="T3" fmla="*/ 0 h 21600"/>
                        <a:gd name="T4" fmla="*/ 0 w 40364"/>
                        <a:gd name="T5" fmla="*/ 0 h 21600"/>
                        <a:gd name="T6" fmla="*/ 0 60000 65536"/>
                        <a:gd name="T7" fmla="*/ 0 60000 65536"/>
                        <a:gd name="T8" fmla="*/ 0 60000 65536"/>
                        <a:gd name="T9" fmla="*/ 0 w 40364"/>
                        <a:gd name="T10" fmla="*/ 0 h 21600"/>
                        <a:gd name="T11" fmla="*/ 40364 w 40364"/>
                        <a:gd name="T12" fmla="*/ 21600 h 21600"/>
                      </a:gdLst>
                      <a:ahLst/>
                      <a:cxnLst>
                        <a:cxn ang="T6">
                          <a:pos x="T0" y="T1"/>
                        </a:cxn>
                        <a:cxn ang="T7">
                          <a:pos x="T2" y="T3"/>
                        </a:cxn>
                        <a:cxn ang="T8">
                          <a:pos x="T4" y="T5"/>
                        </a:cxn>
                      </a:cxnLst>
                      <a:rect l="T9" t="T10" r="T11" b="T12"/>
                      <a:pathLst>
                        <a:path w="40364" h="21600" fill="none" extrusionOk="0">
                          <a:moveTo>
                            <a:pt x="0" y="14434"/>
                          </a:moveTo>
                          <a:cubicBezTo>
                            <a:pt x="3041" y="5786"/>
                            <a:pt x="11210" y="-1"/>
                            <a:pt x="20377" y="0"/>
                          </a:cubicBezTo>
                          <a:cubicBezTo>
                            <a:pt x="29143" y="0"/>
                            <a:pt x="37040" y="5298"/>
                            <a:pt x="40364" y="13409"/>
                          </a:cubicBezTo>
                        </a:path>
                        <a:path w="40364" h="21600" stroke="0" extrusionOk="0">
                          <a:moveTo>
                            <a:pt x="0" y="14434"/>
                          </a:moveTo>
                          <a:cubicBezTo>
                            <a:pt x="3041" y="5786"/>
                            <a:pt x="11210" y="-1"/>
                            <a:pt x="20377" y="0"/>
                          </a:cubicBezTo>
                          <a:cubicBezTo>
                            <a:pt x="29143" y="0"/>
                            <a:pt x="37040" y="5298"/>
                            <a:pt x="40364" y="13409"/>
                          </a:cubicBezTo>
                          <a:lnTo>
                            <a:pt x="20377"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19" name="Freeform 330"/>
                    <p:cNvSpPr>
                      <a:spLocks/>
                    </p:cNvSpPr>
                    <p:nvPr/>
                  </p:nvSpPr>
                  <p:spPr bwMode="auto">
                    <a:xfrm>
                      <a:off x="1295" y="1497"/>
                      <a:ext cx="27" cy="15"/>
                    </a:xfrm>
                    <a:custGeom>
                      <a:avLst/>
                      <a:gdLst>
                        <a:gd name="T0" fmla="*/ 308 w 12"/>
                        <a:gd name="T1" fmla="*/ 0 h 7"/>
                        <a:gd name="T2" fmla="*/ 207 w 12"/>
                        <a:gd name="T3" fmla="*/ 0 h 7"/>
                        <a:gd name="T4" fmla="*/ 25 w 12"/>
                        <a:gd name="T5" fmla="*/ 129 h 7"/>
                        <a:gd name="T6" fmla="*/ 25 w 12"/>
                        <a:gd name="T7" fmla="*/ 148 h 7"/>
                        <a:gd name="T8" fmla="*/ 207 w 12"/>
                        <a:gd name="T9" fmla="*/ 129 h 7"/>
                        <a:gd name="T10" fmla="*/ 308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cubicBezTo>
                            <a:pt x="11" y="0"/>
                            <a:pt x="9" y="0"/>
                            <a:pt x="8" y="0"/>
                          </a:cubicBezTo>
                          <a:cubicBezTo>
                            <a:pt x="4" y="0"/>
                            <a:pt x="1" y="2"/>
                            <a:pt x="1" y="6"/>
                          </a:cubicBezTo>
                          <a:cubicBezTo>
                            <a:pt x="0" y="6"/>
                            <a:pt x="1" y="6"/>
                            <a:pt x="1" y="7"/>
                          </a:cubicBezTo>
                          <a:lnTo>
                            <a:pt x="8" y="6"/>
                          </a:lnTo>
                          <a:lnTo>
                            <a:pt x="1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20" name="Arc 331"/>
                    <p:cNvSpPr>
                      <a:spLocks/>
                    </p:cNvSpPr>
                    <p:nvPr/>
                  </p:nvSpPr>
                  <p:spPr bwMode="auto">
                    <a:xfrm>
                      <a:off x="1298" y="1498"/>
                      <a:ext cx="24" cy="15"/>
                    </a:xfrm>
                    <a:custGeom>
                      <a:avLst/>
                      <a:gdLst>
                        <a:gd name="T0" fmla="*/ 0 w 32476"/>
                        <a:gd name="T1" fmla="*/ 0 h 26388"/>
                        <a:gd name="T2" fmla="*/ 0 w 32476"/>
                        <a:gd name="T3" fmla="*/ 0 h 26388"/>
                        <a:gd name="T4" fmla="*/ 0 w 32476"/>
                        <a:gd name="T5" fmla="*/ 0 h 26388"/>
                        <a:gd name="T6" fmla="*/ 0 60000 65536"/>
                        <a:gd name="T7" fmla="*/ 0 60000 65536"/>
                        <a:gd name="T8" fmla="*/ 0 60000 65536"/>
                        <a:gd name="T9" fmla="*/ 0 w 32476"/>
                        <a:gd name="T10" fmla="*/ 0 h 26388"/>
                        <a:gd name="T11" fmla="*/ 32476 w 32476"/>
                        <a:gd name="T12" fmla="*/ 26388 h 26388"/>
                      </a:gdLst>
                      <a:ahLst/>
                      <a:cxnLst>
                        <a:cxn ang="T6">
                          <a:pos x="T0" y="T1"/>
                        </a:cxn>
                        <a:cxn ang="T7">
                          <a:pos x="T2" y="T3"/>
                        </a:cxn>
                        <a:cxn ang="T8">
                          <a:pos x="T4" y="T5"/>
                        </a:cxn>
                      </a:cxnLst>
                      <a:rect l="T9" t="T10" r="T11" b="T12"/>
                      <a:pathLst>
                        <a:path w="32476" h="26388" fill="none" extrusionOk="0">
                          <a:moveTo>
                            <a:pt x="537" y="26387"/>
                          </a:moveTo>
                          <a:cubicBezTo>
                            <a:pt x="180" y="24816"/>
                            <a:pt x="0" y="23211"/>
                            <a:pt x="0" y="21600"/>
                          </a:cubicBezTo>
                          <a:cubicBezTo>
                            <a:pt x="0" y="9670"/>
                            <a:pt x="9670" y="0"/>
                            <a:pt x="21600" y="0"/>
                          </a:cubicBezTo>
                          <a:cubicBezTo>
                            <a:pt x="25421" y="-1"/>
                            <a:pt x="29174" y="1013"/>
                            <a:pt x="32476" y="2937"/>
                          </a:cubicBezTo>
                        </a:path>
                        <a:path w="32476" h="26388" stroke="0" extrusionOk="0">
                          <a:moveTo>
                            <a:pt x="537" y="26387"/>
                          </a:moveTo>
                          <a:cubicBezTo>
                            <a:pt x="180" y="24816"/>
                            <a:pt x="0" y="23211"/>
                            <a:pt x="0" y="21600"/>
                          </a:cubicBezTo>
                          <a:cubicBezTo>
                            <a:pt x="0" y="9670"/>
                            <a:pt x="9670" y="0"/>
                            <a:pt x="21600" y="0"/>
                          </a:cubicBezTo>
                          <a:cubicBezTo>
                            <a:pt x="25421" y="-1"/>
                            <a:pt x="29174" y="1013"/>
                            <a:pt x="32476" y="2937"/>
                          </a:cubicBezTo>
                          <a:lnTo>
                            <a:pt x="21600"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21" name="Freeform 332"/>
                    <p:cNvSpPr>
                      <a:spLocks/>
                    </p:cNvSpPr>
                    <p:nvPr/>
                  </p:nvSpPr>
                  <p:spPr bwMode="auto">
                    <a:xfrm>
                      <a:off x="1293" y="1530"/>
                      <a:ext cx="24" cy="13"/>
                    </a:xfrm>
                    <a:custGeom>
                      <a:avLst/>
                      <a:gdLst>
                        <a:gd name="T0" fmla="*/ 0 w 11"/>
                        <a:gd name="T1" fmla="*/ 0 h 6"/>
                        <a:gd name="T2" fmla="*/ 0 w 11"/>
                        <a:gd name="T3" fmla="*/ 0 h 6"/>
                        <a:gd name="T4" fmla="*/ 177 w 11"/>
                        <a:gd name="T5" fmla="*/ 132 h 6"/>
                        <a:gd name="T6" fmla="*/ 247 w 11"/>
                        <a:gd name="T7" fmla="*/ 113 h 6"/>
                        <a:gd name="T8" fmla="*/ 177 w 11"/>
                        <a:gd name="T9" fmla="*/ 20 h 6"/>
                        <a:gd name="T10" fmla="*/ 0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0" y="0"/>
                          </a:moveTo>
                          <a:cubicBezTo>
                            <a:pt x="0" y="0"/>
                            <a:pt x="0" y="0"/>
                            <a:pt x="0" y="0"/>
                          </a:cubicBezTo>
                          <a:cubicBezTo>
                            <a:pt x="0" y="3"/>
                            <a:pt x="3" y="6"/>
                            <a:pt x="8" y="6"/>
                          </a:cubicBezTo>
                          <a:cubicBezTo>
                            <a:pt x="9" y="5"/>
                            <a:pt x="10" y="5"/>
                            <a:pt x="11" y="5"/>
                          </a:cubicBezTo>
                          <a:lnTo>
                            <a:pt x="8" y="1"/>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22" name="Arc 333"/>
                    <p:cNvSpPr>
                      <a:spLocks/>
                    </p:cNvSpPr>
                    <p:nvPr/>
                  </p:nvSpPr>
                  <p:spPr bwMode="auto">
                    <a:xfrm>
                      <a:off x="1294" y="1531"/>
                      <a:ext cx="25" cy="11"/>
                    </a:xfrm>
                    <a:custGeom>
                      <a:avLst/>
                      <a:gdLst>
                        <a:gd name="T0" fmla="*/ 0 w 31699"/>
                        <a:gd name="T1" fmla="*/ 0 h 22761"/>
                        <a:gd name="T2" fmla="*/ 0 w 31699"/>
                        <a:gd name="T3" fmla="*/ 0 h 22761"/>
                        <a:gd name="T4" fmla="*/ 0 w 31699"/>
                        <a:gd name="T5" fmla="*/ 0 h 22761"/>
                        <a:gd name="T6" fmla="*/ 0 60000 65536"/>
                        <a:gd name="T7" fmla="*/ 0 60000 65536"/>
                        <a:gd name="T8" fmla="*/ 0 60000 65536"/>
                        <a:gd name="T9" fmla="*/ 0 w 31699"/>
                        <a:gd name="T10" fmla="*/ 0 h 22761"/>
                        <a:gd name="T11" fmla="*/ 31699 w 31699"/>
                        <a:gd name="T12" fmla="*/ 22761 h 22761"/>
                      </a:gdLst>
                      <a:ahLst/>
                      <a:cxnLst>
                        <a:cxn ang="T6">
                          <a:pos x="T0" y="T1"/>
                        </a:cxn>
                        <a:cxn ang="T7">
                          <a:pos x="T2" y="T3"/>
                        </a:cxn>
                        <a:cxn ang="T8">
                          <a:pos x="T4" y="T5"/>
                        </a:cxn>
                      </a:cxnLst>
                      <a:rect l="T9" t="T10" r="T11" b="T12"/>
                      <a:pathLst>
                        <a:path w="31699" h="22761" fill="none" extrusionOk="0">
                          <a:moveTo>
                            <a:pt x="31698" y="20254"/>
                          </a:moveTo>
                          <a:cubicBezTo>
                            <a:pt x="28587" y="21900"/>
                            <a:pt x="25120" y="22760"/>
                            <a:pt x="21600" y="22761"/>
                          </a:cubicBezTo>
                          <a:cubicBezTo>
                            <a:pt x="9670" y="22761"/>
                            <a:pt x="0" y="13090"/>
                            <a:pt x="0" y="1161"/>
                          </a:cubicBezTo>
                          <a:cubicBezTo>
                            <a:pt x="-1" y="773"/>
                            <a:pt x="10" y="386"/>
                            <a:pt x="31" y="0"/>
                          </a:cubicBezTo>
                        </a:path>
                        <a:path w="31699" h="22761" stroke="0" extrusionOk="0">
                          <a:moveTo>
                            <a:pt x="31698" y="20254"/>
                          </a:moveTo>
                          <a:cubicBezTo>
                            <a:pt x="28587" y="21900"/>
                            <a:pt x="25120" y="22760"/>
                            <a:pt x="21600" y="22761"/>
                          </a:cubicBezTo>
                          <a:cubicBezTo>
                            <a:pt x="9670" y="22761"/>
                            <a:pt x="0" y="13090"/>
                            <a:pt x="0" y="1161"/>
                          </a:cubicBezTo>
                          <a:cubicBezTo>
                            <a:pt x="-1" y="773"/>
                            <a:pt x="10" y="386"/>
                            <a:pt x="31" y="0"/>
                          </a:cubicBezTo>
                          <a:lnTo>
                            <a:pt x="21600" y="116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23" name="Freeform 334"/>
                    <p:cNvSpPr>
                      <a:spLocks/>
                    </p:cNvSpPr>
                    <p:nvPr/>
                  </p:nvSpPr>
                  <p:spPr bwMode="auto">
                    <a:xfrm>
                      <a:off x="1362" y="1494"/>
                      <a:ext cx="22" cy="16"/>
                    </a:xfrm>
                    <a:custGeom>
                      <a:avLst/>
                      <a:gdLst>
                        <a:gd name="T0" fmla="*/ 194 w 10"/>
                        <a:gd name="T1" fmla="*/ 194 h 7"/>
                        <a:gd name="T2" fmla="*/ 233 w 10"/>
                        <a:gd name="T3" fmla="*/ 130 h 7"/>
                        <a:gd name="T4" fmla="*/ 44 w 10"/>
                        <a:gd name="T5" fmla="*/ 25 h 7"/>
                        <a:gd name="T6" fmla="*/ 0 w 10"/>
                        <a:gd name="T7" fmla="*/ 25 h 7"/>
                        <a:gd name="T8" fmla="*/ 44 w 10"/>
                        <a:gd name="T9" fmla="*/ 130 h 7"/>
                        <a:gd name="T10" fmla="*/ 194 w 10"/>
                        <a:gd name="T11" fmla="*/ 194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8" y="7"/>
                          </a:moveTo>
                          <a:cubicBezTo>
                            <a:pt x="9" y="7"/>
                            <a:pt x="10" y="6"/>
                            <a:pt x="10" y="5"/>
                          </a:cubicBezTo>
                          <a:cubicBezTo>
                            <a:pt x="10" y="3"/>
                            <a:pt x="6" y="1"/>
                            <a:pt x="2" y="1"/>
                          </a:cubicBezTo>
                          <a:cubicBezTo>
                            <a:pt x="1" y="0"/>
                            <a:pt x="1" y="1"/>
                            <a:pt x="0" y="1"/>
                          </a:cubicBezTo>
                          <a:lnTo>
                            <a:pt x="2" y="5"/>
                          </a:lnTo>
                          <a:lnTo>
                            <a:pt x="8"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24" name="Arc 335"/>
                    <p:cNvSpPr>
                      <a:spLocks/>
                    </p:cNvSpPr>
                    <p:nvPr/>
                  </p:nvSpPr>
                  <p:spPr bwMode="auto">
                    <a:xfrm>
                      <a:off x="1365" y="1498"/>
                      <a:ext cx="18" cy="13"/>
                    </a:xfrm>
                    <a:custGeom>
                      <a:avLst/>
                      <a:gdLst>
                        <a:gd name="T0" fmla="*/ 0 w 25715"/>
                        <a:gd name="T1" fmla="*/ 0 h 33120"/>
                        <a:gd name="T2" fmla="*/ 0 w 25715"/>
                        <a:gd name="T3" fmla="*/ 0 h 33120"/>
                        <a:gd name="T4" fmla="*/ 0 w 25715"/>
                        <a:gd name="T5" fmla="*/ 0 h 33120"/>
                        <a:gd name="T6" fmla="*/ 0 60000 65536"/>
                        <a:gd name="T7" fmla="*/ 0 60000 65536"/>
                        <a:gd name="T8" fmla="*/ 0 60000 65536"/>
                        <a:gd name="T9" fmla="*/ 0 w 25715"/>
                        <a:gd name="T10" fmla="*/ 0 h 33120"/>
                        <a:gd name="T11" fmla="*/ 25715 w 25715"/>
                        <a:gd name="T12" fmla="*/ 33120 h 33120"/>
                      </a:gdLst>
                      <a:ahLst/>
                      <a:cxnLst>
                        <a:cxn ang="T6">
                          <a:pos x="T0" y="T1"/>
                        </a:cxn>
                        <a:cxn ang="T7">
                          <a:pos x="T2" y="T3"/>
                        </a:cxn>
                        <a:cxn ang="T8">
                          <a:pos x="T4" y="T5"/>
                        </a:cxn>
                      </a:cxnLst>
                      <a:rect l="T9" t="T10" r="T11" b="T12"/>
                      <a:pathLst>
                        <a:path w="25715" h="33120" fill="none" extrusionOk="0">
                          <a:moveTo>
                            <a:pt x="-1" y="395"/>
                          </a:moveTo>
                          <a:cubicBezTo>
                            <a:pt x="1355" y="132"/>
                            <a:pt x="2733" y="-1"/>
                            <a:pt x="4115" y="0"/>
                          </a:cubicBezTo>
                          <a:cubicBezTo>
                            <a:pt x="16044" y="0"/>
                            <a:pt x="25715" y="9670"/>
                            <a:pt x="25715" y="21600"/>
                          </a:cubicBezTo>
                          <a:cubicBezTo>
                            <a:pt x="25715" y="25677"/>
                            <a:pt x="24561" y="29670"/>
                            <a:pt x="22386" y="33119"/>
                          </a:cubicBezTo>
                        </a:path>
                        <a:path w="25715" h="33120" stroke="0" extrusionOk="0">
                          <a:moveTo>
                            <a:pt x="-1" y="395"/>
                          </a:moveTo>
                          <a:cubicBezTo>
                            <a:pt x="1355" y="132"/>
                            <a:pt x="2733" y="-1"/>
                            <a:pt x="4115" y="0"/>
                          </a:cubicBezTo>
                          <a:cubicBezTo>
                            <a:pt x="16044" y="0"/>
                            <a:pt x="25715" y="9670"/>
                            <a:pt x="25715" y="21600"/>
                          </a:cubicBezTo>
                          <a:cubicBezTo>
                            <a:pt x="25715" y="25677"/>
                            <a:pt x="24561" y="29670"/>
                            <a:pt x="22386" y="33119"/>
                          </a:cubicBezTo>
                          <a:lnTo>
                            <a:pt x="4115"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25" name="Freeform 336"/>
                    <p:cNvSpPr>
                      <a:spLocks/>
                    </p:cNvSpPr>
                    <p:nvPr/>
                  </p:nvSpPr>
                  <p:spPr bwMode="auto">
                    <a:xfrm>
                      <a:off x="1371" y="1512"/>
                      <a:ext cx="18" cy="13"/>
                    </a:xfrm>
                    <a:custGeom>
                      <a:avLst/>
                      <a:gdLst>
                        <a:gd name="T0" fmla="*/ 162 w 8"/>
                        <a:gd name="T1" fmla="*/ 132 h 6"/>
                        <a:gd name="T2" fmla="*/ 207 w 8"/>
                        <a:gd name="T3" fmla="*/ 93 h 6"/>
                        <a:gd name="T4" fmla="*/ 126 w 8"/>
                        <a:gd name="T5" fmla="*/ 0 h 6"/>
                        <a:gd name="T6" fmla="*/ 0 w 8"/>
                        <a:gd name="T7" fmla="*/ 93 h 6"/>
                        <a:gd name="T8" fmla="*/ 162 w 8"/>
                        <a:gd name="T9" fmla="*/ 132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6"/>
                          </a:moveTo>
                          <a:cubicBezTo>
                            <a:pt x="7" y="6"/>
                            <a:pt x="8" y="5"/>
                            <a:pt x="8" y="4"/>
                          </a:cubicBezTo>
                          <a:cubicBezTo>
                            <a:pt x="8" y="2"/>
                            <a:pt x="6" y="1"/>
                            <a:pt x="5" y="0"/>
                          </a:cubicBezTo>
                          <a:lnTo>
                            <a:pt x="0" y="4"/>
                          </a:lnTo>
                          <a:lnTo>
                            <a:pt x="6" y="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26" name="Arc 337"/>
                    <p:cNvSpPr>
                      <a:spLocks/>
                    </p:cNvSpPr>
                    <p:nvPr/>
                  </p:nvSpPr>
                  <p:spPr bwMode="auto">
                    <a:xfrm>
                      <a:off x="1371" y="1513"/>
                      <a:ext cx="17" cy="14"/>
                    </a:xfrm>
                    <a:custGeom>
                      <a:avLst/>
                      <a:gdLst>
                        <a:gd name="T0" fmla="*/ 0 w 21600"/>
                        <a:gd name="T1" fmla="*/ 0 h 30159"/>
                        <a:gd name="T2" fmla="*/ 0 w 21600"/>
                        <a:gd name="T3" fmla="*/ 0 h 30159"/>
                        <a:gd name="T4" fmla="*/ 0 w 21600"/>
                        <a:gd name="T5" fmla="*/ 0 h 30159"/>
                        <a:gd name="T6" fmla="*/ 0 60000 65536"/>
                        <a:gd name="T7" fmla="*/ 0 60000 65536"/>
                        <a:gd name="T8" fmla="*/ 0 60000 65536"/>
                        <a:gd name="T9" fmla="*/ 0 w 21600"/>
                        <a:gd name="T10" fmla="*/ 0 h 30159"/>
                        <a:gd name="T11" fmla="*/ 21600 w 21600"/>
                        <a:gd name="T12" fmla="*/ 30159 h 30159"/>
                      </a:gdLst>
                      <a:ahLst/>
                      <a:cxnLst>
                        <a:cxn ang="T6">
                          <a:pos x="T0" y="T1"/>
                        </a:cxn>
                        <a:cxn ang="T7">
                          <a:pos x="T2" y="T3"/>
                        </a:cxn>
                        <a:cxn ang="T8">
                          <a:pos x="T4" y="T5"/>
                        </a:cxn>
                      </a:cxnLst>
                      <a:rect l="T9" t="T10" r="T11" b="T12"/>
                      <a:pathLst>
                        <a:path w="21600" h="30159" fill="none" extrusionOk="0">
                          <a:moveTo>
                            <a:pt x="13132" y="0"/>
                          </a:moveTo>
                          <a:cubicBezTo>
                            <a:pt x="18470" y="4087"/>
                            <a:pt x="21600" y="10426"/>
                            <a:pt x="21600" y="17149"/>
                          </a:cubicBezTo>
                          <a:cubicBezTo>
                            <a:pt x="21600" y="21843"/>
                            <a:pt x="20070" y="26410"/>
                            <a:pt x="17242" y="30158"/>
                          </a:cubicBezTo>
                        </a:path>
                        <a:path w="21600" h="30159" stroke="0" extrusionOk="0">
                          <a:moveTo>
                            <a:pt x="13132" y="0"/>
                          </a:moveTo>
                          <a:cubicBezTo>
                            <a:pt x="18470" y="4087"/>
                            <a:pt x="21600" y="10426"/>
                            <a:pt x="21600" y="17149"/>
                          </a:cubicBezTo>
                          <a:cubicBezTo>
                            <a:pt x="21600" y="21843"/>
                            <a:pt x="20070" y="26410"/>
                            <a:pt x="17242" y="30158"/>
                          </a:cubicBezTo>
                          <a:lnTo>
                            <a:pt x="0" y="1714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27" name="Freeform 338"/>
                    <p:cNvSpPr>
                      <a:spLocks/>
                    </p:cNvSpPr>
                    <p:nvPr/>
                  </p:nvSpPr>
                  <p:spPr bwMode="auto">
                    <a:xfrm>
                      <a:off x="1364" y="1525"/>
                      <a:ext cx="23" cy="22"/>
                    </a:xfrm>
                    <a:custGeom>
                      <a:avLst/>
                      <a:gdLst>
                        <a:gd name="T0" fmla="*/ 0 w 10"/>
                        <a:gd name="T1" fmla="*/ 213 h 10"/>
                        <a:gd name="T2" fmla="*/ 64 w 10"/>
                        <a:gd name="T3" fmla="*/ 213 h 10"/>
                        <a:gd name="T4" fmla="*/ 281 w 10"/>
                        <a:gd name="T5" fmla="*/ 44 h 10"/>
                        <a:gd name="T6" fmla="*/ 253 w 10"/>
                        <a:gd name="T7" fmla="*/ 0 h 10"/>
                        <a:gd name="T8" fmla="*/ 64 w 10"/>
                        <a:gd name="T9" fmla="*/ 44 h 10"/>
                        <a:gd name="T10" fmla="*/ 0 w 10"/>
                        <a:gd name="T11" fmla="*/ 213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0" y="9"/>
                          </a:moveTo>
                          <a:cubicBezTo>
                            <a:pt x="0" y="9"/>
                            <a:pt x="1" y="9"/>
                            <a:pt x="2" y="9"/>
                          </a:cubicBezTo>
                          <a:cubicBezTo>
                            <a:pt x="6" y="10"/>
                            <a:pt x="10" y="6"/>
                            <a:pt x="10" y="2"/>
                          </a:cubicBezTo>
                          <a:cubicBezTo>
                            <a:pt x="10" y="1"/>
                            <a:pt x="9" y="0"/>
                            <a:pt x="9" y="0"/>
                          </a:cubicBezTo>
                          <a:lnTo>
                            <a:pt x="2" y="2"/>
                          </a:lnTo>
                          <a:lnTo>
                            <a:pt x="0" y="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28" name="Arc 339"/>
                    <p:cNvSpPr>
                      <a:spLocks/>
                    </p:cNvSpPr>
                    <p:nvPr/>
                  </p:nvSpPr>
                  <p:spPr bwMode="auto">
                    <a:xfrm>
                      <a:off x="1365" y="1526"/>
                      <a:ext cx="21" cy="20"/>
                    </a:xfrm>
                    <a:custGeom>
                      <a:avLst/>
                      <a:gdLst>
                        <a:gd name="T0" fmla="*/ 0 w 28583"/>
                        <a:gd name="T1" fmla="*/ 0 h 28146"/>
                        <a:gd name="T2" fmla="*/ 0 w 28583"/>
                        <a:gd name="T3" fmla="*/ 0 h 28146"/>
                        <a:gd name="T4" fmla="*/ 0 w 28583"/>
                        <a:gd name="T5" fmla="*/ 0 h 28146"/>
                        <a:gd name="T6" fmla="*/ 0 60000 65536"/>
                        <a:gd name="T7" fmla="*/ 0 60000 65536"/>
                        <a:gd name="T8" fmla="*/ 0 60000 65536"/>
                        <a:gd name="T9" fmla="*/ 0 w 28583"/>
                        <a:gd name="T10" fmla="*/ 0 h 28146"/>
                        <a:gd name="T11" fmla="*/ 28583 w 28583"/>
                        <a:gd name="T12" fmla="*/ 28146 h 28146"/>
                      </a:gdLst>
                      <a:ahLst/>
                      <a:cxnLst>
                        <a:cxn ang="T6">
                          <a:pos x="T0" y="T1"/>
                        </a:cxn>
                        <a:cxn ang="T7">
                          <a:pos x="T2" y="T3"/>
                        </a:cxn>
                        <a:cxn ang="T8">
                          <a:pos x="T4" y="T5"/>
                        </a:cxn>
                      </a:cxnLst>
                      <a:rect l="T9" t="T10" r="T11" b="T12"/>
                      <a:pathLst>
                        <a:path w="28583" h="28146" fill="none" extrusionOk="0">
                          <a:moveTo>
                            <a:pt x="27567" y="-1"/>
                          </a:moveTo>
                          <a:cubicBezTo>
                            <a:pt x="28240" y="2116"/>
                            <a:pt x="28583" y="4324"/>
                            <a:pt x="28583" y="6546"/>
                          </a:cubicBezTo>
                          <a:cubicBezTo>
                            <a:pt x="28583" y="18475"/>
                            <a:pt x="18912" y="28146"/>
                            <a:pt x="6983" y="28146"/>
                          </a:cubicBezTo>
                          <a:cubicBezTo>
                            <a:pt x="4607" y="28146"/>
                            <a:pt x="2248" y="27754"/>
                            <a:pt x="-1" y="26986"/>
                          </a:cubicBezTo>
                        </a:path>
                        <a:path w="28583" h="28146" stroke="0" extrusionOk="0">
                          <a:moveTo>
                            <a:pt x="27567" y="-1"/>
                          </a:moveTo>
                          <a:cubicBezTo>
                            <a:pt x="28240" y="2116"/>
                            <a:pt x="28583" y="4324"/>
                            <a:pt x="28583" y="6546"/>
                          </a:cubicBezTo>
                          <a:cubicBezTo>
                            <a:pt x="28583" y="18475"/>
                            <a:pt x="18912" y="28146"/>
                            <a:pt x="6983" y="28146"/>
                          </a:cubicBezTo>
                          <a:cubicBezTo>
                            <a:pt x="4607" y="28146"/>
                            <a:pt x="2248" y="27754"/>
                            <a:pt x="-1" y="26986"/>
                          </a:cubicBezTo>
                          <a:lnTo>
                            <a:pt x="6983" y="654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29" name="Freeform 340"/>
                    <p:cNvSpPr>
                      <a:spLocks/>
                    </p:cNvSpPr>
                    <p:nvPr/>
                  </p:nvSpPr>
                  <p:spPr bwMode="auto">
                    <a:xfrm>
                      <a:off x="1284" y="1512"/>
                      <a:ext cx="13" cy="18"/>
                    </a:xfrm>
                    <a:custGeom>
                      <a:avLst/>
                      <a:gdLst>
                        <a:gd name="T0" fmla="*/ 113 w 6"/>
                        <a:gd name="T1" fmla="*/ 0 h 8"/>
                        <a:gd name="T2" fmla="*/ 20 w 6"/>
                        <a:gd name="T3" fmla="*/ 101 h 8"/>
                        <a:gd name="T4" fmla="*/ 72 w 6"/>
                        <a:gd name="T5" fmla="*/ 207 h 8"/>
                        <a:gd name="T6" fmla="*/ 132 w 6"/>
                        <a:gd name="T7" fmla="*/ 101 h 8"/>
                        <a:gd name="T8" fmla="*/ 113 w 6"/>
                        <a:gd name="T9" fmla="*/ 0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0"/>
                          </a:moveTo>
                          <a:cubicBezTo>
                            <a:pt x="3" y="0"/>
                            <a:pt x="1" y="2"/>
                            <a:pt x="1" y="4"/>
                          </a:cubicBezTo>
                          <a:cubicBezTo>
                            <a:pt x="0" y="6"/>
                            <a:pt x="2" y="7"/>
                            <a:pt x="3" y="8"/>
                          </a:cubicBezTo>
                          <a:lnTo>
                            <a:pt x="6" y="4"/>
                          </a:lnTo>
                          <a:lnTo>
                            <a:pt x="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30" name="Arc 341"/>
                    <p:cNvSpPr>
                      <a:spLocks/>
                    </p:cNvSpPr>
                    <p:nvPr/>
                  </p:nvSpPr>
                  <p:spPr bwMode="auto">
                    <a:xfrm>
                      <a:off x="1287" y="1513"/>
                      <a:ext cx="11" cy="17"/>
                    </a:xfrm>
                    <a:custGeom>
                      <a:avLst/>
                      <a:gdLst>
                        <a:gd name="T0" fmla="*/ 0 w 21600"/>
                        <a:gd name="T1" fmla="*/ 0 h 41379"/>
                        <a:gd name="T2" fmla="*/ 0 w 21600"/>
                        <a:gd name="T3" fmla="*/ 0 h 41379"/>
                        <a:gd name="T4" fmla="*/ 0 w 21600"/>
                        <a:gd name="T5" fmla="*/ 0 h 41379"/>
                        <a:gd name="T6" fmla="*/ 0 60000 65536"/>
                        <a:gd name="T7" fmla="*/ 0 60000 65536"/>
                        <a:gd name="T8" fmla="*/ 0 60000 65536"/>
                        <a:gd name="T9" fmla="*/ 0 w 21600"/>
                        <a:gd name="T10" fmla="*/ 0 h 41379"/>
                        <a:gd name="T11" fmla="*/ 21600 w 21600"/>
                        <a:gd name="T12" fmla="*/ 41379 h 41379"/>
                      </a:gdLst>
                      <a:ahLst/>
                      <a:cxnLst>
                        <a:cxn ang="T6">
                          <a:pos x="T0" y="T1"/>
                        </a:cxn>
                        <a:cxn ang="T7">
                          <a:pos x="T2" y="T3"/>
                        </a:cxn>
                        <a:cxn ang="T8">
                          <a:pos x="T4" y="T5"/>
                        </a:cxn>
                      </a:cxnLst>
                      <a:rect l="T9" t="T10" r="T11" b="T12"/>
                      <a:pathLst>
                        <a:path w="21600" h="41379" fill="none" extrusionOk="0">
                          <a:moveTo>
                            <a:pt x="13011" y="41378"/>
                          </a:moveTo>
                          <a:cubicBezTo>
                            <a:pt x="5112" y="37955"/>
                            <a:pt x="0" y="30168"/>
                            <a:pt x="0" y="21560"/>
                          </a:cubicBezTo>
                          <a:cubicBezTo>
                            <a:pt x="-1" y="10138"/>
                            <a:pt x="8892" y="690"/>
                            <a:pt x="20292" y="-1"/>
                          </a:cubicBezTo>
                        </a:path>
                        <a:path w="21600" h="41379" stroke="0" extrusionOk="0">
                          <a:moveTo>
                            <a:pt x="13011" y="41378"/>
                          </a:moveTo>
                          <a:cubicBezTo>
                            <a:pt x="5112" y="37955"/>
                            <a:pt x="0" y="30168"/>
                            <a:pt x="0" y="21560"/>
                          </a:cubicBezTo>
                          <a:cubicBezTo>
                            <a:pt x="-1" y="10138"/>
                            <a:pt x="8892" y="690"/>
                            <a:pt x="20292" y="-1"/>
                          </a:cubicBezTo>
                          <a:lnTo>
                            <a:pt x="21600" y="2156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31" name="Freeform 342"/>
                    <p:cNvSpPr>
                      <a:spLocks/>
                    </p:cNvSpPr>
                    <p:nvPr/>
                  </p:nvSpPr>
                  <p:spPr bwMode="auto">
                    <a:xfrm>
                      <a:off x="1317" y="1539"/>
                      <a:ext cx="45" cy="11"/>
                    </a:xfrm>
                    <a:custGeom>
                      <a:avLst/>
                      <a:gdLst>
                        <a:gd name="T0" fmla="*/ 0 w 20"/>
                        <a:gd name="T1" fmla="*/ 20 h 5"/>
                        <a:gd name="T2" fmla="*/ 284 w 20"/>
                        <a:gd name="T3" fmla="*/ 117 h 5"/>
                        <a:gd name="T4" fmla="*/ 511 w 20"/>
                        <a:gd name="T5" fmla="*/ 73 h 5"/>
                        <a:gd name="T6" fmla="*/ 284 w 20"/>
                        <a:gd name="T7" fmla="*/ 0 h 5"/>
                        <a:gd name="T8" fmla="*/ 0 w 20"/>
                        <a:gd name="T9" fmla="*/ 20 h 5"/>
                        <a:gd name="T10" fmla="*/ 0 60000 65536"/>
                        <a:gd name="T11" fmla="*/ 0 60000 65536"/>
                        <a:gd name="T12" fmla="*/ 0 60000 65536"/>
                        <a:gd name="T13" fmla="*/ 0 60000 65536"/>
                        <a:gd name="T14" fmla="*/ 0 60000 65536"/>
                        <a:gd name="T15" fmla="*/ 0 w 20"/>
                        <a:gd name="T16" fmla="*/ 0 h 5"/>
                        <a:gd name="T17" fmla="*/ 20 w 20"/>
                        <a:gd name="T18" fmla="*/ 5 h 5"/>
                      </a:gdLst>
                      <a:ahLst/>
                      <a:cxnLst>
                        <a:cxn ang="T10">
                          <a:pos x="T0" y="T1"/>
                        </a:cxn>
                        <a:cxn ang="T11">
                          <a:pos x="T2" y="T3"/>
                        </a:cxn>
                        <a:cxn ang="T12">
                          <a:pos x="T4" y="T5"/>
                        </a:cxn>
                        <a:cxn ang="T13">
                          <a:pos x="T6" y="T7"/>
                        </a:cxn>
                        <a:cxn ang="T14">
                          <a:pos x="T8" y="T9"/>
                        </a:cxn>
                      </a:cxnLst>
                      <a:rect l="T15" t="T16" r="T17" b="T18"/>
                      <a:pathLst>
                        <a:path w="20" h="5">
                          <a:moveTo>
                            <a:pt x="0" y="1"/>
                          </a:moveTo>
                          <a:cubicBezTo>
                            <a:pt x="1" y="4"/>
                            <a:pt x="6" y="5"/>
                            <a:pt x="11" y="5"/>
                          </a:cubicBezTo>
                          <a:cubicBezTo>
                            <a:pt x="15" y="5"/>
                            <a:pt x="18" y="5"/>
                            <a:pt x="20" y="3"/>
                          </a:cubicBezTo>
                          <a:lnTo>
                            <a:pt x="11" y="0"/>
                          </a:ln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32" name="Arc 343"/>
                    <p:cNvSpPr>
                      <a:spLocks/>
                    </p:cNvSpPr>
                    <p:nvPr/>
                  </p:nvSpPr>
                  <p:spPr bwMode="auto">
                    <a:xfrm>
                      <a:off x="1319" y="1539"/>
                      <a:ext cx="45" cy="13"/>
                    </a:xfrm>
                    <a:custGeom>
                      <a:avLst/>
                      <a:gdLst>
                        <a:gd name="T0" fmla="*/ 0 w 38693"/>
                        <a:gd name="T1" fmla="*/ 0 h 21600"/>
                        <a:gd name="T2" fmla="*/ 0 w 38693"/>
                        <a:gd name="T3" fmla="*/ 0 h 21600"/>
                        <a:gd name="T4" fmla="*/ 0 w 38693"/>
                        <a:gd name="T5" fmla="*/ 0 h 21600"/>
                        <a:gd name="T6" fmla="*/ 0 60000 65536"/>
                        <a:gd name="T7" fmla="*/ 0 60000 65536"/>
                        <a:gd name="T8" fmla="*/ 0 60000 65536"/>
                        <a:gd name="T9" fmla="*/ 0 w 38693"/>
                        <a:gd name="T10" fmla="*/ 0 h 21600"/>
                        <a:gd name="T11" fmla="*/ 38693 w 38693"/>
                        <a:gd name="T12" fmla="*/ 21600 h 21600"/>
                      </a:gdLst>
                      <a:ahLst/>
                      <a:cxnLst>
                        <a:cxn ang="T6">
                          <a:pos x="T0" y="T1"/>
                        </a:cxn>
                        <a:cxn ang="T7">
                          <a:pos x="T2" y="T3"/>
                        </a:cxn>
                        <a:cxn ang="T8">
                          <a:pos x="T4" y="T5"/>
                        </a:cxn>
                      </a:cxnLst>
                      <a:rect l="T9" t="T10" r="T11" b="T12"/>
                      <a:pathLst>
                        <a:path w="38693" h="21600" fill="none" extrusionOk="0">
                          <a:moveTo>
                            <a:pt x="38692" y="12517"/>
                          </a:moveTo>
                          <a:cubicBezTo>
                            <a:pt x="34640" y="18215"/>
                            <a:pt x="28081" y="21599"/>
                            <a:pt x="21090" y="21600"/>
                          </a:cubicBezTo>
                          <a:cubicBezTo>
                            <a:pt x="10958" y="21600"/>
                            <a:pt x="2187" y="14557"/>
                            <a:pt x="-1" y="4665"/>
                          </a:cubicBezTo>
                        </a:path>
                        <a:path w="38693" h="21600" stroke="0" extrusionOk="0">
                          <a:moveTo>
                            <a:pt x="38692" y="12517"/>
                          </a:moveTo>
                          <a:cubicBezTo>
                            <a:pt x="34640" y="18215"/>
                            <a:pt x="28081" y="21599"/>
                            <a:pt x="21090" y="21600"/>
                          </a:cubicBezTo>
                          <a:cubicBezTo>
                            <a:pt x="10958" y="21600"/>
                            <a:pt x="2187" y="14557"/>
                            <a:pt x="-1" y="4665"/>
                          </a:cubicBezTo>
                          <a:lnTo>
                            <a:pt x="21090"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nvGrpSpPr>
                <p:cNvPr id="59917" name="Group 344"/>
                <p:cNvGrpSpPr>
                  <a:grpSpLocks/>
                </p:cNvGrpSpPr>
                <p:nvPr/>
              </p:nvGrpSpPr>
              <p:grpSpPr bwMode="auto">
                <a:xfrm>
                  <a:off x="996" y="1669"/>
                  <a:ext cx="188" cy="186"/>
                  <a:chOff x="996" y="1669"/>
                  <a:chExt cx="188" cy="186"/>
                </a:xfrm>
              </p:grpSpPr>
              <p:sp>
                <p:nvSpPr>
                  <p:cNvPr id="59995" name="Freeform 345"/>
                  <p:cNvSpPr>
                    <a:spLocks/>
                  </p:cNvSpPr>
                  <p:nvPr/>
                </p:nvSpPr>
                <p:spPr bwMode="auto">
                  <a:xfrm>
                    <a:off x="1023" y="1782"/>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96" name="Freeform 346"/>
                  <p:cNvSpPr>
                    <a:spLocks/>
                  </p:cNvSpPr>
                  <p:nvPr/>
                </p:nvSpPr>
                <p:spPr bwMode="auto">
                  <a:xfrm>
                    <a:off x="1023" y="1782"/>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97" name="Rectangle 347"/>
                  <p:cNvSpPr>
                    <a:spLocks noChangeArrowheads="1"/>
                  </p:cNvSpPr>
                  <p:nvPr/>
                </p:nvSpPr>
                <p:spPr bwMode="auto">
                  <a:xfrm>
                    <a:off x="1023" y="1802"/>
                    <a:ext cx="143" cy="24"/>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98" name="Rectangle 348"/>
                  <p:cNvSpPr>
                    <a:spLocks noChangeArrowheads="1"/>
                  </p:cNvSpPr>
                  <p:nvPr/>
                </p:nvSpPr>
                <p:spPr bwMode="auto">
                  <a:xfrm>
                    <a:off x="1024" y="1803"/>
                    <a:ext cx="141" cy="22"/>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99" name="Freeform 349"/>
                  <p:cNvSpPr>
                    <a:spLocks/>
                  </p:cNvSpPr>
                  <p:nvPr/>
                </p:nvSpPr>
                <p:spPr bwMode="auto">
                  <a:xfrm>
                    <a:off x="1166" y="1782"/>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00" name="Freeform 350"/>
                  <p:cNvSpPr>
                    <a:spLocks/>
                  </p:cNvSpPr>
                  <p:nvPr/>
                </p:nvSpPr>
                <p:spPr bwMode="auto">
                  <a:xfrm>
                    <a:off x="1166" y="1782"/>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01" name="Freeform 351"/>
                  <p:cNvSpPr>
                    <a:spLocks/>
                  </p:cNvSpPr>
                  <p:nvPr/>
                </p:nvSpPr>
                <p:spPr bwMode="auto">
                  <a:xfrm>
                    <a:off x="1028" y="1782"/>
                    <a:ext cx="153" cy="15"/>
                  </a:xfrm>
                  <a:custGeom>
                    <a:avLst/>
                    <a:gdLst>
                      <a:gd name="T0" fmla="*/ 0 w 153"/>
                      <a:gd name="T1" fmla="*/ 15 h 15"/>
                      <a:gd name="T2" fmla="*/ 15 w 153"/>
                      <a:gd name="T3" fmla="*/ 0 h 15"/>
                      <a:gd name="T4" fmla="*/ 153 w 153"/>
                      <a:gd name="T5" fmla="*/ 0 h 15"/>
                      <a:gd name="T6" fmla="*/ 140 w 153"/>
                      <a:gd name="T7" fmla="*/ 15 h 15"/>
                      <a:gd name="T8" fmla="*/ 0 w 153"/>
                      <a:gd name="T9" fmla="*/ 15 h 15"/>
                      <a:gd name="T10" fmla="*/ 0 60000 65536"/>
                      <a:gd name="T11" fmla="*/ 0 60000 65536"/>
                      <a:gd name="T12" fmla="*/ 0 60000 65536"/>
                      <a:gd name="T13" fmla="*/ 0 60000 65536"/>
                      <a:gd name="T14" fmla="*/ 0 60000 65536"/>
                      <a:gd name="T15" fmla="*/ 0 w 153"/>
                      <a:gd name="T16" fmla="*/ 0 h 15"/>
                      <a:gd name="T17" fmla="*/ 153 w 153"/>
                      <a:gd name="T18" fmla="*/ 15 h 15"/>
                    </a:gdLst>
                    <a:ahLst/>
                    <a:cxnLst>
                      <a:cxn ang="T10">
                        <a:pos x="T0" y="T1"/>
                      </a:cxn>
                      <a:cxn ang="T11">
                        <a:pos x="T2" y="T3"/>
                      </a:cxn>
                      <a:cxn ang="T12">
                        <a:pos x="T4" y="T5"/>
                      </a:cxn>
                      <a:cxn ang="T13">
                        <a:pos x="T6" y="T7"/>
                      </a:cxn>
                      <a:cxn ang="T14">
                        <a:pos x="T8" y="T9"/>
                      </a:cxn>
                    </a:cxnLst>
                    <a:rect l="T15" t="T16" r="T17" b="T18"/>
                    <a:pathLst>
                      <a:path w="153" h="15">
                        <a:moveTo>
                          <a:pt x="0" y="15"/>
                        </a:moveTo>
                        <a:lnTo>
                          <a:pt x="15" y="0"/>
                        </a:lnTo>
                        <a:lnTo>
                          <a:pt x="153" y="0"/>
                        </a:lnTo>
                        <a:lnTo>
                          <a:pt x="14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02" name="Freeform 352"/>
                  <p:cNvSpPr>
                    <a:spLocks/>
                  </p:cNvSpPr>
                  <p:nvPr/>
                </p:nvSpPr>
                <p:spPr bwMode="auto">
                  <a:xfrm>
                    <a:off x="1028" y="1782"/>
                    <a:ext cx="153" cy="15"/>
                  </a:xfrm>
                  <a:custGeom>
                    <a:avLst/>
                    <a:gdLst>
                      <a:gd name="T0" fmla="*/ 0 w 153"/>
                      <a:gd name="T1" fmla="*/ 15 h 15"/>
                      <a:gd name="T2" fmla="*/ 15 w 153"/>
                      <a:gd name="T3" fmla="*/ 0 h 15"/>
                      <a:gd name="T4" fmla="*/ 153 w 153"/>
                      <a:gd name="T5" fmla="*/ 0 h 15"/>
                      <a:gd name="T6" fmla="*/ 140 w 153"/>
                      <a:gd name="T7" fmla="*/ 15 h 15"/>
                      <a:gd name="T8" fmla="*/ 0 w 153"/>
                      <a:gd name="T9" fmla="*/ 15 h 15"/>
                      <a:gd name="T10" fmla="*/ 0 60000 65536"/>
                      <a:gd name="T11" fmla="*/ 0 60000 65536"/>
                      <a:gd name="T12" fmla="*/ 0 60000 65536"/>
                      <a:gd name="T13" fmla="*/ 0 60000 65536"/>
                      <a:gd name="T14" fmla="*/ 0 60000 65536"/>
                      <a:gd name="T15" fmla="*/ 0 w 153"/>
                      <a:gd name="T16" fmla="*/ 0 h 15"/>
                      <a:gd name="T17" fmla="*/ 153 w 153"/>
                      <a:gd name="T18" fmla="*/ 15 h 15"/>
                    </a:gdLst>
                    <a:ahLst/>
                    <a:cxnLst>
                      <a:cxn ang="T10">
                        <a:pos x="T0" y="T1"/>
                      </a:cxn>
                      <a:cxn ang="T11">
                        <a:pos x="T2" y="T3"/>
                      </a:cxn>
                      <a:cxn ang="T12">
                        <a:pos x="T4" y="T5"/>
                      </a:cxn>
                      <a:cxn ang="T13">
                        <a:pos x="T6" y="T7"/>
                      </a:cxn>
                      <a:cxn ang="T14">
                        <a:pos x="T8" y="T9"/>
                      </a:cxn>
                    </a:cxnLst>
                    <a:rect l="T15" t="T16" r="T17" b="T18"/>
                    <a:pathLst>
                      <a:path w="153" h="15">
                        <a:moveTo>
                          <a:pt x="0" y="15"/>
                        </a:moveTo>
                        <a:lnTo>
                          <a:pt x="15" y="0"/>
                        </a:lnTo>
                        <a:lnTo>
                          <a:pt x="153" y="0"/>
                        </a:lnTo>
                        <a:lnTo>
                          <a:pt x="140" y="15"/>
                        </a:lnTo>
                        <a:lnTo>
                          <a:pt x="0" y="15"/>
                        </a:lnTo>
                        <a:close/>
                      </a:path>
                    </a:pathLst>
                  </a:custGeom>
                  <a:solidFill>
                    <a:srgbClr val="000000"/>
                  </a:solidFill>
                  <a:ln w="3175">
                    <a:solidFill>
                      <a:srgbClr val="000000"/>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03" name="Freeform 353"/>
                  <p:cNvSpPr>
                    <a:spLocks/>
                  </p:cNvSpPr>
                  <p:nvPr/>
                </p:nvSpPr>
                <p:spPr bwMode="auto">
                  <a:xfrm>
                    <a:off x="1025" y="1669"/>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04" name="Freeform 354"/>
                  <p:cNvSpPr>
                    <a:spLocks/>
                  </p:cNvSpPr>
                  <p:nvPr/>
                </p:nvSpPr>
                <p:spPr bwMode="auto">
                  <a:xfrm>
                    <a:off x="1025" y="1669"/>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05" name="Rectangle 355"/>
                  <p:cNvSpPr>
                    <a:spLocks noChangeArrowheads="1"/>
                  </p:cNvSpPr>
                  <p:nvPr/>
                </p:nvSpPr>
                <p:spPr bwMode="auto">
                  <a:xfrm>
                    <a:off x="1026" y="1685"/>
                    <a:ext cx="141" cy="109"/>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06" name="Rectangle 356"/>
                  <p:cNvSpPr>
                    <a:spLocks noChangeArrowheads="1"/>
                  </p:cNvSpPr>
                  <p:nvPr/>
                </p:nvSpPr>
                <p:spPr bwMode="auto">
                  <a:xfrm>
                    <a:off x="1037" y="1699"/>
                    <a:ext cx="117" cy="84"/>
                  </a:xfrm>
                  <a:prstGeom prst="rect">
                    <a:avLst/>
                  </a:prstGeom>
                  <a:solidFill>
                    <a:srgbClr val="FFFFFF"/>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07" name="Freeform 357"/>
                  <p:cNvSpPr>
                    <a:spLocks/>
                  </p:cNvSpPr>
                  <p:nvPr/>
                </p:nvSpPr>
                <p:spPr bwMode="auto">
                  <a:xfrm>
                    <a:off x="1166" y="1669"/>
                    <a:ext cx="15" cy="124"/>
                  </a:xfrm>
                  <a:custGeom>
                    <a:avLst/>
                    <a:gdLst>
                      <a:gd name="T0" fmla="*/ 0 w 15"/>
                      <a:gd name="T1" fmla="*/ 124 h 124"/>
                      <a:gd name="T2" fmla="*/ 15 w 15"/>
                      <a:gd name="T3" fmla="*/ 111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1"/>
                        </a:lnTo>
                        <a:lnTo>
                          <a:pt x="15" y="0"/>
                        </a:lnTo>
                        <a:lnTo>
                          <a:pt x="0" y="15"/>
                        </a:lnTo>
                        <a:lnTo>
                          <a:pt x="0" y="12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08" name="Freeform 358"/>
                  <p:cNvSpPr>
                    <a:spLocks/>
                  </p:cNvSpPr>
                  <p:nvPr/>
                </p:nvSpPr>
                <p:spPr bwMode="auto">
                  <a:xfrm>
                    <a:off x="1166" y="1669"/>
                    <a:ext cx="15" cy="124"/>
                  </a:xfrm>
                  <a:custGeom>
                    <a:avLst/>
                    <a:gdLst>
                      <a:gd name="T0" fmla="*/ 0 w 15"/>
                      <a:gd name="T1" fmla="*/ 124 h 124"/>
                      <a:gd name="T2" fmla="*/ 15 w 15"/>
                      <a:gd name="T3" fmla="*/ 111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1"/>
                        </a:lnTo>
                        <a:lnTo>
                          <a:pt x="15" y="0"/>
                        </a:lnTo>
                        <a:lnTo>
                          <a:pt x="0" y="15"/>
                        </a:lnTo>
                        <a:lnTo>
                          <a:pt x="0" y="12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09" name="Freeform 359"/>
                  <p:cNvSpPr>
                    <a:spLocks/>
                  </p:cNvSpPr>
                  <p:nvPr/>
                </p:nvSpPr>
                <p:spPr bwMode="auto">
                  <a:xfrm>
                    <a:off x="996" y="1822"/>
                    <a:ext cx="176" cy="26"/>
                  </a:xfrm>
                  <a:custGeom>
                    <a:avLst/>
                    <a:gdLst>
                      <a:gd name="T0" fmla="*/ 0 w 176"/>
                      <a:gd name="T1" fmla="*/ 26 h 26"/>
                      <a:gd name="T2" fmla="*/ 23 w 176"/>
                      <a:gd name="T3" fmla="*/ 0 h 26"/>
                      <a:gd name="T4" fmla="*/ 176 w 176"/>
                      <a:gd name="T5" fmla="*/ 0 h 26"/>
                      <a:gd name="T6" fmla="*/ 154 w 176"/>
                      <a:gd name="T7" fmla="*/ 26 h 26"/>
                      <a:gd name="T8" fmla="*/ 0 w 176"/>
                      <a:gd name="T9" fmla="*/ 26 h 26"/>
                      <a:gd name="T10" fmla="*/ 0 60000 65536"/>
                      <a:gd name="T11" fmla="*/ 0 60000 65536"/>
                      <a:gd name="T12" fmla="*/ 0 60000 65536"/>
                      <a:gd name="T13" fmla="*/ 0 60000 65536"/>
                      <a:gd name="T14" fmla="*/ 0 60000 65536"/>
                      <a:gd name="T15" fmla="*/ 0 w 176"/>
                      <a:gd name="T16" fmla="*/ 0 h 26"/>
                      <a:gd name="T17" fmla="*/ 176 w 176"/>
                      <a:gd name="T18" fmla="*/ 26 h 26"/>
                    </a:gdLst>
                    <a:ahLst/>
                    <a:cxnLst>
                      <a:cxn ang="T10">
                        <a:pos x="T0" y="T1"/>
                      </a:cxn>
                      <a:cxn ang="T11">
                        <a:pos x="T2" y="T3"/>
                      </a:cxn>
                      <a:cxn ang="T12">
                        <a:pos x="T4" y="T5"/>
                      </a:cxn>
                      <a:cxn ang="T13">
                        <a:pos x="T6" y="T7"/>
                      </a:cxn>
                      <a:cxn ang="T14">
                        <a:pos x="T8" y="T9"/>
                      </a:cxn>
                    </a:cxnLst>
                    <a:rect l="T15" t="T16" r="T17" b="T18"/>
                    <a:pathLst>
                      <a:path w="176" h="26">
                        <a:moveTo>
                          <a:pt x="0" y="26"/>
                        </a:moveTo>
                        <a:lnTo>
                          <a:pt x="23" y="0"/>
                        </a:lnTo>
                        <a:lnTo>
                          <a:pt x="176" y="0"/>
                        </a:lnTo>
                        <a:lnTo>
                          <a:pt x="154" y="26"/>
                        </a:lnTo>
                        <a:lnTo>
                          <a:pt x="0" y="2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10" name="Freeform 360"/>
                  <p:cNvSpPr>
                    <a:spLocks/>
                  </p:cNvSpPr>
                  <p:nvPr/>
                </p:nvSpPr>
                <p:spPr bwMode="auto">
                  <a:xfrm>
                    <a:off x="996" y="1822"/>
                    <a:ext cx="176" cy="26"/>
                  </a:xfrm>
                  <a:custGeom>
                    <a:avLst/>
                    <a:gdLst>
                      <a:gd name="T0" fmla="*/ 0 w 176"/>
                      <a:gd name="T1" fmla="*/ 26 h 26"/>
                      <a:gd name="T2" fmla="*/ 23 w 176"/>
                      <a:gd name="T3" fmla="*/ 0 h 26"/>
                      <a:gd name="T4" fmla="*/ 176 w 176"/>
                      <a:gd name="T5" fmla="*/ 0 h 26"/>
                      <a:gd name="T6" fmla="*/ 154 w 176"/>
                      <a:gd name="T7" fmla="*/ 26 h 26"/>
                      <a:gd name="T8" fmla="*/ 0 w 176"/>
                      <a:gd name="T9" fmla="*/ 26 h 26"/>
                      <a:gd name="T10" fmla="*/ 0 60000 65536"/>
                      <a:gd name="T11" fmla="*/ 0 60000 65536"/>
                      <a:gd name="T12" fmla="*/ 0 60000 65536"/>
                      <a:gd name="T13" fmla="*/ 0 60000 65536"/>
                      <a:gd name="T14" fmla="*/ 0 60000 65536"/>
                      <a:gd name="T15" fmla="*/ 0 w 176"/>
                      <a:gd name="T16" fmla="*/ 0 h 26"/>
                      <a:gd name="T17" fmla="*/ 176 w 176"/>
                      <a:gd name="T18" fmla="*/ 26 h 26"/>
                    </a:gdLst>
                    <a:ahLst/>
                    <a:cxnLst>
                      <a:cxn ang="T10">
                        <a:pos x="T0" y="T1"/>
                      </a:cxn>
                      <a:cxn ang="T11">
                        <a:pos x="T2" y="T3"/>
                      </a:cxn>
                      <a:cxn ang="T12">
                        <a:pos x="T4" y="T5"/>
                      </a:cxn>
                      <a:cxn ang="T13">
                        <a:pos x="T6" y="T7"/>
                      </a:cxn>
                      <a:cxn ang="T14">
                        <a:pos x="T8" y="T9"/>
                      </a:cxn>
                    </a:cxnLst>
                    <a:rect l="T15" t="T16" r="T17" b="T18"/>
                    <a:pathLst>
                      <a:path w="176" h="26">
                        <a:moveTo>
                          <a:pt x="0" y="26"/>
                        </a:moveTo>
                        <a:lnTo>
                          <a:pt x="23" y="0"/>
                        </a:lnTo>
                        <a:lnTo>
                          <a:pt x="176" y="0"/>
                        </a:lnTo>
                        <a:lnTo>
                          <a:pt x="154" y="26"/>
                        </a:lnTo>
                        <a:lnTo>
                          <a:pt x="0" y="26"/>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11" name="Freeform 361"/>
                  <p:cNvSpPr>
                    <a:spLocks/>
                  </p:cNvSpPr>
                  <p:nvPr/>
                </p:nvSpPr>
                <p:spPr bwMode="auto">
                  <a:xfrm>
                    <a:off x="1150" y="1822"/>
                    <a:ext cx="22" cy="33"/>
                  </a:xfrm>
                  <a:custGeom>
                    <a:avLst/>
                    <a:gdLst>
                      <a:gd name="T0" fmla="*/ 0 w 22"/>
                      <a:gd name="T1" fmla="*/ 33 h 33"/>
                      <a:gd name="T2" fmla="*/ 22 w 22"/>
                      <a:gd name="T3" fmla="*/ 11 h 33"/>
                      <a:gd name="T4" fmla="*/ 22 w 22"/>
                      <a:gd name="T5" fmla="*/ 0 h 33"/>
                      <a:gd name="T6" fmla="*/ 0 w 22"/>
                      <a:gd name="T7" fmla="*/ 28 h 33"/>
                      <a:gd name="T8" fmla="*/ 0 w 22"/>
                      <a:gd name="T9" fmla="*/ 33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0" y="33"/>
                        </a:moveTo>
                        <a:lnTo>
                          <a:pt x="22" y="11"/>
                        </a:lnTo>
                        <a:lnTo>
                          <a:pt x="22" y="0"/>
                        </a:lnTo>
                        <a:lnTo>
                          <a:pt x="0" y="28"/>
                        </a:lnTo>
                        <a:lnTo>
                          <a:pt x="0" y="33"/>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12" name="Freeform 362"/>
                  <p:cNvSpPr>
                    <a:spLocks/>
                  </p:cNvSpPr>
                  <p:nvPr/>
                </p:nvSpPr>
                <p:spPr bwMode="auto">
                  <a:xfrm>
                    <a:off x="1150" y="1822"/>
                    <a:ext cx="22" cy="33"/>
                  </a:xfrm>
                  <a:custGeom>
                    <a:avLst/>
                    <a:gdLst>
                      <a:gd name="T0" fmla="*/ 0 w 22"/>
                      <a:gd name="T1" fmla="*/ 33 h 33"/>
                      <a:gd name="T2" fmla="*/ 22 w 22"/>
                      <a:gd name="T3" fmla="*/ 11 h 33"/>
                      <a:gd name="T4" fmla="*/ 22 w 22"/>
                      <a:gd name="T5" fmla="*/ 0 h 33"/>
                      <a:gd name="T6" fmla="*/ 0 w 22"/>
                      <a:gd name="T7" fmla="*/ 28 h 33"/>
                      <a:gd name="T8" fmla="*/ 0 w 22"/>
                      <a:gd name="T9" fmla="*/ 33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0" y="33"/>
                        </a:moveTo>
                        <a:lnTo>
                          <a:pt x="22" y="11"/>
                        </a:lnTo>
                        <a:lnTo>
                          <a:pt x="22" y="0"/>
                        </a:lnTo>
                        <a:lnTo>
                          <a:pt x="0" y="28"/>
                        </a:lnTo>
                        <a:lnTo>
                          <a:pt x="0" y="33"/>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13" name="Rectangle 363"/>
                  <p:cNvSpPr>
                    <a:spLocks noChangeArrowheads="1"/>
                  </p:cNvSpPr>
                  <p:nvPr/>
                </p:nvSpPr>
                <p:spPr bwMode="auto">
                  <a:xfrm>
                    <a:off x="996" y="1848"/>
                    <a:ext cx="154" cy="7"/>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0014" name="Rectangle 364"/>
                  <p:cNvSpPr>
                    <a:spLocks noChangeArrowheads="1"/>
                  </p:cNvSpPr>
                  <p:nvPr/>
                </p:nvSpPr>
                <p:spPr bwMode="auto">
                  <a:xfrm>
                    <a:off x="997" y="1849"/>
                    <a:ext cx="152" cy="5"/>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918" name="Group 365"/>
                <p:cNvGrpSpPr>
                  <a:grpSpLocks/>
                </p:cNvGrpSpPr>
                <p:nvPr/>
              </p:nvGrpSpPr>
              <p:grpSpPr bwMode="auto">
                <a:xfrm>
                  <a:off x="1043" y="1709"/>
                  <a:ext cx="105" cy="64"/>
                  <a:chOff x="1043" y="1709"/>
                  <a:chExt cx="105" cy="64"/>
                </a:xfrm>
              </p:grpSpPr>
              <p:grpSp>
                <p:nvGrpSpPr>
                  <p:cNvPr id="59968" name="Group 366"/>
                  <p:cNvGrpSpPr>
                    <a:grpSpLocks/>
                  </p:cNvGrpSpPr>
                  <p:nvPr/>
                </p:nvGrpSpPr>
                <p:grpSpPr bwMode="auto">
                  <a:xfrm>
                    <a:off x="1045" y="1711"/>
                    <a:ext cx="103" cy="62"/>
                    <a:chOff x="1045" y="1711"/>
                    <a:chExt cx="103" cy="62"/>
                  </a:xfrm>
                </p:grpSpPr>
                <p:sp>
                  <p:nvSpPr>
                    <p:cNvPr id="59986" name="Oval 367"/>
                    <p:cNvSpPr>
                      <a:spLocks noChangeArrowheads="1"/>
                    </p:cNvSpPr>
                    <p:nvPr/>
                  </p:nvSpPr>
                  <p:spPr bwMode="auto">
                    <a:xfrm>
                      <a:off x="1081" y="1711"/>
                      <a:ext cx="45"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87" name="Oval 368"/>
                    <p:cNvSpPr>
                      <a:spLocks noChangeArrowheads="1"/>
                    </p:cNvSpPr>
                    <p:nvPr/>
                  </p:nvSpPr>
                  <p:spPr bwMode="auto">
                    <a:xfrm>
                      <a:off x="1057" y="1718"/>
                      <a:ext cx="33"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88" name="Oval 369"/>
                    <p:cNvSpPr>
                      <a:spLocks noChangeArrowheads="1"/>
                    </p:cNvSpPr>
                    <p:nvPr/>
                  </p:nvSpPr>
                  <p:spPr bwMode="auto">
                    <a:xfrm>
                      <a:off x="1045" y="1733"/>
                      <a:ext cx="2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89" name="Oval 370"/>
                    <p:cNvSpPr>
                      <a:spLocks noChangeArrowheads="1"/>
                    </p:cNvSpPr>
                    <p:nvPr/>
                  </p:nvSpPr>
                  <p:spPr bwMode="auto">
                    <a:xfrm>
                      <a:off x="1052" y="1742"/>
                      <a:ext cx="36" cy="22"/>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90" name="Oval 371"/>
                    <p:cNvSpPr>
                      <a:spLocks noChangeArrowheads="1"/>
                    </p:cNvSpPr>
                    <p:nvPr/>
                  </p:nvSpPr>
                  <p:spPr bwMode="auto">
                    <a:xfrm>
                      <a:off x="1077" y="1746"/>
                      <a:ext cx="53"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91" name="Oval 372"/>
                    <p:cNvSpPr>
                      <a:spLocks noChangeArrowheads="1"/>
                    </p:cNvSpPr>
                    <p:nvPr/>
                  </p:nvSpPr>
                  <p:spPr bwMode="auto">
                    <a:xfrm>
                      <a:off x="1110" y="1718"/>
                      <a:ext cx="34"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92" name="Oval 373"/>
                    <p:cNvSpPr>
                      <a:spLocks noChangeArrowheads="1"/>
                    </p:cNvSpPr>
                    <p:nvPr/>
                  </p:nvSpPr>
                  <p:spPr bwMode="auto">
                    <a:xfrm>
                      <a:off x="1115" y="1731"/>
                      <a:ext cx="3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93" name="Oval 374"/>
                    <p:cNvSpPr>
                      <a:spLocks noChangeArrowheads="1"/>
                    </p:cNvSpPr>
                    <p:nvPr/>
                  </p:nvSpPr>
                  <p:spPr bwMode="auto">
                    <a:xfrm>
                      <a:off x="1112" y="1735"/>
                      <a:ext cx="34"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94" name="Oval 375"/>
                    <p:cNvSpPr>
                      <a:spLocks noChangeArrowheads="1"/>
                    </p:cNvSpPr>
                    <p:nvPr/>
                  </p:nvSpPr>
                  <p:spPr bwMode="auto">
                    <a:xfrm>
                      <a:off x="1063" y="1726"/>
                      <a:ext cx="67"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969" name="Group 376"/>
                  <p:cNvGrpSpPr>
                    <a:grpSpLocks/>
                  </p:cNvGrpSpPr>
                  <p:nvPr/>
                </p:nvGrpSpPr>
                <p:grpSpPr bwMode="auto">
                  <a:xfrm>
                    <a:off x="1043" y="1709"/>
                    <a:ext cx="105" cy="64"/>
                    <a:chOff x="1043" y="1709"/>
                    <a:chExt cx="105" cy="64"/>
                  </a:xfrm>
                </p:grpSpPr>
                <p:sp>
                  <p:nvSpPr>
                    <p:cNvPr id="59970" name="Freeform 377"/>
                    <p:cNvSpPr>
                      <a:spLocks/>
                    </p:cNvSpPr>
                    <p:nvPr/>
                  </p:nvSpPr>
                  <p:spPr bwMode="auto">
                    <a:xfrm>
                      <a:off x="1081" y="1709"/>
                      <a:ext cx="42" cy="15"/>
                    </a:xfrm>
                    <a:custGeom>
                      <a:avLst/>
                      <a:gdLst>
                        <a:gd name="T0" fmla="*/ 455 w 19"/>
                        <a:gd name="T1" fmla="*/ 88 h 7"/>
                        <a:gd name="T2" fmla="*/ 239 w 19"/>
                        <a:gd name="T3" fmla="*/ 19 h 7"/>
                        <a:gd name="T4" fmla="*/ 0 w 19"/>
                        <a:gd name="T5" fmla="*/ 109 h 7"/>
                        <a:gd name="T6" fmla="*/ 239 w 19"/>
                        <a:gd name="T7" fmla="*/ 148 h 7"/>
                        <a:gd name="T8" fmla="*/ 455 w 19"/>
                        <a:gd name="T9" fmla="*/ 8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4"/>
                          </a:moveTo>
                          <a:cubicBezTo>
                            <a:pt x="17" y="2"/>
                            <a:pt x="14" y="1"/>
                            <a:pt x="10" y="1"/>
                          </a:cubicBezTo>
                          <a:cubicBezTo>
                            <a:pt x="5" y="0"/>
                            <a:pt x="1" y="2"/>
                            <a:pt x="0" y="5"/>
                          </a:cubicBezTo>
                          <a:lnTo>
                            <a:pt x="10" y="7"/>
                          </a:lnTo>
                          <a:lnTo>
                            <a:pt x="19" y="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71" name="Arc 378"/>
                    <p:cNvSpPr>
                      <a:spLocks/>
                    </p:cNvSpPr>
                    <p:nvPr/>
                  </p:nvSpPr>
                  <p:spPr bwMode="auto">
                    <a:xfrm>
                      <a:off x="1084" y="1712"/>
                      <a:ext cx="40" cy="13"/>
                    </a:xfrm>
                    <a:custGeom>
                      <a:avLst/>
                      <a:gdLst>
                        <a:gd name="T0" fmla="*/ 0 w 40351"/>
                        <a:gd name="T1" fmla="*/ 0 h 21600"/>
                        <a:gd name="T2" fmla="*/ 0 w 40351"/>
                        <a:gd name="T3" fmla="*/ 0 h 21600"/>
                        <a:gd name="T4" fmla="*/ 0 w 40351"/>
                        <a:gd name="T5" fmla="*/ 0 h 21600"/>
                        <a:gd name="T6" fmla="*/ 0 60000 65536"/>
                        <a:gd name="T7" fmla="*/ 0 60000 65536"/>
                        <a:gd name="T8" fmla="*/ 0 60000 65536"/>
                        <a:gd name="T9" fmla="*/ 0 w 40351"/>
                        <a:gd name="T10" fmla="*/ 0 h 21600"/>
                        <a:gd name="T11" fmla="*/ 40351 w 40351"/>
                        <a:gd name="T12" fmla="*/ 21600 h 21600"/>
                      </a:gdLst>
                      <a:ahLst/>
                      <a:cxnLst>
                        <a:cxn ang="T6">
                          <a:pos x="T0" y="T1"/>
                        </a:cxn>
                        <a:cxn ang="T7">
                          <a:pos x="T2" y="T3"/>
                        </a:cxn>
                        <a:cxn ang="T8">
                          <a:pos x="T4" y="T5"/>
                        </a:cxn>
                      </a:cxnLst>
                      <a:rect l="T9" t="T10" r="T11" b="T12"/>
                      <a:pathLst>
                        <a:path w="40351" h="21600" fill="none" extrusionOk="0">
                          <a:moveTo>
                            <a:pt x="-1" y="14424"/>
                          </a:moveTo>
                          <a:cubicBezTo>
                            <a:pt x="3043" y="5781"/>
                            <a:pt x="11209" y="-1"/>
                            <a:pt x="20373" y="0"/>
                          </a:cubicBezTo>
                          <a:cubicBezTo>
                            <a:pt x="29130" y="0"/>
                            <a:pt x="37020" y="5287"/>
                            <a:pt x="40350" y="13387"/>
                          </a:cubicBezTo>
                        </a:path>
                        <a:path w="40351" h="21600" stroke="0" extrusionOk="0">
                          <a:moveTo>
                            <a:pt x="-1" y="14424"/>
                          </a:moveTo>
                          <a:cubicBezTo>
                            <a:pt x="3043" y="5781"/>
                            <a:pt x="11209" y="-1"/>
                            <a:pt x="20373" y="0"/>
                          </a:cubicBezTo>
                          <a:cubicBezTo>
                            <a:pt x="29130" y="0"/>
                            <a:pt x="37020" y="5287"/>
                            <a:pt x="40350" y="13387"/>
                          </a:cubicBezTo>
                          <a:lnTo>
                            <a:pt x="20373"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72" name="Freeform 379"/>
                    <p:cNvSpPr>
                      <a:spLocks/>
                    </p:cNvSpPr>
                    <p:nvPr/>
                  </p:nvSpPr>
                  <p:spPr bwMode="auto">
                    <a:xfrm>
                      <a:off x="1054" y="1718"/>
                      <a:ext cx="27" cy="15"/>
                    </a:xfrm>
                    <a:custGeom>
                      <a:avLst/>
                      <a:gdLst>
                        <a:gd name="T0" fmla="*/ 308 w 12"/>
                        <a:gd name="T1" fmla="*/ 0 h 7"/>
                        <a:gd name="T2" fmla="*/ 207 w 12"/>
                        <a:gd name="T3" fmla="*/ 0 h 7"/>
                        <a:gd name="T4" fmla="*/ 25 w 12"/>
                        <a:gd name="T5" fmla="*/ 129 h 7"/>
                        <a:gd name="T6" fmla="*/ 25 w 12"/>
                        <a:gd name="T7" fmla="*/ 148 h 7"/>
                        <a:gd name="T8" fmla="*/ 207 w 12"/>
                        <a:gd name="T9" fmla="*/ 129 h 7"/>
                        <a:gd name="T10" fmla="*/ 308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cubicBezTo>
                            <a:pt x="11" y="0"/>
                            <a:pt x="9" y="0"/>
                            <a:pt x="8" y="0"/>
                          </a:cubicBezTo>
                          <a:cubicBezTo>
                            <a:pt x="4" y="0"/>
                            <a:pt x="1" y="2"/>
                            <a:pt x="1" y="6"/>
                          </a:cubicBezTo>
                          <a:cubicBezTo>
                            <a:pt x="0" y="6"/>
                            <a:pt x="1" y="6"/>
                            <a:pt x="1" y="7"/>
                          </a:cubicBezTo>
                          <a:lnTo>
                            <a:pt x="8" y="6"/>
                          </a:lnTo>
                          <a:lnTo>
                            <a:pt x="1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73" name="Arc 380"/>
                    <p:cNvSpPr>
                      <a:spLocks/>
                    </p:cNvSpPr>
                    <p:nvPr/>
                  </p:nvSpPr>
                  <p:spPr bwMode="auto">
                    <a:xfrm>
                      <a:off x="1058" y="1719"/>
                      <a:ext cx="23" cy="15"/>
                    </a:xfrm>
                    <a:custGeom>
                      <a:avLst/>
                      <a:gdLst>
                        <a:gd name="T0" fmla="*/ 0 w 32663"/>
                        <a:gd name="T1" fmla="*/ 0 h 26345"/>
                        <a:gd name="T2" fmla="*/ 0 w 32663"/>
                        <a:gd name="T3" fmla="*/ 0 h 26345"/>
                        <a:gd name="T4" fmla="*/ 0 w 32663"/>
                        <a:gd name="T5" fmla="*/ 0 h 26345"/>
                        <a:gd name="T6" fmla="*/ 0 60000 65536"/>
                        <a:gd name="T7" fmla="*/ 0 60000 65536"/>
                        <a:gd name="T8" fmla="*/ 0 60000 65536"/>
                        <a:gd name="T9" fmla="*/ 0 w 32663"/>
                        <a:gd name="T10" fmla="*/ 0 h 26345"/>
                        <a:gd name="T11" fmla="*/ 32663 w 32663"/>
                        <a:gd name="T12" fmla="*/ 26345 h 26345"/>
                      </a:gdLst>
                      <a:ahLst/>
                      <a:cxnLst>
                        <a:cxn ang="T6">
                          <a:pos x="T0" y="T1"/>
                        </a:cxn>
                        <a:cxn ang="T7">
                          <a:pos x="T2" y="T3"/>
                        </a:cxn>
                        <a:cxn ang="T8">
                          <a:pos x="T4" y="T5"/>
                        </a:cxn>
                      </a:cxnLst>
                      <a:rect l="T9" t="T10" r="T11" b="T12"/>
                      <a:pathLst>
                        <a:path w="32663" h="26345" fill="none" extrusionOk="0">
                          <a:moveTo>
                            <a:pt x="527" y="26345"/>
                          </a:moveTo>
                          <a:cubicBezTo>
                            <a:pt x="176" y="24787"/>
                            <a:pt x="0" y="23196"/>
                            <a:pt x="0" y="21600"/>
                          </a:cubicBezTo>
                          <a:cubicBezTo>
                            <a:pt x="0" y="9670"/>
                            <a:pt x="9670" y="0"/>
                            <a:pt x="21600" y="0"/>
                          </a:cubicBezTo>
                          <a:cubicBezTo>
                            <a:pt x="25495" y="-1"/>
                            <a:pt x="29317" y="1053"/>
                            <a:pt x="32662" y="3048"/>
                          </a:cubicBezTo>
                        </a:path>
                        <a:path w="32663" h="26345" stroke="0" extrusionOk="0">
                          <a:moveTo>
                            <a:pt x="527" y="26345"/>
                          </a:moveTo>
                          <a:cubicBezTo>
                            <a:pt x="176" y="24787"/>
                            <a:pt x="0" y="23196"/>
                            <a:pt x="0" y="21600"/>
                          </a:cubicBezTo>
                          <a:cubicBezTo>
                            <a:pt x="0" y="9670"/>
                            <a:pt x="9670" y="0"/>
                            <a:pt x="21600" y="0"/>
                          </a:cubicBezTo>
                          <a:cubicBezTo>
                            <a:pt x="25495" y="-1"/>
                            <a:pt x="29317" y="1053"/>
                            <a:pt x="32662" y="3048"/>
                          </a:cubicBezTo>
                          <a:lnTo>
                            <a:pt x="21600"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74" name="Freeform 381"/>
                    <p:cNvSpPr>
                      <a:spLocks/>
                    </p:cNvSpPr>
                    <p:nvPr/>
                  </p:nvSpPr>
                  <p:spPr bwMode="auto">
                    <a:xfrm>
                      <a:off x="1052" y="1751"/>
                      <a:ext cx="25" cy="13"/>
                    </a:xfrm>
                    <a:custGeom>
                      <a:avLst/>
                      <a:gdLst>
                        <a:gd name="T0" fmla="*/ 0 w 11"/>
                        <a:gd name="T1" fmla="*/ 0 h 6"/>
                        <a:gd name="T2" fmla="*/ 0 w 11"/>
                        <a:gd name="T3" fmla="*/ 0 h 6"/>
                        <a:gd name="T4" fmla="*/ 211 w 11"/>
                        <a:gd name="T5" fmla="*/ 132 h 6"/>
                        <a:gd name="T6" fmla="*/ 295 w 11"/>
                        <a:gd name="T7" fmla="*/ 113 h 6"/>
                        <a:gd name="T8" fmla="*/ 211 w 11"/>
                        <a:gd name="T9" fmla="*/ 20 h 6"/>
                        <a:gd name="T10" fmla="*/ 0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0" y="0"/>
                          </a:moveTo>
                          <a:cubicBezTo>
                            <a:pt x="0" y="0"/>
                            <a:pt x="0" y="0"/>
                            <a:pt x="0" y="0"/>
                          </a:cubicBezTo>
                          <a:cubicBezTo>
                            <a:pt x="0" y="3"/>
                            <a:pt x="3" y="6"/>
                            <a:pt x="8" y="6"/>
                          </a:cubicBezTo>
                          <a:cubicBezTo>
                            <a:pt x="9" y="5"/>
                            <a:pt x="10" y="5"/>
                            <a:pt x="11" y="5"/>
                          </a:cubicBezTo>
                          <a:lnTo>
                            <a:pt x="8" y="1"/>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75" name="Arc 382"/>
                    <p:cNvSpPr>
                      <a:spLocks/>
                    </p:cNvSpPr>
                    <p:nvPr/>
                  </p:nvSpPr>
                  <p:spPr bwMode="auto">
                    <a:xfrm>
                      <a:off x="1053" y="1752"/>
                      <a:ext cx="25" cy="11"/>
                    </a:xfrm>
                    <a:custGeom>
                      <a:avLst/>
                      <a:gdLst>
                        <a:gd name="T0" fmla="*/ 0 w 31699"/>
                        <a:gd name="T1" fmla="*/ 0 h 22761"/>
                        <a:gd name="T2" fmla="*/ 0 w 31699"/>
                        <a:gd name="T3" fmla="*/ 0 h 22761"/>
                        <a:gd name="T4" fmla="*/ 0 w 31699"/>
                        <a:gd name="T5" fmla="*/ 0 h 22761"/>
                        <a:gd name="T6" fmla="*/ 0 60000 65536"/>
                        <a:gd name="T7" fmla="*/ 0 60000 65536"/>
                        <a:gd name="T8" fmla="*/ 0 60000 65536"/>
                        <a:gd name="T9" fmla="*/ 0 w 31699"/>
                        <a:gd name="T10" fmla="*/ 0 h 22761"/>
                        <a:gd name="T11" fmla="*/ 31699 w 31699"/>
                        <a:gd name="T12" fmla="*/ 22761 h 22761"/>
                      </a:gdLst>
                      <a:ahLst/>
                      <a:cxnLst>
                        <a:cxn ang="T6">
                          <a:pos x="T0" y="T1"/>
                        </a:cxn>
                        <a:cxn ang="T7">
                          <a:pos x="T2" y="T3"/>
                        </a:cxn>
                        <a:cxn ang="T8">
                          <a:pos x="T4" y="T5"/>
                        </a:cxn>
                      </a:cxnLst>
                      <a:rect l="T9" t="T10" r="T11" b="T12"/>
                      <a:pathLst>
                        <a:path w="31699" h="22761" fill="none" extrusionOk="0">
                          <a:moveTo>
                            <a:pt x="31698" y="20254"/>
                          </a:moveTo>
                          <a:cubicBezTo>
                            <a:pt x="28587" y="21900"/>
                            <a:pt x="25120" y="22760"/>
                            <a:pt x="21600" y="22761"/>
                          </a:cubicBezTo>
                          <a:cubicBezTo>
                            <a:pt x="9670" y="22761"/>
                            <a:pt x="0" y="13090"/>
                            <a:pt x="0" y="1161"/>
                          </a:cubicBezTo>
                          <a:cubicBezTo>
                            <a:pt x="-1" y="773"/>
                            <a:pt x="10" y="386"/>
                            <a:pt x="31" y="0"/>
                          </a:cubicBezTo>
                        </a:path>
                        <a:path w="31699" h="22761" stroke="0" extrusionOk="0">
                          <a:moveTo>
                            <a:pt x="31698" y="20254"/>
                          </a:moveTo>
                          <a:cubicBezTo>
                            <a:pt x="28587" y="21900"/>
                            <a:pt x="25120" y="22760"/>
                            <a:pt x="21600" y="22761"/>
                          </a:cubicBezTo>
                          <a:cubicBezTo>
                            <a:pt x="9670" y="22761"/>
                            <a:pt x="0" y="13090"/>
                            <a:pt x="0" y="1161"/>
                          </a:cubicBezTo>
                          <a:cubicBezTo>
                            <a:pt x="-1" y="773"/>
                            <a:pt x="10" y="386"/>
                            <a:pt x="31" y="0"/>
                          </a:cubicBezTo>
                          <a:lnTo>
                            <a:pt x="21600" y="116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76" name="Freeform 383"/>
                    <p:cNvSpPr>
                      <a:spLocks/>
                    </p:cNvSpPr>
                    <p:nvPr/>
                  </p:nvSpPr>
                  <p:spPr bwMode="auto">
                    <a:xfrm>
                      <a:off x="1121" y="1715"/>
                      <a:ext cx="23" cy="16"/>
                    </a:xfrm>
                    <a:custGeom>
                      <a:avLst/>
                      <a:gdLst>
                        <a:gd name="T0" fmla="*/ 216 w 10"/>
                        <a:gd name="T1" fmla="*/ 194 h 7"/>
                        <a:gd name="T2" fmla="*/ 281 w 10"/>
                        <a:gd name="T3" fmla="*/ 130 h 7"/>
                        <a:gd name="T4" fmla="*/ 64 w 10"/>
                        <a:gd name="T5" fmla="*/ 25 h 7"/>
                        <a:gd name="T6" fmla="*/ 0 w 10"/>
                        <a:gd name="T7" fmla="*/ 25 h 7"/>
                        <a:gd name="T8" fmla="*/ 64 w 10"/>
                        <a:gd name="T9" fmla="*/ 130 h 7"/>
                        <a:gd name="T10" fmla="*/ 216 w 10"/>
                        <a:gd name="T11" fmla="*/ 194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8" y="7"/>
                          </a:moveTo>
                          <a:cubicBezTo>
                            <a:pt x="9" y="7"/>
                            <a:pt x="10" y="6"/>
                            <a:pt x="10" y="5"/>
                          </a:cubicBezTo>
                          <a:cubicBezTo>
                            <a:pt x="10" y="3"/>
                            <a:pt x="6" y="1"/>
                            <a:pt x="2" y="1"/>
                          </a:cubicBezTo>
                          <a:cubicBezTo>
                            <a:pt x="1" y="0"/>
                            <a:pt x="1" y="1"/>
                            <a:pt x="0" y="1"/>
                          </a:cubicBezTo>
                          <a:lnTo>
                            <a:pt x="2" y="5"/>
                          </a:lnTo>
                          <a:lnTo>
                            <a:pt x="8"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77" name="Arc 384"/>
                    <p:cNvSpPr>
                      <a:spLocks/>
                    </p:cNvSpPr>
                    <p:nvPr/>
                  </p:nvSpPr>
                  <p:spPr bwMode="auto">
                    <a:xfrm>
                      <a:off x="1124" y="1719"/>
                      <a:ext cx="19" cy="14"/>
                    </a:xfrm>
                    <a:custGeom>
                      <a:avLst/>
                      <a:gdLst>
                        <a:gd name="T0" fmla="*/ 0 w 25817"/>
                        <a:gd name="T1" fmla="*/ 0 h 32911"/>
                        <a:gd name="T2" fmla="*/ 0 w 25817"/>
                        <a:gd name="T3" fmla="*/ 0 h 32911"/>
                        <a:gd name="T4" fmla="*/ 0 w 25817"/>
                        <a:gd name="T5" fmla="*/ 0 h 32911"/>
                        <a:gd name="T6" fmla="*/ 0 60000 65536"/>
                        <a:gd name="T7" fmla="*/ 0 60000 65536"/>
                        <a:gd name="T8" fmla="*/ 0 60000 65536"/>
                        <a:gd name="T9" fmla="*/ 0 w 25817"/>
                        <a:gd name="T10" fmla="*/ 0 h 32911"/>
                        <a:gd name="T11" fmla="*/ 25817 w 25817"/>
                        <a:gd name="T12" fmla="*/ 32911 h 32911"/>
                      </a:gdLst>
                      <a:ahLst/>
                      <a:cxnLst>
                        <a:cxn ang="T6">
                          <a:pos x="T0" y="T1"/>
                        </a:cxn>
                        <a:cxn ang="T7">
                          <a:pos x="T2" y="T3"/>
                        </a:cxn>
                        <a:cxn ang="T8">
                          <a:pos x="T4" y="T5"/>
                        </a:cxn>
                      </a:cxnLst>
                      <a:rect l="T9" t="T10" r="T11" b="T12"/>
                      <a:pathLst>
                        <a:path w="25817" h="32911" fill="none" extrusionOk="0">
                          <a:moveTo>
                            <a:pt x="-1" y="415"/>
                          </a:moveTo>
                          <a:cubicBezTo>
                            <a:pt x="1388" y="139"/>
                            <a:pt x="2801" y="-1"/>
                            <a:pt x="4217" y="0"/>
                          </a:cubicBezTo>
                          <a:cubicBezTo>
                            <a:pt x="16146" y="0"/>
                            <a:pt x="25817" y="9670"/>
                            <a:pt x="25817" y="21600"/>
                          </a:cubicBezTo>
                          <a:cubicBezTo>
                            <a:pt x="25817" y="25593"/>
                            <a:pt x="24709" y="29508"/>
                            <a:pt x="22618" y="32910"/>
                          </a:cubicBezTo>
                        </a:path>
                        <a:path w="25817" h="32911" stroke="0" extrusionOk="0">
                          <a:moveTo>
                            <a:pt x="-1" y="415"/>
                          </a:moveTo>
                          <a:cubicBezTo>
                            <a:pt x="1388" y="139"/>
                            <a:pt x="2801" y="-1"/>
                            <a:pt x="4217" y="0"/>
                          </a:cubicBezTo>
                          <a:cubicBezTo>
                            <a:pt x="16146" y="0"/>
                            <a:pt x="25817" y="9670"/>
                            <a:pt x="25817" y="21600"/>
                          </a:cubicBezTo>
                          <a:cubicBezTo>
                            <a:pt x="25817" y="25593"/>
                            <a:pt x="24709" y="29508"/>
                            <a:pt x="22618" y="32910"/>
                          </a:cubicBezTo>
                          <a:lnTo>
                            <a:pt x="4217"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78" name="Freeform 385"/>
                    <p:cNvSpPr>
                      <a:spLocks/>
                    </p:cNvSpPr>
                    <p:nvPr/>
                  </p:nvSpPr>
                  <p:spPr bwMode="auto">
                    <a:xfrm>
                      <a:off x="1130" y="1733"/>
                      <a:ext cx="18" cy="13"/>
                    </a:xfrm>
                    <a:custGeom>
                      <a:avLst/>
                      <a:gdLst>
                        <a:gd name="T0" fmla="*/ 162 w 8"/>
                        <a:gd name="T1" fmla="*/ 132 h 6"/>
                        <a:gd name="T2" fmla="*/ 207 w 8"/>
                        <a:gd name="T3" fmla="*/ 93 h 6"/>
                        <a:gd name="T4" fmla="*/ 126 w 8"/>
                        <a:gd name="T5" fmla="*/ 0 h 6"/>
                        <a:gd name="T6" fmla="*/ 0 w 8"/>
                        <a:gd name="T7" fmla="*/ 93 h 6"/>
                        <a:gd name="T8" fmla="*/ 162 w 8"/>
                        <a:gd name="T9" fmla="*/ 132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6"/>
                          </a:moveTo>
                          <a:cubicBezTo>
                            <a:pt x="7" y="6"/>
                            <a:pt x="8" y="5"/>
                            <a:pt x="8" y="4"/>
                          </a:cubicBezTo>
                          <a:cubicBezTo>
                            <a:pt x="8" y="2"/>
                            <a:pt x="6" y="1"/>
                            <a:pt x="5" y="0"/>
                          </a:cubicBezTo>
                          <a:lnTo>
                            <a:pt x="0" y="4"/>
                          </a:lnTo>
                          <a:lnTo>
                            <a:pt x="6" y="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79" name="Arc 386"/>
                    <p:cNvSpPr>
                      <a:spLocks/>
                    </p:cNvSpPr>
                    <p:nvPr/>
                  </p:nvSpPr>
                  <p:spPr bwMode="auto">
                    <a:xfrm>
                      <a:off x="1130" y="1734"/>
                      <a:ext cx="17" cy="14"/>
                    </a:xfrm>
                    <a:custGeom>
                      <a:avLst/>
                      <a:gdLst>
                        <a:gd name="T0" fmla="*/ 0 w 21600"/>
                        <a:gd name="T1" fmla="*/ 0 h 30216"/>
                        <a:gd name="T2" fmla="*/ 0 w 21600"/>
                        <a:gd name="T3" fmla="*/ 0 h 30216"/>
                        <a:gd name="T4" fmla="*/ 0 w 21600"/>
                        <a:gd name="T5" fmla="*/ 0 h 30216"/>
                        <a:gd name="T6" fmla="*/ 0 60000 65536"/>
                        <a:gd name="T7" fmla="*/ 0 60000 65536"/>
                        <a:gd name="T8" fmla="*/ 0 60000 65536"/>
                        <a:gd name="T9" fmla="*/ 0 w 21600"/>
                        <a:gd name="T10" fmla="*/ 0 h 30216"/>
                        <a:gd name="T11" fmla="*/ 21600 w 21600"/>
                        <a:gd name="T12" fmla="*/ 30216 h 30216"/>
                      </a:gdLst>
                      <a:ahLst/>
                      <a:cxnLst>
                        <a:cxn ang="T6">
                          <a:pos x="T0" y="T1"/>
                        </a:cxn>
                        <a:cxn ang="T7">
                          <a:pos x="T2" y="T3"/>
                        </a:cxn>
                        <a:cxn ang="T8">
                          <a:pos x="T4" y="T5"/>
                        </a:cxn>
                      </a:cxnLst>
                      <a:rect l="T9" t="T10" r="T11" b="T12"/>
                      <a:pathLst>
                        <a:path w="21600" h="30216" fill="none" extrusionOk="0">
                          <a:moveTo>
                            <a:pt x="13132" y="0"/>
                          </a:moveTo>
                          <a:cubicBezTo>
                            <a:pt x="18470" y="4087"/>
                            <a:pt x="21600" y="10426"/>
                            <a:pt x="21600" y="17149"/>
                          </a:cubicBezTo>
                          <a:cubicBezTo>
                            <a:pt x="21600" y="21868"/>
                            <a:pt x="20054" y="26458"/>
                            <a:pt x="17199" y="30216"/>
                          </a:cubicBezTo>
                        </a:path>
                        <a:path w="21600" h="30216" stroke="0" extrusionOk="0">
                          <a:moveTo>
                            <a:pt x="13132" y="0"/>
                          </a:moveTo>
                          <a:cubicBezTo>
                            <a:pt x="18470" y="4087"/>
                            <a:pt x="21600" y="10426"/>
                            <a:pt x="21600" y="17149"/>
                          </a:cubicBezTo>
                          <a:cubicBezTo>
                            <a:pt x="21600" y="21868"/>
                            <a:pt x="20054" y="26458"/>
                            <a:pt x="17199" y="30216"/>
                          </a:cubicBezTo>
                          <a:lnTo>
                            <a:pt x="0" y="1714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80" name="Freeform 387"/>
                    <p:cNvSpPr>
                      <a:spLocks/>
                    </p:cNvSpPr>
                    <p:nvPr/>
                  </p:nvSpPr>
                  <p:spPr bwMode="auto">
                    <a:xfrm>
                      <a:off x="1123" y="1746"/>
                      <a:ext cx="23" cy="23"/>
                    </a:xfrm>
                    <a:custGeom>
                      <a:avLst/>
                      <a:gdLst>
                        <a:gd name="T0" fmla="*/ 0 w 10"/>
                        <a:gd name="T1" fmla="*/ 253 h 10"/>
                        <a:gd name="T2" fmla="*/ 64 w 10"/>
                        <a:gd name="T3" fmla="*/ 253 h 10"/>
                        <a:gd name="T4" fmla="*/ 281 w 10"/>
                        <a:gd name="T5" fmla="*/ 64 h 10"/>
                        <a:gd name="T6" fmla="*/ 253 w 10"/>
                        <a:gd name="T7" fmla="*/ 0 h 10"/>
                        <a:gd name="T8" fmla="*/ 64 w 10"/>
                        <a:gd name="T9" fmla="*/ 64 h 10"/>
                        <a:gd name="T10" fmla="*/ 0 w 10"/>
                        <a:gd name="T11" fmla="*/ 253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0" y="9"/>
                          </a:moveTo>
                          <a:cubicBezTo>
                            <a:pt x="0" y="9"/>
                            <a:pt x="1" y="9"/>
                            <a:pt x="2" y="9"/>
                          </a:cubicBezTo>
                          <a:cubicBezTo>
                            <a:pt x="6" y="10"/>
                            <a:pt x="10" y="6"/>
                            <a:pt x="10" y="2"/>
                          </a:cubicBezTo>
                          <a:cubicBezTo>
                            <a:pt x="10" y="1"/>
                            <a:pt x="9" y="0"/>
                            <a:pt x="9" y="0"/>
                          </a:cubicBezTo>
                          <a:lnTo>
                            <a:pt x="2" y="2"/>
                          </a:lnTo>
                          <a:lnTo>
                            <a:pt x="0" y="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81" name="Arc 388"/>
                    <p:cNvSpPr>
                      <a:spLocks/>
                    </p:cNvSpPr>
                    <p:nvPr/>
                  </p:nvSpPr>
                  <p:spPr bwMode="auto">
                    <a:xfrm>
                      <a:off x="1124" y="1747"/>
                      <a:ext cx="21" cy="21"/>
                    </a:xfrm>
                    <a:custGeom>
                      <a:avLst/>
                      <a:gdLst>
                        <a:gd name="T0" fmla="*/ 0 w 28696"/>
                        <a:gd name="T1" fmla="*/ 0 h 27959"/>
                        <a:gd name="T2" fmla="*/ 0 w 28696"/>
                        <a:gd name="T3" fmla="*/ 0 h 27959"/>
                        <a:gd name="T4" fmla="*/ 0 w 28696"/>
                        <a:gd name="T5" fmla="*/ 0 h 27959"/>
                        <a:gd name="T6" fmla="*/ 0 60000 65536"/>
                        <a:gd name="T7" fmla="*/ 0 60000 65536"/>
                        <a:gd name="T8" fmla="*/ 0 60000 65536"/>
                        <a:gd name="T9" fmla="*/ 0 w 28696"/>
                        <a:gd name="T10" fmla="*/ 0 h 27959"/>
                        <a:gd name="T11" fmla="*/ 28696 w 28696"/>
                        <a:gd name="T12" fmla="*/ 27959 h 27959"/>
                      </a:gdLst>
                      <a:ahLst/>
                      <a:cxnLst>
                        <a:cxn ang="T6">
                          <a:pos x="T0" y="T1"/>
                        </a:cxn>
                        <a:cxn ang="T7">
                          <a:pos x="T2" y="T3"/>
                        </a:cxn>
                        <a:cxn ang="T8">
                          <a:pos x="T4" y="T5"/>
                        </a:cxn>
                      </a:cxnLst>
                      <a:rect l="T9" t="T10" r="T11" b="T12"/>
                      <a:pathLst>
                        <a:path w="28696" h="27959" fill="none" extrusionOk="0">
                          <a:moveTo>
                            <a:pt x="27738" y="0"/>
                          </a:moveTo>
                          <a:cubicBezTo>
                            <a:pt x="28373" y="2060"/>
                            <a:pt x="28696" y="4203"/>
                            <a:pt x="28696" y="6359"/>
                          </a:cubicBezTo>
                          <a:cubicBezTo>
                            <a:pt x="28696" y="18288"/>
                            <a:pt x="19025" y="27959"/>
                            <a:pt x="7096" y="27959"/>
                          </a:cubicBezTo>
                          <a:cubicBezTo>
                            <a:pt x="4680" y="27959"/>
                            <a:pt x="2281" y="27553"/>
                            <a:pt x="-1" y="26760"/>
                          </a:cubicBezTo>
                        </a:path>
                        <a:path w="28696" h="27959" stroke="0" extrusionOk="0">
                          <a:moveTo>
                            <a:pt x="27738" y="0"/>
                          </a:moveTo>
                          <a:cubicBezTo>
                            <a:pt x="28373" y="2060"/>
                            <a:pt x="28696" y="4203"/>
                            <a:pt x="28696" y="6359"/>
                          </a:cubicBezTo>
                          <a:cubicBezTo>
                            <a:pt x="28696" y="18288"/>
                            <a:pt x="19025" y="27959"/>
                            <a:pt x="7096" y="27959"/>
                          </a:cubicBezTo>
                          <a:cubicBezTo>
                            <a:pt x="4680" y="27959"/>
                            <a:pt x="2281" y="27553"/>
                            <a:pt x="-1" y="26760"/>
                          </a:cubicBezTo>
                          <a:lnTo>
                            <a:pt x="7096" y="635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82" name="Freeform 389"/>
                    <p:cNvSpPr>
                      <a:spLocks/>
                    </p:cNvSpPr>
                    <p:nvPr/>
                  </p:nvSpPr>
                  <p:spPr bwMode="auto">
                    <a:xfrm>
                      <a:off x="1043" y="1733"/>
                      <a:ext cx="14" cy="18"/>
                    </a:xfrm>
                    <a:custGeom>
                      <a:avLst/>
                      <a:gdLst>
                        <a:gd name="T0" fmla="*/ 152 w 6"/>
                        <a:gd name="T1" fmla="*/ 0 h 8"/>
                        <a:gd name="T2" fmla="*/ 28 w 6"/>
                        <a:gd name="T3" fmla="*/ 101 h 8"/>
                        <a:gd name="T4" fmla="*/ 86 w 6"/>
                        <a:gd name="T5" fmla="*/ 207 h 8"/>
                        <a:gd name="T6" fmla="*/ 180 w 6"/>
                        <a:gd name="T7" fmla="*/ 101 h 8"/>
                        <a:gd name="T8" fmla="*/ 152 w 6"/>
                        <a:gd name="T9" fmla="*/ 0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0"/>
                          </a:moveTo>
                          <a:cubicBezTo>
                            <a:pt x="3" y="0"/>
                            <a:pt x="1" y="2"/>
                            <a:pt x="1" y="4"/>
                          </a:cubicBezTo>
                          <a:cubicBezTo>
                            <a:pt x="0" y="6"/>
                            <a:pt x="2" y="7"/>
                            <a:pt x="3" y="8"/>
                          </a:cubicBezTo>
                          <a:lnTo>
                            <a:pt x="6" y="4"/>
                          </a:lnTo>
                          <a:lnTo>
                            <a:pt x="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83" name="Arc 390"/>
                    <p:cNvSpPr>
                      <a:spLocks/>
                    </p:cNvSpPr>
                    <p:nvPr/>
                  </p:nvSpPr>
                  <p:spPr bwMode="auto">
                    <a:xfrm>
                      <a:off x="1046" y="1734"/>
                      <a:ext cx="11" cy="17"/>
                    </a:xfrm>
                    <a:custGeom>
                      <a:avLst/>
                      <a:gdLst>
                        <a:gd name="T0" fmla="*/ 0 w 21600"/>
                        <a:gd name="T1" fmla="*/ 0 h 41379"/>
                        <a:gd name="T2" fmla="*/ 0 w 21600"/>
                        <a:gd name="T3" fmla="*/ 0 h 41379"/>
                        <a:gd name="T4" fmla="*/ 0 w 21600"/>
                        <a:gd name="T5" fmla="*/ 0 h 41379"/>
                        <a:gd name="T6" fmla="*/ 0 60000 65536"/>
                        <a:gd name="T7" fmla="*/ 0 60000 65536"/>
                        <a:gd name="T8" fmla="*/ 0 60000 65536"/>
                        <a:gd name="T9" fmla="*/ 0 w 21600"/>
                        <a:gd name="T10" fmla="*/ 0 h 41379"/>
                        <a:gd name="T11" fmla="*/ 21600 w 21600"/>
                        <a:gd name="T12" fmla="*/ 41379 h 41379"/>
                      </a:gdLst>
                      <a:ahLst/>
                      <a:cxnLst>
                        <a:cxn ang="T6">
                          <a:pos x="T0" y="T1"/>
                        </a:cxn>
                        <a:cxn ang="T7">
                          <a:pos x="T2" y="T3"/>
                        </a:cxn>
                        <a:cxn ang="T8">
                          <a:pos x="T4" y="T5"/>
                        </a:cxn>
                      </a:cxnLst>
                      <a:rect l="T9" t="T10" r="T11" b="T12"/>
                      <a:pathLst>
                        <a:path w="21600" h="41379" fill="none" extrusionOk="0">
                          <a:moveTo>
                            <a:pt x="13011" y="41378"/>
                          </a:moveTo>
                          <a:cubicBezTo>
                            <a:pt x="5112" y="37955"/>
                            <a:pt x="0" y="30168"/>
                            <a:pt x="0" y="21560"/>
                          </a:cubicBezTo>
                          <a:cubicBezTo>
                            <a:pt x="-1" y="10138"/>
                            <a:pt x="8892" y="690"/>
                            <a:pt x="20292" y="-1"/>
                          </a:cubicBezTo>
                        </a:path>
                        <a:path w="21600" h="41379" stroke="0" extrusionOk="0">
                          <a:moveTo>
                            <a:pt x="13011" y="41378"/>
                          </a:moveTo>
                          <a:cubicBezTo>
                            <a:pt x="5112" y="37955"/>
                            <a:pt x="0" y="30168"/>
                            <a:pt x="0" y="21560"/>
                          </a:cubicBezTo>
                          <a:cubicBezTo>
                            <a:pt x="-1" y="10138"/>
                            <a:pt x="8892" y="690"/>
                            <a:pt x="20292" y="-1"/>
                          </a:cubicBezTo>
                          <a:lnTo>
                            <a:pt x="21600" y="2156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84" name="Freeform 391"/>
                    <p:cNvSpPr>
                      <a:spLocks/>
                    </p:cNvSpPr>
                    <p:nvPr/>
                  </p:nvSpPr>
                  <p:spPr bwMode="auto">
                    <a:xfrm>
                      <a:off x="1077" y="1760"/>
                      <a:ext cx="44" cy="11"/>
                    </a:xfrm>
                    <a:custGeom>
                      <a:avLst/>
                      <a:gdLst>
                        <a:gd name="T0" fmla="*/ 0 w 20"/>
                        <a:gd name="T1" fmla="*/ 20 h 5"/>
                        <a:gd name="T2" fmla="*/ 257 w 20"/>
                        <a:gd name="T3" fmla="*/ 117 h 5"/>
                        <a:gd name="T4" fmla="*/ 469 w 20"/>
                        <a:gd name="T5" fmla="*/ 73 h 5"/>
                        <a:gd name="T6" fmla="*/ 257 w 20"/>
                        <a:gd name="T7" fmla="*/ 0 h 5"/>
                        <a:gd name="T8" fmla="*/ 0 w 20"/>
                        <a:gd name="T9" fmla="*/ 20 h 5"/>
                        <a:gd name="T10" fmla="*/ 0 60000 65536"/>
                        <a:gd name="T11" fmla="*/ 0 60000 65536"/>
                        <a:gd name="T12" fmla="*/ 0 60000 65536"/>
                        <a:gd name="T13" fmla="*/ 0 60000 65536"/>
                        <a:gd name="T14" fmla="*/ 0 60000 65536"/>
                        <a:gd name="T15" fmla="*/ 0 w 20"/>
                        <a:gd name="T16" fmla="*/ 0 h 5"/>
                        <a:gd name="T17" fmla="*/ 20 w 20"/>
                        <a:gd name="T18" fmla="*/ 5 h 5"/>
                      </a:gdLst>
                      <a:ahLst/>
                      <a:cxnLst>
                        <a:cxn ang="T10">
                          <a:pos x="T0" y="T1"/>
                        </a:cxn>
                        <a:cxn ang="T11">
                          <a:pos x="T2" y="T3"/>
                        </a:cxn>
                        <a:cxn ang="T12">
                          <a:pos x="T4" y="T5"/>
                        </a:cxn>
                        <a:cxn ang="T13">
                          <a:pos x="T6" y="T7"/>
                        </a:cxn>
                        <a:cxn ang="T14">
                          <a:pos x="T8" y="T9"/>
                        </a:cxn>
                      </a:cxnLst>
                      <a:rect l="T15" t="T16" r="T17" b="T18"/>
                      <a:pathLst>
                        <a:path w="20" h="5">
                          <a:moveTo>
                            <a:pt x="0" y="1"/>
                          </a:moveTo>
                          <a:cubicBezTo>
                            <a:pt x="1" y="4"/>
                            <a:pt x="6" y="5"/>
                            <a:pt x="11" y="5"/>
                          </a:cubicBezTo>
                          <a:cubicBezTo>
                            <a:pt x="15" y="5"/>
                            <a:pt x="18" y="5"/>
                            <a:pt x="20" y="3"/>
                          </a:cubicBezTo>
                          <a:lnTo>
                            <a:pt x="11" y="0"/>
                          </a:ln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85" name="Arc 392"/>
                    <p:cNvSpPr>
                      <a:spLocks/>
                    </p:cNvSpPr>
                    <p:nvPr/>
                  </p:nvSpPr>
                  <p:spPr bwMode="auto">
                    <a:xfrm>
                      <a:off x="1079" y="1760"/>
                      <a:ext cx="44" cy="13"/>
                    </a:xfrm>
                    <a:custGeom>
                      <a:avLst/>
                      <a:gdLst>
                        <a:gd name="T0" fmla="*/ 0 w 38803"/>
                        <a:gd name="T1" fmla="*/ 0 h 21600"/>
                        <a:gd name="T2" fmla="*/ 0 w 38803"/>
                        <a:gd name="T3" fmla="*/ 0 h 21600"/>
                        <a:gd name="T4" fmla="*/ 0 w 38803"/>
                        <a:gd name="T5" fmla="*/ 0 h 21600"/>
                        <a:gd name="T6" fmla="*/ 0 60000 65536"/>
                        <a:gd name="T7" fmla="*/ 0 60000 65536"/>
                        <a:gd name="T8" fmla="*/ 0 60000 65536"/>
                        <a:gd name="T9" fmla="*/ 0 w 38803"/>
                        <a:gd name="T10" fmla="*/ 0 h 21600"/>
                        <a:gd name="T11" fmla="*/ 38803 w 38803"/>
                        <a:gd name="T12" fmla="*/ 21600 h 21600"/>
                      </a:gdLst>
                      <a:ahLst/>
                      <a:cxnLst>
                        <a:cxn ang="T6">
                          <a:pos x="T0" y="T1"/>
                        </a:cxn>
                        <a:cxn ang="T7">
                          <a:pos x="T2" y="T3"/>
                        </a:cxn>
                        <a:cxn ang="T8">
                          <a:pos x="T4" y="T5"/>
                        </a:cxn>
                      </a:cxnLst>
                      <a:rect l="T9" t="T10" r="T11" b="T12"/>
                      <a:pathLst>
                        <a:path w="38803" h="21600" fill="none" extrusionOk="0">
                          <a:moveTo>
                            <a:pt x="38802" y="12395"/>
                          </a:moveTo>
                          <a:cubicBezTo>
                            <a:pt x="34760" y="18164"/>
                            <a:pt x="28158" y="21599"/>
                            <a:pt x="21114" y="21600"/>
                          </a:cubicBezTo>
                          <a:cubicBezTo>
                            <a:pt x="10940" y="21600"/>
                            <a:pt x="2145" y="14500"/>
                            <a:pt x="-1" y="4556"/>
                          </a:cubicBezTo>
                        </a:path>
                        <a:path w="38803" h="21600" stroke="0" extrusionOk="0">
                          <a:moveTo>
                            <a:pt x="38802" y="12395"/>
                          </a:moveTo>
                          <a:cubicBezTo>
                            <a:pt x="34760" y="18164"/>
                            <a:pt x="28158" y="21599"/>
                            <a:pt x="21114" y="21600"/>
                          </a:cubicBezTo>
                          <a:cubicBezTo>
                            <a:pt x="10940" y="21600"/>
                            <a:pt x="2145" y="14500"/>
                            <a:pt x="-1" y="4556"/>
                          </a:cubicBezTo>
                          <a:lnTo>
                            <a:pt x="21114"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nvGrpSpPr>
                <p:cNvPr id="59919" name="Group 393"/>
                <p:cNvGrpSpPr>
                  <a:grpSpLocks/>
                </p:cNvGrpSpPr>
                <p:nvPr/>
              </p:nvGrpSpPr>
              <p:grpSpPr bwMode="auto">
                <a:xfrm>
                  <a:off x="791" y="1448"/>
                  <a:ext cx="188" cy="186"/>
                  <a:chOff x="791" y="1448"/>
                  <a:chExt cx="188" cy="186"/>
                </a:xfrm>
              </p:grpSpPr>
              <p:sp>
                <p:nvSpPr>
                  <p:cNvPr id="59948" name="Freeform 394"/>
                  <p:cNvSpPr>
                    <a:spLocks/>
                  </p:cNvSpPr>
                  <p:nvPr/>
                </p:nvSpPr>
                <p:spPr bwMode="auto">
                  <a:xfrm>
                    <a:off x="818" y="1561"/>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49" name="Freeform 395"/>
                  <p:cNvSpPr>
                    <a:spLocks/>
                  </p:cNvSpPr>
                  <p:nvPr/>
                </p:nvSpPr>
                <p:spPr bwMode="auto">
                  <a:xfrm>
                    <a:off x="818" y="1561"/>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50" name="Rectangle 396"/>
                  <p:cNvSpPr>
                    <a:spLocks noChangeArrowheads="1"/>
                  </p:cNvSpPr>
                  <p:nvPr/>
                </p:nvSpPr>
                <p:spPr bwMode="auto">
                  <a:xfrm>
                    <a:off x="818" y="1581"/>
                    <a:ext cx="143" cy="24"/>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51" name="Rectangle 397"/>
                  <p:cNvSpPr>
                    <a:spLocks noChangeArrowheads="1"/>
                  </p:cNvSpPr>
                  <p:nvPr/>
                </p:nvSpPr>
                <p:spPr bwMode="auto">
                  <a:xfrm>
                    <a:off x="819" y="1582"/>
                    <a:ext cx="141" cy="22"/>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52" name="Freeform 398"/>
                  <p:cNvSpPr>
                    <a:spLocks/>
                  </p:cNvSpPr>
                  <p:nvPr/>
                </p:nvSpPr>
                <p:spPr bwMode="auto">
                  <a:xfrm>
                    <a:off x="961" y="1561"/>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53" name="Freeform 399"/>
                  <p:cNvSpPr>
                    <a:spLocks/>
                  </p:cNvSpPr>
                  <p:nvPr/>
                </p:nvSpPr>
                <p:spPr bwMode="auto">
                  <a:xfrm>
                    <a:off x="961" y="1561"/>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54" name="Freeform 400"/>
                  <p:cNvSpPr>
                    <a:spLocks/>
                  </p:cNvSpPr>
                  <p:nvPr/>
                </p:nvSpPr>
                <p:spPr bwMode="auto">
                  <a:xfrm>
                    <a:off x="822" y="1561"/>
                    <a:ext cx="154" cy="15"/>
                  </a:xfrm>
                  <a:custGeom>
                    <a:avLst/>
                    <a:gdLst>
                      <a:gd name="T0" fmla="*/ 0 w 154"/>
                      <a:gd name="T1" fmla="*/ 15 h 15"/>
                      <a:gd name="T2" fmla="*/ 16 w 154"/>
                      <a:gd name="T3" fmla="*/ 0 h 15"/>
                      <a:gd name="T4" fmla="*/ 154 w 154"/>
                      <a:gd name="T5" fmla="*/ 0 h 15"/>
                      <a:gd name="T6" fmla="*/ 141 w 154"/>
                      <a:gd name="T7" fmla="*/ 15 h 15"/>
                      <a:gd name="T8" fmla="*/ 0 w 154"/>
                      <a:gd name="T9" fmla="*/ 15 h 15"/>
                      <a:gd name="T10" fmla="*/ 0 60000 65536"/>
                      <a:gd name="T11" fmla="*/ 0 60000 65536"/>
                      <a:gd name="T12" fmla="*/ 0 60000 65536"/>
                      <a:gd name="T13" fmla="*/ 0 60000 65536"/>
                      <a:gd name="T14" fmla="*/ 0 60000 65536"/>
                      <a:gd name="T15" fmla="*/ 0 w 154"/>
                      <a:gd name="T16" fmla="*/ 0 h 15"/>
                      <a:gd name="T17" fmla="*/ 154 w 154"/>
                      <a:gd name="T18" fmla="*/ 15 h 15"/>
                    </a:gdLst>
                    <a:ahLst/>
                    <a:cxnLst>
                      <a:cxn ang="T10">
                        <a:pos x="T0" y="T1"/>
                      </a:cxn>
                      <a:cxn ang="T11">
                        <a:pos x="T2" y="T3"/>
                      </a:cxn>
                      <a:cxn ang="T12">
                        <a:pos x="T4" y="T5"/>
                      </a:cxn>
                      <a:cxn ang="T13">
                        <a:pos x="T6" y="T7"/>
                      </a:cxn>
                      <a:cxn ang="T14">
                        <a:pos x="T8" y="T9"/>
                      </a:cxn>
                    </a:cxnLst>
                    <a:rect l="T15" t="T16" r="T17" b="T18"/>
                    <a:pathLst>
                      <a:path w="154" h="15">
                        <a:moveTo>
                          <a:pt x="0" y="15"/>
                        </a:moveTo>
                        <a:lnTo>
                          <a:pt x="16" y="0"/>
                        </a:lnTo>
                        <a:lnTo>
                          <a:pt x="154" y="0"/>
                        </a:lnTo>
                        <a:lnTo>
                          <a:pt x="141"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55" name="Freeform 401"/>
                  <p:cNvSpPr>
                    <a:spLocks/>
                  </p:cNvSpPr>
                  <p:nvPr/>
                </p:nvSpPr>
                <p:spPr bwMode="auto">
                  <a:xfrm>
                    <a:off x="822" y="1561"/>
                    <a:ext cx="154" cy="15"/>
                  </a:xfrm>
                  <a:custGeom>
                    <a:avLst/>
                    <a:gdLst>
                      <a:gd name="T0" fmla="*/ 0 w 154"/>
                      <a:gd name="T1" fmla="*/ 15 h 15"/>
                      <a:gd name="T2" fmla="*/ 16 w 154"/>
                      <a:gd name="T3" fmla="*/ 0 h 15"/>
                      <a:gd name="T4" fmla="*/ 154 w 154"/>
                      <a:gd name="T5" fmla="*/ 0 h 15"/>
                      <a:gd name="T6" fmla="*/ 141 w 154"/>
                      <a:gd name="T7" fmla="*/ 15 h 15"/>
                      <a:gd name="T8" fmla="*/ 0 w 154"/>
                      <a:gd name="T9" fmla="*/ 15 h 15"/>
                      <a:gd name="T10" fmla="*/ 0 60000 65536"/>
                      <a:gd name="T11" fmla="*/ 0 60000 65536"/>
                      <a:gd name="T12" fmla="*/ 0 60000 65536"/>
                      <a:gd name="T13" fmla="*/ 0 60000 65536"/>
                      <a:gd name="T14" fmla="*/ 0 60000 65536"/>
                      <a:gd name="T15" fmla="*/ 0 w 154"/>
                      <a:gd name="T16" fmla="*/ 0 h 15"/>
                      <a:gd name="T17" fmla="*/ 154 w 154"/>
                      <a:gd name="T18" fmla="*/ 15 h 15"/>
                    </a:gdLst>
                    <a:ahLst/>
                    <a:cxnLst>
                      <a:cxn ang="T10">
                        <a:pos x="T0" y="T1"/>
                      </a:cxn>
                      <a:cxn ang="T11">
                        <a:pos x="T2" y="T3"/>
                      </a:cxn>
                      <a:cxn ang="T12">
                        <a:pos x="T4" y="T5"/>
                      </a:cxn>
                      <a:cxn ang="T13">
                        <a:pos x="T6" y="T7"/>
                      </a:cxn>
                      <a:cxn ang="T14">
                        <a:pos x="T8" y="T9"/>
                      </a:cxn>
                    </a:cxnLst>
                    <a:rect l="T15" t="T16" r="T17" b="T18"/>
                    <a:pathLst>
                      <a:path w="154" h="15">
                        <a:moveTo>
                          <a:pt x="0" y="15"/>
                        </a:moveTo>
                        <a:lnTo>
                          <a:pt x="16" y="0"/>
                        </a:lnTo>
                        <a:lnTo>
                          <a:pt x="154" y="0"/>
                        </a:lnTo>
                        <a:lnTo>
                          <a:pt x="141" y="15"/>
                        </a:lnTo>
                        <a:lnTo>
                          <a:pt x="0" y="15"/>
                        </a:lnTo>
                        <a:close/>
                      </a:path>
                    </a:pathLst>
                  </a:custGeom>
                  <a:solidFill>
                    <a:srgbClr val="000000"/>
                  </a:solidFill>
                  <a:ln w="3175">
                    <a:solidFill>
                      <a:srgbClr val="000000"/>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56" name="Freeform 402"/>
                  <p:cNvSpPr>
                    <a:spLocks/>
                  </p:cNvSpPr>
                  <p:nvPr/>
                </p:nvSpPr>
                <p:spPr bwMode="auto">
                  <a:xfrm>
                    <a:off x="820" y="1448"/>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57" name="Freeform 403"/>
                  <p:cNvSpPr>
                    <a:spLocks/>
                  </p:cNvSpPr>
                  <p:nvPr/>
                </p:nvSpPr>
                <p:spPr bwMode="auto">
                  <a:xfrm>
                    <a:off x="820" y="1448"/>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58" name="Rectangle 404"/>
                  <p:cNvSpPr>
                    <a:spLocks noChangeArrowheads="1"/>
                  </p:cNvSpPr>
                  <p:nvPr/>
                </p:nvSpPr>
                <p:spPr bwMode="auto">
                  <a:xfrm>
                    <a:off x="821" y="1464"/>
                    <a:ext cx="141" cy="109"/>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59" name="Rectangle 405"/>
                  <p:cNvSpPr>
                    <a:spLocks noChangeArrowheads="1"/>
                  </p:cNvSpPr>
                  <p:nvPr/>
                </p:nvSpPr>
                <p:spPr bwMode="auto">
                  <a:xfrm>
                    <a:off x="832" y="1478"/>
                    <a:ext cx="117" cy="84"/>
                  </a:xfrm>
                  <a:prstGeom prst="rect">
                    <a:avLst/>
                  </a:prstGeom>
                  <a:solidFill>
                    <a:srgbClr val="FFFFFF"/>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60" name="Freeform 406"/>
                  <p:cNvSpPr>
                    <a:spLocks/>
                  </p:cNvSpPr>
                  <p:nvPr/>
                </p:nvSpPr>
                <p:spPr bwMode="auto">
                  <a:xfrm>
                    <a:off x="961" y="1448"/>
                    <a:ext cx="15" cy="124"/>
                  </a:xfrm>
                  <a:custGeom>
                    <a:avLst/>
                    <a:gdLst>
                      <a:gd name="T0" fmla="*/ 0 w 15"/>
                      <a:gd name="T1" fmla="*/ 124 h 124"/>
                      <a:gd name="T2" fmla="*/ 15 w 15"/>
                      <a:gd name="T3" fmla="*/ 110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0"/>
                        </a:lnTo>
                        <a:lnTo>
                          <a:pt x="15" y="0"/>
                        </a:lnTo>
                        <a:lnTo>
                          <a:pt x="0" y="15"/>
                        </a:lnTo>
                        <a:lnTo>
                          <a:pt x="0" y="12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61" name="Freeform 407"/>
                  <p:cNvSpPr>
                    <a:spLocks/>
                  </p:cNvSpPr>
                  <p:nvPr/>
                </p:nvSpPr>
                <p:spPr bwMode="auto">
                  <a:xfrm>
                    <a:off x="961" y="1448"/>
                    <a:ext cx="15" cy="124"/>
                  </a:xfrm>
                  <a:custGeom>
                    <a:avLst/>
                    <a:gdLst>
                      <a:gd name="T0" fmla="*/ 0 w 15"/>
                      <a:gd name="T1" fmla="*/ 124 h 124"/>
                      <a:gd name="T2" fmla="*/ 15 w 15"/>
                      <a:gd name="T3" fmla="*/ 110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0"/>
                        </a:lnTo>
                        <a:lnTo>
                          <a:pt x="15" y="0"/>
                        </a:lnTo>
                        <a:lnTo>
                          <a:pt x="0" y="15"/>
                        </a:lnTo>
                        <a:lnTo>
                          <a:pt x="0" y="12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62" name="Freeform 408"/>
                  <p:cNvSpPr>
                    <a:spLocks/>
                  </p:cNvSpPr>
                  <p:nvPr/>
                </p:nvSpPr>
                <p:spPr bwMode="auto">
                  <a:xfrm>
                    <a:off x="791" y="1600"/>
                    <a:ext cx="176" cy="27"/>
                  </a:xfrm>
                  <a:custGeom>
                    <a:avLst/>
                    <a:gdLst>
                      <a:gd name="T0" fmla="*/ 0 w 176"/>
                      <a:gd name="T1" fmla="*/ 27 h 27"/>
                      <a:gd name="T2" fmla="*/ 23 w 176"/>
                      <a:gd name="T3" fmla="*/ 0 h 27"/>
                      <a:gd name="T4" fmla="*/ 176 w 176"/>
                      <a:gd name="T5" fmla="*/ 0 h 27"/>
                      <a:gd name="T6" fmla="*/ 154 w 176"/>
                      <a:gd name="T7" fmla="*/ 27 h 27"/>
                      <a:gd name="T8" fmla="*/ 0 w 176"/>
                      <a:gd name="T9" fmla="*/ 27 h 27"/>
                      <a:gd name="T10" fmla="*/ 0 60000 65536"/>
                      <a:gd name="T11" fmla="*/ 0 60000 65536"/>
                      <a:gd name="T12" fmla="*/ 0 60000 65536"/>
                      <a:gd name="T13" fmla="*/ 0 60000 65536"/>
                      <a:gd name="T14" fmla="*/ 0 60000 65536"/>
                      <a:gd name="T15" fmla="*/ 0 w 176"/>
                      <a:gd name="T16" fmla="*/ 0 h 27"/>
                      <a:gd name="T17" fmla="*/ 176 w 176"/>
                      <a:gd name="T18" fmla="*/ 27 h 27"/>
                    </a:gdLst>
                    <a:ahLst/>
                    <a:cxnLst>
                      <a:cxn ang="T10">
                        <a:pos x="T0" y="T1"/>
                      </a:cxn>
                      <a:cxn ang="T11">
                        <a:pos x="T2" y="T3"/>
                      </a:cxn>
                      <a:cxn ang="T12">
                        <a:pos x="T4" y="T5"/>
                      </a:cxn>
                      <a:cxn ang="T13">
                        <a:pos x="T6" y="T7"/>
                      </a:cxn>
                      <a:cxn ang="T14">
                        <a:pos x="T8" y="T9"/>
                      </a:cxn>
                    </a:cxnLst>
                    <a:rect l="T15" t="T16" r="T17" b="T18"/>
                    <a:pathLst>
                      <a:path w="176" h="27">
                        <a:moveTo>
                          <a:pt x="0" y="27"/>
                        </a:moveTo>
                        <a:lnTo>
                          <a:pt x="23" y="0"/>
                        </a:lnTo>
                        <a:lnTo>
                          <a:pt x="176" y="0"/>
                        </a:lnTo>
                        <a:lnTo>
                          <a:pt x="154" y="27"/>
                        </a:lnTo>
                        <a:lnTo>
                          <a:pt x="0" y="27"/>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63" name="Freeform 409"/>
                  <p:cNvSpPr>
                    <a:spLocks/>
                  </p:cNvSpPr>
                  <p:nvPr/>
                </p:nvSpPr>
                <p:spPr bwMode="auto">
                  <a:xfrm>
                    <a:off x="791" y="1600"/>
                    <a:ext cx="176" cy="27"/>
                  </a:xfrm>
                  <a:custGeom>
                    <a:avLst/>
                    <a:gdLst>
                      <a:gd name="T0" fmla="*/ 0 w 176"/>
                      <a:gd name="T1" fmla="*/ 27 h 27"/>
                      <a:gd name="T2" fmla="*/ 23 w 176"/>
                      <a:gd name="T3" fmla="*/ 0 h 27"/>
                      <a:gd name="T4" fmla="*/ 176 w 176"/>
                      <a:gd name="T5" fmla="*/ 0 h 27"/>
                      <a:gd name="T6" fmla="*/ 154 w 176"/>
                      <a:gd name="T7" fmla="*/ 27 h 27"/>
                      <a:gd name="T8" fmla="*/ 0 w 176"/>
                      <a:gd name="T9" fmla="*/ 27 h 27"/>
                      <a:gd name="T10" fmla="*/ 0 60000 65536"/>
                      <a:gd name="T11" fmla="*/ 0 60000 65536"/>
                      <a:gd name="T12" fmla="*/ 0 60000 65536"/>
                      <a:gd name="T13" fmla="*/ 0 60000 65536"/>
                      <a:gd name="T14" fmla="*/ 0 60000 65536"/>
                      <a:gd name="T15" fmla="*/ 0 w 176"/>
                      <a:gd name="T16" fmla="*/ 0 h 27"/>
                      <a:gd name="T17" fmla="*/ 176 w 176"/>
                      <a:gd name="T18" fmla="*/ 27 h 27"/>
                    </a:gdLst>
                    <a:ahLst/>
                    <a:cxnLst>
                      <a:cxn ang="T10">
                        <a:pos x="T0" y="T1"/>
                      </a:cxn>
                      <a:cxn ang="T11">
                        <a:pos x="T2" y="T3"/>
                      </a:cxn>
                      <a:cxn ang="T12">
                        <a:pos x="T4" y="T5"/>
                      </a:cxn>
                      <a:cxn ang="T13">
                        <a:pos x="T6" y="T7"/>
                      </a:cxn>
                      <a:cxn ang="T14">
                        <a:pos x="T8" y="T9"/>
                      </a:cxn>
                    </a:cxnLst>
                    <a:rect l="T15" t="T16" r="T17" b="T18"/>
                    <a:pathLst>
                      <a:path w="176" h="27">
                        <a:moveTo>
                          <a:pt x="0" y="27"/>
                        </a:moveTo>
                        <a:lnTo>
                          <a:pt x="23" y="0"/>
                        </a:lnTo>
                        <a:lnTo>
                          <a:pt x="176" y="0"/>
                        </a:lnTo>
                        <a:lnTo>
                          <a:pt x="154" y="27"/>
                        </a:lnTo>
                        <a:lnTo>
                          <a:pt x="0" y="27"/>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64" name="Freeform 410"/>
                  <p:cNvSpPr>
                    <a:spLocks/>
                  </p:cNvSpPr>
                  <p:nvPr/>
                </p:nvSpPr>
                <p:spPr bwMode="auto">
                  <a:xfrm>
                    <a:off x="945" y="1600"/>
                    <a:ext cx="22" cy="34"/>
                  </a:xfrm>
                  <a:custGeom>
                    <a:avLst/>
                    <a:gdLst>
                      <a:gd name="T0" fmla="*/ 0 w 22"/>
                      <a:gd name="T1" fmla="*/ 34 h 34"/>
                      <a:gd name="T2" fmla="*/ 22 w 22"/>
                      <a:gd name="T3" fmla="*/ 12 h 34"/>
                      <a:gd name="T4" fmla="*/ 22 w 22"/>
                      <a:gd name="T5" fmla="*/ 0 h 34"/>
                      <a:gd name="T6" fmla="*/ 0 w 22"/>
                      <a:gd name="T7" fmla="*/ 29 h 34"/>
                      <a:gd name="T8" fmla="*/ 0 w 22"/>
                      <a:gd name="T9" fmla="*/ 34 h 34"/>
                      <a:gd name="T10" fmla="*/ 0 60000 65536"/>
                      <a:gd name="T11" fmla="*/ 0 60000 65536"/>
                      <a:gd name="T12" fmla="*/ 0 60000 65536"/>
                      <a:gd name="T13" fmla="*/ 0 60000 65536"/>
                      <a:gd name="T14" fmla="*/ 0 60000 65536"/>
                      <a:gd name="T15" fmla="*/ 0 w 22"/>
                      <a:gd name="T16" fmla="*/ 0 h 34"/>
                      <a:gd name="T17" fmla="*/ 22 w 22"/>
                      <a:gd name="T18" fmla="*/ 34 h 34"/>
                    </a:gdLst>
                    <a:ahLst/>
                    <a:cxnLst>
                      <a:cxn ang="T10">
                        <a:pos x="T0" y="T1"/>
                      </a:cxn>
                      <a:cxn ang="T11">
                        <a:pos x="T2" y="T3"/>
                      </a:cxn>
                      <a:cxn ang="T12">
                        <a:pos x="T4" y="T5"/>
                      </a:cxn>
                      <a:cxn ang="T13">
                        <a:pos x="T6" y="T7"/>
                      </a:cxn>
                      <a:cxn ang="T14">
                        <a:pos x="T8" y="T9"/>
                      </a:cxn>
                    </a:cxnLst>
                    <a:rect l="T15" t="T16" r="T17" b="T18"/>
                    <a:pathLst>
                      <a:path w="22" h="34">
                        <a:moveTo>
                          <a:pt x="0" y="34"/>
                        </a:moveTo>
                        <a:lnTo>
                          <a:pt x="22" y="12"/>
                        </a:lnTo>
                        <a:lnTo>
                          <a:pt x="22" y="0"/>
                        </a:lnTo>
                        <a:lnTo>
                          <a:pt x="0" y="29"/>
                        </a:lnTo>
                        <a:lnTo>
                          <a:pt x="0" y="3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65" name="Freeform 411"/>
                  <p:cNvSpPr>
                    <a:spLocks/>
                  </p:cNvSpPr>
                  <p:nvPr/>
                </p:nvSpPr>
                <p:spPr bwMode="auto">
                  <a:xfrm>
                    <a:off x="945" y="1600"/>
                    <a:ext cx="22" cy="34"/>
                  </a:xfrm>
                  <a:custGeom>
                    <a:avLst/>
                    <a:gdLst>
                      <a:gd name="T0" fmla="*/ 0 w 22"/>
                      <a:gd name="T1" fmla="*/ 34 h 34"/>
                      <a:gd name="T2" fmla="*/ 22 w 22"/>
                      <a:gd name="T3" fmla="*/ 12 h 34"/>
                      <a:gd name="T4" fmla="*/ 22 w 22"/>
                      <a:gd name="T5" fmla="*/ 0 h 34"/>
                      <a:gd name="T6" fmla="*/ 0 w 22"/>
                      <a:gd name="T7" fmla="*/ 29 h 34"/>
                      <a:gd name="T8" fmla="*/ 0 w 22"/>
                      <a:gd name="T9" fmla="*/ 34 h 34"/>
                      <a:gd name="T10" fmla="*/ 0 60000 65536"/>
                      <a:gd name="T11" fmla="*/ 0 60000 65536"/>
                      <a:gd name="T12" fmla="*/ 0 60000 65536"/>
                      <a:gd name="T13" fmla="*/ 0 60000 65536"/>
                      <a:gd name="T14" fmla="*/ 0 60000 65536"/>
                      <a:gd name="T15" fmla="*/ 0 w 22"/>
                      <a:gd name="T16" fmla="*/ 0 h 34"/>
                      <a:gd name="T17" fmla="*/ 22 w 22"/>
                      <a:gd name="T18" fmla="*/ 34 h 34"/>
                    </a:gdLst>
                    <a:ahLst/>
                    <a:cxnLst>
                      <a:cxn ang="T10">
                        <a:pos x="T0" y="T1"/>
                      </a:cxn>
                      <a:cxn ang="T11">
                        <a:pos x="T2" y="T3"/>
                      </a:cxn>
                      <a:cxn ang="T12">
                        <a:pos x="T4" y="T5"/>
                      </a:cxn>
                      <a:cxn ang="T13">
                        <a:pos x="T6" y="T7"/>
                      </a:cxn>
                      <a:cxn ang="T14">
                        <a:pos x="T8" y="T9"/>
                      </a:cxn>
                    </a:cxnLst>
                    <a:rect l="T15" t="T16" r="T17" b="T18"/>
                    <a:pathLst>
                      <a:path w="22" h="34">
                        <a:moveTo>
                          <a:pt x="0" y="34"/>
                        </a:moveTo>
                        <a:lnTo>
                          <a:pt x="22" y="12"/>
                        </a:lnTo>
                        <a:lnTo>
                          <a:pt x="22" y="0"/>
                        </a:lnTo>
                        <a:lnTo>
                          <a:pt x="0" y="29"/>
                        </a:lnTo>
                        <a:lnTo>
                          <a:pt x="0" y="3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66" name="Rectangle 412"/>
                  <p:cNvSpPr>
                    <a:spLocks noChangeArrowheads="1"/>
                  </p:cNvSpPr>
                  <p:nvPr/>
                </p:nvSpPr>
                <p:spPr bwMode="auto">
                  <a:xfrm>
                    <a:off x="791" y="1627"/>
                    <a:ext cx="154" cy="7"/>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67" name="Rectangle 413"/>
                  <p:cNvSpPr>
                    <a:spLocks noChangeArrowheads="1"/>
                  </p:cNvSpPr>
                  <p:nvPr/>
                </p:nvSpPr>
                <p:spPr bwMode="auto">
                  <a:xfrm>
                    <a:off x="792" y="1628"/>
                    <a:ext cx="152" cy="5"/>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920" name="Group 414"/>
                <p:cNvGrpSpPr>
                  <a:grpSpLocks/>
                </p:cNvGrpSpPr>
                <p:nvPr/>
              </p:nvGrpSpPr>
              <p:grpSpPr bwMode="auto">
                <a:xfrm>
                  <a:off x="838" y="1488"/>
                  <a:ext cx="105" cy="64"/>
                  <a:chOff x="838" y="1488"/>
                  <a:chExt cx="105" cy="64"/>
                </a:xfrm>
              </p:grpSpPr>
              <p:grpSp>
                <p:nvGrpSpPr>
                  <p:cNvPr id="59921" name="Group 415"/>
                  <p:cNvGrpSpPr>
                    <a:grpSpLocks/>
                  </p:cNvGrpSpPr>
                  <p:nvPr/>
                </p:nvGrpSpPr>
                <p:grpSpPr bwMode="auto">
                  <a:xfrm>
                    <a:off x="840" y="1490"/>
                    <a:ext cx="103" cy="62"/>
                    <a:chOff x="840" y="1490"/>
                    <a:chExt cx="103" cy="62"/>
                  </a:xfrm>
                </p:grpSpPr>
                <p:sp>
                  <p:nvSpPr>
                    <p:cNvPr id="59939" name="Oval 416"/>
                    <p:cNvSpPr>
                      <a:spLocks noChangeArrowheads="1"/>
                    </p:cNvSpPr>
                    <p:nvPr/>
                  </p:nvSpPr>
                  <p:spPr bwMode="auto">
                    <a:xfrm>
                      <a:off x="876" y="1490"/>
                      <a:ext cx="45"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40" name="Oval 417"/>
                    <p:cNvSpPr>
                      <a:spLocks noChangeArrowheads="1"/>
                    </p:cNvSpPr>
                    <p:nvPr/>
                  </p:nvSpPr>
                  <p:spPr bwMode="auto">
                    <a:xfrm>
                      <a:off x="851" y="1497"/>
                      <a:ext cx="34"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41" name="Oval 418"/>
                    <p:cNvSpPr>
                      <a:spLocks noChangeArrowheads="1"/>
                    </p:cNvSpPr>
                    <p:nvPr/>
                  </p:nvSpPr>
                  <p:spPr bwMode="auto">
                    <a:xfrm>
                      <a:off x="840" y="1512"/>
                      <a:ext cx="2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42" name="Oval 419"/>
                    <p:cNvSpPr>
                      <a:spLocks noChangeArrowheads="1"/>
                    </p:cNvSpPr>
                    <p:nvPr/>
                  </p:nvSpPr>
                  <p:spPr bwMode="auto">
                    <a:xfrm>
                      <a:off x="847" y="1521"/>
                      <a:ext cx="36" cy="22"/>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43" name="Oval 420"/>
                    <p:cNvSpPr>
                      <a:spLocks noChangeArrowheads="1"/>
                    </p:cNvSpPr>
                    <p:nvPr/>
                  </p:nvSpPr>
                  <p:spPr bwMode="auto">
                    <a:xfrm>
                      <a:off x="871" y="1525"/>
                      <a:ext cx="54"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44" name="Oval 421"/>
                    <p:cNvSpPr>
                      <a:spLocks noChangeArrowheads="1"/>
                    </p:cNvSpPr>
                    <p:nvPr/>
                  </p:nvSpPr>
                  <p:spPr bwMode="auto">
                    <a:xfrm>
                      <a:off x="905" y="1497"/>
                      <a:ext cx="33" cy="1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45" name="Oval 422"/>
                    <p:cNvSpPr>
                      <a:spLocks noChangeArrowheads="1"/>
                    </p:cNvSpPr>
                    <p:nvPr/>
                  </p:nvSpPr>
                  <p:spPr bwMode="auto">
                    <a:xfrm>
                      <a:off x="909" y="1510"/>
                      <a:ext cx="34"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46" name="Oval 423"/>
                    <p:cNvSpPr>
                      <a:spLocks noChangeArrowheads="1"/>
                    </p:cNvSpPr>
                    <p:nvPr/>
                  </p:nvSpPr>
                  <p:spPr bwMode="auto">
                    <a:xfrm>
                      <a:off x="907" y="1514"/>
                      <a:ext cx="34" cy="33"/>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47" name="Oval 424"/>
                    <p:cNvSpPr>
                      <a:spLocks noChangeArrowheads="1"/>
                    </p:cNvSpPr>
                    <p:nvPr/>
                  </p:nvSpPr>
                  <p:spPr bwMode="auto">
                    <a:xfrm>
                      <a:off x="858" y="1505"/>
                      <a:ext cx="67"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922" name="Group 425"/>
                  <p:cNvGrpSpPr>
                    <a:grpSpLocks/>
                  </p:cNvGrpSpPr>
                  <p:nvPr/>
                </p:nvGrpSpPr>
                <p:grpSpPr bwMode="auto">
                  <a:xfrm>
                    <a:off x="838" y="1488"/>
                    <a:ext cx="105" cy="64"/>
                    <a:chOff x="838" y="1488"/>
                    <a:chExt cx="105" cy="64"/>
                  </a:xfrm>
                </p:grpSpPr>
                <p:sp>
                  <p:nvSpPr>
                    <p:cNvPr id="59923" name="Freeform 426"/>
                    <p:cNvSpPr>
                      <a:spLocks/>
                    </p:cNvSpPr>
                    <p:nvPr/>
                  </p:nvSpPr>
                  <p:spPr bwMode="auto">
                    <a:xfrm>
                      <a:off x="876" y="1488"/>
                      <a:ext cx="42" cy="15"/>
                    </a:xfrm>
                    <a:custGeom>
                      <a:avLst/>
                      <a:gdLst>
                        <a:gd name="T0" fmla="*/ 455 w 19"/>
                        <a:gd name="T1" fmla="*/ 88 h 7"/>
                        <a:gd name="T2" fmla="*/ 239 w 19"/>
                        <a:gd name="T3" fmla="*/ 19 h 7"/>
                        <a:gd name="T4" fmla="*/ 0 w 19"/>
                        <a:gd name="T5" fmla="*/ 109 h 7"/>
                        <a:gd name="T6" fmla="*/ 239 w 19"/>
                        <a:gd name="T7" fmla="*/ 148 h 7"/>
                        <a:gd name="T8" fmla="*/ 455 w 19"/>
                        <a:gd name="T9" fmla="*/ 8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4"/>
                          </a:moveTo>
                          <a:cubicBezTo>
                            <a:pt x="17" y="2"/>
                            <a:pt x="14" y="1"/>
                            <a:pt x="10" y="1"/>
                          </a:cubicBezTo>
                          <a:cubicBezTo>
                            <a:pt x="5" y="0"/>
                            <a:pt x="1" y="2"/>
                            <a:pt x="0" y="5"/>
                          </a:cubicBezTo>
                          <a:lnTo>
                            <a:pt x="10" y="7"/>
                          </a:lnTo>
                          <a:lnTo>
                            <a:pt x="19" y="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24" name="Arc 427"/>
                    <p:cNvSpPr>
                      <a:spLocks/>
                    </p:cNvSpPr>
                    <p:nvPr/>
                  </p:nvSpPr>
                  <p:spPr bwMode="auto">
                    <a:xfrm>
                      <a:off x="879" y="1491"/>
                      <a:ext cx="40" cy="12"/>
                    </a:xfrm>
                    <a:custGeom>
                      <a:avLst/>
                      <a:gdLst>
                        <a:gd name="T0" fmla="*/ 0 w 40238"/>
                        <a:gd name="T1" fmla="*/ 0 h 21600"/>
                        <a:gd name="T2" fmla="*/ 0 w 40238"/>
                        <a:gd name="T3" fmla="*/ 0 h 21600"/>
                        <a:gd name="T4" fmla="*/ 0 w 40238"/>
                        <a:gd name="T5" fmla="*/ 0 h 21600"/>
                        <a:gd name="T6" fmla="*/ 0 60000 65536"/>
                        <a:gd name="T7" fmla="*/ 0 60000 65536"/>
                        <a:gd name="T8" fmla="*/ 0 60000 65536"/>
                        <a:gd name="T9" fmla="*/ 0 w 40238"/>
                        <a:gd name="T10" fmla="*/ 0 h 21600"/>
                        <a:gd name="T11" fmla="*/ 40238 w 40238"/>
                        <a:gd name="T12" fmla="*/ 21600 h 21600"/>
                      </a:gdLst>
                      <a:ahLst/>
                      <a:cxnLst>
                        <a:cxn ang="T6">
                          <a:pos x="T0" y="T1"/>
                        </a:cxn>
                        <a:cxn ang="T7">
                          <a:pos x="T2" y="T3"/>
                        </a:cxn>
                        <a:cxn ang="T8">
                          <a:pos x="T4" y="T5"/>
                        </a:cxn>
                      </a:cxnLst>
                      <a:rect l="T9" t="T10" r="T11" b="T12"/>
                      <a:pathLst>
                        <a:path w="40238" h="21600" fill="none" extrusionOk="0">
                          <a:moveTo>
                            <a:pt x="-1" y="14313"/>
                          </a:moveTo>
                          <a:cubicBezTo>
                            <a:pt x="3076" y="5728"/>
                            <a:pt x="11213" y="-1"/>
                            <a:pt x="20334" y="0"/>
                          </a:cubicBezTo>
                          <a:cubicBezTo>
                            <a:pt x="29021" y="0"/>
                            <a:pt x="36862" y="5204"/>
                            <a:pt x="40237" y="13209"/>
                          </a:cubicBezTo>
                        </a:path>
                        <a:path w="40238" h="21600" stroke="0" extrusionOk="0">
                          <a:moveTo>
                            <a:pt x="-1" y="14313"/>
                          </a:moveTo>
                          <a:cubicBezTo>
                            <a:pt x="3076" y="5728"/>
                            <a:pt x="11213" y="-1"/>
                            <a:pt x="20334" y="0"/>
                          </a:cubicBezTo>
                          <a:cubicBezTo>
                            <a:pt x="29021" y="0"/>
                            <a:pt x="36862" y="5204"/>
                            <a:pt x="40237" y="13209"/>
                          </a:cubicBezTo>
                          <a:lnTo>
                            <a:pt x="20334"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25" name="Freeform 428"/>
                    <p:cNvSpPr>
                      <a:spLocks/>
                    </p:cNvSpPr>
                    <p:nvPr/>
                  </p:nvSpPr>
                  <p:spPr bwMode="auto">
                    <a:xfrm>
                      <a:off x="849" y="1497"/>
                      <a:ext cx="27" cy="15"/>
                    </a:xfrm>
                    <a:custGeom>
                      <a:avLst/>
                      <a:gdLst>
                        <a:gd name="T0" fmla="*/ 308 w 12"/>
                        <a:gd name="T1" fmla="*/ 0 h 7"/>
                        <a:gd name="T2" fmla="*/ 207 w 12"/>
                        <a:gd name="T3" fmla="*/ 0 h 7"/>
                        <a:gd name="T4" fmla="*/ 25 w 12"/>
                        <a:gd name="T5" fmla="*/ 129 h 7"/>
                        <a:gd name="T6" fmla="*/ 25 w 12"/>
                        <a:gd name="T7" fmla="*/ 148 h 7"/>
                        <a:gd name="T8" fmla="*/ 207 w 12"/>
                        <a:gd name="T9" fmla="*/ 129 h 7"/>
                        <a:gd name="T10" fmla="*/ 308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cubicBezTo>
                            <a:pt x="11" y="0"/>
                            <a:pt x="9" y="0"/>
                            <a:pt x="8" y="0"/>
                          </a:cubicBezTo>
                          <a:cubicBezTo>
                            <a:pt x="4" y="0"/>
                            <a:pt x="1" y="2"/>
                            <a:pt x="1" y="6"/>
                          </a:cubicBezTo>
                          <a:cubicBezTo>
                            <a:pt x="0" y="6"/>
                            <a:pt x="1" y="6"/>
                            <a:pt x="1" y="7"/>
                          </a:cubicBezTo>
                          <a:lnTo>
                            <a:pt x="8" y="6"/>
                          </a:lnTo>
                          <a:lnTo>
                            <a:pt x="1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26" name="Arc 429"/>
                    <p:cNvSpPr>
                      <a:spLocks/>
                    </p:cNvSpPr>
                    <p:nvPr/>
                  </p:nvSpPr>
                  <p:spPr bwMode="auto">
                    <a:xfrm>
                      <a:off x="852" y="1498"/>
                      <a:ext cx="24" cy="15"/>
                    </a:xfrm>
                    <a:custGeom>
                      <a:avLst/>
                      <a:gdLst>
                        <a:gd name="T0" fmla="*/ 0 w 32476"/>
                        <a:gd name="T1" fmla="*/ 0 h 26388"/>
                        <a:gd name="T2" fmla="*/ 0 w 32476"/>
                        <a:gd name="T3" fmla="*/ 0 h 26388"/>
                        <a:gd name="T4" fmla="*/ 0 w 32476"/>
                        <a:gd name="T5" fmla="*/ 0 h 26388"/>
                        <a:gd name="T6" fmla="*/ 0 60000 65536"/>
                        <a:gd name="T7" fmla="*/ 0 60000 65536"/>
                        <a:gd name="T8" fmla="*/ 0 60000 65536"/>
                        <a:gd name="T9" fmla="*/ 0 w 32476"/>
                        <a:gd name="T10" fmla="*/ 0 h 26388"/>
                        <a:gd name="T11" fmla="*/ 32476 w 32476"/>
                        <a:gd name="T12" fmla="*/ 26388 h 26388"/>
                      </a:gdLst>
                      <a:ahLst/>
                      <a:cxnLst>
                        <a:cxn ang="T6">
                          <a:pos x="T0" y="T1"/>
                        </a:cxn>
                        <a:cxn ang="T7">
                          <a:pos x="T2" y="T3"/>
                        </a:cxn>
                        <a:cxn ang="T8">
                          <a:pos x="T4" y="T5"/>
                        </a:cxn>
                      </a:cxnLst>
                      <a:rect l="T9" t="T10" r="T11" b="T12"/>
                      <a:pathLst>
                        <a:path w="32476" h="26388" fill="none" extrusionOk="0">
                          <a:moveTo>
                            <a:pt x="537" y="26387"/>
                          </a:moveTo>
                          <a:cubicBezTo>
                            <a:pt x="180" y="24816"/>
                            <a:pt x="0" y="23211"/>
                            <a:pt x="0" y="21600"/>
                          </a:cubicBezTo>
                          <a:cubicBezTo>
                            <a:pt x="0" y="9670"/>
                            <a:pt x="9670" y="0"/>
                            <a:pt x="21600" y="0"/>
                          </a:cubicBezTo>
                          <a:cubicBezTo>
                            <a:pt x="25421" y="-1"/>
                            <a:pt x="29174" y="1013"/>
                            <a:pt x="32476" y="2937"/>
                          </a:cubicBezTo>
                        </a:path>
                        <a:path w="32476" h="26388" stroke="0" extrusionOk="0">
                          <a:moveTo>
                            <a:pt x="537" y="26387"/>
                          </a:moveTo>
                          <a:cubicBezTo>
                            <a:pt x="180" y="24816"/>
                            <a:pt x="0" y="23211"/>
                            <a:pt x="0" y="21600"/>
                          </a:cubicBezTo>
                          <a:cubicBezTo>
                            <a:pt x="0" y="9670"/>
                            <a:pt x="9670" y="0"/>
                            <a:pt x="21600" y="0"/>
                          </a:cubicBezTo>
                          <a:cubicBezTo>
                            <a:pt x="25421" y="-1"/>
                            <a:pt x="29174" y="1013"/>
                            <a:pt x="32476" y="2937"/>
                          </a:cubicBezTo>
                          <a:lnTo>
                            <a:pt x="21600"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27" name="Freeform 430"/>
                    <p:cNvSpPr>
                      <a:spLocks/>
                    </p:cNvSpPr>
                    <p:nvPr/>
                  </p:nvSpPr>
                  <p:spPr bwMode="auto">
                    <a:xfrm>
                      <a:off x="847" y="1530"/>
                      <a:ext cx="24" cy="13"/>
                    </a:xfrm>
                    <a:custGeom>
                      <a:avLst/>
                      <a:gdLst>
                        <a:gd name="T0" fmla="*/ 0 w 11"/>
                        <a:gd name="T1" fmla="*/ 0 h 6"/>
                        <a:gd name="T2" fmla="*/ 0 w 11"/>
                        <a:gd name="T3" fmla="*/ 0 h 6"/>
                        <a:gd name="T4" fmla="*/ 177 w 11"/>
                        <a:gd name="T5" fmla="*/ 132 h 6"/>
                        <a:gd name="T6" fmla="*/ 247 w 11"/>
                        <a:gd name="T7" fmla="*/ 113 h 6"/>
                        <a:gd name="T8" fmla="*/ 177 w 11"/>
                        <a:gd name="T9" fmla="*/ 20 h 6"/>
                        <a:gd name="T10" fmla="*/ 0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0" y="0"/>
                          </a:moveTo>
                          <a:cubicBezTo>
                            <a:pt x="0" y="0"/>
                            <a:pt x="0" y="0"/>
                            <a:pt x="0" y="0"/>
                          </a:cubicBezTo>
                          <a:cubicBezTo>
                            <a:pt x="0" y="3"/>
                            <a:pt x="3" y="6"/>
                            <a:pt x="8" y="6"/>
                          </a:cubicBezTo>
                          <a:cubicBezTo>
                            <a:pt x="9" y="5"/>
                            <a:pt x="10" y="5"/>
                            <a:pt x="11" y="5"/>
                          </a:cubicBezTo>
                          <a:lnTo>
                            <a:pt x="8" y="1"/>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28" name="Arc 431"/>
                    <p:cNvSpPr>
                      <a:spLocks/>
                    </p:cNvSpPr>
                    <p:nvPr/>
                  </p:nvSpPr>
                  <p:spPr bwMode="auto">
                    <a:xfrm>
                      <a:off x="848" y="1531"/>
                      <a:ext cx="25" cy="11"/>
                    </a:xfrm>
                    <a:custGeom>
                      <a:avLst/>
                      <a:gdLst>
                        <a:gd name="T0" fmla="*/ 0 w 31699"/>
                        <a:gd name="T1" fmla="*/ 0 h 22761"/>
                        <a:gd name="T2" fmla="*/ 0 w 31699"/>
                        <a:gd name="T3" fmla="*/ 0 h 22761"/>
                        <a:gd name="T4" fmla="*/ 0 w 31699"/>
                        <a:gd name="T5" fmla="*/ 0 h 22761"/>
                        <a:gd name="T6" fmla="*/ 0 60000 65536"/>
                        <a:gd name="T7" fmla="*/ 0 60000 65536"/>
                        <a:gd name="T8" fmla="*/ 0 60000 65536"/>
                        <a:gd name="T9" fmla="*/ 0 w 31699"/>
                        <a:gd name="T10" fmla="*/ 0 h 22761"/>
                        <a:gd name="T11" fmla="*/ 31699 w 31699"/>
                        <a:gd name="T12" fmla="*/ 22761 h 22761"/>
                      </a:gdLst>
                      <a:ahLst/>
                      <a:cxnLst>
                        <a:cxn ang="T6">
                          <a:pos x="T0" y="T1"/>
                        </a:cxn>
                        <a:cxn ang="T7">
                          <a:pos x="T2" y="T3"/>
                        </a:cxn>
                        <a:cxn ang="T8">
                          <a:pos x="T4" y="T5"/>
                        </a:cxn>
                      </a:cxnLst>
                      <a:rect l="T9" t="T10" r="T11" b="T12"/>
                      <a:pathLst>
                        <a:path w="31699" h="22761" fill="none" extrusionOk="0">
                          <a:moveTo>
                            <a:pt x="31698" y="20254"/>
                          </a:moveTo>
                          <a:cubicBezTo>
                            <a:pt x="28587" y="21900"/>
                            <a:pt x="25120" y="22760"/>
                            <a:pt x="21600" y="22761"/>
                          </a:cubicBezTo>
                          <a:cubicBezTo>
                            <a:pt x="9670" y="22761"/>
                            <a:pt x="0" y="13090"/>
                            <a:pt x="0" y="1161"/>
                          </a:cubicBezTo>
                          <a:cubicBezTo>
                            <a:pt x="-1" y="773"/>
                            <a:pt x="10" y="386"/>
                            <a:pt x="31" y="0"/>
                          </a:cubicBezTo>
                        </a:path>
                        <a:path w="31699" h="22761" stroke="0" extrusionOk="0">
                          <a:moveTo>
                            <a:pt x="31698" y="20254"/>
                          </a:moveTo>
                          <a:cubicBezTo>
                            <a:pt x="28587" y="21900"/>
                            <a:pt x="25120" y="22760"/>
                            <a:pt x="21600" y="22761"/>
                          </a:cubicBezTo>
                          <a:cubicBezTo>
                            <a:pt x="9670" y="22761"/>
                            <a:pt x="0" y="13090"/>
                            <a:pt x="0" y="1161"/>
                          </a:cubicBezTo>
                          <a:cubicBezTo>
                            <a:pt x="-1" y="773"/>
                            <a:pt x="10" y="386"/>
                            <a:pt x="31" y="0"/>
                          </a:cubicBezTo>
                          <a:lnTo>
                            <a:pt x="21600" y="116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29" name="Freeform 432"/>
                    <p:cNvSpPr>
                      <a:spLocks/>
                    </p:cNvSpPr>
                    <p:nvPr/>
                  </p:nvSpPr>
                  <p:spPr bwMode="auto">
                    <a:xfrm>
                      <a:off x="916" y="1494"/>
                      <a:ext cx="22" cy="16"/>
                    </a:xfrm>
                    <a:custGeom>
                      <a:avLst/>
                      <a:gdLst>
                        <a:gd name="T0" fmla="*/ 194 w 10"/>
                        <a:gd name="T1" fmla="*/ 194 h 7"/>
                        <a:gd name="T2" fmla="*/ 233 w 10"/>
                        <a:gd name="T3" fmla="*/ 130 h 7"/>
                        <a:gd name="T4" fmla="*/ 44 w 10"/>
                        <a:gd name="T5" fmla="*/ 25 h 7"/>
                        <a:gd name="T6" fmla="*/ 0 w 10"/>
                        <a:gd name="T7" fmla="*/ 25 h 7"/>
                        <a:gd name="T8" fmla="*/ 44 w 10"/>
                        <a:gd name="T9" fmla="*/ 130 h 7"/>
                        <a:gd name="T10" fmla="*/ 194 w 10"/>
                        <a:gd name="T11" fmla="*/ 194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8" y="7"/>
                          </a:moveTo>
                          <a:cubicBezTo>
                            <a:pt x="9" y="7"/>
                            <a:pt x="10" y="6"/>
                            <a:pt x="10" y="5"/>
                          </a:cubicBezTo>
                          <a:cubicBezTo>
                            <a:pt x="10" y="3"/>
                            <a:pt x="6" y="1"/>
                            <a:pt x="2" y="1"/>
                          </a:cubicBezTo>
                          <a:cubicBezTo>
                            <a:pt x="1" y="0"/>
                            <a:pt x="1" y="1"/>
                            <a:pt x="0" y="1"/>
                          </a:cubicBezTo>
                          <a:lnTo>
                            <a:pt x="2" y="5"/>
                          </a:lnTo>
                          <a:lnTo>
                            <a:pt x="8"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30" name="Arc 433"/>
                    <p:cNvSpPr>
                      <a:spLocks/>
                    </p:cNvSpPr>
                    <p:nvPr/>
                  </p:nvSpPr>
                  <p:spPr bwMode="auto">
                    <a:xfrm>
                      <a:off x="919" y="1498"/>
                      <a:ext cx="18" cy="13"/>
                    </a:xfrm>
                    <a:custGeom>
                      <a:avLst/>
                      <a:gdLst>
                        <a:gd name="T0" fmla="*/ 0 w 25715"/>
                        <a:gd name="T1" fmla="*/ 0 h 33120"/>
                        <a:gd name="T2" fmla="*/ 0 w 25715"/>
                        <a:gd name="T3" fmla="*/ 0 h 33120"/>
                        <a:gd name="T4" fmla="*/ 0 w 25715"/>
                        <a:gd name="T5" fmla="*/ 0 h 33120"/>
                        <a:gd name="T6" fmla="*/ 0 60000 65536"/>
                        <a:gd name="T7" fmla="*/ 0 60000 65536"/>
                        <a:gd name="T8" fmla="*/ 0 60000 65536"/>
                        <a:gd name="T9" fmla="*/ 0 w 25715"/>
                        <a:gd name="T10" fmla="*/ 0 h 33120"/>
                        <a:gd name="T11" fmla="*/ 25715 w 25715"/>
                        <a:gd name="T12" fmla="*/ 33120 h 33120"/>
                      </a:gdLst>
                      <a:ahLst/>
                      <a:cxnLst>
                        <a:cxn ang="T6">
                          <a:pos x="T0" y="T1"/>
                        </a:cxn>
                        <a:cxn ang="T7">
                          <a:pos x="T2" y="T3"/>
                        </a:cxn>
                        <a:cxn ang="T8">
                          <a:pos x="T4" y="T5"/>
                        </a:cxn>
                      </a:cxnLst>
                      <a:rect l="T9" t="T10" r="T11" b="T12"/>
                      <a:pathLst>
                        <a:path w="25715" h="33120" fill="none" extrusionOk="0">
                          <a:moveTo>
                            <a:pt x="-1" y="395"/>
                          </a:moveTo>
                          <a:cubicBezTo>
                            <a:pt x="1355" y="132"/>
                            <a:pt x="2733" y="-1"/>
                            <a:pt x="4115" y="0"/>
                          </a:cubicBezTo>
                          <a:cubicBezTo>
                            <a:pt x="16044" y="0"/>
                            <a:pt x="25715" y="9670"/>
                            <a:pt x="25715" y="21600"/>
                          </a:cubicBezTo>
                          <a:cubicBezTo>
                            <a:pt x="25715" y="25677"/>
                            <a:pt x="24561" y="29670"/>
                            <a:pt x="22386" y="33119"/>
                          </a:cubicBezTo>
                        </a:path>
                        <a:path w="25715" h="33120" stroke="0" extrusionOk="0">
                          <a:moveTo>
                            <a:pt x="-1" y="395"/>
                          </a:moveTo>
                          <a:cubicBezTo>
                            <a:pt x="1355" y="132"/>
                            <a:pt x="2733" y="-1"/>
                            <a:pt x="4115" y="0"/>
                          </a:cubicBezTo>
                          <a:cubicBezTo>
                            <a:pt x="16044" y="0"/>
                            <a:pt x="25715" y="9670"/>
                            <a:pt x="25715" y="21600"/>
                          </a:cubicBezTo>
                          <a:cubicBezTo>
                            <a:pt x="25715" y="25677"/>
                            <a:pt x="24561" y="29670"/>
                            <a:pt x="22386" y="33119"/>
                          </a:cubicBezTo>
                          <a:lnTo>
                            <a:pt x="4115"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31" name="Freeform 434"/>
                    <p:cNvSpPr>
                      <a:spLocks/>
                    </p:cNvSpPr>
                    <p:nvPr/>
                  </p:nvSpPr>
                  <p:spPr bwMode="auto">
                    <a:xfrm>
                      <a:off x="925" y="1512"/>
                      <a:ext cx="18" cy="13"/>
                    </a:xfrm>
                    <a:custGeom>
                      <a:avLst/>
                      <a:gdLst>
                        <a:gd name="T0" fmla="*/ 162 w 8"/>
                        <a:gd name="T1" fmla="*/ 132 h 6"/>
                        <a:gd name="T2" fmla="*/ 207 w 8"/>
                        <a:gd name="T3" fmla="*/ 93 h 6"/>
                        <a:gd name="T4" fmla="*/ 126 w 8"/>
                        <a:gd name="T5" fmla="*/ 0 h 6"/>
                        <a:gd name="T6" fmla="*/ 0 w 8"/>
                        <a:gd name="T7" fmla="*/ 93 h 6"/>
                        <a:gd name="T8" fmla="*/ 162 w 8"/>
                        <a:gd name="T9" fmla="*/ 132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6"/>
                          </a:moveTo>
                          <a:cubicBezTo>
                            <a:pt x="7" y="6"/>
                            <a:pt x="8" y="5"/>
                            <a:pt x="8" y="4"/>
                          </a:cubicBezTo>
                          <a:cubicBezTo>
                            <a:pt x="8" y="2"/>
                            <a:pt x="6" y="1"/>
                            <a:pt x="5" y="0"/>
                          </a:cubicBezTo>
                          <a:lnTo>
                            <a:pt x="0" y="4"/>
                          </a:lnTo>
                          <a:lnTo>
                            <a:pt x="6" y="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32" name="Arc 435"/>
                    <p:cNvSpPr>
                      <a:spLocks/>
                    </p:cNvSpPr>
                    <p:nvPr/>
                  </p:nvSpPr>
                  <p:spPr bwMode="auto">
                    <a:xfrm>
                      <a:off x="925" y="1513"/>
                      <a:ext cx="17" cy="14"/>
                    </a:xfrm>
                    <a:custGeom>
                      <a:avLst/>
                      <a:gdLst>
                        <a:gd name="T0" fmla="*/ 0 w 21600"/>
                        <a:gd name="T1" fmla="*/ 0 h 30159"/>
                        <a:gd name="T2" fmla="*/ 0 w 21600"/>
                        <a:gd name="T3" fmla="*/ 0 h 30159"/>
                        <a:gd name="T4" fmla="*/ 0 w 21600"/>
                        <a:gd name="T5" fmla="*/ 0 h 30159"/>
                        <a:gd name="T6" fmla="*/ 0 60000 65536"/>
                        <a:gd name="T7" fmla="*/ 0 60000 65536"/>
                        <a:gd name="T8" fmla="*/ 0 60000 65536"/>
                        <a:gd name="T9" fmla="*/ 0 w 21600"/>
                        <a:gd name="T10" fmla="*/ 0 h 30159"/>
                        <a:gd name="T11" fmla="*/ 21600 w 21600"/>
                        <a:gd name="T12" fmla="*/ 30159 h 30159"/>
                      </a:gdLst>
                      <a:ahLst/>
                      <a:cxnLst>
                        <a:cxn ang="T6">
                          <a:pos x="T0" y="T1"/>
                        </a:cxn>
                        <a:cxn ang="T7">
                          <a:pos x="T2" y="T3"/>
                        </a:cxn>
                        <a:cxn ang="T8">
                          <a:pos x="T4" y="T5"/>
                        </a:cxn>
                      </a:cxnLst>
                      <a:rect l="T9" t="T10" r="T11" b="T12"/>
                      <a:pathLst>
                        <a:path w="21600" h="30159" fill="none" extrusionOk="0">
                          <a:moveTo>
                            <a:pt x="13132" y="0"/>
                          </a:moveTo>
                          <a:cubicBezTo>
                            <a:pt x="18470" y="4087"/>
                            <a:pt x="21600" y="10426"/>
                            <a:pt x="21600" y="17149"/>
                          </a:cubicBezTo>
                          <a:cubicBezTo>
                            <a:pt x="21600" y="21843"/>
                            <a:pt x="20070" y="26410"/>
                            <a:pt x="17242" y="30158"/>
                          </a:cubicBezTo>
                        </a:path>
                        <a:path w="21600" h="30159" stroke="0" extrusionOk="0">
                          <a:moveTo>
                            <a:pt x="13132" y="0"/>
                          </a:moveTo>
                          <a:cubicBezTo>
                            <a:pt x="18470" y="4087"/>
                            <a:pt x="21600" y="10426"/>
                            <a:pt x="21600" y="17149"/>
                          </a:cubicBezTo>
                          <a:cubicBezTo>
                            <a:pt x="21600" y="21843"/>
                            <a:pt x="20070" y="26410"/>
                            <a:pt x="17242" y="30158"/>
                          </a:cubicBezTo>
                          <a:lnTo>
                            <a:pt x="0" y="1714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33" name="Freeform 436"/>
                    <p:cNvSpPr>
                      <a:spLocks/>
                    </p:cNvSpPr>
                    <p:nvPr/>
                  </p:nvSpPr>
                  <p:spPr bwMode="auto">
                    <a:xfrm>
                      <a:off x="918" y="1525"/>
                      <a:ext cx="23" cy="22"/>
                    </a:xfrm>
                    <a:custGeom>
                      <a:avLst/>
                      <a:gdLst>
                        <a:gd name="T0" fmla="*/ 0 w 10"/>
                        <a:gd name="T1" fmla="*/ 213 h 10"/>
                        <a:gd name="T2" fmla="*/ 64 w 10"/>
                        <a:gd name="T3" fmla="*/ 213 h 10"/>
                        <a:gd name="T4" fmla="*/ 281 w 10"/>
                        <a:gd name="T5" fmla="*/ 44 h 10"/>
                        <a:gd name="T6" fmla="*/ 253 w 10"/>
                        <a:gd name="T7" fmla="*/ 0 h 10"/>
                        <a:gd name="T8" fmla="*/ 64 w 10"/>
                        <a:gd name="T9" fmla="*/ 44 h 10"/>
                        <a:gd name="T10" fmla="*/ 0 w 10"/>
                        <a:gd name="T11" fmla="*/ 213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0" y="9"/>
                          </a:moveTo>
                          <a:cubicBezTo>
                            <a:pt x="0" y="9"/>
                            <a:pt x="1" y="9"/>
                            <a:pt x="2" y="9"/>
                          </a:cubicBezTo>
                          <a:cubicBezTo>
                            <a:pt x="6" y="10"/>
                            <a:pt x="10" y="6"/>
                            <a:pt x="10" y="2"/>
                          </a:cubicBezTo>
                          <a:cubicBezTo>
                            <a:pt x="10" y="1"/>
                            <a:pt x="9" y="0"/>
                            <a:pt x="9" y="0"/>
                          </a:cubicBezTo>
                          <a:lnTo>
                            <a:pt x="2" y="2"/>
                          </a:lnTo>
                          <a:lnTo>
                            <a:pt x="0" y="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34" name="Arc 437"/>
                    <p:cNvSpPr>
                      <a:spLocks/>
                    </p:cNvSpPr>
                    <p:nvPr/>
                  </p:nvSpPr>
                  <p:spPr bwMode="auto">
                    <a:xfrm>
                      <a:off x="919" y="1526"/>
                      <a:ext cx="21" cy="20"/>
                    </a:xfrm>
                    <a:custGeom>
                      <a:avLst/>
                      <a:gdLst>
                        <a:gd name="T0" fmla="*/ 0 w 28583"/>
                        <a:gd name="T1" fmla="*/ 0 h 28146"/>
                        <a:gd name="T2" fmla="*/ 0 w 28583"/>
                        <a:gd name="T3" fmla="*/ 0 h 28146"/>
                        <a:gd name="T4" fmla="*/ 0 w 28583"/>
                        <a:gd name="T5" fmla="*/ 0 h 28146"/>
                        <a:gd name="T6" fmla="*/ 0 60000 65536"/>
                        <a:gd name="T7" fmla="*/ 0 60000 65536"/>
                        <a:gd name="T8" fmla="*/ 0 60000 65536"/>
                        <a:gd name="T9" fmla="*/ 0 w 28583"/>
                        <a:gd name="T10" fmla="*/ 0 h 28146"/>
                        <a:gd name="T11" fmla="*/ 28583 w 28583"/>
                        <a:gd name="T12" fmla="*/ 28146 h 28146"/>
                      </a:gdLst>
                      <a:ahLst/>
                      <a:cxnLst>
                        <a:cxn ang="T6">
                          <a:pos x="T0" y="T1"/>
                        </a:cxn>
                        <a:cxn ang="T7">
                          <a:pos x="T2" y="T3"/>
                        </a:cxn>
                        <a:cxn ang="T8">
                          <a:pos x="T4" y="T5"/>
                        </a:cxn>
                      </a:cxnLst>
                      <a:rect l="T9" t="T10" r="T11" b="T12"/>
                      <a:pathLst>
                        <a:path w="28583" h="28146" fill="none" extrusionOk="0">
                          <a:moveTo>
                            <a:pt x="27567" y="-1"/>
                          </a:moveTo>
                          <a:cubicBezTo>
                            <a:pt x="28240" y="2116"/>
                            <a:pt x="28583" y="4324"/>
                            <a:pt x="28583" y="6546"/>
                          </a:cubicBezTo>
                          <a:cubicBezTo>
                            <a:pt x="28583" y="18475"/>
                            <a:pt x="18912" y="28146"/>
                            <a:pt x="6983" y="28146"/>
                          </a:cubicBezTo>
                          <a:cubicBezTo>
                            <a:pt x="4607" y="28146"/>
                            <a:pt x="2248" y="27754"/>
                            <a:pt x="-1" y="26986"/>
                          </a:cubicBezTo>
                        </a:path>
                        <a:path w="28583" h="28146" stroke="0" extrusionOk="0">
                          <a:moveTo>
                            <a:pt x="27567" y="-1"/>
                          </a:moveTo>
                          <a:cubicBezTo>
                            <a:pt x="28240" y="2116"/>
                            <a:pt x="28583" y="4324"/>
                            <a:pt x="28583" y="6546"/>
                          </a:cubicBezTo>
                          <a:cubicBezTo>
                            <a:pt x="28583" y="18475"/>
                            <a:pt x="18912" y="28146"/>
                            <a:pt x="6983" y="28146"/>
                          </a:cubicBezTo>
                          <a:cubicBezTo>
                            <a:pt x="4607" y="28146"/>
                            <a:pt x="2248" y="27754"/>
                            <a:pt x="-1" y="26986"/>
                          </a:cubicBezTo>
                          <a:lnTo>
                            <a:pt x="6983" y="654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35" name="Freeform 438"/>
                    <p:cNvSpPr>
                      <a:spLocks/>
                    </p:cNvSpPr>
                    <p:nvPr/>
                  </p:nvSpPr>
                  <p:spPr bwMode="auto">
                    <a:xfrm>
                      <a:off x="838" y="1512"/>
                      <a:ext cx="13" cy="18"/>
                    </a:xfrm>
                    <a:custGeom>
                      <a:avLst/>
                      <a:gdLst>
                        <a:gd name="T0" fmla="*/ 113 w 6"/>
                        <a:gd name="T1" fmla="*/ 0 h 8"/>
                        <a:gd name="T2" fmla="*/ 20 w 6"/>
                        <a:gd name="T3" fmla="*/ 101 h 8"/>
                        <a:gd name="T4" fmla="*/ 72 w 6"/>
                        <a:gd name="T5" fmla="*/ 207 h 8"/>
                        <a:gd name="T6" fmla="*/ 132 w 6"/>
                        <a:gd name="T7" fmla="*/ 101 h 8"/>
                        <a:gd name="T8" fmla="*/ 113 w 6"/>
                        <a:gd name="T9" fmla="*/ 0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0"/>
                          </a:moveTo>
                          <a:cubicBezTo>
                            <a:pt x="3" y="0"/>
                            <a:pt x="1" y="2"/>
                            <a:pt x="1" y="4"/>
                          </a:cubicBezTo>
                          <a:cubicBezTo>
                            <a:pt x="0" y="6"/>
                            <a:pt x="2" y="7"/>
                            <a:pt x="3" y="8"/>
                          </a:cubicBezTo>
                          <a:lnTo>
                            <a:pt x="6" y="4"/>
                          </a:lnTo>
                          <a:lnTo>
                            <a:pt x="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36" name="Arc 439"/>
                    <p:cNvSpPr>
                      <a:spLocks/>
                    </p:cNvSpPr>
                    <p:nvPr/>
                  </p:nvSpPr>
                  <p:spPr bwMode="auto">
                    <a:xfrm>
                      <a:off x="841" y="1513"/>
                      <a:ext cx="11" cy="17"/>
                    </a:xfrm>
                    <a:custGeom>
                      <a:avLst/>
                      <a:gdLst>
                        <a:gd name="T0" fmla="*/ 0 w 21600"/>
                        <a:gd name="T1" fmla="*/ 0 h 41379"/>
                        <a:gd name="T2" fmla="*/ 0 w 21600"/>
                        <a:gd name="T3" fmla="*/ 0 h 41379"/>
                        <a:gd name="T4" fmla="*/ 0 w 21600"/>
                        <a:gd name="T5" fmla="*/ 0 h 41379"/>
                        <a:gd name="T6" fmla="*/ 0 60000 65536"/>
                        <a:gd name="T7" fmla="*/ 0 60000 65536"/>
                        <a:gd name="T8" fmla="*/ 0 60000 65536"/>
                        <a:gd name="T9" fmla="*/ 0 w 21600"/>
                        <a:gd name="T10" fmla="*/ 0 h 41379"/>
                        <a:gd name="T11" fmla="*/ 21600 w 21600"/>
                        <a:gd name="T12" fmla="*/ 41379 h 41379"/>
                      </a:gdLst>
                      <a:ahLst/>
                      <a:cxnLst>
                        <a:cxn ang="T6">
                          <a:pos x="T0" y="T1"/>
                        </a:cxn>
                        <a:cxn ang="T7">
                          <a:pos x="T2" y="T3"/>
                        </a:cxn>
                        <a:cxn ang="T8">
                          <a:pos x="T4" y="T5"/>
                        </a:cxn>
                      </a:cxnLst>
                      <a:rect l="T9" t="T10" r="T11" b="T12"/>
                      <a:pathLst>
                        <a:path w="21600" h="41379" fill="none" extrusionOk="0">
                          <a:moveTo>
                            <a:pt x="13011" y="41378"/>
                          </a:moveTo>
                          <a:cubicBezTo>
                            <a:pt x="5112" y="37955"/>
                            <a:pt x="0" y="30168"/>
                            <a:pt x="0" y="21560"/>
                          </a:cubicBezTo>
                          <a:cubicBezTo>
                            <a:pt x="-1" y="10138"/>
                            <a:pt x="8892" y="690"/>
                            <a:pt x="20292" y="-1"/>
                          </a:cubicBezTo>
                        </a:path>
                        <a:path w="21600" h="41379" stroke="0" extrusionOk="0">
                          <a:moveTo>
                            <a:pt x="13011" y="41378"/>
                          </a:moveTo>
                          <a:cubicBezTo>
                            <a:pt x="5112" y="37955"/>
                            <a:pt x="0" y="30168"/>
                            <a:pt x="0" y="21560"/>
                          </a:cubicBezTo>
                          <a:cubicBezTo>
                            <a:pt x="-1" y="10138"/>
                            <a:pt x="8892" y="690"/>
                            <a:pt x="20292" y="-1"/>
                          </a:cubicBezTo>
                          <a:lnTo>
                            <a:pt x="21600" y="2156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37" name="Freeform 440"/>
                    <p:cNvSpPr>
                      <a:spLocks/>
                    </p:cNvSpPr>
                    <p:nvPr/>
                  </p:nvSpPr>
                  <p:spPr bwMode="auto">
                    <a:xfrm>
                      <a:off x="871" y="1539"/>
                      <a:ext cx="45" cy="11"/>
                    </a:xfrm>
                    <a:custGeom>
                      <a:avLst/>
                      <a:gdLst>
                        <a:gd name="T0" fmla="*/ 0 w 20"/>
                        <a:gd name="T1" fmla="*/ 20 h 5"/>
                        <a:gd name="T2" fmla="*/ 284 w 20"/>
                        <a:gd name="T3" fmla="*/ 117 h 5"/>
                        <a:gd name="T4" fmla="*/ 511 w 20"/>
                        <a:gd name="T5" fmla="*/ 73 h 5"/>
                        <a:gd name="T6" fmla="*/ 284 w 20"/>
                        <a:gd name="T7" fmla="*/ 0 h 5"/>
                        <a:gd name="T8" fmla="*/ 0 w 20"/>
                        <a:gd name="T9" fmla="*/ 20 h 5"/>
                        <a:gd name="T10" fmla="*/ 0 60000 65536"/>
                        <a:gd name="T11" fmla="*/ 0 60000 65536"/>
                        <a:gd name="T12" fmla="*/ 0 60000 65536"/>
                        <a:gd name="T13" fmla="*/ 0 60000 65536"/>
                        <a:gd name="T14" fmla="*/ 0 60000 65536"/>
                        <a:gd name="T15" fmla="*/ 0 w 20"/>
                        <a:gd name="T16" fmla="*/ 0 h 5"/>
                        <a:gd name="T17" fmla="*/ 20 w 20"/>
                        <a:gd name="T18" fmla="*/ 5 h 5"/>
                      </a:gdLst>
                      <a:ahLst/>
                      <a:cxnLst>
                        <a:cxn ang="T10">
                          <a:pos x="T0" y="T1"/>
                        </a:cxn>
                        <a:cxn ang="T11">
                          <a:pos x="T2" y="T3"/>
                        </a:cxn>
                        <a:cxn ang="T12">
                          <a:pos x="T4" y="T5"/>
                        </a:cxn>
                        <a:cxn ang="T13">
                          <a:pos x="T6" y="T7"/>
                        </a:cxn>
                        <a:cxn ang="T14">
                          <a:pos x="T8" y="T9"/>
                        </a:cxn>
                      </a:cxnLst>
                      <a:rect l="T15" t="T16" r="T17" b="T18"/>
                      <a:pathLst>
                        <a:path w="20" h="5">
                          <a:moveTo>
                            <a:pt x="0" y="1"/>
                          </a:moveTo>
                          <a:cubicBezTo>
                            <a:pt x="1" y="4"/>
                            <a:pt x="6" y="5"/>
                            <a:pt x="11" y="5"/>
                          </a:cubicBezTo>
                          <a:cubicBezTo>
                            <a:pt x="15" y="5"/>
                            <a:pt x="18" y="5"/>
                            <a:pt x="20" y="3"/>
                          </a:cubicBezTo>
                          <a:lnTo>
                            <a:pt x="11" y="0"/>
                          </a:ln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38" name="Arc 441"/>
                    <p:cNvSpPr>
                      <a:spLocks/>
                    </p:cNvSpPr>
                    <p:nvPr/>
                  </p:nvSpPr>
                  <p:spPr bwMode="auto">
                    <a:xfrm>
                      <a:off x="873" y="1539"/>
                      <a:ext cx="45" cy="13"/>
                    </a:xfrm>
                    <a:custGeom>
                      <a:avLst/>
                      <a:gdLst>
                        <a:gd name="T0" fmla="*/ 0 w 38693"/>
                        <a:gd name="T1" fmla="*/ 0 h 21600"/>
                        <a:gd name="T2" fmla="*/ 0 w 38693"/>
                        <a:gd name="T3" fmla="*/ 0 h 21600"/>
                        <a:gd name="T4" fmla="*/ 0 w 38693"/>
                        <a:gd name="T5" fmla="*/ 0 h 21600"/>
                        <a:gd name="T6" fmla="*/ 0 60000 65536"/>
                        <a:gd name="T7" fmla="*/ 0 60000 65536"/>
                        <a:gd name="T8" fmla="*/ 0 60000 65536"/>
                        <a:gd name="T9" fmla="*/ 0 w 38693"/>
                        <a:gd name="T10" fmla="*/ 0 h 21600"/>
                        <a:gd name="T11" fmla="*/ 38693 w 38693"/>
                        <a:gd name="T12" fmla="*/ 21600 h 21600"/>
                      </a:gdLst>
                      <a:ahLst/>
                      <a:cxnLst>
                        <a:cxn ang="T6">
                          <a:pos x="T0" y="T1"/>
                        </a:cxn>
                        <a:cxn ang="T7">
                          <a:pos x="T2" y="T3"/>
                        </a:cxn>
                        <a:cxn ang="T8">
                          <a:pos x="T4" y="T5"/>
                        </a:cxn>
                      </a:cxnLst>
                      <a:rect l="T9" t="T10" r="T11" b="T12"/>
                      <a:pathLst>
                        <a:path w="38693" h="21600" fill="none" extrusionOk="0">
                          <a:moveTo>
                            <a:pt x="38692" y="12517"/>
                          </a:moveTo>
                          <a:cubicBezTo>
                            <a:pt x="34640" y="18215"/>
                            <a:pt x="28081" y="21599"/>
                            <a:pt x="21090" y="21600"/>
                          </a:cubicBezTo>
                          <a:cubicBezTo>
                            <a:pt x="10958" y="21600"/>
                            <a:pt x="2187" y="14557"/>
                            <a:pt x="-1" y="4665"/>
                          </a:cubicBezTo>
                        </a:path>
                        <a:path w="38693" h="21600" stroke="0" extrusionOk="0">
                          <a:moveTo>
                            <a:pt x="38692" y="12517"/>
                          </a:moveTo>
                          <a:cubicBezTo>
                            <a:pt x="34640" y="18215"/>
                            <a:pt x="28081" y="21599"/>
                            <a:pt x="21090" y="21600"/>
                          </a:cubicBezTo>
                          <a:cubicBezTo>
                            <a:pt x="10958" y="21600"/>
                            <a:pt x="2187" y="14557"/>
                            <a:pt x="-1" y="4665"/>
                          </a:cubicBezTo>
                          <a:lnTo>
                            <a:pt x="21090"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sp>
            <p:nvSpPr>
              <p:cNvPr id="59911" name="Text Box 442"/>
              <p:cNvSpPr txBox="1">
                <a:spLocks noChangeArrowheads="1"/>
              </p:cNvSpPr>
              <p:nvPr/>
            </p:nvSpPr>
            <p:spPr bwMode="auto">
              <a:xfrm>
                <a:off x="4653" y="3239"/>
                <a:ext cx="7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000" b="1" smtClean="0">
                    <a:solidFill>
                      <a:srgbClr val="000000"/>
                    </a:solidFill>
                    <a:latin typeface="Comic Sans MS" charset="0"/>
                    <a:ea typeface="Kozuka Gothic Pro L" charset="0"/>
                    <a:cs typeface="Kozuka Gothic Pro L" charset="0"/>
                  </a:rPr>
                  <a:t>Edge Site</a:t>
                </a:r>
                <a:endParaRPr lang="en-US" sz="1600" b="1" smtClean="0">
                  <a:solidFill>
                    <a:srgbClr val="000000"/>
                  </a:solidFill>
                  <a:latin typeface="Comic Sans MS" charset="0"/>
                  <a:ea typeface="Kozuka Gothic Pro L" charset="0"/>
                  <a:cs typeface="Kozuka Gothic Pro L" charset="0"/>
                </a:endParaRPr>
              </a:p>
            </p:txBody>
          </p:sp>
          <p:pic>
            <p:nvPicPr>
              <p:cNvPr id="59912" name="Picture 443"/>
              <p:cNvPicPr>
                <a:picLocks noChangeAspect="1" noChangeArrowheads="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6" y="2638"/>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442" name="Group 444"/>
            <p:cNvGrpSpPr>
              <a:grpSpLocks/>
            </p:cNvGrpSpPr>
            <p:nvPr/>
          </p:nvGrpSpPr>
          <p:grpSpPr bwMode="auto">
            <a:xfrm>
              <a:off x="384" y="1258"/>
              <a:ext cx="1952" cy="1284"/>
              <a:chOff x="4131" y="712"/>
              <a:chExt cx="1656" cy="1148"/>
            </a:xfrm>
          </p:grpSpPr>
          <p:grpSp>
            <p:nvGrpSpPr>
              <p:cNvPr id="59872" name="Group 445"/>
              <p:cNvGrpSpPr>
                <a:grpSpLocks/>
              </p:cNvGrpSpPr>
              <p:nvPr/>
            </p:nvGrpSpPr>
            <p:grpSpPr bwMode="auto">
              <a:xfrm>
                <a:off x="4131" y="870"/>
                <a:ext cx="1431" cy="990"/>
                <a:chOff x="3504" y="480"/>
                <a:chExt cx="1431" cy="990"/>
              </a:xfrm>
            </p:grpSpPr>
            <p:grpSp>
              <p:nvGrpSpPr>
                <p:cNvPr id="59874" name="Group 446"/>
                <p:cNvGrpSpPr>
                  <a:grpSpLocks/>
                </p:cNvGrpSpPr>
                <p:nvPr/>
              </p:nvGrpSpPr>
              <p:grpSpPr bwMode="auto">
                <a:xfrm>
                  <a:off x="3504" y="480"/>
                  <a:ext cx="1431" cy="990"/>
                  <a:chOff x="626" y="1346"/>
                  <a:chExt cx="926" cy="556"/>
                </a:xfrm>
              </p:grpSpPr>
              <p:grpSp>
                <p:nvGrpSpPr>
                  <p:cNvPr id="59883" name="Group 447"/>
                  <p:cNvGrpSpPr>
                    <a:grpSpLocks/>
                  </p:cNvGrpSpPr>
                  <p:nvPr/>
                </p:nvGrpSpPr>
                <p:grpSpPr bwMode="auto">
                  <a:xfrm>
                    <a:off x="628" y="1351"/>
                    <a:ext cx="921" cy="550"/>
                    <a:chOff x="628" y="1351"/>
                    <a:chExt cx="921" cy="550"/>
                  </a:xfrm>
                </p:grpSpPr>
                <p:sp>
                  <p:nvSpPr>
                    <p:cNvPr id="59901" name="Oval 448"/>
                    <p:cNvSpPr>
                      <a:spLocks noChangeArrowheads="1"/>
                    </p:cNvSpPr>
                    <p:nvPr/>
                  </p:nvSpPr>
                  <p:spPr bwMode="auto">
                    <a:xfrm>
                      <a:off x="943" y="1351"/>
                      <a:ext cx="401" cy="2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02" name="Oval 449"/>
                    <p:cNvSpPr>
                      <a:spLocks noChangeArrowheads="1"/>
                    </p:cNvSpPr>
                    <p:nvPr/>
                  </p:nvSpPr>
                  <p:spPr bwMode="auto">
                    <a:xfrm>
                      <a:off x="722" y="1410"/>
                      <a:ext cx="308" cy="228"/>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03" name="Oval 450"/>
                    <p:cNvSpPr>
                      <a:spLocks noChangeArrowheads="1"/>
                    </p:cNvSpPr>
                    <p:nvPr/>
                  </p:nvSpPr>
                  <p:spPr bwMode="auto">
                    <a:xfrm>
                      <a:off x="628" y="1547"/>
                      <a:ext cx="208" cy="18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04" name="Oval 451"/>
                    <p:cNvSpPr>
                      <a:spLocks noChangeArrowheads="1"/>
                    </p:cNvSpPr>
                    <p:nvPr/>
                  </p:nvSpPr>
                  <p:spPr bwMode="auto">
                    <a:xfrm>
                      <a:off x="691" y="1629"/>
                      <a:ext cx="312" cy="201"/>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05" name="Oval 452"/>
                    <p:cNvSpPr>
                      <a:spLocks noChangeArrowheads="1"/>
                    </p:cNvSpPr>
                    <p:nvPr/>
                  </p:nvSpPr>
                  <p:spPr bwMode="auto">
                    <a:xfrm>
                      <a:off x="912" y="1662"/>
                      <a:ext cx="466" cy="23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06" name="Oval 453"/>
                    <p:cNvSpPr>
                      <a:spLocks noChangeArrowheads="1"/>
                    </p:cNvSpPr>
                    <p:nvPr/>
                  </p:nvSpPr>
                  <p:spPr bwMode="auto">
                    <a:xfrm>
                      <a:off x="1208" y="1417"/>
                      <a:ext cx="299"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07" name="Oval 454"/>
                    <p:cNvSpPr>
                      <a:spLocks noChangeArrowheads="1"/>
                    </p:cNvSpPr>
                    <p:nvPr/>
                  </p:nvSpPr>
                  <p:spPr bwMode="auto">
                    <a:xfrm>
                      <a:off x="1253" y="1532"/>
                      <a:ext cx="296"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08" name="Oval 455"/>
                    <p:cNvSpPr>
                      <a:spLocks noChangeArrowheads="1"/>
                    </p:cNvSpPr>
                    <p:nvPr/>
                  </p:nvSpPr>
                  <p:spPr bwMode="auto">
                    <a:xfrm>
                      <a:off x="1226" y="1570"/>
                      <a:ext cx="294"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09" name="Oval 456"/>
                    <p:cNvSpPr>
                      <a:spLocks noChangeArrowheads="1"/>
                    </p:cNvSpPr>
                    <p:nvPr/>
                  </p:nvSpPr>
                  <p:spPr bwMode="auto">
                    <a:xfrm>
                      <a:off x="796" y="1481"/>
                      <a:ext cx="597"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884" name="Group 457"/>
                  <p:cNvGrpSpPr>
                    <a:grpSpLocks/>
                  </p:cNvGrpSpPr>
                  <p:nvPr/>
                </p:nvGrpSpPr>
                <p:grpSpPr bwMode="auto">
                  <a:xfrm>
                    <a:off x="626" y="1346"/>
                    <a:ext cx="926" cy="556"/>
                    <a:chOff x="626" y="1346"/>
                    <a:chExt cx="926" cy="556"/>
                  </a:xfrm>
                </p:grpSpPr>
                <p:sp>
                  <p:nvSpPr>
                    <p:cNvPr id="59885" name="Freeform 458"/>
                    <p:cNvSpPr>
                      <a:spLocks/>
                    </p:cNvSpPr>
                    <p:nvPr/>
                  </p:nvSpPr>
                  <p:spPr bwMode="auto">
                    <a:xfrm>
                      <a:off x="952" y="1346"/>
                      <a:ext cx="381" cy="117"/>
                    </a:xfrm>
                    <a:custGeom>
                      <a:avLst/>
                      <a:gdLst>
                        <a:gd name="T0" fmla="*/ 4216 w 171"/>
                        <a:gd name="T1" fmla="*/ 784 h 53"/>
                        <a:gd name="T2" fmla="*/ 2146 w 171"/>
                        <a:gd name="T3" fmla="*/ 20 h 53"/>
                        <a:gd name="T4" fmla="*/ 0 w 171"/>
                        <a:gd name="T5" fmla="*/ 848 h 53"/>
                        <a:gd name="T6" fmla="*/ 2146 w 171"/>
                        <a:gd name="T7" fmla="*/ 1258 h 53"/>
                        <a:gd name="T8" fmla="*/ 4216 w 171"/>
                        <a:gd name="T9" fmla="*/ 784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86" name="Arc 459"/>
                    <p:cNvSpPr>
                      <a:spLocks/>
                    </p:cNvSpPr>
                    <p:nvPr/>
                  </p:nvSpPr>
                  <p:spPr bwMode="auto">
                    <a:xfrm>
                      <a:off x="955" y="1350"/>
                      <a:ext cx="378" cy="113"/>
                    </a:xfrm>
                    <a:custGeom>
                      <a:avLst/>
                      <a:gdLst>
                        <a:gd name="T0" fmla="*/ 0 w 40571"/>
                        <a:gd name="T1" fmla="*/ 0 h 21600"/>
                        <a:gd name="T2" fmla="*/ 0 w 40571"/>
                        <a:gd name="T3" fmla="*/ 0 h 21600"/>
                        <a:gd name="T4" fmla="*/ 0 w 40571"/>
                        <a:gd name="T5" fmla="*/ 0 h 21600"/>
                        <a:gd name="T6" fmla="*/ 0 60000 65536"/>
                        <a:gd name="T7" fmla="*/ 0 60000 65536"/>
                        <a:gd name="T8" fmla="*/ 0 60000 65536"/>
                        <a:gd name="T9" fmla="*/ 0 w 40571"/>
                        <a:gd name="T10" fmla="*/ 0 h 21600"/>
                        <a:gd name="T11" fmla="*/ 40571 w 40571"/>
                        <a:gd name="T12" fmla="*/ 21600 h 21600"/>
                      </a:gdLst>
                      <a:ahLst/>
                      <a:cxnLst>
                        <a:cxn ang="T6">
                          <a:pos x="T0" y="T1"/>
                        </a:cxn>
                        <a:cxn ang="T7">
                          <a:pos x="T2" y="T3"/>
                        </a:cxn>
                        <a:cxn ang="T8">
                          <a:pos x="T4" y="T5"/>
                        </a:cxn>
                      </a:cxnLst>
                      <a:rect l="T9" t="T10" r="T11" b="T12"/>
                      <a:pathLst>
                        <a:path w="40571" h="21600" fill="none" extrusionOk="0">
                          <a:moveTo>
                            <a:pt x="0" y="14825"/>
                          </a:moveTo>
                          <a:cubicBezTo>
                            <a:pt x="2922" y="5976"/>
                            <a:pt x="11191" y="-1"/>
                            <a:pt x="20510" y="0"/>
                          </a:cubicBezTo>
                          <a:cubicBezTo>
                            <a:pt x="29348" y="0"/>
                            <a:pt x="37294" y="5384"/>
                            <a:pt x="40571" y="13592"/>
                          </a:cubicBezTo>
                        </a:path>
                        <a:path w="40571" h="21600" stroke="0" extrusionOk="0">
                          <a:moveTo>
                            <a:pt x="0" y="14825"/>
                          </a:moveTo>
                          <a:cubicBezTo>
                            <a:pt x="2922" y="5976"/>
                            <a:pt x="11191" y="-1"/>
                            <a:pt x="20510" y="0"/>
                          </a:cubicBezTo>
                          <a:cubicBezTo>
                            <a:pt x="29348" y="0"/>
                            <a:pt x="37294" y="5384"/>
                            <a:pt x="40571" y="13592"/>
                          </a:cubicBezTo>
                          <a:lnTo>
                            <a:pt x="2051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87" name="Freeform 460"/>
                    <p:cNvSpPr>
                      <a:spLocks/>
                    </p:cNvSpPr>
                    <p:nvPr/>
                  </p:nvSpPr>
                  <p:spPr bwMode="auto">
                    <a:xfrm>
                      <a:off x="720" y="1408"/>
                      <a:ext cx="238" cy="139"/>
                    </a:xfrm>
                    <a:custGeom>
                      <a:avLst/>
                      <a:gdLst>
                        <a:gd name="T0" fmla="*/ 2618 w 107"/>
                        <a:gd name="T1" fmla="*/ 161 h 63"/>
                        <a:gd name="T2" fmla="*/ 1717 w 107"/>
                        <a:gd name="T3" fmla="*/ 0 h 63"/>
                        <a:gd name="T4" fmla="*/ 20 w 107"/>
                        <a:gd name="T5" fmla="*/ 1236 h 63"/>
                        <a:gd name="T6" fmla="*/ 44 w 107"/>
                        <a:gd name="T7" fmla="*/ 1494 h 63"/>
                        <a:gd name="T8" fmla="*/ 1717 w 107"/>
                        <a:gd name="T9" fmla="*/ 1236 h 63"/>
                        <a:gd name="T10" fmla="*/ 2618 w 107"/>
                        <a:gd name="T11" fmla="*/ 161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88" name="Arc 461"/>
                    <p:cNvSpPr>
                      <a:spLocks/>
                    </p:cNvSpPr>
                    <p:nvPr/>
                  </p:nvSpPr>
                  <p:spPr bwMode="auto">
                    <a:xfrm>
                      <a:off x="724" y="1410"/>
                      <a:ext cx="234" cy="137"/>
                    </a:xfrm>
                    <a:custGeom>
                      <a:avLst/>
                      <a:gdLst>
                        <a:gd name="T0" fmla="*/ 0 w 32981"/>
                        <a:gd name="T1" fmla="*/ 0 h 26208"/>
                        <a:gd name="T2" fmla="*/ 0 w 32981"/>
                        <a:gd name="T3" fmla="*/ 0 h 26208"/>
                        <a:gd name="T4" fmla="*/ 0 w 32981"/>
                        <a:gd name="T5" fmla="*/ 0 h 26208"/>
                        <a:gd name="T6" fmla="*/ 0 60000 65536"/>
                        <a:gd name="T7" fmla="*/ 0 60000 65536"/>
                        <a:gd name="T8" fmla="*/ 0 60000 65536"/>
                        <a:gd name="T9" fmla="*/ 0 w 32981"/>
                        <a:gd name="T10" fmla="*/ 0 h 26208"/>
                        <a:gd name="T11" fmla="*/ 32981 w 32981"/>
                        <a:gd name="T12" fmla="*/ 26208 h 26208"/>
                      </a:gdLst>
                      <a:ahLst/>
                      <a:cxnLst>
                        <a:cxn ang="T6">
                          <a:pos x="T0" y="T1"/>
                        </a:cxn>
                        <a:cxn ang="T7">
                          <a:pos x="T2" y="T3"/>
                        </a:cxn>
                        <a:cxn ang="T8">
                          <a:pos x="T4" y="T5"/>
                        </a:cxn>
                      </a:cxnLst>
                      <a:rect l="T9" t="T10" r="T11" b="T12"/>
                      <a:pathLst>
                        <a:path w="32981" h="26208" fill="none" extrusionOk="0">
                          <a:moveTo>
                            <a:pt x="497" y="26207"/>
                          </a:moveTo>
                          <a:cubicBezTo>
                            <a:pt x="166" y="24694"/>
                            <a:pt x="0" y="23149"/>
                            <a:pt x="0" y="21600"/>
                          </a:cubicBezTo>
                          <a:cubicBezTo>
                            <a:pt x="0" y="9670"/>
                            <a:pt x="9670" y="0"/>
                            <a:pt x="21600" y="0"/>
                          </a:cubicBezTo>
                          <a:cubicBezTo>
                            <a:pt x="25621" y="-1"/>
                            <a:pt x="29563" y="1122"/>
                            <a:pt x="32981" y="3241"/>
                          </a:cubicBezTo>
                        </a:path>
                        <a:path w="32981" h="26208" stroke="0" extrusionOk="0">
                          <a:moveTo>
                            <a:pt x="497" y="26207"/>
                          </a:moveTo>
                          <a:cubicBezTo>
                            <a:pt x="166" y="24694"/>
                            <a:pt x="0" y="23149"/>
                            <a:pt x="0" y="21600"/>
                          </a:cubicBezTo>
                          <a:cubicBezTo>
                            <a:pt x="0" y="9670"/>
                            <a:pt x="9670" y="0"/>
                            <a:pt x="21600" y="0"/>
                          </a:cubicBezTo>
                          <a:cubicBezTo>
                            <a:pt x="25621" y="-1"/>
                            <a:pt x="29563" y="1122"/>
                            <a:pt x="32981" y="3241"/>
                          </a:cubicBezTo>
                          <a:lnTo>
                            <a:pt x="2160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89" name="Freeform 462"/>
                    <p:cNvSpPr>
                      <a:spLocks/>
                    </p:cNvSpPr>
                    <p:nvPr/>
                  </p:nvSpPr>
                  <p:spPr bwMode="auto">
                    <a:xfrm>
                      <a:off x="689" y="1722"/>
                      <a:ext cx="238" cy="111"/>
                    </a:xfrm>
                    <a:custGeom>
                      <a:avLst/>
                      <a:gdLst>
                        <a:gd name="T0" fmla="*/ 0 w 107"/>
                        <a:gd name="T1" fmla="*/ 0 h 50"/>
                        <a:gd name="T2" fmla="*/ 0 w 107"/>
                        <a:gd name="T3" fmla="*/ 44 h 50"/>
                        <a:gd name="T4" fmla="*/ 1762 w 107"/>
                        <a:gd name="T5" fmla="*/ 1212 h 50"/>
                        <a:gd name="T6" fmla="*/ 2618 w 107"/>
                        <a:gd name="T7" fmla="*/ 1074 h 50"/>
                        <a:gd name="T8" fmla="*/ 1762 w 107"/>
                        <a:gd name="T9" fmla="*/ 80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90" name="Arc 463"/>
                    <p:cNvSpPr>
                      <a:spLocks/>
                    </p:cNvSpPr>
                    <p:nvPr/>
                  </p:nvSpPr>
                  <p:spPr bwMode="auto">
                    <a:xfrm>
                      <a:off x="691" y="1724"/>
                      <a:ext cx="235" cy="107"/>
                    </a:xfrm>
                    <a:custGeom>
                      <a:avLst/>
                      <a:gdLst>
                        <a:gd name="T0" fmla="*/ 0 w 32011"/>
                        <a:gd name="T1" fmla="*/ 0 h 22657"/>
                        <a:gd name="T2" fmla="*/ 0 w 32011"/>
                        <a:gd name="T3" fmla="*/ 0 h 22657"/>
                        <a:gd name="T4" fmla="*/ 0 w 32011"/>
                        <a:gd name="T5" fmla="*/ 0 h 22657"/>
                        <a:gd name="T6" fmla="*/ 0 60000 65536"/>
                        <a:gd name="T7" fmla="*/ 0 60000 65536"/>
                        <a:gd name="T8" fmla="*/ 0 60000 65536"/>
                        <a:gd name="T9" fmla="*/ 0 w 32011"/>
                        <a:gd name="T10" fmla="*/ 0 h 22657"/>
                        <a:gd name="T11" fmla="*/ 32011 w 32011"/>
                        <a:gd name="T12" fmla="*/ 22657 h 22657"/>
                      </a:gdLst>
                      <a:ahLst/>
                      <a:cxnLst>
                        <a:cxn ang="T6">
                          <a:pos x="T0" y="T1"/>
                        </a:cxn>
                        <a:cxn ang="T7">
                          <a:pos x="T2" y="T3"/>
                        </a:cxn>
                        <a:cxn ang="T8">
                          <a:pos x="T4" y="T5"/>
                        </a:cxn>
                      </a:cxnLst>
                      <a:rect l="T9" t="T10" r="T11" b="T12"/>
                      <a:pathLst>
                        <a:path w="32011" h="22657" fill="none" extrusionOk="0">
                          <a:moveTo>
                            <a:pt x="32011" y="19982"/>
                          </a:moveTo>
                          <a:cubicBezTo>
                            <a:pt x="28821" y="21736"/>
                            <a:pt x="25240" y="22656"/>
                            <a:pt x="21600" y="22657"/>
                          </a:cubicBezTo>
                          <a:cubicBezTo>
                            <a:pt x="9670" y="22657"/>
                            <a:pt x="0" y="12986"/>
                            <a:pt x="0" y="1057"/>
                          </a:cubicBezTo>
                          <a:cubicBezTo>
                            <a:pt x="-1" y="704"/>
                            <a:pt x="8" y="352"/>
                            <a:pt x="25" y="-1"/>
                          </a:cubicBezTo>
                        </a:path>
                        <a:path w="32011" h="22657" stroke="0" extrusionOk="0">
                          <a:moveTo>
                            <a:pt x="32011" y="19982"/>
                          </a:moveTo>
                          <a:cubicBezTo>
                            <a:pt x="28821" y="21736"/>
                            <a:pt x="25240" y="22656"/>
                            <a:pt x="21600" y="22657"/>
                          </a:cubicBezTo>
                          <a:cubicBezTo>
                            <a:pt x="9670" y="22657"/>
                            <a:pt x="0" y="12986"/>
                            <a:pt x="0" y="1057"/>
                          </a:cubicBezTo>
                          <a:cubicBezTo>
                            <a:pt x="-1" y="704"/>
                            <a:pt x="8" y="352"/>
                            <a:pt x="25" y="-1"/>
                          </a:cubicBezTo>
                          <a:lnTo>
                            <a:pt x="21600" y="1057"/>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91" name="Freeform 464"/>
                    <p:cNvSpPr>
                      <a:spLocks/>
                    </p:cNvSpPr>
                    <p:nvPr/>
                  </p:nvSpPr>
                  <p:spPr bwMode="auto">
                    <a:xfrm>
                      <a:off x="1329" y="1413"/>
                      <a:ext cx="180" cy="134"/>
                    </a:xfrm>
                    <a:custGeom>
                      <a:avLst/>
                      <a:gdLst>
                        <a:gd name="T0" fmla="*/ 1758 w 81"/>
                        <a:gd name="T1" fmla="*/ 1419 h 61"/>
                        <a:gd name="T2" fmla="*/ 1976 w 81"/>
                        <a:gd name="T3" fmla="*/ 956 h 61"/>
                        <a:gd name="T4" fmla="*/ 340 w 81"/>
                        <a:gd name="T5" fmla="*/ 20 h 61"/>
                        <a:gd name="T6" fmla="*/ 0 w 81"/>
                        <a:gd name="T7" fmla="*/ 20 h 61"/>
                        <a:gd name="T8" fmla="*/ 340 w 81"/>
                        <a:gd name="T9" fmla="*/ 956 h 61"/>
                        <a:gd name="T10" fmla="*/ 1758 w 81"/>
                        <a:gd name="T11" fmla="*/ 1419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92" name="Arc 465"/>
                    <p:cNvSpPr>
                      <a:spLocks/>
                    </p:cNvSpPr>
                    <p:nvPr/>
                  </p:nvSpPr>
                  <p:spPr bwMode="auto">
                    <a:xfrm>
                      <a:off x="1330" y="1417"/>
                      <a:ext cx="177" cy="131"/>
                    </a:xfrm>
                    <a:custGeom>
                      <a:avLst/>
                      <a:gdLst>
                        <a:gd name="T0" fmla="*/ 0 w 25945"/>
                        <a:gd name="T1" fmla="*/ 0 h 32434"/>
                        <a:gd name="T2" fmla="*/ 0 w 25945"/>
                        <a:gd name="T3" fmla="*/ 0 h 32434"/>
                        <a:gd name="T4" fmla="*/ 0 w 25945"/>
                        <a:gd name="T5" fmla="*/ 0 h 32434"/>
                        <a:gd name="T6" fmla="*/ 0 60000 65536"/>
                        <a:gd name="T7" fmla="*/ 0 60000 65536"/>
                        <a:gd name="T8" fmla="*/ 0 60000 65536"/>
                        <a:gd name="T9" fmla="*/ 0 w 25945"/>
                        <a:gd name="T10" fmla="*/ 0 h 32434"/>
                        <a:gd name="T11" fmla="*/ 25945 w 25945"/>
                        <a:gd name="T12" fmla="*/ 32434 h 32434"/>
                      </a:gdLst>
                      <a:ahLst/>
                      <a:cxnLst>
                        <a:cxn ang="T6">
                          <a:pos x="T0" y="T1"/>
                        </a:cxn>
                        <a:cxn ang="T7">
                          <a:pos x="T2" y="T3"/>
                        </a:cxn>
                        <a:cxn ang="T8">
                          <a:pos x="T4" y="T5"/>
                        </a:cxn>
                      </a:cxnLst>
                      <a:rect l="T9" t="T10" r="T11" b="T12"/>
                      <a:pathLst>
                        <a:path w="25945" h="32434" fill="none" extrusionOk="0">
                          <a:moveTo>
                            <a:pt x="0" y="441"/>
                          </a:moveTo>
                          <a:cubicBezTo>
                            <a:pt x="1429" y="147"/>
                            <a:pt x="2885" y="-1"/>
                            <a:pt x="4345" y="0"/>
                          </a:cubicBezTo>
                          <a:cubicBezTo>
                            <a:pt x="16274" y="0"/>
                            <a:pt x="25945" y="9670"/>
                            <a:pt x="25945" y="21600"/>
                          </a:cubicBezTo>
                          <a:cubicBezTo>
                            <a:pt x="25945" y="25404"/>
                            <a:pt x="24939" y="29142"/>
                            <a:pt x="23031" y="32433"/>
                          </a:cubicBezTo>
                        </a:path>
                        <a:path w="25945" h="32434" stroke="0" extrusionOk="0">
                          <a:moveTo>
                            <a:pt x="0" y="441"/>
                          </a:moveTo>
                          <a:cubicBezTo>
                            <a:pt x="1429" y="147"/>
                            <a:pt x="2885" y="-1"/>
                            <a:pt x="4345" y="0"/>
                          </a:cubicBezTo>
                          <a:cubicBezTo>
                            <a:pt x="16274" y="0"/>
                            <a:pt x="25945" y="9670"/>
                            <a:pt x="25945" y="21600"/>
                          </a:cubicBezTo>
                          <a:cubicBezTo>
                            <a:pt x="25945" y="25404"/>
                            <a:pt x="24939" y="29142"/>
                            <a:pt x="23031" y="32433"/>
                          </a:cubicBezTo>
                          <a:lnTo>
                            <a:pt x="4345"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93" name="Freeform 466"/>
                    <p:cNvSpPr>
                      <a:spLocks/>
                    </p:cNvSpPr>
                    <p:nvPr/>
                  </p:nvSpPr>
                  <p:spPr bwMode="auto">
                    <a:xfrm>
                      <a:off x="1380" y="1545"/>
                      <a:ext cx="172" cy="133"/>
                    </a:xfrm>
                    <a:custGeom>
                      <a:avLst/>
                      <a:gdLst>
                        <a:gd name="T0" fmla="*/ 1537 w 77"/>
                        <a:gd name="T1" fmla="*/ 1450 h 60"/>
                        <a:gd name="T2" fmla="*/ 1917 w 77"/>
                        <a:gd name="T3" fmla="*/ 849 h 60"/>
                        <a:gd name="T4" fmla="*/ 1193 w 77"/>
                        <a:gd name="T5" fmla="*/ 0 h 60"/>
                        <a:gd name="T6" fmla="*/ 0 w 77"/>
                        <a:gd name="T7" fmla="*/ 849 h 60"/>
                        <a:gd name="T8" fmla="*/ 1537 w 77"/>
                        <a:gd name="T9" fmla="*/ 145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94" name="Arc 467"/>
                    <p:cNvSpPr>
                      <a:spLocks/>
                    </p:cNvSpPr>
                    <p:nvPr/>
                  </p:nvSpPr>
                  <p:spPr bwMode="auto">
                    <a:xfrm>
                      <a:off x="1380" y="1548"/>
                      <a:ext cx="170" cy="131"/>
                    </a:xfrm>
                    <a:custGeom>
                      <a:avLst/>
                      <a:gdLst>
                        <a:gd name="T0" fmla="*/ 0 w 21600"/>
                        <a:gd name="T1" fmla="*/ 0 h 29676"/>
                        <a:gd name="T2" fmla="*/ 0 w 21600"/>
                        <a:gd name="T3" fmla="*/ 0 h 29676"/>
                        <a:gd name="T4" fmla="*/ 0 w 21600"/>
                        <a:gd name="T5" fmla="*/ 0 h 29676"/>
                        <a:gd name="T6" fmla="*/ 0 60000 65536"/>
                        <a:gd name="T7" fmla="*/ 0 60000 65536"/>
                        <a:gd name="T8" fmla="*/ 0 60000 65536"/>
                        <a:gd name="T9" fmla="*/ 0 w 21600"/>
                        <a:gd name="T10" fmla="*/ 0 h 29676"/>
                        <a:gd name="T11" fmla="*/ 21600 w 21600"/>
                        <a:gd name="T12" fmla="*/ 29676 h 29676"/>
                      </a:gdLst>
                      <a:ahLst/>
                      <a:cxnLst>
                        <a:cxn ang="T6">
                          <a:pos x="T0" y="T1"/>
                        </a:cxn>
                        <a:cxn ang="T7">
                          <a:pos x="T2" y="T3"/>
                        </a:cxn>
                        <a:cxn ang="T8">
                          <a:pos x="T4" y="T5"/>
                        </a:cxn>
                      </a:cxnLst>
                      <a:rect l="T9" t="T10" r="T11" b="T12"/>
                      <a:pathLst>
                        <a:path w="21600" h="29676" fill="none" extrusionOk="0">
                          <a:moveTo>
                            <a:pt x="13401" y="-1"/>
                          </a:moveTo>
                          <a:cubicBezTo>
                            <a:pt x="18579" y="4096"/>
                            <a:pt x="21600" y="10336"/>
                            <a:pt x="21600" y="16940"/>
                          </a:cubicBezTo>
                          <a:cubicBezTo>
                            <a:pt x="21600" y="21518"/>
                            <a:pt x="20145" y="25978"/>
                            <a:pt x="17445" y="29675"/>
                          </a:cubicBezTo>
                        </a:path>
                        <a:path w="21600" h="29676" stroke="0" extrusionOk="0">
                          <a:moveTo>
                            <a:pt x="13401" y="-1"/>
                          </a:moveTo>
                          <a:cubicBezTo>
                            <a:pt x="18579" y="4096"/>
                            <a:pt x="21600" y="10336"/>
                            <a:pt x="21600" y="16940"/>
                          </a:cubicBezTo>
                          <a:cubicBezTo>
                            <a:pt x="21600" y="21518"/>
                            <a:pt x="20145" y="25978"/>
                            <a:pt x="17445" y="29675"/>
                          </a:cubicBezTo>
                          <a:lnTo>
                            <a:pt x="0" y="1694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95" name="Freeform 468"/>
                    <p:cNvSpPr>
                      <a:spLocks/>
                    </p:cNvSpPr>
                    <p:nvPr/>
                  </p:nvSpPr>
                  <p:spPr bwMode="auto">
                    <a:xfrm>
                      <a:off x="1322" y="1676"/>
                      <a:ext cx="203" cy="192"/>
                    </a:xfrm>
                    <a:custGeom>
                      <a:avLst/>
                      <a:gdLst>
                        <a:gd name="T0" fmla="*/ 0 w 91"/>
                        <a:gd name="T1" fmla="*/ 1969 h 87"/>
                        <a:gd name="T2" fmla="*/ 567 w 91"/>
                        <a:gd name="T3" fmla="*/ 2041 h 87"/>
                        <a:gd name="T4" fmla="*/ 2255 w 91"/>
                        <a:gd name="T5" fmla="*/ 472 h 87"/>
                        <a:gd name="T6" fmla="*/ 2175 w 91"/>
                        <a:gd name="T7" fmla="*/ 0 h 87"/>
                        <a:gd name="T8" fmla="*/ 567 w 91"/>
                        <a:gd name="T9" fmla="*/ 472 h 87"/>
                        <a:gd name="T10" fmla="*/ 0 w 91"/>
                        <a:gd name="T11" fmla="*/ 1969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96" name="Arc 469"/>
                    <p:cNvSpPr>
                      <a:spLocks/>
                    </p:cNvSpPr>
                    <p:nvPr/>
                  </p:nvSpPr>
                  <p:spPr bwMode="auto">
                    <a:xfrm>
                      <a:off x="1325" y="1678"/>
                      <a:ext cx="198" cy="188"/>
                    </a:xfrm>
                    <a:custGeom>
                      <a:avLst/>
                      <a:gdLst>
                        <a:gd name="T0" fmla="*/ 0 w 28670"/>
                        <a:gd name="T1" fmla="*/ 0 h 27823"/>
                        <a:gd name="T2" fmla="*/ 0 w 28670"/>
                        <a:gd name="T3" fmla="*/ 0 h 27823"/>
                        <a:gd name="T4" fmla="*/ 0 w 28670"/>
                        <a:gd name="T5" fmla="*/ 0 h 27823"/>
                        <a:gd name="T6" fmla="*/ 0 60000 65536"/>
                        <a:gd name="T7" fmla="*/ 0 60000 65536"/>
                        <a:gd name="T8" fmla="*/ 0 60000 65536"/>
                        <a:gd name="T9" fmla="*/ 0 w 28670"/>
                        <a:gd name="T10" fmla="*/ 0 h 27823"/>
                        <a:gd name="T11" fmla="*/ 28670 w 28670"/>
                        <a:gd name="T12" fmla="*/ 27823 h 27823"/>
                      </a:gdLst>
                      <a:ahLst/>
                      <a:cxnLst>
                        <a:cxn ang="T6">
                          <a:pos x="T0" y="T1"/>
                        </a:cxn>
                        <a:cxn ang="T7">
                          <a:pos x="T2" y="T3"/>
                        </a:cxn>
                        <a:cxn ang="T8">
                          <a:pos x="T4" y="T5"/>
                        </a:cxn>
                      </a:cxnLst>
                      <a:rect l="T9" t="T10" r="T11" b="T12"/>
                      <a:pathLst>
                        <a:path w="28670" h="27823" fill="none" extrusionOk="0">
                          <a:moveTo>
                            <a:pt x="27754" y="-1"/>
                          </a:moveTo>
                          <a:cubicBezTo>
                            <a:pt x="28361" y="2018"/>
                            <a:pt x="28670" y="4115"/>
                            <a:pt x="28670" y="6223"/>
                          </a:cubicBezTo>
                          <a:cubicBezTo>
                            <a:pt x="28670" y="18152"/>
                            <a:pt x="18999" y="27823"/>
                            <a:pt x="7070" y="27823"/>
                          </a:cubicBezTo>
                          <a:cubicBezTo>
                            <a:pt x="4663" y="27823"/>
                            <a:pt x="2273" y="27420"/>
                            <a:pt x="-1" y="26633"/>
                          </a:cubicBezTo>
                        </a:path>
                        <a:path w="28670" h="27823" stroke="0" extrusionOk="0">
                          <a:moveTo>
                            <a:pt x="27754" y="-1"/>
                          </a:moveTo>
                          <a:cubicBezTo>
                            <a:pt x="28361" y="2018"/>
                            <a:pt x="28670" y="4115"/>
                            <a:pt x="28670" y="6223"/>
                          </a:cubicBezTo>
                          <a:cubicBezTo>
                            <a:pt x="28670" y="18152"/>
                            <a:pt x="18999" y="27823"/>
                            <a:pt x="7070" y="27823"/>
                          </a:cubicBezTo>
                          <a:cubicBezTo>
                            <a:pt x="4663" y="27823"/>
                            <a:pt x="2273" y="27420"/>
                            <a:pt x="-1" y="26633"/>
                          </a:cubicBezTo>
                          <a:lnTo>
                            <a:pt x="7070" y="6223"/>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97" name="Freeform 470"/>
                    <p:cNvSpPr>
                      <a:spLocks/>
                    </p:cNvSpPr>
                    <p:nvPr/>
                  </p:nvSpPr>
                  <p:spPr bwMode="auto">
                    <a:xfrm>
                      <a:off x="626" y="1545"/>
                      <a:ext cx="112" cy="181"/>
                    </a:xfrm>
                    <a:custGeom>
                      <a:avLst/>
                      <a:gdLst>
                        <a:gd name="T0" fmla="*/ 1178 w 50"/>
                        <a:gd name="T1" fmla="*/ 0 h 82"/>
                        <a:gd name="T2" fmla="*/ 20 w 50"/>
                        <a:gd name="T3" fmla="*/ 1000 h 82"/>
                        <a:gd name="T4" fmla="*/ 753 w 50"/>
                        <a:gd name="T5" fmla="*/ 1949 h 82"/>
                        <a:gd name="T6" fmla="*/ 1259 w 50"/>
                        <a:gd name="T7" fmla="*/ 1024 h 82"/>
                        <a:gd name="T8" fmla="*/ 1178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98" name="Arc 471"/>
                    <p:cNvSpPr>
                      <a:spLocks/>
                    </p:cNvSpPr>
                    <p:nvPr/>
                  </p:nvSpPr>
                  <p:spPr bwMode="auto">
                    <a:xfrm>
                      <a:off x="630" y="1547"/>
                      <a:ext cx="108" cy="178"/>
                    </a:xfrm>
                    <a:custGeom>
                      <a:avLst/>
                      <a:gdLst>
                        <a:gd name="T0" fmla="*/ 0 w 21600"/>
                        <a:gd name="T1" fmla="*/ 0 h 41327"/>
                        <a:gd name="T2" fmla="*/ 0 w 21600"/>
                        <a:gd name="T3" fmla="*/ 0 h 41327"/>
                        <a:gd name="T4" fmla="*/ 0 w 21600"/>
                        <a:gd name="T5" fmla="*/ 0 h 41327"/>
                        <a:gd name="T6" fmla="*/ 0 60000 65536"/>
                        <a:gd name="T7" fmla="*/ 0 60000 65536"/>
                        <a:gd name="T8" fmla="*/ 0 60000 65536"/>
                        <a:gd name="T9" fmla="*/ 0 w 21600"/>
                        <a:gd name="T10" fmla="*/ 0 h 41327"/>
                        <a:gd name="T11" fmla="*/ 21600 w 21600"/>
                        <a:gd name="T12" fmla="*/ 41327 h 41327"/>
                      </a:gdLst>
                      <a:ahLst/>
                      <a:cxnLst>
                        <a:cxn ang="T6">
                          <a:pos x="T0" y="T1"/>
                        </a:cxn>
                        <a:cxn ang="T7">
                          <a:pos x="T2" y="T3"/>
                        </a:cxn>
                        <a:cxn ang="T8">
                          <a:pos x="T4" y="T5"/>
                        </a:cxn>
                      </a:cxnLst>
                      <a:rect l="T9" t="T10" r="T11" b="T12"/>
                      <a:pathLst>
                        <a:path w="21600" h="41327" fill="none" extrusionOk="0">
                          <a:moveTo>
                            <a:pt x="12901" y="41326"/>
                          </a:moveTo>
                          <a:cubicBezTo>
                            <a:pt x="5061" y="37877"/>
                            <a:pt x="0" y="30121"/>
                            <a:pt x="0" y="21556"/>
                          </a:cubicBezTo>
                          <a:cubicBezTo>
                            <a:pt x="-1" y="10160"/>
                            <a:pt x="8853" y="724"/>
                            <a:pt x="20225" y="-1"/>
                          </a:cubicBezTo>
                        </a:path>
                        <a:path w="21600" h="41327" stroke="0" extrusionOk="0">
                          <a:moveTo>
                            <a:pt x="12901" y="41326"/>
                          </a:moveTo>
                          <a:cubicBezTo>
                            <a:pt x="5061" y="37877"/>
                            <a:pt x="0" y="30121"/>
                            <a:pt x="0" y="21556"/>
                          </a:cubicBezTo>
                          <a:cubicBezTo>
                            <a:pt x="-1" y="10160"/>
                            <a:pt x="8853" y="724"/>
                            <a:pt x="20225" y="-1"/>
                          </a:cubicBezTo>
                          <a:lnTo>
                            <a:pt x="21600" y="21556"/>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99" name="Freeform 472"/>
                    <p:cNvSpPr>
                      <a:spLocks/>
                    </p:cNvSpPr>
                    <p:nvPr/>
                  </p:nvSpPr>
                  <p:spPr bwMode="auto">
                    <a:xfrm>
                      <a:off x="918" y="1793"/>
                      <a:ext cx="411" cy="108"/>
                    </a:xfrm>
                    <a:custGeom>
                      <a:avLst/>
                      <a:gdLst>
                        <a:gd name="T0" fmla="*/ 0 w 184"/>
                        <a:gd name="T1" fmla="*/ 234 h 49"/>
                        <a:gd name="T2" fmla="*/ 2484 w 184"/>
                        <a:gd name="T3" fmla="*/ 1157 h 49"/>
                        <a:gd name="T4" fmla="*/ 4581 w 184"/>
                        <a:gd name="T5" fmla="*/ 666 h 49"/>
                        <a:gd name="T6" fmla="*/ 2484 w 184"/>
                        <a:gd name="T7" fmla="*/ 0 h 49"/>
                        <a:gd name="T8" fmla="*/ 0 w 184"/>
                        <a:gd name="T9" fmla="*/ 234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900" name="Arc 473"/>
                    <p:cNvSpPr>
                      <a:spLocks/>
                    </p:cNvSpPr>
                    <p:nvPr/>
                  </p:nvSpPr>
                  <p:spPr bwMode="auto">
                    <a:xfrm>
                      <a:off x="921" y="1793"/>
                      <a:ext cx="407" cy="109"/>
                    </a:xfrm>
                    <a:custGeom>
                      <a:avLst/>
                      <a:gdLst>
                        <a:gd name="T0" fmla="*/ 0 w 38787"/>
                        <a:gd name="T1" fmla="*/ 0 h 21600"/>
                        <a:gd name="T2" fmla="*/ 0 w 38787"/>
                        <a:gd name="T3" fmla="*/ 0 h 21600"/>
                        <a:gd name="T4" fmla="*/ 0 w 38787"/>
                        <a:gd name="T5" fmla="*/ 0 h 21600"/>
                        <a:gd name="T6" fmla="*/ 0 60000 65536"/>
                        <a:gd name="T7" fmla="*/ 0 60000 65536"/>
                        <a:gd name="T8" fmla="*/ 0 60000 65536"/>
                        <a:gd name="T9" fmla="*/ 0 w 38787"/>
                        <a:gd name="T10" fmla="*/ 0 h 21600"/>
                        <a:gd name="T11" fmla="*/ 38787 w 38787"/>
                        <a:gd name="T12" fmla="*/ 21600 h 21600"/>
                      </a:gdLst>
                      <a:ahLst/>
                      <a:cxnLst>
                        <a:cxn ang="T6">
                          <a:pos x="T0" y="T1"/>
                        </a:cxn>
                        <a:cxn ang="T7">
                          <a:pos x="T2" y="T3"/>
                        </a:cxn>
                        <a:cxn ang="T8">
                          <a:pos x="T4" y="T5"/>
                        </a:cxn>
                      </a:cxnLst>
                      <a:rect l="T9" t="T10" r="T11" b="T12"/>
                      <a:pathLst>
                        <a:path w="38787" h="21600" fill="none" extrusionOk="0">
                          <a:moveTo>
                            <a:pt x="38786" y="12472"/>
                          </a:moveTo>
                          <a:cubicBezTo>
                            <a:pt x="34738" y="18197"/>
                            <a:pt x="28163" y="21599"/>
                            <a:pt x="21152" y="21600"/>
                          </a:cubicBezTo>
                          <a:cubicBezTo>
                            <a:pt x="10909" y="21600"/>
                            <a:pt x="2075" y="14406"/>
                            <a:pt x="-1" y="4376"/>
                          </a:cubicBezTo>
                        </a:path>
                        <a:path w="38787" h="21600" stroke="0" extrusionOk="0">
                          <a:moveTo>
                            <a:pt x="38786" y="12472"/>
                          </a:moveTo>
                          <a:cubicBezTo>
                            <a:pt x="34738" y="18197"/>
                            <a:pt x="28163" y="21599"/>
                            <a:pt x="21152" y="21600"/>
                          </a:cubicBezTo>
                          <a:cubicBezTo>
                            <a:pt x="10909" y="21600"/>
                            <a:pt x="2075" y="14406"/>
                            <a:pt x="-1" y="4376"/>
                          </a:cubicBezTo>
                          <a:lnTo>
                            <a:pt x="21152" y="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pic>
              <p:nvPicPr>
                <p:cNvPr id="59875" name="Picture 474" descr="mote"/>
                <p:cNvPicPr>
                  <a:picLocks noChangeAspect="1" noChangeArrowheads="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2" y="1104"/>
                  <a:ext cx="288"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76" name="Picture 475" descr="mote"/>
                <p:cNvPicPr>
                  <a:picLocks noChangeAspect="1" noChangeArrowheads="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 y="624"/>
                  <a:ext cx="288"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77" name="Picture 476" descr="mote"/>
                <p:cNvPicPr>
                  <a:picLocks noChangeAspect="1" noChangeArrowheads="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6" y="624"/>
                  <a:ext cx="288"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78" name="Picture 477" descr="mote"/>
                <p:cNvPicPr>
                  <a:picLocks noChangeAspect="1" noChangeArrowheads="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8" y="864"/>
                  <a:ext cx="288"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79" name="Picture 478" descr="wireless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128" y="912"/>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80" name="Freeform 479"/>
                <p:cNvSpPr>
                  <a:spLocks/>
                </p:cNvSpPr>
                <p:nvPr/>
              </p:nvSpPr>
              <p:spPr bwMode="auto">
                <a:xfrm>
                  <a:off x="3984" y="864"/>
                  <a:ext cx="144" cy="160"/>
                </a:xfrm>
                <a:custGeom>
                  <a:avLst/>
                  <a:gdLst>
                    <a:gd name="T0" fmla="*/ 0 w 144"/>
                    <a:gd name="T1" fmla="*/ 144 h 160"/>
                    <a:gd name="T2" fmla="*/ 96 w 144"/>
                    <a:gd name="T3" fmla="*/ 144 h 160"/>
                    <a:gd name="T4" fmla="*/ 96 w 144"/>
                    <a:gd name="T5" fmla="*/ 48 h 160"/>
                    <a:gd name="T6" fmla="*/ 144 w 144"/>
                    <a:gd name="T7" fmla="*/ 0 h 160"/>
                    <a:gd name="T8" fmla="*/ 0 60000 65536"/>
                    <a:gd name="T9" fmla="*/ 0 60000 65536"/>
                    <a:gd name="T10" fmla="*/ 0 60000 65536"/>
                    <a:gd name="T11" fmla="*/ 0 60000 65536"/>
                    <a:gd name="T12" fmla="*/ 0 w 144"/>
                    <a:gd name="T13" fmla="*/ 0 h 160"/>
                    <a:gd name="T14" fmla="*/ 144 w 144"/>
                    <a:gd name="T15" fmla="*/ 160 h 160"/>
                  </a:gdLst>
                  <a:ahLst/>
                  <a:cxnLst>
                    <a:cxn ang="T8">
                      <a:pos x="T0" y="T1"/>
                    </a:cxn>
                    <a:cxn ang="T9">
                      <a:pos x="T2" y="T3"/>
                    </a:cxn>
                    <a:cxn ang="T10">
                      <a:pos x="T4" y="T5"/>
                    </a:cxn>
                    <a:cxn ang="T11">
                      <a:pos x="T6" y="T7"/>
                    </a:cxn>
                  </a:cxnLst>
                  <a:rect l="T12" t="T13" r="T14" b="T15"/>
                  <a:pathLst>
                    <a:path w="144" h="160">
                      <a:moveTo>
                        <a:pt x="0" y="144"/>
                      </a:moveTo>
                      <a:cubicBezTo>
                        <a:pt x="40" y="152"/>
                        <a:pt x="80" y="160"/>
                        <a:pt x="96" y="144"/>
                      </a:cubicBezTo>
                      <a:cubicBezTo>
                        <a:pt x="112" y="128"/>
                        <a:pt x="88" y="72"/>
                        <a:pt x="96" y="48"/>
                      </a:cubicBezTo>
                      <a:cubicBezTo>
                        <a:pt x="104" y="24"/>
                        <a:pt x="136" y="8"/>
                        <a:pt x="144" y="0"/>
                      </a:cubicBezTo>
                    </a:path>
                  </a:pathLst>
                </a:custGeom>
                <a:noFill/>
                <a:ln w="22225">
                  <a:solidFill>
                    <a:srgbClr val="FF0000"/>
                  </a:solidFill>
                  <a:round/>
                  <a:headEnd type="triangle" w="sm" len="med"/>
                  <a:tailEnd type="triangle" w="sm"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81" name="Freeform 480"/>
                <p:cNvSpPr>
                  <a:spLocks/>
                </p:cNvSpPr>
                <p:nvPr/>
              </p:nvSpPr>
              <p:spPr bwMode="auto">
                <a:xfrm>
                  <a:off x="4272" y="816"/>
                  <a:ext cx="192" cy="112"/>
                </a:xfrm>
                <a:custGeom>
                  <a:avLst/>
                  <a:gdLst>
                    <a:gd name="T0" fmla="*/ 0 w 144"/>
                    <a:gd name="T1" fmla="*/ 35 h 160"/>
                    <a:gd name="T2" fmla="*/ 304 w 144"/>
                    <a:gd name="T3" fmla="*/ 35 h 160"/>
                    <a:gd name="T4" fmla="*/ 304 w 144"/>
                    <a:gd name="T5" fmla="*/ 12 h 160"/>
                    <a:gd name="T6" fmla="*/ 455 w 144"/>
                    <a:gd name="T7" fmla="*/ 0 h 160"/>
                    <a:gd name="T8" fmla="*/ 0 60000 65536"/>
                    <a:gd name="T9" fmla="*/ 0 60000 65536"/>
                    <a:gd name="T10" fmla="*/ 0 60000 65536"/>
                    <a:gd name="T11" fmla="*/ 0 60000 65536"/>
                    <a:gd name="T12" fmla="*/ 0 w 144"/>
                    <a:gd name="T13" fmla="*/ 0 h 160"/>
                    <a:gd name="T14" fmla="*/ 144 w 144"/>
                    <a:gd name="T15" fmla="*/ 160 h 160"/>
                  </a:gdLst>
                  <a:ahLst/>
                  <a:cxnLst>
                    <a:cxn ang="T8">
                      <a:pos x="T0" y="T1"/>
                    </a:cxn>
                    <a:cxn ang="T9">
                      <a:pos x="T2" y="T3"/>
                    </a:cxn>
                    <a:cxn ang="T10">
                      <a:pos x="T4" y="T5"/>
                    </a:cxn>
                    <a:cxn ang="T11">
                      <a:pos x="T6" y="T7"/>
                    </a:cxn>
                  </a:cxnLst>
                  <a:rect l="T12" t="T13" r="T14" b="T15"/>
                  <a:pathLst>
                    <a:path w="144" h="160">
                      <a:moveTo>
                        <a:pt x="0" y="144"/>
                      </a:moveTo>
                      <a:cubicBezTo>
                        <a:pt x="40" y="152"/>
                        <a:pt x="80" y="160"/>
                        <a:pt x="96" y="144"/>
                      </a:cubicBezTo>
                      <a:cubicBezTo>
                        <a:pt x="112" y="128"/>
                        <a:pt x="88" y="72"/>
                        <a:pt x="96" y="48"/>
                      </a:cubicBezTo>
                      <a:cubicBezTo>
                        <a:pt x="104" y="24"/>
                        <a:pt x="136" y="8"/>
                        <a:pt x="144" y="0"/>
                      </a:cubicBezTo>
                    </a:path>
                  </a:pathLst>
                </a:custGeom>
                <a:noFill/>
                <a:ln w="22225">
                  <a:solidFill>
                    <a:srgbClr val="FF0000"/>
                  </a:solidFill>
                  <a:round/>
                  <a:headEnd type="triangle" w="sm" len="med"/>
                  <a:tailEnd type="triangle" w="sm"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82" name="Freeform 481"/>
                <p:cNvSpPr>
                  <a:spLocks/>
                </p:cNvSpPr>
                <p:nvPr/>
              </p:nvSpPr>
              <p:spPr bwMode="auto">
                <a:xfrm rot="4679312">
                  <a:off x="4512" y="936"/>
                  <a:ext cx="240" cy="96"/>
                </a:xfrm>
                <a:custGeom>
                  <a:avLst/>
                  <a:gdLst>
                    <a:gd name="T0" fmla="*/ 0 w 144"/>
                    <a:gd name="T1" fmla="*/ 19 h 160"/>
                    <a:gd name="T2" fmla="*/ 742 w 144"/>
                    <a:gd name="T3" fmla="*/ 19 h 160"/>
                    <a:gd name="T4" fmla="*/ 742 w 144"/>
                    <a:gd name="T5" fmla="*/ 6 h 160"/>
                    <a:gd name="T6" fmla="*/ 1112 w 144"/>
                    <a:gd name="T7" fmla="*/ 0 h 160"/>
                    <a:gd name="T8" fmla="*/ 0 60000 65536"/>
                    <a:gd name="T9" fmla="*/ 0 60000 65536"/>
                    <a:gd name="T10" fmla="*/ 0 60000 65536"/>
                    <a:gd name="T11" fmla="*/ 0 60000 65536"/>
                    <a:gd name="T12" fmla="*/ 0 w 144"/>
                    <a:gd name="T13" fmla="*/ 0 h 160"/>
                    <a:gd name="T14" fmla="*/ 144 w 144"/>
                    <a:gd name="T15" fmla="*/ 160 h 160"/>
                  </a:gdLst>
                  <a:ahLst/>
                  <a:cxnLst>
                    <a:cxn ang="T8">
                      <a:pos x="T0" y="T1"/>
                    </a:cxn>
                    <a:cxn ang="T9">
                      <a:pos x="T2" y="T3"/>
                    </a:cxn>
                    <a:cxn ang="T10">
                      <a:pos x="T4" y="T5"/>
                    </a:cxn>
                    <a:cxn ang="T11">
                      <a:pos x="T6" y="T7"/>
                    </a:cxn>
                  </a:cxnLst>
                  <a:rect l="T12" t="T13" r="T14" b="T15"/>
                  <a:pathLst>
                    <a:path w="144" h="160">
                      <a:moveTo>
                        <a:pt x="0" y="144"/>
                      </a:moveTo>
                      <a:cubicBezTo>
                        <a:pt x="40" y="152"/>
                        <a:pt x="80" y="160"/>
                        <a:pt x="96" y="144"/>
                      </a:cubicBezTo>
                      <a:cubicBezTo>
                        <a:pt x="112" y="128"/>
                        <a:pt x="88" y="72"/>
                        <a:pt x="96" y="48"/>
                      </a:cubicBezTo>
                      <a:cubicBezTo>
                        <a:pt x="104" y="24"/>
                        <a:pt x="136" y="8"/>
                        <a:pt x="144" y="0"/>
                      </a:cubicBezTo>
                    </a:path>
                  </a:pathLst>
                </a:custGeom>
                <a:noFill/>
                <a:ln w="22225">
                  <a:solidFill>
                    <a:srgbClr val="FF0000"/>
                  </a:solidFill>
                  <a:round/>
                  <a:headEnd type="triangle" w="sm" len="med"/>
                  <a:tailEnd type="triangle" w="sm"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sp>
            <p:nvSpPr>
              <p:cNvPr id="59873" name="Text Box 482"/>
              <p:cNvSpPr txBox="1">
                <a:spLocks noChangeArrowheads="1"/>
              </p:cNvSpPr>
              <p:nvPr/>
            </p:nvSpPr>
            <p:spPr bwMode="auto">
              <a:xfrm>
                <a:off x="4507" y="712"/>
                <a:ext cx="1280"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200" b="1" smtClean="0">
                    <a:solidFill>
                      <a:srgbClr val="000000"/>
                    </a:solidFill>
                    <a:latin typeface="Comic Sans MS" charset="0"/>
                    <a:ea typeface="Kozuka Gothic Pro L" charset="0"/>
                    <a:cs typeface="Kozuka Gothic Pro L" charset="0"/>
                  </a:rPr>
                  <a:t>Sensor Network</a:t>
                </a:r>
                <a:endParaRPr lang="en-US" sz="1800" b="1" smtClean="0">
                  <a:solidFill>
                    <a:srgbClr val="000000"/>
                  </a:solidFill>
                  <a:latin typeface="Comic Sans MS" charset="0"/>
                  <a:ea typeface="Kozuka Gothic Pro L" charset="0"/>
                  <a:cs typeface="Kozuka Gothic Pro L" charset="0"/>
                </a:endParaRPr>
              </a:p>
            </p:txBody>
          </p:sp>
        </p:grpSp>
        <p:grpSp>
          <p:nvGrpSpPr>
            <p:cNvPr id="59443" name="Group 483"/>
            <p:cNvGrpSpPr>
              <a:grpSpLocks/>
            </p:cNvGrpSpPr>
            <p:nvPr/>
          </p:nvGrpSpPr>
          <p:grpSpPr bwMode="auto">
            <a:xfrm>
              <a:off x="3840" y="1104"/>
              <a:ext cx="1920" cy="1752"/>
              <a:chOff x="288" y="1200"/>
              <a:chExt cx="1920" cy="1752"/>
            </a:xfrm>
          </p:grpSpPr>
          <p:grpSp>
            <p:nvGrpSpPr>
              <p:cNvPr id="59444" name="Group 484"/>
              <p:cNvGrpSpPr>
                <a:grpSpLocks/>
              </p:cNvGrpSpPr>
              <p:nvPr/>
            </p:nvGrpSpPr>
            <p:grpSpPr bwMode="auto">
              <a:xfrm>
                <a:off x="288" y="1200"/>
                <a:ext cx="1920" cy="1132"/>
                <a:chOff x="626" y="1346"/>
                <a:chExt cx="926" cy="556"/>
              </a:xfrm>
            </p:grpSpPr>
            <p:grpSp>
              <p:nvGrpSpPr>
                <p:cNvPr id="59845" name="Group 485"/>
                <p:cNvGrpSpPr>
                  <a:grpSpLocks/>
                </p:cNvGrpSpPr>
                <p:nvPr/>
              </p:nvGrpSpPr>
              <p:grpSpPr bwMode="auto">
                <a:xfrm>
                  <a:off x="628" y="1351"/>
                  <a:ext cx="921" cy="550"/>
                  <a:chOff x="628" y="1351"/>
                  <a:chExt cx="921" cy="550"/>
                </a:xfrm>
              </p:grpSpPr>
              <p:sp>
                <p:nvSpPr>
                  <p:cNvPr id="59863" name="Oval 486"/>
                  <p:cNvSpPr>
                    <a:spLocks noChangeArrowheads="1"/>
                  </p:cNvSpPr>
                  <p:nvPr/>
                </p:nvSpPr>
                <p:spPr bwMode="auto">
                  <a:xfrm>
                    <a:off x="943" y="1351"/>
                    <a:ext cx="401" cy="227"/>
                  </a:xfrm>
                  <a:prstGeom prst="ellipse">
                    <a:avLst/>
                  </a:pr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64" name="Oval 487"/>
                  <p:cNvSpPr>
                    <a:spLocks noChangeArrowheads="1"/>
                  </p:cNvSpPr>
                  <p:nvPr/>
                </p:nvSpPr>
                <p:spPr bwMode="auto">
                  <a:xfrm>
                    <a:off x="722" y="1410"/>
                    <a:ext cx="308" cy="228"/>
                  </a:xfrm>
                  <a:prstGeom prst="ellipse">
                    <a:avLst/>
                  </a:pr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65" name="Oval 488"/>
                  <p:cNvSpPr>
                    <a:spLocks noChangeArrowheads="1"/>
                  </p:cNvSpPr>
                  <p:nvPr/>
                </p:nvSpPr>
                <p:spPr bwMode="auto">
                  <a:xfrm>
                    <a:off x="628" y="1547"/>
                    <a:ext cx="208" cy="186"/>
                  </a:xfrm>
                  <a:prstGeom prst="ellipse">
                    <a:avLst/>
                  </a:pr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66" name="Oval 489"/>
                  <p:cNvSpPr>
                    <a:spLocks noChangeArrowheads="1"/>
                  </p:cNvSpPr>
                  <p:nvPr/>
                </p:nvSpPr>
                <p:spPr bwMode="auto">
                  <a:xfrm>
                    <a:off x="691" y="1629"/>
                    <a:ext cx="312" cy="201"/>
                  </a:xfrm>
                  <a:prstGeom prst="ellipse">
                    <a:avLst/>
                  </a:pr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67" name="Oval 490"/>
                  <p:cNvSpPr>
                    <a:spLocks noChangeArrowheads="1"/>
                  </p:cNvSpPr>
                  <p:nvPr/>
                </p:nvSpPr>
                <p:spPr bwMode="auto">
                  <a:xfrm>
                    <a:off x="912" y="1662"/>
                    <a:ext cx="466" cy="239"/>
                  </a:xfrm>
                  <a:prstGeom prst="ellipse">
                    <a:avLst/>
                  </a:pr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68" name="Oval 491"/>
                  <p:cNvSpPr>
                    <a:spLocks noChangeArrowheads="1"/>
                  </p:cNvSpPr>
                  <p:nvPr/>
                </p:nvSpPr>
                <p:spPr bwMode="auto">
                  <a:xfrm>
                    <a:off x="1208" y="1417"/>
                    <a:ext cx="299" cy="179"/>
                  </a:xfrm>
                  <a:prstGeom prst="ellipse">
                    <a:avLst/>
                  </a:pr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69" name="Oval 492"/>
                  <p:cNvSpPr>
                    <a:spLocks noChangeArrowheads="1"/>
                  </p:cNvSpPr>
                  <p:nvPr/>
                </p:nvSpPr>
                <p:spPr bwMode="auto">
                  <a:xfrm>
                    <a:off x="1253" y="1532"/>
                    <a:ext cx="296" cy="179"/>
                  </a:xfrm>
                  <a:prstGeom prst="ellipse">
                    <a:avLst/>
                  </a:pr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70" name="Oval 493"/>
                  <p:cNvSpPr>
                    <a:spLocks noChangeArrowheads="1"/>
                  </p:cNvSpPr>
                  <p:nvPr/>
                </p:nvSpPr>
                <p:spPr bwMode="auto">
                  <a:xfrm>
                    <a:off x="1226" y="1570"/>
                    <a:ext cx="294" cy="294"/>
                  </a:xfrm>
                  <a:prstGeom prst="ellipse">
                    <a:avLst/>
                  </a:pr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71" name="Oval 494"/>
                  <p:cNvSpPr>
                    <a:spLocks noChangeArrowheads="1"/>
                  </p:cNvSpPr>
                  <p:nvPr/>
                </p:nvSpPr>
                <p:spPr bwMode="auto">
                  <a:xfrm>
                    <a:off x="796" y="1481"/>
                    <a:ext cx="597" cy="294"/>
                  </a:xfrm>
                  <a:prstGeom prst="ellipse">
                    <a:avLst/>
                  </a:pr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846" name="Group 495"/>
                <p:cNvGrpSpPr>
                  <a:grpSpLocks/>
                </p:cNvGrpSpPr>
                <p:nvPr/>
              </p:nvGrpSpPr>
              <p:grpSpPr bwMode="auto">
                <a:xfrm>
                  <a:off x="626" y="1346"/>
                  <a:ext cx="926" cy="556"/>
                  <a:chOff x="626" y="1346"/>
                  <a:chExt cx="926" cy="556"/>
                </a:xfrm>
              </p:grpSpPr>
              <p:sp>
                <p:nvSpPr>
                  <p:cNvPr id="59847" name="Freeform 496"/>
                  <p:cNvSpPr>
                    <a:spLocks/>
                  </p:cNvSpPr>
                  <p:nvPr/>
                </p:nvSpPr>
                <p:spPr bwMode="auto">
                  <a:xfrm>
                    <a:off x="952" y="1346"/>
                    <a:ext cx="381" cy="117"/>
                  </a:xfrm>
                  <a:custGeom>
                    <a:avLst/>
                    <a:gdLst>
                      <a:gd name="T0" fmla="*/ 4216 w 171"/>
                      <a:gd name="T1" fmla="*/ 784 h 53"/>
                      <a:gd name="T2" fmla="*/ 2146 w 171"/>
                      <a:gd name="T3" fmla="*/ 20 h 53"/>
                      <a:gd name="T4" fmla="*/ 0 w 171"/>
                      <a:gd name="T5" fmla="*/ 848 h 53"/>
                      <a:gd name="T6" fmla="*/ 2146 w 171"/>
                      <a:gd name="T7" fmla="*/ 1258 h 53"/>
                      <a:gd name="T8" fmla="*/ 4216 w 171"/>
                      <a:gd name="T9" fmla="*/ 784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48" name="Arc 497"/>
                  <p:cNvSpPr>
                    <a:spLocks/>
                  </p:cNvSpPr>
                  <p:nvPr/>
                </p:nvSpPr>
                <p:spPr bwMode="auto">
                  <a:xfrm>
                    <a:off x="955" y="1350"/>
                    <a:ext cx="378" cy="113"/>
                  </a:xfrm>
                  <a:custGeom>
                    <a:avLst/>
                    <a:gdLst>
                      <a:gd name="T0" fmla="*/ 0 w 40571"/>
                      <a:gd name="T1" fmla="*/ 0 h 21600"/>
                      <a:gd name="T2" fmla="*/ 0 w 40571"/>
                      <a:gd name="T3" fmla="*/ 0 h 21600"/>
                      <a:gd name="T4" fmla="*/ 0 w 40571"/>
                      <a:gd name="T5" fmla="*/ 0 h 21600"/>
                      <a:gd name="T6" fmla="*/ 0 60000 65536"/>
                      <a:gd name="T7" fmla="*/ 0 60000 65536"/>
                      <a:gd name="T8" fmla="*/ 0 60000 65536"/>
                      <a:gd name="T9" fmla="*/ 0 w 40571"/>
                      <a:gd name="T10" fmla="*/ 0 h 21600"/>
                      <a:gd name="T11" fmla="*/ 40571 w 40571"/>
                      <a:gd name="T12" fmla="*/ 21600 h 21600"/>
                    </a:gdLst>
                    <a:ahLst/>
                    <a:cxnLst>
                      <a:cxn ang="T6">
                        <a:pos x="T0" y="T1"/>
                      </a:cxn>
                      <a:cxn ang="T7">
                        <a:pos x="T2" y="T3"/>
                      </a:cxn>
                      <a:cxn ang="T8">
                        <a:pos x="T4" y="T5"/>
                      </a:cxn>
                    </a:cxnLst>
                    <a:rect l="T9" t="T10" r="T11" b="T12"/>
                    <a:pathLst>
                      <a:path w="40571" h="21600" fill="none" extrusionOk="0">
                        <a:moveTo>
                          <a:pt x="0" y="14825"/>
                        </a:moveTo>
                        <a:cubicBezTo>
                          <a:pt x="2922" y="5976"/>
                          <a:pt x="11191" y="-1"/>
                          <a:pt x="20510" y="0"/>
                        </a:cubicBezTo>
                        <a:cubicBezTo>
                          <a:pt x="29348" y="0"/>
                          <a:pt x="37294" y="5384"/>
                          <a:pt x="40571" y="13592"/>
                        </a:cubicBezTo>
                      </a:path>
                      <a:path w="40571" h="21600" stroke="0" extrusionOk="0">
                        <a:moveTo>
                          <a:pt x="0" y="14825"/>
                        </a:moveTo>
                        <a:cubicBezTo>
                          <a:pt x="2922" y="5976"/>
                          <a:pt x="11191" y="-1"/>
                          <a:pt x="20510" y="0"/>
                        </a:cubicBezTo>
                        <a:cubicBezTo>
                          <a:pt x="29348" y="0"/>
                          <a:pt x="37294" y="5384"/>
                          <a:pt x="40571" y="13592"/>
                        </a:cubicBezTo>
                        <a:lnTo>
                          <a:pt x="20510" y="21600"/>
                        </a:lnTo>
                        <a:close/>
                      </a:path>
                    </a:pathLst>
                  </a:custGeom>
                  <a:solidFill>
                    <a:srgbClr val="D7E39E"/>
                  </a:solidFill>
                  <a:ln w="6350">
                    <a:solidFill>
                      <a:srgbClr val="6C8F93"/>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49" name="Freeform 498"/>
                  <p:cNvSpPr>
                    <a:spLocks/>
                  </p:cNvSpPr>
                  <p:nvPr/>
                </p:nvSpPr>
                <p:spPr bwMode="auto">
                  <a:xfrm>
                    <a:off x="720" y="1408"/>
                    <a:ext cx="238" cy="139"/>
                  </a:xfrm>
                  <a:custGeom>
                    <a:avLst/>
                    <a:gdLst>
                      <a:gd name="T0" fmla="*/ 2618 w 107"/>
                      <a:gd name="T1" fmla="*/ 161 h 63"/>
                      <a:gd name="T2" fmla="*/ 1717 w 107"/>
                      <a:gd name="T3" fmla="*/ 0 h 63"/>
                      <a:gd name="T4" fmla="*/ 20 w 107"/>
                      <a:gd name="T5" fmla="*/ 1236 h 63"/>
                      <a:gd name="T6" fmla="*/ 44 w 107"/>
                      <a:gd name="T7" fmla="*/ 1494 h 63"/>
                      <a:gd name="T8" fmla="*/ 1717 w 107"/>
                      <a:gd name="T9" fmla="*/ 1236 h 63"/>
                      <a:gd name="T10" fmla="*/ 2618 w 107"/>
                      <a:gd name="T11" fmla="*/ 161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50" name="Arc 499"/>
                  <p:cNvSpPr>
                    <a:spLocks/>
                  </p:cNvSpPr>
                  <p:nvPr/>
                </p:nvSpPr>
                <p:spPr bwMode="auto">
                  <a:xfrm>
                    <a:off x="724" y="1410"/>
                    <a:ext cx="234" cy="137"/>
                  </a:xfrm>
                  <a:custGeom>
                    <a:avLst/>
                    <a:gdLst>
                      <a:gd name="T0" fmla="*/ 0 w 32981"/>
                      <a:gd name="T1" fmla="*/ 0 h 26208"/>
                      <a:gd name="T2" fmla="*/ 0 w 32981"/>
                      <a:gd name="T3" fmla="*/ 0 h 26208"/>
                      <a:gd name="T4" fmla="*/ 0 w 32981"/>
                      <a:gd name="T5" fmla="*/ 0 h 26208"/>
                      <a:gd name="T6" fmla="*/ 0 60000 65536"/>
                      <a:gd name="T7" fmla="*/ 0 60000 65536"/>
                      <a:gd name="T8" fmla="*/ 0 60000 65536"/>
                      <a:gd name="T9" fmla="*/ 0 w 32981"/>
                      <a:gd name="T10" fmla="*/ 0 h 26208"/>
                      <a:gd name="T11" fmla="*/ 32981 w 32981"/>
                      <a:gd name="T12" fmla="*/ 26208 h 26208"/>
                    </a:gdLst>
                    <a:ahLst/>
                    <a:cxnLst>
                      <a:cxn ang="T6">
                        <a:pos x="T0" y="T1"/>
                      </a:cxn>
                      <a:cxn ang="T7">
                        <a:pos x="T2" y="T3"/>
                      </a:cxn>
                      <a:cxn ang="T8">
                        <a:pos x="T4" y="T5"/>
                      </a:cxn>
                    </a:cxnLst>
                    <a:rect l="T9" t="T10" r="T11" b="T12"/>
                    <a:pathLst>
                      <a:path w="32981" h="26208" fill="none" extrusionOk="0">
                        <a:moveTo>
                          <a:pt x="497" y="26207"/>
                        </a:moveTo>
                        <a:cubicBezTo>
                          <a:pt x="166" y="24694"/>
                          <a:pt x="0" y="23149"/>
                          <a:pt x="0" y="21600"/>
                        </a:cubicBezTo>
                        <a:cubicBezTo>
                          <a:pt x="0" y="9670"/>
                          <a:pt x="9670" y="0"/>
                          <a:pt x="21600" y="0"/>
                        </a:cubicBezTo>
                        <a:cubicBezTo>
                          <a:pt x="25621" y="-1"/>
                          <a:pt x="29563" y="1122"/>
                          <a:pt x="32981" y="3241"/>
                        </a:cubicBezTo>
                      </a:path>
                      <a:path w="32981" h="26208" stroke="0" extrusionOk="0">
                        <a:moveTo>
                          <a:pt x="497" y="26207"/>
                        </a:moveTo>
                        <a:cubicBezTo>
                          <a:pt x="166" y="24694"/>
                          <a:pt x="0" y="23149"/>
                          <a:pt x="0" y="21600"/>
                        </a:cubicBezTo>
                        <a:cubicBezTo>
                          <a:pt x="0" y="9670"/>
                          <a:pt x="9670" y="0"/>
                          <a:pt x="21600" y="0"/>
                        </a:cubicBezTo>
                        <a:cubicBezTo>
                          <a:pt x="25621" y="-1"/>
                          <a:pt x="29563" y="1122"/>
                          <a:pt x="32981" y="3241"/>
                        </a:cubicBezTo>
                        <a:lnTo>
                          <a:pt x="21600" y="21600"/>
                        </a:lnTo>
                        <a:close/>
                      </a:path>
                    </a:pathLst>
                  </a:custGeom>
                  <a:solidFill>
                    <a:srgbClr val="D7E39E"/>
                  </a:solidFill>
                  <a:ln w="6350">
                    <a:solidFill>
                      <a:srgbClr val="6C8F93"/>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51" name="Freeform 500"/>
                  <p:cNvSpPr>
                    <a:spLocks/>
                  </p:cNvSpPr>
                  <p:nvPr/>
                </p:nvSpPr>
                <p:spPr bwMode="auto">
                  <a:xfrm>
                    <a:off x="689" y="1722"/>
                    <a:ext cx="238" cy="111"/>
                  </a:xfrm>
                  <a:custGeom>
                    <a:avLst/>
                    <a:gdLst>
                      <a:gd name="T0" fmla="*/ 0 w 107"/>
                      <a:gd name="T1" fmla="*/ 0 h 50"/>
                      <a:gd name="T2" fmla="*/ 0 w 107"/>
                      <a:gd name="T3" fmla="*/ 44 h 50"/>
                      <a:gd name="T4" fmla="*/ 1762 w 107"/>
                      <a:gd name="T5" fmla="*/ 1212 h 50"/>
                      <a:gd name="T6" fmla="*/ 2618 w 107"/>
                      <a:gd name="T7" fmla="*/ 1074 h 50"/>
                      <a:gd name="T8" fmla="*/ 1762 w 107"/>
                      <a:gd name="T9" fmla="*/ 80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52" name="Arc 501"/>
                  <p:cNvSpPr>
                    <a:spLocks/>
                  </p:cNvSpPr>
                  <p:nvPr/>
                </p:nvSpPr>
                <p:spPr bwMode="auto">
                  <a:xfrm>
                    <a:off x="691" y="1724"/>
                    <a:ext cx="235" cy="107"/>
                  </a:xfrm>
                  <a:custGeom>
                    <a:avLst/>
                    <a:gdLst>
                      <a:gd name="T0" fmla="*/ 0 w 32011"/>
                      <a:gd name="T1" fmla="*/ 0 h 22657"/>
                      <a:gd name="T2" fmla="*/ 0 w 32011"/>
                      <a:gd name="T3" fmla="*/ 0 h 22657"/>
                      <a:gd name="T4" fmla="*/ 0 w 32011"/>
                      <a:gd name="T5" fmla="*/ 0 h 22657"/>
                      <a:gd name="T6" fmla="*/ 0 60000 65536"/>
                      <a:gd name="T7" fmla="*/ 0 60000 65536"/>
                      <a:gd name="T8" fmla="*/ 0 60000 65536"/>
                      <a:gd name="T9" fmla="*/ 0 w 32011"/>
                      <a:gd name="T10" fmla="*/ 0 h 22657"/>
                      <a:gd name="T11" fmla="*/ 32011 w 32011"/>
                      <a:gd name="T12" fmla="*/ 22657 h 22657"/>
                    </a:gdLst>
                    <a:ahLst/>
                    <a:cxnLst>
                      <a:cxn ang="T6">
                        <a:pos x="T0" y="T1"/>
                      </a:cxn>
                      <a:cxn ang="T7">
                        <a:pos x="T2" y="T3"/>
                      </a:cxn>
                      <a:cxn ang="T8">
                        <a:pos x="T4" y="T5"/>
                      </a:cxn>
                    </a:cxnLst>
                    <a:rect l="T9" t="T10" r="T11" b="T12"/>
                    <a:pathLst>
                      <a:path w="32011" h="22657" fill="none" extrusionOk="0">
                        <a:moveTo>
                          <a:pt x="32011" y="19982"/>
                        </a:moveTo>
                        <a:cubicBezTo>
                          <a:pt x="28821" y="21736"/>
                          <a:pt x="25240" y="22656"/>
                          <a:pt x="21600" y="22657"/>
                        </a:cubicBezTo>
                        <a:cubicBezTo>
                          <a:pt x="9670" y="22657"/>
                          <a:pt x="0" y="12986"/>
                          <a:pt x="0" y="1057"/>
                        </a:cubicBezTo>
                        <a:cubicBezTo>
                          <a:pt x="-1" y="704"/>
                          <a:pt x="8" y="352"/>
                          <a:pt x="25" y="-1"/>
                        </a:cubicBezTo>
                      </a:path>
                      <a:path w="32011" h="22657" stroke="0" extrusionOk="0">
                        <a:moveTo>
                          <a:pt x="32011" y="19982"/>
                        </a:moveTo>
                        <a:cubicBezTo>
                          <a:pt x="28821" y="21736"/>
                          <a:pt x="25240" y="22656"/>
                          <a:pt x="21600" y="22657"/>
                        </a:cubicBezTo>
                        <a:cubicBezTo>
                          <a:pt x="9670" y="22657"/>
                          <a:pt x="0" y="12986"/>
                          <a:pt x="0" y="1057"/>
                        </a:cubicBezTo>
                        <a:cubicBezTo>
                          <a:pt x="-1" y="704"/>
                          <a:pt x="8" y="352"/>
                          <a:pt x="25" y="-1"/>
                        </a:cubicBezTo>
                        <a:lnTo>
                          <a:pt x="21600" y="1057"/>
                        </a:lnTo>
                        <a:close/>
                      </a:path>
                    </a:pathLst>
                  </a:custGeom>
                  <a:solidFill>
                    <a:srgbClr val="D7E39E"/>
                  </a:solidFill>
                  <a:ln w="6350">
                    <a:solidFill>
                      <a:srgbClr val="6C8F93"/>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53" name="Freeform 502"/>
                  <p:cNvSpPr>
                    <a:spLocks/>
                  </p:cNvSpPr>
                  <p:nvPr/>
                </p:nvSpPr>
                <p:spPr bwMode="auto">
                  <a:xfrm>
                    <a:off x="1329" y="1413"/>
                    <a:ext cx="180" cy="134"/>
                  </a:xfrm>
                  <a:custGeom>
                    <a:avLst/>
                    <a:gdLst>
                      <a:gd name="T0" fmla="*/ 1758 w 81"/>
                      <a:gd name="T1" fmla="*/ 1419 h 61"/>
                      <a:gd name="T2" fmla="*/ 1976 w 81"/>
                      <a:gd name="T3" fmla="*/ 956 h 61"/>
                      <a:gd name="T4" fmla="*/ 340 w 81"/>
                      <a:gd name="T5" fmla="*/ 20 h 61"/>
                      <a:gd name="T6" fmla="*/ 0 w 81"/>
                      <a:gd name="T7" fmla="*/ 20 h 61"/>
                      <a:gd name="T8" fmla="*/ 340 w 81"/>
                      <a:gd name="T9" fmla="*/ 956 h 61"/>
                      <a:gd name="T10" fmla="*/ 1758 w 81"/>
                      <a:gd name="T11" fmla="*/ 1419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54" name="Arc 503"/>
                  <p:cNvSpPr>
                    <a:spLocks/>
                  </p:cNvSpPr>
                  <p:nvPr/>
                </p:nvSpPr>
                <p:spPr bwMode="auto">
                  <a:xfrm>
                    <a:off x="1330" y="1417"/>
                    <a:ext cx="177" cy="131"/>
                  </a:xfrm>
                  <a:custGeom>
                    <a:avLst/>
                    <a:gdLst>
                      <a:gd name="T0" fmla="*/ 0 w 25945"/>
                      <a:gd name="T1" fmla="*/ 0 h 32434"/>
                      <a:gd name="T2" fmla="*/ 0 w 25945"/>
                      <a:gd name="T3" fmla="*/ 0 h 32434"/>
                      <a:gd name="T4" fmla="*/ 0 w 25945"/>
                      <a:gd name="T5" fmla="*/ 0 h 32434"/>
                      <a:gd name="T6" fmla="*/ 0 60000 65536"/>
                      <a:gd name="T7" fmla="*/ 0 60000 65536"/>
                      <a:gd name="T8" fmla="*/ 0 60000 65536"/>
                      <a:gd name="T9" fmla="*/ 0 w 25945"/>
                      <a:gd name="T10" fmla="*/ 0 h 32434"/>
                      <a:gd name="T11" fmla="*/ 25945 w 25945"/>
                      <a:gd name="T12" fmla="*/ 32434 h 32434"/>
                    </a:gdLst>
                    <a:ahLst/>
                    <a:cxnLst>
                      <a:cxn ang="T6">
                        <a:pos x="T0" y="T1"/>
                      </a:cxn>
                      <a:cxn ang="T7">
                        <a:pos x="T2" y="T3"/>
                      </a:cxn>
                      <a:cxn ang="T8">
                        <a:pos x="T4" y="T5"/>
                      </a:cxn>
                    </a:cxnLst>
                    <a:rect l="T9" t="T10" r="T11" b="T12"/>
                    <a:pathLst>
                      <a:path w="25945" h="32434" fill="none" extrusionOk="0">
                        <a:moveTo>
                          <a:pt x="0" y="441"/>
                        </a:moveTo>
                        <a:cubicBezTo>
                          <a:pt x="1429" y="147"/>
                          <a:pt x="2885" y="-1"/>
                          <a:pt x="4345" y="0"/>
                        </a:cubicBezTo>
                        <a:cubicBezTo>
                          <a:pt x="16274" y="0"/>
                          <a:pt x="25945" y="9670"/>
                          <a:pt x="25945" y="21600"/>
                        </a:cubicBezTo>
                        <a:cubicBezTo>
                          <a:pt x="25945" y="25404"/>
                          <a:pt x="24939" y="29142"/>
                          <a:pt x="23031" y="32433"/>
                        </a:cubicBezTo>
                      </a:path>
                      <a:path w="25945" h="32434" stroke="0" extrusionOk="0">
                        <a:moveTo>
                          <a:pt x="0" y="441"/>
                        </a:moveTo>
                        <a:cubicBezTo>
                          <a:pt x="1429" y="147"/>
                          <a:pt x="2885" y="-1"/>
                          <a:pt x="4345" y="0"/>
                        </a:cubicBezTo>
                        <a:cubicBezTo>
                          <a:pt x="16274" y="0"/>
                          <a:pt x="25945" y="9670"/>
                          <a:pt x="25945" y="21600"/>
                        </a:cubicBezTo>
                        <a:cubicBezTo>
                          <a:pt x="25945" y="25404"/>
                          <a:pt x="24939" y="29142"/>
                          <a:pt x="23031" y="32433"/>
                        </a:cubicBezTo>
                        <a:lnTo>
                          <a:pt x="4345" y="21600"/>
                        </a:lnTo>
                        <a:close/>
                      </a:path>
                    </a:pathLst>
                  </a:custGeom>
                  <a:solidFill>
                    <a:srgbClr val="D7E39E"/>
                  </a:solidFill>
                  <a:ln w="6350">
                    <a:solidFill>
                      <a:srgbClr val="6C8F93"/>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55" name="Freeform 504"/>
                  <p:cNvSpPr>
                    <a:spLocks/>
                  </p:cNvSpPr>
                  <p:nvPr/>
                </p:nvSpPr>
                <p:spPr bwMode="auto">
                  <a:xfrm>
                    <a:off x="1380" y="1545"/>
                    <a:ext cx="172" cy="133"/>
                  </a:xfrm>
                  <a:custGeom>
                    <a:avLst/>
                    <a:gdLst>
                      <a:gd name="T0" fmla="*/ 1537 w 77"/>
                      <a:gd name="T1" fmla="*/ 1450 h 60"/>
                      <a:gd name="T2" fmla="*/ 1917 w 77"/>
                      <a:gd name="T3" fmla="*/ 849 h 60"/>
                      <a:gd name="T4" fmla="*/ 1193 w 77"/>
                      <a:gd name="T5" fmla="*/ 0 h 60"/>
                      <a:gd name="T6" fmla="*/ 0 w 77"/>
                      <a:gd name="T7" fmla="*/ 849 h 60"/>
                      <a:gd name="T8" fmla="*/ 1537 w 77"/>
                      <a:gd name="T9" fmla="*/ 145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56" name="Arc 505"/>
                  <p:cNvSpPr>
                    <a:spLocks/>
                  </p:cNvSpPr>
                  <p:nvPr/>
                </p:nvSpPr>
                <p:spPr bwMode="auto">
                  <a:xfrm>
                    <a:off x="1380" y="1548"/>
                    <a:ext cx="170" cy="131"/>
                  </a:xfrm>
                  <a:custGeom>
                    <a:avLst/>
                    <a:gdLst>
                      <a:gd name="T0" fmla="*/ 0 w 21600"/>
                      <a:gd name="T1" fmla="*/ 0 h 29676"/>
                      <a:gd name="T2" fmla="*/ 0 w 21600"/>
                      <a:gd name="T3" fmla="*/ 0 h 29676"/>
                      <a:gd name="T4" fmla="*/ 0 w 21600"/>
                      <a:gd name="T5" fmla="*/ 0 h 29676"/>
                      <a:gd name="T6" fmla="*/ 0 60000 65536"/>
                      <a:gd name="T7" fmla="*/ 0 60000 65536"/>
                      <a:gd name="T8" fmla="*/ 0 60000 65536"/>
                      <a:gd name="T9" fmla="*/ 0 w 21600"/>
                      <a:gd name="T10" fmla="*/ 0 h 29676"/>
                      <a:gd name="T11" fmla="*/ 21600 w 21600"/>
                      <a:gd name="T12" fmla="*/ 29676 h 29676"/>
                    </a:gdLst>
                    <a:ahLst/>
                    <a:cxnLst>
                      <a:cxn ang="T6">
                        <a:pos x="T0" y="T1"/>
                      </a:cxn>
                      <a:cxn ang="T7">
                        <a:pos x="T2" y="T3"/>
                      </a:cxn>
                      <a:cxn ang="T8">
                        <a:pos x="T4" y="T5"/>
                      </a:cxn>
                    </a:cxnLst>
                    <a:rect l="T9" t="T10" r="T11" b="T12"/>
                    <a:pathLst>
                      <a:path w="21600" h="29676" fill="none" extrusionOk="0">
                        <a:moveTo>
                          <a:pt x="13401" y="-1"/>
                        </a:moveTo>
                        <a:cubicBezTo>
                          <a:pt x="18579" y="4096"/>
                          <a:pt x="21600" y="10336"/>
                          <a:pt x="21600" y="16940"/>
                        </a:cubicBezTo>
                        <a:cubicBezTo>
                          <a:pt x="21600" y="21518"/>
                          <a:pt x="20145" y="25978"/>
                          <a:pt x="17445" y="29675"/>
                        </a:cubicBezTo>
                      </a:path>
                      <a:path w="21600" h="29676" stroke="0" extrusionOk="0">
                        <a:moveTo>
                          <a:pt x="13401" y="-1"/>
                        </a:moveTo>
                        <a:cubicBezTo>
                          <a:pt x="18579" y="4096"/>
                          <a:pt x="21600" y="10336"/>
                          <a:pt x="21600" y="16940"/>
                        </a:cubicBezTo>
                        <a:cubicBezTo>
                          <a:pt x="21600" y="21518"/>
                          <a:pt x="20145" y="25978"/>
                          <a:pt x="17445" y="29675"/>
                        </a:cubicBezTo>
                        <a:lnTo>
                          <a:pt x="0" y="16940"/>
                        </a:lnTo>
                        <a:close/>
                      </a:path>
                    </a:pathLst>
                  </a:custGeom>
                  <a:solidFill>
                    <a:srgbClr val="D7E39E"/>
                  </a:solidFill>
                  <a:ln w="6350">
                    <a:solidFill>
                      <a:srgbClr val="6C8F93"/>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57" name="Freeform 506"/>
                  <p:cNvSpPr>
                    <a:spLocks/>
                  </p:cNvSpPr>
                  <p:nvPr/>
                </p:nvSpPr>
                <p:spPr bwMode="auto">
                  <a:xfrm>
                    <a:off x="1322" y="1676"/>
                    <a:ext cx="203" cy="192"/>
                  </a:xfrm>
                  <a:custGeom>
                    <a:avLst/>
                    <a:gdLst>
                      <a:gd name="T0" fmla="*/ 0 w 91"/>
                      <a:gd name="T1" fmla="*/ 1969 h 87"/>
                      <a:gd name="T2" fmla="*/ 567 w 91"/>
                      <a:gd name="T3" fmla="*/ 2041 h 87"/>
                      <a:gd name="T4" fmla="*/ 2255 w 91"/>
                      <a:gd name="T5" fmla="*/ 472 h 87"/>
                      <a:gd name="T6" fmla="*/ 2175 w 91"/>
                      <a:gd name="T7" fmla="*/ 0 h 87"/>
                      <a:gd name="T8" fmla="*/ 567 w 91"/>
                      <a:gd name="T9" fmla="*/ 472 h 87"/>
                      <a:gd name="T10" fmla="*/ 0 w 91"/>
                      <a:gd name="T11" fmla="*/ 1969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58" name="Arc 507"/>
                  <p:cNvSpPr>
                    <a:spLocks/>
                  </p:cNvSpPr>
                  <p:nvPr/>
                </p:nvSpPr>
                <p:spPr bwMode="auto">
                  <a:xfrm>
                    <a:off x="1325" y="1678"/>
                    <a:ext cx="198" cy="188"/>
                  </a:xfrm>
                  <a:custGeom>
                    <a:avLst/>
                    <a:gdLst>
                      <a:gd name="T0" fmla="*/ 0 w 28670"/>
                      <a:gd name="T1" fmla="*/ 0 h 27823"/>
                      <a:gd name="T2" fmla="*/ 0 w 28670"/>
                      <a:gd name="T3" fmla="*/ 0 h 27823"/>
                      <a:gd name="T4" fmla="*/ 0 w 28670"/>
                      <a:gd name="T5" fmla="*/ 0 h 27823"/>
                      <a:gd name="T6" fmla="*/ 0 60000 65536"/>
                      <a:gd name="T7" fmla="*/ 0 60000 65536"/>
                      <a:gd name="T8" fmla="*/ 0 60000 65536"/>
                      <a:gd name="T9" fmla="*/ 0 w 28670"/>
                      <a:gd name="T10" fmla="*/ 0 h 27823"/>
                      <a:gd name="T11" fmla="*/ 28670 w 28670"/>
                      <a:gd name="T12" fmla="*/ 27823 h 27823"/>
                    </a:gdLst>
                    <a:ahLst/>
                    <a:cxnLst>
                      <a:cxn ang="T6">
                        <a:pos x="T0" y="T1"/>
                      </a:cxn>
                      <a:cxn ang="T7">
                        <a:pos x="T2" y="T3"/>
                      </a:cxn>
                      <a:cxn ang="T8">
                        <a:pos x="T4" y="T5"/>
                      </a:cxn>
                    </a:cxnLst>
                    <a:rect l="T9" t="T10" r="T11" b="T12"/>
                    <a:pathLst>
                      <a:path w="28670" h="27823" fill="none" extrusionOk="0">
                        <a:moveTo>
                          <a:pt x="27754" y="-1"/>
                        </a:moveTo>
                        <a:cubicBezTo>
                          <a:pt x="28361" y="2018"/>
                          <a:pt x="28670" y="4115"/>
                          <a:pt x="28670" y="6223"/>
                        </a:cubicBezTo>
                        <a:cubicBezTo>
                          <a:pt x="28670" y="18152"/>
                          <a:pt x="18999" y="27823"/>
                          <a:pt x="7070" y="27823"/>
                        </a:cubicBezTo>
                        <a:cubicBezTo>
                          <a:pt x="4663" y="27823"/>
                          <a:pt x="2273" y="27420"/>
                          <a:pt x="-1" y="26633"/>
                        </a:cubicBezTo>
                      </a:path>
                      <a:path w="28670" h="27823" stroke="0" extrusionOk="0">
                        <a:moveTo>
                          <a:pt x="27754" y="-1"/>
                        </a:moveTo>
                        <a:cubicBezTo>
                          <a:pt x="28361" y="2018"/>
                          <a:pt x="28670" y="4115"/>
                          <a:pt x="28670" y="6223"/>
                        </a:cubicBezTo>
                        <a:cubicBezTo>
                          <a:pt x="28670" y="18152"/>
                          <a:pt x="18999" y="27823"/>
                          <a:pt x="7070" y="27823"/>
                        </a:cubicBezTo>
                        <a:cubicBezTo>
                          <a:pt x="4663" y="27823"/>
                          <a:pt x="2273" y="27420"/>
                          <a:pt x="-1" y="26633"/>
                        </a:cubicBezTo>
                        <a:lnTo>
                          <a:pt x="7070" y="6223"/>
                        </a:lnTo>
                        <a:close/>
                      </a:path>
                    </a:pathLst>
                  </a:custGeom>
                  <a:solidFill>
                    <a:srgbClr val="D7E39E"/>
                  </a:solidFill>
                  <a:ln w="6350">
                    <a:solidFill>
                      <a:srgbClr val="6C8F93"/>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59" name="Freeform 508"/>
                  <p:cNvSpPr>
                    <a:spLocks/>
                  </p:cNvSpPr>
                  <p:nvPr/>
                </p:nvSpPr>
                <p:spPr bwMode="auto">
                  <a:xfrm>
                    <a:off x="626" y="1545"/>
                    <a:ext cx="112" cy="181"/>
                  </a:xfrm>
                  <a:custGeom>
                    <a:avLst/>
                    <a:gdLst>
                      <a:gd name="T0" fmla="*/ 1178 w 50"/>
                      <a:gd name="T1" fmla="*/ 0 h 82"/>
                      <a:gd name="T2" fmla="*/ 20 w 50"/>
                      <a:gd name="T3" fmla="*/ 1000 h 82"/>
                      <a:gd name="T4" fmla="*/ 753 w 50"/>
                      <a:gd name="T5" fmla="*/ 1949 h 82"/>
                      <a:gd name="T6" fmla="*/ 1259 w 50"/>
                      <a:gd name="T7" fmla="*/ 1024 h 82"/>
                      <a:gd name="T8" fmla="*/ 1178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60" name="Arc 509"/>
                  <p:cNvSpPr>
                    <a:spLocks/>
                  </p:cNvSpPr>
                  <p:nvPr/>
                </p:nvSpPr>
                <p:spPr bwMode="auto">
                  <a:xfrm>
                    <a:off x="630" y="1547"/>
                    <a:ext cx="108" cy="178"/>
                  </a:xfrm>
                  <a:custGeom>
                    <a:avLst/>
                    <a:gdLst>
                      <a:gd name="T0" fmla="*/ 0 w 21600"/>
                      <a:gd name="T1" fmla="*/ 0 h 41327"/>
                      <a:gd name="T2" fmla="*/ 0 w 21600"/>
                      <a:gd name="T3" fmla="*/ 0 h 41327"/>
                      <a:gd name="T4" fmla="*/ 0 w 21600"/>
                      <a:gd name="T5" fmla="*/ 0 h 41327"/>
                      <a:gd name="T6" fmla="*/ 0 60000 65536"/>
                      <a:gd name="T7" fmla="*/ 0 60000 65536"/>
                      <a:gd name="T8" fmla="*/ 0 60000 65536"/>
                      <a:gd name="T9" fmla="*/ 0 w 21600"/>
                      <a:gd name="T10" fmla="*/ 0 h 41327"/>
                      <a:gd name="T11" fmla="*/ 21600 w 21600"/>
                      <a:gd name="T12" fmla="*/ 41327 h 41327"/>
                    </a:gdLst>
                    <a:ahLst/>
                    <a:cxnLst>
                      <a:cxn ang="T6">
                        <a:pos x="T0" y="T1"/>
                      </a:cxn>
                      <a:cxn ang="T7">
                        <a:pos x="T2" y="T3"/>
                      </a:cxn>
                      <a:cxn ang="T8">
                        <a:pos x="T4" y="T5"/>
                      </a:cxn>
                    </a:cxnLst>
                    <a:rect l="T9" t="T10" r="T11" b="T12"/>
                    <a:pathLst>
                      <a:path w="21600" h="41327" fill="none" extrusionOk="0">
                        <a:moveTo>
                          <a:pt x="12901" y="41326"/>
                        </a:moveTo>
                        <a:cubicBezTo>
                          <a:pt x="5061" y="37877"/>
                          <a:pt x="0" y="30121"/>
                          <a:pt x="0" y="21556"/>
                        </a:cubicBezTo>
                        <a:cubicBezTo>
                          <a:pt x="-1" y="10160"/>
                          <a:pt x="8853" y="724"/>
                          <a:pt x="20225" y="-1"/>
                        </a:cubicBezTo>
                      </a:path>
                      <a:path w="21600" h="41327" stroke="0" extrusionOk="0">
                        <a:moveTo>
                          <a:pt x="12901" y="41326"/>
                        </a:moveTo>
                        <a:cubicBezTo>
                          <a:pt x="5061" y="37877"/>
                          <a:pt x="0" y="30121"/>
                          <a:pt x="0" y="21556"/>
                        </a:cubicBezTo>
                        <a:cubicBezTo>
                          <a:pt x="-1" y="10160"/>
                          <a:pt x="8853" y="724"/>
                          <a:pt x="20225" y="-1"/>
                        </a:cubicBezTo>
                        <a:lnTo>
                          <a:pt x="21600" y="21556"/>
                        </a:lnTo>
                        <a:close/>
                      </a:path>
                    </a:pathLst>
                  </a:custGeom>
                  <a:solidFill>
                    <a:srgbClr val="D7E39E"/>
                  </a:solidFill>
                  <a:ln w="6350">
                    <a:solidFill>
                      <a:srgbClr val="6C8F93"/>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61" name="Freeform 510"/>
                  <p:cNvSpPr>
                    <a:spLocks/>
                  </p:cNvSpPr>
                  <p:nvPr/>
                </p:nvSpPr>
                <p:spPr bwMode="auto">
                  <a:xfrm>
                    <a:off x="918" y="1793"/>
                    <a:ext cx="411" cy="108"/>
                  </a:xfrm>
                  <a:custGeom>
                    <a:avLst/>
                    <a:gdLst>
                      <a:gd name="T0" fmla="*/ 0 w 184"/>
                      <a:gd name="T1" fmla="*/ 234 h 49"/>
                      <a:gd name="T2" fmla="*/ 2484 w 184"/>
                      <a:gd name="T3" fmla="*/ 1157 h 49"/>
                      <a:gd name="T4" fmla="*/ 4581 w 184"/>
                      <a:gd name="T5" fmla="*/ 666 h 49"/>
                      <a:gd name="T6" fmla="*/ 2484 w 184"/>
                      <a:gd name="T7" fmla="*/ 0 h 49"/>
                      <a:gd name="T8" fmla="*/ 0 w 184"/>
                      <a:gd name="T9" fmla="*/ 234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solidFill>
                    <a:srgbClr val="D7E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62" name="Arc 511"/>
                  <p:cNvSpPr>
                    <a:spLocks/>
                  </p:cNvSpPr>
                  <p:nvPr/>
                </p:nvSpPr>
                <p:spPr bwMode="auto">
                  <a:xfrm>
                    <a:off x="921" y="1793"/>
                    <a:ext cx="407" cy="109"/>
                  </a:xfrm>
                  <a:custGeom>
                    <a:avLst/>
                    <a:gdLst>
                      <a:gd name="T0" fmla="*/ 0 w 38787"/>
                      <a:gd name="T1" fmla="*/ 0 h 21600"/>
                      <a:gd name="T2" fmla="*/ 0 w 38787"/>
                      <a:gd name="T3" fmla="*/ 0 h 21600"/>
                      <a:gd name="T4" fmla="*/ 0 w 38787"/>
                      <a:gd name="T5" fmla="*/ 0 h 21600"/>
                      <a:gd name="T6" fmla="*/ 0 60000 65536"/>
                      <a:gd name="T7" fmla="*/ 0 60000 65536"/>
                      <a:gd name="T8" fmla="*/ 0 60000 65536"/>
                      <a:gd name="T9" fmla="*/ 0 w 38787"/>
                      <a:gd name="T10" fmla="*/ 0 h 21600"/>
                      <a:gd name="T11" fmla="*/ 38787 w 38787"/>
                      <a:gd name="T12" fmla="*/ 21600 h 21600"/>
                    </a:gdLst>
                    <a:ahLst/>
                    <a:cxnLst>
                      <a:cxn ang="T6">
                        <a:pos x="T0" y="T1"/>
                      </a:cxn>
                      <a:cxn ang="T7">
                        <a:pos x="T2" y="T3"/>
                      </a:cxn>
                      <a:cxn ang="T8">
                        <a:pos x="T4" y="T5"/>
                      </a:cxn>
                    </a:cxnLst>
                    <a:rect l="T9" t="T10" r="T11" b="T12"/>
                    <a:pathLst>
                      <a:path w="38787" h="21600" fill="none" extrusionOk="0">
                        <a:moveTo>
                          <a:pt x="38786" y="12472"/>
                        </a:moveTo>
                        <a:cubicBezTo>
                          <a:pt x="34738" y="18197"/>
                          <a:pt x="28163" y="21599"/>
                          <a:pt x="21152" y="21600"/>
                        </a:cubicBezTo>
                        <a:cubicBezTo>
                          <a:pt x="10909" y="21600"/>
                          <a:pt x="2075" y="14406"/>
                          <a:pt x="-1" y="4376"/>
                        </a:cubicBezTo>
                      </a:path>
                      <a:path w="38787" h="21600" stroke="0" extrusionOk="0">
                        <a:moveTo>
                          <a:pt x="38786" y="12472"/>
                        </a:moveTo>
                        <a:cubicBezTo>
                          <a:pt x="34738" y="18197"/>
                          <a:pt x="28163" y="21599"/>
                          <a:pt x="21152" y="21600"/>
                        </a:cubicBezTo>
                        <a:cubicBezTo>
                          <a:pt x="10909" y="21600"/>
                          <a:pt x="2075" y="14406"/>
                          <a:pt x="-1" y="4376"/>
                        </a:cubicBezTo>
                        <a:lnTo>
                          <a:pt x="21152" y="0"/>
                        </a:lnTo>
                        <a:close/>
                      </a:path>
                    </a:pathLst>
                  </a:custGeom>
                  <a:solidFill>
                    <a:srgbClr val="D7E39E"/>
                  </a:solidFill>
                  <a:ln w="6350">
                    <a:solidFill>
                      <a:srgbClr val="6C8F93"/>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nvGrpSpPr>
              <p:cNvPr id="59445" name="Group 512"/>
              <p:cNvGrpSpPr>
                <a:grpSpLocks/>
              </p:cNvGrpSpPr>
              <p:nvPr/>
            </p:nvGrpSpPr>
            <p:grpSpPr bwMode="auto">
              <a:xfrm>
                <a:off x="336" y="1441"/>
                <a:ext cx="1776" cy="1511"/>
                <a:chOff x="336" y="1441"/>
                <a:chExt cx="1776" cy="1511"/>
              </a:xfrm>
            </p:grpSpPr>
            <p:sp>
              <p:nvSpPr>
                <p:cNvPr id="59446" name="Text Box 513"/>
                <p:cNvSpPr txBox="1">
                  <a:spLocks noChangeArrowheads="1"/>
                </p:cNvSpPr>
                <p:nvPr/>
              </p:nvSpPr>
              <p:spPr bwMode="auto">
                <a:xfrm>
                  <a:off x="336" y="2303"/>
                  <a:ext cx="1776"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000" b="1" smtClean="0">
                      <a:solidFill>
                        <a:srgbClr val="000000"/>
                      </a:solidFill>
                      <a:latin typeface="Comic Sans MS" charset="0"/>
                      <a:ea typeface="Kozuka Gothic Pro L" charset="0"/>
                      <a:cs typeface="Kozuka Gothic Pro L" charset="0"/>
                    </a:rPr>
                    <a:t>Federated International Infrastructure</a:t>
                  </a:r>
                  <a:endParaRPr lang="en-US" sz="1600" b="1" smtClean="0">
                    <a:solidFill>
                      <a:srgbClr val="000000"/>
                    </a:solidFill>
                    <a:latin typeface="Comic Sans MS" charset="0"/>
                    <a:ea typeface="Kozuka Gothic Pro L" charset="0"/>
                    <a:cs typeface="Kozuka Gothic Pro L" charset="0"/>
                  </a:endParaRPr>
                </a:p>
              </p:txBody>
            </p:sp>
            <p:grpSp>
              <p:nvGrpSpPr>
                <p:cNvPr id="59447" name="Group 514"/>
                <p:cNvGrpSpPr>
                  <a:grpSpLocks/>
                </p:cNvGrpSpPr>
                <p:nvPr/>
              </p:nvGrpSpPr>
              <p:grpSpPr bwMode="auto">
                <a:xfrm>
                  <a:off x="516" y="1441"/>
                  <a:ext cx="1504" cy="849"/>
                  <a:chOff x="2103" y="1505"/>
                  <a:chExt cx="1137" cy="849"/>
                </a:xfrm>
              </p:grpSpPr>
              <p:grpSp>
                <p:nvGrpSpPr>
                  <p:cNvPr id="59448" name="Group 515"/>
                  <p:cNvGrpSpPr>
                    <a:grpSpLocks/>
                  </p:cNvGrpSpPr>
                  <p:nvPr/>
                </p:nvGrpSpPr>
                <p:grpSpPr bwMode="auto">
                  <a:xfrm>
                    <a:off x="2103" y="1505"/>
                    <a:ext cx="1104" cy="513"/>
                    <a:chOff x="2103" y="1505"/>
                    <a:chExt cx="1104" cy="513"/>
                  </a:xfrm>
                </p:grpSpPr>
                <p:grpSp>
                  <p:nvGrpSpPr>
                    <p:cNvPr id="59629" name="Group 516"/>
                    <p:cNvGrpSpPr>
                      <a:grpSpLocks noChangeAspect="1"/>
                    </p:cNvGrpSpPr>
                    <p:nvPr/>
                  </p:nvGrpSpPr>
                  <p:grpSpPr bwMode="auto">
                    <a:xfrm>
                      <a:off x="2286" y="1505"/>
                      <a:ext cx="792" cy="505"/>
                      <a:chOff x="524" y="678"/>
                      <a:chExt cx="4960" cy="3212"/>
                    </a:xfrm>
                  </p:grpSpPr>
                  <p:sp>
                    <p:nvSpPr>
                      <p:cNvPr id="59815" name="Rectangle 517"/>
                      <p:cNvSpPr>
                        <a:spLocks noChangeAspect="1" noChangeArrowheads="1"/>
                      </p:cNvSpPr>
                      <p:nvPr/>
                    </p:nvSpPr>
                    <p:spPr bwMode="auto">
                      <a:xfrm rot="-2318616">
                        <a:off x="4558" y="2041"/>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16" name="Rectangle 518"/>
                      <p:cNvSpPr>
                        <a:spLocks noChangeAspect="1" noChangeArrowheads="1"/>
                      </p:cNvSpPr>
                      <p:nvPr/>
                    </p:nvSpPr>
                    <p:spPr bwMode="auto">
                      <a:xfrm rot="19781874" flipH="1">
                        <a:off x="1756" y="3232"/>
                        <a:ext cx="685" cy="98"/>
                      </a:xfrm>
                      <a:prstGeom prst="rect">
                        <a:avLst/>
                      </a:prstGeom>
                      <a:solidFill>
                        <a:srgbClr val="C0C0C0"/>
                      </a:solidFill>
                      <a:ln w="9525">
                        <a:solidFill>
                          <a:schemeClr val="tx1"/>
                        </a:solidFill>
                        <a:miter lim="800000"/>
                        <a:headEnd/>
                        <a:tailEnd/>
                      </a:ln>
                    </p:spPr>
                    <p:txBody>
                      <a:bodyPr wrap="none" anchor="ctr"/>
                      <a:lstStyle/>
                      <a:p>
                        <a:pPr algn="ctr" fontAlgn="base">
                          <a:spcBef>
                            <a:spcPct val="0"/>
                          </a:spcBef>
                          <a:spcAft>
                            <a:spcPct val="0"/>
                          </a:spcAft>
                        </a:pPr>
                        <a:endParaRPr lang="en-US" smtClean="0">
                          <a:solidFill>
                            <a:srgbClr val="000000"/>
                          </a:solidFill>
                          <a:latin typeface="AvantGarde Bk BT" charset="0"/>
                          <a:ea typeface="Kozuka Gothic Pro L" charset="0"/>
                          <a:cs typeface="Kozuka Gothic Pro L" charset="0"/>
                        </a:endParaRPr>
                      </a:p>
                    </p:txBody>
                  </p:sp>
                  <p:sp>
                    <p:nvSpPr>
                      <p:cNvPr id="59817" name="Rectangle 519"/>
                      <p:cNvSpPr>
                        <a:spLocks noChangeAspect="1" noChangeArrowheads="1"/>
                      </p:cNvSpPr>
                      <p:nvPr/>
                    </p:nvSpPr>
                    <p:spPr bwMode="auto">
                      <a:xfrm rot="17327993" flipH="1">
                        <a:off x="3212" y="3354"/>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18" name="Rectangle 520"/>
                      <p:cNvSpPr>
                        <a:spLocks noChangeAspect="1" noChangeArrowheads="1"/>
                      </p:cNvSpPr>
                      <p:nvPr/>
                    </p:nvSpPr>
                    <p:spPr bwMode="auto">
                      <a:xfrm rot="-4560905">
                        <a:off x="2186" y="1098"/>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19" name="Rectangle 521"/>
                      <p:cNvSpPr>
                        <a:spLocks noChangeAspect="1" noChangeArrowheads="1"/>
                      </p:cNvSpPr>
                      <p:nvPr/>
                    </p:nvSpPr>
                    <p:spPr bwMode="auto">
                      <a:xfrm rot="-1406293">
                        <a:off x="744" y="2426"/>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20" name="Rectangle 522"/>
                      <p:cNvSpPr>
                        <a:spLocks noChangeAspect="1" noChangeArrowheads="1"/>
                      </p:cNvSpPr>
                      <p:nvPr/>
                    </p:nvSpPr>
                    <p:spPr bwMode="auto">
                      <a:xfrm rot="-1474023">
                        <a:off x="3721" y="1222"/>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21" name="Rectangle 523"/>
                      <p:cNvSpPr>
                        <a:spLocks noChangeAspect="1" noChangeArrowheads="1"/>
                      </p:cNvSpPr>
                      <p:nvPr/>
                    </p:nvSpPr>
                    <p:spPr bwMode="auto">
                      <a:xfrm rot="3948087">
                        <a:off x="3190" y="1138"/>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22" name="Rectangle 524"/>
                      <p:cNvSpPr>
                        <a:spLocks noChangeAspect="1" noChangeArrowheads="1"/>
                      </p:cNvSpPr>
                      <p:nvPr/>
                    </p:nvSpPr>
                    <p:spPr bwMode="auto">
                      <a:xfrm rot="5044033">
                        <a:off x="2093" y="3370"/>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23" name="Rectangle 525"/>
                      <p:cNvSpPr>
                        <a:spLocks noChangeAspect="1" noChangeArrowheads="1"/>
                      </p:cNvSpPr>
                      <p:nvPr/>
                    </p:nvSpPr>
                    <p:spPr bwMode="auto">
                      <a:xfrm rot="1331918">
                        <a:off x="3736" y="3188"/>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24" name="Rectangle 526"/>
                      <p:cNvSpPr>
                        <a:spLocks noChangeAspect="1" noChangeArrowheads="1"/>
                      </p:cNvSpPr>
                      <p:nvPr/>
                    </p:nvSpPr>
                    <p:spPr bwMode="auto">
                      <a:xfrm rot="2307138">
                        <a:off x="4504" y="2469"/>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25" name="Rectangle 527"/>
                      <p:cNvSpPr>
                        <a:spLocks noChangeAspect="1" noChangeArrowheads="1"/>
                      </p:cNvSpPr>
                      <p:nvPr/>
                    </p:nvSpPr>
                    <p:spPr bwMode="auto">
                      <a:xfrm rot="1818126">
                        <a:off x="731" y="2050"/>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26" name="Rectangle 528"/>
                      <p:cNvSpPr>
                        <a:spLocks noChangeAspect="1" noChangeArrowheads="1"/>
                      </p:cNvSpPr>
                      <p:nvPr/>
                    </p:nvSpPr>
                    <p:spPr bwMode="auto">
                      <a:xfrm rot="1818126">
                        <a:off x="1718" y="1223"/>
                        <a:ext cx="685" cy="98"/>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27" name="Rectangle 529"/>
                      <p:cNvSpPr>
                        <a:spLocks noChangeAspect="1" noChangeArrowheads="1"/>
                      </p:cNvSpPr>
                      <p:nvPr/>
                    </p:nvSpPr>
                    <p:spPr bwMode="auto">
                      <a:xfrm>
                        <a:off x="2529" y="1392"/>
                        <a:ext cx="1040"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28" name="Rectangle 530"/>
                      <p:cNvSpPr>
                        <a:spLocks noChangeAspect="1" noChangeArrowheads="1"/>
                      </p:cNvSpPr>
                      <p:nvPr/>
                    </p:nvSpPr>
                    <p:spPr bwMode="auto">
                      <a:xfrm>
                        <a:off x="2519" y="3024"/>
                        <a:ext cx="1040"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29" name="Rectangle 531"/>
                      <p:cNvSpPr>
                        <a:spLocks noChangeAspect="1" noChangeArrowheads="1"/>
                      </p:cNvSpPr>
                      <p:nvPr/>
                    </p:nvSpPr>
                    <p:spPr bwMode="auto">
                      <a:xfrm rot="18509648" flipH="1">
                        <a:off x="2114" y="264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30" name="Rectangle 532"/>
                      <p:cNvSpPr>
                        <a:spLocks noChangeAspect="1" noChangeArrowheads="1"/>
                      </p:cNvSpPr>
                      <p:nvPr/>
                    </p:nvSpPr>
                    <p:spPr bwMode="auto">
                      <a:xfrm rot="18509648" flipH="1">
                        <a:off x="2691" y="189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31" name="Rectangle 533"/>
                      <p:cNvSpPr>
                        <a:spLocks noChangeAspect="1" noChangeArrowheads="1"/>
                      </p:cNvSpPr>
                      <p:nvPr/>
                    </p:nvSpPr>
                    <p:spPr bwMode="auto">
                      <a:xfrm rot="3090352">
                        <a:off x="2721" y="258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32" name="Rectangle 534"/>
                      <p:cNvSpPr>
                        <a:spLocks noChangeAspect="1" noChangeArrowheads="1"/>
                      </p:cNvSpPr>
                      <p:nvPr/>
                    </p:nvSpPr>
                    <p:spPr bwMode="auto">
                      <a:xfrm>
                        <a:off x="3180" y="2240"/>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33" name="Rectangle 535"/>
                      <p:cNvSpPr>
                        <a:spLocks noChangeAspect="1" noChangeArrowheads="1"/>
                      </p:cNvSpPr>
                      <p:nvPr/>
                    </p:nvSpPr>
                    <p:spPr bwMode="auto">
                      <a:xfrm rot="2440054" flipH="1" flipV="1">
                        <a:off x="3563" y="1843"/>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34" name="Rectangle 536"/>
                      <p:cNvSpPr>
                        <a:spLocks noChangeAspect="1" noChangeArrowheads="1"/>
                      </p:cNvSpPr>
                      <p:nvPr/>
                    </p:nvSpPr>
                    <p:spPr bwMode="auto">
                      <a:xfrm rot="19159946" flipH="1">
                        <a:off x="3553" y="2649"/>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35" name="Rectangle 537"/>
                      <p:cNvSpPr>
                        <a:spLocks noChangeAspect="1" noChangeArrowheads="1"/>
                      </p:cNvSpPr>
                      <p:nvPr/>
                    </p:nvSpPr>
                    <p:spPr bwMode="auto">
                      <a:xfrm rot="19159946" flipV="1">
                        <a:off x="1317" y="1815"/>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36" name="Rectangle 538"/>
                      <p:cNvSpPr>
                        <a:spLocks noChangeAspect="1" noChangeArrowheads="1"/>
                      </p:cNvSpPr>
                      <p:nvPr/>
                    </p:nvSpPr>
                    <p:spPr bwMode="auto">
                      <a:xfrm rot="3090352">
                        <a:off x="2144" y="1834"/>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37" name="Rectangle 539"/>
                      <p:cNvSpPr>
                        <a:spLocks noChangeAspect="1" noChangeArrowheads="1"/>
                      </p:cNvSpPr>
                      <p:nvPr/>
                    </p:nvSpPr>
                    <p:spPr bwMode="auto">
                      <a:xfrm rot="2440054">
                        <a:off x="1307" y="2621"/>
                        <a:ext cx="1195" cy="137"/>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38" name="Oval 540"/>
                      <p:cNvSpPr>
                        <a:spLocks noChangeAspect="1" noChangeArrowheads="1"/>
                      </p:cNvSpPr>
                      <p:nvPr/>
                    </p:nvSpPr>
                    <p:spPr bwMode="auto">
                      <a:xfrm>
                        <a:off x="1272" y="2135"/>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39" name="Oval 541"/>
                      <p:cNvSpPr>
                        <a:spLocks noChangeAspect="1" noChangeArrowheads="1"/>
                      </p:cNvSpPr>
                      <p:nvPr/>
                    </p:nvSpPr>
                    <p:spPr bwMode="auto">
                      <a:xfrm>
                        <a:off x="2200" y="1295"/>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40" name="Oval 542"/>
                      <p:cNvSpPr>
                        <a:spLocks noChangeAspect="1" noChangeArrowheads="1"/>
                      </p:cNvSpPr>
                      <p:nvPr/>
                    </p:nvSpPr>
                    <p:spPr bwMode="auto">
                      <a:xfrm>
                        <a:off x="3452" y="2887"/>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41" name="Oval 543"/>
                      <p:cNvSpPr>
                        <a:spLocks noChangeAspect="1" noChangeArrowheads="1"/>
                      </p:cNvSpPr>
                      <p:nvPr/>
                    </p:nvSpPr>
                    <p:spPr bwMode="auto">
                      <a:xfrm>
                        <a:off x="2808" y="2128"/>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42" name="Oval 544"/>
                      <p:cNvSpPr>
                        <a:spLocks noChangeAspect="1" noChangeArrowheads="1"/>
                      </p:cNvSpPr>
                      <p:nvPr/>
                    </p:nvSpPr>
                    <p:spPr bwMode="auto">
                      <a:xfrm>
                        <a:off x="3452" y="1308"/>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43" name="Oval 545"/>
                      <p:cNvSpPr>
                        <a:spLocks noChangeAspect="1" noChangeArrowheads="1"/>
                      </p:cNvSpPr>
                      <p:nvPr/>
                    </p:nvSpPr>
                    <p:spPr bwMode="auto">
                      <a:xfrm>
                        <a:off x="2200" y="2917"/>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44" name="Oval 546"/>
                      <p:cNvSpPr>
                        <a:spLocks noChangeAspect="1" noChangeArrowheads="1"/>
                      </p:cNvSpPr>
                      <p:nvPr/>
                    </p:nvSpPr>
                    <p:spPr bwMode="auto">
                      <a:xfrm>
                        <a:off x="4344" y="2128"/>
                        <a:ext cx="438" cy="344"/>
                      </a:xfrm>
                      <a:prstGeom prst="ellipse">
                        <a:avLst/>
                      </a:prstGeom>
                      <a:solidFill>
                        <a:srgbClr val="66FFFF"/>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aphicFrame>
                    <p:nvGraphicFramePr>
                      <p:cNvPr id="59394" name="Object 547"/>
                      <p:cNvGraphicFramePr>
                        <a:graphicFrameLocks noChangeAspect="1"/>
                      </p:cNvGraphicFramePr>
                      <p:nvPr/>
                    </p:nvGraphicFramePr>
                    <p:xfrm>
                      <a:off x="1551" y="829"/>
                      <a:ext cx="446" cy="359"/>
                    </p:xfrm>
                    <a:graphic>
                      <a:graphicData uri="http://schemas.openxmlformats.org/presentationml/2006/ole">
                        <mc:AlternateContent xmlns:mc="http://schemas.openxmlformats.org/markup-compatibility/2006">
                          <mc:Choice xmlns:v="urn:schemas-microsoft-com:vml" Requires="v">
                            <p:oleObj spid="_x0000_s20903" name="ClipArt" r:id="rId38" imgW="3476625" imgH="3109913" progId="MS_ClipArt_Gallery.2">
                              <p:embed/>
                            </p:oleObj>
                          </mc:Choice>
                          <mc:Fallback>
                            <p:oleObj name="ClipArt" r:id="rId38"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1" y="829"/>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395" name="Object 548"/>
                      <p:cNvGraphicFramePr>
                        <a:graphicFrameLocks noChangeAspect="1"/>
                      </p:cNvGraphicFramePr>
                      <p:nvPr/>
                    </p:nvGraphicFramePr>
                    <p:xfrm>
                      <a:off x="3287" y="3514"/>
                      <a:ext cx="446" cy="359"/>
                    </p:xfrm>
                    <a:graphic>
                      <a:graphicData uri="http://schemas.openxmlformats.org/presentationml/2006/ole">
                        <mc:AlternateContent xmlns:mc="http://schemas.openxmlformats.org/markup-compatibility/2006">
                          <mc:Choice xmlns:v="urn:schemas-microsoft-com:vml" Requires="v">
                            <p:oleObj spid="_x0000_s20904" name="ClipArt" r:id="rId39" imgW="3476625" imgH="3109913" progId="MS_ClipArt_Gallery.2">
                              <p:embed/>
                            </p:oleObj>
                          </mc:Choice>
                          <mc:Fallback>
                            <p:oleObj name="ClipArt" r:id="rId39"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 y="3514"/>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396" name="Object 549"/>
                      <p:cNvGraphicFramePr>
                        <a:graphicFrameLocks noChangeAspect="1"/>
                      </p:cNvGraphicFramePr>
                      <p:nvPr/>
                    </p:nvGraphicFramePr>
                    <p:xfrm>
                      <a:off x="4270" y="3257"/>
                      <a:ext cx="446" cy="359"/>
                    </p:xfrm>
                    <a:graphic>
                      <a:graphicData uri="http://schemas.openxmlformats.org/presentationml/2006/ole">
                        <mc:AlternateContent xmlns:mc="http://schemas.openxmlformats.org/markup-compatibility/2006">
                          <mc:Choice xmlns:v="urn:schemas-microsoft-com:vml" Requires="v">
                            <p:oleObj spid="_x0000_s20905" name="ClipArt" r:id="rId40" imgW="3476625" imgH="3109913" progId="MS_ClipArt_Gallery.2">
                              <p:embed/>
                            </p:oleObj>
                          </mc:Choice>
                          <mc:Fallback>
                            <p:oleObj name="ClipArt" r:id="rId40"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 y="3257"/>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397" name="Object 550"/>
                      <p:cNvGraphicFramePr>
                        <a:graphicFrameLocks noChangeAspect="1"/>
                      </p:cNvGraphicFramePr>
                      <p:nvPr/>
                    </p:nvGraphicFramePr>
                    <p:xfrm>
                      <a:off x="4925" y="2648"/>
                      <a:ext cx="446" cy="359"/>
                    </p:xfrm>
                    <a:graphic>
                      <a:graphicData uri="http://schemas.openxmlformats.org/presentationml/2006/ole">
                        <mc:AlternateContent xmlns:mc="http://schemas.openxmlformats.org/markup-compatibility/2006">
                          <mc:Choice xmlns:v="urn:schemas-microsoft-com:vml" Requires="v">
                            <p:oleObj spid="_x0000_s20906" name="ClipArt" r:id="rId41" imgW="3476625" imgH="3109913" progId="MS_ClipArt_Gallery.2">
                              <p:embed/>
                            </p:oleObj>
                          </mc:Choice>
                          <mc:Fallback>
                            <p:oleObj name="ClipArt" r:id="rId41"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 y="2648"/>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398" name="Object 551"/>
                      <p:cNvGraphicFramePr>
                        <a:graphicFrameLocks noChangeAspect="1"/>
                      </p:cNvGraphicFramePr>
                      <p:nvPr/>
                    </p:nvGraphicFramePr>
                    <p:xfrm>
                      <a:off x="5038" y="1686"/>
                      <a:ext cx="446" cy="359"/>
                    </p:xfrm>
                    <a:graphic>
                      <a:graphicData uri="http://schemas.openxmlformats.org/presentationml/2006/ole">
                        <mc:AlternateContent xmlns:mc="http://schemas.openxmlformats.org/markup-compatibility/2006">
                          <mc:Choice xmlns:v="urn:schemas-microsoft-com:vml" Requires="v">
                            <p:oleObj spid="_x0000_s20907" name="ClipArt" r:id="rId42" imgW="3476625" imgH="3109913" progId="MS_ClipArt_Gallery.2">
                              <p:embed/>
                            </p:oleObj>
                          </mc:Choice>
                          <mc:Fallback>
                            <p:oleObj name="ClipArt" r:id="rId42"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 y="1686"/>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399" name="Object 552"/>
                      <p:cNvGraphicFramePr>
                        <a:graphicFrameLocks noChangeAspect="1"/>
                      </p:cNvGraphicFramePr>
                      <p:nvPr/>
                    </p:nvGraphicFramePr>
                    <p:xfrm>
                      <a:off x="4240" y="862"/>
                      <a:ext cx="446" cy="359"/>
                    </p:xfrm>
                    <a:graphic>
                      <a:graphicData uri="http://schemas.openxmlformats.org/presentationml/2006/ole">
                        <mc:AlternateContent xmlns:mc="http://schemas.openxmlformats.org/markup-compatibility/2006">
                          <mc:Choice xmlns:v="urn:schemas-microsoft-com:vml" Requires="v">
                            <p:oleObj spid="_x0000_s20908" name="ClipArt" r:id="rId43" imgW="3476625" imgH="3109913" progId="MS_ClipArt_Gallery.2">
                              <p:embed/>
                            </p:oleObj>
                          </mc:Choice>
                          <mc:Fallback>
                            <p:oleObj name="ClipArt" r:id="rId43"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 y="862"/>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00" name="Object 553"/>
                      <p:cNvGraphicFramePr>
                        <a:graphicFrameLocks noChangeAspect="1"/>
                      </p:cNvGraphicFramePr>
                      <p:nvPr/>
                    </p:nvGraphicFramePr>
                    <p:xfrm>
                      <a:off x="3201" y="691"/>
                      <a:ext cx="446" cy="359"/>
                    </p:xfrm>
                    <a:graphic>
                      <a:graphicData uri="http://schemas.openxmlformats.org/presentationml/2006/ole">
                        <mc:AlternateContent xmlns:mc="http://schemas.openxmlformats.org/markup-compatibility/2006">
                          <mc:Choice xmlns:v="urn:schemas-microsoft-com:vml" Requires="v">
                            <p:oleObj spid="_x0000_s20909" name="ClipArt" r:id="rId44" imgW="3476625" imgH="3109913" progId="MS_ClipArt_Gallery.2">
                              <p:embed/>
                            </p:oleObj>
                          </mc:Choice>
                          <mc:Fallback>
                            <p:oleObj name="ClipArt" r:id="rId44"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1" y="691"/>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01" name="Object 554"/>
                      <p:cNvGraphicFramePr>
                        <a:graphicFrameLocks noChangeAspect="1"/>
                      </p:cNvGraphicFramePr>
                      <p:nvPr/>
                    </p:nvGraphicFramePr>
                    <p:xfrm>
                      <a:off x="1603" y="3340"/>
                      <a:ext cx="446" cy="359"/>
                    </p:xfrm>
                    <a:graphic>
                      <a:graphicData uri="http://schemas.openxmlformats.org/presentationml/2006/ole">
                        <mc:AlternateContent xmlns:mc="http://schemas.openxmlformats.org/markup-compatibility/2006">
                          <mc:Choice xmlns:v="urn:schemas-microsoft-com:vml" Requires="v">
                            <p:oleObj spid="_x0000_s20910" name="ClipArt" r:id="rId45" imgW="3476625" imgH="3109913" progId="MS_ClipArt_Gallery.2">
                              <p:embed/>
                            </p:oleObj>
                          </mc:Choice>
                          <mc:Fallback>
                            <p:oleObj name="ClipArt" r:id="rId45"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 y="3340"/>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02" name="Object 555"/>
                      <p:cNvGraphicFramePr>
                        <a:graphicFrameLocks noChangeAspect="1"/>
                      </p:cNvGraphicFramePr>
                      <p:nvPr/>
                    </p:nvGraphicFramePr>
                    <p:xfrm>
                      <a:off x="2374" y="678"/>
                      <a:ext cx="446" cy="359"/>
                    </p:xfrm>
                    <a:graphic>
                      <a:graphicData uri="http://schemas.openxmlformats.org/presentationml/2006/ole">
                        <mc:AlternateContent xmlns:mc="http://schemas.openxmlformats.org/markup-compatibility/2006">
                          <mc:Choice xmlns:v="urn:schemas-microsoft-com:vml" Requires="v">
                            <p:oleObj spid="_x0000_s20911" name="ClipArt" r:id="rId46" imgW="3476625" imgH="3109913" progId="MS_ClipArt_Gallery.2">
                              <p:embed/>
                            </p:oleObj>
                          </mc:Choice>
                          <mc:Fallback>
                            <p:oleObj name="ClipArt" r:id="rId46"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4" y="678"/>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03" name="Object 556"/>
                      <p:cNvGraphicFramePr>
                        <a:graphicFrameLocks noChangeAspect="1"/>
                      </p:cNvGraphicFramePr>
                      <p:nvPr/>
                    </p:nvGraphicFramePr>
                    <p:xfrm>
                      <a:off x="549" y="2450"/>
                      <a:ext cx="446" cy="359"/>
                    </p:xfrm>
                    <a:graphic>
                      <a:graphicData uri="http://schemas.openxmlformats.org/presentationml/2006/ole">
                        <mc:AlternateContent xmlns:mc="http://schemas.openxmlformats.org/markup-compatibility/2006">
                          <mc:Choice xmlns:v="urn:schemas-microsoft-com:vml" Requires="v">
                            <p:oleObj spid="_x0000_s20912" name="ClipArt" r:id="rId47" imgW="3476625" imgH="3109913" progId="MS_ClipArt_Gallery.2">
                              <p:embed/>
                            </p:oleObj>
                          </mc:Choice>
                          <mc:Fallback>
                            <p:oleObj name="ClipArt" r:id="rId47"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 y="2450"/>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04" name="Object 557"/>
                      <p:cNvGraphicFramePr>
                        <a:graphicFrameLocks noChangeAspect="1"/>
                      </p:cNvGraphicFramePr>
                      <p:nvPr/>
                    </p:nvGraphicFramePr>
                    <p:xfrm>
                      <a:off x="524" y="1729"/>
                      <a:ext cx="446" cy="359"/>
                    </p:xfrm>
                    <a:graphic>
                      <a:graphicData uri="http://schemas.openxmlformats.org/presentationml/2006/ole">
                        <mc:AlternateContent xmlns:mc="http://schemas.openxmlformats.org/markup-compatibility/2006">
                          <mc:Choice xmlns:v="urn:schemas-microsoft-com:vml" Requires="v">
                            <p:oleObj spid="_x0000_s20913" name="ClipArt" r:id="rId48" imgW="3476625" imgH="3109913" progId="MS_ClipArt_Gallery.2">
                              <p:embed/>
                            </p:oleObj>
                          </mc:Choice>
                          <mc:Fallback>
                            <p:oleObj name="ClipArt" r:id="rId48"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 y="1729"/>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405" name="Object 558"/>
                      <p:cNvGraphicFramePr>
                        <a:graphicFrameLocks noChangeAspect="1"/>
                      </p:cNvGraphicFramePr>
                      <p:nvPr/>
                    </p:nvGraphicFramePr>
                    <p:xfrm>
                      <a:off x="2232" y="3531"/>
                      <a:ext cx="446" cy="359"/>
                    </p:xfrm>
                    <a:graphic>
                      <a:graphicData uri="http://schemas.openxmlformats.org/presentationml/2006/ole">
                        <mc:AlternateContent xmlns:mc="http://schemas.openxmlformats.org/markup-compatibility/2006">
                          <mc:Choice xmlns:v="urn:schemas-microsoft-com:vml" Requires="v">
                            <p:oleObj spid="_x0000_s20914" name="ClipArt" r:id="rId49" imgW="3476625" imgH="3109913" progId="MS_ClipArt_Gallery.2">
                              <p:embed/>
                            </p:oleObj>
                          </mc:Choice>
                          <mc:Fallback>
                            <p:oleObj name="ClipArt" r:id="rId49" imgW="3476625" imgH="310991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 y="3531"/>
                                    <a:ext cx="446"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59630" name="Group 559"/>
                    <p:cNvGrpSpPr>
                      <a:grpSpLocks noChangeAspect="1"/>
                    </p:cNvGrpSpPr>
                    <p:nvPr/>
                  </p:nvGrpSpPr>
                  <p:grpSpPr bwMode="auto">
                    <a:xfrm>
                      <a:off x="2318" y="1509"/>
                      <a:ext cx="702" cy="473"/>
                      <a:chOff x="723" y="707"/>
                      <a:chExt cx="4402" cy="3002"/>
                    </a:xfrm>
                  </p:grpSpPr>
                  <p:grpSp>
                    <p:nvGrpSpPr>
                      <p:cNvPr id="59782" name="Group 560"/>
                      <p:cNvGrpSpPr>
                        <a:grpSpLocks noChangeAspect="1"/>
                      </p:cNvGrpSpPr>
                      <p:nvPr/>
                    </p:nvGrpSpPr>
                    <p:grpSpPr bwMode="auto">
                      <a:xfrm>
                        <a:off x="723" y="707"/>
                        <a:ext cx="4358" cy="3002"/>
                        <a:chOff x="723" y="707"/>
                        <a:chExt cx="4358" cy="3002"/>
                      </a:xfrm>
                    </p:grpSpPr>
                    <p:sp>
                      <p:nvSpPr>
                        <p:cNvPr id="59784" name="Freeform 561"/>
                        <p:cNvSpPr>
                          <a:spLocks noChangeAspect="1"/>
                        </p:cNvSpPr>
                        <p:nvPr/>
                      </p:nvSpPr>
                      <p:spPr bwMode="auto">
                        <a:xfrm>
                          <a:off x="2380" y="1520"/>
                          <a:ext cx="1224" cy="1512"/>
                        </a:xfrm>
                        <a:custGeom>
                          <a:avLst/>
                          <a:gdLst>
                            <a:gd name="T0" fmla="*/ 1224 w 1224"/>
                            <a:gd name="T1" fmla="*/ 0 h 1512"/>
                            <a:gd name="T2" fmla="*/ 1144 w 1224"/>
                            <a:gd name="T3" fmla="*/ 136 h 1512"/>
                            <a:gd name="T4" fmla="*/ 836 w 1224"/>
                            <a:gd name="T5" fmla="*/ 532 h 1512"/>
                            <a:gd name="T6" fmla="*/ 716 w 1224"/>
                            <a:gd name="T7" fmla="*/ 640 h 1512"/>
                            <a:gd name="T8" fmla="*/ 628 w 1224"/>
                            <a:gd name="T9" fmla="*/ 692 h 1512"/>
                            <a:gd name="T10" fmla="*/ 592 w 1224"/>
                            <a:gd name="T11" fmla="*/ 784 h 1512"/>
                            <a:gd name="T12" fmla="*/ 556 w 1224"/>
                            <a:gd name="T13" fmla="*/ 900 h 1512"/>
                            <a:gd name="T14" fmla="*/ 344 w 1224"/>
                            <a:gd name="T15" fmla="*/ 1188 h 1512"/>
                            <a:gd name="T16" fmla="*/ 148 w 1224"/>
                            <a:gd name="T17" fmla="*/ 1408 h 1512"/>
                            <a:gd name="T18" fmla="*/ 0 w 1224"/>
                            <a:gd name="T19" fmla="*/ 1512 h 1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4"/>
                            <a:gd name="T31" fmla="*/ 0 h 1512"/>
                            <a:gd name="T32" fmla="*/ 1224 w 1224"/>
                            <a:gd name="T33" fmla="*/ 1512 h 15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4" h="1512">
                              <a:moveTo>
                                <a:pt x="1224" y="0"/>
                              </a:moveTo>
                              <a:cubicBezTo>
                                <a:pt x="1216" y="23"/>
                                <a:pt x="1209" y="47"/>
                                <a:pt x="1144" y="136"/>
                              </a:cubicBezTo>
                              <a:cubicBezTo>
                                <a:pt x="1079" y="225"/>
                                <a:pt x="907" y="448"/>
                                <a:pt x="836" y="532"/>
                              </a:cubicBezTo>
                              <a:cubicBezTo>
                                <a:pt x="765" y="616"/>
                                <a:pt x="751" y="613"/>
                                <a:pt x="716" y="640"/>
                              </a:cubicBezTo>
                              <a:cubicBezTo>
                                <a:pt x="681" y="667"/>
                                <a:pt x="649" y="668"/>
                                <a:pt x="628" y="692"/>
                              </a:cubicBezTo>
                              <a:cubicBezTo>
                                <a:pt x="607" y="716"/>
                                <a:pt x="604" y="749"/>
                                <a:pt x="592" y="784"/>
                              </a:cubicBezTo>
                              <a:cubicBezTo>
                                <a:pt x="580" y="819"/>
                                <a:pt x="597" y="833"/>
                                <a:pt x="556" y="900"/>
                              </a:cubicBezTo>
                              <a:cubicBezTo>
                                <a:pt x="515" y="967"/>
                                <a:pt x="412" y="1103"/>
                                <a:pt x="344" y="1188"/>
                              </a:cubicBezTo>
                              <a:cubicBezTo>
                                <a:pt x="276" y="1273"/>
                                <a:pt x="205" y="1354"/>
                                <a:pt x="148" y="1408"/>
                              </a:cubicBezTo>
                              <a:cubicBezTo>
                                <a:pt x="91" y="1462"/>
                                <a:pt x="45" y="1487"/>
                                <a:pt x="0" y="1512"/>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85" name="Freeform 562"/>
                        <p:cNvSpPr>
                          <a:spLocks noChangeAspect="1"/>
                        </p:cNvSpPr>
                        <p:nvPr/>
                      </p:nvSpPr>
                      <p:spPr bwMode="auto">
                        <a:xfrm>
                          <a:off x="2374" y="3064"/>
                          <a:ext cx="1212" cy="158"/>
                        </a:xfrm>
                        <a:custGeom>
                          <a:avLst/>
                          <a:gdLst>
                            <a:gd name="T0" fmla="*/ 0 w 1212"/>
                            <a:gd name="T1" fmla="*/ 54 h 158"/>
                            <a:gd name="T2" fmla="*/ 54 w 1212"/>
                            <a:gd name="T3" fmla="*/ 132 h 158"/>
                            <a:gd name="T4" fmla="*/ 126 w 1212"/>
                            <a:gd name="T5" fmla="*/ 150 h 158"/>
                            <a:gd name="T6" fmla="*/ 204 w 1212"/>
                            <a:gd name="T7" fmla="*/ 84 h 158"/>
                            <a:gd name="T8" fmla="*/ 390 w 1212"/>
                            <a:gd name="T9" fmla="*/ 30 h 158"/>
                            <a:gd name="T10" fmla="*/ 960 w 1212"/>
                            <a:gd name="T11" fmla="*/ 6 h 158"/>
                            <a:gd name="T12" fmla="*/ 1212 w 1212"/>
                            <a:gd name="T13" fmla="*/ 0 h 158"/>
                            <a:gd name="T14" fmla="*/ 0 60000 65536"/>
                            <a:gd name="T15" fmla="*/ 0 60000 65536"/>
                            <a:gd name="T16" fmla="*/ 0 60000 65536"/>
                            <a:gd name="T17" fmla="*/ 0 60000 65536"/>
                            <a:gd name="T18" fmla="*/ 0 60000 65536"/>
                            <a:gd name="T19" fmla="*/ 0 60000 65536"/>
                            <a:gd name="T20" fmla="*/ 0 60000 65536"/>
                            <a:gd name="T21" fmla="*/ 0 w 1212"/>
                            <a:gd name="T22" fmla="*/ 0 h 158"/>
                            <a:gd name="T23" fmla="*/ 1212 w 1212"/>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2" h="158">
                              <a:moveTo>
                                <a:pt x="0" y="54"/>
                              </a:moveTo>
                              <a:cubicBezTo>
                                <a:pt x="16" y="85"/>
                                <a:pt x="33" y="116"/>
                                <a:pt x="54" y="132"/>
                              </a:cubicBezTo>
                              <a:cubicBezTo>
                                <a:pt x="75" y="148"/>
                                <a:pt x="101" y="158"/>
                                <a:pt x="126" y="150"/>
                              </a:cubicBezTo>
                              <a:cubicBezTo>
                                <a:pt x="151" y="142"/>
                                <a:pt x="160" y="104"/>
                                <a:pt x="204" y="84"/>
                              </a:cubicBezTo>
                              <a:cubicBezTo>
                                <a:pt x="248" y="64"/>
                                <a:pt x="264" y="43"/>
                                <a:pt x="390" y="30"/>
                              </a:cubicBezTo>
                              <a:cubicBezTo>
                                <a:pt x="516" y="17"/>
                                <a:pt x="823" y="11"/>
                                <a:pt x="960" y="6"/>
                              </a:cubicBezTo>
                              <a:cubicBezTo>
                                <a:pt x="1097" y="1"/>
                                <a:pt x="1154" y="0"/>
                                <a:pt x="1212"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59786" name="Group 563"/>
                        <p:cNvGrpSpPr>
                          <a:grpSpLocks noChangeAspect="1"/>
                        </p:cNvGrpSpPr>
                        <p:nvPr/>
                      </p:nvGrpSpPr>
                      <p:grpSpPr bwMode="auto">
                        <a:xfrm>
                          <a:off x="723" y="707"/>
                          <a:ext cx="4358" cy="3002"/>
                          <a:chOff x="723" y="711"/>
                          <a:chExt cx="4358" cy="3002"/>
                        </a:xfrm>
                      </p:grpSpPr>
                      <p:sp>
                        <p:nvSpPr>
                          <p:cNvPr id="59787" name="Freeform 564"/>
                          <p:cNvSpPr>
                            <a:spLocks noChangeAspect="1"/>
                          </p:cNvSpPr>
                          <p:nvPr/>
                        </p:nvSpPr>
                        <p:spPr bwMode="auto">
                          <a:xfrm>
                            <a:off x="2356" y="1326"/>
                            <a:ext cx="1246" cy="110"/>
                          </a:xfrm>
                          <a:custGeom>
                            <a:avLst/>
                            <a:gdLst>
                              <a:gd name="T0" fmla="*/ 0 w 1246"/>
                              <a:gd name="T1" fmla="*/ 75 h 110"/>
                              <a:gd name="T2" fmla="*/ 94 w 1246"/>
                              <a:gd name="T3" fmla="*/ 7 h 110"/>
                              <a:gd name="T4" fmla="*/ 206 w 1246"/>
                              <a:gd name="T5" fmla="*/ 32 h 110"/>
                              <a:gd name="T6" fmla="*/ 280 w 1246"/>
                              <a:gd name="T7" fmla="*/ 98 h 110"/>
                              <a:gd name="T8" fmla="*/ 464 w 1246"/>
                              <a:gd name="T9" fmla="*/ 101 h 110"/>
                              <a:gd name="T10" fmla="*/ 1246 w 1246"/>
                              <a:gd name="T11" fmla="*/ 110 h 110"/>
                              <a:gd name="T12" fmla="*/ 0 60000 65536"/>
                              <a:gd name="T13" fmla="*/ 0 60000 65536"/>
                              <a:gd name="T14" fmla="*/ 0 60000 65536"/>
                              <a:gd name="T15" fmla="*/ 0 60000 65536"/>
                              <a:gd name="T16" fmla="*/ 0 60000 65536"/>
                              <a:gd name="T17" fmla="*/ 0 60000 65536"/>
                              <a:gd name="T18" fmla="*/ 0 w 1246"/>
                              <a:gd name="T19" fmla="*/ 0 h 110"/>
                              <a:gd name="T20" fmla="*/ 1246 w 1246"/>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246" h="110">
                                <a:moveTo>
                                  <a:pt x="0" y="75"/>
                                </a:moveTo>
                                <a:cubicBezTo>
                                  <a:pt x="30" y="44"/>
                                  <a:pt x="60" y="14"/>
                                  <a:pt x="94" y="7"/>
                                </a:cubicBezTo>
                                <a:cubicBezTo>
                                  <a:pt x="128" y="0"/>
                                  <a:pt x="175" y="17"/>
                                  <a:pt x="206" y="32"/>
                                </a:cubicBezTo>
                                <a:cubicBezTo>
                                  <a:pt x="237" y="47"/>
                                  <a:pt x="237" y="87"/>
                                  <a:pt x="280" y="98"/>
                                </a:cubicBezTo>
                                <a:cubicBezTo>
                                  <a:pt x="323" y="109"/>
                                  <a:pt x="303" y="99"/>
                                  <a:pt x="464" y="101"/>
                                </a:cubicBezTo>
                                <a:cubicBezTo>
                                  <a:pt x="625" y="103"/>
                                  <a:pt x="939" y="107"/>
                                  <a:pt x="1246" y="11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88" name="Freeform 565"/>
                          <p:cNvSpPr>
                            <a:spLocks noChangeAspect="1"/>
                          </p:cNvSpPr>
                          <p:nvPr/>
                        </p:nvSpPr>
                        <p:spPr bwMode="auto">
                          <a:xfrm>
                            <a:off x="3624" y="1512"/>
                            <a:ext cx="838" cy="1514"/>
                          </a:xfrm>
                          <a:custGeom>
                            <a:avLst/>
                            <a:gdLst>
                              <a:gd name="T0" fmla="*/ 0 w 838"/>
                              <a:gd name="T1" fmla="*/ 0 h 1514"/>
                              <a:gd name="T2" fmla="*/ 556 w 838"/>
                              <a:gd name="T3" fmla="*/ 468 h 1514"/>
                              <a:gd name="T4" fmla="*/ 760 w 838"/>
                              <a:gd name="T5" fmla="*/ 644 h 1514"/>
                              <a:gd name="T6" fmla="*/ 816 w 838"/>
                              <a:gd name="T7" fmla="*/ 716 h 1514"/>
                              <a:gd name="T8" fmla="*/ 828 w 838"/>
                              <a:gd name="T9" fmla="*/ 804 h 1514"/>
                              <a:gd name="T10" fmla="*/ 795 w 838"/>
                              <a:gd name="T11" fmla="*/ 912 h 1514"/>
                              <a:gd name="T12" fmla="*/ 572 w 838"/>
                              <a:gd name="T13" fmla="*/ 1120 h 1514"/>
                              <a:gd name="T14" fmla="*/ 270 w 838"/>
                              <a:gd name="T15" fmla="*/ 1377 h 1514"/>
                              <a:gd name="T16" fmla="*/ 21 w 838"/>
                              <a:gd name="T17" fmla="*/ 1514 h 15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8"/>
                              <a:gd name="T28" fmla="*/ 0 h 1514"/>
                              <a:gd name="T29" fmla="*/ 838 w 838"/>
                              <a:gd name="T30" fmla="*/ 1514 h 15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8" h="1514">
                                <a:moveTo>
                                  <a:pt x="0" y="0"/>
                                </a:moveTo>
                                <a:cubicBezTo>
                                  <a:pt x="93" y="78"/>
                                  <a:pt x="429" y="361"/>
                                  <a:pt x="556" y="468"/>
                                </a:cubicBezTo>
                                <a:cubicBezTo>
                                  <a:pt x="683" y="575"/>
                                  <a:pt x="717" y="603"/>
                                  <a:pt x="760" y="644"/>
                                </a:cubicBezTo>
                                <a:cubicBezTo>
                                  <a:pt x="803" y="685"/>
                                  <a:pt x="805" y="689"/>
                                  <a:pt x="816" y="716"/>
                                </a:cubicBezTo>
                                <a:cubicBezTo>
                                  <a:pt x="827" y="743"/>
                                  <a:pt x="831" y="771"/>
                                  <a:pt x="828" y="804"/>
                                </a:cubicBezTo>
                                <a:cubicBezTo>
                                  <a:pt x="825" y="837"/>
                                  <a:pt x="838" y="859"/>
                                  <a:pt x="795" y="912"/>
                                </a:cubicBezTo>
                                <a:cubicBezTo>
                                  <a:pt x="752" y="965"/>
                                  <a:pt x="660" y="1042"/>
                                  <a:pt x="572" y="1120"/>
                                </a:cubicBezTo>
                                <a:cubicBezTo>
                                  <a:pt x="484" y="1198"/>
                                  <a:pt x="362" y="1311"/>
                                  <a:pt x="270" y="1377"/>
                                </a:cubicBezTo>
                                <a:cubicBezTo>
                                  <a:pt x="178" y="1443"/>
                                  <a:pt x="96" y="1479"/>
                                  <a:pt x="21" y="151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89" name="Freeform 566"/>
                          <p:cNvSpPr>
                            <a:spLocks noChangeAspect="1"/>
                          </p:cNvSpPr>
                          <p:nvPr/>
                        </p:nvSpPr>
                        <p:spPr bwMode="auto">
                          <a:xfrm>
                            <a:off x="3619" y="1470"/>
                            <a:ext cx="1462" cy="1264"/>
                          </a:xfrm>
                          <a:custGeom>
                            <a:avLst/>
                            <a:gdLst>
                              <a:gd name="T0" fmla="*/ 0 w 1462"/>
                              <a:gd name="T1" fmla="*/ 0 h 1264"/>
                              <a:gd name="T2" fmla="*/ 181 w 1462"/>
                              <a:gd name="T3" fmla="*/ 146 h 1264"/>
                              <a:gd name="T4" fmla="*/ 573 w 1462"/>
                              <a:gd name="T5" fmla="*/ 478 h 1264"/>
                              <a:gd name="T6" fmla="*/ 809 w 1462"/>
                              <a:gd name="T7" fmla="*/ 674 h 1264"/>
                              <a:gd name="T8" fmla="*/ 869 w 1462"/>
                              <a:gd name="T9" fmla="*/ 750 h 1264"/>
                              <a:gd name="T10" fmla="*/ 912 w 1462"/>
                              <a:gd name="T11" fmla="*/ 886 h 1264"/>
                              <a:gd name="T12" fmla="*/ 963 w 1462"/>
                              <a:gd name="T13" fmla="*/ 946 h 1264"/>
                              <a:gd name="T14" fmla="*/ 1057 w 1462"/>
                              <a:gd name="T15" fmla="*/ 962 h 1264"/>
                              <a:gd name="T16" fmla="*/ 1195 w 1462"/>
                              <a:gd name="T17" fmla="*/ 1040 h 1264"/>
                              <a:gd name="T18" fmla="*/ 1462 w 1462"/>
                              <a:gd name="T19" fmla="*/ 1264 h 1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2"/>
                              <a:gd name="T31" fmla="*/ 0 h 1264"/>
                              <a:gd name="T32" fmla="*/ 1462 w 1462"/>
                              <a:gd name="T33" fmla="*/ 1264 h 1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2" h="1264">
                                <a:moveTo>
                                  <a:pt x="0" y="0"/>
                                </a:moveTo>
                                <a:cubicBezTo>
                                  <a:pt x="42" y="33"/>
                                  <a:pt x="86" y="66"/>
                                  <a:pt x="181" y="146"/>
                                </a:cubicBezTo>
                                <a:cubicBezTo>
                                  <a:pt x="276" y="226"/>
                                  <a:pt x="468" y="390"/>
                                  <a:pt x="573" y="478"/>
                                </a:cubicBezTo>
                                <a:cubicBezTo>
                                  <a:pt x="678" y="566"/>
                                  <a:pt x="760" y="629"/>
                                  <a:pt x="809" y="674"/>
                                </a:cubicBezTo>
                                <a:cubicBezTo>
                                  <a:pt x="858" y="719"/>
                                  <a:pt x="852" y="715"/>
                                  <a:pt x="869" y="750"/>
                                </a:cubicBezTo>
                                <a:cubicBezTo>
                                  <a:pt x="886" y="785"/>
                                  <a:pt x="896" y="853"/>
                                  <a:pt x="912" y="886"/>
                                </a:cubicBezTo>
                                <a:cubicBezTo>
                                  <a:pt x="928" y="919"/>
                                  <a:pt x="939" y="933"/>
                                  <a:pt x="963" y="946"/>
                                </a:cubicBezTo>
                                <a:cubicBezTo>
                                  <a:pt x="987" y="959"/>
                                  <a:pt x="1018" y="946"/>
                                  <a:pt x="1057" y="962"/>
                                </a:cubicBezTo>
                                <a:cubicBezTo>
                                  <a:pt x="1096" y="978"/>
                                  <a:pt x="1127" y="990"/>
                                  <a:pt x="1195" y="1040"/>
                                </a:cubicBezTo>
                                <a:cubicBezTo>
                                  <a:pt x="1263" y="1090"/>
                                  <a:pt x="1362" y="1176"/>
                                  <a:pt x="1462" y="126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59790" name="Group 567"/>
                          <p:cNvGrpSpPr>
                            <a:grpSpLocks noChangeAspect="1"/>
                          </p:cNvGrpSpPr>
                          <p:nvPr/>
                        </p:nvGrpSpPr>
                        <p:grpSpPr bwMode="auto">
                          <a:xfrm>
                            <a:off x="723" y="711"/>
                            <a:ext cx="3704" cy="3002"/>
                            <a:chOff x="723" y="711"/>
                            <a:chExt cx="3704" cy="3002"/>
                          </a:xfrm>
                        </p:grpSpPr>
                        <p:grpSp>
                          <p:nvGrpSpPr>
                            <p:cNvPr id="59791" name="Group 568"/>
                            <p:cNvGrpSpPr>
                              <a:grpSpLocks noChangeAspect="1"/>
                            </p:cNvGrpSpPr>
                            <p:nvPr/>
                          </p:nvGrpSpPr>
                          <p:grpSpPr bwMode="auto">
                            <a:xfrm>
                              <a:off x="723" y="2372"/>
                              <a:ext cx="1613" cy="712"/>
                              <a:chOff x="723" y="2372"/>
                              <a:chExt cx="1613" cy="712"/>
                            </a:xfrm>
                          </p:grpSpPr>
                          <p:sp>
                            <p:nvSpPr>
                              <p:cNvPr id="59813" name="Freeform 569"/>
                              <p:cNvSpPr>
                                <a:spLocks noChangeAspect="1"/>
                              </p:cNvSpPr>
                              <p:nvPr/>
                            </p:nvSpPr>
                            <p:spPr bwMode="auto">
                              <a:xfrm>
                                <a:off x="748" y="2372"/>
                                <a:ext cx="1588" cy="712"/>
                              </a:xfrm>
                              <a:custGeom>
                                <a:avLst/>
                                <a:gdLst>
                                  <a:gd name="T0" fmla="*/ 1588 w 1588"/>
                                  <a:gd name="T1" fmla="*/ 712 h 712"/>
                                  <a:gd name="T2" fmla="*/ 1292 w 1588"/>
                                  <a:gd name="T3" fmla="*/ 460 h 712"/>
                                  <a:gd name="T4" fmla="*/ 1020 w 1588"/>
                                  <a:gd name="T5" fmla="*/ 228 h 712"/>
                                  <a:gd name="T6" fmla="*/ 764 w 1588"/>
                                  <a:gd name="T7" fmla="*/ 44 h 712"/>
                                  <a:gd name="T8" fmla="*/ 567 w 1588"/>
                                  <a:gd name="T9" fmla="*/ 27 h 712"/>
                                  <a:gd name="T10" fmla="*/ 0 w 1588"/>
                                  <a:gd name="T11" fmla="*/ 207 h 712"/>
                                  <a:gd name="T12" fmla="*/ 0 60000 65536"/>
                                  <a:gd name="T13" fmla="*/ 0 60000 65536"/>
                                  <a:gd name="T14" fmla="*/ 0 60000 65536"/>
                                  <a:gd name="T15" fmla="*/ 0 60000 65536"/>
                                  <a:gd name="T16" fmla="*/ 0 60000 65536"/>
                                  <a:gd name="T17" fmla="*/ 0 60000 65536"/>
                                  <a:gd name="T18" fmla="*/ 0 w 1588"/>
                                  <a:gd name="T19" fmla="*/ 0 h 712"/>
                                  <a:gd name="T20" fmla="*/ 1588 w 1588"/>
                                  <a:gd name="T21" fmla="*/ 712 h 712"/>
                                </a:gdLst>
                                <a:ahLst/>
                                <a:cxnLst>
                                  <a:cxn ang="T12">
                                    <a:pos x="T0" y="T1"/>
                                  </a:cxn>
                                  <a:cxn ang="T13">
                                    <a:pos x="T2" y="T3"/>
                                  </a:cxn>
                                  <a:cxn ang="T14">
                                    <a:pos x="T4" y="T5"/>
                                  </a:cxn>
                                  <a:cxn ang="T15">
                                    <a:pos x="T6" y="T7"/>
                                  </a:cxn>
                                  <a:cxn ang="T16">
                                    <a:pos x="T8" y="T9"/>
                                  </a:cxn>
                                  <a:cxn ang="T17">
                                    <a:pos x="T10" y="T11"/>
                                  </a:cxn>
                                </a:cxnLst>
                                <a:rect l="T18" t="T19" r="T20" b="T21"/>
                                <a:pathLst>
                                  <a:path w="1588" h="712">
                                    <a:moveTo>
                                      <a:pt x="1588" y="712"/>
                                    </a:moveTo>
                                    <a:cubicBezTo>
                                      <a:pt x="1539" y="670"/>
                                      <a:pt x="1387" y="541"/>
                                      <a:pt x="1292" y="460"/>
                                    </a:cubicBezTo>
                                    <a:cubicBezTo>
                                      <a:pt x="1197" y="379"/>
                                      <a:pt x="1108" y="297"/>
                                      <a:pt x="1020" y="228"/>
                                    </a:cubicBezTo>
                                    <a:cubicBezTo>
                                      <a:pt x="932" y="159"/>
                                      <a:pt x="840" y="78"/>
                                      <a:pt x="764" y="44"/>
                                    </a:cubicBezTo>
                                    <a:cubicBezTo>
                                      <a:pt x="688" y="10"/>
                                      <a:pt x="694" y="0"/>
                                      <a:pt x="567" y="27"/>
                                    </a:cubicBezTo>
                                    <a:cubicBezTo>
                                      <a:pt x="440" y="54"/>
                                      <a:pt x="217" y="130"/>
                                      <a:pt x="0" y="207"/>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14" name="Oval 570"/>
                              <p:cNvSpPr>
                                <a:spLocks noChangeAspect="1" noChangeArrowheads="1"/>
                              </p:cNvSpPr>
                              <p:nvPr/>
                            </p:nvSpPr>
                            <p:spPr bwMode="auto">
                              <a:xfrm>
                                <a:off x="723" y="2486"/>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sp>
                          <p:nvSpPr>
                            <p:cNvPr id="59792" name="Freeform 571"/>
                            <p:cNvSpPr>
                              <a:spLocks noChangeAspect="1"/>
                            </p:cNvSpPr>
                            <p:nvPr/>
                          </p:nvSpPr>
                          <p:spPr bwMode="auto">
                            <a:xfrm>
                              <a:off x="1716" y="972"/>
                              <a:ext cx="620" cy="484"/>
                            </a:xfrm>
                            <a:custGeom>
                              <a:avLst/>
                              <a:gdLst>
                                <a:gd name="T0" fmla="*/ 620 w 620"/>
                                <a:gd name="T1" fmla="*/ 484 h 484"/>
                                <a:gd name="T2" fmla="*/ 432 w 620"/>
                                <a:gd name="T3" fmla="*/ 372 h 484"/>
                                <a:gd name="T4" fmla="*/ 132 w 620"/>
                                <a:gd name="T5" fmla="*/ 196 h 484"/>
                                <a:gd name="T6" fmla="*/ 0 w 620"/>
                                <a:gd name="T7" fmla="*/ 0 h 484"/>
                                <a:gd name="T8" fmla="*/ 0 60000 65536"/>
                                <a:gd name="T9" fmla="*/ 0 60000 65536"/>
                                <a:gd name="T10" fmla="*/ 0 60000 65536"/>
                                <a:gd name="T11" fmla="*/ 0 60000 65536"/>
                                <a:gd name="T12" fmla="*/ 0 w 620"/>
                                <a:gd name="T13" fmla="*/ 0 h 484"/>
                                <a:gd name="T14" fmla="*/ 620 w 620"/>
                                <a:gd name="T15" fmla="*/ 484 h 484"/>
                              </a:gdLst>
                              <a:ahLst/>
                              <a:cxnLst>
                                <a:cxn ang="T8">
                                  <a:pos x="T0" y="T1"/>
                                </a:cxn>
                                <a:cxn ang="T9">
                                  <a:pos x="T2" y="T3"/>
                                </a:cxn>
                                <a:cxn ang="T10">
                                  <a:pos x="T4" y="T5"/>
                                </a:cxn>
                                <a:cxn ang="T11">
                                  <a:pos x="T6" y="T7"/>
                                </a:cxn>
                              </a:cxnLst>
                              <a:rect l="T12" t="T13" r="T14" b="T15"/>
                              <a:pathLst>
                                <a:path w="620" h="484">
                                  <a:moveTo>
                                    <a:pt x="620" y="484"/>
                                  </a:moveTo>
                                  <a:cubicBezTo>
                                    <a:pt x="566" y="452"/>
                                    <a:pt x="513" y="420"/>
                                    <a:pt x="432" y="372"/>
                                  </a:cubicBezTo>
                                  <a:cubicBezTo>
                                    <a:pt x="351" y="324"/>
                                    <a:pt x="204" y="258"/>
                                    <a:pt x="132" y="196"/>
                                  </a:cubicBezTo>
                                  <a:cubicBezTo>
                                    <a:pt x="60" y="134"/>
                                    <a:pt x="30" y="67"/>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93" name="Oval 572"/>
                            <p:cNvSpPr>
                              <a:spLocks noChangeAspect="1" noChangeArrowheads="1"/>
                            </p:cNvSpPr>
                            <p:nvPr/>
                          </p:nvSpPr>
                          <p:spPr bwMode="auto">
                            <a:xfrm>
                              <a:off x="1686" y="864"/>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59794" name="Group 573"/>
                            <p:cNvGrpSpPr>
                              <a:grpSpLocks noChangeAspect="1"/>
                            </p:cNvGrpSpPr>
                            <p:nvPr/>
                          </p:nvGrpSpPr>
                          <p:grpSpPr bwMode="auto">
                            <a:xfrm>
                              <a:off x="2307" y="711"/>
                              <a:ext cx="2120" cy="2332"/>
                              <a:chOff x="2307" y="711"/>
                              <a:chExt cx="2120" cy="2332"/>
                            </a:xfrm>
                          </p:grpSpPr>
                          <p:sp>
                            <p:nvSpPr>
                              <p:cNvPr id="59803" name="Freeform 574"/>
                              <p:cNvSpPr>
                                <a:spLocks noChangeAspect="1"/>
                              </p:cNvSpPr>
                              <p:nvPr/>
                            </p:nvSpPr>
                            <p:spPr bwMode="auto">
                              <a:xfrm>
                                <a:off x="2347" y="1530"/>
                                <a:ext cx="595" cy="1513"/>
                              </a:xfrm>
                              <a:custGeom>
                                <a:avLst/>
                                <a:gdLst>
                                  <a:gd name="T0" fmla="*/ 0 w 595"/>
                                  <a:gd name="T1" fmla="*/ 1513 h 1513"/>
                                  <a:gd name="T2" fmla="*/ 213 w 595"/>
                                  <a:gd name="T3" fmla="*/ 1298 h 1513"/>
                                  <a:gd name="T4" fmla="*/ 357 w 595"/>
                                  <a:gd name="T5" fmla="*/ 1114 h 1513"/>
                                  <a:gd name="T6" fmla="*/ 561 w 595"/>
                                  <a:gd name="T7" fmla="*/ 822 h 1513"/>
                                  <a:gd name="T8" fmla="*/ 527 w 595"/>
                                  <a:gd name="T9" fmla="*/ 606 h 1513"/>
                                  <a:gd name="T10" fmla="*/ 155 w 595"/>
                                  <a:gd name="T11" fmla="*/ 132 h 1513"/>
                                  <a:gd name="T12" fmla="*/ 9 w 595"/>
                                  <a:gd name="T13" fmla="*/ 0 h 1513"/>
                                  <a:gd name="T14" fmla="*/ 0 60000 65536"/>
                                  <a:gd name="T15" fmla="*/ 0 60000 65536"/>
                                  <a:gd name="T16" fmla="*/ 0 60000 65536"/>
                                  <a:gd name="T17" fmla="*/ 0 60000 65536"/>
                                  <a:gd name="T18" fmla="*/ 0 60000 65536"/>
                                  <a:gd name="T19" fmla="*/ 0 60000 65536"/>
                                  <a:gd name="T20" fmla="*/ 0 60000 65536"/>
                                  <a:gd name="T21" fmla="*/ 0 w 595"/>
                                  <a:gd name="T22" fmla="*/ 0 h 1513"/>
                                  <a:gd name="T23" fmla="*/ 595 w 595"/>
                                  <a:gd name="T24" fmla="*/ 1513 h 15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5" h="1513">
                                    <a:moveTo>
                                      <a:pt x="0" y="1513"/>
                                    </a:moveTo>
                                    <a:cubicBezTo>
                                      <a:pt x="35" y="1477"/>
                                      <a:pt x="154" y="1364"/>
                                      <a:pt x="213" y="1298"/>
                                    </a:cubicBezTo>
                                    <a:cubicBezTo>
                                      <a:pt x="272" y="1232"/>
                                      <a:pt x="299" y="1193"/>
                                      <a:pt x="357" y="1114"/>
                                    </a:cubicBezTo>
                                    <a:cubicBezTo>
                                      <a:pt x="415" y="1035"/>
                                      <a:pt x="533" y="907"/>
                                      <a:pt x="561" y="822"/>
                                    </a:cubicBezTo>
                                    <a:cubicBezTo>
                                      <a:pt x="589" y="737"/>
                                      <a:pt x="595" y="721"/>
                                      <a:pt x="527" y="606"/>
                                    </a:cubicBezTo>
                                    <a:cubicBezTo>
                                      <a:pt x="459" y="491"/>
                                      <a:pt x="241" y="233"/>
                                      <a:pt x="155" y="132"/>
                                    </a:cubicBezTo>
                                    <a:cubicBezTo>
                                      <a:pt x="69" y="31"/>
                                      <a:pt x="39" y="28"/>
                                      <a:pt x="9"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04" name="Freeform 575"/>
                              <p:cNvSpPr>
                                <a:spLocks noChangeAspect="1"/>
                              </p:cNvSpPr>
                              <p:nvPr/>
                            </p:nvSpPr>
                            <p:spPr bwMode="auto">
                              <a:xfrm>
                                <a:off x="2344" y="828"/>
                                <a:ext cx="224" cy="564"/>
                              </a:xfrm>
                              <a:custGeom>
                                <a:avLst/>
                                <a:gdLst>
                                  <a:gd name="T0" fmla="*/ 0 w 224"/>
                                  <a:gd name="T1" fmla="*/ 564 h 564"/>
                                  <a:gd name="T2" fmla="*/ 52 w 224"/>
                                  <a:gd name="T3" fmla="*/ 488 h 564"/>
                                  <a:gd name="T4" fmla="*/ 104 w 224"/>
                                  <a:gd name="T5" fmla="*/ 480 h 564"/>
                                  <a:gd name="T6" fmla="*/ 148 w 224"/>
                                  <a:gd name="T7" fmla="*/ 436 h 564"/>
                                  <a:gd name="T8" fmla="*/ 204 w 224"/>
                                  <a:gd name="T9" fmla="*/ 264 h 564"/>
                                  <a:gd name="T10" fmla="*/ 224 w 224"/>
                                  <a:gd name="T11" fmla="*/ 0 h 564"/>
                                  <a:gd name="T12" fmla="*/ 0 60000 65536"/>
                                  <a:gd name="T13" fmla="*/ 0 60000 65536"/>
                                  <a:gd name="T14" fmla="*/ 0 60000 65536"/>
                                  <a:gd name="T15" fmla="*/ 0 60000 65536"/>
                                  <a:gd name="T16" fmla="*/ 0 60000 65536"/>
                                  <a:gd name="T17" fmla="*/ 0 60000 65536"/>
                                  <a:gd name="T18" fmla="*/ 0 w 224"/>
                                  <a:gd name="T19" fmla="*/ 0 h 564"/>
                                  <a:gd name="T20" fmla="*/ 224 w 224"/>
                                  <a:gd name="T21" fmla="*/ 564 h 564"/>
                                </a:gdLst>
                                <a:ahLst/>
                                <a:cxnLst>
                                  <a:cxn ang="T12">
                                    <a:pos x="T0" y="T1"/>
                                  </a:cxn>
                                  <a:cxn ang="T13">
                                    <a:pos x="T2" y="T3"/>
                                  </a:cxn>
                                  <a:cxn ang="T14">
                                    <a:pos x="T4" y="T5"/>
                                  </a:cxn>
                                  <a:cxn ang="T15">
                                    <a:pos x="T6" y="T7"/>
                                  </a:cxn>
                                  <a:cxn ang="T16">
                                    <a:pos x="T8" y="T9"/>
                                  </a:cxn>
                                  <a:cxn ang="T17">
                                    <a:pos x="T10" y="T11"/>
                                  </a:cxn>
                                </a:cxnLst>
                                <a:rect l="T18" t="T19" r="T20" b="T21"/>
                                <a:pathLst>
                                  <a:path w="224" h="564">
                                    <a:moveTo>
                                      <a:pt x="0" y="564"/>
                                    </a:moveTo>
                                    <a:cubicBezTo>
                                      <a:pt x="17" y="533"/>
                                      <a:pt x="35" y="502"/>
                                      <a:pt x="52" y="488"/>
                                    </a:cubicBezTo>
                                    <a:cubicBezTo>
                                      <a:pt x="69" y="474"/>
                                      <a:pt x="88" y="489"/>
                                      <a:pt x="104" y="480"/>
                                    </a:cubicBezTo>
                                    <a:cubicBezTo>
                                      <a:pt x="120" y="471"/>
                                      <a:pt x="131" y="472"/>
                                      <a:pt x="148" y="436"/>
                                    </a:cubicBezTo>
                                    <a:cubicBezTo>
                                      <a:pt x="165" y="400"/>
                                      <a:pt x="191" y="337"/>
                                      <a:pt x="204" y="264"/>
                                    </a:cubicBezTo>
                                    <a:cubicBezTo>
                                      <a:pt x="217" y="191"/>
                                      <a:pt x="220" y="95"/>
                                      <a:pt x="22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05" name="Freeform 576"/>
                              <p:cNvSpPr>
                                <a:spLocks noChangeAspect="1"/>
                              </p:cNvSpPr>
                              <p:nvPr/>
                            </p:nvSpPr>
                            <p:spPr bwMode="auto">
                              <a:xfrm>
                                <a:off x="3412" y="844"/>
                                <a:ext cx="184" cy="568"/>
                              </a:xfrm>
                              <a:custGeom>
                                <a:avLst/>
                                <a:gdLst>
                                  <a:gd name="T0" fmla="*/ 184 w 184"/>
                                  <a:gd name="T1" fmla="*/ 568 h 568"/>
                                  <a:gd name="T2" fmla="*/ 148 w 184"/>
                                  <a:gd name="T3" fmla="*/ 444 h 568"/>
                                  <a:gd name="T4" fmla="*/ 0 w 184"/>
                                  <a:gd name="T5" fmla="*/ 0 h 568"/>
                                  <a:gd name="T6" fmla="*/ 0 60000 65536"/>
                                  <a:gd name="T7" fmla="*/ 0 60000 65536"/>
                                  <a:gd name="T8" fmla="*/ 0 60000 65536"/>
                                  <a:gd name="T9" fmla="*/ 0 w 184"/>
                                  <a:gd name="T10" fmla="*/ 0 h 568"/>
                                  <a:gd name="T11" fmla="*/ 184 w 184"/>
                                  <a:gd name="T12" fmla="*/ 568 h 568"/>
                                </a:gdLst>
                                <a:ahLst/>
                                <a:cxnLst>
                                  <a:cxn ang="T6">
                                    <a:pos x="T0" y="T1"/>
                                  </a:cxn>
                                  <a:cxn ang="T7">
                                    <a:pos x="T2" y="T3"/>
                                  </a:cxn>
                                  <a:cxn ang="T8">
                                    <a:pos x="T4" y="T5"/>
                                  </a:cxn>
                                </a:cxnLst>
                                <a:rect l="T9" t="T10" r="T11" b="T12"/>
                                <a:pathLst>
                                  <a:path w="184" h="568">
                                    <a:moveTo>
                                      <a:pt x="184" y="568"/>
                                    </a:moveTo>
                                    <a:cubicBezTo>
                                      <a:pt x="181" y="553"/>
                                      <a:pt x="179" y="539"/>
                                      <a:pt x="148" y="444"/>
                                    </a:cubicBezTo>
                                    <a:cubicBezTo>
                                      <a:pt x="117" y="349"/>
                                      <a:pt x="58" y="174"/>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06" name="Freeform 577"/>
                              <p:cNvSpPr>
                                <a:spLocks noChangeAspect="1"/>
                              </p:cNvSpPr>
                              <p:nvPr/>
                            </p:nvSpPr>
                            <p:spPr bwMode="auto">
                              <a:xfrm>
                                <a:off x="3628" y="1008"/>
                                <a:ext cx="776" cy="432"/>
                              </a:xfrm>
                              <a:custGeom>
                                <a:avLst/>
                                <a:gdLst>
                                  <a:gd name="T0" fmla="*/ 0 w 776"/>
                                  <a:gd name="T1" fmla="*/ 432 h 432"/>
                                  <a:gd name="T2" fmla="*/ 556 w 776"/>
                                  <a:gd name="T3" fmla="*/ 188 h 432"/>
                                  <a:gd name="T4" fmla="*/ 776 w 776"/>
                                  <a:gd name="T5" fmla="*/ 0 h 432"/>
                                  <a:gd name="T6" fmla="*/ 0 60000 65536"/>
                                  <a:gd name="T7" fmla="*/ 0 60000 65536"/>
                                  <a:gd name="T8" fmla="*/ 0 60000 65536"/>
                                  <a:gd name="T9" fmla="*/ 0 w 776"/>
                                  <a:gd name="T10" fmla="*/ 0 h 432"/>
                                  <a:gd name="T11" fmla="*/ 776 w 776"/>
                                  <a:gd name="T12" fmla="*/ 432 h 432"/>
                                </a:gdLst>
                                <a:ahLst/>
                                <a:cxnLst>
                                  <a:cxn ang="T6">
                                    <a:pos x="T0" y="T1"/>
                                  </a:cxn>
                                  <a:cxn ang="T7">
                                    <a:pos x="T2" y="T3"/>
                                  </a:cxn>
                                  <a:cxn ang="T8">
                                    <a:pos x="T4" y="T5"/>
                                  </a:cxn>
                                </a:cxnLst>
                                <a:rect l="T9" t="T10" r="T11" b="T12"/>
                                <a:pathLst>
                                  <a:path w="776" h="432">
                                    <a:moveTo>
                                      <a:pt x="0" y="432"/>
                                    </a:moveTo>
                                    <a:cubicBezTo>
                                      <a:pt x="213" y="346"/>
                                      <a:pt x="427" y="260"/>
                                      <a:pt x="556" y="188"/>
                                    </a:cubicBezTo>
                                    <a:cubicBezTo>
                                      <a:pt x="685" y="116"/>
                                      <a:pt x="730" y="58"/>
                                      <a:pt x="776"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07" name="Oval 578"/>
                              <p:cNvSpPr>
                                <a:spLocks noChangeAspect="1" noChangeArrowheads="1"/>
                              </p:cNvSpPr>
                              <p:nvPr/>
                            </p:nvSpPr>
                            <p:spPr bwMode="auto">
                              <a:xfrm>
                                <a:off x="2541" y="711"/>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08" name="Oval 579"/>
                              <p:cNvSpPr>
                                <a:spLocks noChangeAspect="1" noChangeArrowheads="1"/>
                              </p:cNvSpPr>
                              <p:nvPr/>
                            </p:nvSpPr>
                            <p:spPr bwMode="auto">
                              <a:xfrm>
                                <a:off x="3385" y="729"/>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09" name="Oval 580"/>
                              <p:cNvSpPr>
                                <a:spLocks noChangeAspect="1" noChangeArrowheads="1"/>
                              </p:cNvSpPr>
                              <p:nvPr/>
                            </p:nvSpPr>
                            <p:spPr bwMode="auto">
                              <a:xfrm>
                                <a:off x="4366" y="896"/>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10" name="Oval 581"/>
                              <p:cNvSpPr>
                                <a:spLocks noChangeAspect="1" noChangeArrowheads="1"/>
                              </p:cNvSpPr>
                              <p:nvPr/>
                            </p:nvSpPr>
                            <p:spPr bwMode="auto">
                              <a:xfrm>
                                <a:off x="3559" y="1382"/>
                                <a:ext cx="95" cy="18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11" name="Freeform 582"/>
                              <p:cNvSpPr>
                                <a:spLocks noChangeAspect="1"/>
                              </p:cNvSpPr>
                              <p:nvPr/>
                            </p:nvSpPr>
                            <p:spPr bwMode="auto">
                              <a:xfrm>
                                <a:off x="2370" y="1506"/>
                                <a:ext cx="1236" cy="1518"/>
                              </a:xfrm>
                              <a:custGeom>
                                <a:avLst/>
                                <a:gdLst>
                                  <a:gd name="T0" fmla="*/ 0 w 1236"/>
                                  <a:gd name="T1" fmla="*/ 0 h 1518"/>
                                  <a:gd name="T2" fmla="*/ 114 w 1236"/>
                                  <a:gd name="T3" fmla="*/ 96 h 1518"/>
                                  <a:gd name="T4" fmla="*/ 222 w 1236"/>
                                  <a:gd name="T5" fmla="*/ 204 h 1518"/>
                                  <a:gd name="T6" fmla="*/ 522 w 1236"/>
                                  <a:gd name="T7" fmla="*/ 588 h 1518"/>
                                  <a:gd name="T8" fmla="*/ 576 w 1236"/>
                                  <a:gd name="T9" fmla="*/ 666 h 1518"/>
                                  <a:gd name="T10" fmla="*/ 630 w 1236"/>
                                  <a:gd name="T11" fmla="*/ 804 h 1518"/>
                                  <a:gd name="T12" fmla="*/ 660 w 1236"/>
                                  <a:gd name="T13" fmla="*/ 876 h 1518"/>
                                  <a:gd name="T14" fmla="*/ 708 w 1236"/>
                                  <a:gd name="T15" fmla="*/ 918 h 1518"/>
                                  <a:gd name="T16" fmla="*/ 852 w 1236"/>
                                  <a:gd name="T17" fmla="*/ 1020 h 1518"/>
                                  <a:gd name="T18" fmla="*/ 1014 w 1236"/>
                                  <a:gd name="T19" fmla="*/ 1206 h 1518"/>
                                  <a:gd name="T20" fmla="*/ 1236 w 1236"/>
                                  <a:gd name="T21" fmla="*/ 1518 h 15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6"/>
                                  <a:gd name="T34" fmla="*/ 0 h 1518"/>
                                  <a:gd name="T35" fmla="*/ 1236 w 1236"/>
                                  <a:gd name="T36" fmla="*/ 1518 h 15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6" h="1518">
                                    <a:moveTo>
                                      <a:pt x="0" y="0"/>
                                    </a:moveTo>
                                    <a:cubicBezTo>
                                      <a:pt x="37" y="28"/>
                                      <a:pt x="77" y="62"/>
                                      <a:pt x="114" y="96"/>
                                    </a:cubicBezTo>
                                    <a:cubicBezTo>
                                      <a:pt x="151" y="130"/>
                                      <a:pt x="154" y="122"/>
                                      <a:pt x="222" y="204"/>
                                    </a:cubicBezTo>
                                    <a:cubicBezTo>
                                      <a:pt x="290" y="286"/>
                                      <a:pt x="463" y="511"/>
                                      <a:pt x="522" y="588"/>
                                    </a:cubicBezTo>
                                    <a:cubicBezTo>
                                      <a:pt x="581" y="665"/>
                                      <a:pt x="558" y="630"/>
                                      <a:pt x="576" y="666"/>
                                    </a:cubicBezTo>
                                    <a:cubicBezTo>
                                      <a:pt x="594" y="702"/>
                                      <a:pt x="616" y="769"/>
                                      <a:pt x="630" y="804"/>
                                    </a:cubicBezTo>
                                    <a:cubicBezTo>
                                      <a:pt x="644" y="839"/>
                                      <a:pt x="647" y="857"/>
                                      <a:pt x="660" y="876"/>
                                    </a:cubicBezTo>
                                    <a:cubicBezTo>
                                      <a:pt x="673" y="895"/>
                                      <a:pt x="676" y="894"/>
                                      <a:pt x="708" y="918"/>
                                    </a:cubicBezTo>
                                    <a:cubicBezTo>
                                      <a:pt x="740" y="942"/>
                                      <a:pt x="801" y="972"/>
                                      <a:pt x="852" y="1020"/>
                                    </a:cubicBezTo>
                                    <a:cubicBezTo>
                                      <a:pt x="903" y="1068"/>
                                      <a:pt x="950" y="1123"/>
                                      <a:pt x="1014" y="1206"/>
                                    </a:cubicBezTo>
                                    <a:cubicBezTo>
                                      <a:pt x="1078" y="1289"/>
                                      <a:pt x="1157" y="1403"/>
                                      <a:pt x="1236" y="1518"/>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12" name="Oval 583"/>
                              <p:cNvSpPr>
                                <a:spLocks noChangeAspect="1" noChangeArrowheads="1"/>
                              </p:cNvSpPr>
                              <p:nvPr/>
                            </p:nvSpPr>
                            <p:spPr bwMode="auto">
                              <a:xfrm>
                                <a:off x="2307" y="1369"/>
                                <a:ext cx="95" cy="18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795" name="Group 584"/>
                            <p:cNvGrpSpPr>
                              <a:grpSpLocks noChangeAspect="1"/>
                            </p:cNvGrpSpPr>
                            <p:nvPr/>
                          </p:nvGrpSpPr>
                          <p:grpSpPr bwMode="auto">
                            <a:xfrm>
                              <a:off x="1746" y="2961"/>
                              <a:ext cx="1908" cy="752"/>
                              <a:chOff x="1746" y="2961"/>
                              <a:chExt cx="1908" cy="752"/>
                            </a:xfrm>
                          </p:grpSpPr>
                          <p:sp>
                            <p:nvSpPr>
                              <p:cNvPr id="59796" name="Freeform 585"/>
                              <p:cNvSpPr>
                                <a:spLocks noChangeAspect="1"/>
                              </p:cNvSpPr>
                              <p:nvPr/>
                            </p:nvSpPr>
                            <p:spPr bwMode="auto">
                              <a:xfrm>
                                <a:off x="1765" y="3118"/>
                                <a:ext cx="645" cy="476"/>
                              </a:xfrm>
                              <a:custGeom>
                                <a:avLst/>
                                <a:gdLst>
                                  <a:gd name="T0" fmla="*/ 628 w 645"/>
                                  <a:gd name="T1" fmla="*/ 476 h 476"/>
                                  <a:gd name="T2" fmla="*/ 645 w 645"/>
                                  <a:gd name="T3" fmla="*/ 372 h 476"/>
                                  <a:gd name="T4" fmla="*/ 628 w 645"/>
                                  <a:gd name="T5" fmla="*/ 157 h 476"/>
                                  <a:gd name="T6" fmla="*/ 585 w 645"/>
                                  <a:gd name="T7" fmla="*/ 11 h 476"/>
                                  <a:gd name="T8" fmla="*/ 413 w 645"/>
                                  <a:gd name="T9" fmla="*/ 89 h 476"/>
                                  <a:gd name="T10" fmla="*/ 232 w 645"/>
                                  <a:gd name="T11" fmla="*/ 192 h 476"/>
                                  <a:gd name="T12" fmla="*/ 0 w 645"/>
                                  <a:gd name="T13" fmla="*/ 286 h 476"/>
                                  <a:gd name="T14" fmla="*/ 0 60000 65536"/>
                                  <a:gd name="T15" fmla="*/ 0 60000 65536"/>
                                  <a:gd name="T16" fmla="*/ 0 60000 65536"/>
                                  <a:gd name="T17" fmla="*/ 0 60000 65536"/>
                                  <a:gd name="T18" fmla="*/ 0 60000 65536"/>
                                  <a:gd name="T19" fmla="*/ 0 60000 65536"/>
                                  <a:gd name="T20" fmla="*/ 0 60000 65536"/>
                                  <a:gd name="T21" fmla="*/ 0 w 645"/>
                                  <a:gd name="T22" fmla="*/ 0 h 476"/>
                                  <a:gd name="T23" fmla="*/ 645 w 645"/>
                                  <a:gd name="T24" fmla="*/ 476 h 4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5" h="476">
                                    <a:moveTo>
                                      <a:pt x="628" y="476"/>
                                    </a:moveTo>
                                    <a:cubicBezTo>
                                      <a:pt x="636" y="450"/>
                                      <a:pt x="645" y="425"/>
                                      <a:pt x="645" y="372"/>
                                    </a:cubicBezTo>
                                    <a:cubicBezTo>
                                      <a:pt x="645" y="319"/>
                                      <a:pt x="638" y="217"/>
                                      <a:pt x="628" y="157"/>
                                    </a:cubicBezTo>
                                    <a:cubicBezTo>
                                      <a:pt x="618" y="97"/>
                                      <a:pt x="621" y="22"/>
                                      <a:pt x="585" y="11"/>
                                    </a:cubicBezTo>
                                    <a:cubicBezTo>
                                      <a:pt x="549" y="0"/>
                                      <a:pt x="472" y="59"/>
                                      <a:pt x="413" y="89"/>
                                    </a:cubicBezTo>
                                    <a:cubicBezTo>
                                      <a:pt x="354" y="119"/>
                                      <a:pt x="301" y="159"/>
                                      <a:pt x="232" y="192"/>
                                    </a:cubicBezTo>
                                    <a:cubicBezTo>
                                      <a:pt x="163" y="225"/>
                                      <a:pt x="48" y="266"/>
                                      <a:pt x="0" y="28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97" name="Freeform 586"/>
                              <p:cNvSpPr>
                                <a:spLocks noChangeAspect="1"/>
                              </p:cNvSpPr>
                              <p:nvPr/>
                            </p:nvSpPr>
                            <p:spPr bwMode="auto">
                              <a:xfrm>
                                <a:off x="3496" y="3076"/>
                                <a:ext cx="124" cy="520"/>
                              </a:xfrm>
                              <a:custGeom>
                                <a:avLst/>
                                <a:gdLst>
                                  <a:gd name="T0" fmla="*/ 120 w 124"/>
                                  <a:gd name="T1" fmla="*/ 0 h 520"/>
                                  <a:gd name="T2" fmla="*/ 104 w 124"/>
                                  <a:gd name="T3" fmla="*/ 152 h 520"/>
                                  <a:gd name="T4" fmla="*/ 0 w 124"/>
                                  <a:gd name="T5" fmla="*/ 520 h 520"/>
                                  <a:gd name="T6" fmla="*/ 0 60000 65536"/>
                                  <a:gd name="T7" fmla="*/ 0 60000 65536"/>
                                  <a:gd name="T8" fmla="*/ 0 60000 65536"/>
                                  <a:gd name="T9" fmla="*/ 0 w 124"/>
                                  <a:gd name="T10" fmla="*/ 0 h 520"/>
                                  <a:gd name="T11" fmla="*/ 124 w 124"/>
                                  <a:gd name="T12" fmla="*/ 520 h 520"/>
                                </a:gdLst>
                                <a:ahLst/>
                                <a:cxnLst>
                                  <a:cxn ang="T6">
                                    <a:pos x="T0" y="T1"/>
                                  </a:cxn>
                                  <a:cxn ang="T7">
                                    <a:pos x="T2" y="T3"/>
                                  </a:cxn>
                                  <a:cxn ang="T8">
                                    <a:pos x="T4" y="T5"/>
                                  </a:cxn>
                                </a:cxnLst>
                                <a:rect l="T9" t="T10" r="T11" b="T12"/>
                                <a:pathLst>
                                  <a:path w="124" h="520">
                                    <a:moveTo>
                                      <a:pt x="120" y="0"/>
                                    </a:moveTo>
                                    <a:cubicBezTo>
                                      <a:pt x="122" y="32"/>
                                      <a:pt x="124" y="65"/>
                                      <a:pt x="104" y="152"/>
                                    </a:cubicBezTo>
                                    <a:cubicBezTo>
                                      <a:pt x="84" y="239"/>
                                      <a:pt x="42" y="379"/>
                                      <a:pt x="0" y="52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98" name="Oval 587"/>
                              <p:cNvSpPr>
                                <a:spLocks noChangeAspect="1" noChangeArrowheads="1"/>
                              </p:cNvSpPr>
                              <p:nvPr/>
                            </p:nvSpPr>
                            <p:spPr bwMode="auto">
                              <a:xfrm>
                                <a:off x="2369" y="3567"/>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99" name="Oval 588"/>
                              <p:cNvSpPr>
                                <a:spLocks noChangeAspect="1" noChangeArrowheads="1"/>
                              </p:cNvSpPr>
                              <p:nvPr/>
                            </p:nvSpPr>
                            <p:spPr bwMode="auto">
                              <a:xfrm>
                                <a:off x="1746" y="3383"/>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00" name="Oval 589"/>
                              <p:cNvSpPr>
                                <a:spLocks noChangeAspect="1" noChangeArrowheads="1"/>
                              </p:cNvSpPr>
                              <p:nvPr/>
                            </p:nvSpPr>
                            <p:spPr bwMode="auto">
                              <a:xfrm>
                                <a:off x="3471" y="3550"/>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01" name="Oval 590"/>
                              <p:cNvSpPr>
                                <a:spLocks noChangeAspect="1" noChangeArrowheads="1"/>
                              </p:cNvSpPr>
                              <p:nvPr/>
                            </p:nvSpPr>
                            <p:spPr bwMode="auto">
                              <a:xfrm>
                                <a:off x="3559" y="2961"/>
                                <a:ext cx="95" cy="18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802" name="Oval 591"/>
                              <p:cNvSpPr>
                                <a:spLocks noChangeAspect="1" noChangeArrowheads="1"/>
                              </p:cNvSpPr>
                              <p:nvPr/>
                            </p:nvSpPr>
                            <p:spPr bwMode="auto">
                              <a:xfrm>
                                <a:off x="2307" y="2991"/>
                                <a:ext cx="95" cy="189"/>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grpSp>
                  <p:sp>
                    <p:nvSpPr>
                      <p:cNvPr id="59783" name="Oval 592"/>
                      <p:cNvSpPr>
                        <a:spLocks noChangeAspect="1" noChangeArrowheads="1"/>
                      </p:cNvSpPr>
                      <p:nvPr/>
                    </p:nvSpPr>
                    <p:spPr bwMode="auto">
                      <a:xfrm>
                        <a:off x="5064" y="2691"/>
                        <a:ext cx="61" cy="14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631" name="Group 593"/>
                    <p:cNvGrpSpPr>
                      <a:grpSpLocks noChangeAspect="1"/>
                    </p:cNvGrpSpPr>
                    <p:nvPr/>
                  </p:nvGrpSpPr>
                  <p:grpSpPr bwMode="auto">
                    <a:xfrm>
                      <a:off x="2316" y="1535"/>
                      <a:ext cx="731" cy="449"/>
                      <a:chOff x="714" y="872"/>
                      <a:chExt cx="4576" cy="2849"/>
                    </a:xfrm>
                  </p:grpSpPr>
                  <p:grpSp>
                    <p:nvGrpSpPr>
                      <p:cNvPr id="59749" name="Group 594"/>
                      <p:cNvGrpSpPr>
                        <a:grpSpLocks noChangeAspect="1"/>
                      </p:cNvGrpSpPr>
                      <p:nvPr/>
                    </p:nvGrpSpPr>
                    <p:grpSpPr bwMode="auto">
                      <a:xfrm>
                        <a:off x="714" y="872"/>
                        <a:ext cx="4576" cy="2849"/>
                        <a:chOff x="710" y="868"/>
                        <a:chExt cx="4576" cy="2849"/>
                      </a:xfrm>
                    </p:grpSpPr>
                    <p:sp>
                      <p:nvSpPr>
                        <p:cNvPr id="59751" name="Freeform 595"/>
                        <p:cNvSpPr>
                          <a:spLocks noChangeAspect="1"/>
                        </p:cNvSpPr>
                        <p:nvPr/>
                      </p:nvSpPr>
                      <p:spPr bwMode="auto">
                        <a:xfrm>
                          <a:off x="1878" y="3136"/>
                          <a:ext cx="584" cy="300"/>
                        </a:xfrm>
                        <a:custGeom>
                          <a:avLst/>
                          <a:gdLst>
                            <a:gd name="T0" fmla="*/ 584 w 584"/>
                            <a:gd name="T1" fmla="*/ 0 h 300"/>
                            <a:gd name="T2" fmla="*/ 540 w 584"/>
                            <a:gd name="T3" fmla="*/ 48 h 300"/>
                            <a:gd name="T4" fmla="*/ 472 w 584"/>
                            <a:gd name="T5" fmla="*/ 68 h 300"/>
                            <a:gd name="T6" fmla="*/ 424 w 584"/>
                            <a:gd name="T7" fmla="*/ 68 h 300"/>
                            <a:gd name="T8" fmla="*/ 320 w 584"/>
                            <a:gd name="T9" fmla="*/ 108 h 300"/>
                            <a:gd name="T10" fmla="*/ 56 w 584"/>
                            <a:gd name="T11" fmla="*/ 264 h 300"/>
                            <a:gd name="T12" fmla="*/ 0 w 584"/>
                            <a:gd name="T13" fmla="*/ 300 h 300"/>
                            <a:gd name="T14" fmla="*/ 0 60000 65536"/>
                            <a:gd name="T15" fmla="*/ 0 60000 65536"/>
                            <a:gd name="T16" fmla="*/ 0 60000 65536"/>
                            <a:gd name="T17" fmla="*/ 0 60000 65536"/>
                            <a:gd name="T18" fmla="*/ 0 60000 65536"/>
                            <a:gd name="T19" fmla="*/ 0 60000 65536"/>
                            <a:gd name="T20" fmla="*/ 0 60000 65536"/>
                            <a:gd name="T21" fmla="*/ 0 w 584"/>
                            <a:gd name="T22" fmla="*/ 0 h 300"/>
                            <a:gd name="T23" fmla="*/ 584 w 584"/>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4" h="300">
                              <a:moveTo>
                                <a:pt x="584" y="0"/>
                              </a:moveTo>
                              <a:lnTo>
                                <a:pt x="540" y="48"/>
                              </a:lnTo>
                              <a:lnTo>
                                <a:pt x="472" y="68"/>
                              </a:lnTo>
                              <a:lnTo>
                                <a:pt x="424" y="68"/>
                              </a:lnTo>
                              <a:lnTo>
                                <a:pt x="320" y="108"/>
                              </a:lnTo>
                              <a:lnTo>
                                <a:pt x="56" y="264"/>
                              </a:lnTo>
                              <a:lnTo>
                                <a:pt x="0" y="30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59752" name="Group 596"/>
                        <p:cNvGrpSpPr>
                          <a:grpSpLocks noChangeAspect="1"/>
                        </p:cNvGrpSpPr>
                        <p:nvPr/>
                      </p:nvGrpSpPr>
                      <p:grpSpPr bwMode="auto">
                        <a:xfrm>
                          <a:off x="739" y="868"/>
                          <a:ext cx="4547" cy="2849"/>
                          <a:chOff x="739" y="868"/>
                          <a:chExt cx="4547" cy="2849"/>
                        </a:xfrm>
                      </p:grpSpPr>
                      <p:grpSp>
                        <p:nvGrpSpPr>
                          <p:cNvPr id="59754" name="Group 597"/>
                          <p:cNvGrpSpPr>
                            <a:grpSpLocks noChangeAspect="1"/>
                          </p:cNvGrpSpPr>
                          <p:nvPr/>
                        </p:nvGrpSpPr>
                        <p:grpSpPr bwMode="auto">
                          <a:xfrm>
                            <a:off x="1842" y="1015"/>
                            <a:ext cx="3444" cy="2702"/>
                            <a:chOff x="1842" y="1015"/>
                            <a:chExt cx="3444" cy="2702"/>
                          </a:xfrm>
                        </p:grpSpPr>
                        <p:sp>
                          <p:nvSpPr>
                            <p:cNvPr id="59761" name="Freeform 598"/>
                            <p:cNvSpPr>
                              <a:spLocks noChangeAspect="1"/>
                            </p:cNvSpPr>
                            <p:nvPr/>
                          </p:nvSpPr>
                          <p:spPr bwMode="auto">
                            <a:xfrm>
                              <a:off x="2519" y="1443"/>
                              <a:ext cx="2081" cy="816"/>
                            </a:xfrm>
                            <a:custGeom>
                              <a:avLst/>
                              <a:gdLst>
                                <a:gd name="T0" fmla="*/ 0 w 2081"/>
                                <a:gd name="T1" fmla="*/ 0 h 816"/>
                                <a:gd name="T2" fmla="*/ 103 w 2081"/>
                                <a:gd name="T3" fmla="*/ 43 h 816"/>
                                <a:gd name="T4" fmla="*/ 507 w 2081"/>
                                <a:gd name="T5" fmla="*/ 51 h 816"/>
                                <a:gd name="T6" fmla="*/ 833 w 2081"/>
                                <a:gd name="T7" fmla="*/ 56 h 816"/>
                                <a:gd name="T8" fmla="*/ 989 w 2081"/>
                                <a:gd name="T9" fmla="*/ 86 h 816"/>
                                <a:gd name="T10" fmla="*/ 1057 w 2081"/>
                                <a:gd name="T11" fmla="*/ 152 h 816"/>
                                <a:gd name="T12" fmla="*/ 1137 w 2081"/>
                                <a:gd name="T13" fmla="*/ 168 h 816"/>
                                <a:gd name="T14" fmla="*/ 1261 w 2081"/>
                                <a:gd name="T15" fmla="*/ 148 h 816"/>
                                <a:gd name="T16" fmla="*/ 1409 w 2081"/>
                                <a:gd name="T17" fmla="*/ 252 h 816"/>
                                <a:gd name="T18" fmla="*/ 2081 w 2081"/>
                                <a:gd name="T19" fmla="*/ 816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1"/>
                                <a:gd name="T31" fmla="*/ 0 h 816"/>
                                <a:gd name="T32" fmla="*/ 2081 w 2081"/>
                                <a:gd name="T33" fmla="*/ 816 h 8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1" h="816">
                                  <a:moveTo>
                                    <a:pt x="0" y="0"/>
                                  </a:moveTo>
                                  <a:cubicBezTo>
                                    <a:pt x="9" y="17"/>
                                    <a:pt x="19" y="35"/>
                                    <a:pt x="103" y="43"/>
                                  </a:cubicBezTo>
                                  <a:cubicBezTo>
                                    <a:pt x="187" y="51"/>
                                    <a:pt x="385" y="49"/>
                                    <a:pt x="507" y="51"/>
                                  </a:cubicBezTo>
                                  <a:cubicBezTo>
                                    <a:pt x="629" y="53"/>
                                    <a:pt x="753" y="50"/>
                                    <a:pt x="833" y="56"/>
                                  </a:cubicBezTo>
                                  <a:cubicBezTo>
                                    <a:pt x="913" y="62"/>
                                    <a:pt x="952" y="70"/>
                                    <a:pt x="989" y="86"/>
                                  </a:cubicBezTo>
                                  <a:cubicBezTo>
                                    <a:pt x="1026" y="102"/>
                                    <a:pt x="1032" y="138"/>
                                    <a:pt x="1057" y="152"/>
                                  </a:cubicBezTo>
                                  <a:cubicBezTo>
                                    <a:pt x="1082" y="166"/>
                                    <a:pt x="1103" y="169"/>
                                    <a:pt x="1137" y="168"/>
                                  </a:cubicBezTo>
                                  <a:cubicBezTo>
                                    <a:pt x="1171" y="167"/>
                                    <a:pt x="1216" y="134"/>
                                    <a:pt x="1261" y="148"/>
                                  </a:cubicBezTo>
                                  <a:cubicBezTo>
                                    <a:pt x="1306" y="162"/>
                                    <a:pt x="1272" y="141"/>
                                    <a:pt x="1409" y="252"/>
                                  </a:cubicBezTo>
                                  <a:cubicBezTo>
                                    <a:pt x="1546" y="363"/>
                                    <a:pt x="1941" y="698"/>
                                    <a:pt x="2081" y="81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59762" name="Group 599"/>
                            <p:cNvGrpSpPr>
                              <a:grpSpLocks noChangeAspect="1"/>
                            </p:cNvGrpSpPr>
                            <p:nvPr/>
                          </p:nvGrpSpPr>
                          <p:grpSpPr bwMode="auto">
                            <a:xfrm>
                              <a:off x="1842" y="1015"/>
                              <a:ext cx="3444" cy="2702"/>
                              <a:chOff x="1842" y="1015"/>
                              <a:chExt cx="3444" cy="2702"/>
                            </a:xfrm>
                          </p:grpSpPr>
                          <p:sp>
                            <p:nvSpPr>
                              <p:cNvPr id="59763" name="Freeform 600"/>
                              <p:cNvSpPr>
                                <a:spLocks noChangeAspect="1"/>
                              </p:cNvSpPr>
                              <p:nvPr/>
                            </p:nvSpPr>
                            <p:spPr bwMode="auto">
                              <a:xfrm>
                                <a:off x="2493" y="1504"/>
                                <a:ext cx="603" cy="746"/>
                              </a:xfrm>
                              <a:custGeom>
                                <a:avLst/>
                                <a:gdLst>
                                  <a:gd name="T0" fmla="*/ 0 w 603"/>
                                  <a:gd name="T1" fmla="*/ 0 h 746"/>
                                  <a:gd name="T2" fmla="*/ 147 w 603"/>
                                  <a:gd name="T3" fmla="*/ 212 h 746"/>
                                  <a:gd name="T4" fmla="*/ 483 w 603"/>
                                  <a:gd name="T5" fmla="*/ 626 h 746"/>
                                  <a:gd name="T6" fmla="*/ 603 w 603"/>
                                  <a:gd name="T7" fmla="*/ 746 h 746"/>
                                  <a:gd name="T8" fmla="*/ 0 60000 65536"/>
                                  <a:gd name="T9" fmla="*/ 0 60000 65536"/>
                                  <a:gd name="T10" fmla="*/ 0 60000 65536"/>
                                  <a:gd name="T11" fmla="*/ 0 60000 65536"/>
                                  <a:gd name="T12" fmla="*/ 0 w 603"/>
                                  <a:gd name="T13" fmla="*/ 0 h 746"/>
                                  <a:gd name="T14" fmla="*/ 603 w 603"/>
                                  <a:gd name="T15" fmla="*/ 746 h 746"/>
                                </a:gdLst>
                                <a:ahLst/>
                                <a:cxnLst>
                                  <a:cxn ang="T8">
                                    <a:pos x="T0" y="T1"/>
                                  </a:cxn>
                                  <a:cxn ang="T9">
                                    <a:pos x="T2" y="T3"/>
                                  </a:cxn>
                                  <a:cxn ang="T10">
                                    <a:pos x="T4" y="T5"/>
                                  </a:cxn>
                                  <a:cxn ang="T11">
                                    <a:pos x="T6" y="T7"/>
                                  </a:cxn>
                                </a:cxnLst>
                                <a:rect l="T12" t="T13" r="T14" b="T15"/>
                                <a:pathLst>
                                  <a:path w="603" h="746">
                                    <a:moveTo>
                                      <a:pt x="0" y="0"/>
                                    </a:moveTo>
                                    <a:cubicBezTo>
                                      <a:pt x="24" y="35"/>
                                      <a:pt x="67" y="108"/>
                                      <a:pt x="147" y="212"/>
                                    </a:cubicBezTo>
                                    <a:cubicBezTo>
                                      <a:pt x="227" y="316"/>
                                      <a:pt x="407" y="537"/>
                                      <a:pt x="483" y="626"/>
                                    </a:cubicBezTo>
                                    <a:cubicBezTo>
                                      <a:pt x="559" y="715"/>
                                      <a:pt x="578" y="721"/>
                                      <a:pt x="603" y="74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64" name="Freeform 601"/>
                              <p:cNvSpPr>
                                <a:spLocks noChangeAspect="1"/>
                              </p:cNvSpPr>
                              <p:nvPr/>
                            </p:nvSpPr>
                            <p:spPr bwMode="auto">
                              <a:xfrm>
                                <a:off x="2485" y="2338"/>
                                <a:ext cx="601" cy="705"/>
                              </a:xfrm>
                              <a:custGeom>
                                <a:avLst/>
                                <a:gdLst>
                                  <a:gd name="T0" fmla="*/ 0 w 601"/>
                                  <a:gd name="T1" fmla="*/ 705 h 705"/>
                                  <a:gd name="T2" fmla="*/ 214 w 601"/>
                                  <a:gd name="T3" fmla="*/ 447 h 705"/>
                                  <a:gd name="T4" fmla="*/ 490 w 601"/>
                                  <a:gd name="T5" fmla="*/ 95 h 705"/>
                                  <a:gd name="T6" fmla="*/ 601 w 601"/>
                                  <a:gd name="T7" fmla="*/ 0 h 705"/>
                                  <a:gd name="T8" fmla="*/ 0 60000 65536"/>
                                  <a:gd name="T9" fmla="*/ 0 60000 65536"/>
                                  <a:gd name="T10" fmla="*/ 0 60000 65536"/>
                                  <a:gd name="T11" fmla="*/ 0 60000 65536"/>
                                  <a:gd name="T12" fmla="*/ 0 w 601"/>
                                  <a:gd name="T13" fmla="*/ 0 h 705"/>
                                  <a:gd name="T14" fmla="*/ 601 w 601"/>
                                  <a:gd name="T15" fmla="*/ 705 h 705"/>
                                </a:gdLst>
                                <a:ahLst/>
                                <a:cxnLst>
                                  <a:cxn ang="T8">
                                    <a:pos x="T0" y="T1"/>
                                  </a:cxn>
                                  <a:cxn ang="T9">
                                    <a:pos x="T2" y="T3"/>
                                  </a:cxn>
                                  <a:cxn ang="T10">
                                    <a:pos x="T4" y="T5"/>
                                  </a:cxn>
                                  <a:cxn ang="T11">
                                    <a:pos x="T6" y="T7"/>
                                  </a:cxn>
                                </a:cxnLst>
                                <a:rect l="T12" t="T13" r="T14" b="T15"/>
                                <a:pathLst>
                                  <a:path w="601" h="705">
                                    <a:moveTo>
                                      <a:pt x="0" y="705"/>
                                    </a:moveTo>
                                    <a:cubicBezTo>
                                      <a:pt x="66" y="627"/>
                                      <a:pt x="132" y="549"/>
                                      <a:pt x="214" y="447"/>
                                    </a:cubicBezTo>
                                    <a:cubicBezTo>
                                      <a:pt x="296" y="345"/>
                                      <a:pt x="425" y="170"/>
                                      <a:pt x="490" y="95"/>
                                    </a:cubicBezTo>
                                    <a:cubicBezTo>
                                      <a:pt x="555" y="20"/>
                                      <a:pt x="578" y="10"/>
                                      <a:pt x="601"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59765" name="Group 602"/>
                              <p:cNvGrpSpPr>
                                <a:grpSpLocks noChangeAspect="1"/>
                              </p:cNvGrpSpPr>
                              <p:nvPr/>
                            </p:nvGrpSpPr>
                            <p:grpSpPr bwMode="auto">
                              <a:xfrm>
                                <a:off x="1842" y="1015"/>
                                <a:ext cx="3444" cy="2702"/>
                                <a:chOff x="1842" y="1015"/>
                                <a:chExt cx="3444" cy="2702"/>
                              </a:xfrm>
                            </p:grpSpPr>
                            <p:sp>
                              <p:nvSpPr>
                                <p:cNvPr id="59767" name="Freeform 603"/>
                                <p:cNvSpPr>
                                  <a:spLocks noChangeAspect="1"/>
                                </p:cNvSpPr>
                                <p:nvPr/>
                              </p:nvSpPr>
                              <p:spPr bwMode="auto">
                                <a:xfrm>
                                  <a:off x="4648" y="1788"/>
                                  <a:ext cx="596" cy="468"/>
                                </a:xfrm>
                                <a:custGeom>
                                  <a:avLst/>
                                  <a:gdLst>
                                    <a:gd name="T0" fmla="*/ 0 w 596"/>
                                    <a:gd name="T1" fmla="*/ 468 h 468"/>
                                    <a:gd name="T2" fmla="*/ 364 w 596"/>
                                    <a:gd name="T3" fmla="*/ 188 h 468"/>
                                    <a:gd name="T4" fmla="*/ 596 w 596"/>
                                    <a:gd name="T5" fmla="*/ 0 h 468"/>
                                    <a:gd name="T6" fmla="*/ 0 60000 65536"/>
                                    <a:gd name="T7" fmla="*/ 0 60000 65536"/>
                                    <a:gd name="T8" fmla="*/ 0 60000 65536"/>
                                    <a:gd name="T9" fmla="*/ 0 w 596"/>
                                    <a:gd name="T10" fmla="*/ 0 h 468"/>
                                    <a:gd name="T11" fmla="*/ 596 w 596"/>
                                    <a:gd name="T12" fmla="*/ 468 h 468"/>
                                  </a:gdLst>
                                  <a:ahLst/>
                                  <a:cxnLst>
                                    <a:cxn ang="T6">
                                      <a:pos x="T0" y="T1"/>
                                    </a:cxn>
                                    <a:cxn ang="T7">
                                      <a:pos x="T2" y="T3"/>
                                    </a:cxn>
                                    <a:cxn ang="T8">
                                      <a:pos x="T4" y="T5"/>
                                    </a:cxn>
                                  </a:cxnLst>
                                  <a:rect l="T9" t="T10" r="T11" b="T12"/>
                                  <a:pathLst>
                                    <a:path w="596" h="468">
                                      <a:moveTo>
                                        <a:pt x="0" y="468"/>
                                      </a:moveTo>
                                      <a:cubicBezTo>
                                        <a:pt x="132" y="367"/>
                                        <a:pt x="265" y="266"/>
                                        <a:pt x="364" y="188"/>
                                      </a:cubicBezTo>
                                      <a:cubicBezTo>
                                        <a:pt x="463" y="110"/>
                                        <a:pt x="529" y="55"/>
                                        <a:pt x="596"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68" name="Freeform 604"/>
                                <p:cNvSpPr>
                                  <a:spLocks noChangeAspect="1"/>
                                </p:cNvSpPr>
                                <p:nvPr/>
                              </p:nvSpPr>
                              <p:spPr bwMode="auto">
                                <a:xfrm>
                                  <a:off x="3839" y="2356"/>
                                  <a:ext cx="781" cy="1032"/>
                                </a:xfrm>
                                <a:custGeom>
                                  <a:avLst/>
                                  <a:gdLst>
                                    <a:gd name="T0" fmla="*/ 781 w 781"/>
                                    <a:gd name="T1" fmla="*/ 0 h 1032"/>
                                    <a:gd name="T2" fmla="*/ 501 w 781"/>
                                    <a:gd name="T3" fmla="*/ 244 h 1032"/>
                                    <a:gd name="T4" fmla="*/ 133 w 781"/>
                                    <a:gd name="T5" fmla="*/ 564 h 1032"/>
                                    <a:gd name="T6" fmla="*/ 21 w 781"/>
                                    <a:gd name="T7" fmla="*/ 656 h 1032"/>
                                    <a:gd name="T8" fmla="*/ 9 w 781"/>
                                    <a:gd name="T9" fmla="*/ 712 h 1032"/>
                                    <a:gd name="T10" fmla="*/ 41 w 781"/>
                                    <a:gd name="T11" fmla="*/ 768 h 1032"/>
                                    <a:gd name="T12" fmla="*/ 169 w 781"/>
                                    <a:gd name="T13" fmla="*/ 832 h 1032"/>
                                    <a:gd name="T14" fmla="*/ 621 w 781"/>
                                    <a:gd name="T15" fmla="*/ 1032 h 1032"/>
                                    <a:gd name="T16" fmla="*/ 0 60000 65536"/>
                                    <a:gd name="T17" fmla="*/ 0 60000 65536"/>
                                    <a:gd name="T18" fmla="*/ 0 60000 65536"/>
                                    <a:gd name="T19" fmla="*/ 0 60000 65536"/>
                                    <a:gd name="T20" fmla="*/ 0 60000 65536"/>
                                    <a:gd name="T21" fmla="*/ 0 60000 65536"/>
                                    <a:gd name="T22" fmla="*/ 0 60000 65536"/>
                                    <a:gd name="T23" fmla="*/ 0 60000 65536"/>
                                    <a:gd name="T24" fmla="*/ 0 w 781"/>
                                    <a:gd name="T25" fmla="*/ 0 h 1032"/>
                                    <a:gd name="T26" fmla="*/ 781 w 781"/>
                                    <a:gd name="T27" fmla="*/ 1032 h 10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1" h="1032">
                                      <a:moveTo>
                                        <a:pt x="781" y="0"/>
                                      </a:moveTo>
                                      <a:cubicBezTo>
                                        <a:pt x="695" y="75"/>
                                        <a:pt x="609" y="150"/>
                                        <a:pt x="501" y="244"/>
                                      </a:cubicBezTo>
                                      <a:cubicBezTo>
                                        <a:pt x="393" y="338"/>
                                        <a:pt x="213" y="495"/>
                                        <a:pt x="133" y="564"/>
                                      </a:cubicBezTo>
                                      <a:cubicBezTo>
                                        <a:pt x="53" y="633"/>
                                        <a:pt x="42" y="631"/>
                                        <a:pt x="21" y="656"/>
                                      </a:cubicBezTo>
                                      <a:cubicBezTo>
                                        <a:pt x="0" y="681"/>
                                        <a:pt x="6" y="693"/>
                                        <a:pt x="9" y="712"/>
                                      </a:cubicBezTo>
                                      <a:cubicBezTo>
                                        <a:pt x="12" y="731"/>
                                        <a:pt x="14" y="748"/>
                                        <a:pt x="41" y="768"/>
                                      </a:cubicBezTo>
                                      <a:cubicBezTo>
                                        <a:pt x="68" y="788"/>
                                        <a:pt x="72" y="788"/>
                                        <a:pt x="169" y="832"/>
                                      </a:cubicBezTo>
                                      <a:cubicBezTo>
                                        <a:pt x="266" y="876"/>
                                        <a:pt x="443" y="954"/>
                                        <a:pt x="621" y="1032"/>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69" name="Oval 605"/>
                                <p:cNvSpPr>
                                  <a:spLocks noChangeAspect="1" noChangeArrowheads="1"/>
                                </p:cNvSpPr>
                                <p:nvPr/>
                              </p:nvSpPr>
                              <p:spPr bwMode="auto">
                                <a:xfrm>
                                  <a:off x="4440" y="3295"/>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nvGrpSpPr>
                                <p:cNvPr id="59770" name="Group 606"/>
                                <p:cNvGrpSpPr>
                                  <a:grpSpLocks noChangeAspect="1"/>
                                </p:cNvGrpSpPr>
                                <p:nvPr/>
                              </p:nvGrpSpPr>
                              <p:grpSpPr bwMode="auto">
                                <a:xfrm>
                                  <a:off x="1842" y="1015"/>
                                  <a:ext cx="3444" cy="2702"/>
                                  <a:chOff x="1842" y="1015"/>
                                  <a:chExt cx="3444" cy="2702"/>
                                </a:xfrm>
                              </p:grpSpPr>
                              <p:sp>
                                <p:nvSpPr>
                                  <p:cNvPr id="59771" name="Freeform 607"/>
                                  <p:cNvSpPr>
                                    <a:spLocks noChangeAspect="1"/>
                                  </p:cNvSpPr>
                                  <p:nvPr/>
                                </p:nvSpPr>
                                <p:spPr bwMode="auto">
                                  <a:xfrm>
                                    <a:off x="3112" y="2302"/>
                                    <a:ext cx="1513" cy="1"/>
                                  </a:xfrm>
                                  <a:custGeom>
                                    <a:avLst/>
                                    <a:gdLst>
                                      <a:gd name="T0" fmla="*/ 0 w 1513"/>
                                      <a:gd name="T1" fmla="*/ 0 h 1"/>
                                      <a:gd name="T2" fmla="*/ 1513 w 1513"/>
                                      <a:gd name="T3" fmla="*/ 0 h 1"/>
                                      <a:gd name="T4" fmla="*/ 0 60000 65536"/>
                                      <a:gd name="T5" fmla="*/ 0 60000 65536"/>
                                      <a:gd name="T6" fmla="*/ 0 w 1513"/>
                                      <a:gd name="T7" fmla="*/ 0 h 1"/>
                                      <a:gd name="T8" fmla="*/ 1513 w 1513"/>
                                      <a:gd name="T9" fmla="*/ 1 h 1"/>
                                    </a:gdLst>
                                    <a:ahLst/>
                                    <a:cxnLst>
                                      <a:cxn ang="T4">
                                        <a:pos x="T0" y="T1"/>
                                      </a:cxn>
                                      <a:cxn ang="T5">
                                        <a:pos x="T2" y="T3"/>
                                      </a:cxn>
                                    </a:cxnLst>
                                    <a:rect l="T6" t="T7" r="T8" b="T9"/>
                                    <a:pathLst>
                                      <a:path w="1513" h="1">
                                        <a:moveTo>
                                          <a:pt x="0" y="0"/>
                                        </a:moveTo>
                                        <a:cubicBezTo>
                                          <a:pt x="0" y="0"/>
                                          <a:pt x="756" y="0"/>
                                          <a:pt x="1513"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72" name="Freeform 608"/>
                                  <p:cNvSpPr>
                                    <a:spLocks noChangeAspect="1"/>
                                  </p:cNvSpPr>
                                  <p:nvPr/>
                                </p:nvSpPr>
                                <p:spPr bwMode="auto">
                                  <a:xfrm>
                                    <a:off x="2510" y="2323"/>
                                    <a:ext cx="2094" cy="879"/>
                                  </a:xfrm>
                                  <a:custGeom>
                                    <a:avLst/>
                                    <a:gdLst>
                                      <a:gd name="T0" fmla="*/ 0 w 2094"/>
                                      <a:gd name="T1" fmla="*/ 805 h 879"/>
                                      <a:gd name="T2" fmla="*/ 878 w 2094"/>
                                      <a:gd name="T3" fmla="*/ 808 h 879"/>
                                      <a:gd name="T4" fmla="*/ 1070 w 2094"/>
                                      <a:gd name="T5" fmla="*/ 856 h 879"/>
                                      <a:gd name="T6" fmla="*/ 1154 w 2094"/>
                                      <a:gd name="T7" fmla="*/ 868 h 879"/>
                                      <a:gd name="T8" fmla="*/ 1238 w 2094"/>
                                      <a:gd name="T9" fmla="*/ 792 h 879"/>
                                      <a:gd name="T10" fmla="*/ 1334 w 2094"/>
                                      <a:gd name="T11" fmla="*/ 664 h 879"/>
                                      <a:gd name="T12" fmla="*/ 1522 w 2094"/>
                                      <a:gd name="T13" fmla="*/ 504 h 879"/>
                                      <a:gd name="T14" fmla="*/ 2094 w 2094"/>
                                      <a:gd name="T15" fmla="*/ 0 h 879"/>
                                      <a:gd name="T16" fmla="*/ 0 60000 65536"/>
                                      <a:gd name="T17" fmla="*/ 0 60000 65536"/>
                                      <a:gd name="T18" fmla="*/ 0 60000 65536"/>
                                      <a:gd name="T19" fmla="*/ 0 60000 65536"/>
                                      <a:gd name="T20" fmla="*/ 0 60000 65536"/>
                                      <a:gd name="T21" fmla="*/ 0 60000 65536"/>
                                      <a:gd name="T22" fmla="*/ 0 60000 65536"/>
                                      <a:gd name="T23" fmla="*/ 0 60000 65536"/>
                                      <a:gd name="T24" fmla="*/ 0 w 2094"/>
                                      <a:gd name="T25" fmla="*/ 0 h 879"/>
                                      <a:gd name="T26" fmla="*/ 2094 w 2094"/>
                                      <a:gd name="T27" fmla="*/ 879 h 8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4" h="879">
                                        <a:moveTo>
                                          <a:pt x="0" y="805"/>
                                        </a:moveTo>
                                        <a:cubicBezTo>
                                          <a:pt x="146" y="806"/>
                                          <a:pt x="700" y="800"/>
                                          <a:pt x="878" y="808"/>
                                        </a:cubicBezTo>
                                        <a:cubicBezTo>
                                          <a:pt x="1056" y="816"/>
                                          <a:pt x="1024" y="846"/>
                                          <a:pt x="1070" y="856"/>
                                        </a:cubicBezTo>
                                        <a:cubicBezTo>
                                          <a:pt x="1116" y="866"/>
                                          <a:pt x="1126" y="879"/>
                                          <a:pt x="1154" y="868"/>
                                        </a:cubicBezTo>
                                        <a:cubicBezTo>
                                          <a:pt x="1182" y="857"/>
                                          <a:pt x="1208" y="826"/>
                                          <a:pt x="1238" y="792"/>
                                        </a:cubicBezTo>
                                        <a:cubicBezTo>
                                          <a:pt x="1268" y="758"/>
                                          <a:pt x="1287" y="712"/>
                                          <a:pt x="1334" y="664"/>
                                        </a:cubicBezTo>
                                        <a:cubicBezTo>
                                          <a:pt x="1381" y="616"/>
                                          <a:pt x="1395" y="615"/>
                                          <a:pt x="1522" y="504"/>
                                        </a:cubicBezTo>
                                        <a:cubicBezTo>
                                          <a:pt x="1649" y="393"/>
                                          <a:pt x="1975" y="105"/>
                                          <a:pt x="209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73" name="Freeform 609"/>
                                  <p:cNvSpPr>
                                    <a:spLocks noChangeAspect="1"/>
                                  </p:cNvSpPr>
                                  <p:nvPr/>
                                </p:nvSpPr>
                                <p:spPr bwMode="auto">
                                  <a:xfrm>
                                    <a:off x="3750" y="1015"/>
                                    <a:ext cx="882" cy="1212"/>
                                  </a:xfrm>
                                  <a:custGeom>
                                    <a:avLst/>
                                    <a:gdLst>
                                      <a:gd name="T0" fmla="*/ 882 w 882"/>
                                      <a:gd name="T1" fmla="*/ 1212 h 1212"/>
                                      <a:gd name="T2" fmla="*/ 750 w 882"/>
                                      <a:gd name="T3" fmla="*/ 1120 h 1212"/>
                                      <a:gd name="T4" fmla="*/ 282 w 882"/>
                                      <a:gd name="T5" fmla="*/ 720 h 1212"/>
                                      <a:gd name="T6" fmla="*/ 38 w 882"/>
                                      <a:gd name="T7" fmla="*/ 508 h 1212"/>
                                      <a:gd name="T8" fmla="*/ 54 w 882"/>
                                      <a:gd name="T9" fmla="*/ 432 h 1212"/>
                                      <a:gd name="T10" fmla="*/ 182 w 882"/>
                                      <a:gd name="T11" fmla="*/ 348 h 1212"/>
                                      <a:gd name="T12" fmla="*/ 626 w 882"/>
                                      <a:gd name="T13" fmla="*/ 124 h 1212"/>
                                      <a:gd name="T14" fmla="*/ 738 w 882"/>
                                      <a:gd name="T15" fmla="*/ 0 h 1212"/>
                                      <a:gd name="T16" fmla="*/ 0 60000 65536"/>
                                      <a:gd name="T17" fmla="*/ 0 60000 65536"/>
                                      <a:gd name="T18" fmla="*/ 0 60000 65536"/>
                                      <a:gd name="T19" fmla="*/ 0 60000 65536"/>
                                      <a:gd name="T20" fmla="*/ 0 60000 65536"/>
                                      <a:gd name="T21" fmla="*/ 0 60000 65536"/>
                                      <a:gd name="T22" fmla="*/ 0 60000 65536"/>
                                      <a:gd name="T23" fmla="*/ 0 60000 65536"/>
                                      <a:gd name="T24" fmla="*/ 0 w 882"/>
                                      <a:gd name="T25" fmla="*/ 0 h 1212"/>
                                      <a:gd name="T26" fmla="*/ 882 w 882"/>
                                      <a:gd name="T27" fmla="*/ 1212 h 1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2" h="1212">
                                        <a:moveTo>
                                          <a:pt x="882" y="1212"/>
                                        </a:moveTo>
                                        <a:cubicBezTo>
                                          <a:pt x="866" y="1207"/>
                                          <a:pt x="850" y="1202"/>
                                          <a:pt x="750" y="1120"/>
                                        </a:cubicBezTo>
                                        <a:cubicBezTo>
                                          <a:pt x="650" y="1038"/>
                                          <a:pt x="401" y="822"/>
                                          <a:pt x="282" y="720"/>
                                        </a:cubicBezTo>
                                        <a:cubicBezTo>
                                          <a:pt x="163" y="618"/>
                                          <a:pt x="76" y="556"/>
                                          <a:pt x="38" y="508"/>
                                        </a:cubicBezTo>
                                        <a:cubicBezTo>
                                          <a:pt x="0" y="460"/>
                                          <a:pt x="30" y="459"/>
                                          <a:pt x="54" y="432"/>
                                        </a:cubicBezTo>
                                        <a:cubicBezTo>
                                          <a:pt x="78" y="405"/>
                                          <a:pt x="87" y="399"/>
                                          <a:pt x="182" y="348"/>
                                        </a:cubicBezTo>
                                        <a:cubicBezTo>
                                          <a:pt x="277" y="297"/>
                                          <a:pt x="533" y="182"/>
                                          <a:pt x="626" y="124"/>
                                        </a:cubicBezTo>
                                        <a:cubicBezTo>
                                          <a:pt x="719" y="66"/>
                                          <a:pt x="728" y="33"/>
                                          <a:pt x="738"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74" name="Freeform 610"/>
                                  <p:cNvSpPr>
                                    <a:spLocks noChangeAspect="1"/>
                                  </p:cNvSpPr>
                                  <p:nvPr/>
                                </p:nvSpPr>
                                <p:spPr bwMode="auto">
                                  <a:xfrm>
                                    <a:off x="4652" y="2331"/>
                                    <a:ext cx="540" cy="408"/>
                                  </a:xfrm>
                                  <a:custGeom>
                                    <a:avLst/>
                                    <a:gdLst>
                                      <a:gd name="T0" fmla="*/ 0 w 540"/>
                                      <a:gd name="T1" fmla="*/ 0 h 408"/>
                                      <a:gd name="T2" fmla="*/ 100 w 540"/>
                                      <a:gd name="T3" fmla="*/ 88 h 408"/>
                                      <a:gd name="T4" fmla="*/ 260 w 540"/>
                                      <a:gd name="T5" fmla="*/ 212 h 408"/>
                                      <a:gd name="T6" fmla="*/ 444 w 540"/>
                                      <a:gd name="T7" fmla="*/ 344 h 408"/>
                                      <a:gd name="T8" fmla="*/ 540 w 540"/>
                                      <a:gd name="T9" fmla="*/ 408 h 408"/>
                                      <a:gd name="T10" fmla="*/ 0 60000 65536"/>
                                      <a:gd name="T11" fmla="*/ 0 60000 65536"/>
                                      <a:gd name="T12" fmla="*/ 0 60000 65536"/>
                                      <a:gd name="T13" fmla="*/ 0 60000 65536"/>
                                      <a:gd name="T14" fmla="*/ 0 60000 65536"/>
                                      <a:gd name="T15" fmla="*/ 0 w 540"/>
                                      <a:gd name="T16" fmla="*/ 0 h 408"/>
                                      <a:gd name="T17" fmla="*/ 540 w 540"/>
                                      <a:gd name="T18" fmla="*/ 408 h 408"/>
                                    </a:gdLst>
                                    <a:ahLst/>
                                    <a:cxnLst>
                                      <a:cxn ang="T10">
                                        <a:pos x="T0" y="T1"/>
                                      </a:cxn>
                                      <a:cxn ang="T11">
                                        <a:pos x="T2" y="T3"/>
                                      </a:cxn>
                                      <a:cxn ang="T12">
                                        <a:pos x="T4" y="T5"/>
                                      </a:cxn>
                                      <a:cxn ang="T13">
                                        <a:pos x="T6" y="T7"/>
                                      </a:cxn>
                                      <a:cxn ang="T14">
                                        <a:pos x="T8" y="T9"/>
                                      </a:cxn>
                                    </a:cxnLst>
                                    <a:rect l="T15" t="T16" r="T17" b="T18"/>
                                    <a:pathLst>
                                      <a:path w="540" h="408">
                                        <a:moveTo>
                                          <a:pt x="0" y="0"/>
                                        </a:moveTo>
                                        <a:cubicBezTo>
                                          <a:pt x="28" y="26"/>
                                          <a:pt x="57" y="53"/>
                                          <a:pt x="100" y="88"/>
                                        </a:cubicBezTo>
                                        <a:cubicBezTo>
                                          <a:pt x="143" y="123"/>
                                          <a:pt x="203" y="169"/>
                                          <a:pt x="260" y="212"/>
                                        </a:cubicBezTo>
                                        <a:cubicBezTo>
                                          <a:pt x="317" y="255"/>
                                          <a:pt x="397" y="311"/>
                                          <a:pt x="444" y="344"/>
                                        </a:cubicBezTo>
                                        <a:cubicBezTo>
                                          <a:pt x="491" y="377"/>
                                          <a:pt x="515" y="392"/>
                                          <a:pt x="540" y="408"/>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75" name="Freeform 611"/>
                                  <p:cNvSpPr>
                                    <a:spLocks noChangeAspect="1"/>
                                  </p:cNvSpPr>
                                  <p:nvPr/>
                                </p:nvSpPr>
                                <p:spPr bwMode="auto">
                                  <a:xfrm>
                                    <a:off x="2440" y="3159"/>
                                    <a:ext cx="42" cy="440"/>
                                  </a:xfrm>
                                  <a:custGeom>
                                    <a:avLst/>
                                    <a:gdLst>
                                      <a:gd name="T0" fmla="*/ 34 w 42"/>
                                      <a:gd name="T1" fmla="*/ 0 h 440"/>
                                      <a:gd name="T2" fmla="*/ 10 w 42"/>
                                      <a:gd name="T3" fmla="*/ 60 h 440"/>
                                      <a:gd name="T4" fmla="*/ 2 w 42"/>
                                      <a:gd name="T5" fmla="*/ 200 h 440"/>
                                      <a:gd name="T6" fmla="*/ 22 w 42"/>
                                      <a:gd name="T7" fmla="*/ 352 h 440"/>
                                      <a:gd name="T8" fmla="*/ 42 w 42"/>
                                      <a:gd name="T9" fmla="*/ 440 h 440"/>
                                      <a:gd name="T10" fmla="*/ 0 60000 65536"/>
                                      <a:gd name="T11" fmla="*/ 0 60000 65536"/>
                                      <a:gd name="T12" fmla="*/ 0 60000 65536"/>
                                      <a:gd name="T13" fmla="*/ 0 60000 65536"/>
                                      <a:gd name="T14" fmla="*/ 0 60000 65536"/>
                                      <a:gd name="T15" fmla="*/ 0 w 42"/>
                                      <a:gd name="T16" fmla="*/ 0 h 440"/>
                                      <a:gd name="T17" fmla="*/ 42 w 42"/>
                                      <a:gd name="T18" fmla="*/ 440 h 440"/>
                                    </a:gdLst>
                                    <a:ahLst/>
                                    <a:cxnLst>
                                      <a:cxn ang="T10">
                                        <a:pos x="T0" y="T1"/>
                                      </a:cxn>
                                      <a:cxn ang="T11">
                                        <a:pos x="T2" y="T3"/>
                                      </a:cxn>
                                      <a:cxn ang="T12">
                                        <a:pos x="T4" y="T5"/>
                                      </a:cxn>
                                      <a:cxn ang="T13">
                                        <a:pos x="T6" y="T7"/>
                                      </a:cxn>
                                      <a:cxn ang="T14">
                                        <a:pos x="T8" y="T9"/>
                                      </a:cxn>
                                    </a:cxnLst>
                                    <a:rect l="T15" t="T16" r="T17" b="T18"/>
                                    <a:pathLst>
                                      <a:path w="42" h="440">
                                        <a:moveTo>
                                          <a:pt x="34" y="0"/>
                                        </a:moveTo>
                                        <a:cubicBezTo>
                                          <a:pt x="24" y="13"/>
                                          <a:pt x="15" y="27"/>
                                          <a:pt x="10" y="60"/>
                                        </a:cubicBezTo>
                                        <a:cubicBezTo>
                                          <a:pt x="5" y="93"/>
                                          <a:pt x="0" y="151"/>
                                          <a:pt x="2" y="200"/>
                                        </a:cubicBezTo>
                                        <a:cubicBezTo>
                                          <a:pt x="4" y="249"/>
                                          <a:pt x="15" y="312"/>
                                          <a:pt x="22" y="352"/>
                                        </a:cubicBezTo>
                                        <a:cubicBezTo>
                                          <a:pt x="29" y="392"/>
                                          <a:pt x="35" y="416"/>
                                          <a:pt x="42" y="44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76" name="Oval 612"/>
                                  <p:cNvSpPr>
                                    <a:spLocks noChangeAspect="1" noChangeArrowheads="1"/>
                                  </p:cNvSpPr>
                                  <p:nvPr/>
                                </p:nvSpPr>
                                <p:spPr bwMode="auto">
                                  <a:xfrm>
                                    <a:off x="2465" y="3571"/>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77" name="Oval 613"/>
                                  <p:cNvSpPr>
                                    <a:spLocks noChangeAspect="1" noChangeArrowheads="1"/>
                                  </p:cNvSpPr>
                                  <p:nvPr/>
                                </p:nvSpPr>
                                <p:spPr bwMode="auto">
                                  <a:xfrm>
                                    <a:off x="1842" y="3387"/>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78" name="Oval 614"/>
                                  <p:cNvSpPr>
                                    <a:spLocks noChangeAspect="1" noChangeArrowheads="1"/>
                                  </p:cNvSpPr>
                                  <p:nvPr/>
                                </p:nvSpPr>
                                <p:spPr bwMode="auto">
                                  <a:xfrm>
                                    <a:off x="2439" y="2995"/>
                                    <a:ext cx="95" cy="189"/>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79" name="Oval 615"/>
                                  <p:cNvSpPr>
                                    <a:spLocks noChangeAspect="1" noChangeArrowheads="1"/>
                                  </p:cNvSpPr>
                                  <p:nvPr/>
                                </p:nvSpPr>
                                <p:spPr bwMode="auto">
                                  <a:xfrm>
                                    <a:off x="5162" y="2691"/>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80" name="Oval 616"/>
                                  <p:cNvSpPr>
                                    <a:spLocks noChangeAspect="1" noChangeArrowheads="1"/>
                                  </p:cNvSpPr>
                                  <p:nvPr/>
                                </p:nvSpPr>
                                <p:spPr bwMode="auto">
                                  <a:xfrm>
                                    <a:off x="5225" y="1733"/>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81" name="Oval 617"/>
                                  <p:cNvSpPr>
                                    <a:spLocks noChangeAspect="1" noChangeArrowheads="1"/>
                                  </p:cNvSpPr>
                                  <p:nvPr/>
                                </p:nvSpPr>
                                <p:spPr bwMode="auto">
                                  <a:xfrm>
                                    <a:off x="4583" y="2206"/>
                                    <a:ext cx="95" cy="189"/>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sp>
                            <p:nvSpPr>
                              <p:cNvPr id="59766" name="Oval 618"/>
                              <p:cNvSpPr>
                                <a:spLocks noChangeAspect="1" noChangeArrowheads="1"/>
                              </p:cNvSpPr>
                              <p:nvPr/>
                            </p:nvSpPr>
                            <p:spPr bwMode="auto">
                              <a:xfrm>
                                <a:off x="3047" y="2199"/>
                                <a:ext cx="95" cy="189"/>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nvGrpSpPr>
                          <p:cNvPr id="59755" name="Group 619"/>
                          <p:cNvGrpSpPr>
                            <a:grpSpLocks noChangeAspect="1"/>
                          </p:cNvGrpSpPr>
                          <p:nvPr/>
                        </p:nvGrpSpPr>
                        <p:grpSpPr bwMode="auto">
                          <a:xfrm>
                            <a:off x="739" y="868"/>
                            <a:ext cx="1795" cy="2136"/>
                            <a:chOff x="739" y="868"/>
                            <a:chExt cx="1795" cy="2136"/>
                          </a:xfrm>
                        </p:grpSpPr>
                        <p:sp>
                          <p:nvSpPr>
                            <p:cNvPr id="59756" name="Freeform 620"/>
                            <p:cNvSpPr>
                              <a:spLocks noChangeAspect="1"/>
                            </p:cNvSpPr>
                            <p:nvPr/>
                          </p:nvSpPr>
                          <p:spPr bwMode="auto">
                            <a:xfrm>
                              <a:off x="1597" y="1536"/>
                              <a:ext cx="883" cy="1468"/>
                            </a:xfrm>
                            <a:custGeom>
                              <a:avLst/>
                              <a:gdLst>
                                <a:gd name="T0" fmla="*/ 883 w 883"/>
                                <a:gd name="T1" fmla="*/ 1468 h 1468"/>
                                <a:gd name="T2" fmla="*/ 795 w 883"/>
                                <a:gd name="T3" fmla="*/ 1420 h 1468"/>
                                <a:gd name="T4" fmla="*/ 719 w 883"/>
                                <a:gd name="T5" fmla="*/ 1420 h 1468"/>
                                <a:gd name="T6" fmla="*/ 599 w 883"/>
                                <a:gd name="T7" fmla="*/ 1360 h 1468"/>
                                <a:gd name="T8" fmla="*/ 399 w 883"/>
                                <a:gd name="T9" fmla="*/ 1188 h 1468"/>
                                <a:gd name="T10" fmla="*/ 143 w 883"/>
                                <a:gd name="T11" fmla="*/ 964 h 1468"/>
                                <a:gd name="T12" fmla="*/ 27 w 883"/>
                                <a:gd name="T13" fmla="*/ 836 h 1468"/>
                                <a:gd name="T14" fmla="*/ 11 w 883"/>
                                <a:gd name="T15" fmla="*/ 736 h 1468"/>
                                <a:gd name="T16" fmla="*/ 95 w 883"/>
                                <a:gd name="T17" fmla="*/ 576 h 1468"/>
                                <a:gd name="T18" fmla="*/ 423 w 883"/>
                                <a:gd name="T19" fmla="*/ 304 h 1468"/>
                                <a:gd name="T20" fmla="*/ 671 w 883"/>
                                <a:gd name="T21" fmla="*/ 100 h 1468"/>
                                <a:gd name="T22" fmla="*/ 819 w 883"/>
                                <a:gd name="T23" fmla="*/ 56 h 1468"/>
                                <a:gd name="T24" fmla="*/ 875 w 883"/>
                                <a:gd name="T25" fmla="*/ 0 h 14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3"/>
                                <a:gd name="T40" fmla="*/ 0 h 1468"/>
                                <a:gd name="T41" fmla="*/ 883 w 883"/>
                                <a:gd name="T42" fmla="*/ 1468 h 14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3" h="1468">
                                  <a:moveTo>
                                    <a:pt x="883" y="1468"/>
                                  </a:moveTo>
                                  <a:cubicBezTo>
                                    <a:pt x="868" y="1460"/>
                                    <a:pt x="822" y="1428"/>
                                    <a:pt x="795" y="1420"/>
                                  </a:cubicBezTo>
                                  <a:cubicBezTo>
                                    <a:pt x="768" y="1412"/>
                                    <a:pt x="752" y="1430"/>
                                    <a:pt x="719" y="1420"/>
                                  </a:cubicBezTo>
                                  <a:cubicBezTo>
                                    <a:pt x="686" y="1410"/>
                                    <a:pt x="652" y="1399"/>
                                    <a:pt x="599" y="1360"/>
                                  </a:cubicBezTo>
                                  <a:cubicBezTo>
                                    <a:pt x="546" y="1321"/>
                                    <a:pt x="475" y="1254"/>
                                    <a:pt x="399" y="1188"/>
                                  </a:cubicBezTo>
                                  <a:cubicBezTo>
                                    <a:pt x="323" y="1122"/>
                                    <a:pt x="205" y="1023"/>
                                    <a:pt x="143" y="964"/>
                                  </a:cubicBezTo>
                                  <a:cubicBezTo>
                                    <a:pt x="81" y="905"/>
                                    <a:pt x="49" y="874"/>
                                    <a:pt x="27" y="836"/>
                                  </a:cubicBezTo>
                                  <a:cubicBezTo>
                                    <a:pt x="5" y="798"/>
                                    <a:pt x="0" y="779"/>
                                    <a:pt x="11" y="736"/>
                                  </a:cubicBezTo>
                                  <a:cubicBezTo>
                                    <a:pt x="22" y="693"/>
                                    <a:pt x="26" y="648"/>
                                    <a:pt x="95" y="576"/>
                                  </a:cubicBezTo>
                                  <a:cubicBezTo>
                                    <a:pt x="164" y="504"/>
                                    <a:pt x="327" y="383"/>
                                    <a:pt x="423" y="304"/>
                                  </a:cubicBezTo>
                                  <a:cubicBezTo>
                                    <a:pt x="519" y="225"/>
                                    <a:pt x="605" y="141"/>
                                    <a:pt x="671" y="100"/>
                                  </a:cubicBezTo>
                                  <a:cubicBezTo>
                                    <a:pt x="737" y="59"/>
                                    <a:pt x="785" y="73"/>
                                    <a:pt x="819" y="56"/>
                                  </a:cubicBezTo>
                                  <a:cubicBezTo>
                                    <a:pt x="853" y="39"/>
                                    <a:pt x="863" y="12"/>
                                    <a:pt x="875"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57" name="Freeform 621"/>
                            <p:cNvSpPr>
                              <a:spLocks noChangeAspect="1"/>
                            </p:cNvSpPr>
                            <p:nvPr/>
                          </p:nvSpPr>
                          <p:spPr bwMode="auto">
                            <a:xfrm>
                              <a:off x="1804" y="995"/>
                              <a:ext cx="684" cy="404"/>
                            </a:xfrm>
                            <a:custGeom>
                              <a:avLst/>
                              <a:gdLst>
                                <a:gd name="T0" fmla="*/ 684 w 684"/>
                                <a:gd name="T1" fmla="*/ 404 h 404"/>
                                <a:gd name="T2" fmla="*/ 596 w 684"/>
                                <a:gd name="T3" fmla="*/ 360 h 404"/>
                                <a:gd name="T4" fmla="*/ 532 w 684"/>
                                <a:gd name="T5" fmla="*/ 352 h 404"/>
                                <a:gd name="T6" fmla="*/ 488 w 684"/>
                                <a:gd name="T7" fmla="*/ 372 h 404"/>
                                <a:gd name="T8" fmla="*/ 388 w 684"/>
                                <a:gd name="T9" fmla="*/ 332 h 404"/>
                                <a:gd name="T10" fmla="*/ 216 w 684"/>
                                <a:gd name="T11" fmla="*/ 236 h 404"/>
                                <a:gd name="T12" fmla="*/ 0 w 684"/>
                                <a:gd name="T13" fmla="*/ 0 h 404"/>
                                <a:gd name="T14" fmla="*/ 0 60000 65536"/>
                                <a:gd name="T15" fmla="*/ 0 60000 65536"/>
                                <a:gd name="T16" fmla="*/ 0 60000 65536"/>
                                <a:gd name="T17" fmla="*/ 0 60000 65536"/>
                                <a:gd name="T18" fmla="*/ 0 60000 65536"/>
                                <a:gd name="T19" fmla="*/ 0 60000 65536"/>
                                <a:gd name="T20" fmla="*/ 0 60000 65536"/>
                                <a:gd name="T21" fmla="*/ 0 w 684"/>
                                <a:gd name="T22" fmla="*/ 0 h 404"/>
                                <a:gd name="T23" fmla="*/ 684 w 684"/>
                                <a:gd name="T24" fmla="*/ 404 h 4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4" h="404">
                                  <a:moveTo>
                                    <a:pt x="684" y="404"/>
                                  </a:moveTo>
                                  <a:cubicBezTo>
                                    <a:pt x="652" y="386"/>
                                    <a:pt x="621" y="369"/>
                                    <a:pt x="596" y="360"/>
                                  </a:cubicBezTo>
                                  <a:cubicBezTo>
                                    <a:pt x="571" y="351"/>
                                    <a:pt x="550" y="350"/>
                                    <a:pt x="532" y="352"/>
                                  </a:cubicBezTo>
                                  <a:cubicBezTo>
                                    <a:pt x="514" y="354"/>
                                    <a:pt x="512" y="375"/>
                                    <a:pt x="488" y="372"/>
                                  </a:cubicBezTo>
                                  <a:cubicBezTo>
                                    <a:pt x="464" y="369"/>
                                    <a:pt x="433" y="355"/>
                                    <a:pt x="388" y="332"/>
                                  </a:cubicBezTo>
                                  <a:cubicBezTo>
                                    <a:pt x="343" y="309"/>
                                    <a:pt x="281" y="291"/>
                                    <a:pt x="216" y="236"/>
                                  </a:cubicBezTo>
                                  <a:cubicBezTo>
                                    <a:pt x="151" y="181"/>
                                    <a:pt x="75" y="90"/>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58" name="Oval 622"/>
                            <p:cNvSpPr>
                              <a:spLocks noChangeAspect="1" noChangeArrowheads="1"/>
                            </p:cNvSpPr>
                            <p:nvPr/>
                          </p:nvSpPr>
                          <p:spPr bwMode="auto">
                            <a:xfrm>
                              <a:off x="1782" y="868"/>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59" name="Freeform 623"/>
                            <p:cNvSpPr>
                              <a:spLocks noChangeAspect="1"/>
                            </p:cNvSpPr>
                            <p:nvPr/>
                          </p:nvSpPr>
                          <p:spPr bwMode="auto">
                            <a:xfrm>
                              <a:off x="739" y="1500"/>
                              <a:ext cx="1733" cy="748"/>
                            </a:xfrm>
                            <a:custGeom>
                              <a:avLst/>
                              <a:gdLst>
                                <a:gd name="T0" fmla="*/ 1733 w 1733"/>
                                <a:gd name="T1" fmla="*/ 0 h 748"/>
                                <a:gd name="T2" fmla="*/ 1649 w 1733"/>
                                <a:gd name="T3" fmla="*/ 64 h 748"/>
                                <a:gd name="T4" fmla="*/ 1469 w 1733"/>
                                <a:gd name="T5" fmla="*/ 132 h 748"/>
                                <a:gd name="T6" fmla="*/ 1269 w 1733"/>
                                <a:gd name="T7" fmla="*/ 264 h 748"/>
                                <a:gd name="T8" fmla="*/ 1069 w 1733"/>
                                <a:gd name="T9" fmla="*/ 444 h 748"/>
                                <a:gd name="T10" fmla="*/ 805 w 1733"/>
                                <a:gd name="T11" fmla="*/ 652 h 748"/>
                                <a:gd name="T12" fmla="*/ 521 w 1733"/>
                                <a:gd name="T13" fmla="*/ 696 h 748"/>
                                <a:gd name="T14" fmla="*/ 0 w 1733"/>
                                <a:gd name="T15" fmla="*/ 340 h 748"/>
                                <a:gd name="T16" fmla="*/ 0 60000 65536"/>
                                <a:gd name="T17" fmla="*/ 0 60000 65536"/>
                                <a:gd name="T18" fmla="*/ 0 60000 65536"/>
                                <a:gd name="T19" fmla="*/ 0 60000 65536"/>
                                <a:gd name="T20" fmla="*/ 0 60000 65536"/>
                                <a:gd name="T21" fmla="*/ 0 60000 65536"/>
                                <a:gd name="T22" fmla="*/ 0 60000 65536"/>
                                <a:gd name="T23" fmla="*/ 0 60000 65536"/>
                                <a:gd name="T24" fmla="*/ 0 w 1733"/>
                                <a:gd name="T25" fmla="*/ 0 h 748"/>
                                <a:gd name="T26" fmla="*/ 1733 w 1733"/>
                                <a:gd name="T27" fmla="*/ 748 h 7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33" h="748">
                                  <a:moveTo>
                                    <a:pt x="1733" y="0"/>
                                  </a:moveTo>
                                  <a:cubicBezTo>
                                    <a:pt x="1719" y="11"/>
                                    <a:pt x="1693" y="42"/>
                                    <a:pt x="1649" y="64"/>
                                  </a:cubicBezTo>
                                  <a:cubicBezTo>
                                    <a:pt x="1605" y="86"/>
                                    <a:pt x="1532" y="99"/>
                                    <a:pt x="1469" y="132"/>
                                  </a:cubicBezTo>
                                  <a:cubicBezTo>
                                    <a:pt x="1406" y="165"/>
                                    <a:pt x="1336" y="212"/>
                                    <a:pt x="1269" y="264"/>
                                  </a:cubicBezTo>
                                  <a:cubicBezTo>
                                    <a:pt x="1202" y="316"/>
                                    <a:pt x="1146" y="379"/>
                                    <a:pt x="1069" y="444"/>
                                  </a:cubicBezTo>
                                  <a:cubicBezTo>
                                    <a:pt x="992" y="509"/>
                                    <a:pt x="896" y="610"/>
                                    <a:pt x="805" y="652"/>
                                  </a:cubicBezTo>
                                  <a:cubicBezTo>
                                    <a:pt x="714" y="694"/>
                                    <a:pt x="655" y="748"/>
                                    <a:pt x="521" y="696"/>
                                  </a:cubicBezTo>
                                  <a:cubicBezTo>
                                    <a:pt x="387" y="644"/>
                                    <a:pt x="109" y="414"/>
                                    <a:pt x="0" y="34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60" name="Oval 624"/>
                            <p:cNvSpPr>
                              <a:spLocks noChangeAspect="1" noChangeArrowheads="1"/>
                            </p:cNvSpPr>
                            <p:nvPr/>
                          </p:nvSpPr>
                          <p:spPr bwMode="auto">
                            <a:xfrm>
                              <a:off x="2439" y="1373"/>
                              <a:ext cx="95" cy="189"/>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sp>
                      <p:nvSpPr>
                        <p:cNvPr id="59753" name="Oval 625"/>
                        <p:cNvSpPr>
                          <a:spLocks noChangeAspect="1" noChangeArrowheads="1"/>
                        </p:cNvSpPr>
                        <p:nvPr/>
                      </p:nvSpPr>
                      <p:spPr bwMode="auto">
                        <a:xfrm>
                          <a:off x="710" y="1777"/>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sp>
                    <p:nvSpPr>
                      <p:cNvPr id="59750" name="Oval 626"/>
                      <p:cNvSpPr>
                        <a:spLocks noChangeAspect="1" noChangeArrowheads="1"/>
                      </p:cNvSpPr>
                      <p:nvPr/>
                    </p:nvSpPr>
                    <p:spPr bwMode="auto">
                      <a:xfrm>
                        <a:off x="4460" y="904"/>
                        <a:ext cx="61" cy="146"/>
                      </a:xfrm>
                      <a:prstGeom prst="ellipse">
                        <a:avLst/>
                      </a:prstGeom>
                      <a:solidFill>
                        <a:srgbClr val="D60093"/>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632" name="Group 627"/>
                    <p:cNvGrpSpPr>
                      <a:grpSpLocks noChangeAspect="1"/>
                    </p:cNvGrpSpPr>
                    <p:nvPr/>
                  </p:nvGrpSpPr>
                  <p:grpSpPr bwMode="auto">
                    <a:xfrm>
                      <a:off x="2103" y="1779"/>
                      <a:ext cx="354" cy="239"/>
                      <a:chOff x="626" y="1346"/>
                      <a:chExt cx="926" cy="556"/>
                    </a:xfrm>
                  </p:grpSpPr>
                  <p:grpSp>
                    <p:nvGrpSpPr>
                      <p:cNvPr id="59722" name="Group 628"/>
                      <p:cNvGrpSpPr>
                        <a:grpSpLocks noChangeAspect="1"/>
                      </p:cNvGrpSpPr>
                      <p:nvPr/>
                    </p:nvGrpSpPr>
                    <p:grpSpPr bwMode="auto">
                      <a:xfrm>
                        <a:off x="628" y="1351"/>
                        <a:ext cx="921" cy="550"/>
                        <a:chOff x="628" y="1351"/>
                        <a:chExt cx="921" cy="550"/>
                      </a:xfrm>
                    </p:grpSpPr>
                    <p:sp>
                      <p:nvSpPr>
                        <p:cNvPr id="59740" name="Oval 629"/>
                        <p:cNvSpPr>
                          <a:spLocks noChangeAspect="1" noChangeArrowheads="1"/>
                        </p:cNvSpPr>
                        <p:nvPr/>
                      </p:nvSpPr>
                      <p:spPr bwMode="auto">
                        <a:xfrm>
                          <a:off x="943" y="1351"/>
                          <a:ext cx="401" cy="2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41" name="Oval 630"/>
                        <p:cNvSpPr>
                          <a:spLocks noChangeAspect="1" noChangeArrowheads="1"/>
                        </p:cNvSpPr>
                        <p:nvPr/>
                      </p:nvSpPr>
                      <p:spPr bwMode="auto">
                        <a:xfrm>
                          <a:off x="722" y="1410"/>
                          <a:ext cx="308" cy="228"/>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42" name="Oval 631"/>
                        <p:cNvSpPr>
                          <a:spLocks noChangeAspect="1" noChangeArrowheads="1"/>
                        </p:cNvSpPr>
                        <p:nvPr/>
                      </p:nvSpPr>
                      <p:spPr bwMode="auto">
                        <a:xfrm>
                          <a:off x="628" y="1547"/>
                          <a:ext cx="208" cy="18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43" name="Oval 632"/>
                        <p:cNvSpPr>
                          <a:spLocks noChangeAspect="1" noChangeArrowheads="1"/>
                        </p:cNvSpPr>
                        <p:nvPr/>
                      </p:nvSpPr>
                      <p:spPr bwMode="auto">
                        <a:xfrm>
                          <a:off x="691" y="1629"/>
                          <a:ext cx="312" cy="201"/>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44" name="Oval 633"/>
                        <p:cNvSpPr>
                          <a:spLocks noChangeAspect="1" noChangeArrowheads="1"/>
                        </p:cNvSpPr>
                        <p:nvPr/>
                      </p:nvSpPr>
                      <p:spPr bwMode="auto">
                        <a:xfrm>
                          <a:off x="912" y="1662"/>
                          <a:ext cx="466" cy="23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45" name="Oval 634"/>
                        <p:cNvSpPr>
                          <a:spLocks noChangeAspect="1" noChangeArrowheads="1"/>
                        </p:cNvSpPr>
                        <p:nvPr/>
                      </p:nvSpPr>
                      <p:spPr bwMode="auto">
                        <a:xfrm>
                          <a:off x="1208" y="1417"/>
                          <a:ext cx="299"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46" name="Oval 635"/>
                        <p:cNvSpPr>
                          <a:spLocks noChangeAspect="1" noChangeArrowheads="1"/>
                        </p:cNvSpPr>
                        <p:nvPr/>
                      </p:nvSpPr>
                      <p:spPr bwMode="auto">
                        <a:xfrm>
                          <a:off x="1253" y="1532"/>
                          <a:ext cx="296"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47" name="Oval 636"/>
                        <p:cNvSpPr>
                          <a:spLocks noChangeAspect="1" noChangeArrowheads="1"/>
                        </p:cNvSpPr>
                        <p:nvPr/>
                      </p:nvSpPr>
                      <p:spPr bwMode="auto">
                        <a:xfrm>
                          <a:off x="1226" y="1570"/>
                          <a:ext cx="294"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48" name="Oval 637"/>
                        <p:cNvSpPr>
                          <a:spLocks noChangeAspect="1" noChangeArrowheads="1"/>
                        </p:cNvSpPr>
                        <p:nvPr/>
                      </p:nvSpPr>
                      <p:spPr bwMode="auto">
                        <a:xfrm>
                          <a:off x="796" y="1481"/>
                          <a:ext cx="597"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723" name="Group 638"/>
                      <p:cNvGrpSpPr>
                        <a:grpSpLocks noChangeAspect="1"/>
                      </p:cNvGrpSpPr>
                      <p:nvPr/>
                    </p:nvGrpSpPr>
                    <p:grpSpPr bwMode="auto">
                      <a:xfrm>
                        <a:off x="626" y="1346"/>
                        <a:ext cx="926" cy="556"/>
                        <a:chOff x="626" y="1346"/>
                        <a:chExt cx="926" cy="556"/>
                      </a:xfrm>
                    </p:grpSpPr>
                    <p:sp>
                      <p:nvSpPr>
                        <p:cNvPr id="59724" name="Freeform 639"/>
                        <p:cNvSpPr>
                          <a:spLocks noChangeAspect="1"/>
                        </p:cNvSpPr>
                        <p:nvPr/>
                      </p:nvSpPr>
                      <p:spPr bwMode="auto">
                        <a:xfrm>
                          <a:off x="952" y="1346"/>
                          <a:ext cx="381" cy="117"/>
                        </a:xfrm>
                        <a:custGeom>
                          <a:avLst/>
                          <a:gdLst>
                            <a:gd name="T0" fmla="*/ 4216 w 171"/>
                            <a:gd name="T1" fmla="*/ 784 h 53"/>
                            <a:gd name="T2" fmla="*/ 2146 w 171"/>
                            <a:gd name="T3" fmla="*/ 20 h 53"/>
                            <a:gd name="T4" fmla="*/ 0 w 171"/>
                            <a:gd name="T5" fmla="*/ 848 h 53"/>
                            <a:gd name="T6" fmla="*/ 2146 w 171"/>
                            <a:gd name="T7" fmla="*/ 1258 h 53"/>
                            <a:gd name="T8" fmla="*/ 4216 w 171"/>
                            <a:gd name="T9" fmla="*/ 784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25" name="Arc 640"/>
                        <p:cNvSpPr>
                          <a:spLocks noChangeAspect="1"/>
                        </p:cNvSpPr>
                        <p:nvPr/>
                      </p:nvSpPr>
                      <p:spPr bwMode="auto">
                        <a:xfrm>
                          <a:off x="955" y="1350"/>
                          <a:ext cx="378" cy="113"/>
                        </a:xfrm>
                        <a:custGeom>
                          <a:avLst/>
                          <a:gdLst>
                            <a:gd name="T0" fmla="*/ 0 w 40571"/>
                            <a:gd name="T1" fmla="*/ 0 h 21600"/>
                            <a:gd name="T2" fmla="*/ 0 w 40571"/>
                            <a:gd name="T3" fmla="*/ 0 h 21600"/>
                            <a:gd name="T4" fmla="*/ 0 w 40571"/>
                            <a:gd name="T5" fmla="*/ 0 h 21600"/>
                            <a:gd name="T6" fmla="*/ 0 60000 65536"/>
                            <a:gd name="T7" fmla="*/ 0 60000 65536"/>
                            <a:gd name="T8" fmla="*/ 0 60000 65536"/>
                            <a:gd name="T9" fmla="*/ 0 w 40571"/>
                            <a:gd name="T10" fmla="*/ 0 h 21600"/>
                            <a:gd name="T11" fmla="*/ 40571 w 40571"/>
                            <a:gd name="T12" fmla="*/ 21600 h 21600"/>
                          </a:gdLst>
                          <a:ahLst/>
                          <a:cxnLst>
                            <a:cxn ang="T6">
                              <a:pos x="T0" y="T1"/>
                            </a:cxn>
                            <a:cxn ang="T7">
                              <a:pos x="T2" y="T3"/>
                            </a:cxn>
                            <a:cxn ang="T8">
                              <a:pos x="T4" y="T5"/>
                            </a:cxn>
                          </a:cxnLst>
                          <a:rect l="T9" t="T10" r="T11" b="T12"/>
                          <a:pathLst>
                            <a:path w="40571" h="21600" fill="none" extrusionOk="0">
                              <a:moveTo>
                                <a:pt x="0" y="14825"/>
                              </a:moveTo>
                              <a:cubicBezTo>
                                <a:pt x="2922" y="5976"/>
                                <a:pt x="11191" y="-1"/>
                                <a:pt x="20510" y="0"/>
                              </a:cubicBezTo>
                              <a:cubicBezTo>
                                <a:pt x="29348" y="0"/>
                                <a:pt x="37294" y="5384"/>
                                <a:pt x="40571" y="13592"/>
                              </a:cubicBezTo>
                            </a:path>
                            <a:path w="40571" h="21600" stroke="0" extrusionOk="0">
                              <a:moveTo>
                                <a:pt x="0" y="14825"/>
                              </a:moveTo>
                              <a:cubicBezTo>
                                <a:pt x="2922" y="5976"/>
                                <a:pt x="11191" y="-1"/>
                                <a:pt x="20510" y="0"/>
                              </a:cubicBezTo>
                              <a:cubicBezTo>
                                <a:pt x="29348" y="0"/>
                                <a:pt x="37294" y="5384"/>
                                <a:pt x="40571" y="13592"/>
                              </a:cubicBezTo>
                              <a:lnTo>
                                <a:pt x="2051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26" name="Freeform 641"/>
                        <p:cNvSpPr>
                          <a:spLocks noChangeAspect="1"/>
                        </p:cNvSpPr>
                        <p:nvPr/>
                      </p:nvSpPr>
                      <p:spPr bwMode="auto">
                        <a:xfrm>
                          <a:off x="720" y="1408"/>
                          <a:ext cx="238" cy="139"/>
                        </a:xfrm>
                        <a:custGeom>
                          <a:avLst/>
                          <a:gdLst>
                            <a:gd name="T0" fmla="*/ 2618 w 107"/>
                            <a:gd name="T1" fmla="*/ 161 h 63"/>
                            <a:gd name="T2" fmla="*/ 1717 w 107"/>
                            <a:gd name="T3" fmla="*/ 0 h 63"/>
                            <a:gd name="T4" fmla="*/ 20 w 107"/>
                            <a:gd name="T5" fmla="*/ 1236 h 63"/>
                            <a:gd name="T6" fmla="*/ 44 w 107"/>
                            <a:gd name="T7" fmla="*/ 1494 h 63"/>
                            <a:gd name="T8" fmla="*/ 1717 w 107"/>
                            <a:gd name="T9" fmla="*/ 1236 h 63"/>
                            <a:gd name="T10" fmla="*/ 2618 w 107"/>
                            <a:gd name="T11" fmla="*/ 161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27" name="Arc 642"/>
                        <p:cNvSpPr>
                          <a:spLocks noChangeAspect="1"/>
                        </p:cNvSpPr>
                        <p:nvPr/>
                      </p:nvSpPr>
                      <p:spPr bwMode="auto">
                        <a:xfrm>
                          <a:off x="724" y="1410"/>
                          <a:ext cx="234" cy="137"/>
                        </a:xfrm>
                        <a:custGeom>
                          <a:avLst/>
                          <a:gdLst>
                            <a:gd name="T0" fmla="*/ 0 w 32981"/>
                            <a:gd name="T1" fmla="*/ 0 h 26208"/>
                            <a:gd name="T2" fmla="*/ 0 w 32981"/>
                            <a:gd name="T3" fmla="*/ 0 h 26208"/>
                            <a:gd name="T4" fmla="*/ 0 w 32981"/>
                            <a:gd name="T5" fmla="*/ 0 h 26208"/>
                            <a:gd name="T6" fmla="*/ 0 60000 65536"/>
                            <a:gd name="T7" fmla="*/ 0 60000 65536"/>
                            <a:gd name="T8" fmla="*/ 0 60000 65536"/>
                            <a:gd name="T9" fmla="*/ 0 w 32981"/>
                            <a:gd name="T10" fmla="*/ 0 h 26208"/>
                            <a:gd name="T11" fmla="*/ 32981 w 32981"/>
                            <a:gd name="T12" fmla="*/ 26208 h 26208"/>
                          </a:gdLst>
                          <a:ahLst/>
                          <a:cxnLst>
                            <a:cxn ang="T6">
                              <a:pos x="T0" y="T1"/>
                            </a:cxn>
                            <a:cxn ang="T7">
                              <a:pos x="T2" y="T3"/>
                            </a:cxn>
                            <a:cxn ang="T8">
                              <a:pos x="T4" y="T5"/>
                            </a:cxn>
                          </a:cxnLst>
                          <a:rect l="T9" t="T10" r="T11" b="T12"/>
                          <a:pathLst>
                            <a:path w="32981" h="26208" fill="none" extrusionOk="0">
                              <a:moveTo>
                                <a:pt x="497" y="26207"/>
                              </a:moveTo>
                              <a:cubicBezTo>
                                <a:pt x="166" y="24694"/>
                                <a:pt x="0" y="23149"/>
                                <a:pt x="0" y="21600"/>
                              </a:cubicBezTo>
                              <a:cubicBezTo>
                                <a:pt x="0" y="9670"/>
                                <a:pt x="9670" y="0"/>
                                <a:pt x="21600" y="0"/>
                              </a:cubicBezTo>
                              <a:cubicBezTo>
                                <a:pt x="25621" y="-1"/>
                                <a:pt x="29563" y="1122"/>
                                <a:pt x="32981" y="3241"/>
                              </a:cubicBezTo>
                            </a:path>
                            <a:path w="32981" h="26208" stroke="0" extrusionOk="0">
                              <a:moveTo>
                                <a:pt x="497" y="26207"/>
                              </a:moveTo>
                              <a:cubicBezTo>
                                <a:pt x="166" y="24694"/>
                                <a:pt x="0" y="23149"/>
                                <a:pt x="0" y="21600"/>
                              </a:cubicBezTo>
                              <a:cubicBezTo>
                                <a:pt x="0" y="9670"/>
                                <a:pt x="9670" y="0"/>
                                <a:pt x="21600" y="0"/>
                              </a:cubicBezTo>
                              <a:cubicBezTo>
                                <a:pt x="25621" y="-1"/>
                                <a:pt x="29563" y="1122"/>
                                <a:pt x="32981" y="3241"/>
                              </a:cubicBezTo>
                              <a:lnTo>
                                <a:pt x="2160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28" name="Freeform 643"/>
                        <p:cNvSpPr>
                          <a:spLocks noChangeAspect="1"/>
                        </p:cNvSpPr>
                        <p:nvPr/>
                      </p:nvSpPr>
                      <p:spPr bwMode="auto">
                        <a:xfrm>
                          <a:off x="689" y="1722"/>
                          <a:ext cx="238" cy="111"/>
                        </a:xfrm>
                        <a:custGeom>
                          <a:avLst/>
                          <a:gdLst>
                            <a:gd name="T0" fmla="*/ 0 w 107"/>
                            <a:gd name="T1" fmla="*/ 0 h 50"/>
                            <a:gd name="T2" fmla="*/ 0 w 107"/>
                            <a:gd name="T3" fmla="*/ 44 h 50"/>
                            <a:gd name="T4" fmla="*/ 1762 w 107"/>
                            <a:gd name="T5" fmla="*/ 1212 h 50"/>
                            <a:gd name="T6" fmla="*/ 2618 w 107"/>
                            <a:gd name="T7" fmla="*/ 1074 h 50"/>
                            <a:gd name="T8" fmla="*/ 1762 w 107"/>
                            <a:gd name="T9" fmla="*/ 80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29" name="Arc 644"/>
                        <p:cNvSpPr>
                          <a:spLocks noChangeAspect="1"/>
                        </p:cNvSpPr>
                        <p:nvPr/>
                      </p:nvSpPr>
                      <p:spPr bwMode="auto">
                        <a:xfrm>
                          <a:off x="691" y="1724"/>
                          <a:ext cx="235" cy="107"/>
                        </a:xfrm>
                        <a:custGeom>
                          <a:avLst/>
                          <a:gdLst>
                            <a:gd name="T0" fmla="*/ 0 w 32011"/>
                            <a:gd name="T1" fmla="*/ 0 h 22657"/>
                            <a:gd name="T2" fmla="*/ 0 w 32011"/>
                            <a:gd name="T3" fmla="*/ 0 h 22657"/>
                            <a:gd name="T4" fmla="*/ 0 w 32011"/>
                            <a:gd name="T5" fmla="*/ 0 h 22657"/>
                            <a:gd name="T6" fmla="*/ 0 60000 65536"/>
                            <a:gd name="T7" fmla="*/ 0 60000 65536"/>
                            <a:gd name="T8" fmla="*/ 0 60000 65536"/>
                            <a:gd name="T9" fmla="*/ 0 w 32011"/>
                            <a:gd name="T10" fmla="*/ 0 h 22657"/>
                            <a:gd name="T11" fmla="*/ 32011 w 32011"/>
                            <a:gd name="T12" fmla="*/ 22657 h 22657"/>
                          </a:gdLst>
                          <a:ahLst/>
                          <a:cxnLst>
                            <a:cxn ang="T6">
                              <a:pos x="T0" y="T1"/>
                            </a:cxn>
                            <a:cxn ang="T7">
                              <a:pos x="T2" y="T3"/>
                            </a:cxn>
                            <a:cxn ang="T8">
                              <a:pos x="T4" y="T5"/>
                            </a:cxn>
                          </a:cxnLst>
                          <a:rect l="T9" t="T10" r="T11" b="T12"/>
                          <a:pathLst>
                            <a:path w="32011" h="22657" fill="none" extrusionOk="0">
                              <a:moveTo>
                                <a:pt x="32011" y="19982"/>
                              </a:moveTo>
                              <a:cubicBezTo>
                                <a:pt x="28821" y="21736"/>
                                <a:pt x="25240" y="22656"/>
                                <a:pt x="21600" y="22657"/>
                              </a:cubicBezTo>
                              <a:cubicBezTo>
                                <a:pt x="9670" y="22657"/>
                                <a:pt x="0" y="12986"/>
                                <a:pt x="0" y="1057"/>
                              </a:cubicBezTo>
                              <a:cubicBezTo>
                                <a:pt x="-1" y="704"/>
                                <a:pt x="8" y="352"/>
                                <a:pt x="25" y="-1"/>
                              </a:cubicBezTo>
                            </a:path>
                            <a:path w="32011" h="22657" stroke="0" extrusionOk="0">
                              <a:moveTo>
                                <a:pt x="32011" y="19982"/>
                              </a:moveTo>
                              <a:cubicBezTo>
                                <a:pt x="28821" y="21736"/>
                                <a:pt x="25240" y="22656"/>
                                <a:pt x="21600" y="22657"/>
                              </a:cubicBezTo>
                              <a:cubicBezTo>
                                <a:pt x="9670" y="22657"/>
                                <a:pt x="0" y="12986"/>
                                <a:pt x="0" y="1057"/>
                              </a:cubicBezTo>
                              <a:cubicBezTo>
                                <a:pt x="-1" y="704"/>
                                <a:pt x="8" y="352"/>
                                <a:pt x="25" y="-1"/>
                              </a:cubicBezTo>
                              <a:lnTo>
                                <a:pt x="21600" y="1057"/>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30" name="Freeform 645"/>
                        <p:cNvSpPr>
                          <a:spLocks noChangeAspect="1"/>
                        </p:cNvSpPr>
                        <p:nvPr/>
                      </p:nvSpPr>
                      <p:spPr bwMode="auto">
                        <a:xfrm>
                          <a:off x="1329" y="1413"/>
                          <a:ext cx="180" cy="134"/>
                        </a:xfrm>
                        <a:custGeom>
                          <a:avLst/>
                          <a:gdLst>
                            <a:gd name="T0" fmla="*/ 1758 w 81"/>
                            <a:gd name="T1" fmla="*/ 1419 h 61"/>
                            <a:gd name="T2" fmla="*/ 1976 w 81"/>
                            <a:gd name="T3" fmla="*/ 956 h 61"/>
                            <a:gd name="T4" fmla="*/ 340 w 81"/>
                            <a:gd name="T5" fmla="*/ 20 h 61"/>
                            <a:gd name="T6" fmla="*/ 0 w 81"/>
                            <a:gd name="T7" fmla="*/ 20 h 61"/>
                            <a:gd name="T8" fmla="*/ 340 w 81"/>
                            <a:gd name="T9" fmla="*/ 956 h 61"/>
                            <a:gd name="T10" fmla="*/ 1758 w 81"/>
                            <a:gd name="T11" fmla="*/ 1419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31" name="Arc 646"/>
                        <p:cNvSpPr>
                          <a:spLocks noChangeAspect="1"/>
                        </p:cNvSpPr>
                        <p:nvPr/>
                      </p:nvSpPr>
                      <p:spPr bwMode="auto">
                        <a:xfrm>
                          <a:off x="1330" y="1417"/>
                          <a:ext cx="177" cy="131"/>
                        </a:xfrm>
                        <a:custGeom>
                          <a:avLst/>
                          <a:gdLst>
                            <a:gd name="T0" fmla="*/ 0 w 25945"/>
                            <a:gd name="T1" fmla="*/ 0 h 32434"/>
                            <a:gd name="T2" fmla="*/ 0 w 25945"/>
                            <a:gd name="T3" fmla="*/ 0 h 32434"/>
                            <a:gd name="T4" fmla="*/ 0 w 25945"/>
                            <a:gd name="T5" fmla="*/ 0 h 32434"/>
                            <a:gd name="T6" fmla="*/ 0 60000 65536"/>
                            <a:gd name="T7" fmla="*/ 0 60000 65536"/>
                            <a:gd name="T8" fmla="*/ 0 60000 65536"/>
                            <a:gd name="T9" fmla="*/ 0 w 25945"/>
                            <a:gd name="T10" fmla="*/ 0 h 32434"/>
                            <a:gd name="T11" fmla="*/ 25945 w 25945"/>
                            <a:gd name="T12" fmla="*/ 32434 h 32434"/>
                          </a:gdLst>
                          <a:ahLst/>
                          <a:cxnLst>
                            <a:cxn ang="T6">
                              <a:pos x="T0" y="T1"/>
                            </a:cxn>
                            <a:cxn ang="T7">
                              <a:pos x="T2" y="T3"/>
                            </a:cxn>
                            <a:cxn ang="T8">
                              <a:pos x="T4" y="T5"/>
                            </a:cxn>
                          </a:cxnLst>
                          <a:rect l="T9" t="T10" r="T11" b="T12"/>
                          <a:pathLst>
                            <a:path w="25945" h="32434" fill="none" extrusionOk="0">
                              <a:moveTo>
                                <a:pt x="0" y="441"/>
                              </a:moveTo>
                              <a:cubicBezTo>
                                <a:pt x="1429" y="147"/>
                                <a:pt x="2885" y="-1"/>
                                <a:pt x="4345" y="0"/>
                              </a:cubicBezTo>
                              <a:cubicBezTo>
                                <a:pt x="16274" y="0"/>
                                <a:pt x="25945" y="9670"/>
                                <a:pt x="25945" y="21600"/>
                              </a:cubicBezTo>
                              <a:cubicBezTo>
                                <a:pt x="25945" y="25404"/>
                                <a:pt x="24939" y="29142"/>
                                <a:pt x="23031" y="32433"/>
                              </a:cubicBezTo>
                            </a:path>
                            <a:path w="25945" h="32434" stroke="0" extrusionOk="0">
                              <a:moveTo>
                                <a:pt x="0" y="441"/>
                              </a:moveTo>
                              <a:cubicBezTo>
                                <a:pt x="1429" y="147"/>
                                <a:pt x="2885" y="-1"/>
                                <a:pt x="4345" y="0"/>
                              </a:cubicBezTo>
                              <a:cubicBezTo>
                                <a:pt x="16274" y="0"/>
                                <a:pt x="25945" y="9670"/>
                                <a:pt x="25945" y="21600"/>
                              </a:cubicBezTo>
                              <a:cubicBezTo>
                                <a:pt x="25945" y="25404"/>
                                <a:pt x="24939" y="29142"/>
                                <a:pt x="23031" y="32433"/>
                              </a:cubicBezTo>
                              <a:lnTo>
                                <a:pt x="4345"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32" name="Freeform 647"/>
                        <p:cNvSpPr>
                          <a:spLocks noChangeAspect="1"/>
                        </p:cNvSpPr>
                        <p:nvPr/>
                      </p:nvSpPr>
                      <p:spPr bwMode="auto">
                        <a:xfrm>
                          <a:off x="1380" y="1545"/>
                          <a:ext cx="172" cy="133"/>
                        </a:xfrm>
                        <a:custGeom>
                          <a:avLst/>
                          <a:gdLst>
                            <a:gd name="T0" fmla="*/ 1537 w 77"/>
                            <a:gd name="T1" fmla="*/ 1450 h 60"/>
                            <a:gd name="T2" fmla="*/ 1917 w 77"/>
                            <a:gd name="T3" fmla="*/ 849 h 60"/>
                            <a:gd name="T4" fmla="*/ 1193 w 77"/>
                            <a:gd name="T5" fmla="*/ 0 h 60"/>
                            <a:gd name="T6" fmla="*/ 0 w 77"/>
                            <a:gd name="T7" fmla="*/ 849 h 60"/>
                            <a:gd name="T8" fmla="*/ 1537 w 77"/>
                            <a:gd name="T9" fmla="*/ 145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33" name="Arc 648"/>
                        <p:cNvSpPr>
                          <a:spLocks noChangeAspect="1"/>
                        </p:cNvSpPr>
                        <p:nvPr/>
                      </p:nvSpPr>
                      <p:spPr bwMode="auto">
                        <a:xfrm>
                          <a:off x="1380" y="1548"/>
                          <a:ext cx="170" cy="131"/>
                        </a:xfrm>
                        <a:custGeom>
                          <a:avLst/>
                          <a:gdLst>
                            <a:gd name="T0" fmla="*/ 0 w 21600"/>
                            <a:gd name="T1" fmla="*/ 0 h 29676"/>
                            <a:gd name="T2" fmla="*/ 0 w 21600"/>
                            <a:gd name="T3" fmla="*/ 0 h 29676"/>
                            <a:gd name="T4" fmla="*/ 0 w 21600"/>
                            <a:gd name="T5" fmla="*/ 0 h 29676"/>
                            <a:gd name="T6" fmla="*/ 0 60000 65536"/>
                            <a:gd name="T7" fmla="*/ 0 60000 65536"/>
                            <a:gd name="T8" fmla="*/ 0 60000 65536"/>
                            <a:gd name="T9" fmla="*/ 0 w 21600"/>
                            <a:gd name="T10" fmla="*/ 0 h 29676"/>
                            <a:gd name="T11" fmla="*/ 21600 w 21600"/>
                            <a:gd name="T12" fmla="*/ 29676 h 29676"/>
                          </a:gdLst>
                          <a:ahLst/>
                          <a:cxnLst>
                            <a:cxn ang="T6">
                              <a:pos x="T0" y="T1"/>
                            </a:cxn>
                            <a:cxn ang="T7">
                              <a:pos x="T2" y="T3"/>
                            </a:cxn>
                            <a:cxn ang="T8">
                              <a:pos x="T4" y="T5"/>
                            </a:cxn>
                          </a:cxnLst>
                          <a:rect l="T9" t="T10" r="T11" b="T12"/>
                          <a:pathLst>
                            <a:path w="21600" h="29676" fill="none" extrusionOk="0">
                              <a:moveTo>
                                <a:pt x="13401" y="-1"/>
                              </a:moveTo>
                              <a:cubicBezTo>
                                <a:pt x="18579" y="4096"/>
                                <a:pt x="21600" y="10336"/>
                                <a:pt x="21600" y="16940"/>
                              </a:cubicBezTo>
                              <a:cubicBezTo>
                                <a:pt x="21600" y="21518"/>
                                <a:pt x="20145" y="25978"/>
                                <a:pt x="17445" y="29675"/>
                              </a:cubicBezTo>
                            </a:path>
                            <a:path w="21600" h="29676" stroke="0" extrusionOk="0">
                              <a:moveTo>
                                <a:pt x="13401" y="-1"/>
                              </a:moveTo>
                              <a:cubicBezTo>
                                <a:pt x="18579" y="4096"/>
                                <a:pt x="21600" y="10336"/>
                                <a:pt x="21600" y="16940"/>
                              </a:cubicBezTo>
                              <a:cubicBezTo>
                                <a:pt x="21600" y="21518"/>
                                <a:pt x="20145" y="25978"/>
                                <a:pt x="17445" y="29675"/>
                              </a:cubicBezTo>
                              <a:lnTo>
                                <a:pt x="0" y="1694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34" name="Freeform 649"/>
                        <p:cNvSpPr>
                          <a:spLocks noChangeAspect="1"/>
                        </p:cNvSpPr>
                        <p:nvPr/>
                      </p:nvSpPr>
                      <p:spPr bwMode="auto">
                        <a:xfrm>
                          <a:off x="1322" y="1676"/>
                          <a:ext cx="203" cy="192"/>
                        </a:xfrm>
                        <a:custGeom>
                          <a:avLst/>
                          <a:gdLst>
                            <a:gd name="T0" fmla="*/ 0 w 91"/>
                            <a:gd name="T1" fmla="*/ 1969 h 87"/>
                            <a:gd name="T2" fmla="*/ 567 w 91"/>
                            <a:gd name="T3" fmla="*/ 2041 h 87"/>
                            <a:gd name="T4" fmla="*/ 2255 w 91"/>
                            <a:gd name="T5" fmla="*/ 472 h 87"/>
                            <a:gd name="T6" fmla="*/ 2175 w 91"/>
                            <a:gd name="T7" fmla="*/ 0 h 87"/>
                            <a:gd name="T8" fmla="*/ 567 w 91"/>
                            <a:gd name="T9" fmla="*/ 472 h 87"/>
                            <a:gd name="T10" fmla="*/ 0 w 91"/>
                            <a:gd name="T11" fmla="*/ 1969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35" name="Arc 650"/>
                        <p:cNvSpPr>
                          <a:spLocks noChangeAspect="1"/>
                        </p:cNvSpPr>
                        <p:nvPr/>
                      </p:nvSpPr>
                      <p:spPr bwMode="auto">
                        <a:xfrm>
                          <a:off x="1325" y="1678"/>
                          <a:ext cx="198" cy="188"/>
                        </a:xfrm>
                        <a:custGeom>
                          <a:avLst/>
                          <a:gdLst>
                            <a:gd name="T0" fmla="*/ 0 w 28670"/>
                            <a:gd name="T1" fmla="*/ 0 h 27823"/>
                            <a:gd name="T2" fmla="*/ 0 w 28670"/>
                            <a:gd name="T3" fmla="*/ 0 h 27823"/>
                            <a:gd name="T4" fmla="*/ 0 w 28670"/>
                            <a:gd name="T5" fmla="*/ 0 h 27823"/>
                            <a:gd name="T6" fmla="*/ 0 60000 65536"/>
                            <a:gd name="T7" fmla="*/ 0 60000 65536"/>
                            <a:gd name="T8" fmla="*/ 0 60000 65536"/>
                            <a:gd name="T9" fmla="*/ 0 w 28670"/>
                            <a:gd name="T10" fmla="*/ 0 h 27823"/>
                            <a:gd name="T11" fmla="*/ 28670 w 28670"/>
                            <a:gd name="T12" fmla="*/ 27823 h 27823"/>
                          </a:gdLst>
                          <a:ahLst/>
                          <a:cxnLst>
                            <a:cxn ang="T6">
                              <a:pos x="T0" y="T1"/>
                            </a:cxn>
                            <a:cxn ang="T7">
                              <a:pos x="T2" y="T3"/>
                            </a:cxn>
                            <a:cxn ang="T8">
                              <a:pos x="T4" y="T5"/>
                            </a:cxn>
                          </a:cxnLst>
                          <a:rect l="T9" t="T10" r="T11" b="T12"/>
                          <a:pathLst>
                            <a:path w="28670" h="27823" fill="none" extrusionOk="0">
                              <a:moveTo>
                                <a:pt x="27754" y="-1"/>
                              </a:moveTo>
                              <a:cubicBezTo>
                                <a:pt x="28361" y="2018"/>
                                <a:pt x="28670" y="4115"/>
                                <a:pt x="28670" y="6223"/>
                              </a:cubicBezTo>
                              <a:cubicBezTo>
                                <a:pt x="28670" y="18152"/>
                                <a:pt x="18999" y="27823"/>
                                <a:pt x="7070" y="27823"/>
                              </a:cubicBezTo>
                              <a:cubicBezTo>
                                <a:pt x="4663" y="27823"/>
                                <a:pt x="2273" y="27420"/>
                                <a:pt x="-1" y="26633"/>
                              </a:cubicBezTo>
                            </a:path>
                            <a:path w="28670" h="27823" stroke="0" extrusionOk="0">
                              <a:moveTo>
                                <a:pt x="27754" y="-1"/>
                              </a:moveTo>
                              <a:cubicBezTo>
                                <a:pt x="28361" y="2018"/>
                                <a:pt x="28670" y="4115"/>
                                <a:pt x="28670" y="6223"/>
                              </a:cubicBezTo>
                              <a:cubicBezTo>
                                <a:pt x="28670" y="18152"/>
                                <a:pt x="18999" y="27823"/>
                                <a:pt x="7070" y="27823"/>
                              </a:cubicBezTo>
                              <a:cubicBezTo>
                                <a:pt x="4663" y="27823"/>
                                <a:pt x="2273" y="27420"/>
                                <a:pt x="-1" y="26633"/>
                              </a:cubicBezTo>
                              <a:lnTo>
                                <a:pt x="7070" y="6223"/>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36" name="Freeform 651"/>
                        <p:cNvSpPr>
                          <a:spLocks noChangeAspect="1"/>
                        </p:cNvSpPr>
                        <p:nvPr/>
                      </p:nvSpPr>
                      <p:spPr bwMode="auto">
                        <a:xfrm>
                          <a:off x="626" y="1545"/>
                          <a:ext cx="112" cy="181"/>
                        </a:xfrm>
                        <a:custGeom>
                          <a:avLst/>
                          <a:gdLst>
                            <a:gd name="T0" fmla="*/ 1178 w 50"/>
                            <a:gd name="T1" fmla="*/ 0 h 82"/>
                            <a:gd name="T2" fmla="*/ 20 w 50"/>
                            <a:gd name="T3" fmla="*/ 1000 h 82"/>
                            <a:gd name="T4" fmla="*/ 753 w 50"/>
                            <a:gd name="T5" fmla="*/ 1949 h 82"/>
                            <a:gd name="T6" fmla="*/ 1259 w 50"/>
                            <a:gd name="T7" fmla="*/ 1024 h 82"/>
                            <a:gd name="T8" fmla="*/ 1178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37" name="Arc 652"/>
                        <p:cNvSpPr>
                          <a:spLocks noChangeAspect="1"/>
                        </p:cNvSpPr>
                        <p:nvPr/>
                      </p:nvSpPr>
                      <p:spPr bwMode="auto">
                        <a:xfrm>
                          <a:off x="630" y="1547"/>
                          <a:ext cx="108" cy="178"/>
                        </a:xfrm>
                        <a:custGeom>
                          <a:avLst/>
                          <a:gdLst>
                            <a:gd name="T0" fmla="*/ 0 w 21600"/>
                            <a:gd name="T1" fmla="*/ 0 h 41327"/>
                            <a:gd name="T2" fmla="*/ 0 w 21600"/>
                            <a:gd name="T3" fmla="*/ 0 h 41327"/>
                            <a:gd name="T4" fmla="*/ 0 w 21600"/>
                            <a:gd name="T5" fmla="*/ 0 h 41327"/>
                            <a:gd name="T6" fmla="*/ 0 60000 65536"/>
                            <a:gd name="T7" fmla="*/ 0 60000 65536"/>
                            <a:gd name="T8" fmla="*/ 0 60000 65536"/>
                            <a:gd name="T9" fmla="*/ 0 w 21600"/>
                            <a:gd name="T10" fmla="*/ 0 h 41327"/>
                            <a:gd name="T11" fmla="*/ 21600 w 21600"/>
                            <a:gd name="T12" fmla="*/ 41327 h 41327"/>
                          </a:gdLst>
                          <a:ahLst/>
                          <a:cxnLst>
                            <a:cxn ang="T6">
                              <a:pos x="T0" y="T1"/>
                            </a:cxn>
                            <a:cxn ang="T7">
                              <a:pos x="T2" y="T3"/>
                            </a:cxn>
                            <a:cxn ang="T8">
                              <a:pos x="T4" y="T5"/>
                            </a:cxn>
                          </a:cxnLst>
                          <a:rect l="T9" t="T10" r="T11" b="T12"/>
                          <a:pathLst>
                            <a:path w="21600" h="41327" fill="none" extrusionOk="0">
                              <a:moveTo>
                                <a:pt x="12901" y="41326"/>
                              </a:moveTo>
                              <a:cubicBezTo>
                                <a:pt x="5061" y="37877"/>
                                <a:pt x="0" y="30121"/>
                                <a:pt x="0" y="21556"/>
                              </a:cubicBezTo>
                              <a:cubicBezTo>
                                <a:pt x="-1" y="10160"/>
                                <a:pt x="8853" y="724"/>
                                <a:pt x="20225" y="-1"/>
                              </a:cubicBezTo>
                            </a:path>
                            <a:path w="21600" h="41327" stroke="0" extrusionOk="0">
                              <a:moveTo>
                                <a:pt x="12901" y="41326"/>
                              </a:moveTo>
                              <a:cubicBezTo>
                                <a:pt x="5061" y="37877"/>
                                <a:pt x="0" y="30121"/>
                                <a:pt x="0" y="21556"/>
                              </a:cubicBezTo>
                              <a:cubicBezTo>
                                <a:pt x="-1" y="10160"/>
                                <a:pt x="8853" y="724"/>
                                <a:pt x="20225" y="-1"/>
                              </a:cubicBezTo>
                              <a:lnTo>
                                <a:pt x="21600" y="21556"/>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38" name="Freeform 653"/>
                        <p:cNvSpPr>
                          <a:spLocks noChangeAspect="1"/>
                        </p:cNvSpPr>
                        <p:nvPr/>
                      </p:nvSpPr>
                      <p:spPr bwMode="auto">
                        <a:xfrm>
                          <a:off x="918" y="1793"/>
                          <a:ext cx="411" cy="108"/>
                        </a:xfrm>
                        <a:custGeom>
                          <a:avLst/>
                          <a:gdLst>
                            <a:gd name="T0" fmla="*/ 0 w 184"/>
                            <a:gd name="T1" fmla="*/ 234 h 49"/>
                            <a:gd name="T2" fmla="*/ 2484 w 184"/>
                            <a:gd name="T3" fmla="*/ 1157 h 49"/>
                            <a:gd name="T4" fmla="*/ 4581 w 184"/>
                            <a:gd name="T5" fmla="*/ 666 h 49"/>
                            <a:gd name="T6" fmla="*/ 2484 w 184"/>
                            <a:gd name="T7" fmla="*/ 0 h 49"/>
                            <a:gd name="T8" fmla="*/ 0 w 184"/>
                            <a:gd name="T9" fmla="*/ 234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39" name="Arc 654"/>
                        <p:cNvSpPr>
                          <a:spLocks noChangeAspect="1"/>
                        </p:cNvSpPr>
                        <p:nvPr/>
                      </p:nvSpPr>
                      <p:spPr bwMode="auto">
                        <a:xfrm>
                          <a:off x="921" y="1793"/>
                          <a:ext cx="407" cy="109"/>
                        </a:xfrm>
                        <a:custGeom>
                          <a:avLst/>
                          <a:gdLst>
                            <a:gd name="T0" fmla="*/ 0 w 38787"/>
                            <a:gd name="T1" fmla="*/ 0 h 21600"/>
                            <a:gd name="T2" fmla="*/ 0 w 38787"/>
                            <a:gd name="T3" fmla="*/ 0 h 21600"/>
                            <a:gd name="T4" fmla="*/ 0 w 38787"/>
                            <a:gd name="T5" fmla="*/ 0 h 21600"/>
                            <a:gd name="T6" fmla="*/ 0 60000 65536"/>
                            <a:gd name="T7" fmla="*/ 0 60000 65536"/>
                            <a:gd name="T8" fmla="*/ 0 60000 65536"/>
                            <a:gd name="T9" fmla="*/ 0 w 38787"/>
                            <a:gd name="T10" fmla="*/ 0 h 21600"/>
                            <a:gd name="T11" fmla="*/ 38787 w 38787"/>
                            <a:gd name="T12" fmla="*/ 21600 h 21600"/>
                          </a:gdLst>
                          <a:ahLst/>
                          <a:cxnLst>
                            <a:cxn ang="T6">
                              <a:pos x="T0" y="T1"/>
                            </a:cxn>
                            <a:cxn ang="T7">
                              <a:pos x="T2" y="T3"/>
                            </a:cxn>
                            <a:cxn ang="T8">
                              <a:pos x="T4" y="T5"/>
                            </a:cxn>
                          </a:cxnLst>
                          <a:rect l="T9" t="T10" r="T11" b="T12"/>
                          <a:pathLst>
                            <a:path w="38787" h="21600" fill="none" extrusionOk="0">
                              <a:moveTo>
                                <a:pt x="38786" y="12472"/>
                              </a:moveTo>
                              <a:cubicBezTo>
                                <a:pt x="34738" y="18197"/>
                                <a:pt x="28163" y="21599"/>
                                <a:pt x="21152" y="21600"/>
                              </a:cubicBezTo>
                              <a:cubicBezTo>
                                <a:pt x="10909" y="21600"/>
                                <a:pt x="2075" y="14406"/>
                                <a:pt x="-1" y="4376"/>
                              </a:cubicBezTo>
                            </a:path>
                            <a:path w="38787" h="21600" stroke="0" extrusionOk="0">
                              <a:moveTo>
                                <a:pt x="38786" y="12472"/>
                              </a:moveTo>
                              <a:cubicBezTo>
                                <a:pt x="34738" y="18197"/>
                                <a:pt x="28163" y="21599"/>
                                <a:pt x="21152" y="21600"/>
                              </a:cubicBezTo>
                              <a:cubicBezTo>
                                <a:pt x="10909" y="21600"/>
                                <a:pt x="2075" y="14406"/>
                                <a:pt x="-1" y="4376"/>
                              </a:cubicBezTo>
                              <a:lnTo>
                                <a:pt x="21152" y="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sp>
                  <p:nvSpPr>
                    <p:cNvPr id="59633" name="Rectangle 655"/>
                    <p:cNvSpPr>
                      <a:spLocks noChangeAspect="1" noChangeArrowheads="1"/>
                    </p:cNvSpPr>
                    <p:nvPr/>
                  </p:nvSpPr>
                  <p:spPr bwMode="auto">
                    <a:xfrm rot="-1406293">
                      <a:off x="2305" y="1787"/>
                      <a:ext cx="110" cy="15"/>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34" name="AutoShape 656"/>
                    <p:cNvSpPr>
                      <a:spLocks noChangeAspect="1" noChangeArrowheads="1" noTextEdit="1"/>
                    </p:cNvSpPr>
                    <p:nvPr/>
                  </p:nvSpPr>
                  <p:spPr bwMode="auto">
                    <a:xfrm>
                      <a:off x="2132" y="1808"/>
                      <a:ext cx="26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nvGrpSpPr>
                    <p:cNvPr id="59635" name="Group 657"/>
                    <p:cNvGrpSpPr>
                      <a:grpSpLocks noChangeAspect="1"/>
                    </p:cNvGrpSpPr>
                    <p:nvPr/>
                  </p:nvGrpSpPr>
                  <p:grpSpPr bwMode="auto">
                    <a:xfrm>
                      <a:off x="2218" y="1920"/>
                      <a:ext cx="54" cy="60"/>
                      <a:chOff x="4800" y="3589"/>
                      <a:chExt cx="272" cy="299"/>
                    </a:xfrm>
                  </p:grpSpPr>
                  <p:grpSp>
                    <p:nvGrpSpPr>
                      <p:cNvPr id="59673" name="Group 658"/>
                      <p:cNvGrpSpPr>
                        <a:grpSpLocks noChangeAspect="1"/>
                      </p:cNvGrpSpPr>
                      <p:nvPr/>
                    </p:nvGrpSpPr>
                    <p:grpSpPr bwMode="auto">
                      <a:xfrm>
                        <a:off x="4800" y="3589"/>
                        <a:ext cx="272" cy="299"/>
                        <a:chOff x="996" y="1669"/>
                        <a:chExt cx="188" cy="186"/>
                      </a:xfrm>
                    </p:grpSpPr>
                    <p:sp>
                      <p:nvSpPr>
                        <p:cNvPr id="59702" name="Freeform 659"/>
                        <p:cNvSpPr>
                          <a:spLocks noChangeAspect="1"/>
                        </p:cNvSpPr>
                        <p:nvPr/>
                      </p:nvSpPr>
                      <p:spPr bwMode="auto">
                        <a:xfrm>
                          <a:off x="1023" y="1782"/>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03" name="Freeform 660"/>
                        <p:cNvSpPr>
                          <a:spLocks noChangeAspect="1"/>
                        </p:cNvSpPr>
                        <p:nvPr/>
                      </p:nvSpPr>
                      <p:spPr bwMode="auto">
                        <a:xfrm>
                          <a:off x="1023" y="1782"/>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04" name="Rectangle 661"/>
                        <p:cNvSpPr>
                          <a:spLocks noChangeAspect="1" noChangeArrowheads="1"/>
                        </p:cNvSpPr>
                        <p:nvPr/>
                      </p:nvSpPr>
                      <p:spPr bwMode="auto">
                        <a:xfrm>
                          <a:off x="1023" y="1802"/>
                          <a:ext cx="143" cy="24"/>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05" name="Rectangle 662"/>
                        <p:cNvSpPr>
                          <a:spLocks noChangeAspect="1" noChangeArrowheads="1"/>
                        </p:cNvSpPr>
                        <p:nvPr/>
                      </p:nvSpPr>
                      <p:spPr bwMode="auto">
                        <a:xfrm>
                          <a:off x="1024" y="1803"/>
                          <a:ext cx="141" cy="22"/>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06" name="Freeform 663"/>
                        <p:cNvSpPr>
                          <a:spLocks noChangeAspect="1"/>
                        </p:cNvSpPr>
                        <p:nvPr/>
                      </p:nvSpPr>
                      <p:spPr bwMode="auto">
                        <a:xfrm>
                          <a:off x="1166" y="1782"/>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07" name="Freeform 664"/>
                        <p:cNvSpPr>
                          <a:spLocks noChangeAspect="1"/>
                        </p:cNvSpPr>
                        <p:nvPr/>
                      </p:nvSpPr>
                      <p:spPr bwMode="auto">
                        <a:xfrm>
                          <a:off x="1166" y="1782"/>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08" name="Freeform 665"/>
                        <p:cNvSpPr>
                          <a:spLocks noChangeAspect="1"/>
                        </p:cNvSpPr>
                        <p:nvPr/>
                      </p:nvSpPr>
                      <p:spPr bwMode="auto">
                        <a:xfrm>
                          <a:off x="1028" y="1782"/>
                          <a:ext cx="153" cy="15"/>
                        </a:xfrm>
                        <a:custGeom>
                          <a:avLst/>
                          <a:gdLst>
                            <a:gd name="T0" fmla="*/ 0 w 153"/>
                            <a:gd name="T1" fmla="*/ 15 h 15"/>
                            <a:gd name="T2" fmla="*/ 15 w 153"/>
                            <a:gd name="T3" fmla="*/ 0 h 15"/>
                            <a:gd name="T4" fmla="*/ 153 w 153"/>
                            <a:gd name="T5" fmla="*/ 0 h 15"/>
                            <a:gd name="T6" fmla="*/ 140 w 153"/>
                            <a:gd name="T7" fmla="*/ 15 h 15"/>
                            <a:gd name="T8" fmla="*/ 0 w 153"/>
                            <a:gd name="T9" fmla="*/ 15 h 15"/>
                            <a:gd name="T10" fmla="*/ 0 60000 65536"/>
                            <a:gd name="T11" fmla="*/ 0 60000 65536"/>
                            <a:gd name="T12" fmla="*/ 0 60000 65536"/>
                            <a:gd name="T13" fmla="*/ 0 60000 65536"/>
                            <a:gd name="T14" fmla="*/ 0 60000 65536"/>
                            <a:gd name="T15" fmla="*/ 0 w 153"/>
                            <a:gd name="T16" fmla="*/ 0 h 15"/>
                            <a:gd name="T17" fmla="*/ 153 w 153"/>
                            <a:gd name="T18" fmla="*/ 15 h 15"/>
                          </a:gdLst>
                          <a:ahLst/>
                          <a:cxnLst>
                            <a:cxn ang="T10">
                              <a:pos x="T0" y="T1"/>
                            </a:cxn>
                            <a:cxn ang="T11">
                              <a:pos x="T2" y="T3"/>
                            </a:cxn>
                            <a:cxn ang="T12">
                              <a:pos x="T4" y="T5"/>
                            </a:cxn>
                            <a:cxn ang="T13">
                              <a:pos x="T6" y="T7"/>
                            </a:cxn>
                            <a:cxn ang="T14">
                              <a:pos x="T8" y="T9"/>
                            </a:cxn>
                          </a:cxnLst>
                          <a:rect l="T15" t="T16" r="T17" b="T18"/>
                          <a:pathLst>
                            <a:path w="153" h="15">
                              <a:moveTo>
                                <a:pt x="0" y="15"/>
                              </a:moveTo>
                              <a:lnTo>
                                <a:pt x="15" y="0"/>
                              </a:lnTo>
                              <a:lnTo>
                                <a:pt x="153" y="0"/>
                              </a:lnTo>
                              <a:lnTo>
                                <a:pt x="14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09" name="Freeform 666"/>
                        <p:cNvSpPr>
                          <a:spLocks noChangeAspect="1"/>
                        </p:cNvSpPr>
                        <p:nvPr/>
                      </p:nvSpPr>
                      <p:spPr bwMode="auto">
                        <a:xfrm>
                          <a:off x="1028" y="1782"/>
                          <a:ext cx="153" cy="15"/>
                        </a:xfrm>
                        <a:custGeom>
                          <a:avLst/>
                          <a:gdLst>
                            <a:gd name="T0" fmla="*/ 0 w 153"/>
                            <a:gd name="T1" fmla="*/ 15 h 15"/>
                            <a:gd name="T2" fmla="*/ 15 w 153"/>
                            <a:gd name="T3" fmla="*/ 0 h 15"/>
                            <a:gd name="T4" fmla="*/ 153 w 153"/>
                            <a:gd name="T5" fmla="*/ 0 h 15"/>
                            <a:gd name="T6" fmla="*/ 140 w 153"/>
                            <a:gd name="T7" fmla="*/ 15 h 15"/>
                            <a:gd name="T8" fmla="*/ 0 w 153"/>
                            <a:gd name="T9" fmla="*/ 15 h 15"/>
                            <a:gd name="T10" fmla="*/ 0 60000 65536"/>
                            <a:gd name="T11" fmla="*/ 0 60000 65536"/>
                            <a:gd name="T12" fmla="*/ 0 60000 65536"/>
                            <a:gd name="T13" fmla="*/ 0 60000 65536"/>
                            <a:gd name="T14" fmla="*/ 0 60000 65536"/>
                            <a:gd name="T15" fmla="*/ 0 w 153"/>
                            <a:gd name="T16" fmla="*/ 0 h 15"/>
                            <a:gd name="T17" fmla="*/ 153 w 153"/>
                            <a:gd name="T18" fmla="*/ 15 h 15"/>
                          </a:gdLst>
                          <a:ahLst/>
                          <a:cxnLst>
                            <a:cxn ang="T10">
                              <a:pos x="T0" y="T1"/>
                            </a:cxn>
                            <a:cxn ang="T11">
                              <a:pos x="T2" y="T3"/>
                            </a:cxn>
                            <a:cxn ang="T12">
                              <a:pos x="T4" y="T5"/>
                            </a:cxn>
                            <a:cxn ang="T13">
                              <a:pos x="T6" y="T7"/>
                            </a:cxn>
                            <a:cxn ang="T14">
                              <a:pos x="T8" y="T9"/>
                            </a:cxn>
                          </a:cxnLst>
                          <a:rect l="T15" t="T16" r="T17" b="T18"/>
                          <a:pathLst>
                            <a:path w="153" h="15">
                              <a:moveTo>
                                <a:pt x="0" y="15"/>
                              </a:moveTo>
                              <a:lnTo>
                                <a:pt x="15" y="0"/>
                              </a:lnTo>
                              <a:lnTo>
                                <a:pt x="153" y="0"/>
                              </a:lnTo>
                              <a:lnTo>
                                <a:pt x="140" y="15"/>
                              </a:lnTo>
                              <a:lnTo>
                                <a:pt x="0" y="15"/>
                              </a:lnTo>
                              <a:close/>
                            </a:path>
                          </a:pathLst>
                        </a:custGeom>
                        <a:solidFill>
                          <a:srgbClr val="000000"/>
                        </a:solidFill>
                        <a:ln w="3175">
                          <a:solidFill>
                            <a:srgbClr val="000000"/>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10" name="Freeform 667"/>
                        <p:cNvSpPr>
                          <a:spLocks noChangeAspect="1"/>
                        </p:cNvSpPr>
                        <p:nvPr/>
                      </p:nvSpPr>
                      <p:spPr bwMode="auto">
                        <a:xfrm>
                          <a:off x="1025" y="1669"/>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11" name="Freeform 668"/>
                        <p:cNvSpPr>
                          <a:spLocks noChangeAspect="1"/>
                        </p:cNvSpPr>
                        <p:nvPr/>
                      </p:nvSpPr>
                      <p:spPr bwMode="auto">
                        <a:xfrm>
                          <a:off x="1025" y="1669"/>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12" name="Rectangle 669"/>
                        <p:cNvSpPr>
                          <a:spLocks noChangeAspect="1" noChangeArrowheads="1"/>
                        </p:cNvSpPr>
                        <p:nvPr/>
                      </p:nvSpPr>
                      <p:spPr bwMode="auto">
                        <a:xfrm>
                          <a:off x="1026" y="1685"/>
                          <a:ext cx="141" cy="109"/>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13" name="Rectangle 670"/>
                        <p:cNvSpPr>
                          <a:spLocks noChangeAspect="1" noChangeArrowheads="1"/>
                        </p:cNvSpPr>
                        <p:nvPr/>
                      </p:nvSpPr>
                      <p:spPr bwMode="auto">
                        <a:xfrm>
                          <a:off x="1037" y="1699"/>
                          <a:ext cx="117" cy="84"/>
                        </a:xfrm>
                        <a:prstGeom prst="rect">
                          <a:avLst/>
                        </a:prstGeom>
                        <a:solidFill>
                          <a:srgbClr val="FFFFFF"/>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14" name="Freeform 671"/>
                        <p:cNvSpPr>
                          <a:spLocks noChangeAspect="1"/>
                        </p:cNvSpPr>
                        <p:nvPr/>
                      </p:nvSpPr>
                      <p:spPr bwMode="auto">
                        <a:xfrm>
                          <a:off x="1166" y="1669"/>
                          <a:ext cx="15" cy="124"/>
                        </a:xfrm>
                        <a:custGeom>
                          <a:avLst/>
                          <a:gdLst>
                            <a:gd name="T0" fmla="*/ 0 w 15"/>
                            <a:gd name="T1" fmla="*/ 124 h 124"/>
                            <a:gd name="T2" fmla="*/ 15 w 15"/>
                            <a:gd name="T3" fmla="*/ 111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1"/>
                              </a:lnTo>
                              <a:lnTo>
                                <a:pt x="15" y="0"/>
                              </a:lnTo>
                              <a:lnTo>
                                <a:pt x="0" y="15"/>
                              </a:lnTo>
                              <a:lnTo>
                                <a:pt x="0" y="12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15" name="Freeform 672"/>
                        <p:cNvSpPr>
                          <a:spLocks noChangeAspect="1"/>
                        </p:cNvSpPr>
                        <p:nvPr/>
                      </p:nvSpPr>
                      <p:spPr bwMode="auto">
                        <a:xfrm>
                          <a:off x="1166" y="1669"/>
                          <a:ext cx="15" cy="124"/>
                        </a:xfrm>
                        <a:custGeom>
                          <a:avLst/>
                          <a:gdLst>
                            <a:gd name="T0" fmla="*/ 0 w 15"/>
                            <a:gd name="T1" fmla="*/ 124 h 124"/>
                            <a:gd name="T2" fmla="*/ 15 w 15"/>
                            <a:gd name="T3" fmla="*/ 111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1"/>
                              </a:lnTo>
                              <a:lnTo>
                                <a:pt x="15" y="0"/>
                              </a:lnTo>
                              <a:lnTo>
                                <a:pt x="0" y="15"/>
                              </a:lnTo>
                              <a:lnTo>
                                <a:pt x="0" y="12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16" name="Freeform 673"/>
                        <p:cNvSpPr>
                          <a:spLocks noChangeAspect="1"/>
                        </p:cNvSpPr>
                        <p:nvPr/>
                      </p:nvSpPr>
                      <p:spPr bwMode="auto">
                        <a:xfrm>
                          <a:off x="996" y="1822"/>
                          <a:ext cx="176" cy="26"/>
                        </a:xfrm>
                        <a:custGeom>
                          <a:avLst/>
                          <a:gdLst>
                            <a:gd name="T0" fmla="*/ 0 w 176"/>
                            <a:gd name="T1" fmla="*/ 26 h 26"/>
                            <a:gd name="T2" fmla="*/ 23 w 176"/>
                            <a:gd name="T3" fmla="*/ 0 h 26"/>
                            <a:gd name="T4" fmla="*/ 176 w 176"/>
                            <a:gd name="T5" fmla="*/ 0 h 26"/>
                            <a:gd name="T6" fmla="*/ 154 w 176"/>
                            <a:gd name="T7" fmla="*/ 26 h 26"/>
                            <a:gd name="T8" fmla="*/ 0 w 176"/>
                            <a:gd name="T9" fmla="*/ 26 h 26"/>
                            <a:gd name="T10" fmla="*/ 0 60000 65536"/>
                            <a:gd name="T11" fmla="*/ 0 60000 65536"/>
                            <a:gd name="T12" fmla="*/ 0 60000 65536"/>
                            <a:gd name="T13" fmla="*/ 0 60000 65536"/>
                            <a:gd name="T14" fmla="*/ 0 60000 65536"/>
                            <a:gd name="T15" fmla="*/ 0 w 176"/>
                            <a:gd name="T16" fmla="*/ 0 h 26"/>
                            <a:gd name="T17" fmla="*/ 176 w 176"/>
                            <a:gd name="T18" fmla="*/ 26 h 26"/>
                          </a:gdLst>
                          <a:ahLst/>
                          <a:cxnLst>
                            <a:cxn ang="T10">
                              <a:pos x="T0" y="T1"/>
                            </a:cxn>
                            <a:cxn ang="T11">
                              <a:pos x="T2" y="T3"/>
                            </a:cxn>
                            <a:cxn ang="T12">
                              <a:pos x="T4" y="T5"/>
                            </a:cxn>
                            <a:cxn ang="T13">
                              <a:pos x="T6" y="T7"/>
                            </a:cxn>
                            <a:cxn ang="T14">
                              <a:pos x="T8" y="T9"/>
                            </a:cxn>
                          </a:cxnLst>
                          <a:rect l="T15" t="T16" r="T17" b="T18"/>
                          <a:pathLst>
                            <a:path w="176" h="26">
                              <a:moveTo>
                                <a:pt x="0" y="26"/>
                              </a:moveTo>
                              <a:lnTo>
                                <a:pt x="23" y="0"/>
                              </a:lnTo>
                              <a:lnTo>
                                <a:pt x="176" y="0"/>
                              </a:lnTo>
                              <a:lnTo>
                                <a:pt x="154" y="26"/>
                              </a:lnTo>
                              <a:lnTo>
                                <a:pt x="0" y="2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17" name="Freeform 674"/>
                        <p:cNvSpPr>
                          <a:spLocks noChangeAspect="1"/>
                        </p:cNvSpPr>
                        <p:nvPr/>
                      </p:nvSpPr>
                      <p:spPr bwMode="auto">
                        <a:xfrm>
                          <a:off x="996" y="1822"/>
                          <a:ext cx="176" cy="26"/>
                        </a:xfrm>
                        <a:custGeom>
                          <a:avLst/>
                          <a:gdLst>
                            <a:gd name="T0" fmla="*/ 0 w 176"/>
                            <a:gd name="T1" fmla="*/ 26 h 26"/>
                            <a:gd name="T2" fmla="*/ 23 w 176"/>
                            <a:gd name="T3" fmla="*/ 0 h 26"/>
                            <a:gd name="T4" fmla="*/ 176 w 176"/>
                            <a:gd name="T5" fmla="*/ 0 h 26"/>
                            <a:gd name="T6" fmla="*/ 154 w 176"/>
                            <a:gd name="T7" fmla="*/ 26 h 26"/>
                            <a:gd name="T8" fmla="*/ 0 w 176"/>
                            <a:gd name="T9" fmla="*/ 26 h 26"/>
                            <a:gd name="T10" fmla="*/ 0 60000 65536"/>
                            <a:gd name="T11" fmla="*/ 0 60000 65536"/>
                            <a:gd name="T12" fmla="*/ 0 60000 65536"/>
                            <a:gd name="T13" fmla="*/ 0 60000 65536"/>
                            <a:gd name="T14" fmla="*/ 0 60000 65536"/>
                            <a:gd name="T15" fmla="*/ 0 w 176"/>
                            <a:gd name="T16" fmla="*/ 0 h 26"/>
                            <a:gd name="T17" fmla="*/ 176 w 176"/>
                            <a:gd name="T18" fmla="*/ 26 h 26"/>
                          </a:gdLst>
                          <a:ahLst/>
                          <a:cxnLst>
                            <a:cxn ang="T10">
                              <a:pos x="T0" y="T1"/>
                            </a:cxn>
                            <a:cxn ang="T11">
                              <a:pos x="T2" y="T3"/>
                            </a:cxn>
                            <a:cxn ang="T12">
                              <a:pos x="T4" y="T5"/>
                            </a:cxn>
                            <a:cxn ang="T13">
                              <a:pos x="T6" y="T7"/>
                            </a:cxn>
                            <a:cxn ang="T14">
                              <a:pos x="T8" y="T9"/>
                            </a:cxn>
                          </a:cxnLst>
                          <a:rect l="T15" t="T16" r="T17" b="T18"/>
                          <a:pathLst>
                            <a:path w="176" h="26">
                              <a:moveTo>
                                <a:pt x="0" y="26"/>
                              </a:moveTo>
                              <a:lnTo>
                                <a:pt x="23" y="0"/>
                              </a:lnTo>
                              <a:lnTo>
                                <a:pt x="176" y="0"/>
                              </a:lnTo>
                              <a:lnTo>
                                <a:pt x="154" y="26"/>
                              </a:lnTo>
                              <a:lnTo>
                                <a:pt x="0" y="26"/>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18" name="Freeform 675"/>
                        <p:cNvSpPr>
                          <a:spLocks noChangeAspect="1"/>
                        </p:cNvSpPr>
                        <p:nvPr/>
                      </p:nvSpPr>
                      <p:spPr bwMode="auto">
                        <a:xfrm>
                          <a:off x="1150" y="1822"/>
                          <a:ext cx="22" cy="33"/>
                        </a:xfrm>
                        <a:custGeom>
                          <a:avLst/>
                          <a:gdLst>
                            <a:gd name="T0" fmla="*/ 0 w 22"/>
                            <a:gd name="T1" fmla="*/ 33 h 33"/>
                            <a:gd name="T2" fmla="*/ 22 w 22"/>
                            <a:gd name="T3" fmla="*/ 11 h 33"/>
                            <a:gd name="T4" fmla="*/ 22 w 22"/>
                            <a:gd name="T5" fmla="*/ 0 h 33"/>
                            <a:gd name="T6" fmla="*/ 0 w 22"/>
                            <a:gd name="T7" fmla="*/ 28 h 33"/>
                            <a:gd name="T8" fmla="*/ 0 w 22"/>
                            <a:gd name="T9" fmla="*/ 33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0" y="33"/>
                              </a:moveTo>
                              <a:lnTo>
                                <a:pt x="22" y="11"/>
                              </a:lnTo>
                              <a:lnTo>
                                <a:pt x="22" y="0"/>
                              </a:lnTo>
                              <a:lnTo>
                                <a:pt x="0" y="28"/>
                              </a:lnTo>
                              <a:lnTo>
                                <a:pt x="0" y="33"/>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19" name="Freeform 676"/>
                        <p:cNvSpPr>
                          <a:spLocks noChangeAspect="1"/>
                        </p:cNvSpPr>
                        <p:nvPr/>
                      </p:nvSpPr>
                      <p:spPr bwMode="auto">
                        <a:xfrm>
                          <a:off x="1150" y="1822"/>
                          <a:ext cx="22" cy="33"/>
                        </a:xfrm>
                        <a:custGeom>
                          <a:avLst/>
                          <a:gdLst>
                            <a:gd name="T0" fmla="*/ 0 w 22"/>
                            <a:gd name="T1" fmla="*/ 33 h 33"/>
                            <a:gd name="T2" fmla="*/ 22 w 22"/>
                            <a:gd name="T3" fmla="*/ 11 h 33"/>
                            <a:gd name="T4" fmla="*/ 22 w 22"/>
                            <a:gd name="T5" fmla="*/ 0 h 33"/>
                            <a:gd name="T6" fmla="*/ 0 w 22"/>
                            <a:gd name="T7" fmla="*/ 28 h 33"/>
                            <a:gd name="T8" fmla="*/ 0 w 22"/>
                            <a:gd name="T9" fmla="*/ 33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0" y="33"/>
                              </a:moveTo>
                              <a:lnTo>
                                <a:pt x="22" y="11"/>
                              </a:lnTo>
                              <a:lnTo>
                                <a:pt x="22" y="0"/>
                              </a:lnTo>
                              <a:lnTo>
                                <a:pt x="0" y="28"/>
                              </a:lnTo>
                              <a:lnTo>
                                <a:pt x="0" y="33"/>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20" name="Rectangle 677"/>
                        <p:cNvSpPr>
                          <a:spLocks noChangeAspect="1" noChangeArrowheads="1"/>
                        </p:cNvSpPr>
                        <p:nvPr/>
                      </p:nvSpPr>
                      <p:spPr bwMode="auto">
                        <a:xfrm>
                          <a:off x="996" y="1848"/>
                          <a:ext cx="154" cy="7"/>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21" name="Rectangle 678"/>
                        <p:cNvSpPr>
                          <a:spLocks noChangeAspect="1" noChangeArrowheads="1"/>
                        </p:cNvSpPr>
                        <p:nvPr/>
                      </p:nvSpPr>
                      <p:spPr bwMode="auto">
                        <a:xfrm>
                          <a:off x="997" y="1849"/>
                          <a:ext cx="152" cy="5"/>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674" name="Group 679"/>
                      <p:cNvGrpSpPr>
                        <a:grpSpLocks noChangeAspect="1"/>
                      </p:cNvGrpSpPr>
                      <p:nvPr/>
                    </p:nvGrpSpPr>
                    <p:grpSpPr bwMode="auto">
                      <a:xfrm>
                        <a:off x="4868" y="3653"/>
                        <a:ext cx="152" cy="103"/>
                        <a:chOff x="1043" y="1709"/>
                        <a:chExt cx="105" cy="64"/>
                      </a:xfrm>
                    </p:grpSpPr>
                    <p:grpSp>
                      <p:nvGrpSpPr>
                        <p:cNvPr id="59675" name="Group 680"/>
                        <p:cNvGrpSpPr>
                          <a:grpSpLocks noChangeAspect="1"/>
                        </p:cNvGrpSpPr>
                        <p:nvPr/>
                      </p:nvGrpSpPr>
                      <p:grpSpPr bwMode="auto">
                        <a:xfrm>
                          <a:off x="1045" y="1711"/>
                          <a:ext cx="103" cy="62"/>
                          <a:chOff x="1045" y="1711"/>
                          <a:chExt cx="103" cy="62"/>
                        </a:xfrm>
                      </p:grpSpPr>
                      <p:sp>
                        <p:nvSpPr>
                          <p:cNvPr id="59693" name="Oval 681"/>
                          <p:cNvSpPr>
                            <a:spLocks noChangeAspect="1" noChangeArrowheads="1"/>
                          </p:cNvSpPr>
                          <p:nvPr/>
                        </p:nvSpPr>
                        <p:spPr bwMode="auto">
                          <a:xfrm>
                            <a:off x="1081" y="1711"/>
                            <a:ext cx="45"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94" name="Oval 682"/>
                          <p:cNvSpPr>
                            <a:spLocks noChangeAspect="1" noChangeArrowheads="1"/>
                          </p:cNvSpPr>
                          <p:nvPr/>
                        </p:nvSpPr>
                        <p:spPr bwMode="auto">
                          <a:xfrm>
                            <a:off x="1057" y="1718"/>
                            <a:ext cx="33"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95" name="Oval 683"/>
                          <p:cNvSpPr>
                            <a:spLocks noChangeAspect="1" noChangeArrowheads="1"/>
                          </p:cNvSpPr>
                          <p:nvPr/>
                        </p:nvSpPr>
                        <p:spPr bwMode="auto">
                          <a:xfrm>
                            <a:off x="1045" y="1733"/>
                            <a:ext cx="2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96" name="Oval 684"/>
                          <p:cNvSpPr>
                            <a:spLocks noChangeAspect="1" noChangeArrowheads="1"/>
                          </p:cNvSpPr>
                          <p:nvPr/>
                        </p:nvSpPr>
                        <p:spPr bwMode="auto">
                          <a:xfrm>
                            <a:off x="1052" y="1742"/>
                            <a:ext cx="36" cy="22"/>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97" name="Oval 685"/>
                          <p:cNvSpPr>
                            <a:spLocks noChangeAspect="1" noChangeArrowheads="1"/>
                          </p:cNvSpPr>
                          <p:nvPr/>
                        </p:nvSpPr>
                        <p:spPr bwMode="auto">
                          <a:xfrm>
                            <a:off x="1077" y="1746"/>
                            <a:ext cx="53"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98" name="Oval 686"/>
                          <p:cNvSpPr>
                            <a:spLocks noChangeAspect="1" noChangeArrowheads="1"/>
                          </p:cNvSpPr>
                          <p:nvPr/>
                        </p:nvSpPr>
                        <p:spPr bwMode="auto">
                          <a:xfrm>
                            <a:off x="1110" y="1718"/>
                            <a:ext cx="34"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99" name="Oval 687"/>
                          <p:cNvSpPr>
                            <a:spLocks noChangeAspect="1" noChangeArrowheads="1"/>
                          </p:cNvSpPr>
                          <p:nvPr/>
                        </p:nvSpPr>
                        <p:spPr bwMode="auto">
                          <a:xfrm>
                            <a:off x="1115" y="1731"/>
                            <a:ext cx="3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00" name="Oval 688"/>
                          <p:cNvSpPr>
                            <a:spLocks noChangeAspect="1" noChangeArrowheads="1"/>
                          </p:cNvSpPr>
                          <p:nvPr/>
                        </p:nvSpPr>
                        <p:spPr bwMode="auto">
                          <a:xfrm>
                            <a:off x="1112" y="1735"/>
                            <a:ext cx="34"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701" name="Oval 689"/>
                          <p:cNvSpPr>
                            <a:spLocks noChangeAspect="1" noChangeArrowheads="1"/>
                          </p:cNvSpPr>
                          <p:nvPr/>
                        </p:nvSpPr>
                        <p:spPr bwMode="auto">
                          <a:xfrm>
                            <a:off x="1063" y="1726"/>
                            <a:ext cx="67"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676" name="Group 690"/>
                        <p:cNvGrpSpPr>
                          <a:grpSpLocks noChangeAspect="1"/>
                        </p:cNvGrpSpPr>
                        <p:nvPr/>
                      </p:nvGrpSpPr>
                      <p:grpSpPr bwMode="auto">
                        <a:xfrm>
                          <a:off x="1043" y="1709"/>
                          <a:ext cx="105" cy="64"/>
                          <a:chOff x="1043" y="1709"/>
                          <a:chExt cx="105" cy="64"/>
                        </a:xfrm>
                      </p:grpSpPr>
                      <p:sp>
                        <p:nvSpPr>
                          <p:cNvPr id="59677" name="Freeform 691"/>
                          <p:cNvSpPr>
                            <a:spLocks noChangeAspect="1"/>
                          </p:cNvSpPr>
                          <p:nvPr/>
                        </p:nvSpPr>
                        <p:spPr bwMode="auto">
                          <a:xfrm>
                            <a:off x="1081" y="1709"/>
                            <a:ext cx="42" cy="15"/>
                          </a:xfrm>
                          <a:custGeom>
                            <a:avLst/>
                            <a:gdLst>
                              <a:gd name="T0" fmla="*/ 455 w 19"/>
                              <a:gd name="T1" fmla="*/ 88 h 7"/>
                              <a:gd name="T2" fmla="*/ 239 w 19"/>
                              <a:gd name="T3" fmla="*/ 19 h 7"/>
                              <a:gd name="T4" fmla="*/ 0 w 19"/>
                              <a:gd name="T5" fmla="*/ 109 h 7"/>
                              <a:gd name="T6" fmla="*/ 239 w 19"/>
                              <a:gd name="T7" fmla="*/ 148 h 7"/>
                              <a:gd name="T8" fmla="*/ 455 w 19"/>
                              <a:gd name="T9" fmla="*/ 8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4"/>
                                </a:moveTo>
                                <a:cubicBezTo>
                                  <a:pt x="17" y="2"/>
                                  <a:pt x="14" y="1"/>
                                  <a:pt x="10" y="1"/>
                                </a:cubicBezTo>
                                <a:cubicBezTo>
                                  <a:pt x="5" y="0"/>
                                  <a:pt x="1" y="2"/>
                                  <a:pt x="0" y="5"/>
                                </a:cubicBezTo>
                                <a:lnTo>
                                  <a:pt x="10" y="7"/>
                                </a:lnTo>
                                <a:lnTo>
                                  <a:pt x="19" y="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78" name="Arc 692"/>
                          <p:cNvSpPr>
                            <a:spLocks noChangeAspect="1"/>
                          </p:cNvSpPr>
                          <p:nvPr/>
                        </p:nvSpPr>
                        <p:spPr bwMode="auto">
                          <a:xfrm>
                            <a:off x="1084" y="1712"/>
                            <a:ext cx="40" cy="13"/>
                          </a:xfrm>
                          <a:custGeom>
                            <a:avLst/>
                            <a:gdLst>
                              <a:gd name="T0" fmla="*/ 0 w 40351"/>
                              <a:gd name="T1" fmla="*/ 0 h 21600"/>
                              <a:gd name="T2" fmla="*/ 0 w 40351"/>
                              <a:gd name="T3" fmla="*/ 0 h 21600"/>
                              <a:gd name="T4" fmla="*/ 0 w 40351"/>
                              <a:gd name="T5" fmla="*/ 0 h 21600"/>
                              <a:gd name="T6" fmla="*/ 0 60000 65536"/>
                              <a:gd name="T7" fmla="*/ 0 60000 65536"/>
                              <a:gd name="T8" fmla="*/ 0 60000 65536"/>
                              <a:gd name="T9" fmla="*/ 0 w 40351"/>
                              <a:gd name="T10" fmla="*/ 0 h 21600"/>
                              <a:gd name="T11" fmla="*/ 40351 w 40351"/>
                              <a:gd name="T12" fmla="*/ 21600 h 21600"/>
                            </a:gdLst>
                            <a:ahLst/>
                            <a:cxnLst>
                              <a:cxn ang="T6">
                                <a:pos x="T0" y="T1"/>
                              </a:cxn>
                              <a:cxn ang="T7">
                                <a:pos x="T2" y="T3"/>
                              </a:cxn>
                              <a:cxn ang="T8">
                                <a:pos x="T4" y="T5"/>
                              </a:cxn>
                            </a:cxnLst>
                            <a:rect l="T9" t="T10" r="T11" b="T12"/>
                            <a:pathLst>
                              <a:path w="40351" h="21600" fill="none" extrusionOk="0">
                                <a:moveTo>
                                  <a:pt x="-1" y="14424"/>
                                </a:moveTo>
                                <a:cubicBezTo>
                                  <a:pt x="3043" y="5781"/>
                                  <a:pt x="11209" y="-1"/>
                                  <a:pt x="20373" y="0"/>
                                </a:cubicBezTo>
                                <a:cubicBezTo>
                                  <a:pt x="29130" y="0"/>
                                  <a:pt x="37020" y="5287"/>
                                  <a:pt x="40350" y="13387"/>
                                </a:cubicBezTo>
                              </a:path>
                              <a:path w="40351" h="21600" stroke="0" extrusionOk="0">
                                <a:moveTo>
                                  <a:pt x="-1" y="14424"/>
                                </a:moveTo>
                                <a:cubicBezTo>
                                  <a:pt x="3043" y="5781"/>
                                  <a:pt x="11209" y="-1"/>
                                  <a:pt x="20373" y="0"/>
                                </a:cubicBezTo>
                                <a:cubicBezTo>
                                  <a:pt x="29130" y="0"/>
                                  <a:pt x="37020" y="5287"/>
                                  <a:pt x="40350" y="13387"/>
                                </a:cubicBezTo>
                                <a:lnTo>
                                  <a:pt x="20373"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79" name="Freeform 693"/>
                          <p:cNvSpPr>
                            <a:spLocks noChangeAspect="1"/>
                          </p:cNvSpPr>
                          <p:nvPr/>
                        </p:nvSpPr>
                        <p:spPr bwMode="auto">
                          <a:xfrm>
                            <a:off x="1054" y="1718"/>
                            <a:ext cx="27" cy="15"/>
                          </a:xfrm>
                          <a:custGeom>
                            <a:avLst/>
                            <a:gdLst>
                              <a:gd name="T0" fmla="*/ 308 w 12"/>
                              <a:gd name="T1" fmla="*/ 0 h 7"/>
                              <a:gd name="T2" fmla="*/ 207 w 12"/>
                              <a:gd name="T3" fmla="*/ 0 h 7"/>
                              <a:gd name="T4" fmla="*/ 25 w 12"/>
                              <a:gd name="T5" fmla="*/ 129 h 7"/>
                              <a:gd name="T6" fmla="*/ 25 w 12"/>
                              <a:gd name="T7" fmla="*/ 148 h 7"/>
                              <a:gd name="T8" fmla="*/ 207 w 12"/>
                              <a:gd name="T9" fmla="*/ 129 h 7"/>
                              <a:gd name="T10" fmla="*/ 308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cubicBezTo>
                                  <a:pt x="11" y="0"/>
                                  <a:pt x="9" y="0"/>
                                  <a:pt x="8" y="0"/>
                                </a:cubicBezTo>
                                <a:cubicBezTo>
                                  <a:pt x="4" y="0"/>
                                  <a:pt x="1" y="2"/>
                                  <a:pt x="1" y="6"/>
                                </a:cubicBezTo>
                                <a:cubicBezTo>
                                  <a:pt x="0" y="6"/>
                                  <a:pt x="1" y="6"/>
                                  <a:pt x="1" y="7"/>
                                </a:cubicBezTo>
                                <a:lnTo>
                                  <a:pt x="8" y="6"/>
                                </a:lnTo>
                                <a:lnTo>
                                  <a:pt x="1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80" name="Arc 694"/>
                          <p:cNvSpPr>
                            <a:spLocks noChangeAspect="1"/>
                          </p:cNvSpPr>
                          <p:nvPr/>
                        </p:nvSpPr>
                        <p:spPr bwMode="auto">
                          <a:xfrm>
                            <a:off x="1058" y="1719"/>
                            <a:ext cx="23" cy="15"/>
                          </a:xfrm>
                          <a:custGeom>
                            <a:avLst/>
                            <a:gdLst>
                              <a:gd name="T0" fmla="*/ 0 w 32663"/>
                              <a:gd name="T1" fmla="*/ 0 h 26345"/>
                              <a:gd name="T2" fmla="*/ 0 w 32663"/>
                              <a:gd name="T3" fmla="*/ 0 h 26345"/>
                              <a:gd name="T4" fmla="*/ 0 w 32663"/>
                              <a:gd name="T5" fmla="*/ 0 h 26345"/>
                              <a:gd name="T6" fmla="*/ 0 60000 65536"/>
                              <a:gd name="T7" fmla="*/ 0 60000 65536"/>
                              <a:gd name="T8" fmla="*/ 0 60000 65536"/>
                              <a:gd name="T9" fmla="*/ 0 w 32663"/>
                              <a:gd name="T10" fmla="*/ 0 h 26345"/>
                              <a:gd name="T11" fmla="*/ 32663 w 32663"/>
                              <a:gd name="T12" fmla="*/ 26345 h 26345"/>
                            </a:gdLst>
                            <a:ahLst/>
                            <a:cxnLst>
                              <a:cxn ang="T6">
                                <a:pos x="T0" y="T1"/>
                              </a:cxn>
                              <a:cxn ang="T7">
                                <a:pos x="T2" y="T3"/>
                              </a:cxn>
                              <a:cxn ang="T8">
                                <a:pos x="T4" y="T5"/>
                              </a:cxn>
                            </a:cxnLst>
                            <a:rect l="T9" t="T10" r="T11" b="T12"/>
                            <a:pathLst>
                              <a:path w="32663" h="26345" fill="none" extrusionOk="0">
                                <a:moveTo>
                                  <a:pt x="527" y="26345"/>
                                </a:moveTo>
                                <a:cubicBezTo>
                                  <a:pt x="176" y="24787"/>
                                  <a:pt x="0" y="23196"/>
                                  <a:pt x="0" y="21600"/>
                                </a:cubicBezTo>
                                <a:cubicBezTo>
                                  <a:pt x="0" y="9670"/>
                                  <a:pt x="9670" y="0"/>
                                  <a:pt x="21600" y="0"/>
                                </a:cubicBezTo>
                                <a:cubicBezTo>
                                  <a:pt x="25495" y="-1"/>
                                  <a:pt x="29317" y="1053"/>
                                  <a:pt x="32662" y="3048"/>
                                </a:cubicBezTo>
                              </a:path>
                              <a:path w="32663" h="26345" stroke="0" extrusionOk="0">
                                <a:moveTo>
                                  <a:pt x="527" y="26345"/>
                                </a:moveTo>
                                <a:cubicBezTo>
                                  <a:pt x="176" y="24787"/>
                                  <a:pt x="0" y="23196"/>
                                  <a:pt x="0" y="21600"/>
                                </a:cubicBezTo>
                                <a:cubicBezTo>
                                  <a:pt x="0" y="9670"/>
                                  <a:pt x="9670" y="0"/>
                                  <a:pt x="21600" y="0"/>
                                </a:cubicBezTo>
                                <a:cubicBezTo>
                                  <a:pt x="25495" y="-1"/>
                                  <a:pt x="29317" y="1053"/>
                                  <a:pt x="32662" y="3048"/>
                                </a:cubicBezTo>
                                <a:lnTo>
                                  <a:pt x="21600"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81" name="Freeform 695"/>
                          <p:cNvSpPr>
                            <a:spLocks noChangeAspect="1"/>
                          </p:cNvSpPr>
                          <p:nvPr/>
                        </p:nvSpPr>
                        <p:spPr bwMode="auto">
                          <a:xfrm>
                            <a:off x="1052" y="1751"/>
                            <a:ext cx="25" cy="13"/>
                          </a:xfrm>
                          <a:custGeom>
                            <a:avLst/>
                            <a:gdLst>
                              <a:gd name="T0" fmla="*/ 0 w 11"/>
                              <a:gd name="T1" fmla="*/ 0 h 6"/>
                              <a:gd name="T2" fmla="*/ 0 w 11"/>
                              <a:gd name="T3" fmla="*/ 0 h 6"/>
                              <a:gd name="T4" fmla="*/ 211 w 11"/>
                              <a:gd name="T5" fmla="*/ 132 h 6"/>
                              <a:gd name="T6" fmla="*/ 295 w 11"/>
                              <a:gd name="T7" fmla="*/ 113 h 6"/>
                              <a:gd name="T8" fmla="*/ 211 w 11"/>
                              <a:gd name="T9" fmla="*/ 20 h 6"/>
                              <a:gd name="T10" fmla="*/ 0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0" y="0"/>
                                </a:moveTo>
                                <a:cubicBezTo>
                                  <a:pt x="0" y="0"/>
                                  <a:pt x="0" y="0"/>
                                  <a:pt x="0" y="0"/>
                                </a:cubicBezTo>
                                <a:cubicBezTo>
                                  <a:pt x="0" y="3"/>
                                  <a:pt x="3" y="6"/>
                                  <a:pt x="8" y="6"/>
                                </a:cubicBezTo>
                                <a:cubicBezTo>
                                  <a:pt x="9" y="5"/>
                                  <a:pt x="10" y="5"/>
                                  <a:pt x="11" y="5"/>
                                </a:cubicBezTo>
                                <a:lnTo>
                                  <a:pt x="8" y="1"/>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82" name="Arc 696"/>
                          <p:cNvSpPr>
                            <a:spLocks noChangeAspect="1"/>
                          </p:cNvSpPr>
                          <p:nvPr/>
                        </p:nvSpPr>
                        <p:spPr bwMode="auto">
                          <a:xfrm>
                            <a:off x="1053" y="1752"/>
                            <a:ext cx="25" cy="11"/>
                          </a:xfrm>
                          <a:custGeom>
                            <a:avLst/>
                            <a:gdLst>
                              <a:gd name="T0" fmla="*/ 0 w 31699"/>
                              <a:gd name="T1" fmla="*/ 0 h 22761"/>
                              <a:gd name="T2" fmla="*/ 0 w 31699"/>
                              <a:gd name="T3" fmla="*/ 0 h 22761"/>
                              <a:gd name="T4" fmla="*/ 0 w 31699"/>
                              <a:gd name="T5" fmla="*/ 0 h 22761"/>
                              <a:gd name="T6" fmla="*/ 0 60000 65536"/>
                              <a:gd name="T7" fmla="*/ 0 60000 65536"/>
                              <a:gd name="T8" fmla="*/ 0 60000 65536"/>
                              <a:gd name="T9" fmla="*/ 0 w 31699"/>
                              <a:gd name="T10" fmla="*/ 0 h 22761"/>
                              <a:gd name="T11" fmla="*/ 31699 w 31699"/>
                              <a:gd name="T12" fmla="*/ 22761 h 22761"/>
                            </a:gdLst>
                            <a:ahLst/>
                            <a:cxnLst>
                              <a:cxn ang="T6">
                                <a:pos x="T0" y="T1"/>
                              </a:cxn>
                              <a:cxn ang="T7">
                                <a:pos x="T2" y="T3"/>
                              </a:cxn>
                              <a:cxn ang="T8">
                                <a:pos x="T4" y="T5"/>
                              </a:cxn>
                            </a:cxnLst>
                            <a:rect l="T9" t="T10" r="T11" b="T12"/>
                            <a:pathLst>
                              <a:path w="31699" h="22761" fill="none" extrusionOk="0">
                                <a:moveTo>
                                  <a:pt x="31698" y="20254"/>
                                </a:moveTo>
                                <a:cubicBezTo>
                                  <a:pt x="28587" y="21900"/>
                                  <a:pt x="25120" y="22760"/>
                                  <a:pt x="21600" y="22761"/>
                                </a:cubicBezTo>
                                <a:cubicBezTo>
                                  <a:pt x="9670" y="22761"/>
                                  <a:pt x="0" y="13090"/>
                                  <a:pt x="0" y="1161"/>
                                </a:cubicBezTo>
                                <a:cubicBezTo>
                                  <a:pt x="-1" y="773"/>
                                  <a:pt x="10" y="386"/>
                                  <a:pt x="31" y="0"/>
                                </a:cubicBezTo>
                              </a:path>
                              <a:path w="31699" h="22761" stroke="0" extrusionOk="0">
                                <a:moveTo>
                                  <a:pt x="31698" y="20254"/>
                                </a:moveTo>
                                <a:cubicBezTo>
                                  <a:pt x="28587" y="21900"/>
                                  <a:pt x="25120" y="22760"/>
                                  <a:pt x="21600" y="22761"/>
                                </a:cubicBezTo>
                                <a:cubicBezTo>
                                  <a:pt x="9670" y="22761"/>
                                  <a:pt x="0" y="13090"/>
                                  <a:pt x="0" y="1161"/>
                                </a:cubicBezTo>
                                <a:cubicBezTo>
                                  <a:pt x="-1" y="773"/>
                                  <a:pt x="10" y="386"/>
                                  <a:pt x="31" y="0"/>
                                </a:cubicBezTo>
                                <a:lnTo>
                                  <a:pt x="21600" y="116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83" name="Freeform 697"/>
                          <p:cNvSpPr>
                            <a:spLocks noChangeAspect="1"/>
                          </p:cNvSpPr>
                          <p:nvPr/>
                        </p:nvSpPr>
                        <p:spPr bwMode="auto">
                          <a:xfrm>
                            <a:off x="1121" y="1715"/>
                            <a:ext cx="23" cy="16"/>
                          </a:xfrm>
                          <a:custGeom>
                            <a:avLst/>
                            <a:gdLst>
                              <a:gd name="T0" fmla="*/ 216 w 10"/>
                              <a:gd name="T1" fmla="*/ 194 h 7"/>
                              <a:gd name="T2" fmla="*/ 281 w 10"/>
                              <a:gd name="T3" fmla="*/ 130 h 7"/>
                              <a:gd name="T4" fmla="*/ 64 w 10"/>
                              <a:gd name="T5" fmla="*/ 25 h 7"/>
                              <a:gd name="T6" fmla="*/ 0 w 10"/>
                              <a:gd name="T7" fmla="*/ 25 h 7"/>
                              <a:gd name="T8" fmla="*/ 64 w 10"/>
                              <a:gd name="T9" fmla="*/ 130 h 7"/>
                              <a:gd name="T10" fmla="*/ 216 w 10"/>
                              <a:gd name="T11" fmla="*/ 194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8" y="7"/>
                                </a:moveTo>
                                <a:cubicBezTo>
                                  <a:pt x="9" y="7"/>
                                  <a:pt x="10" y="6"/>
                                  <a:pt x="10" y="5"/>
                                </a:cubicBezTo>
                                <a:cubicBezTo>
                                  <a:pt x="10" y="3"/>
                                  <a:pt x="6" y="1"/>
                                  <a:pt x="2" y="1"/>
                                </a:cubicBezTo>
                                <a:cubicBezTo>
                                  <a:pt x="1" y="0"/>
                                  <a:pt x="1" y="1"/>
                                  <a:pt x="0" y="1"/>
                                </a:cubicBezTo>
                                <a:lnTo>
                                  <a:pt x="2" y="5"/>
                                </a:lnTo>
                                <a:lnTo>
                                  <a:pt x="8"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84" name="Arc 698"/>
                          <p:cNvSpPr>
                            <a:spLocks noChangeAspect="1"/>
                          </p:cNvSpPr>
                          <p:nvPr/>
                        </p:nvSpPr>
                        <p:spPr bwMode="auto">
                          <a:xfrm>
                            <a:off x="1124" y="1719"/>
                            <a:ext cx="19" cy="14"/>
                          </a:xfrm>
                          <a:custGeom>
                            <a:avLst/>
                            <a:gdLst>
                              <a:gd name="T0" fmla="*/ 0 w 25817"/>
                              <a:gd name="T1" fmla="*/ 0 h 32911"/>
                              <a:gd name="T2" fmla="*/ 0 w 25817"/>
                              <a:gd name="T3" fmla="*/ 0 h 32911"/>
                              <a:gd name="T4" fmla="*/ 0 w 25817"/>
                              <a:gd name="T5" fmla="*/ 0 h 32911"/>
                              <a:gd name="T6" fmla="*/ 0 60000 65536"/>
                              <a:gd name="T7" fmla="*/ 0 60000 65536"/>
                              <a:gd name="T8" fmla="*/ 0 60000 65536"/>
                              <a:gd name="T9" fmla="*/ 0 w 25817"/>
                              <a:gd name="T10" fmla="*/ 0 h 32911"/>
                              <a:gd name="T11" fmla="*/ 25817 w 25817"/>
                              <a:gd name="T12" fmla="*/ 32911 h 32911"/>
                            </a:gdLst>
                            <a:ahLst/>
                            <a:cxnLst>
                              <a:cxn ang="T6">
                                <a:pos x="T0" y="T1"/>
                              </a:cxn>
                              <a:cxn ang="T7">
                                <a:pos x="T2" y="T3"/>
                              </a:cxn>
                              <a:cxn ang="T8">
                                <a:pos x="T4" y="T5"/>
                              </a:cxn>
                            </a:cxnLst>
                            <a:rect l="T9" t="T10" r="T11" b="T12"/>
                            <a:pathLst>
                              <a:path w="25817" h="32911" fill="none" extrusionOk="0">
                                <a:moveTo>
                                  <a:pt x="-1" y="415"/>
                                </a:moveTo>
                                <a:cubicBezTo>
                                  <a:pt x="1388" y="139"/>
                                  <a:pt x="2801" y="-1"/>
                                  <a:pt x="4217" y="0"/>
                                </a:cubicBezTo>
                                <a:cubicBezTo>
                                  <a:pt x="16146" y="0"/>
                                  <a:pt x="25817" y="9670"/>
                                  <a:pt x="25817" y="21600"/>
                                </a:cubicBezTo>
                                <a:cubicBezTo>
                                  <a:pt x="25817" y="25593"/>
                                  <a:pt x="24709" y="29508"/>
                                  <a:pt x="22618" y="32910"/>
                                </a:cubicBezTo>
                              </a:path>
                              <a:path w="25817" h="32911" stroke="0" extrusionOk="0">
                                <a:moveTo>
                                  <a:pt x="-1" y="415"/>
                                </a:moveTo>
                                <a:cubicBezTo>
                                  <a:pt x="1388" y="139"/>
                                  <a:pt x="2801" y="-1"/>
                                  <a:pt x="4217" y="0"/>
                                </a:cubicBezTo>
                                <a:cubicBezTo>
                                  <a:pt x="16146" y="0"/>
                                  <a:pt x="25817" y="9670"/>
                                  <a:pt x="25817" y="21600"/>
                                </a:cubicBezTo>
                                <a:cubicBezTo>
                                  <a:pt x="25817" y="25593"/>
                                  <a:pt x="24709" y="29508"/>
                                  <a:pt x="22618" y="32910"/>
                                </a:cubicBezTo>
                                <a:lnTo>
                                  <a:pt x="4217"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85" name="Freeform 699"/>
                          <p:cNvSpPr>
                            <a:spLocks noChangeAspect="1"/>
                          </p:cNvSpPr>
                          <p:nvPr/>
                        </p:nvSpPr>
                        <p:spPr bwMode="auto">
                          <a:xfrm>
                            <a:off x="1130" y="1733"/>
                            <a:ext cx="18" cy="13"/>
                          </a:xfrm>
                          <a:custGeom>
                            <a:avLst/>
                            <a:gdLst>
                              <a:gd name="T0" fmla="*/ 162 w 8"/>
                              <a:gd name="T1" fmla="*/ 132 h 6"/>
                              <a:gd name="T2" fmla="*/ 207 w 8"/>
                              <a:gd name="T3" fmla="*/ 93 h 6"/>
                              <a:gd name="T4" fmla="*/ 126 w 8"/>
                              <a:gd name="T5" fmla="*/ 0 h 6"/>
                              <a:gd name="T6" fmla="*/ 0 w 8"/>
                              <a:gd name="T7" fmla="*/ 93 h 6"/>
                              <a:gd name="T8" fmla="*/ 162 w 8"/>
                              <a:gd name="T9" fmla="*/ 132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6"/>
                                </a:moveTo>
                                <a:cubicBezTo>
                                  <a:pt x="7" y="6"/>
                                  <a:pt x="8" y="5"/>
                                  <a:pt x="8" y="4"/>
                                </a:cubicBezTo>
                                <a:cubicBezTo>
                                  <a:pt x="8" y="2"/>
                                  <a:pt x="6" y="1"/>
                                  <a:pt x="5" y="0"/>
                                </a:cubicBezTo>
                                <a:lnTo>
                                  <a:pt x="0" y="4"/>
                                </a:lnTo>
                                <a:lnTo>
                                  <a:pt x="6" y="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86" name="Arc 700"/>
                          <p:cNvSpPr>
                            <a:spLocks noChangeAspect="1"/>
                          </p:cNvSpPr>
                          <p:nvPr/>
                        </p:nvSpPr>
                        <p:spPr bwMode="auto">
                          <a:xfrm>
                            <a:off x="1130" y="1734"/>
                            <a:ext cx="17" cy="14"/>
                          </a:xfrm>
                          <a:custGeom>
                            <a:avLst/>
                            <a:gdLst>
                              <a:gd name="T0" fmla="*/ 0 w 21600"/>
                              <a:gd name="T1" fmla="*/ 0 h 30216"/>
                              <a:gd name="T2" fmla="*/ 0 w 21600"/>
                              <a:gd name="T3" fmla="*/ 0 h 30216"/>
                              <a:gd name="T4" fmla="*/ 0 w 21600"/>
                              <a:gd name="T5" fmla="*/ 0 h 30216"/>
                              <a:gd name="T6" fmla="*/ 0 60000 65536"/>
                              <a:gd name="T7" fmla="*/ 0 60000 65536"/>
                              <a:gd name="T8" fmla="*/ 0 60000 65536"/>
                              <a:gd name="T9" fmla="*/ 0 w 21600"/>
                              <a:gd name="T10" fmla="*/ 0 h 30216"/>
                              <a:gd name="T11" fmla="*/ 21600 w 21600"/>
                              <a:gd name="T12" fmla="*/ 30216 h 30216"/>
                            </a:gdLst>
                            <a:ahLst/>
                            <a:cxnLst>
                              <a:cxn ang="T6">
                                <a:pos x="T0" y="T1"/>
                              </a:cxn>
                              <a:cxn ang="T7">
                                <a:pos x="T2" y="T3"/>
                              </a:cxn>
                              <a:cxn ang="T8">
                                <a:pos x="T4" y="T5"/>
                              </a:cxn>
                            </a:cxnLst>
                            <a:rect l="T9" t="T10" r="T11" b="T12"/>
                            <a:pathLst>
                              <a:path w="21600" h="30216" fill="none" extrusionOk="0">
                                <a:moveTo>
                                  <a:pt x="13132" y="0"/>
                                </a:moveTo>
                                <a:cubicBezTo>
                                  <a:pt x="18470" y="4087"/>
                                  <a:pt x="21600" y="10426"/>
                                  <a:pt x="21600" y="17149"/>
                                </a:cubicBezTo>
                                <a:cubicBezTo>
                                  <a:pt x="21600" y="21868"/>
                                  <a:pt x="20054" y="26458"/>
                                  <a:pt x="17199" y="30216"/>
                                </a:cubicBezTo>
                              </a:path>
                              <a:path w="21600" h="30216" stroke="0" extrusionOk="0">
                                <a:moveTo>
                                  <a:pt x="13132" y="0"/>
                                </a:moveTo>
                                <a:cubicBezTo>
                                  <a:pt x="18470" y="4087"/>
                                  <a:pt x="21600" y="10426"/>
                                  <a:pt x="21600" y="17149"/>
                                </a:cubicBezTo>
                                <a:cubicBezTo>
                                  <a:pt x="21600" y="21868"/>
                                  <a:pt x="20054" y="26458"/>
                                  <a:pt x="17199" y="30216"/>
                                </a:cubicBezTo>
                                <a:lnTo>
                                  <a:pt x="0" y="1714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87" name="Freeform 701"/>
                          <p:cNvSpPr>
                            <a:spLocks noChangeAspect="1"/>
                          </p:cNvSpPr>
                          <p:nvPr/>
                        </p:nvSpPr>
                        <p:spPr bwMode="auto">
                          <a:xfrm>
                            <a:off x="1123" y="1746"/>
                            <a:ext cx="23" cy="23"/>
                          </a:xfrm>
                          <a:custGeom>
                            <a:avLst/>
                            <a:gdLst>
                              <a:gd name="T0" fmla="*/ 0 w 10"/>
                              <a:gd name="T1" fmla="*/ 253 h 10"/>
                              <a:gd name="T2" fmla="*/ 64 w 10"/>
                              <a:gd name="T3" fmla="*/ 253 h 10"/>
                              <a:gd name="T4" fmla="*/ 281 w 10"/>
                              <a:gd name="T5" fmla="*/ 64 h 10"/>
                              <a:gd name="T6" fmla="*/ 253 w 10"/>
                              <a:gd name="T7" fmla="*/ 0 h 10"/>
                              <a:gd name="T8" fmla="*/ 64 w 10"/>
                              <a:gd name="T9" fmla="*/ 64 h 10"/>
                              <a:gd name="T10" fmla="*/ 0 w 10"/>
                              <a:gd name="T11" fmla="*/ 253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0" y="9"/>
                                </a:moveTo>
                                <a:cubicBezTo>
                                  <a:pt x="0" y="9"/>
                                  <a:pt x="1" y="9"/>
                                  <a:pt x="2" y="9"/>
                                </a:cubicBezTo>
                                <a:cubicBezTo>
                                  <a:pt x="6" y="10"/>
                                  <a:pt x="10" y="6"/>
                                  <a:pt x="10" y="2"/>
                                </a:cubicBezTo>
                                <a:cubicBezTo>
                                  <a:pt x="10" y="1"/>
                                  <a:pt x="9" y="0"/>
                                  <a:pt x="9" y="0"/>
                                </a:cubicBezTo>
                                <a:lnTo>
                                  <a:pt x="2" y="2"/>
                                </a:lnTo>
                                <a:lnTo>
                                  <a:pt x="0" y="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88" name="Arc 702"/>
                          <p:cNvSpPr>
                            <a:spLocks noChangeAspect="1"/>
                          </p:cNvSpPr>
                          <p:nvPr/>
                        </p:nvSpPr>
                        <p:spPr bwMode="auto">
                          <a:xfrm>
                            <a:off x="1124" y="1747"/>
                            <a:ext cx="21" cy="21"/>
                          </a:xfrm>
                          <a:custGeom>
                            <a:avLst/>
                            <a:gdLst>
                              <a:gd name="T0" fmla="*/ 0 w 28696"/>
                              <a:gd name="T1" fmla="*/ 0 h 27959"/>
                              <a:gd name="T2" fmla="*/ 0 w 28696"/>
                              <a:gd name="T3" fmla="*/ 0 h 27959"/>
                              <a:gd name="T4" fmla="*/ 0 w 28696"/>
                              <a:gd name="T5" fmla="*/ 0 h 27959"/>
                              <a:gd name="T6" fmla="*/ 0 60000 65536"/>
                              <a:gd name="T7" fmla="*/ 0 60000 65536"/>
                              <a:gd name="T8" fmla="*/ 0 60000 65536"/>
                              <a:gd name="T9" fmla="*/ 0 w 28696"/>
                              <a:gd name="T10" fmla="*/ 0 h 27959"/>
                              <a:gd name="T11" fmla="*/ 28696 w 28696"/>
                              <a:gd name="T12" fmla="*/ 27959 h 27959"/>
                            </a:gdLst>
                            <a:ahLst/>
                            <a:cxnLst>
                              <a:cxn ang="T6">
                                <a:pos x="T0" y="T1"/>
                              </a:cxn>
                              <a:cxn ang="T7">
                                <a:pos x="T2" y="T3"/>
                              </a:cxn>
                              <a:cxn ang="T8">
                                <a:pos x="T4" y="T5"/>
                              </a:cxn>
                            </a:cxnLst>
                            <a:rect l="T9" t="T10" r="T11" b="T12"/>
                            <a:pathLst>
                              <a:path w="28696" h="27959" fill="none" extrusionOk="0">
                                <a:moveTo>
                                  <a:pt x="27738" y="0"/>
                                </a:moveTo>
                                <a:cubicBezTo>
                                  <a:pt x="28373" y="2060"/>
                                  <a:pt x="28696" y="4203"/>
                                  <a:pt x="28696" y="6359"/>
                                </a:cubicBezTo>
                                <a:cubicBezTo>
                                  <a:pt x="28696" y="18288"/>
                                  <a:pt x="19025" y="27959"/>
                                  <a:pt x="7096" y="27959"/>
                                </a:cubicBezTo>
                                <a:cubicBezTo>
                                  <a:pt x="4680" y="27959"/>
                                  <a:pt x="2281" y="27553"/>
                                  <a:pt x="-1" y="26760"/>
                                </a:cubicBezTo>
                              </a:path>
                              <a:path w="28696" h="27959" stroke="0" extrusionOk="0">
                                <a:moveTo>
                                  <a:pt x="27738" y="0"/>
                                </a:moveTo>
                                <a:cubicBezTo>
                                  <a:pt x="28373" y="2060"/>
                                  <a:pt x="28696" y="4203"/>
                                  <a:pt x="28696" y="6359"/>
                                </a:cubicBezTo>
                                <a:cubicBezTo>
                                  <a:pt x="28696" y="18288"/>
                                  <a:pt x="19025" y="27959"/>
                                  <a:pt x="7096" y="27959"/>
                                </a:cubicBezTo>
                                <a:cubicBezTo>
                                  <a:pt x="4680" y="27959"/>
                                  <a:pt x="2281" y="27553"/>
                                  <a:pt x="-1" y="26760"/>
                                </a:cubicBezTo>
                                <a:lnTo>
                                  <a:pt x="7096" y="635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89" name="Freeform 703"/>
                          <p:cNvSpPr>
                            <a:spLocks noChangeAspect="1"/>
                          </p:cNvSpPr>
                          <p:nvPr/>
                        </p:nvSpPr>
                        <p:spPr bwMode="auto">
                          <a:xfrm>
                            <a:off x="1043" y="1733"/>
                            <a:ext cx="14" cy="18"/>
                          </a:xfrm>
                          <a:custGeom>
                            <a:avLst/>
                            <a:gdLst>
                              <a:gd name="T0" fmla="*/ 152 w 6"/>
                              <a:gd name="T1" fmla="*/ 0 h 8"/>
                              <a:gd name="T2" fmla="*/ 28 w 6"/>
                              <a:gd name="T3" fmla="*/ 101 h 8"/>
                              <a:gd name="T4" fmla="*/ 86 w 6"/>
                              <a:gd name="T5" fmla="*/ 207 h 8"/>
                              <a:gd name="T6" fmla="*/ 180 w 6"/>
                              <a:gd name="T7" fmla="*/ 101 h 8"/>
                              <a:gd name="T8" fmla="*/ 152 w 6"/>
                              <a:gd name="T9" fmla="*/ 0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0"/>
                                </a:moveTo>
                                <a:cubicBezTo>
                                  <a:pt x="3" y="0"/>
                                  <a:pt x="1" y="2"/>
                                  <a:pt x="1" y="4"/>
                                </a:cubicBezTo>
                                <a:cubicBezTo>
                                  <a:pt x="0" y="6"/>
                                  <a:pt x="2" y="7"/>
                                  <a:pt x="3" y="8"/>
                                </a:cubicBezTo>
                                <a:lnTo>
                                  <a:pt x="6" y="4"/>
                                </a:lnTo>
                                <a:lnTo>
                                  <a:pt x="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90" name="Arc 704"/>
                          <p:cNvSpPr>
                            <a:spLocks noChangeAspect="1"/>
                          </p:cNvSpPr>
                          <p:nvPr/>
                        </p:nvSpPr>
                        <p:spPr bwMode="auto">
                          <a:xfrm>
                            <a:off x="1046" y="1734"/>
                            <a:ext cx="11" cy="17"/>
                          </a:xfrm>
                          <a:custGeom>
                            <a:avLst/>
                            <a:gdLst>
                              <a:gd name="T0" fmla="*/ 0 w 21600"/>
                              <a:gd name="T1" fmla="*/ 0 h 41379"/>
                              <a:gd name="T2" fmla="*/ 0 w 21600"/>
                              <a:gd name="T3" fmla="*/ 0 h 41379"/>
                              <a:gd name="T4" fmla="*/ 0 w 21600"/>
                              <a:gd name="T5" fmla="*/ 0 h 41379"/>
                              <a:gd name="T6" fmla="*/ 0 60000 65536"/>
                              <a:gd name="T7" fmla="*/ 0 60000 65536"/>
                              <a:gd name="T8" fmla="*/ 0 60000 65536"/>
                              <a:gd name="T9" fmla="*/ 0 w 21600"/>
                              <a:gd name="T10" fmla="*/ 0 h 41379"/>
                              <a:gd name="T11" fmla="*/ 21600 w 21600"/>
                              <a:gd name="T12" fmla="*/ 41379 h 41379"/>
                            </a:gdLst>
                            <a:ahLst/>
                            <a:cxnLst>
                              <a:cxn ang="T6">
                                <a:pos x="T0" y="T1"/>
                              </a:cxn>
                              <a:cxn ang="T7">
                                <a:pos x="T2" y="T3"/>
                              </a:cxn>
                              <a:cxn ang="T8">
                                <a:pos x="T4" y="T5"/>
                              </a:cxn>
                            </a:cxnLst>
                            <a:rect l="T9" t="T10" r="T11" b="T12"/>
                            <a:pathLst>
                              <a:path w="21600" h="41379" fill="none" extrusionOk="0">
                                <a:moveTo>
                                  <a:pt x="13011" y="41378"/>
                                </a:moveTo>
                                <a:cubicBezTo>
                                  <a:pt x="5112" y="37955"/>
                                  <a:pt x="0" y="30168"/>
                                  <a:pt x="0" y="21560"/>
                                </a:cubicBezTo>
                                <a:cubicBezTo>
                                  <a:pt x="-1" y="10138"/>
                                  <a:pt x="8892" y="690"/>
                                  <a:pt x="20292" y="-1"/>
                                </a:cubicBezTo>
                              </a:path>
                              <a:path w="21600" h="41379" stroke="0" extrusionOk="0">
                                <a:moveTo>
                                  <a:pt x="13011" y="41378"/>
                                </a:moveTo>
                                <a:cubicBezTo>
                                  <a:pt x="5112" y="37955"/>
                                  <a:pt x="0" y="30168"/>
                                  <a:pt x="0" y="21560"/>
                                </a:cubicBezTo>
                                <a:cubicBezTo>
                                  <a:pt x="-1" y="10138"/>
                                  <a:pt x="8892" y="690"/>
                                  <a:pt x="20292" y="-1"/>
                                </a:cubicBezTo>
                                <a:lnTo>
                                  <a:pt x="21600" y="2156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91" name="Freeform 705"/>
                          <p:cNvSpPr>
                            <a:spLocks noChangeAspect="1"/>
                          </p:cNvSpPr>
                          <p:nvPr/>
                        </p:nvSpPr>
                        <p:spPr bwMode="auto">
                          <a:xfrm>
                            <a:off x="1077" y="1760"/>
                            <a:ext cx="44" cy="11"/>
                          </a:xfrm>
                          <a:custGeom>
                            <a:avLst/>
                            <a:gdLst>
                              <a:gd name="T0" fmla="*/ 0 w 20"/>
                              <a:gd name="T1" fmla="*/ 20 h 5"/>
                              <a:gd name="T2" fmla="*/ 257 w 20"/>
                              <a:gd name="T3" fmla="*/ 117 h 5"/>
                              <a:gd name="T4" fmla="*/ 469 w 20"/>
                              <a:gd name="T5" fmla="*/ 73 h 5"/>
                              <a:gd name="T6" fmla="*/ 257 w 20"/>
                              <a:gd name="T7" fmla="*/ 0 h 5"/>
                              <a:gd name="T8" fmla="*/ 0 w 20"/>
                              <a:gd name="T9" fmla="*/ 20 h 5"/>
                              <a:gd name="T10" fmla="*/ 0 60000 65536"/>
                              <a:gd name="T11" fmla="*/ 0 60000 65536"/>
                              <a:gd name="T12" fmla="*/ 0 60000 65536"/>
                              <a:gd name="T13" fmla="*/ 0 60000 65536"/>
                              <a:gd name="T14" fmla="*/ 0 60000 65536"/>
                              <a:gd name="T15" fmla="*/ 0 w 20"/>
                              <a:gd name="T16" fmla="*/ 0 h 5"/>
                              <a:gd name="T17" fmla="*/ 20 w 20"/>
                              <a:gd name="T18" fmla="*/ 5 h 5"/>
                            </a:gdLst>
                            <a:ahLst/>
                            <a:cxnLst>
                              <a:cxn ang="T10">
                                <a:pos x="T0" y="T1"/>
                              </a:cxn>
                              <a:cxn ang="T11">
                                <a:pos x="T2" y="T3"/>
                              </a:cxn>
                              <a:cxn ang="T12">
                                <a:pos x="T4" y="T5"/>
                              </a:cxn>
                              <a:cxn ang="T13">
                                <a:pos x="T6" y="T7"/>
                              </a:cxn>
                              <a:cxn ang="T14">
                                <a:pos x="T8" y="T9"/>
                              </a:cxn>
                            </a:cxnLst>
                            <a:rect l="T15" t="T16" r="T17" b="T18"/>
                            <a:pathLst>
                              <a:path w="20" h="5">
                                <a:moveTo>
                                  <a:pt x="0" y="1"/>
                                </a:moveTo>
                                <a:cubicBezTo>
                                  <a:pt x="1" y="4"/>
                                  <a:pt x="6" y="5"/>
                                  <a:pt x="11" y="5"/>
                                </a:cubicBezTo>
                                <a:cubicBezTo>
                                  <a:pt x="15" y="5"/>
                                  <a:pt x="18" y="5"/>
                                  <a:pt x="20" y="3"/>
                                </a:cubicBezTo>
                                <a:lnTo>
                                  <a:pt x="11" y="0"/>
                                </a:ln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92" name="Arc 706"/>
                          <p:cNvSpPr>
                            <a:spLocks noChangeAspect="1"/>
                          </p:cNvSpPr>
                          <p:nvPr/>
                        </p:nvSpPr>
                        <p:spPr bwMode="auto">
                          <a:xfrm>
                            <a:off x="1079" y="1760"/>
                            <a:ext cx="44" cy="13"/>
                          </a:xfrm>
                          <a:custGeom>
                            <a:avLst/>
                            <a:gdLst>
                              <a:gd name="T0" fmla="*/ 0 w 38803"/>
                              <a:gd name="T1" fmla="*/ 0 h 21600"/>
                              <a:gd name="T2" fmla="*/ 0 w 38803"/>
                              <a:gd name="T3" fmla="*/ 0 h 21600"/>
                              <a:gd name="T4" fmla="*/ 0 w 38803"/>
                              <a:gd name="T5" fmla="*/ 0 h 21600"/>
                              <a:gd name="T6" fmla="*/ 0 60000 65536"/>
                              <a:gd name="T7" fmla="*/ 0 60000 65536"/>
                              <a:gd name="T8" fmla="*/ 0 60000 65536"/>
                              <a:gd name="T9" fmla="*/ 0 w 38803"/>
                              <a:gd name="T10" fmla="*/ 0 h 21600"/>
                              <a:gd name="T11" fmla="*/ 38803 w 38803"/>
                              <a:gd name="T12" fmla="*/ 21600 h 21600"/>
                            </a:gdLst>
                            <a:ahLst/>
                            <a:cxnLst>
                              <a:cxn ang="T6">
                                <a:pos x="T0" y="T1"/>
                              </a:cxn>
                              <a:cxn ang="T7">
                                <a:pos x="T2" y="T3"/>
                              </a:cxn>
                              <a:cxn ang="T8">
                                <a:pos x="T4" y="T5"/>
                              </a:cxn>
                            </a:cxnLst>
                            <a:rect l="T9" t="T10" r="T11" b="T12"/>
                            <a:pathLst>
                              <a:path w="38803" h="21600" fill="none" extrusionOk="0">
                                <a:moveTo>
                                  <a:pt x="38802" y="12395"/>
                                </a:moveTo>
                                <a:cubicBezTo>
                                  <a:pt x="34760" y="18164"/>
                                  <a:pt x="28158" y="21599"/>
                                  <a:pt x="21114" y="21600"/>
                                </a:cubicBezTo>
                                <a:cubicBezTo>
                                  <a:pt x="10940" y="21600"/>
                                  <a:pt x="2145" y="14500"/>
                                  <a:pt x="-1" y="4556"/>
                                </a:cubicBezTo>
                              </a:path>
                              <a:path w="38803" h="21600" stroke="0" extrusionOk="0">
                                <a:moveTo>
                                  <a:pt x="38802" y="12395"/>
                                </a:moveTo>
                                <a:cubicBezTo>
                                  <a:pt x="34760" y="18164"/>
                                  <a:pt x="28158" y="21599"/>
                                  <a:pt x="21114" y="21600"/>
                                </a:cubicBezTo>
                                <a:cubicBezTo>
                                  <a:pt x="10940" y="21600"/>
                                  <a:pt x="2145" y="14500"/>
                                  <a:pt x="-1" y="4556"/>
                                </a:cubicBezTo>
                                <a:lnTo>
                                  <a:pt x="21114"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pic>
                  <p:nvPicPr>
                    <p:cNvPr id="59636" name="Picture 707" descr="pda-small"/>
                    <p:cNvPicPr>
                      <a:picLocks noChangeAspect="1" noChangeArrowheads="1"/>
                    </p:cNvPicPr>
                    <p:nvPr/>
                  </p:nvPicPr>
                  <p:blipFill>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5" y="1896"/>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37" name="Picture 708" descr="cellphone_small"/>
                    <p:cNvPicPr>
                      <a:picLocks noChangeAspect="1" noChangeArrowheads="1"/>
                    </p:cNvPicPr>
                    <p:nvPr/>
                  </p:nvPicPr>
                  <p:blipFill>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5" y="1913"/>
                      <a:ext cx="8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38" name="Picture 709" descr="laptop2"/>
                    <p:cNvPicPr>
                      <a:picLocks noChangeAspect="1" noChangeArrowheads="1"/>
                    </p:cNvPicPr>
                    <p:nvPr/>
                  </p:nvPicPr>
                  <p:blipFill>
                    <a:blip r:embed="rId5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2" y="1856"/>
                      <a:ext cx="86"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39" name="Picture 710"/>
                    <p:cNvPicPr>
                      <a:picLocks noChangeAspect="1" noChangeArrowheads="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 y="1779"/>
                      <a:ext cx="5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640" name="Group 711"/>
                    <p:cNvGrpSpPr>
                      <a:grpSpLocks noChangeAspect="1"/>
                    </p:cNvGrpSpPr>
                    <p:nvPr/>
                  </p:nvGrpSpPr>
                  <p:grpSpPr bwMode="auto">
                    <a:xfrm>
                      <a:off x="2921" y="1542"/>
                      <a:ext cx="286" cy="197"/>
                      <a:chOff x="626" y="1346"/>
                      <a:chExt cx="926" cy="556"/>
                    </a:xfrm>
                  </p:grpSpPr>
                  <p:grpSp>
                    <p:nvGrpSpPr>
                      <p:cNvPr id="59646" name="Group 712"/>
                      <p:cNvGrpSpPr>
                        <a:grpSpLocks noChangeAspect="1"/>
                      </p:cNvGrpSpPr>
                      <p:nvPr/>
                    </p:nvGrpSpPr>
                    <p:grpSpPr bwMode="auto">
                      <a:xfrm>
                        <a:off x="628" y="1351"/>
                        <a:ext cx="921" cy="550"/>
                        <a:chOff x="628" y="1351"/>
                        <a:chExt cx="921" cy="550"/>
                      </a:xfrm>
                    </p:grpSpPr>
                    <p:sp>
                      <p:nvSpPr>
                        <p:cNvPr id="59664" name="Oval 713"/>
                        <p:cNvSpPr>
                          <a:spLocks noChangeAspect="1" noChangeArrowheads="1"/>
                        </p:cNvSpPr>
                        <p:nvPr/>
                      </p:nvSpPr>
                      <p:spPr bwMode="auto">
                        <a:xfrm>
                          <a:off x="943" y="1351"/>
                          <a:ext cx="401" cy="2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65" name="Oval 714"/>
                        <p:cNvSpPr>
                          <a:spLocks noChangeAspect="1" noChangeArrowheads="1"/>
                        </p:cNvSpPr>
                        <p:nvPr/>
                      </p:nvSpPr>
                      <p:spPr bwMode="auto">
                        <a:xfrm>
                          <a:off x="722" y="1410"/>
                          <a:ext cx="308" cy="228"/>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66" name="Oval 715"/>
                        <p:cNvSpPr>
                          <a:spLocks noChangeAspect="1" noChangeArrowheads="1"/>
                        </p:cNvSpPr>
                        <p:nvPr/>
                      </p:nvSpPr>
                      <p:spPr bwMode="auto">
                        <a:xfrm>
                          <a:off x="628" y="1547"/>
                          <a:ext cx="208" cy="18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67" name="Oval 716"/>
                        <p:cNvSpPr>
                          <a:spLocks noChangeAspect="1" noChangeArrowheads="1"/>
                        </p:cNvSpPr>
                        <p:nvPr/>
                      </p:nvSpPr>
                      <p:spPr bwMode="auto">
                        <a:xfrm>
                          <a:off x="691" y="1629"/>
                          <a:ext cx="312" cy="201"/>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68" name="Oval 717"/>
                        <p:cNvSpPr>
                          <a:spLocks noChangeAspect="1" noChangeArrowheads="1"/>
                        </p:cNvSpPr>
                        <p:nvPr/>
                      </p:nvSpPr>
                      <p:spPr bwMode="auto">
                        <a:xfrm>
                          <a:off x="912" y="1662"/>
                          <a:ext cx="466" cy="23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69" name="Oval 718"/>
                        <p:cNvSpPr>
                          <a:spLocks noChangeAspect="1" noChangeArrowheads="1"/>
                        </p:cNvSpPr>
                        <p:nvPr/>
                      </p:nvSpPr>
                      <p:spPr bwMode="auto">
                        <a:xfrm>
                          <a:off x="1208" y="1417"/>
                          <a:ext cx="299"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70" name="Oval 719"/>
                        <p:cNvSpPr>
                          <a:spLocks noChangeAspect="1" noChangeArrowheads="1"/>
                        </p:cNvSpPr>
                        <p:nvPr/>
                      </p:nvSpPr>
                      <p:spPr bwMode="auto">
                        <a:xfrm>
                          <a:off x="1253" y="1532"/>
                          <a:ext cx="296"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71" name="Oval 720"/>
                        <p:cNvSpPr>
                          <a:spLocks noChangeAspect="1" noChangeArrowheads="1"/>
                        </p:cNvSpPr>
                        <p:nvPr/>
                      </p:nvSpPr>
                      <p:spPr bwMode="auto">
                        <a:xfrm>
                          <a:off x="1226" y="1570"/>
                          <a:ext cx="294"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72" name="Oval 721"/>
                        <p:cNvSpPr>
                          <a:spLocks noChangeAspect="1" noChangeArrowheads="1"/>
                        </p:cNvSpPr>
                        <p:nvPr/>
                      </p:nvSpPr>
                      <p:spPr bwMode="auto">
                        <a:xfrm>
                          <a:off x="796" y="1481"/>
                          <a:ext cx="597"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647" name="Group 722"/>
                      <p:cNvGrpSpPr>
                        <a:grpSpLocks noChangeAspect="1"/>
                      </p:cNvGrpSpPr>
                      <p:nvPr/>
                    </p:nvGrpSpPr>
                    <p:grpSpPr bwMode="auto">
                      <a:xfrm>
                        <a:off x="626" y="1346"/>
                        <a:ext cx="926" cy="556"/>
                        <a:chOff x="626" y="1346"/>
                        <a:chExt cx="926" cy="556"/>
                      </a:xfrm>
                    </p:grpSpPr>
                    <p:sp>
                      <p:nvSpPr>
                        <p:cNvPr id="59648" name="Freeform 723"/>
                        <p:cNvSpPr>
                          <a:spLocks noChangeAspect="1"/>
                        </p:cNvSpPr>
                        <p:nvPr/>
                      </p:nvSpPr>
                      <p:spPr bwMode="auto">
                        <a:xfrm>
                          <a:off x="952" y="1346"/>
                          <a:ext cx="381" cy="117"/>
                        </a:xfrm>
                        <a:custGeom>
                          <a:avLst/>
                          <a:gdLst>
                            <a:gd name="T0" fmla="*/ 4216 w 171"/>
                            <a:gd name="T1" fmla="*/ 784 h 53"/>
                            <a:gd name="T2" fmla="*/ 2146 w 171"/>
                            <a:gd name="T3" fmla="*/ 20 h 53"/>
                            <a:gd name="T4" fmla="*/ 0 w 171"/>
                            <a:gd name="T5" fmla="*/ 848 h 53"/>
                            <a:gd name="T6" fmla="*/ 2146 w 171"/>
                            <a:gd name="T7" fmla="*/ 1258 h 53"/>
                            <a:gd name="T8" fmla="*/ 4216 w 171"/>
                            <a:gd name="T9" fmla="*/ 784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49" name="Arc 724"/>
                        <p:cNvSpPr>
                          <a:spLocks noChangeAspect="1"/>
                        </p:cNvSpPr>
                        <p:nvPr/>
                      </p:nvSpPr>
                      <p:spPr bwMode="auto">
                        <a:xfrm>
                          <a:off x="955" y="1350"/>
                          <a:ext cx="378" cy="113"/>
                        </a:xfrm>
                        <a:custGeom>
                          <a:avLst/>
                          <a:gdLst>
                            <a:gd name="T0" fmla="*/ 0 w 40571"/>
                            <a:gd name="T1" fmla="*/ 0 h 21600"/>
                            <a:gd name="T2" fmla="*/ 0 w 40571"/>
                            <a:gd name="T3" fmla="*/ 0 h 21600"/>
                            <a:gd name="T4" fmla="*/ 0 w 40571"/>
                            <a:gd name="T5" fmla="*/ 0 h 21600"/>
                            <a:gd name="T6" fmla="*/ 0 60000 65536"/>
                            <a:gd name="T7" fmla="*/ 0 60000 65536"/>
                            <a:gd name="T8" fmla="*/ 0 60000 65536"/>
                            <a:gd name="T9" fmla="*/ 0 w 40571"/>
                            <a:gd name="T10" fmla="*/ 0 h 21600"/>
                            <a:gd name="T11" fmla="*/ 40571 w 40571"/>
                            <a:gd name="T12" fmla="*/ 21600 h 21600"/>
                          </a:gdLst>
                          <a:ahLst/>
                          <a:cxnLst>
                            <a:cxn ang="T6">
                              <a:pos x="T0" y="T1"/>
                            </a:cxn>
                            <a:cxn ang="T7">
                              <a:pos x="T2" y="T3"/>
                            </a:cxn>
                            <a:cxn ang="T8">
                              <a:pos x="T4" y="T5"/>
                            </a:cxn>
                          </a:cxnLst>
                          <a:rect l="T9" t="T10" r="T11" b="T12"/>
                          <a:pathLst>
                            <a:path w="40571" h="21600" fill="none" extrusionOk="0">
                              <a:moveTo>
                                <a:pt x="0" y="14825"/>
                              </a:moveTo>
                              <a:cubicBezTo>
                                <a:pt x="2922" y="5976"/>
                                <a:pt x="11191" y="-1"/>
                                <a:pt x="20510" y="0"/>
                              </a:cubicBezTo>
                              <a:cubicBezTo>
                                <a:pt x="29348" y="0"/>
                                <a:pt x="37294" y="5384"/>
                                <a:pt x="40571" y="13592"/>
                              </a:cubicBezTo>
                            </a:path>
                            <a:path w="40571" h="21600" stroke="0" extrusionOk="0">
                              <a:moveTo>
                                <a:pt x="0" y="14825"/>
                              </a:moveTo>
                              <a:cubicBezTo>
                                <a:pt x="2922" y="5976"/>
                                <a:pt x="11191" y="-1"/>
                                <a:pt x="20510" y="0"/>
                              </a:cubicBezTo>
                              <a:cubicBezTo>
                                <a:pt x="29348" y="0"/>
                                <a:pt x="37294" y="5384"/>
                                <a:pt x="40571" y="13592"/>
                              </a:cubicBezTo>
                              <a:lnTo>
                                <a:pt x="2051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50" name="Freeform 725"/>
                        <p:cNvSpPr>
                          <a:spLocks noChangeAspect="1"/>
                        </p:cNvSpPr>
                        <p:nvPr/>
                      </p:nvSpPr>
                      <p:spPr bwMode="auto">
                        <a:xfrm>
                          <a:off x="720" y="1408"/>
                          <a:ext cx="238" cy="139"/>
                        </a:xfrm>
                        <a:custGeom>
                          <a:avLst/>
                          <a:gdLst>
                            <a:gd name="T0" fmla="*/ 2618 w 107"/>
                            <a:gd name="T1" fmla="*/ 161 h 63"/>
                            <a:gd name="T2" fmla="*/ 1717 w 107"/>
                            <a:gd name="T3" fmla="*/ 0 h 63"/>
                            <a:gd name="T4" fmla="*/ 20 w 107"/>
                            <a:gd name="T5" fmla="*/ 1236 h 63"/>
                            <a:gd name="T6" fmla="*/ 44 w 107"/>
                            <a:gd name="T7" fmla="*/ 1494 h 63"/>
                            <a:gd name="T8" fmla="*/ 1717 w 107"/>
                            <a:gd name="T9" fmla="*/ 1236 h 63"/>
                            <a:gd name="T10" fmla="*/ 2618 w 107"/>
                            <a:gd name="T11" fmla="*/ 161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51" name="Arc 726"/>
                        <p:cNvSpPr>
                          <a:spLocks noChangeAspect="1"/>
                        </p:cNvSpPr>
                        <p:nvPr/>
                      </p:nvSpPr>
                      <p:spPr bwMode="auto">
                        <a:xfrm>
                          <a:off x="724" y="1410"/>
                          <a:ext cx="234" cy="137"/>
                        </a:xfrm>
                        <a:custGeom>
                          <a:avLst/>
                          <a:gdLst>
                            <a:gd name="T0" fmla="*/ 0 w 32981"/>
                            <a:gd name="T1" fmla="*/ 0 h 26208"/>
                            <a:gd name="T2" fmla="*/ 0 w 32981"/>
                            <a:gd name="T3" fmla="*/ 0 h 26208"/>
                            <a:gd name="T4" fmla="*/ 0 w 32981"/>
                            <a:gd name="T5" fmla="*/ 0 h 26208"/>
                            <a:gd name="T6" fmla="*/ 0 60000 65536"/>
                            <a:gd name="T7" fmla="*/ 0 60000 65536"/>
                            <a:gd name="T8" fmla="*/ 0 60000 65536"/>
                            <a:gd name="T9" fmla="*/ 0 w 32981"/>
                            <a:gd name="T10" fmla="*/ 0 h 26208"/>
                            <a:gd name="T11" fmla="*/ 32981 w 32981"/>
                            <a:gd name="T12" fmla="*/ 26208 h 26208"/>
                          </a:gdLst>
                          <a:ahLst/>
                          <a:cxnLst>
                            <a:cxn ang="T6">
                              <a:pos x="T0" y="T1"/>
                            </a:cxn>
                            <a:cxn ang="T7">
                              <a:pos x="T2" y="T3"/>
                            </a:cxn>
                            <a:cxn ang="T8">
                              <a:pos x="T4" y="T5"/>
                            </a:cxn>
                          </a:cxnLst>
                          <a:rect l="T9" t="T10" r="T11" b="T12"/>
                          <a:pathLst>
                            <a:path w="32981" h="26208" fill="none" extrusionOk="0">
                              <a:moveTo>
                                <a:pt x="497" y="26207"/>
                              </a:moveTo>
                              <a:cubicBezTo>
                                <a:pt x="166" y="24694"/>
                                <a:pt x="0" y="23149"/>
                                <a:pt x="0" y="21600"/>
                              </a:cubicBezTo>
                              <a:cubicBezTo>
                                <a:pt x="0" y="9670"/>
                                <a:pt x="9670" y="0"/>
                                <a:pt x="21600" y="0"/>
                              </a:cubicBezTo>
                              <a:cubicBezTo>
                                <a:pt x="25621" y="-1"/>
                                <a:pt x="29563" y="1122"/>
                                <a:pt x="32981" y="3241"/>
                              </a:cubicBezTo>
                            </a:path>
                            <a:path w="32981" h="26208" stroke="0" extrusionOk="0">
                              <a:moveTo>
                                <a:pt x="497" y="26207"/>
                              </a:moveTo>
                              <a:cubicBezTo>
                                <a:pt x="166" y="24694"/>
                                <a:pt x="0" y="23149"/>
                                <a:pt x="0" y="21600"/>
                              </a:cubicBezTo>
                              <a:cubicBezTo>
                                <a:pt x="0" y="9670"/>
                                <a:pt x="9670" y="0"/>
                                <a:pt x="21600" y="0"/>
                              </a:cubicBezTo>
                              <a:cubicBezTo>
                                <a:pt x="25621" y="-1"/>
                                <a:pt x="29563" y="1122"/>
                                <a:pt x="32981" y="3241"/>
                              </a:cubicBezTo>
                              <a:lnTo>
                                <a:pt x="2160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52" name="Freeform 727"/>
                        <p:cNvSpPr>
                          <a:spLocks noChangeAspect="1"/>
                        </p:cNvSpPr>
                        <p:nvPr/>
                      </p:nvSpPr>
                      <p:spPr bwMode="auto">
                        <a:xfrm>
                          <a:off x="689" y="1722"/>
                          <a:ext cx="238" cy="111"/>
                        </a:xfrm>
                        <a:custGeom>
                          <a:avLst/>
                          <a:gdLst>
                            <a:gd name="T0" fmla="*/ 0 w 107"/>
                            <a:gd name="T1" fmla="*/ 0 h 50"/>
                            <a:gd name="T2" fmla="*/ 0 w 107"/>
                            <a:gd name="T3" fmla="*/ 44 h 50"/>
                            <a:gd name="T4" fmla="*/ 1762 w 107"/>
                            <a:gd name="T5" fmla="*/ 1212 h 50"/>
                            <a:gd name="T6" fmla="*/ 2618 w 107"/>
                            <a:gd name="T7" fmla="*/ 1074 h 50"/>
                            <a:gd name="T8" fmla="*/ 1762 w 107"/>
                            <a:gd name="T9" fmla="*/ 80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53" name="Arc 728"/>
                        <p:cNvSpPr>
                          <a:spLocks noChangeAspect="1"/>
                        </p:cNvSpPr>
                        <p:nvPr/>
                      </p:nvSpPr>
                      <p:spPr bwMode="auto">
                        <a:xfrm>
                          <a:off x="691" y="1724"/>
                          <a:ext cx="235" cy="107"/>
                        </a:xfrm>
                        <a:custGeom>
                          <a:avLst/>
                          <a:gdLst>
                            <a:gd name="T0" fmla="*/ 0 w 32011"/>
                            <a:gd name="T1" fmla="*/ 0 h 22657"/>
                            <a:gd name="T2" fmla="*/ 0 w 32011"/>
                            <a:gd name="T3" fmla="*/ 0 h 22657"/>
                            <a:gd name="T4" fmla="*/ 0 w 32011"/>
                            <a:gd name="T5" fmla="*/ 0 h 22657"/>
                            <a:gd name="T6" fmla="*/ 0 60000 65536"/>
                            <a:gd name="T7" fmla="*/ 0 60000 65536"/>
                            <a:gd name="T8" fmla="*/ 0 60000 65536"/>
                            <a:gd name="T9" fmla="*/ 0 w 32011"/>
                            <a:gd name="T10" fmla="*/ 0 h 22657"/>
                            <a:gd name="T11" fmla="*/ 32011 w 32011"/>
                            <a:gd name="T12" fmla="*/ 22657 h 22657"/>
                          </a:gdLst>
                          <a:ahLst/>
                          <a:cxnLst>
                            <a:cxn ang="T6">
                              <a:pos x="T0" y="T1"/>
                            </a:cxn>
                            <a:cxn ang="T7">
                              <a:pos x="T2" y="T3"/>
                            </a:cxn>
                            <a:cxn ang="T8">
                              <a:pos x="T4" y="T5"/>
                            </a:cxn>
                          </a:cxnLst>
                          <a:rect l="T9" t="T10" r="T11" b="T12"/>
                          <a:pathLst>
                            <a:path w="32011" h="22657" fill="none" extrusionOk="0">
                              <a:moveTo>
                                <a:pt x="32011" y="19982"/>
                              </a:moveTo>
                              <a:cubicBezTo>
                                <a:pt x="28821" y="21736"/>
                                <a:pt x="25240" y="22656"/>
                                <a:pt x="21600" y="22657"/>
                              </a:cubicBezTo>
                              <a:cubicBezTo>
                                <a:pt x="9670" y="22657"/>
                                <a:pt x="0" y="12986"/>
                                <a:pt x="0" y="1057"/>
                              </a:cubicBezTo>
                              <a:cubicBezTo>
                                <a:pt x="-1" y="704"/>
                                <a:pt x="8" y="352"/>
                                <a:pt x="25" y="-1"/>
                              </a:cubicBezTo>
                            </a:path>
                            <a:path w="32011" h="22657" stroke="0" extrusionOk="0">
                              <a:moveTo>
                                <a:pt x="32011" y="19982"/>
                              </a:moveTo>
                              <a:cubicBezTo>
                                <a:pt x="28821" y="21736"/>
                                <a:pt x="25240" y="22656"/>
                                <a:pt x="21600" y="22657"/>
                              </a:cubicBezTo>
                              <a:cubicBezTo>
                                <a:pt x="9670" y="22657"/>
                                <a:pt x="0" y="12986"/>
                                <a:pt x="0" y="1057"/>
                              </a:cubicBezTo>
                              <a:cubicBezTo>
                                <a:pt x="-1" y="704"/>
                                <a:pt x="8" y="352"/>
                                <a:pt x="25" y="-1"/>
                              </a:cubicBezTo>
                              <a:lnTo>
                                <a:pt x="21600" y="1057"/>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54" name="Freeform 729"/>
                        <p:cNvSpPr>
                          <a:spLocks noChangeAspect="1"/>
                        </p:cNvSpPr>
                        <p:nvPr/>
                      </p:nvSpPr>
                      <p:spPr bwMode="auto">
                        <a:xfrm>
                          <a:off x="1329" y="1413"/>
                          <a:ext cx="180" cy="134"/>
                        </a:xfrm>
                        <a:custGeom>
                          <a:avLst/>
                          <a:gdLst>
                            <a:gd name="T0" fmla="*/ 1758 w 81"/>
                            <a:gd name="T1" fmla="*/ 1419 h 61"/>
                            <a:gd name="T2" fmla="*/ 1976 w 81"/>
                            <a:gd name="T3" fmla="*/ 956 h 61"/>
                            <a:gd name="T4" fmla="*/ 340 w 81"/>
                            <a:gd name="T5" fmla="*/ 20 h 61"/>
                            <a:gd name="T6" fmla="*/ 0 w 81"/>
                            <a:gd name="T7" fmla="*/ 20 h 61"/>
                            <a:gd name="T8" fmla="*/ 340 w 81"/>
                            <a:gd name="T9" fmla="*/ 956 h 61"/>
                            <a:gd name="T10" fmla="*/ 1758 w 81"/>
                            <a:gd name="T11" fmla="*/ 1419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55" name="Arc 730"/>
                        <p:cNvSpPr>
                          <a:spLocks noChangeAspect="1"/>
                        </p:cNvSpPr>
                        <p:nvPr/>
                      </p:nvSpPr>
                      <p:spPr bwMode="auto">
                        <a:xfrm>
                          <a:off x="1330" y="1417"/>
                          <a:ext cx="177" cy="131"/>
                        </a:xfrm>
                        <a:custGeom>
                          <a:avLst/>
                          <a:gdLst>
                            <a:gd name="T0" fmla="*/ 0 w 25945"/>
                            <a:gd name="T1" fmla="*/ 0 h 32434"/>
                            <a:gd name="T2" fmla="*/ 0 w 25945"/>
                            <a:gd name="T3" fmla="*/ 0 h 32434"/>
                            <a:gd name="T4" fmla="*/ 0 w 25945"/>
                            <a:gd name="T5" fmla="*/ 0 h 32434"/>
                            <a:gd name="T6" fmla="*/ 0 60000 65536"/>
                            <a:gd name="T7" fmla="*/ 0 60000 65536"/>
                            <a:gd name="T8" fmla="*/ 0 60000 65536"/>
                            <a:gd name="T9" fmla="*/ 0 w 25945"/>
                            <a:gd name="T10" fmla="*/ 0 h 32434"/>
                            <a:gd name="T11" fmla="*/ 25945 w 25945"/>
                            <a:gd name="T12" fmla="*/ 32434 h 32434"/>
                          </a:gdLst>
                          <a:ahLst/>
                          <a:cxnLst>
                            <a:cxn ang="T6">
                              <a:pos x="T0" y="T1"/>
                            </a:cxn>
                            <a:cxn ang="T7">
                              <a:pos x="T2" y="T3"/>
                            </a:cxn>
                            <a:cxn ang="T8">
                              <a:pos x="T4" y="T5"/>
                            </a:cxn>
                          </a:cxnLst>
                          <a:rect l="T9" t="T10" r="T11" b="T12"/>
                          <a:pathLst>
                            <a:path w="25945" h="32434" fill="none" extrusionOk="0">
                              <a:moveTo>
                                <a:pt x="0" y="441"/>
                              </a:moveTo>
                              <a:cubicBezTo>
                                <a:pt x="1429" y="147"/>
                                <a:pt x="2885" y="-1"/>
                                <a:pt x="4345" y="0"/>
                              </a:cubicBezTo>
                              <a:cubicBezTo>
                                <a:pt x="16274" y="0"/>
                                <a:pt x="25945" y="9670"/>
                                <a:pt x="25945" y="21600"/>
                              </a:cubicBezTo>
                              <a:cubicBezTo>
                                <a:pt x="25945" y="25404"/>
                                <a:pt x="24939" y="29142"/>
                                <a:pt x="23031" y="32433"/>
                              </a:cubicBezTo>
                            </a:path>
                            <a:path w="25945" h="32434" stroke="0" extrusionOk="0">
                              <a:moveTo>
                                <a:pt x="0" y="441"/>
                              </a:moveTo>
                              <a:cubicBezTo>
                                <a:pt x="1429" y="147"/>
                                <a:pt x="2885" y="-1"/>
                                <a:pt x="4345" y="0"/>
                              </a:cubicBezTo>
                              <a:cubicBezTo>
                                <a:pt x="16274" y="0"/>
                                <a:pt x="25945" y="9670"/>
                                <a:pt x="25945" y="21600"/>
                              </a:cubicBezTo>
                              <a:cubicBezTo>
                                <a:pt x="25945" y="25404"/>
                                <a:pt x="24939" y="29142"/>
                                <a:pt x="23031" y="32433"/>
                              </a:cubicBezTo>
                              <a:lnTo>
                                <a:pt x="4345"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56" name="Freeform 731"/>
                        <p:cNvSpPr>
                          <a:spLocks noChangeAspect="1"/>
                        </p:cNvSpPr>
                        <p:nvPr/>
                      </p:nvSpPr>
                      <p:spPr bwMode="auto">
                        <a:xfrm>
                          <a:off x="1380" y="1545"/>
                          <a:ext cx="172" cy="133"/>
                        </a:xfrm>
                        <a:custGeom>
                          <a:avLst/>
                          <a:gdLst>
                            <a:gd name="T0" fmla="*/ 1537 w 77"/>
                            <a:gd name="T1" fmla="*/ 1450 h 60"/>
                            <a:gd name="T2" fmla="*/ 1917 w 77"/>
                            <a:gd name="T3" fmla="*/ 849 h 60"/>
                            <a:gd name="T4" fmla="*/ 1193 w 77"/>
                            <a:gd name="T5" fmla="*/ 0 h 60"/>
                            <a:gd name="T6" fmla="*/ 0 w 77"/>
                            <a:gd name="T7" fmla="*/ 849 h 60"/>
                            <a:gd name="T8" fmla="*/ 1537 w 77"/>
                            <a:gd name="T9" fmla="*/ 145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57" name="Arc 732"/>
                        <p:cNvSpPr>
                          <a:spLocks noChangeAspect="1"/>
                        </p:cNvSpPr>
                        <p:nvPr/>
                      </p:nvSpPr>
                      <p:spPr bwMode="auto">
                        <a:xfrm>
                          <a:off x="1380" y="1548"/>
                          <a:ext cx="170" cy="131"/>
                        </a:xfrm>
                        <a:custGeom>
                          <a:avLst/>
                          <a:gdLst>
                            <a:gd name="T0" fmla="*/ 0 w 21600"/>
                            <a:gd name="T1" fmla="*/ 0 h 29676"/>
                            <a:gd name="T2" fmla="*/ 0 w 21600"/>
                            <a:gd name="T3" fmla="*/ 0 h 29676"/>
                            <a:gd name="T4" fmla="*/ 0 w 21600"/>
                            <a:gd name="T5" fmla="*/ 0 h 29676"/>
                            <a:gd name="T6" fmla="*/ 0 60000 65536"/>
                            <a:gd name="T7" fmla="*/ 0 60000 65536"/>
                            <a:gd name="T8" fmla="*/ 0 60000 65536"/>
                            <a:gd name="T9" fmla="*/ 0 w 21600"/>
                            <a:gd name="T10" fmla="*/ 0 h 29676"/>
                            <a:gd name="T11" fmla="*/ 21600 w 21600"/>
                            <a:gd name="T12" fmla="*/ 29676 h 29676"/>
                          </a:gdLst>
                          <a:ahLst/>
                          <a:cxnLst>
                            <a:cxn ang="T6">
                              <a:pos x="T0" y="T1"/>
                            </a:cxn>
                            <a:cxn ang="T7">
                              <a:pos x="T2" y="T3"/>
                            </a:cxn>
                            <a:cxn ang="T8">
                              <a:pos x="T4" y="T5"/>
                            </a:cxn>
                          </a:cxnLst>
                          <a:rect l="T9" t="T10" r="T11" b="T12"/>
                          <a:pathLst>
                            <a:path w="21600" h="29676" fill="none" extrusionOk="0">
                              <a:moveTo>
                                <a:pt x="13401" y="-1"/>
                              </a:moveTo>
                              <a:cubicBezTo>
                                <a:pt x="18579" y="4096"/>
                                <a:pt x="21600" y="10336"/>
                                <a:pt x="21600" y="16940"/>
                              </a:cubicBezTo>
                              <a:cubicBezTo>
                                <a:pt x="21600" y="21518"/>
                                <a:pt x="20145" y="25978"/>
                                <a:pt x="17445" y="29675"/>
                              </a:cubicBezTo>
                            </a:path>
                            <a:path w="21600" h="29676" stroke="0" extrusionOk="0">
                              <a:moveTo>
                                <a:pt x="13401" y="-1"/>
                              </a:moveTo>
                              <a:cubicBezTo>
                                <a:pt x="18579" y="4096"/>
                                <a:pt x="21600" y="10336"/>
                                <a:pt x="21600" y="16940"/>
                              </a:cubicBezTo>
                              <a:cubicBezTo>
                                <a:pt x="21600" y="21518"/>
                                <a:pt x="20145" y="25978"/>
                                <a:pt x="17445" y="29675"/>
                              </a:cubicBezTo>
                              <a:lnTo>
                                <a:pt x="0" y="1694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58" name="Freeform 733"/>
                        <p:cNvSpPr>
                          <a:spLocks noChangeAspect="1"/>
                        </p:cNvSpPr>
                        <p:nvPr/>
                      </p:nvSpPr>
                      <p:spPr bwMode="auto">
                        <a:xfrm>
                          <a:off x="1322" y="1676"/>
                          <a:ext cx="203" cy="192"/>
                        </a:xfrm>
                        <a:custGeom>
                          <a:avLst/>
                          <a:gdLst>
                            <a:gd name="T0" fmla="*/ 0 w 91"/>
                            <a:gd name="T1" fmla="*/ 1969 h 87"/>
                            <a:gd name="T2" fmla="*/ 567 w 91"/>
                            <a:gd name="T3" fmla="*/ 2041 h 87"/>
                            <a:gd name="T4" fmla="*/ 2255 w 91"/>
                            <a:gd name="T5" fmla="*/ 472 h 87"/>
                            <a:gd name="T6" fmla="*/ 2175 w 91"/>
                            <a:gd name="T7" fmla="*/ 0 h 87"/>
                            <a:gd name="T8" fmla="*/ 567 w 91"/>
                            <a:gd name="T9" fmla="*/ 472 h 87"/>
                            <a:gd name="T10" fmla="*/ 0 w 91"/>
                            <a:gd name="T11" fmla="*/ 1969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59" name="Arc 734"/>
                        <p:cNvSpPr>
                          <a:spLocks noChangeAspect="1"/>
                        </p:cNvSpPr>
                        <p:nvPr/>
                      </p:nvSpPr>
                      <p:spPr bwMode="auto">
                        <a:xfrm>
                          <a:off x="1325" y="1678"/>
                          <a:ext cx="198" cy="188"/>
                        </a:xfrm>
                        <a:custGeom>
                          <a:avLst/>
                          <a:gdLst>
                            <a:gd name="T0" fmla="*/ 0 w 28670"/>
                            <a:gd name="T1" fmla="*/ 0 h 27823"/>
                            <a:gd name="T2" fmla="*/ 0 w 28670"/>
                            <a:gd name="T3" fmla="*/ 0 h 27823"/>
                            <a:gd name="T4" fmla="*/ 0 w 28670"/>
                            <a:gd name="T5" fmla="*/ 0 h 27823"/>
                            <a:gd name="T6" fmla="*/ 0 60000 65536"/>
                            <a:gd name="T7" fmla="*/ 0 60000 65536"/>
                            <a:gd name="T8" fmla="*/ 0 60000 65536"/>
                            <a:gd name="T9" fmla="*/ 0 w 28670"/>
                            <a:gd name="T10" fmla="*/ 0 h 27823"/>
                            <a:gd name="T11" fmla="*/ 28670 w 28670"/>
                            <a:gd name="T12" fmla="*/ 27823 h 27823"/>
                          </a:gdLst>
                          <a:ahLst/>
                          <a:cxnLst>
                            <a:cxn ang="T6">
                              <a:pos x="T0" y="T1"/>
                            </a:cxn>
                            <a:cxn ang="T7">
                              <a:pos x="T2" y="T3"/>
                            </a:cxn>
                            <a:cxn ang="T8">
                              <a:pos x="T4" y="T5"/>
                            </a:cxn>
                          </a:cxnLst>
                          <a:rect l="T9" t="T10" r="T11" b="T12"/>
                          <a:pathLst>
                            <a:path w="28670" h="27823" fill="none" extrusionOk="0">
                              <a:moveTo>
                                <a:pt x="27754" y="-1"/>
                              </a:moveTo>
                              <a:cubicBezTo>
                                <a:pt x="28361" y="2018"/>
                                <a:pt x="28670" y="4115"/>
                                <a:pt x="28670" y="6223"/>
                              </a:cubicBezTo>
                              <a:cubicBezTo>
                                <a:pt x="28670" y="18152"/>
                                <a:pt x="18999" y="27823"/>
                                <a:pt x="7070" y="27823"/>
                              </a:cubicBezTo>
                              <a:cubicBezTo>
                                <a:pt x="4663" y="27823"/>
                                <a:pt x="2273" y="27420"/>
                                <a:pt x="-1" y="26633"/>
                              </a:cubicBezTo>
                            </a:path>
                            <a:path w="28670" h="27823" stroke="0" extrusionOk="0">
                              <a:moveTo>
                                <a:pt x="27754" y="-1"/>
                              </a:moveTo>
                              <a:cubicBezTo>
                                <a:pt x="28361" y="2018"/>
                                <a:pt x="28670" y="4115"/>
                                <a:pt x="28670" y="6223"/>
                              </a:cubicBezTo>
                              <a:cubicBezTo>
                                <a:pt x="28670" y="18152"/>
                                <a:pt x="18999" y="27823"/>
                                <a:pt x="7070" y="27823"/>
                              </a:cubicBezTo>
                              <a:cubicBezTo>
                                <a:pt x="4663" y="27823"/>
                                <a:pt x="2273" y="27420"/>
                                <a:pt x="-1" y="26633"/>
                              </a:cubicBezTo>
                              <a:lnTo>
                                <a:pt x="7070" y="6223"/>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60" name="Freeform 735"/>
                        <p:cNvSpPr>
                          <a:spLocks noChangeAspect="1"/>
                        </p:cNvSpPr>
                        <p:nvPr/>
                      </p:nvSpPr>
                      <p:spPr bwMode="auto">
                        <a:xfrm>
                          <a:off x="626" y="1545"/>
                          <a:ext cx="112" cy="181"/>
                        </a:xfrm>
                        <a:custGeom>
                          <a:avLst/>
                          <a:gdLst>
                            <a:gd name="T0" fmla="*/ 1178 w 50"/>
                            <a:gd name="T1" fmla="*/ 0 h 82"/>
                            <a:gd name="T2" fmla="*/ 20 w 50"/>
                            <a:gd name="T3" fmla="*/ 1000 h 82"/>
                            <a:gd name="T4" fmla="*/ 753 w 50"/>
                            <a:gd name="T5" fmla="*/ 1949 h 82"/>
                            <a:gd name="T6" fmla="*/ 1259 w 50"/>
                            <a:gd name="T7" fmla="*/ 1024 h 82"/>
                            <a:gd name="T8" fmla="*/ 1178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61" name="Arc 736"/>
                        <p:cNvSpPr>
                          <a:spLocks noChangeAspect="1"/>
                        </p:cNvSpPr>
                        <p:nvPr/>
                      </p:nvSpPr>
                      <p:spPr bwMode="auto">
                        <a:xfrm>
                          <a:off x="630" y="1547"/>
                          <a:ext cx="108" cy="178"/>
                        </a:xfrm>
                        <a:custGeom>
                          <a:avLst/>
                          <a:gdLst>
                            <a:gd name="T0" fmla="*/ 0 w 21600"/>
                            <a:gd name="T1" fmla="*/ 0 h 41327"/>
                            <a:gd name="T2" fmla="*/ 0 w 21600"/>
                            <a:gd name="T3" fmla="*/ 0 h 41327"/>
                            <a:gd name="T4" fmla="*/ 0 w 21600"/>
                            <a:gd name="T5" fmla="*/ 0 h 41327"/>
                            <a:gd name="T6" fmla="*/ 0 60000 65536"/>
                            <a:gd name="T7" fmla="*/ 0 60000 65536"/>
                            <a:gd name="T8" fmla="*/ 0 60000 65536"/>
                            <a:gd name="T9" fmla="*/ 0 w 21600"/>
                            <a:gd name="T10" fmla="*/ 0 h 41327"/>
                            <a:gd name="T11" fmla="*/ 21600 w 21600"/>
                            <a:gd name="T12" fmla="*/ 41327 h 41327"/>
                          </a:gdLst>
                          <a:ahLst/>
                          <a:cxnLst>
                            <a:cxn ang="T6">
                              <a:pos x="T0" y="T1"/>
                            </a:cxn>
                            <a:cxn ang="T7">
                              <a:pos x="T2" y="T3"/>
                            </a:cxn>
                            <a:cxn ang="T8">
                              <a:pos x="T4" y="T5"/>
                            </a:cxn>
                          </a:cxnLst>
                          <a:rect l="T9" t="T10" r="T11" b="T12"/>
                          <a:pathLst>
                            <a:path w="21600" h="41327" fill="none" extrusionOk="0">
                              <a:moveTo>
                                <a:pt x="12901" y="41326"/>
                              </a:moveTo>
                              <a:cubicBezTo>
                                <a:pt x="5061" y="37877"/>
                                <a:pt x="0" y="30121"/>
                                <a:pt x="0" y="21556"/>
                              </a:cubicBezTo>
                              <a:cubicBezTo>
                                <a:pt x="-1" y="10160"/>
                                <a:pt x="8853" y="724"/>
                                <a:pt x="20225" y="-1"/>
                              </a:cubicBezTo>
                            </a:path>
                            <a:path w="21600" h="41327" stroke="0" extrusionOk="0">
                              <a:moveTo>
                                <a:pt x="12901" y="41326"/>
                              </a:moveTo>
                              <a:cubicBezTo>
                                <a:pt x="5061" y="37877"/>
                                <a:pt x="0" y="30121"/>
                                <a:pt x="0" y="21556"/>
                              </a:cubicBezTo>
                              <a:cubicBezTo>
                                <a:pt x="-1" y="10160"/>
                                <a:pt x="8853" y="724"/>
                                <a:pt x="20225" y="-1"/>
                              </a:cubicBezTo>
                              <a:lnTo>
                                <a:pt x="21600" y="21556"/>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62" name="Freeform 737"/>
                        <p:cNvSpPr>
                          <a:spLocks noChangeAspect="1"/>
                        </p:cNvSpPr>
                        <p:nvPr/>
                      </p:nvSpPr>
                      <p:spPr bwMode="auto">
                        <a:xfrm>
                          <a:off x="918" y="1793"/>
                          <a:ext cx="411" cy="108"/>
                        </a:xfrm>
                        <a:custGeom>
                          <a:avLst/>
                          <a:gdLst>
                            <a:gd name="T0" fmla="*/ 0 w 184"/>
                            <a:gd name="T1" fmla="*/ 234 h 49"/>
                            <a:gd name="T2" fmla="*/ 2484 w 184"/>
                            <a:gd name="T3" fmla="*/ 1157 h 49"/>
                            <a:gd name="T4" fmla="*/ 4581 w 184"/>
                            <a:gd name="T5" fmla="*/ 666 h 49"/>
                            <a:gd name="T6" fmla="*/ 2484 w 184"/>
                            <a:gd name="T7" fmla="*/ 0 h 49"/>
                            <a:gd name="T8" fmla="*/ 0 w 184"/>
                            <a:gd name="T9" fmla="*/ 234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63" name="Arc 738"/>
                        <p:cNvSpPr>
                          <a:spLocks noChangeAspect="1"/>
                        </p:cNvSpPr>
                        <p:nvPr/>
                      </p:nvSpPr>
                      <p:spPr bwMode="auto">
                        <a:xfrm>
                          <a:off x="921" y="1793"/>
                          <a:ext cx="407" cy="109"/>
                        </a:xfrm>
                        <a:custGeom>
                          <a:avLst/>
                          <a:gdLst>
                            <a:gd name="T0" fmla="*/ 0 w 38787"/>
                            <a:gd name="T1" fmla="*/ 0 h 21600"/>
                            <a:gd name="T2" fmla="*/ 0 w 38787"/>
                            <a:gd name="T3" fmla="*/ 0 h 21600"/>
                            <a:gd name="T4" fmla="*/ 0 w 38787"/>
                            <a:gd name="T5" fmla="*/ 0 h 21600"/>
                            <a:gd name="T6" fmla="*/ 0 60000 65536"/>
                            <a:gd name="T7" fmla="*/ 0 60000 65536"/>
                            <a:gd name="T8" fmla="*/ 0 60000 65536"/>
                            <a:gd name="T9" fmla="*/ 0 w 38787"/>
                            <a:gd name="T10" fmla="*/ 0 h 21600"/>
                            <a:gd name="T11" fmla="*/ 38787 w 38787"/>
                            <a:gd name="T12" fmla="*/ 21600 h 21600"/>
                          </a:gdLst>
                          <a:ahLst/>
                          <a:cxnLst>
                            <a:cxn ang="T6">
                              <a:pos x="T0" y="T1"/>
                            </a:cxn>
                            <a:cxn ang="T7">
                              <a:pos x="T2" y="T3"/>
                            </a:cxn>
                            <a:cxn ang="T8">
                              <a:pos x="T4" y="T5"/>
                            </a:cxn>
                          </a:cxnLst>
                          <a:rect l="T9" t="T10" r="T11" b="T12"/>
                          <a:pathLst>
                            <a:path w="38787" h="21600" fill="none" extrusionOk="0">
                              <a:moveTo>
                                <a:pt x="38786" y="12472"/>
                              </a:moveTo>
                              <a:cubicBezTo>
                                <a:pt x="34738" y="18197"/>
                                <a:pt x="28163" y="21599"/>
                                <a:pt x="21152" y="21600"/>
                              </a:cubicBezTo>
                              <a:cubicBezTo>
                                <a:pt x="10909" y="21600"/>
                                <a:pt x="2075" y="14406"/>
                                <a:pt x="-1" y="4376"/>
                              </a:cubicBezTo>
                            </a:path>
                            <a:path w="38787" h="21600" stroke="0" extrusionOk="0">
                              <a:moveTo>
                                <a:pt x="38786" y="12472"/>
                              </a:moveTo>
                              <a:cubicBezTo>
                                <a:pt x="34738" y="18197"/>
                                <a:pt x="28163" y="21599"/>
                                <a:pt x="21152" y="21600"/>
                              </a:cubicBezTo>
                              <a:cubicBezTo>
                                <a:pt x="10909" y="21600"/>
                                <a:pt x="2075" y="14406"/>
                                <a:pt x="-1" y="4376"/>
                              </a:cubicBezTo>
                              <a:lnTo>
                                <a:pt x="21152" y="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pic>
                  <p:nvPicPr>
                    <p:cNvPr id="59641" name="Picture 739" descr="mote"/>
                    <p:cNvPicPr>
                      <a:picLocks noChangeAspect="1" noChangeArrowheads="1"/>
                    </p:cNvPicPr>
                    <p:nvPr/>
                  </p:nvPicPr>
                  <p:blipFill>
                    <a:blip r:embed="rId5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2" y="1666"/>
                      <a:ext cx="58"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42" name="Picture 740" descr="mote"/>
                    <p:cNvPicPr>
                      <a:picLocks noChangeAspect="1" noChangeArrowheads="1"/>
                    </p:cNvPicPr>
                    <p:nvPr/>
                  </p:nvPicPr>
                  <p:blipFill>
                    <a:blip r:embed="rId5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3" y="1571"/>
                      <a:ext cx="58"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43" name="Picture 741" descr="mote"/>
                    <p:cNvPicPr>
                      <a:picLocks noChangeAspect="1" noChangeArrowheads="1"/>
                    </p:cNvPicPr>
                    <p:nvPr/>
                  </p:nvPicPr>
                  <p:blipFill>
                    <a:blip r:embed="rId5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7" y="1571"/>
                      <a:ext cx="58"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44" name="Picture 742" descr="mote"/>
                    <p:cNvPicPr>
                      <a:picLocks noChangeAspect="1" noChangeArrowheads="1"/>
                    </p:cNvPicPr>
                    <p:nvPr/>
                  </p:nvPicPr>
                  <p:blipFill>
                    <a:blip r:embed="rId5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0" y="1618"/>
                      <a:ext cx="57"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45" name="Picture 743" descr="wireless2"/>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046" y="1628"/>
                      <a:ext cx="67"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449" name="Group 744"/>
                  <p:cNvGrpSpPr>
                    <a:grpSpLocks noChangeAspect="1"/>
                  </p:cNvGrpSpPr>
                  <p:nvPr/>
                </p:nvGrpSpPr>
                <p:grpSpPr bwMode="auto">
                  <a:xfrm>
                    <a:off x="2946" y="1767"/>
                    <a:ext cx="294" cy="587"/>
                    <a:chOff x="4257" y="2000"/>
                    <a:chExt cx="1473" cy="2947"/>
                  </a:xfrm>
                </p:grpSpPr>
                <p:grpSp>
                  <p:nvGrpSpPr>
                    <p:cNvPr id="59450" name="Group 745"/>
                    <p:cNvGrpSpPr>
                      <a:grpSpLocks noChangeAspect="1"/>
                    </p:cNvGrpSpPr>
                    <p:nvPr/>
                  </p:nvGrpSpPr>
                  <p:grpSpPr bwMode="auto">
                    <a:xfrm>
                      <a:off x="4270" y="2000"/>
                      <a:ext cx="1460" cy="1152"/>
                      <a:chOff x="624" y="1344"/>
                      <a:chExt cx="932" cy="566"/>
                    </a:xfrm>
                  </p:grpSpPr>
                  <p:sp>
                    <p:nvSpPr>
                      <p:cNvPr id="59453" name="AutoShape 746"/>
                      <p:cNvSpPr>
                        <a:spLocks noChangeAspect="1" noChangeArrowheads="1" noTextEdit="1"/>
                      </p:cNvSpPr>
                      <p:nvPr/>
                    </p:nvSpPr>
                    <p:spPr bwMode="auto">
                      <a:xfrm>
                        <a:off x="624" y="1344"/>
                        <a:ext cx="932"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nvGrpSpPr>
                      <p:cNvPr id="59454" name="Group 747"/>
                      <p:cNvGrpSpPr>
                        <a:grpSpLocks noChangeAspect="1"/>
                      </p:cNvGrpSpPr>
                      <p:nvPr/>
                    </p:nvGrpSpPr>
                    <p:grpSpPr bwMode="auto">
                      <a:xfrm>
                        <a:off x="626" y="1346"/>
                        <a:ext cx="926" cy="556"/>
                        <a:chOff x="626" y="1346"/>
                        <a:chExt cx="926" cy="556"/>
                      </a:xfrm>
                    </p:grpSpPr>
                    <p:grpSp>
                      <p:nvGrpSpPr>
                        <p:cNvPr id="59602" name="Group 748"/>
                        <p:cNvGrpSpPr>
                          <a:grpSpLocks noChangeAspect="1"/>
                        </p:cNvGrpSpPr>
                        <p:nvPr/>
                      </p:nvGrpSpPr>
                      <p:grpSpPr bwMode="auto">
                        <a:xfrm>
                          <a:off x="628" y="1351"/>
                          <a:ext cx="921" cy="550"/>
                          <a:chOff x="628" y="1351"/>
                          <a:chExt cx="921" cy="550"/>
                        </a:xfrm>
                      </p:grpSpPr>
                      <p:sp>
                        <p:nvSpPr>
                          <p:cNvPr id="59620" name="Oval 749"/>
                          <p:cNvSpPr>
                            <a:spLocks noChangeAspect="1" noChangeArrowheads="1"/>
                          </p:cNvSpPr>
                          <p:nvPr/>
                        </p:nvSpPr>
                        <p:spPr bwMode="auto">
                          <a:xfrm>
                            <a:off x="943" y="1351"/>
                            <a:ext cx="401" cy="2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21" name="Oval 750"/>
                          <p:cNvSpPr>
                            <a:spLocks noChangeAspect="1" noChangeArrowheads="1"/>
                          </p:cNvSpPr>
                          <p:nvPr/>
                        </p:nvSpPr>
                        <p:spPr bwMode="auto">
                          <a:xfrm>
                            <a:off x="722" y="1410"/>
                            <a:ext cx="308" cy="228"/>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22" name="Oval 751"/>
                          <p:cNvSpPr>
                            <a:spLocks noChangeAspect="1" noChangeArrowheads="1"/>
                          </p:cNvSpPr>
                          <p:nvPr/>
                        </p:nvSpPr>
                        <p:spPr bwMode="auto">
                          <a:xfrm>
                            <a:off x="628" y="1547"/>
                            <a:ext cx="208" cy="18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23" name="Oval 752"/>
                          <p:cNvSpPr>
                            <a:spLocks noChangeAspect="1" noChangeArrowheads="1"/>
                          </p:cNvSpPr>
                          <p:nvPr/>
                        </p:nvSpPr>
                        <p:spPr bwMode="auto">
                          <a:xfrm>
                            <a:off x="691" y="1629"/>
                            <a:ext cx="312" cy="201"/>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24" name="Oval 753"/>
                          <p:cNvSpPr>
                            <a:spLocks noChangeAspect="1" noChangeArrowheads="1"/>
                          </p:cNvSpPr>
                          <p:nvPr/>
                        </p:nvSpPr>
                        <p:spPr bwMode="auto">
                          <a:xfrm>
                            <a:off x="912" y="1662"/>
                            <a:ext cx="466" cy="23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25" name="Oval 754"/>
                          <p:cNvSpPr>
                            <a:spLocks noChangeAspect="1" noChangeArrowheads="1"/>
                          </p:cNvSpPr>
                          <p:nvPr/>
                        </p:nvSpPr>
                        <p:spPr bwMode="auto">
                          <a:xfrm>
                            <a:off x="1208" y="1417"/>
                            <a:ext cx="299"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26" name="Oval 755"/>
                          <p:cNvSpPr>
                            <a:spLocks noChangeAspect="1" noChangeArrowheads="1"/>
                          </p:cNvSpPr>
                          <p:nvPr/>
                        </p:nvSpPr>
                        <p:spPr bwMode="auto">
                          <a:xfrm>
                            <a:off x="1253" y="1532"/>
                            <a:ext cx="296" cy="17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27" name="Oval 756"/>
                          <p:cNvSpPr>
                            <a:spLocks noChangeAspect="1" noChangeArrowheads="1"/>
                          </p:cNvSpPr>
                          <p:nvPr/>
                        </p:nvSpPr>
                        <p:spPr bwMode="auto">
                          <a:xfrm>
                            <a:off x="1226" y="1570"/>
                            <a:ext cx="294"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28" name="Oval 757"/>
                          <p:cNvSpPr>
                            <a:spLocks noChangeAspect="1" noChangeArrowheads="1"/>
                          </p:cNvSpPr>
                          <p:nvPr/>
                        </p:nvSpPr>
                        <p:spPr bwMode="auto">
                          <a:xfrm>
                            <a:off x="796" y="1481"/>
                            <a:ext cx="597" cy="29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603" name="Group 758"/>
                        <p:cNvGrpSpPr>
                          <a:grpSpLocks noChangeAspect="1"/>
                        </p:cNvGrpSpPr>
                        <p:nvPr/>
                      </p:nvGrpSpPr>
                      <p:grpSpPr bwMode="auto">
                        <a:xfrm>
                          <a:off x="626" y="1346"/>
                          <a:ext cx="926" cy="556"/>
                          <a:chOff x="626" y="1346"/>
                          <a:chExt cx="926" cy="556"/>
                        </a:xfrm>
                      </p:grpSpPr>
                      <p:sp>
                        <p:nvSpPr>
                          <p:cNvPr id="59604" name="Freeform 759"/>
                          <p:cNvSpPr>
                            <a:spLocks noChangeAspect="1"/>
                          </p:cNvSpPr>
                          <p:nvPr/>
                        </p:nvSpPr>
                        <p:spPr bwMode="auto">
                          <a:xfrm>
                            <a:off x="952" y="1346"/>
                            <a:ext cx="381" cy="117"/>
                          </a:xfrm>
                          <a:custGeom>
                            <a:avLst/>
                            <a:gdLst>
                              <a:gd name="T0" fmla="*/ 4216 w 171"/>
                              <a:gd name="T1" fmla="*/ 784 h 53"/>
                              <a:gd name="T2" fmla="*/ 2146 w 171"/>
                              <a:gd name="T3" fmla="*/ 20 h 53"/>
                              <a:gd name="T4" fmla="*/ 0 w 171"/>
                              <a:gd name="T5" fmla="*/ 848 h 53"/>
                              <a:gd name="T6" fmla="*/ 2146 w 171"/>
                              <a:gd name="T7" fmla="*/ 1258 h 53"/>
                              <a:gd name="T8" fmla="*/ 4216 w 171"/>
                              <a:gd name="T9" fmla="*/ 784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05" name="Arc 760"/>
                          <p:cNvSpPr>
                            <a:spLocks noChangeAspect="1"/>
                          </p:cNvSpPr>
                          <p:nvPr/>
                        </p:nvSpPr>
                        <p:spPr bwMode="auto">
                          <a:xfrm>
                            <a:off x="955" y="1350"/>
                            <a:ext cx="378" cy="113"/>
                          </a:xfrm>
                          <a:custGeom>
                            <a:avLst/>
                            <a:gdLst>
                              <a:gd name="T0" fmla="*/ 0 w 40571"/>
                              <a:gd name="T1" fmla="*/ 0 h 21600"/>
                              <a:gd name="T2" fmla="*/ 0 w 40571"/>
                              <a:gd name="T3" fmla="*/ 0 h 21600"/>
                              <a:gd name="T4" fmla="*/ 0 w 40571"/>
                              <a:gd name="T5" fmla="*/ 0 h 21600"/>
                              <a:gd name="T6" fmla="*/ 0 60000 65536"/>
                              <a:gd name="T7" fmla="*/ 0 60000 65536"/>
                              <a:gd name="T8" fmla="*/ 0 60000 65536"/>
                              <a:gd name="T9" fmla="*/ 0 w 40571"/>
                              <a:gd name="T10" fmla="*/ 0 h 21600"/>
                              <a:gd name="T11" fmla="*/ 40571 w 40571"/>
                              <a:gd name="T12" fmla="*/ 21600 h 21600"/>
                            </a:gdLst>
                            <a:ahLst/>
                            <a:cxnLst>
                              <a:cxn ang="T6">
                                <a:pos x="T0" y="T1"/>
                              </a:cxn>
                              <a:cxn ang="T7">
                                <a:pos x="T2" y="T3"/>
                              </a:cxn>
                              <a:cxn ang="T8">
                                <a:pos x="T4" y="T5"/>
                              </a:cxn>
                            </a:cxnLst>
                            <a:rect l="T9" t="T10" r="T11" b="T12"/>
                            <a:pathLst>
                              <a:path w="40571" h="21600" fill="none" extrusionOk="0">
                                <a:moveTo>
                                  <a:pt x="0" y="14825"/>
                                </a:moveTo>
                                <a:cubicBezTo>
                                  <a:pt x="2922" y="5976"/>
                                  <a:pt x="11191" y="-1"/>
                                  <a:pt x="20510" y="0"/>
                                </a:cubicBezTo>
                                <a:cubicBezTo>
                                  <a:pt x="29348" y="0"/>
                                  <a:pt x="37294" y="5384"/>
                                  <a:pt x="40571" y="13592"/>
                                </a:cubicBezTo>
                              </a:path>
                              <a:path w="40571" h="21600" stroke="0" extrusionOk="0">
                                <a:moveTo>
                                  <a:pt x="0" y="14825"/>
                                </a:moveTo>
                                <a:cubicBezTo>
                                  <a:pt x="2922" y="5976"/>
                                  <a:pt x="11191" y="-1"/>
                                  <a:pt x="20510" y="0"/>
                                </a:cubicBezTo>
                                <a:cubicBezTo>
                                  <a:pt x="29348" y="0"/>
                                  <a:pt x="37294" y="5384"/>
                                  <a:pt x="40571" y="13592"/>
                                </a:cubicBezTo>
                                <a:lnTo>
                                  <a:pt x="2051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06" name="Freeform 761"/>
                          <p:cNvSpPr>
                            <a:spLocks noChangeAspect="1"/>
                          </p:cNvSpPr>
                          <p:nvPr/>
                        </p:nvSpPr>
                        <p:spPr bwMode="auto">
                          <a:xfrm>
                            <a:off x="720" y="1408"/>
                            <a:ext cx="238" cy="139"/>
                          </a:xfrm>
                          <a:custGeom>
                            <a:avLst/>
                            <a:gdLst>
                              <a:gd name="T0" fmla="*/ 2618 w 107"/>
                              <a:gd name="T1" fmla="*/ 161 h 63"/>
                              <a:gd name="T2" fmla="*/ 1717 w 107"/>
                              <a:gd name="T3" fmla="*/ 0 h 63"/>
                              <a:gd name="T4" fmla="*/ 20 w 107"/>
                              <a:gd name="T5" fmla="*/ 1236 h 63"/>
                              <a:gd name="T6" fmla="*/ 44 w 107"/>
                              <a:gd name="T7" fmla="*/ 1494 h 63"/>
                              <a:gd name="T8" fmla="*/ 1717 w 107"/>
                              <a:gd name="T9" fmla="*/ 1236 h 63"/>
                              <a:gd name="T10" fmla="*/ 2618 w 107"/>
                              <a:gd name="T11" fmla="*/ 161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07" name="Arc 762"/>
                          <p:cNvSpPr>
                            <a:spLocks noChangeAspect="1"/>
                          </p:cNvSpPr>
                          <p:nvPr/>
                        </p:nvSpPr>
                        <p:spPr bwMode="auto">
                          <a:xfrm>
                            <a:off x="724" y="1410"/>
                            <a:ext cx="234" cy="137"/>
                          </a:xfrm>
                          <a:custGeom>
                            <a:avLst/>
                            <a:gdLst>
                              <a:gd name="T0" fmla="*/ 0 w 32981"/>
                              <a:gd name="T1" fmla="*/ 0 h 26208"/>
                              <a:gd name="T2" fmla="*/ 0 w 32981"/>
                              <a:gd name="T3" fmla="*/ 0 h 26208"/>
                              <a:gd name="T4" fmla="*/ 0 w 32981"/>
                              <a:gd name="T5" fmla="*/ 0 h 26208"/>
                              <a:gd name="T6" fmla="*/ 0 60000 65536"/>
                              <a:gd name="T7" fmla="*/ 0 60000 65536"/>
                              <a:gd name="T8" fmla="*/ 0 60000 65536"/>
                              <a:gd name="T9" fmla="*/ 0 w 32981"/>
                              <a:gd name="T10" fmla="*/ 0 h 26208"/>
                              <a:gd name="T11" fmla="*/ 32981 w 32981"/>
                              <a:gd name="T12" fmla="*/ 26208 h 26208"/>
                            </a:gdLst>
                            <a:ahLst/>
                            <a:cxnLst>
                              <a:cxn ang="T6">
                                <a:pos x="T0" y="T1"/>
                              </a:cxn>
                              <a:cxn ang="T7">
                                <a:pos x="T2" y="T3"/>
                              </a:cxn>
                              <a:cxn ang="T8">
                                <a:pos x="T4" y="T5"/>
                              </a:cxn>
                            </a:cxnLst>
                            <a:rect l="T9" t="T10" r="T11" b="T12"/>
                            <a:pathLst>
                              <a:path w="32981" h="26208" fill="none" extrusionOk="0">
                                <a:moveTo>
                                  <a:pt x="497" y="26207"/>
                                </a:moveTo>
                                <a:cubicBezTo>
                                  <a:pt x="166" y="24694"/>
                                  <a:pt x="0" y="23149"/>
                                  <a:pt x="0" y="21600"/>
                                </a:cubicBezTo>
                                <a:cubicBezTo>
                                  <a:pt x="0" y="9670"/>
                                  <a:pt x="9670" y="0"/>
                                  <a:pt x="21600" y="0"/>
                                </a:cubicBezTo>
                                <a:cubicBezTo>
                                  <a:pt x="25621" y="-1"/>
                                  <a:pt x="29563" y="1122"/>
                                  <a:pt x="32981" y="3241"/>
                                </a:cubicBezTo>
                              </a:path>
                              <a:path w="32981" h="26208" stroke="0" extrusionOk="0">
                                <a:moveTo>
                                  <a:pt x="497" y="26207"/>
                                </a:moveTo>
                                <a:cubicBezTo>
                                  <a:pt x="166" y="24694"/>
                                  <a:pt x="0" y="23149"/>
                                  <a:pt x="0" y="21600"/>
                                </a:cubicBezTo>
                                <a:cubicBezTo>
                                  <a:pt x="0" y="9670"/>
                                  <a:pt x="9670" y="0"/>
                                  <a:pt x="21600" y="0"/>
                                </a:cubicBezTo>
                                <a:cubicBezTo>
                                  <a:pt x="25621" y="-1"/>
                                  <a:pt x="29563" y="1122"/>
                                  <a:pt x="32981" y="3241"/>
                                </a:cubicBezTo>
                                <a:lnTo>
                                  <a:pt x="21600"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08" name="Freeform 763"/>
                          <p:cNvSpPr>
                            <a:spLocks noChangeAspect="1"/>
                          </p:cNvSpPr>
                          <p:nvPr/>
                        </p:nvSpPr>
                        <p:spPr bwMode="auto">
                          <a:xfrm>
                            <a:off x="689" y="1722"/>
                            <a:ext cx="238" cy="111"/>
                          </a:xfrm>
                          <a:custGeom>
                            <a:avLst/>
                            <a:gdLst>
                              <a:gd name="T0" fmla="*/ 0 w 107"/>
                              <a:gd name="T1" fmla="*/ 0 h 50"/>
                              <a:gd name="T2" fmla="*/ 0 w 107"/>
                              <a:gd name="T3" fmla="*/ 44 h 50"/>
                              <a:gd name="T4" fmla="*/ 1762 w 107"/>
                              <a:gd name="T5" fmla="*/ 1212 h 50"/>
                              <a:gd name="T6" fmla="*/ 2618 w 107"/>
                              <a:gd name="T7" fmla="*/ 1074 h 50"/>
                              <a:gd name="T8" fmla="*/ 1762 w 107"/>
                              <a:gd name="T9" fmla="*/ 80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09" name="Arc 764"/>
                          <p:cNvSpPr>
                            <a:spLocks noChangeAspect="1"/>
                          </p:cNvSpPr>
                          <p:nvPr/>
                        </p:nvSpPr>
                        <p:spPr bwMode="auto">
                          <a:xfrm>
                            <a:off x="691" y="1724"/>
                            <a:ext cx="235" cy="107"/>
                          </a:xfrm>
                          <a:custGeom>
                            <a:avLst/>
                            <a:gdLst>
                              <a:gd name="T0" fmla="*/ 0 w 32011"/>
                              <a:gd name="T1" fmla="*/ 0 h 22657"/>
                              <a:gd name="T2" fmla="*/ 0 w 32011"/>
                              <a:gd name="T3" fmla="*/ 0 h 22657"/>
                              <a:gd name="T4" fmla="*/ 0 w 32011"/>
                              <a:gd name="T5" fmla="*/ 0 h 22657"/>
                              <a:gd name="T6" fmla="*/ 0 60000 65536"/>
                              <a:gd name="T7" fmla="*/ 0 60000 65536"/>
                              <a:gd name="T8" fmla="*/ 0 60000 65536"/>
                              <a:gd name="T9" fmla="*/ 0 w 32011"/>
                              <a:gd name="T10" fmla="*/ 0 h 22657"/>
                              <a:gd name="T11" fmla="*/ 32011 w 32011"/>
                              <a:gd name="T12" fmla="*/ 22657 h 22657"/>
                            </a:gdLst>
                            <a:ahLst/>
                            <a:cxnLst>
                              <a:cxn ang="T6">
                                <a:pos x="T0" y="T1"/>
                              </a:cxn>
                              <a:cxn ang="T7">
                                <a:pos x="T2" y="T3"/>
                              </a:cxn>
                              <a:cxn ang="T8">
                                <a:pos x="T4" y="T5"/>
                              </a:cxn>
                            </a:cxnLst>
                            <a:rect l="T9" t="T10" r="T11" b="T12"/>
                            <a:pathLst>
                              <a:path w="32011" h="22657" fill="none" extrusionOk="0">
                                <a:moveTo>
                                  <a:pt x="32011" y="19982"/>
                                </a:moveTo>
                                <a:cubicBezTo>
                                  <a:pt x="28821" y="21736"/>
                                  <a:pt x="25240" y="22656"/>
                                  <a:pt x="21600" y="22657"/>
                                </a:cubicBezTo>
                                <a:cubicBezTo>
                                  <a:pt x="9670" y="22657"/>
                                  <a:pt x="0" y="12986"/>
                                  <a:pt x="0" y="1057"/>
                                </a:cubicBezTo>
                                <a:cubicBezTo>
                                  <a:pt x="-1" y="704"/>
                                  <a:pt x="8" y="352"/>
                                  <a:pt x="25" y="-1"/>
                                </a:cubicBezTo>
                              </a:path>
                              <a:path w="32011" h="22657" stroke="0" extrusionOk="0">
                                <a:moveTo>
                                  <a:pt x="32011" y="19982"/>
                                </a:moveTo>
                                <a:cubicBezTo>
                                  <a:pt x="28821" y="21736"/>
                                  <a:pt x="25240" y="22656"/>
                                  <a:pt x="21600" y="22657"/>
                                </a:cubicBezTo>
                                <a:cubicBezTo>
                                  <a:pt x="9670" y="22657"/>
                                  <a:pt x="0" y="12986"/>
                                  <a:pt x="0" y="1057"/>
                                </a:cubicBezTo>
                                <a:cubicBezTo>
                                  <a:pt x="-1" y="704"/>
                                  <a:pt x="8" y="352"/>
                                  <a:pt x="25" y="-1"/>
                                </a:cubicBezTo>
                                <a:lnTo>
                                  <a:pt x="21600" y="1057"/>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10" name="Freeform 765"/>
                          <p:cNvSpPr>
                            <a:spLocks noChangeAspect="1"/>
                          </p:cNvSpPr>
                          <p:nvPr/>
                        </p:nvSpPr>
                        <p:spPr bwMode="auto">
                          <a:xfrm>
                            <a:off x="1329" y="1413"/>
                            <a:ext cx="180" cy="134"/>
                          </a:xfrm>
                          <a:custGeom>
                            <a:avLst/>
                            <a:gdLst>
                              <a:gd name="T0" fmla="*/ 1758 w 81"/>
                              <a:gd name="T1" fmla="*/ 1419 h 61"/>
                              <a:gd name="T2" fmla="*/ 1976 w 81"/>
                              <a:gd name="T3" fmla="*/ 956 h 61"/>
                              <a:gd name="T4" fmla="*/ 340 w 81"/>
                              <a:gd name="T5" fmla="*/ 20 h 61"/>
                              <a:gd name="T6" fmla="*/ 0 w 81"/>
                              <a:gd name="T7" fmla="*/ 20 h 61"/>
                              <a:gd name="T8" fmla="*/ 340 w 81"/>
                              <a:gd name="T9" fmla="*/ 956 h 61"/>
                              <a:gd name="T10" fmla="*/ 1758 w 81"/>
                              <a:gd name="T11" fmla="*/ 1419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11" name="Arc 766"/>
                          <p:cNvSpPr>
                            <a:spLocks noChangeAspect="1"/>
                          </p:cNvSpPr>
                          <p:nvPr/>
                        </p:nvSpPr>
                        <p:spPr bwMode="auto">
                          <a:xfrm>
                            <a:off x="1330" y="1417"/>
                            <a:ext cx="177" cy="131"/>
                          </a:xfrm>
                          <a:custGeom>
                            <a:avLst/>
                            <a:gdLst>
                              <a:gd name="T0" fmla="*/ 0 w 25945"/>
                              <a:gd name="T1" fmla="*/ 0 h 32434"/>
                              <a:gd name="T2" fmla="*/ 0 w 25945"/>
                              <a:gd name="T3" fmla="*/ 0 h 32434"/>
                              <a:gd name="T4" fmla="*/ 0 w 25945"/>
                              <a:gd name="T5" fmla="*/ 0 h 32434"/>
                              <a:gd name="T6" fmla="*/ 0 60000 65536"/>
                              <a:gd name="T7" fmla="*/ 0 60000 65536"/>
                              <a:gd name="T8" fmla="*/ 0 60000 65536"/>
                              <a:gd name="T9" fmla="*/ 0 w 25945"/>
                              <a:gd name="T10" fmla="*/ 0 h 32434"/>
                              <a:gd name="T11" fmla="*/ 25945 w 25945"/>
                              <a:gd name="T12" fmla="*/ 32434 h 32434"/>
                            </a:gdLst>
                            <a:ahLst/>
                            <a:cxnLst>
                              <a:cxn ang="T6">
                                <a:pos x="T0" y="T1"/>
                              </a:cxn>
                              <a:cxn ang="T7">
                                <a:pos x="T2" y="T3"/>
                              </a:cxn>
                              <a:cxn ang="T8">
                                <a:pos x="T4" y="T5"/>
                              </a:cxn>
                            </a:cxnLst>
                            <a:rect l="T9" t="T10" r="T11" b="T12"/>
                            <a:pathLst>
                              <a:path w="25945" h="32434" fill="none" extrusionOk="0">
                                <a:moveTo>
                                  <a:pt x="0" y="441"/>
                                </a:moveTo>
                                <a:cubicBezTo>
                                  <a:pt x="1429" y="147"/>
                                  <a:pt x="2885" y="-1"/>
                                  <a:pt x="4345" y="0"/>
                                </a:cubicBezTo>
                                <a:cubicBezTo>
                                  <a:pt x="16274" y="0"/>
                                  <a:pt x="25945" y="9670"/>
                                  <a:pt x="25945" y="21600"/>
                                </a:cubicBezTo>
                                <a:cubicBezTo>
                                  <a:pt x="25945" y="25404"/>
                                  <a:pt x="24939" y="29142"/>
                                  <a:pt x="23031" y="32433"/>
                                </a:cubicBezTo>
                              </a:path>
                              <a:path w="25945" h="32434" stroke="0" extrusionOk="0">
                                <a:moveTo>
                                  <a:pt x="0" y="441"/>
                                </a:moveTo>
                                <a:cubicBezTo>
                                  <a:pt x="1429" y="147"/>
                                  <a:pt x="2885" y="-1"/>
                                  <a:pt x="4345" y="0"/>
                                </a:cubicBezTo>
                                <a:cubicBezTo>
                                  <a:pt x="16274" y="0"/>
                                  <a:pt x="25945" y="9670"/>
                                  <a:pt x="25945" y="21600"/>
                                </a:cubicBezTo>
                                <a:cubicBezTo>
                                  <a:pt x="25945" y="25404"/>
                                  <a:pt x="24939" y="29142"/>
                                  <a:pt x="23031" y="32433"/>
                                </a:cubicBezTo>
                                <a:lnTo>
                                  <a:pt x="4345" y="2160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12" name="Freeform 767"/>
                          <p:cNvSpPr>
                            <a:spLocks noChangeAspect="1"/>
                          </p:cNvSpPr>
                          <p:nvPr/>
                        </p:nvSpPr>
                        <p:spPr bwMode="auto">
                          <a:xfrm>
                            <a:off x="1380" y="1545"/>
                            <a:ext cx="172" cy="133"/>
                          </a:xfrm>
                          <a:custGeom>
                            <a:avLst/>
                            <a:gdLst>
                              <a:gd name="T0" fmla="*/ 1537 w 77"/>
                              <a:gd name="T1" fmla="*/ 1450 h 60"/>
                              <a:gd name="T2" fmla="*/ 1917 w 77"/>
                              <a:gd name="T3" fmla="*/ 849 h 60"/>
                              <a:gd name="T4" fmla="*/ 1193 w 77"/>
                              <a:gd name="T5" fmla="*/ 0 h 60"/>
                              <a:gd name="T6" fmla="*/ 0 w 77"/>
                              <a:gd name="T7" fmla="*/ 849 h 60"/>
                              <a:gd name="T8" fmla="*/ 1537 w 77"/>
                              <a:gd name="T9" fmla="*/ 1450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13" name="Arc 768"/>
                          <p:cNvSpPr>
                            <a:spLocks noChangeAspect="1"/>
                          </p:cNvSpPr>
                          <p:nvPr/>
                        </p:nvSpPr>
                        <p:spPr bwMode="auto">
                          <a:xfrm>
                            <a:off x="1380" y="1548"/>
                            <a:ext cx="170" cy="131"/>
                          </a:xfrm>
                          <a:custGeom>
                            <a:avLst/>
                            <a:gdLst>
                              <a:gd name="T0" fmla="*/ 0 w 21600"/>
                              <a:gd name="T1" fmla="*/ 0 h 29676"/>
                              <a:gd name="T2" fmla="*/ 0 w 21600"/>
                              <a:gd name="T3" fmla="*/ 0 h 29676"/>
                              <a:gd name="T4" fmla="*/ 0 w 21600"/>
                              <a:gd name="T5" fmla="*/ 0 h 29676"/>
                              <a:gd name="T6" fmla="*/ 0 60000 65536"/>
                              <a:gd name="T7" fmla="*/ 0 60000 65536"/>
                              <a:gd name="T8" fmla="*/ 0 60000 65536"/>
                              <a:gd name="T9" fmla="*/ 0 w 21600"/>
                              <a:gd name="T10" fmla="*/ 0 h 29676"/>
                              <a:gd name="T11" fmla="*/ 21600 w 21600"/>
                              <a:gd name="T12" fmla="*/ 29676 h 29676"/>
                            </a:gdLst>
                            <a:ahLst/>
                            <a:cxnLst>
                              <a:cxn ang="T6">
                                <a:pos x="T0" y="T1"/>
                              </a:cxn>
                              <a:cxn ang="T7">
                                <a:pos x="T2" y="T3"/>
                              </a:cxn>
                              <a:cxn ang="T8">
                                <a:pos x="T4" y="T5"/>
                              </a:cxn>
                            </a:cxnLst>
                            <a:rect l="T9" t="T10" r="T11" b="T12"/>
                            <a:pathLst>
                              <a:path w="21600" h="29676" fill="none" extrusionOk="0">
                                <a:moveTo>
                                  <a:pt x="13401" y="-1"/>
                                </a:moveTo>
                                <a:cubicBezTo>
                                  <a:pt x="18579" y="4096"/>
                                  <a:pt x="21600" y="10336"/>
                                  <a:pt x="21600" y="16940"/>
                                </a:cubicBezTo>
                                <a:cubicBezTo>
                                  <a:pt x="21600" y="21518"/>
                                  <a:pt x="20145" y="25978"/>
                                  <a:pt x="17445" y="29675"/>
                                </a:cubicBezTo>
                              </a:path>
                              <a:path w="21600" h="29676" stroke="0" extrusionOk="0">
                                <a:moveTo>
                                  <a:pt x="13401" y="-1"/>
                                </a:moveTo>
                                <a:cubicBezTo>
                                  <a:pt x="18579" y="4096"/>
                                  <a:pt x="21600" y="10336"/>
                                  <a:pt x="21600" y="16940"/>
                                </a:cubicBezTo>
                                <a:cubicBezTo>
                                  <a:pt x="21600" y="21518"/>
                                  <a:pt x="20145" y="25978"/>
                                  <a:pt x="17445" y="29675"/>
                                </a:cubicBezTo>
                                <a:lnTo>
                                  <a:pt x="0" y="1694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14" name="Freeform 769"/>
                          <p:cNvSpPr>
                            <a:spLocks noChangeAspect="1"/>
                          </p:cNvSpPr>
                          <p:nvPr/>
                        </p:nvSpPr>
                        <p:spPr bwMode="auto">
                          <a:xfrm>
                            <a:off x="1322" y="1676"/>
                            <a:ext cx="203" cy="192"/>
                          </a:xfrm>
                          <a:custGeom>
                            <a:avLst/>
                            <a:gdLst>
                              <a:gd name="T0" fmla="*/ 0 w 91"/>
                              <a:gd name="T1" fmla="*/ 1969 h 87"/>
                              <a:gd name="T2" fmla="*/ 567 w 91"/>
                              <a:gd name="T3" fmla="*/ 2041 h 87"/>
                              <a:gd name="T4" fmla="*/ 2255 w 91"/>
                              <a:gd name="T5" fmla="*/ 472 h 87"/>
                              <a:gd name="T6" fmla="*/ 2175 w 91"/>
                              <a:gd name="T7" fmla="*/ 0 h 87"/>
                              <a:gd name="T8" fmla="*/ 567 w 91"/>
                              <a:gd name="T9" fmla="*/ 472 h 87"/>
                              <a:gd name="T10" fmla="*/ 0 w 91"/>
                              <a:gd name="T11" fmla="*/ 1969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15" name="Arc 770"/>
                          <p:cNvSpPr>
                            <a:spLocks noChangeAspect="1"/>
                          </p:cNvSpPr>
                          <p:nvPr/>
                        </p:nvSpPr>
                        <p:spPr bwMode="auto">
                          <a:xfrm>
                            <a:off x="1325" y="1678"/>
                            <a:ext cx="198" cy="188"/>
                          </a:xfrm>
                          <a:custGeom>
                            <a:avLst/>
                            <a:gdLst>
                              <a:gd name="T0" fmla="*/ 0 w 28670"/>
                              <a:gd name="T1" fmla="*/ 0 h 27823"/>
                              <a:gd name="T2" fmla="*/ 0 w 28670"/>
                              <a:gd name="T3" fmla="*/ 0 h 27823"/>
                              <a:gd name="T4" fmla="*/ 0 w 28670"/>
                              <a:gd name="T5" fmla="*/ 0 h 27823"/>
                              <a:gd name="T6" fmla="*/ 0 60000 65536"/>
                              <a:gd name="T7" fmla="*/ 0 60000 65536"/>
                              <a:gd name="T8" fmla="*/ 0 60000 65536"/>
                              <a:gd name="T9" fmla="*/ 0 w 28670"/>
                              <a:gd name="T10" fmla="*/ 0 h 27823"/>
                              <a:gd name="T11" fmla="*/ 28670 w 28670"/>
                              <a:gd name="T12" fmla="*/ 27823 h 27823"/>
                            </a:gdLst>
                            <a:ahLst/>
                            <a:cxnLst>
                              <a:cxn ang="T6">
                                <a:pos x="T0" y="T1"/>
                              </a:cxn>
                              <a:cxn ang="T7">
                                <a:pos x="T2" y="T3"/>
                              </a:cxn>
                              <a:cxn ang="T8">
                                <a:pos x="T4" y="T5"/>
                              </a:cxn>
                            </a:cxnLst>
                            <a:rect l="T9" t="T10" r="T11" b="T12"/>
                            <a:pathLst>
                              <a:path w="28670" h="27823" fill="none" extrusionOk="0">
                                <a:moveTo>
                                  <a:pt x="27754" y="-1"/>
                                </a:moveTo>
                                <a:cubicBezTo>
                                  <a:pt x="28361" y="2018"/>
                                  <a:pt x="28670" y="4115"/>
                                  <a:pt x="28670" y="6223"/>
                                </a:cubicBezTo>
                                <a:cubicBezTo>
                                  <a:pt x="28670" y="18152"/>
                                  <a:pt x="18999" y="27823"/>
                                  <a:pt x="7070" y="27823"/>
                                </a:cubicBezTo>
                                <a:cubicBezTo>
                                  <a:pt x="4663" y="27823"/>
                                  <a:pt x="2273" y="27420"/>
                                  <a:pt x="-1" y="26633"/>
                                </a:cubicBezTo>
                              </a:path>
                              <a:path w="28670" h="27823" stroke="0" extrusionOk="0">
                                <a:moveTo>
                                  <a:pt x="27754" y="-1"/>
                                </a:moveTo>
                                <a:cubicBezTo>
                                  <a:pt x="28361" y="2018"/>
                                  <a:pt x="28670" y="4115"/>
                                  <a:pt x="28670" y="6223"/>
                                </a:cubicBezTo>
                                <a:cubicBezTo>
                                  <a:pt x="28670" y="18152"/>
                                  <a:pt x="18999" y="27823"/>
                                  <a:pt x="7070" y="27823"/>
                                </a:cubicBezTo>
                                <a:cubicBezTo>
                                  <a:pt x="4663" y="27823"/>
                                  <a:pt x="2273" y="27420"/>
                                  <a:pt x="-1" y="26633"/>
                                </a:cubicBezTo>
                                <a:lnTo>
                                  <a:pt x="7070" y="6223"/>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16" name="Freeform 771"/>
                          <p:cNvSpPr>
                            <a:spLocks noChangeAspect="1"/>
                          </p:cNvSpPr>
                          <p:nvPr/>
                        </p:nvSpPr>
                        <p:spPr bwMode="auto">
                          <a:xfrm>
                            <a:off x="626" y="1545"/>
                            <a:ext cx="112" cy="181"/>
                          </a:xfrm>
                          <a:custGeom>
                            <a:avLst/>
                            <a:gdLst>
                              <a:gd name="T0" fmla="*/ 1178 w 50"/>
                              <a:gd name="T1" fmla="*/ 0 h 82"/>
                              <a:gd name="T2" fmla="*/ 20 w 50"/>
                              <a:gd name="T3" fmla="*/ 1000 h 82"/>
                              <a:gd name="T4" fmla="*/ 753 w 50"/>
                              <a:gd name="T5" fmla="*/ 1949 h 82"/>
                              <a:gd name="T6" fmla="*/ 1259 w 50"/>
                              <a:gd name="T7" fmla="*/ 1024 h 82"/>
                              <a:gd name="T8" fmla="*/ 1178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17" name="Arc 772"/>
                          <p:cNvSpPr>
                            <a:spLocks noChangeAspect="1"/>
                          </p:cNvSpPr>
                          <p:nvPr/>
                        </p:nvSpPr>
                        <p:spPr bwMode="auto">
                          <a:xfrm>
                            <a:off x="630" y="1547"/>
                            <a:ext cx="108" cy="178"/>
                          </a:xfrm>
                          <a:custGeom>
                            <a:avLst/>
                            <a:gdLst>
                              <a:gd name="T0" fmla="*/ 0 w 21600"/>
                              <a:gd name="T1" fmla="*/ 0 h 41327"/>
                              <a:gd name="T2" fmla="*/ 0 w 21600"/>
                              <a:gd name="T3" fmla="*/ 0 h 41327"/>
                              <a:gd name="T4" fmla="*/ 0 w 21600"/>
                              <a:gd name="T5" fmla="*/ 0 h 41327"/>
                              <a:gd name="T6" fmla="*/ 0 60000 65536"/>
                              <a:gd name="T7" fmla="*/ 0 60000 65536"/>
                              <a:gd name="T8" fmla="*/ 0 60000 65536"/>
                              <a:gd name="T9" fmla="*/ 0 w 21600"/>
                              <a:gd name="T10" fmla="*/ 0 h 41327"/>
                              <a:gd name="T11" fmla="*/ 21600 w 21600"/>
                              <a:gd name="T12" fmla="*/ 41327 h 41327"/>
                            </a:gdLst>
                            <a:ahLst/>
                            <a:cxnLst>
                              <a:cxn ang="T6">
                                <a:pos x="T0" y="T1"/>
                              </a:cxn>
                              <a:cxn ang="T7">
                                <a:pos x="T2" y="T3"/>
                              </a:cxn>
                              <a:cxn ang="T8">
                                <a:pos x="T4" y="T5"/>
                              </a:cxn>
                            </a:cxnLst>
                            <a:rect l="T9" t="T10" r="T11" b="T12"/>
                            <a:pathLst>
                              <a:path w="21600" h="41327" fill="none" extrusionOk="0">
                                <a:moveTo>
                                  <a:pt x="12901" y="41326"/>
                                </a:moveTo>
                                <a:cubicBezTo>
                                  <a:pt x="5061" y="37877"/>
                                  <a:pt x="0" y="30121"/>
                                  <a:pt x="0" y="21556"/>
                                </a:cubicBezTo>
                                <a:cubicBezTo>
                                  <a:pt x="-1" y="10160"/>
                                  <a:pt x="8853" y="724"/>
                                  <a:pt x="20225" y="-1"/>
                                </a:cubicBezTo>
                              </a:path>
                              <a:path w="21600" h="41327" stroke="0" extrusionOk="0">
                                <a:moveTo>
                                  <a:pt x="12901" y="41326"/>
                                </a:moveTo>
                                <a:cubicBezTo>
                                  <a:pt x="5061" y="37877"/>
                                  <a:pt x="0" y="30121"/>
                                  <a:pt x="0" y="21556"/>
                                </a:cubicBezTo>
                                <a:cubicBezTo>
                                  <a:pt x="-1" y="10160"/>
                                  <a:pt x="8853" y="724"/>
                                  <a:pt x="20225" y="-1"/>
                                </a:cubicBezTo>
                                <a:lnTo>
                                  <a:pt x="21600" y="21556"/>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18" name="Freeform 773"/>
                          <p:cNvSpPr>
                            <a:spLocks noChangeAspect="1"/>
                          </p:cNvSpPr>
                          <p:nvPr/>
                        </p:nvSpPr>
                        <p:spPr bwMode="auto">
                          <a:xfrm>
                            <a:off x="918" y="1793"/>
                            <a:ext cx="411" cy="108"/>
                          </a:xfrm>
                          <a:custGeom>
                            <a:avLst/>
                            <a:gdLst>
                              <a:gd name="T0" fmla="*/ 0 w 184"/>
                              <a:gd name="T1" fmla="*/ 234 h 49"/>
                              <a:gd name="T2" fmla="*/ 2484 w 184"/>
                              <a:gd name="T3" fmla="*/ 1157 h 49"/>
                              <a:gd name="T4" fmla="*/ 4581 w 184"/>
                              <a:gd name="T5" fmla="*/ 666 h 49"/>
                              <a:gd name="T6" fmla="*/ 2484 w 184"/>
                              <a:gd name="T7" fmla="*/ 0 h 49"/>
                              <a:gd name="T8" fmla="*/ 0 w 184"/>
                              <a:gd name="T9" fmla="*/ 234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19" name="Arc 774"/>
                          <p:cNvSpPr>
                            <a:spLocks noChangeAspect="1"/>
                          </p:cNvSpPr>
                          <p:nvPr/>
                        </p:nvSpPr>
                        <p:spPr bwMode="auto">
                          <a:xfrm>
                            <a:off x="921" y="1793"/>
                            <a:ext cx="407" cy="109"/>
                          </a:xfrm>
                          <a:custGeom>
                            <a:avLst/>
                            <a:gdLst>
                              <a:gd name="T0" fmla="*/ 0 w 38787"/>
                              <a:gd name="T1" fmla="*/ 0 h 21600"/>
                              <a:gd name="T2" fmla="*/ 0 w 38787"/>
                              <a:gd name="T3" fmla="*/ 0 h 21600"/>
                              <a:gd name="T4" fmla="*/ 0 w 38787"/>
                              <a:gd name="T5" fmla="*/ 0 h 21600"/>
                              <a:gd name="T6" fmla="*/ 0 60000 65536"/>
                              <a:gd name="T7" fmla="*/ 0 60000 65536"/>
                              <a:gd name="T8" fmla="*/ 0 60000 65536"/>
                              <a:gd name="T9" fmla="*/ 0 w 38787"/>
                              <a:gd name="T10" fmla="*/ 0 h 21600"/>
                              <a:gd name="T11" fmla="*/ 38787 w 38787"/>
                              <a:gd name="T12" fmla="*/ 21600 h 21600"/>
                            </a:gdLst>
                            <a:ahLst/>
                            <a:cxnLst>
                              <a:cxn ang="T6">
                                <a:pos x="T0" y="T1"/>
                              </a:cxn>
                              <a:cxn ang="T7">
                                <a:pos x="T2" y="T3"/>
                              </a:cxn>
                              <a:cxn ang="T8">
                                <a:pos x="T4" y="T5"/>
                              </a:cxn>
                            </a:cxnLst>
                            <a:rect l="T9" t="T10" r="T11" b="T12"/>
                            <a:pathLst>
                              <a:path w="38787" h="21600" fill="none" extrusionOk="0">
                                <a:moveTo>
                                  <a:pt x="38786" y="12472"/>
                                </a:moveTo>
                                <a:cubicBezTo>
                                  <a:pt x="34738" y="18197"/>
                                  <a:pt x="28163" y="21599"/>
                                  <a:pt x="21152" y="21600"/>
                                </a:cubicBezTo>
                                <a:cubicBezTo>
                                  <a:pt x="10909" y="21600"/>
                                  <a:pt x="2075" y="14406"/>
                                  <a:pt x="-1" y="4376"/>
                                </a:cubicBezTo>
                              </a:path>
                              <a:path w="38787" h="21600" stroke="0" extrusionOk="0">
                                <a:moveTo>
                                  <a:pt x="38786" y="12472"/>
                                </a:moveTo>
                                <a:cubicBezTo>
                                  <a:pt x="34738" y="18197"/>
                                  <a:pt x="28163" y="21599"/>
                                  <a:pt x="21152" y="21600"/>
                                </a:cubicBezTo>
                                <a:cubicBezTo>
                                  <a:pt x="10909" y="21600"/>
                                  <a:pt x="2075" y="14406"/>
                                  <a:pt x="-1" y="4376"/>
                                </a:cubicBezTo>
                                <a:lnTo>
                                  <a:pt x="21152" y="0"/>
                                </a:lnTo>
                                <a:close/>
                              </a:path>
                            </a:pathLst>
                          </a:custGeom>
                          <a:noFill/>
                          <a:ln w="635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nvGrpSpPr>
                      <p:cNvPr id="59455" name="Group 775"/>
                      <p:cNvGrpSpPr>
                        <a:grpSpLocks noChangeAspect="1"/>
                      </p:cNvGrpSpPr>
                      <p:nvPr/>
                    </p:nvGrpSpPr>
                    <p:grpSpPr bwMode="auto">
                      <a:xfrm>
                        <a:off x="1237" y="1448"/>
                        <a:ext cx="187" cy="186"/>
                        <a:chOff x="1237" y="1448"/>
                        <a:chExt cx="187" cy="186"/>
                      </a:xfrm>
                    </p:grpSpPr>
                    <p:sp>
                      <p:nvSpPr>
                        <p:cNvPr id="59582" name="Freeform 776"/>
                        <p:cNvSpPr>
                          <a:spLocks noChangeAspect="1"/>
                        </p:cNvSpPr>
                        <p:nvPr/>
                      </p:nvSpPr>
                      <p:spPr bwMode="auto">
                        <a:xfrm>
                          <a:off x="1264" y="1561"/>
                          <a:ext cx="160" cy="20"/>
                        </a:xfrm>
                        <a:custGeom>
                          <a:avLst/>
                          <a:gdLst>
                            <a:gd name="T0" fmla="*/ 0 w 160"/>
                            <a:gd name="T1" fmla="*/ 20 h 20"/>
                            <a:gd name="T2" fmla="*/ 20 w 160"/>
                            <a:gd name="T3" fmla="*/ 0 h 20"/>
                            <a:gd name="T4" fmla="*/ 160 w 160"/>
                            <a:gd name="T5" fmla="*/ 0 h 20"/>
                            <a:gd name="T6" fmla="*/ 143 w 160"/>
                            <a:gd name="T7" fmla="*/ 20 h 20"/>
                            <a:gd name="T8" fmla="*/ 0 w 160"/>
                            <a:gd name="T9" fmla="*/ 20 h 20"/>
                            <a:gd name="T10" fmla="*/ 0 60000 65536"/>
                            <a:gd name="T11" fmla="*/ 0 60000 65536"/>
                            <a:gd name="T12" fmla="*/ 0 60000 65536"/>
                            <a:gd name="T13" fmla="*/ 0 60000 65536"/>
                            <a:gd name="T14" fmla="*/ 0 60000 65536"/>
                            <a:gd name="T15" fmla="*/ 0 w 160"/>
                            <a:gd name="T16" fmla="*/ 0 h 20"/>
                            <a:gd name="T17" fmla="*/ 160 w 160"/>
                            <a:gd name="T18" fmla="*/ 20 h 20"/>
                          </a:gdLst>
                          <a:ahLst/>
                          <a:cxnLst>
                            <a:cxn ang="T10">
                              <a:pos x="T0" y="T1"/>
                            </a:cxn>
                            <a:cxn ang="T11">
                              <a:pos x="T2" y="T3"/>
                            </a:cxn>
                            <a:cxn ang="T12">
                              <a:pos x="T4" y="T5"/>
                            </a:cxn>
                            <a:cxn ang="T13">
                              <a:pos x="T6" y="T7"/>
                            </a:cxn>
                            <a:cxn ang="T14">
                              <a:pos x="T8" y="T9"/>
                            </a:cxn>
                          </a:cxnLst>
                          <a:rect l="T15" t="T16" r="T17" b="T18"/>
                          <a:pathLst>
                            <a:path w="160" h="20">
                              <a:moveTo>
                                <a:pt x="0" y="20"/>
                              </a:moveTo>
                              <a:lnTo>
                                <a:pt x="20" y="0"/>
                              </a:lnTo>
                              <a:lnTo>
                                <a:pt x="160" y="0"/>
                              </a:lnTo>
                              <a:lnTo>
                                <a:pt x="143" y="20"/>
                              </a:lnTo>
                              <a:lnTo>
                                <a:pt x="0" y="2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83" name="Freeform 777"/>
                        <p:cNvSpPr>
                          <a:spLocks noChangeAspect="1"/>
                        </p:cNvSpPr>
                        <p:nvPr/>
                      </p:nvSpPr>
                      <p:spPr bwMode="auto">
                        <a:xfrm>
                          <a:off x="1264" y="1561"/>
                          <a:ext cx="160" cy="20"/>
                        </a:xfrm>
                        <a:custGeom>
                          <a:avLst/>
                          <a:gdLst>
                            <a:gd name="T0" fmla="*/ 0 w 160"/>
                            <a:gd name="T1" fmla="*/ 20 h 20"/>
                            <a:gd name="T2" fmla="*/ 20 w 160"/>
                            <a:gd name="T3" fmla="*/ 0 h 20"/>
                            <a:gd name="T4" fmla="*/ 160 w 160"/>
                            <a:gd name="T5" fmla="*/ 0 h 20"/>
                            <a:gd name="T6" fmla="*/ 143 w 160"/>
                            <a:gd name="T7" fmla="*/ 20 h 20"/>
                            <a:gd name="T8" fmla="*/ 0 w 160"/>
                            <a:gd name="T9" fmla="*/ 20 h 20"/>
                            <a:gd name="T10" fmla="*/ 0 60000 65536"/>
                            <a:gd name="T11" fmla="*/ 0 60000 65536"/>
                            <a:gd name="T12" fmla="*/ 0 60000 65536"/>
                            <a:gd name="T13" fmla="*/ 0 60000 65536"/>
                            <a:gd name="T14" fmla="*/ 0 60000 65536"/>
                            <a:gd name="T15" fmla="*/ 0 w 160"/>
                            <a:gd name="T16" fmla="*/ 0 h 20"/>
                            <a:gd name="T17" fmla="*/ 160 w 160"/>
                            <a:gd name="T18" fmla="*/ 20 h 20"/>
                          </a:gdLst>
                          <a:ahLst/>
                          <a:cxnLst>
                            <a:cxn ang="T10">
                              <a:pos x="T0" y="T1"/>
                            </a:cxn>
                            <a:cxn ang="T11">
                              <a:pos x="T2" y="T3"/>
                            </a:cxn>
                            <a:cxn ang="T12">
                              <a:pos x="T4" y="T5"/>
                            </a:cxn>
                            <a:cxn ang="T13">
                              <a:pos x="T6" y="T7"/>
                            </a:cxn>
                            <a:cxn ang="T14">
                              <a:pos x="T8" y="T9"/>
                            </a:cxn>
                          </a:cxnLst>
                          <a:rect l="T15" t="T16" r="T17" b="T18"/>
                          <a:pathLst>
                            <a:path w="160" h="20">
                              <a:moveTo>
                                <a:pt x="0" y="20"/>
                              </a:moveTo>
                              <a:lnTo>
                                <a:pt x="20" y="0"/>
                              </a:lnTo>
                              <a:lnTo>
                                <a:pt x="160" y="0"/>
                              </a:lnTo>
                              <a:lnTo>
                                <a:pt x="143" y="20"/>
                              </a:lnTo>
                              <a:lnTo>
                                <a:pt x="0" y="20"/>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84" name="Rectangle 778"/>
                        <p:cNvSpPr>
                          <a:spLocks noChangeAspect="1" noChangeArrowheads="1"/>
                        </p:cNvSpPr>
                        <p:nvPr/>
                      </p:nvSpPr>
                      <p:spPr bwMode="auto">
                        <a:xfrm>
                          <a:off x="1264" y="1581"/>
                          <a:ext cx="143" cy="24"/>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85" name="Rectangle 779"/>
                        <p:cNvSpPr>
                          <a:spLocks noChangeAspect="1" noChangeArrowheads="1"/>
                        </p:cNvSpPr>
                        <p:nvPr/>
                      </p:nvSpPr>
                      <p:spPr bwMode="auto">
                        <a:xfrm>
                          <a:off x="1265" y="1582"/>
                          <a:ext cx="141" cy="22"/>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86" name="Freeform 780"/>
                        <p:cNvSpPr>
                          <a:spLocks noChangeAspect="1"/>
                        </p:cNvSpPr>
                        <p:nvPr/>
                      </p:nvSpPr>
                      <p:spPr bwMode="auto">
                        <a:xfrm>
                          <a:off x="1407" y="1561"/>
                          <a:ext cx="17" cy="44"/>
                        </a:xfrm>
                        <a:custGeom>
                          <a:avLst/>
                          <a:gdLst>
                            <a:gd name="T0" fmla="*/ 0 w 17"/>
                            <a:gd name="T1" fmla="*/ 44 h 44"/>
                            <a:gd name="T2" fmla="*/ 17 w 17"/>
                            <a:gd name="T3" fmla="*/ 26 h 44"/>
                            <a:gd name="T4" fmla="*/ 17 w 17"/>
                            <a:gd name="T5" fmla="*/ 0 h 44"/>
                            <a:gd name="T6" fmla="*/ 0 w 17"/>
                            <a:gd name="T7" fmla="*/ 20 h 44"/>
                            <a:gd name="T8" fmla="*/ 0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0" y="44"/>
                              </a:moveTo>
                              <a:lnTo>
                                <a:pt x="17" y="26"/>
                              </a:lnTo>
                              <a:lnTo>
                                <a:pt x="17" y="0"/>
                              </a:lnTo>
                              <a:lnTo>
                                <a:pt x="0" y="20"/>
                              </a:lnTo>
                              <a:lnTo>
                                <a:pt x="0" y="4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87" name="Freeform 781"/>
                        <p:cNvSpPr>
                          <a:spLocks noChangeAspect="1"/>
                        </p:cNvSpPr>
                        <p:nvPr/>
                      </p:nvSpPr>
                      <p:spPr bwMode="auto">
                        <a:xfrm>
                          <a:off x="1407" y="1561"/>
                          <a:ext cx="17" cy="44"/>
                        </a:xfrm>
                        <a:custGeom>
                          <a:avLst/>
                          <a:gdLst>
                            <a:gd name="T0" fmla="*/ 0 w 17"/>
                            <a:gd name="T1" fmla="*/ 44 h 44"/>
                            <a:gd name="T2" fmla="*/ 17 w 17"/>
                            <a:gd name="T3" fmla="*/ 26 h 44"/>
                            <a:gd name="T4" fmla="*/ 17 w 17"/>
                            <a:gd name="T5" fmla="*/ 0 h 44"/>
                            <a:gd name="T6" fmla="*/ 0 w 17"/>
                            <a:gd name="T7" fmla="*/ 20 h 44"/>
                            <a:gd name="T8" fmla="*/ 0 w 17"/>
                            <a:gd name="T9" fmla="*/ 44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0" y="44"/>
                              </a:moveTo>
                              <a:lnTo>
                                <a:pt x="17" y="26"/>
                              </a:lnTo>
                              <a:lnTo>
                                <a:pt x="17" y="0"/>
                              </a:lnTo>
                              <a:lnTo>
                                <a:pt x="0" y="20"/>
                              </a:lnTo>
                              <a:lnTo>
                                <a:pt x="0" y="4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88" name="Freeform 782"/>
                        <p:cNvSpPr>
                          <a:spLocks noChangeAspect="1"/>
                        </p:cNvSpPr>
                        <p:nvPr/>
                      </p:nvSpPr>
                      <p:spPr bwMode="auto">
                        <a:xfrm>
                          <a:off x="1268" y="1561"/>
                          <a:ext cx="154" cy="15"/>
                        </a:xfrm>
                        <a:custGeom>
                          <a:avLst/>
                          <a:gdLst>
                            <a:gd name="T0" fmla="*/ 0 w 154"/>
                            <a:gd name="T1" fmla="*/ 15 h 15"/>
                            <a:gd name="T2" fmla="*/ 16 w 154"/>
                            <a:gd name="T3" fmla="*/ 0 h 15"/>
                            <a:gd name="T4" fmla="*/ 154 w 154"/>
                            <a:gd name="T5" fmla="*/ 0 h 15"/>
                            <a:gd name="T6" fmla="*/ 141 w 154"/>
                            <a:gd name="T7" fmla="*/ 15 h 15"/>
                            <a:gd name="T8" fmla="*/ 0 w 154"/>
                            <a:gd name="T9" fmla="*/ 15 h 15"/>
                            <a:gd name="T10" fmla="*/ 0 60000 65536"/>
                            <a:gd name="T11" fmla="*/ 0 60000 65536"/>
                            <a:gd name="T12" fmla="*/ 0 60000 65536"/>
                            <a:gd name="T13" fmla="*/ 0 60000 65536"/>
                            <a:gd name="T14" fmla="*/ 0 60000 65536"/>
                            <a:gd name="T15" fmla="*/ 0 w 154"/>
                            <a:gd name="T16" fmla="*/ 0 h 15"/>
                            <a:gd name="T17" fmla="*/ 154 w 154"/>
                            <a:gd name="T18" fmla="*/ 15 h 15"/>
                          </a:gdLst>
                          <a:ahLst/>
                          <a:cxnLst>
                            <a:cxn ang="T10">
                              <a:pos x="T0" y="T1"/>
                            </a:cxn>
                            <a:cxn ang="T11">
                              <a:pos x="T2" y="T3"/>
                            </a:cxn>
                            <a:cxn ang="T12">
                              <a:pos x="T4" y="T5"/>
                            </a:cxn>
                            <a:cxn ang="T13">
                              <a:pos x="T6" y="T7"/>
                            </a:cxn>
                            <a:cxn ang="T14">
                              <a:pos x="T8" y="T9"/>
                            </a:cxn>
                          </a:cxnLst>
                          <a:rect l="T15" t="T16" r="T17" b="T18"/>
                          <a:pathLst>
                            <a:path w="154" h="15">
                              <a:moveTo>
                                <a:pt x="0" y="15"/>
                              </a:moveTo>
                              <a:lnTo>
                                <a:pt x="16" y="0"/>
                              </a:lnTo>
                              <a:lnTo>
                                <a:pt x="154" y="0"/>
                              </a:lnTo>
                              <a:lnTo>
                                <a:pt x="141"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89" name="Freeform 783"/>
                        <p:cNvSpPr>
                          <a:spLocks noChangeAspect="1"/>
                        </p:cNvSpPr>
                        <p:nvPr/>
                      </p:nvSpPr>
                      <p:spPr bwMode="auto">
                        <a:xfrm>
                          <a:off x="1268" y="1561"/>
                          <a:ext cx="154" cy="15"/>
                        </a:xfrm>
                        <a:custGeom>
                          <a:avLst/>
                          <a:gdLst>
                            <a:gd name="T0" fmla="*/ 0 w 154"/>
                            <a:gd name="T1" fmla="*/ 15 h 15"/>
                            <a:gd name="T2" fmla="*/ 16 w 154"/>
                            <a:gd name="T3" fmla="*/ 0 h 15"/>
                            <a:gd name="T4" fmla="*/ 154 w 154"/>
                            <a:gd name="T5" fmla="*/ 0 h 15"/>
                            <a:gd name="T6" fmla="*/ 141 w 154"/>
                            <a:gd name="T7" fmla="*/ 15 h 15"/>
                            <a:gd name="T8" fmla="*/ 0 w 154"/>
                            <a:gd name="T9" fmla="*/ 15 h 15"/>
                            <a:gd name="T10" fmla="*/ 0 60000 65536"/>
                            <a:gd name="T11" fmla="*/ 0 60000 65536"/>
                            <a:gd name="T12" fmla="*/ 0 60000 65536"/>
                            <a:gd name="T13" fmla="*/ 0 60000 65536"/>
                            <a:gd name="T14" fmla="*/ 0 60000 65536"/>
                            <a:gd name="T15" fmla="*/ 0 w 154"/>
                            <a:gd name="T16" fmla="*/ 0 h 15"/>
                            <a:gd name="T17" fmla="*/ 154 w 154"/>
                            <a:gd name="T18" fmla="*/ 15 h 15"/>
                          </a:gdLst>
                          <a:ahLst/>
                          <a:cxnLst>
                            <a:cxn ang="T10">
                              <a:pos x="T0" y="T1"/>
                            </a:cxn>
                            <a:cxn ang="T11">
                              <a:pos x="T2" y="T3"/>
                            </a:cxn>
                            <a:cxn ang="T12">
                              <a:pos x="T4" y="T5"/>
                            </a:cxn>
                            <a:cxn ang="T13">
                              <a:pos x="T6" y="T7"/>
                            </a:cxn>
                            <a:cxn ang="T14">
                              <a:pos x="T8" y="T9"/>
                            </a:cxn>
                          </a:cxnLst>
                          <a:rect l="T15" t="T16" r="T17" b="T18"/>
                          <a:pathLst>
                            <a:path w="154" h="15">
                              <a:moveTo>
                                <a:pt x="0" y="15"/>
                              </a:moveTo>
                              <a:lnTo>
                                <a:pt x="16" y="0"/>
                              </a:lnTo>
                              <a:lnTo>
                                <a:pt x="154" y="0"/>
                              </a:lnTo>
                              <a:lnTo>
                                <a:pt x="141" y="15"/>
                              </a:lnTo>
                              <a:lnTo>
                                <a:pt x="0" y="15"/>
                              </a:lnTo>
                              <a:close/>
                            </a:path>
                          </a:pathLst>
                        </a:custGeom>
                        <a:solidFill>
                          <a:srgbClr val="000000"/>
                        </a:solidFill>
                        <a:ln w="3175">
                          <a:solidFill>
                            <a:srgbClr val="000000"/>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90" name="Freeform 784"/>
                        <p:cNvSpPr>
                          <a:spLocks noChangeAspect="1"/>
                        </p:cNvSpPr>
                        <p:nvPr/>
                      </p:nvSpPr>
                      <p:spPr bwMode="auto">
                        <a:xfrm>
                          <a:off x="1266" y="1448"/>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91" name="Freeform 785"/>
                        <p:cNvSpPr>
                          <a:spLocks noChangeAspect="1"/>
                        </p:cNvSpPr>
                        <p:nvPr/>
                      </p:nvSpPr>
                      <p:spPr bwMode="auto">
                        <a:xfrm>
                          <a:off x="1266" y="1448"/>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92" name="Rectangle 786"/>
                        <p:cNvSpPr>
                          <a:spLocks noChangeAspect="1" noChangeArrowheads="1"/>
                        </p:cNvSpPr>
                        <p:nvPr/>
                      </p:nvSpPr>
                      <p:spPr bwMode="auto">
                        <a:xfrm>
                          <a:off x="1267" y="1464"/>
                          <a:ext cx="141" cy="109"/>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93" name="Rectangle 787"/>
                        <p:cNvSpPr>
                          <a:spLocks noChangeAspect="1" noChangeArrowheads="1"/>
                        </p:cNvSpPr>
                        <p:nvPr/>
                      </p:nvSpPr>
                      <p:spPr bwMode="auto">
                        <a:xfrm>
                          <a:off x="1278" y="1478"/>
                          <a:ext cx="116" cy="84"/>
                        </a:xfrm>
                        <a:prstGeom prst="rect">
                          <a:avLst/>
                        </a:prstGeom>
                        <a:solidFill>
                          <a:srgbClr val="FFFFFF"/>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94" name="Freeform 788"/>
                        <p:cNvSpPr>
                          <a:spLocks noChangeAspect="1"/>
                        </p:cNvSpPr>
                        <p:nvPr/>
                      </p:nvSpPr>
                      <p:spPr bwMode="auto">
                        <a:xfrm>
                          <a:off x="1407" y="1448"/>
                          <a:ext cx="15" cy="124"/>
                        </a:xfrm>
                        <a:custGeom>
                          <a:avLst/>
                          <a:gdLst>
                            <a:gd name="T0" fmla="*/ 0 w 15"/>
                            <a:gd name="T1" fmla="*/ 124 h 124"/>
                            <a:gd name="T2" fmla="*/ 15 w 15"/>
                            <a:gd name="T3" fmla="*/ 110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0"/>
                              </a:lnTo>
                              <a:lnTo>
                                <a:pt x="15" y="0"/>
                              </a:lnTo>
                              <a:lnTo>
                                <a:pt x="0" y="15"/>
                              </a:lnTo>
                              <a:lnTo>
                                <a:pt x="0" y="12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95" name="Freeform 789"/>
                        <p:cNvSpPr>
                          <a:spLocks noChangeAspect="1"/>
                        </p:cNvSpPr>
                        <p:nvPr/>
                      </p:nvSpPr>
                      <p:spPr bwMode="auto">
                        <a:xfrm>
                          <a:off x="1407" y="1448"/>
                          <a:ext cx="15" cy="124"/>
                        </a:xfrm>
                        <a:custGeom>
                          <a:avLst/>
                          <a:gdLst>
                            <a:gd name="T0" fmla="*/ 0 w 15"/>
                            <a:gd name="T1" fmla="*/ 124 h 124"/>
                            <a:gd name="T2" fmla="*/ 15 w 15"/>
                            <a:gd name="T3" fmla="*/ 110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0"/>
                              </a:lnTo>
                              <a:lnTo>
                                <a:pt x="15" y="0"/>
                              </a:lnTo>
                              <a:lnTo>
                                <a:pt x="0" y="15"/>
                              </a:lnTo>
                              <a:lnTo>
                                <a:pt x="0" y="12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96" name="Freeform 790"/>
                        <p:cNvSpPr>
                          <a:spLocks noChangeAspect="1"/>
                        </p:cNvSpPr>
                        <p:nvPr/>
                      </p:nvSpPr>
                      <p:spPr bwMode="auto">
                        <a:xfrm>
                          <a:off x="1237" y="1600"/>
                          <a:ext cx="176" cy="27"/>
                        </a:xfrm>
                        <a:custGeom>
                          <a:avLst/>
                          <a:gdLst>
                            <a:gd name="T0" fmla="*/ 0 w 176"/>
                            <a:gd name="T1" fmla="*/ 27 h 27"/>
                            <a:gd name="T2" fmla="*/ 22 w 176"/>
                            <a:gd name="T3" fmla="*/ 0 h 27"/>
                            <a:gd name="T4" fmla="*/ 176 w 176"/>
                            <a:gd name="T5" fmla="*/ 0 h 27"/>
                            <a:gd name="T6" fmla="*/ 154 w 176"/>
                            <a:gd name="T7" fmla="*/ 27 h 27"/>
                            <a:gd name="T8" fmla="*/ 0 w 176"/>
                            <a:gd name="T9" fmla="*/ 27 h 27"/>
                            <a:gd name="T10" fmla="*/ 0 60000 65536"/>
                            <a:gd name="T11" fmla="*/ 0 60000 65536"/>
                            <a:gd name="T12" fmla="*/ 0 60000 65536"/>
                            <a:gd name="T13" fmla="*/ 0 60000 65536"/>
                            <a:gd name="T14" fmla="*/ 0 60000 65536"/>
                            <a:gd name="T15" fmla="*/ 0 w 176"/>
                            <a:gd name="T16" fmla="*/ 0 h 27"/>
                            <a:gd name="T17" fmla="*/ 176 w 176"/>
                            <a:gd name="T18" fmla="*/ 27 h 27"/>
                          </a:gdLst>
                          <a:ahLst/>
                          <a:cxnLst>
                            <a:cxn ang="T10">
                              <a:pos x="T0" y="T1"/>
                            </a:cxn>
                            <a:cxn ang="T11">
                              <a:pos x="T2" y="T3"/>
                            </a:cxn>
                            <a:cxn ang="T12">
                              <a:pos x="T4" y="T5"/>
                            </a:cxn>
                            <a:cxn ang="T13">
                              <a:pos x="T6" y="T7"/>
                            </a:cxn>
                            <a:cxn ang="T14">
                              <a:pos x="T8" y="T9"/>
                            </a:cxn>
                          </a:cxnLst>
                          <a:rect l="T15" t="T16" r="T17" b="T18"/>
                          <a:pathLst>
                            <a:path w="176" h="27">
                              <a:moveTo>
                                <a:pt x="0" y="27"/>
                              </a:moveTo>
                              <a:lnTo>
                                <a:pt x="22" y="0"/>
                              </a:lnTo>
                              <a:lnTo>
                                <a:pt x="176" y="0"/>
                              </a:lnTo>
                              <a:lnTo>
                                <a:pt x="154" y="27"/>
                              </a:lnTo>
                              <a:lnTo>
                                <a:pt x="0" y="27"/>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97" name="Freeform 791"/>
                        <p:cNvSpPr>
                          <a:spLocks noChangeAspect="1"/>
                        </p:cNvSpPr>
                        <p:nvPr/>
                      </p:nvSpPr>
                      <p:spPr bwMode="auto">
                        <a:xfrm>
                          <a:off x="1237" y="1600"/>
                          <a:ext cx="176" cy="27"/>
                        </a:xfrm>
                        <a:custGeom>
                          <a:avLst/>
                          <a:gdLst>
                            <a:gd name="T0" fmla="*/ 0 w 176"/>
                            <a:gd name="T1" fmla="*/ 27 h 27"/>
                            <a:gd name="T2" fmla="*/ 22 w 176"/>
                            <a:gd name="T3" fmla="*/ 0 h 27"/>
                            <a:gd name="T4" fmla="*/ 176 w 176"/>
                            <a:gd name="T5" fmla="*/ 0 h 27"/>
                            <a:gd name="T6" fmla="*/ 154 w 176"/>
                            <a:gd name="T7" fmla="*/ 27 h 27"/>
                            <a:gd name="T8" fmla="*/ 0 w 176"/>
                            <a:gd name="T9" fmla="*/ 27 h 27"/>
                            <a:gd name="T10" fmla="*/ 0 60000 65536"/>
                            <a:gd name="T11" fmla="*/ 0 60000 65536"/>
                            <a:gd name="T12" fmla="*/ 0 60000 65536"/>
                            <a:gd name="T13" fmla="*/ 0 60000 65536"/>
                            <a:gd name="T14" fmla="*/ 0 60000 65536"/>
                            <a:gd name="T15" fmla="*/ 0 w 176"/>
                            <a:gd name="T16" fmla="*/ 0 h 27"/>
                            <a:gd name="T17" fmla="*/ 176 w 176"/>
                            <a:gd name="T18" fmla="*/ 27 h 27"/>
                          </a:gdLst>
                          <a:ahLst/>
                          <a:cxnLst>
                            <a:cxn ang="T10">
                              <a:pos x="T0" y="T1"/>
                            </a:cxn>
                            <a:cxn ang="T11">
                              <a:pos x="T2" y="T3"/>
                            </a:cxn>
                            <a:cxn ang="T12">
                              <a:pos x="T4" y="T5"/>
                            </a:cxn>
                            <a:cxn ang="T13">
                              <a:pos x="T6" y="T7"/>
                            </a:cxn>
                            <a:cxn ang="T14">
                              <a:pos x="T8" y="T9"/>
                            </a:cxn>
                          </a:cxnLst>
                          <a:rect l="T15" t="T16" r="T17" b="T18"/>
                          <a:pathLst>
                            <a:path w="176" h="27">
                              <a:moveTo>
                                <a:pt x="0" y="27"/>
                              </a:moveTo>
                              <a:lnTo>
                                <a:pt x="22" y="0"/>
                              </a:lnTo>
                              <a:lnTo>
                                <a:pt x="176" y="0"/>
                              </a:lnTo>
                              <a:lnTo>
                                <a:pt x="154" y="27"/>
                              </a:lnTo>
                              <a:lnTo>
                                <a:pt x="0" y="27"/>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98" name="Freeform 792"/>
                        <p:cNvSpPr>
                          <a:spLocks noChangeAspect="1"/>
                        </p:cNvSpPr>
                        <p:nvPr/>
                      </p:nvSpPr>
                      <p:spPr bwMode="auto">
                        <a:xfrm>
                          <a:off x="1391" y="1600"/>
                          <a:ext cx="22" cy="34"/>
                        </a:xfrm>
                        <a:custGeom>
                          <a:avLst/>
                          <a:gdLst>
                            <a:gd name="T0" fmla="*/ 0 w 22"/>
                            <a:gd name="T1" fmla="*/ 34 h 34"/>
                            <a:gd name="T2" fmla="*/ 22 w 22"/>
                            <a:gd name="T3" fmla="*/ 12 h 34"/>
                            <a:gd name="T4" fmla="*/ 22 w 22"/>
                            <a:gd name="T5" fmla="*/ 0 h 34"/>
                            <a:gd name="T6" fmla="*/ 0 w 22"/>
                            <a:gd name="T7" fmla="*/ 29 h 34"/>
                            <a:gd name="T8" fmla="*/ 0 w 22"/>
                            <a:gd name="T9" fmla="*/ 34 h 34"/>
                            <a:gd name="T10" fmla="*/ 0 60000 65536"/>
                            <a:gd name="T11" fmla="*/ 0 60000 65536"/>
                            <a:gd name="T12" fmla="*/ 0 60000 65536"/>
                            <a:gd name="T13" fmla="*/ 0 60000 65536"/>
                            <a:gd name="T14" fmla="*/ 0 60000 65536"/>
                            <a:gd name="T15" fmla="*/ 0 w 22"/>
                            <a:gd name="T16" fmla="*/ 0 h 34"/>
                            <a:gd name="T17" fmla="*/ 22 w 22"/>
                            <a:gd name="T18" fmla="*/ 34 h 34"/>
                          </a:gdLst>
                          <a:ahLst/>
                          <a:cxnLst>
                            <a:cxn ang="T10">
                              <a:pos x="T0" y="T1"/>
                            </a:cxn>
                            <a:cxn ang="T11">
                              <a:pos x="T2" y="T3"/>
                            </a:cxn>
                            <a:cxn ang="T12">
                              <a:pos x="T4" y="T5"/>
                            </a:cxn>
                            <a:cxn ang="T13">
                              <a:pos x="T6" y="T7"/>
                            </a:cxn>
                            <a:cxn ang="T14">
                              <a:pos x="T8" y="T9"/>
                            </a:cxn>
                          </a:cxnLst>
                          <a:rect l="T15" t="T16" r="T17" b="T18"/>
                          <a:pathLst>
                            <a:path w="22" h="34">
                              <a:moveTo>
                                <a:pt x="0" y="34"/>
                              </a:moveTo>
                              <a:lnTo>
                                <a:pt x="22" y="12"/>
                              </a:lnTo>
                              <a:lnTo>
                                <a:pt x="22" y="0"/>
                              </a:lnTo>
                              <a:lnTo>
                                <a:pt x="0" y="29"/>
                              </a:lnTo>
                              <a:lnTo>
                                <a:pt x="0" y="3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99" name="Freeform 793"/>
                        <p:cNvSpPr>
                          <a:spLocks noChangeAspect="1"/>
                        </p:cNvSpPr>
                        <p:nvPr/>
                      </p:nvSpPr>
                      <p:spPr bwMode="auto">
                        <a:xfrm>
                          <a:off x="1391" y="1600"/>
                          <a:ext cx="22" cy="34"/>
                        </a:xfrm>
                        <a:custGeom>
                          <a:avLst/>
                          <a:gdLst>
                            <a:gd name="T0" fmla="*/ 0 w 22"/>
                            <a:gd name="T1" fmla="*/ 34 h 34"/>
                            <a:gd name="T2" fmla="*/ 22 w 22"/>
                            <a:gd name="T3" fmla="*/ 12 h 34"/>
                            <a:gd name="T4" fmla="*/ 22 w 22"/>
                            <a:gd name="T5" fmla="*/ 0 h 34"/>
                            <a:gd name="T6" fmla="*/ 0 w 22"/>
                            <a:gd name="T7" fmla="*/ 29 h 34"/>
                            <a:gd name="T8" fmla="*/ 0 w 22"/>
                            <a:gd name="T9" fmla="*/ 34 h 34"/>
                            <a:gd name="T10" fmla="*/ 0 60000 65536"/>
                            <a:gd name="T11" fmla="*/ 0 60000 65536"/>
                            <a:gd name="T12" fmla="*/ 0 60000 65536"/>
                            <a:gd name="T13" fmla="*/ 0 60000 65536"/>
                            <a:gd name="T14" fmla="*/ 0 60000 65536"/>
                            <a:gd name="T15" fmla="*/ 0 w 22"/>
                            <a:gd name="T16" fmla="*/ 0 h 34"/>
                            <a:gd name="T17" fmla="*/ 22 w 22"/>
                            <a:gd name="T18" fmla="*/ 34 h 34"/>
                          </a:gdLst>
                          <a:ahLst/>
                          <a:cxnLst>
                            <a:cxn ang="T10">
                              <a:pos x="T0" y="T1"/>
                            </a:cxn>
                            <a:cxn ang="T11">
                              <a:pos x="T2" y="T3"/>
                            </a:cxn>
                            <a:cxn ang="T12">
                              <a:pos x="T4" y="T5"/>
                            </a:cxn>
                            <a:cxn ang="T13">
                              <a:pos x="T6" y="T7"/>
                            </a:cxn>
                            <a:cxn ang="T14">
                              <a:pos x="T8" y="T9"/>
                            </a:cxn>
                          </a:cxnLst>
                          <a:rect l="T15" t="T16" r="T17" b="T18"/>
                          <a:pathLst>
                            <a:path w="22" h="34">
                              <a:moveTo>
                                <a:pt x="0" y="34"/>
                              </a:moveTo>
                              <a:lnTo>
                                <a:pt x="22" y="12"/>
                              </a:lnTo>
                              <a:lnTo>
                                <a:pt x="22" y="0"/>
                              </a:lnTo>
                              <a:lnTo>
                                <a:pt x="0" y="29"/>
                              </a:lnTo>
                              <a:lnTo>
                                <a:pt x="0" y="3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00" name="Rectangle 794"/>
                        <p:cNvSpPr>
                          <a:spLocks noChangeAspect="1" noChangeArrowheads="1"/>
                        </p:cNvSpPr>
                        <p:nvPr/>
                      </p:nvSpPr>
                      <p:spPr bwMode="auto">
                        <a:xfrm>
                          <a:off x="1237" y="1627"/>
                          <a:ext cx="154" cy="7"/>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601" name="Rectangle 795"/>
                        <p:cNvSpPr>
                          <a:spLocks noChangeAspect="1" noChangeArrowheads="1"/>
                        </p:cNvSpPr>
                        <p:nvPr/>
                      </p:nvSpPr>
                      <p:spPr bwMode="auto">
                        <a:xfrm>
                          <a:off x="1238" y="1628"/>
                          <a:ext cx="152" cy="5"/>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456" name="Group 796"/>
                      <p:cNvGrpSpPr>
                        <a:grpSpLocks noChangeAspect="1"/>
                      </p:cNvGrpSpPr>
                      <p:nvPr/>
                    </p:nvGrpSpPr>
                    <p:grpSpPr bwMode="auto">
                      <a:xfrm>
                        <a:off x="1284" y="1488"/>
                        <a:ext cx="105" cy="64"/>
                        <a:chOff x="1284" y="1488"/>
                        <a:chExt cx="105" cy="64"/>
                      </a:xfrm>
                    </p:grpSpPr>
                    <p:grpSp>
                      <p:nvGrpSpPr>
                        <p:cNvPr id="59555" name="Group 797"/>
                        <p:cNvGrpSpPr>
                          <a:grpSpLocks noChangeAspect="1"/>
                        </p:cNvGrpSpPr>
                        <p:nvPr/>
                      </p:nvGrpSpPr>
                      <p:grpSpPr bwMode="auto">
                        <a:xfrm>
                          <a:off x="1286" y="1490"/>
                          <a:ext cx="103" cy="62"/>
                          <a:chOff x="1286" y="1490"/>
                          <a:chExt cx="103" cy="62"/>
                        </a:xfrm>
                      </p:grpSpPr>
                      <p:sp>
                        <p:nvSpPr>
                          <p:cNvPr id="59573" name="Oval 798"/>
                          <p:cNvSpPr>
                            <a:spLocks noChangeAspect="1" noChangeArrowheads="1"/>
                          </p:cNvSpPr>
                          <p:nvPr/>
                        </p:nvSpPr>
                        <p:spPr bwMode="auto">
                          <a:xfrm>
                            <a:off x="1322" y="1490"/>
                            <a:ext cx="44"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74" name="Oval 799"/>
                          <p:cNvSpPr>
                            <a:spLocks noChangeAspect="1" noChangeArrowheads="1"/>
                          </p:cNvSpPr>
                          <p:nvPr/>
                        </p:nvSpPr>
                        <p:spPr bwMode="auto">
                          <a:xfrm>
                            <a:off x="1297" y="1497"/>
                            <a:ext cx="34"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75" name="Oval 800"/>
                          <p:cNvSpPr>
                            <a:spLocks noChangeAspect="1" noChangeArrowheads="1"/>
                          </p:cNvSpPr>
                          <p:nvPr/>
                        </p:nvSpPr>
                        <p:spPr bwMode="auto">
                          <a:xfrm>
                            <a:off x="1286" y="1512"/>
                            <a:ext cx="2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76" name="Oval 801"/>
                          <p:cNvSpPr>
                            <a:spLocks noChangeAspect="1" noChangeArrowheads="1"/>
                          </p:cNvSpPr>
                          <p:nvPr/>
                        </p:nvSpPr>
                        <p:spPr bwMode="auto">
                          <a:xfrm>
                            <a:off x="1293" y="1521"/>
                            <a:ext cx="36" cy="22"/>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77" name="Oval 802"/>
                          <p:cNvSpPr>
                            <a:spLocks noChangeAspect="1" noChangeArrowheads="1"/>
                          </p:cNvSpPr>
                          <p:nvPr/>
                        </p:nvSpPr>
                        <p:spPr bwMode="auto">
                          <a:xfrm>
                            <a:off x="1317" y="1525"/>
                            <a:ext cx="54"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78" name="Oval 803"/>
                          <p:cNvSpPr>
                            <a:spLocks noChangeAspect="1" noChangeArrowheads="1"/>
                          </p:cNvSpPr>
                          <p:nvPr/>
                        </p:nvSpPr>
                        <p:spPr bwMode="auto">
                          <a:xfrm>
                            <a:off x="1351" y="1497"/>
                            <a:ext cx="33" cy="1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79" name="Oval 804"/>
                          <p:cNvSpPr>
                            <a:spLocks noChangeAspect="1" noChangeArrowheads="1"/>
                          </p:cNvSpPr>
                          <p:nvPr/>
                        </p:nvSpPr>
                        <p:spPr bwMode="auto">
                          <a:xfrm>
                            <a:off x="1355" y="1510"/>
                            <a:ext cx="34"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80" name="Oval 805"/>
                          <p:cNvSpPr>
                            <a:spLocks noChangeAspect="1" noChangeArrowheads="1"/>
                          </p:cNvSpPr>
                          <p:nvPr/>
                        </p:nvSpPr>
                        <p:spPr bwMode="auto">
                          <a:xfrm>
                            <a:off x="1353" y="1514"/>
                            <a:ext cx="34" cy="33"/>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81" name="Oval 806"/>
                          <p:cNvSpPr>
                            <a:spLocks noChangeAspect="1" noChangeArrowheads="1"/>
                          </p:cNvSpPr>
                          <p:nvPr/>
                        </p:nvSpPr>
                        <p:spPr bwMode="auto">
                          <a:xfrm>
                            <a:off x="1304" y="1505"/>
                            <a:ext cx="67"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556" name="Group 807"/>
                        <p:cNvGrpSpPr>
                          <a:grpSpLocks noChangeAspect="1"/>
                        </p:cNvGrpSpPr>
                        <p:nvPr/>
                      </p:nvGrpSpPr>
                      <p:grpSpPr bwMode="auto">
                        <a:xfrm>
                          <a:off x="1284" y="1488"/>
                          <a:ext cx="105" cy="64"/>
                          <a:chOff x="1284" y="1488"/>
                          <a:chExt cx="105" cy="64"/>
                        </a:xfrm>
                      </p:grpSpPr>
                      <p:sp>
                        <p:nvSpPr>
                          <p:cNvPr id="59557" name="Freeform 808"/>
                          <p:cNvSpPr>
                            <a:spLocks noChangeAspect="1"/>
                          </p:cNvSpPr>
                          <p:nvPr/>
                        </p:nvSpPr>
                        <p:spPr bwMode="auto">
                          <a:xfrm>
                            <a:off x="1322" y="1488"/>
                            <a:ext cx="42" cy="15"/>
                          </a:xfrm>
                          <a:custGeom>
                            <a:avLst/>
                            <a:gdLst>
                              <a:gd name="T0" fmla="*/ 455 w 19"/>
                              <a:gd name="T1" fmla="*/ 88 h 7"/>
                              <a:gd name="T2" fmla="*/ 239 w 19"/>
                              <a:gd name="T3" fmla="*/ 19 h 7"/>
                              <a:gd name="T4" fmla="*/ 0 w 19"/>
                              <a:gd name="T5" fmla="*/ 109 h 7"/>
                              <a:gd name="T6" fmla="*/ 239 w 19"/>
                              <a:gd name="T7" fmla="*/ 148 h 7"/>
                              <a:gd name="T8" fmla="*/ 455 w 19"/>
                              <a:gd name="T9" fmla="*/ 8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4"/>
                                </a:moveTo>
                                <a:cubicBezTo>
                                  <a:pt x="17" y="2"/>
                                  <a:pt x="14" y="1"/>
                                  <a:pt x="10" y="1"/>
                                </a:cubicBezTo>
                                <a:cubicBezTo>
                                  <a:pt x="5" y="0"/>
                                  <a:pt x="1" y="2"/>
                                  <a:pt x="0" y="5"/>
                                </a:cubicBezTo>
                                <a:lnTo>
                                  <a:pt x="10" y="7"/>
                                </a:lnTo>
                                <a:lnTo>
                                  <a:pt x="19" y="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58" name="Arc 809"/>
                          <p:cNvSpPr>
                            <a:spLocks noChangeAspect="1"/>
                          </p:cNvSpPr>
                          <p:nvPr/>
                        </p:nvSpPr>
                        <p:spPr bwMode="auto">
                          <a:xfrm>
                            <a:off x="1324" y="1491"/>
                            <a:ext cx="39" cy="12"/>
                          </a:xfrm>
                          <a:custGeom>
                            <a:avLst/>
                            <a:gdLst>
                              <a:gd name="T0" fmla="*/ 0 w 40364"/>
                              <a:gd name="T1" fmla="*/ 0 h 21600"/>
                              <a:gd name="T2" fmla="*/ 0 w 40364"/>
                              <a:gd name="T3" fmla="*/ 0 h 21600"/>
                              <a:gd name="T4" fmla="*/ 0 w 40364"/>
                              <a:gd name="T5" fmla="*/ 0 h 21600"/>
                              <a:gd name="T6" fmla="*/ 0 60000 65536"/>
                              <a:gd name="T7" fmla="*/ 0 60000 65536"/>
                              <a:gd name="T8" fmla="*/ 0 60000 65536"/>
                              <a:gd name="T9" fmla="*/ 0 w 40364"/>
                              <a:gd name="T10" fmla="*/ 0 h 21600"/>
                              <a:gd name="T11" fmla="*/ 40364 w 40364"/>
                              <a:gd name="T12" fmla="*/ 21600 h 21600"/>
                            </a:gdLst>
                            <a:ahLst/>
                            <a:cxnLst>
                              <a:cxn ang="T6">
                                <a:pos x="T0" y="T1"/>
                              </a:cxn>
                              <a:cxn ang="T7">
                                <a:pos x="T2" y="T3"/>
                              </a:cxn>
                              <a:cxn ang="T8">
                                <a:pos x="T4" y="T5"/>
                              </a:cxn>
                            </a:cxnLst>
                            <a:rect l="T9" t="T10" r="T11" b="T12"/>
                            <a:pathLst>
                              <a:path w="40364" h="21600" fill="none" extrusionOk="0">
                                <a:moveTo>
                                  <a:pt x="0" y="14434"/>
                                </a:moveTo>
                                <a:cubicBezTo>
                                  <a:pt x="3041" y="5786"/>
                                  <a:pt x="11210" y="-1"/>
                                  <a:pt x="20377" y="0"/>
                                </a:cubicBezTo>
                                <a:cubicBezTo>
                                  <a:pt x="29143" y="0"/>
                                  <a:pt x="37040" y="5298"/>
                                  <a:pt x="40364" y="13409"/>
                                </a:cubicBezTo>
                              </a:path>
                              <a:path w="40364" h="21600" stroke="0" extrusionOk="0">
                                <a:moveTo>
                                  <a:pt x="0" y="14434"/>
                                </a:moveTo>
                                <a:cubicBezTo>
                                  <a:pt x="3041" y="5786"/>
                                  <a:pt x="11210" y="-1"/>
                                  <a:pt x="20377" y="0"/>
                                </a:cubicBezTo>
                                <a:cubicBezTo>
                                  <a:pt x="29143" y="0"/>
                                  <a:pt x="37040" y="5298"/>
                                  <a:pt x="40364" y="13409"/>
                                </a:cubicBezTo>
                                <a:lnTo>
                                  <a:pt x="20377"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59" name="Freeform 810"/>
                          <p:cNvSpPr>
                            <a:spLocks noChangeAspect="1"/>
                          </p:cNvSpPr>
                          <p:nvPr/>
                        </p:nvSpPr>
                        <p:spPr bwMode="auto">
                          <a:xfrm>
                            <a:off x="1295" y="1497"/>
                            <a:ext cx="27" cy="15"/>
                          </a:xfrm>
                          <a:custGeom>
                            <a:avLst/>
                            <a:gdLst>
                              <a:gd name="T0" fmla="*/ 308 w 12"/>
                              <a:gd name="T1" fmla="*/ 0 h 7"/>
                              <a:gd name="T2" fmla="*/ 207 w 12"/>
                              <a:gd name="T3" fmla="*/ 0 h 7"/>
                              <a:gd name="T4" fmla="*/ 25 w 12"/>
                              <a:gd name="T5" fmla="*/ 129 h 7"/>
                              <a:gd name="T6" fmla="*/ 25 w 12"/>
                              <a:gd name="T7" fmla="*/ 148 h 7"/>
                              <a:gd name="T8" fmla="*/ 207 w 12"/>
                              <a:gd name="T9" fmla="*/ 129 h 7"/>
                              <a:gd name="T10" fmla="*/ 308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cubicBezTo>
                                  <a:pt x="11" y="0"/>
                                  <a:pt x="9" y="0"/>
                                  <a:pt x="8" y="0"/>
                                </a:cubicBezTo>
                                <a:cubicBezTo>
                                  <a:pt x="4" y="0"/>
                                  <a:pt x="1" y="2"/>
                                  <a:pt x="1" y="6"/>
                                </a:cubicBezTo>
                                <a:cubicBezTo>
                                  <a:pt x="0" y="6"/>
                                  <a:pt x="1" y="6"/>
                                  <a:pt x="1" y="7"/>
                                </a:cubicBezTo>
                                <a:lnTo>
                                  <a:pt x="8" y="6"/>
                                </a:lnTo>
                                <a:lnTo>
                                  <a:pt x="1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60" name="Arc 811"/>
                          <p:cNvSpPr>
                            <a:spLocks noChangeAspect="1"/>
                          </p:cNvSpPr>
                          <p:nvPr/>
                        </p:nvSpPr>
                        <p:spPr bwMode="auto">
                          <a:xfrm>
                            <a:off x="1298" y="1498"/>
                            <a:ext cx="24" cy="15"/>
                          </a:xfrm>
                          <a:custGeom>
                            <a:avLst/>
                            <a:gdLst>
                              <a:gd name="T0" fmla="*/ 0 w 32476"/>
                              <a:gd name="T1" fmla="*/ 0 h 26388"/>
                              <a:gd name="T2" fmla="*/ 0 w 32476"/>
                              <a:gd name="T3" fmla="*/ 0 h 26388"/>
                              <a:gd name="T4" fmla="*/ 0 w 32476"/>
                              <a:gd name="T5" fmla="*/ 0 h 26388"/>
                              <a:gd name="T6" fmla="*/ 0 60000 65536"/>
                              <a:gd name="T7" fmla="*/ 0 60000 65536"/>
                              <a:gd name="T8" fmla="*/ 0 60000 65536"/>
                              <a:gd name="T9" fmla="*/ 0 w 32476"/>
                              <a:gd name="T10" fmla="*/ 0 h 26388"/>
                              <a:gd name="T11" fmla="*/ 32476 w 32476"/>
                              <a:gd name="T12" fmla="*/ 26388 h 26388"/>
                            </a:gdLst>
                            <a:ahLst/>
                            <a:cxnLst>
                              <a:cxn ang="T6">
                                <a:pos x="T0" y="T1"/>
                              </a:cxn>
                              <a:cxn ang="T7">
                                <a:pos x="T2" y="T3"/>
                              </a:cxn>
                              <a:cxn ang="T8">
                                <a:pos x="T4" y="T5"/>
                              </a:cxn>
                            </a:cxnLst>
                            <a:rect l="T9" t="T10" r="T11" b="T12"/>
                            <a:pathLst>
                              <a:path w="32476" h="26388" fill="none" extrusionOk="0">
                                <a:moveTo>
                                  <a:pt x="537" y="26387"/>
                                </a:moveTo>
                                <a:cubicBezTo>
                                  <a:pt x="180" y="24816"/>
                                  <a:pt x="0" y="23211"/>
                                  <a:pt x="0" y="21600"/>
                                </a:cubicBezTo>
                                <a:cubicBezTo>
                                  <a:pt x="0" y="9670"/>
                                  <a:pt x="9670" y="0"/>
                                  <a:pt x="21600" y="0"/>
                                </a:cubicBezTo>
                                <a:cubicBezTo>
                                  <a:pt x="25421" y="-1"/>
                                  <a:pt x="29174" y="1013"/>
                                  <a:pt x="32476" y="2937"/>
                                </a:cubicBezTo>
                              </a:path>
                              <a:path w="32476" h="26388" stroke="0" extrusionOk="0">
                                <a:moveTo>
                                  <a:pt x="537" y="26387"/>
                                </a:moveTo>
                                <a:cubicBezTo>
                                  <a:pt x="180" y="24816"/>
                                  <a:pt x="0" y="23211"/>
                                  <a:pt x="0" y="21600"/>
                                </a:cubicBezTo>
                                <a:cubicBezTo>
                                  <a:pt x="0" y="9670"/>
                                  <a:pt x="9670" y="0"/>
                                  <a:pt x="21600" y="0"/>
                                </a:cubicBezTo>
                                <a:cubicBezTo>
                                  <a:pt x="25421" y="-1"/>
                                  <a:pt x="29174" y="1013"/>
                                  <a:pt x="32476" y="2937"/>
                                </a:cubicBezTo>
                                <a:lnTo>
                                  <a:pt x="21600"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61" name="Freeform 812"/>
                          <p:cNvSpPr>
                            <a:spLocks noChangeAspect="1"/>
                          </p:cNvSpPr>
                          <p:nvPr/>
                        </p:nvSpPr>
                        <p:spPr bwMode="auto">
                          <a:xfrm>
                            <a:off x="1293" y="1530"/>
                            <a:ext cx="24" cy="13"/>
                          </a:xfrm>
                          <a:custGeom>
                            <a:avLst/>
                            <a:gdLst>
                              <a:gd name="T0" fmla="*/ 0 w 11"/>
                              <a:gd name="T1" fmla="*/ 0 h 6"/>
                              <a:gd name="T2" fmla="*/ 0 w 11"/>
                              <a:gd name="T3" fmla="*/ 0 h 6"/>
                              <a:gd name="T4" fmla="*/ 177 w 11"/>
                              <a:gd name="T5" fmla="*/ 132 h 6"/>
                              <a:gd name="T6" fmla="*/ 247 w 11"/>
                              <a:gd name="T7" fmla="*/ 113 h 6"/>
                              <a:gd name="T8" fmla="*/ 177 w 11"/>
                              <a:gd name="T9" fmla="*/ 20 h 6"/>
                              <a:gd name="T10" fmla="*/ 0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0" y="0"/>
                                </a:moveTo>
                                <a:cubicBezTo>
                                  <a:pt x="0" y="0"/>
                                  <a:pt x="0" y="0"/>
                                  <a:pt x="0" y="0"/>
                                </a:cubicBezTo>
                                <a:cubicBezTo>
                                  <a:pt x="0" y="3"/>
                                  <a:pt x="3" y="6"/>
                                  <a:pt x="8" y="6"/>
                                </a:cubicBezTo>
                                <a:cubicBezTo>
                                  <a:pt x="9" y="5"/>
                                  <a:pt x="10" y="5"/>
                                  <a:pt x="11" y="5"/>
                                </a:cubicBezTo>
                                <a:lnTo>
                                  <a:pt x="8" y="1"/>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62" name="Arc 813"/>
                          <p:cNvSpPr>
                            <a:spLocks noChangeAspect="1"/>
                          </p:cNvSpPr>
                          <p:nvPr/>
                        </p:nvSpPr>
                        <p:spPr bwMode="auto">
                          <a:xfrm>
                            <a:off x="1294" y="1531"/>
                            <a:ext cx="25" cy="11"/>
                          </a:xfrm>
                          <a:custGeom>
                            <a:avLst/>
                            <a:gdLst>
                              <a:gd name="T0" fmla="*/ 0 w 31699"/>
                              <a:gd name="T1" fmla="*/ 0 h 22761"/>
                              <a:gd name="T2" fmla="*/ 0 w 31699"/>
                              <a:gd name="T3" fmla="*/ 0 h 22761"/>
                              <a:gd name="T4" fmla="*/ 0 w 31699"/>
                              <a:gd name="T5" fmla="*/ 0 h 22761"/>
                              <a:gd name="T6" fmla="*/ 0 60000 65536"/>
                              <a:gd name="T7" fmla="*/ 0 60000 65536"/>
                              <a:gd name="T8" fmla="*/ 0 60000 65536"/>
                              <a:gd name="T9" fmla="*/ 0 w 31699"/>
                              <a:gd name="T10" fmla="*/ 0 h 22761"/>
                              <a:gd name="T11" fmla="*/ 31699 w 31699"/>
                              <a:gd name="T12" fmla="*/ 22761 h 22761"/>
                            </a:gdLst>
                            <a:ahLst/>
                            <a:cxnLst>
                              <a:cxn ang="T6">
                                <a:pos x="T0" y="T1"/>
                              </a:cxn>
                              <a:cxn ang="T7">
                                <a:pos x="T2" y="T3"/>
                              </a:cxn>
                              <a:cxn ang="T8">
                                <a:pos x="T4" y="T5"/>
                              </a:cxn>
                            </a:cxnLst>
                            <a:rect l="T9" t="T10" r="T11" b="T12"/>
                            <a:pathLst>
                              <a:path w="31699" h="22761" fill="none" extrusionOk="0">
                                <a:moveTo>
                                  <a:pt x="31698" y="20254"/>
                                </a:moveTo>
                                <a:cubicBezTo>
                                  <a:pt x="28587" y="21900"/>
                                  <a:pt x="25120" y="22760"/>
                                  <a:pt x="21600" y="22761"/>
                                </a:cubicBezTo>
                                <a:cubicBezTo>
                                  <a:pt x="9670" y="22761"/>
                                  <a:pt x="0" y="13090"/>
                                  <a:pt x="0" y="1161"/>
                                </a:cubicBezTo>
                                <a:cubicBezTo>
                                  <a:pt x="-1" y="773"/>
                                  <a:pt x="10" y="386"/>
                                  <a:pt x="31" y="0"/>
                                </a:cubicBezTo>
                              </a:path>
                              <a:path w="31699" h="22761" stroke="0" extrusionOk="0">
                                <a:moveTo>
                                  <a:pt x="31698" y="20254"/>
                                </a:moveTo>
                                <a:cubicBezTo>
                                  <a:pt x="28587" y="21900"/>
                                  <a:pt x="25120" y="22760"/>
                                  <a:pt x="21600" y="22761"/>
                                </a:cubicBezTo>
                                <a:cubicBezTo>
                                  <a:pt x="9670" y="22761"/>
                                  <a:pt x="0" y="13090"/>
                                  <a:pt x="0" y="1161"/>
                                </a:cubicBezTo>
                                <a:cubicBezTo>
                                  <a:pt x="-1" y="773"/>
                                  <a:pt x="10" y="386"/>
                                  <a:pt x="31" y="0"/>
                                </a:cubicBezTo>
                                <a:lnTo>
                                  <a:pt x="21600" y="116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63" name="Freeform 814"/>
                          <p:cNvSpPr>
                            <a:spLocks noChangeAspect="1"/>
                          </p:cNvSpPr>
                          <p:nvPr/>
                        </p:nvSpPr>
                        <p:spPr bwMode="auto">
                          <a:xfrm>
                            <a:off x="1362" y="1494"/>
                            <a:ext cx="22" cy="16"/>
                          </a:xfrm>
                          <a:custGeom>
                            <a:avLst/>
                            <a:gdLst>
                              <a:gd name="T0" fmla="*/ 194 w 10"/>
                              <a:gd name="T1" fmla="*/ 194 h 7"/>
                              <a:gd name="T2" fmla="*/ 233 w 10"/>
                              <a:gd name="T3" fmla="*/ 130 h 7"/>
                              <a:gd name="T4" fmla="*/ 44 w 10"/>
                              <a:gd name="T5" fmla="*/ 25 h 7"/>
                              <a:gd name="T6" fmla="*/ 0 w 10"/>
                              <a:gd name="T7" fmla="*/ 25 h 7"/>
                              <a:gd name="T8" fmla="*/ 44 w 10"/>
                              <a:gd name="T9" fmla="*/ 130 h 7"/>
                              <a:gd name="T10" fmla="*/ 194 w 10"/>
                              <a:gd name="T11" fmla="*/ 194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8" y="7"/>
                                </a:moveTo>
                                <a:cubicBezTo>
                                  <a:pt x="9" y="7"/>
                                  <a:pt x="10" y="6"/>
                                  <a:pt x="10" y="5"/>
                                </a:cubicBezTo>
                                <a:cubicBezTo>
                                  <a:pt x="10" y="3"/>
                                  <a:pt x="6" y="1"/>
                                  <a:pt x="2" y="1"/>
                                </a:cubicBezTo>
                                <a:cubicBezTo>
                                  <a:pt x="1" y="0"/>
                                  <a:pt x="1" y="1"/>
                                  <a:pt x="0" y="1"/>
                                </a:cubicBezTo>
                                <a:lnTo>
                                  <a:pt x="2" y="5"/>
                                </a:lnTo>
                                <a:lnTo>
                                  <a:pt x="8"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64" name="Arc 815"/>
                          <p:cNvSpPr>
                            <a:spLocks noChangeAspect="1"/>
                          </p:cNvSpPr>
                          <p:nvPr/>
                        </p:nvSpPr>
                        <p:spPr bwMode="auto">
                          <a:xfrm>
                            <a:off x="1365" y="1498"/>
                            <a:ext cx="18" cy="13"/>
                          </a:xfrm>
                          <a:custGeom>
                            <a:avLst/>
                            <a:gdLst>
                              <a:gd name="T0" fmla="*/ 0 w 25715"/>
                              <a:gd name="T1" fmla="*/ 0 h 33120"/>
                              <a:gd name="T2" fmla="*/ 0 w 25715"/>
                              <a:gd name="T3" fmla="*/ 0 h 33120"/>
                              <a:gd name="T4" fmla="*/ 0 w 25715"/>
                              <a:gd name="T5" fmla="*/ 0 h 33120"/>
                              <a:gd name="T6" fmla="*/ 0 60000 65536"/>
                              <a:gd name="T7" fmla="*/ 0 60000 65536"/>
                              <a:gd name="T8" fmla="*/ 0 60000 65536"/>
                              <a:gd name="T9" fmla="*/ 0 w 25715"/>
                              <a:gd name="T10" fmla="*/ 0 h 33120"/>
                              <a:gd name="T11" fmla="*/ 25715 w 25715"/>
                              <a:gd name="T12" fmla="*/ 33120 h 33120"/>
                            </a:gdLst>
                            <a:ahLst/>
                            <a:cxnLst>
                              <a:cxn ang="T6">
                                <a:pos x="T0" y="T1"/>
                              </a:cxn>
                              <a:cxn ang="T7">
                                <a:pos x="T2" y="T3"/>
                              </a:cxn>
                              <a:cxn ang="T8">
                                <a:pos x="T4" y="T5"/>
                              </a:cxn>
                            </a:cxnLst>
                            <a:rect l="T9" t="T10" r="T11" b="T12"/>
                            <a:pathLst>
                              <a:path w="25715" h="33120" fill="none" extrusionOk="0">
                                <a:moveTo>
                                  <a:pt x="-1" y="395"/>
                                </a:moveTo>
                                <a:cubicBezTo>
                                  <a:pt x="1355" y="132"/>
                                  <a:pt x="2733" y="-1"/>
                                  <a:pt x="4115" y="0"/>
                                </a:cubicBezTo>
                                <a:cubicBezTo>
                                  <a:pt x="16044" y="0"/>
                                  <a:pt x="25715" y="9670"/>
                                  <a:pt x="25715" y="21600"/>
                                </a:cubicBezTo>
                                <a:cubicBezTo>
                                  <a:pt x="25715" y="25677"/>
                                  <a:pt x="24561" y="29670"/>
                                  <a:pt x="22386" y="33119"/>
                                </a:cubicBezTo>
                              </a:path>
                              <a:path w="25715" h="33120" stroke="0" extrusionOk="0">
                                <a:moveTo>
                                  <a:pt x="-1" y="395"/>
                                </a:moveTo>
                                <a:cubicBezTo>
                                  <a:pt x="1355" y="132"/>
                                  <a:pt x="2733" y="-1"/>
                                  <a:pt x="4115" y="0"/>
                                </a:cubicBezTo>
                                <a:cubicBezTo>
                                  <a:pt x="16044" y="0"/>
                                  <a:pt x="25715" y="9670"/>
                                  <a:pt x="25715" y="21600"/>
                                </a:cubicBezTo>
                                <a:cubicBezTo>
                                  <a:pt x="25715" y="25677"/>
                                  <a:pt x="24561" y="29670"/>
                                  <a:pt x="22386" y="33119"/>
                                </a:cubicBezTo>
                                <a:lnTo>
                                  <a:pt x="4115"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65" name="Freeform 816"/>
                          <p:cNvSpPr>
                            <a:spLocks noChangeAspect="1"/>
                          </p:cNvSpPr>
                          <p:nvPr/>
                        </p:nvSpPr>
                        <p:spPr bwMode="auto">
                          <a:xfrm>
                            <a:off x="1371" y="1512"/>
                            <a:ext cx="18" cy="13"/>
                          </a:xfrm>
                          <a:custGeom>
                            <a:avLst/>
                            <a:gdLst>
                              <a:gd name="T0" fmla="*/ 162 w 8"/>
                              <a:gd name="T1" fmla="*/ 132 h 6"/>
                              <a:gd name="T2" fmla="*/ 207 w 8"/>
                              <a:gd name="T3" fmla="*/ 93 h 6"/>
                              <a:gd name="T4" fmla="*/ 126 w 8"/>
                              <a:gd name="T5" fmla="*/ 0 h 6"/>
                              <a:gd name="T6" fmla="*/ 0 w 8"/>
                              <a:gd name="T7" fmla="*/ 93 h 6"/>
                              <a:gd name="T8" fmla="*/ 162 w 8"/>
                              <a:gd name="T9" fmla="*/ 132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6"/>
                                </a:moveTo>
                                <a:cubicBezTo>
                                  <a:pt x="7" y="6"/>
                                  <a:pt x="8" y="5"/>
                                  <a:pt x="8" y="4"/>
                                </a:cubicBezTo>
                                <a:cubicBezTo>
                                  <a:pt x="8" y="2"/>
                                  <a:pt x="6" y="1"/>
                                  <a:pt x="5" y="0"/>
                                </a:cubicBezTo>
                                <a:lnTo>
                                  <a:pt x="0" y="4"/>
                                </a:lnTo>
                                <a:lnTo>
                                  <a:pt x="6" y="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66" name="Arc 817"/>
                          <p:cNvSpPr>
                            <a:spLocks noChangeAspect="1"/>
                          </p:cNvSpPr>
                          <p:nvPr/>
                        </p:nvSpPr>
                        <p:spPr bwMode="auto">
                          <a:xfrm>
                            <a:off x="1371" y="1513"/>
                            <a:ext cx="17" cy="14"/>
                          </a:xfrm>
                          <a:custGeom>
                            <a:avLst/>
                            <a:gdLst>
                              <a:gd name="T0" fmla="*/ 0 w 21600"/>
                              <a:gd name="T1" fmla="*/ 0 h 30159"/>
                              <a:gd name="T2" fmla="*/ 0 w 21600"/>
                              <a:gd name="T3" fmla="*/ 0 h 30159"/>
                              <a:gd name="T4" fmla="*/ 0 w 21600"/>
                              <a:gd name="T5" fmla="*/ 0 h 30159"/>
                              <a:gd name="T6" fmla="*/ 0 60000 65536"/>
                              <a:gd name="T7" fmla="*/ 0 60000 65536"/>
                              <a:gd name="T8" fmla="*/ 0 60000 65536"/>
                              <a:gd name="T9" fmla="*/ 0 w 21600"/>
                              <a:gd name="T10" fmla="*/ 0 h 30159"/>
                              <a:gd name="T11" fmla="*/ 21600 w 21600"/>
                              <a:gd name="T12" fmla="*/ 30159 h 30159"/>
                            </a:gdLst>
                            <a:ahLst/>
                            <a:cxnLst>
                              <a:cxn ang="T6">
                                <a:pos x="T0" y="T1"/>
                              </a:cxn>
                              <a:cxn ang="T7">
                                <a:pos x="T2" y="T3"/>
                              </a:cxn>
                              <a:cxn ang="T8">
                                <a:pos x="T4" y="T5"/>
                              </a:cxn>
                            </a:cxnLst>
                            <a:rect l="T9" t="T10" r="T11" b="T12"/>
                            <a:pathLst>
                              <a:path w="21600" h="30159" fill="none" extrusionOk="0">
                                <a:moveTo>
                                  <a:pt x="13132" y="0"/>
                                </a:moveTo>
                                <a:cubicBezTo>
                                  <a:pt x="18470" y="4087"/>
                                  <a:pt x="21600" y="10426"/>
                                  <a:pt x="21600" y="17149"/>
                                </a:cubicBezTo>
                                <a:cubicBezTo>
                                  <a:pt x="21600" y="21843"/>
                                  <a:pt x="20070" y="26410"/>
                                  <a:pt x="17242" y="30158"/>
                                </a:cubicBezTo>
                              </a:path>
                              <a:path w="21600" h="30159" stroke="0" extrusionOk="0">
                                <a:moveTo>
                                  <a:pt x="13132" y="0"/>
                                </a:moveTo>
                                <a:cubicBezTo>
                                  <a:pt x="18470" y="4087"/>
                                  <a:pt x="21600" y="10426"/>
                                  <a:pt x="21600" y="17149"/>
                                </a:cubicBezTo>
                                <a:cubicBezTo>
                                  <a:pt x="21600" y="21843"/>
                                  <a:pt x="20070" y="26410"/>
                                  <a:pt x="17242" y="30158"/>
                                </a:cubicBezTo>
                                <a:lnTo>
                                  <a:pt x="0" y="1714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67" name="Freeform 818"/>
                          <p:cNvSpPr>
                            <a:spLocks noChangeAspect="1"/>
                          </p:cNvSpPr>
                          <p:nvPr/>
                        </p:nvSpPr>
                        <p:spPr bwMode="auto">
                          <a:xfrm>
                            <a:off x="1364" y="1525"/>
                            <a:ext cx="23" cy="22"/>
                          </a:xfrm>
                          <a:custGeom>
                            <a:avLst/>
                            <a:gdLst>
                              <a:gd name="T0" fmla="*/ 0 w 10"/>
                              <a:gd name="T1" fmla="*/ 213 h 10"/>
                              <a:gd name="T2" fmla="*/ 64 w 10"/>
                              <a:gd name="T3" fmla="*/ 213 h 10"/>
                              <a:gd name="T4" fmla="*/ 281 w 10"/>
                              <a:gd name="T5" fmla="*/ 44 h 10"/>
                              <a:gd name="T6" fmla="*/ 253 w 10"/>
                              <a:gd name="T7" fmla="*/ 0 h 10"/>
                              <a:gd name="T8" fmla="*/ 64 w 10"/>
                              <a:gd name="T9" fmla="*/ 44 h 10"/>
                              <a:gd name="T10" fmla="*/ 0 w 10"/>
                              <a:gd name="T11" fmla="*/ 213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0" y="9"/>
                                </a:moveTo>
                                <a:cubicBezTo>
                                  <a:pt x="0" y="9"/>
                                  <a:pt x="1" y="9"/>
                                  <a:pt x="2" y="9"/>
                                </a:cubicBezTo>
                                <a:cubicBezTo>
                                  <a:pt x="6" y="10"/>
                                  <a:pt x="10" y="6"/>
                                  <a:pt x="10" y="2"/>
                                </a:cubicBezTo>
                                <a:cubicBezTo>
                                  <a:pt x="10" y="1"/>
                                  <a:pt x="9" y="0"/>
                                  <a:pt x="9" y="0"/>
                                </a:cubicBezTo>
                                <a:lnTo>
                                  <a:pt x="2" y="2"/>
                                </a:lnTo>
                                <a:lnTo>
                                  <a:pt x="0" y="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68" name="Arc 819"/>
                          <p:cNvSpPr>
                            <a:spLocks noChangeAspect="1"/>
                          </p:cNvSpPr>
                          <p:nvPr/>
                        </p:nvSpPr>
                        <p:spPr bwMode="auto">
                          <a:xfrm>
                            <a:off x="1365" y="1526"/>
                            <a:ext cx="21" cy="20"/>
                          </a:xfrm>
                          <a:custGeom>
                            <a:avLst/>
                            <a:gdLst>
                              <a:gd name="T0" fmla="*/ 0 w 28583"/>
                              <a:gd name="T1" fmla="*/ 0 h 28146"/>
                              <a:gd name="T2" fmla="*/ 0 w 28583"/>
                              <a:gd name="T3" fmla="*/ 0 h 28146"/>
                              <a:gd name="T4" fmla="*/ 0 w 28583"/>
                              <a:gd name="T5" fmla="*/ 0 h 28146"/>
                              <a:gd name="T6" fmla="*/ 0 60000 65536"/>
                              <a:gd name="T7" fmla="*/ 0 60000 65536"/>
                              <a:gd name="T8" fmla="*/ 0 60000 65536"/>
                              <a:gd name="T9" fmla="*/ 0 w 28583"/>
                              <a:gd name="T10" fmla="*/ 0 h 28146"/>
                              <a:gd name="T11" fmla="*/ 28583 w 28583"/>
                              <a:gd name="T12" fmla="*/ 28146 h 28146"/>
                            </a:gdLst>
                            <a:ahLst/>
                            <a:cxnLst>
                              <a:cxn ang="T6">
                                <a:pos x="T0" y="T1"/>
                              </a:cxn>
                              <a:cxn ang="T7">
                                <a:pos x="T2" y="T3"/>
                              </a:cxn>
                              <a:cxn ang="T8">
                                <a:pos x="T4" y="T5"/>
                              </a:cxn>
                            </a:cxnLst>
                            <a:rect l="T9" t="T10" r="T11" b="T12"/>
                            <a:pathLst>
                              <a:path w="28583" h="28146" fill="none" extrusionOk="0">
                                <a:moveTo>
                                  <a:pt x="27567" y="-1"/>
                                </a:moveTo>
                                <a:cubicBezTo>
                                  <a:pt x="28240" y="2116"/>
                                  <a:pt x="28583" y="4324"/>
                                  <a:pt x="28583" y="6546"/>
                                </a:cubicBezTo>
                                <a:cubicBezTo>
                                  <a:pt x="28583" y="18475"/>
                                  <a:pt x="18912" y="28146"/>
                                  <a:pt x="6983" y="28146"/>
                                </a:cubicBezTo>
                                <a:cubicBezTo>
                                  <a:pt x="4607" y="28146"/>
                                  <a:pt x="2248" y="27754"/>
                                  <a:pt x="-1" y="26986"/>
                                </a:cubicBezTo>
                              </a:path>
                              <a:path w="28583" h="28146" stroke="0" extrusionOk="0">
                                <a:moveTo>
                                  <a:pt x="27567" y="-1"/>
                                </a:moveTo>
                                <a:cubicBezTo>
                                  <a:pt x="28240" y="2116"/>
                                  <a:pt x="28583" y="4324"/>
                                  <a:pt x="28583" y="6546"/>
                                </a:cubicBezTo>
                                <a:cubicBezTo>
                                  <a:pt x="28583" y="18475"/>
                                  <a:pt x="18912" y="28146"/>
                                  <a:pt x="6983" y="28146"/>
                                </a:cubicBezTo>
                                <a:cubicBezTo>
                                  <a:pt x="4607" y="28146"/>
                                  <a:pt x="2248" y="27754"/>
                                  <a:pt x="-1" y="26986"/>
                                </a:cubicBezTo>
                                <a:lnTo>
                                  <a:pt x="6983" y="654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69" name="Freeform 820"/>
                          <p:cNvSpPr>
                            <a:spLocks noChangeAspect="1"/>
                          </p:cNvSpPr>
                          <p:nvPr/>
                        </p:nvSpPr>
                        <p:spPr bwMode="auto">
                          <a:xfrm>
                            <a:off x="1284" y="1512"/>
                            <a:ext cx="13" cy="18"/>
                          </a:xfrm>
                          <a:custGeom>
                            <a:avLst/>
                            <a:gdLst>
                              <a:gd name="T0" fmla="*/ 113 w 6"/>
                              <a:gd name="T1" fmla="*/ 0 h 8"/>
                              <a:gd name="T2" fmla="*/ 20 w 6"/>
                              <a:gd name="T3" fmla="*/ 101 h 8"/>
                              <a:gd name="T4" fmla="*/ 72 w 6"/>
                              <a:gd name="T5" fmla="*/ 207 h 8"/>
                              <a:gd name="T6" fmla="*/ 132 w 6"/>
                              <a:gd name="T7" fmla="*/ 101 h 8"/>
                              <a:gd name="T8" fmla="*/ 113 w 6"/>
                              <a:gd name="T9" fmla="*/ 0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0"/>
                                </a:moveTo>
                                <a:cubicBezTo>
                                  <a:pt x="3" y="0"/>
                                  <a:pt x="1" y="2"/>
                                  <a:pt x="1" y="4"/>
                                </a:cubicBezTo>
                                <a:cubicBezTo>
                                  <a:pt x="0" y="6"/>
                                  <a:pt x="2" y="7"/>
                                  <a:pt x="3" y="8"/>
                                </a:cubicBezTo>
                                <a:lnTo>
                                  <a:pt x="6" y="4"/>
                                </a:lnTo>
                                <a:lnTo>
                                  <a:pt x="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70" name="Arc 821"/>
                          <p:cNvSpPr>
                            <a:spLocks noChangeAspect="1"/>
                          </p:cNvSpPr>
                          <p:nvPr/>
                        </p:nvSpPr>
                        <p:spPr bwMode="auto">
                          <a:xfrm>
                            <a:off x="1287" y="1513"/>
                            <a:ext cx="11" cy="17"/>
                          </a:xfrm>
                          <a:custGeom>
                            <a:avLst/>
                            <a:gdLst>
                              <a:gd name="T0" fmla="*/ 0 w 21600"/>
                              <a:gd name="T1" fmla="*/ 0 h 41379"/>
                              <a:gd name="T2" fmla="*/ 0 w 21600"/>
                              <a:gd name="T3" fmla="*/ 0 h 41379"/>
                              <a:gd name="T4" fmla="*/ 0 w 21600"/>
                              <a:gd name="T5" fmla="*/ 0 h 41379"/>
                              <a:gd name="T6" fmla="*/ 0 60000 65536"/>
                              <a:gd name="T7" fmla="*/ 0 60000 65536"/>
                              <a:gd name="T8" fmla="*/ 0 60000 65536"/>
                              <a:gd name="T9" fmla="*/ 0 w 21600"/>
                              <a:gd name="T10" fmla="*/ 0 h 41379"/>
                              <a:gd name="T11" fmla="*/ 21600 w 21600"/>
                              <a:gd name="T12" fmla="*/ 41379 h 41379"/>
                            </a:gdLst>
                            <a:ahLst/>
                            <a:cxnLst>
                              <a:cxn ang="T6">
                                <a:pos x="T0" y="T1"/>
                              </a:cxn>
                              <a:cxn ang="T7">
                                <a:pos x="T2" y="T3"/>
                              </a:cxn>
                              <a:cxn ang="T8">
                                <a:pos x="T4" y="T5"/>
                              </a:cxn>
                            </a:cxnLst>
                            <a:rect l="T9" t="T10" r="T11" b="T12"/>
                            <a:pathLst>
                              <a:path w="21600" h="41379" fill="none" extrusionOk="0">
                                <a:moveTo>
                                  <a:pt x="13011" y="41378"/>
                                </a:moveTo>
                                <a:cubicBezTo>
                                  <a:pt x="5112" y="37955"/>
                                  <a:pt x="0" y="30168"/>
                                  <a:pt x="0" y="21560"/>
                                </a:cubicBezTo>
                                <a:cubicBezTo>
                                  <a:pt x="-1" y="10138"/>
                                  <a:pt x="8892" y="690"/>
                                  <a:pt x="20292" y="-1"/>
                                </a:cubicBezTo>
                              </a:path>
                              <a:path w="21600" h="41379" stroke="0" extrusionOk="0">
                                <a:moveTo>
                                  <a:pt x="13011" y="41378"/>
                                </a:moveTo>
                                <a:cubicBezTo>
                                  <a:pt x="5112" y="37955"/>
                                  <a:pt x="0" y="30168"/>
                                  <a:pt x="0" y="21560"/>
                                </a:cubicBezTo>
                                <a:cubicBezTo>
                                  <a:pt x="-1" y="10138"/>
                                  <a:pt x="8892" y="690"/>
                                  <a:pt x="20292" y="-1"/>
                                </a:cubicBezTo>
                                <a:lnTo>
                                  <a:pt x="21600" y="2156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71" name="Freeform 822"/>
                          <p:cNvSpPr>
                            <a:spLocks noChangeAspect="1"/>
                          </p:cNvSpPr>
                          <p:nvPr/>
                        </p:nvSpPr>
                        <p:spPr bwMode="auto">
                          <a:xfrm>
                            <a:off x="1317" y="1539"/>
                            <a:ext cx="45" cy="11"/>
                          </a:xfrm>
                          <a:custGeom>
                            <a:avLst/>
                            <a:gdLst>
                              <a:gd name="T0" fmla="*/ 0 w 20"/>
                              <a:gd name="T1" fmla="*/ 20 h 5"/>
                              <a:gd name="T2" fmla="*/ 284 w 20"/>
                              <a:gd name="T3" fmla="*/ 117 h 5"/>
                              <a:gd name="T4" fmla="*/ 511 w 20"/>
                              <a:gd name="T5" fmla="*/ 73 h 5"/>
                              <a:gd name="T6" fmla="*/ 284 w 20"/>
                              <a:gd name="T7" fmla="*/ 0 h 5"/>
                              <a:gd name="T8" fmla="*/ 0 w 20"/>
                              <a:gd name="T9" fmla="*/ 20 h 5"/>
                              <a:gd name="T10" fmla="*/ 0 60000 65536"/>
                              <a:gd name="T11" fmla="*/ 0 60000 65536"/>
                              <a:gd name="T12" fmla="*/ 0 60000 65536"/>
                              <a:gd name="T13" fmla="*/ 0 60000 65536"/>
                              <a:gd name="T14" fmla="*/ 0 60000 65536"/>
                              <a:gd name="T15" fmla="*/ 0 w 20"/>
                              <a:gd name="T16" fmla="*/ 0 h 5"/>
                              <a:gd name="T17" fmla="*/ 20 w 20"/>
                              <a:gd name="T18" fmla="*/ 5 h 5"/>
                            </a:gdLst>
                            <a:ahLst/>
                            <a:cxnLst>
                              <a:cxn ang="T10">
                                <a:pos x="T0" y="T1"/>
                              </a:cxn>
                              <a:cxn ang="T11">
                                <a:pos x="T2" y="T3"/>
                              </a:cxn>
                              <a:cxn ang="T12">
                                <a:pos x="T4" y="T5"/>
                              </a:cxn>
                              <a:cxn ang="T13">
                                <a:pos x="T6" y="T7"/>
                              </a:cxn>
                              <a:cxn ang="T14">
                                <a:pos x="T8" y="T9"/>
                              </a:cxn>
                            </a:cxnLst>
                            <a:rect l="T15" t="T16" r="T17" b="T18"/>
                            <a:pathLst>
                              <a:path w="20" h="5">
                                <a:moveTo>
                                  <a:pt x="0" y="1"/>
                                </a:moveTo>
                                <a:cubicBezTo>
                                  <a:pt x="1" y="4"/>
                                  <a:pt x="6" y="5"/>
                                  <a:pt x="11" y="5"/>
                                </a:cubicBezTo>
                                <a:cubicBezTo>
                                  <a:pt x="15" y="5"/>
                                  <a:pt x="18" y="5"/>
                                  <a:pt x="20" y="3"/>
                                </a:cubicBezTo>
                                <a:lnTo>
                                  <a:pt x="11" y="0"/>
                                </a:ln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72" name="Arc 823"/>
                          <p:cNvSpPr>
                            <a:spLocks noChangeAspect="1"/>
                          </p:cNvSpPr>
                          <p:nvPr/>
                        </p:nvSpPr>
                        <p:spPr bwMode="auto">
                          <a:xfrm>
                            <a:off x="1319" y="1539"/>
                            <a:ext cx="45" cy="13"/>
                          </a:xfrm>
                          <a:custGeom>
                            <a:avLst/>
                            <a:gdLst>
                              <a:gd name="T0" fmla="*/ 0 w 38693"/>
                              <a:gd name="T1" fmla="*/ 0 h 21600"/>
                              <a:gd name="T2" fmla="*/ 0 w 38693"/>
                              <a:gd name="T3" fmla="*/ 0 h 21600"/>
                              <a:gd name="T4" fmla="*/ 0 w 38693"/>
                              <a:gd name="T5" fmla="*/ 0 h 21600"/>
                              <a:gd name="T6" fmla="*/ 0 60000 65536"/>
                              <a:gd name="T7" fmla="*/ 0 60000 65536"/>
                              <a:gd name="T8" fmla="*/ 0 60000 65536"/>
                              <a:gd name="T9" fmla="*/ 0 w 38693"/>
                              <a:gd name="T10" fmla="*/ 0 h 21600"/>
                              <a:gd name="T11" fmla="*/ 38693 w 38693"/>
                              <a:gd name="T12" fmla="*/ 21600 h 21600"/>
                            </a:gdLst>
                            <a:ahLst/>
                            <a:cxnLst>
                              <a:cxn ang="T6">
                                <a:pos x="T0" y="T1"/>
                              </a:cxn>
                              <a:cxn ang="T7">
                                <a:pos x="T2" y="T3"/>
                              </a:cxn>
                              <a:cxn ang="T8">
                                <a:pos x="T4" y="T5"/>
                              </a:cxn>
                            </a:cxnLst>
                            <a:rect l="T9" t="T10" r="T11" b="T12"/>
                            <a:pathLst>
                              <a:path w="38693" h="21600" fill="none" extrusionOk="0">
                                <a:moveTo>
                                  <a:pt x="38692" y="12517"/>
                                </a:moveTo>
                                <a:cubicBezTo>
                                  <a:pt x="34640" y="18215"/>
                                  <a:pt x="28081" y="21599"/>
                                  <a:pt x="21090" y="21600"/>
                                </a:cubicBezTo>
                                <a:cubicBezTo>
                                  <a:pt x="10958" y="21600"/>
                                  <a:pt x="2187" y="14557"/>
                                  <a:pt x="-1" y="4665"/>
                                </a:cubicBezTo>
                              </a:path>
                              <a:path w="38693" h="21600" stroke="0" extrusionOk="0">
                                <a:moveTo>
                                  <a:pt x="38692" y="12517"/>
                                </a:moveTo>
                                <a:cubicBezTo>
                                  <a:pt x="34640" y="18215"/>
                                  <a:pt x="28081" y="21599"/>
                                  <a:pt x="21090" y="21600"/>
                                </a:cubicBezTo>
                                <a:cubicBezTo>
                                  <a:pt x="10958" y="21600"/>
                                  <a:pt x="2187" y="14557"/>
                                  <a:pt x="-1" y="4665"/>
                                </a:cubicBezTo>
                                <a:lnTo>
                                  <a:pt x="21090"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nvGrpSpPr>
                      <p:cNvPr id="59457" name="Group 824"/>
                      <p:cNvGrpSpPr>
                        <a:grpSpLocks noChangeAspect="1"/>
                      </p:cNvGrpSpPr>
                      <p:nvPr/>
                    </p:nvGrpSpPr>
                    <p:grpSpPr bwMode="auto">
                      <a:xfrm>
                        <a:off x="996" y="1669"/>
                        <a:ext cx="188" cy="186"/>
                        <a:chOff x="996" y="1669"/>
                        <a:chExt cx="188" cy="186"/>
                      </a:xfrm>
                    </p:grpSpPr>
                    <p:sp>
                      <p:nvSpPr>
                        <p:cNvPr id="59535" name="Freeform 825"/>
                        <p:cNvSpPr>
                          <a:spLocks noChangeAspect="1"/>
                        </p:cNvSpPr>
                        <p:nvPr/>
                      </p:nvSpPr>
                      <p:spPr bwMode="auto">
                        <a:xfrm>
                          <a:off x="1023" y="1782"/>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36" name="Freeform 826"/>
                        <p:cNvSpPr>
                          <a:spLocks noChangeAspect="1"/>
                        </p:cNvSpPr>
                        <p:nvPr/>
                      </p:nvSpPr>
                      <p:spPr bwMode="auto">
                        <a:xfrm>
                          <a:off x="1023" y="1782"/>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37" name="Rectangle 827"/>
                        <p:cNvSpPr>
                          <a:spLocks noChangeAspect="1" noChangeArrowheads="1"/>
                        </p:cNvSpPr>
                        <p:nvPr/>
                      </p:nvSpPr>
                      <p:spPr bwMode="auto">
                        <a:xfrm>
                          <a:off x="1023" y="1802"/>
                          <a:ext cx="143" cy="24"/>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38" name="Rectangle 828"/>
                        <p:cNvSpPr>
                          <a:spLocks noChangeAspect="1" noChangeArrowheads="1"/>
                        </p:cNvSpPr>
                        <p:nvPr/>
                      </p:nvSpPr>
                      <p:spPr bwMode="auto">
                        <a:xfrm>
                          <a:off x="1024" y="1803"/>
                          <a:ext cx="141" cy="22"/>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39" name="Freeform 829"/>
                        <p:cNvSpPr>
                          <a:spLocks noChangeAspect="1"/>
                        </p:cNvSpPr>
                        <p:nvPr/>
                      </p:nvSpPr>
                      <p:spPr bwMode="auto">
                        <a:xfrm>
                          <a:off x="1166" y="1782"/>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40" name="Freeform 830"/>
                        <p:cNvSpPr>
                          <a:spLocks noChangeAspect="1"/>
                        </p:cNvSpPr>
                        <p:nvPr/>
                      </p:nvSpPr>
                      <p:spPr bwMode="auto">
                        <a:xfrm>
                          <a:off x="1166" y="1782"/>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41" name="Freeform 831"/>
                        <p:cNvSpPr>
                          <a:spLocks noChangeAspect="1"/>
                        </p:cNvSpPr>
                        <p:nvPr/>
                      </p:nvSpPr>
                      <p:spPr bwMode="auto">
                        <a:xfrm>
                          <a:off x="1028" y="1782"/>
                          <a:ext cx="153" cy="15"/>
                        </a:xfrm>
                        <a:custGeom>
                          <a:avLst/>
                          <a:gdLst>
                            <a:gd name="T0" fmla="*/ 0 w 153"/>
                            <a:gd name="T1" fmla="*/ 15 h 15"/>
                            <a:gd name="T2" fmla="*/ 15 w 153"/>
                            <a:gd name="T3" fmla="*/ 0 h 15"/>
                            <a:gd name="T4" fmla="*/ 153 w 153"/>
                            <a:gd name="T5" fmla="*/ 0 h 15"/>
                            <a:gd name="T6" fmla="*/ 140 w 153"/>
                            <a:gd name="T7" fmla="*/ 15 h 15"/>
                            <a:gd name="T8" fmla="*/ 0 w 153"/>
                            <a:gd name="T9" fmla="*/ 15 h 15"/>
                            <a:gd name="T10" fmla="*/ 0 60000 65536"/>
                            <a:gd name="T11" fmla="*/ 0 60000 65536"/>
                            <a:gd name="T12" fmla="*/ 0 60000 65536"/>
                            <a:gd name="T13" fmla="*/ 0 60000 65536"/>
                            <a:gd name="T14" fmla="*/ 0 60000 65536"/>
                            <a:gd name="T15" fmla="*/ 0 w 153"/>
                            <a:gd name="T16" fmla="*/ 0 h 15"/>
                            <a:gd name="T17" fmla="*/ 153 w 153"/>
                            <a:gd name="T18" fmla="*/ 15 h 15"/>
                          </a:gdLst>
                          <a:ahLst/>
                          <a:cxnLst>
                            <a:cxn ang="T10">
                              <a:pos x="T0" y="T1"/>
                            </a:cxn>
                            <a:cxn ang="T11">
                              <a:pos x="T2" y="T3"/>
                            </a:cxn>
                            <a:cxn ang="T12">
                              <a:pos x="T4" y="T5"/>
                            </a:cxn>
                            <a:cxn ang="T13">
                              <a:pos x="T6" y="T7"/>
                            </a:cxn>
                            <a:cxn ang="T14">
                              <a:pos x="T8" y="T9"/>
                            </a:cxn>
                          </a:cxnLst>
                          <a:rect l="T15" t="T16" r="T17" b="T18"/>
                          <a:pathLst>
                            <a:path w="153" h="15">
                              <a:moveTo>
                                <a:pt x="0" y="15"/>
                              </a:moveTo>
                              <a:lnTo>
                                <a:pt x="15" y="0"/>
                              </a:lnTo>
                              <a:lnTo>
                                <a:pt x="153" y="0"/>
                              </a:lnTo>
                              <a:lnTo>
                                <a:pt x="14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42" name="Freeform 832"/>
                        <p:cNvSpPr>
                          <a:spLocks noChangeAspect="1"/>
                        </p:cNvSpPr>
                        <p:nvPr/>
                      </p:nvSpPr>
                      <p:spPr bwMode="auto">
                        <a:xfrm>
                          <a:off x="1028" y="1782"/>
                          <a:ext cx="153" cy="15"/>
                        </a:xfrm>
                        <a:custGeom>
                          <a:avLst/>
                          <a:gdLst>
                            <a:gd name="T0" fmla="*/ 0 w 153"/>
                            <a:gd name="T1" fmla="*/ 15 h 15"/>
                            <a:gd name="T2" fmla="*/ 15 w 153"/>
                            <a:gd name="T3" fmla="*/ 0 h 15"/>
                            <a:gd name="T4" fmla="*/ 153 w 153"/>
                            <a:gd name="T5" fmla="*/ 0 h 15"/>
                            <a:gd name="T6" fmla="*/ 140 w 153"/>
                            <a:gd name="T7" fmla="*/ 15 h 15"/>
                            <a:gd name="T8" fmla="*/ 0 w 153"/>
                            <a:gd name="T9" fmla="*/ 15 h 15"/>
                            <a:gd name="T10" fmla="*/ 0 60000 65536"/>
                            <a:gd name="T11" fmla="*/ 0 60000 65536"/>
                            <a:gd name="T12" fmla="*/ 0 60000 65536"/>
                            <a:gd name="T13" fmla="*/ 0 60000 65536"/>
                            <a:gd name="T14" fmla="*/ 0 60000 65536"/>
                            <a:gd name="T15" fmla="*/ 0 w 153"/>
                            <a:gd name="T16" fmla="*/ 0 h 15"/>
                            <a:gd name="T17" fmla="*/ 153 w 153"/>
                            <a:gd name="T18" fmla="*/ 15 h 15"/>
                          </a:gdLst>
                          <a:ahLst/>
                          <a:cxnLst>
                            <a:cxn ang="T10">
                              <a:pos x="T0" y="T1"/>
                            </a:cxn>
                            <a:cxn ang="T11">
                              <a:pos x="T2" y="T3"/>
                            </a:cxn>
                            <a:cxn ang="T12">
                              <a:pos x="T4" y="T5"/>
                            </a:cxn>
                            <a:cxn ang="T13">
                              <a:pos x="T6" y="T7"/>
                            </a:cxn>
                            <a:cxn ang="T14">
                              <a:pos x="T8" y="T9"/>
                            </a:cxn>
                          </a:cxnLst>
                          <a:rect l="T15" t="T16" r="T17" b="T18"/>
                          <a:pathLst>
                            <a:path w="153" h="15">
                              <a:moveTo>
                                <a:pt x="0" y="15"/>
                              </a:moveTo>
                              <a:lnTo>
                                <a:pt x="15" y="0"/>
                              </a:lnTo>
                              <a:lnTo>
                                <a:pt x="153" y="0"/>
                              </a:lnTo>
                              <a:lnTo>
                                <a:pt x="140" y="15"/>
                              </a:lnTo>
                              <a:lnTo>
                                <a:pt x="0" y="15"/>
                              </a:lnTo>
                              <a:close/>
                            </a:path>
                          </a:pathLst>
                        </a:custGeom>
                        <a:solidFill>
                          <a:srgbClr val="000000"/>
                        </a:solidFill>
                        <a:ln w="3175">
                          <a:solidFill>
                            <a:srgbClr val="000000"/>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43" name="Freeform 833"/>
                        <p:cNvSpPr>
                          <a:spLocks noChangeAspect="1"/>
                        </p:cNvSpPr>
                        <p:nvPr/>
                      </p:nvSpPr>
                      <p:spPr bwMode="auto">
                        <a:xfrm>
                          <a:off x="1025" y="1669"/>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44" name="Freeform 834"/>
                        <p:cNvSpPr>
                          <a:spLocks noChangeAspect="1"/>
                        </p:cNvSpPr>
                        <p:nvPr/>
                      </p:nvSpPr>
                      <p:spPr bwMode="auto">
                        <a:xfrm>
                          <a:off x="1025" y="1669"/>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45" name="Rectangle 835"/>
                        <p:cNvSpPr>
                          <a:spLocks noChangeAspect="1" noChangeArrowheads="1"/>
                        </p:cNvSpPr>
                        <p:nvPr/>
                      </p:nvSpPr>
                      <p:spPr bwMode="auto">
                        <a:xfrm>
                          <a:off x="1026" y="1685"/>
                          <a:ext cx="141" cy="109"/>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46" name="Rectangle 836"/>
                        <p:cNvSpPr>
                          <a:spLocks noChangeAspect="1" noChangeArrowheads="1"/>
                        </p:cNvSpPr>
                        <p:nvPr/>
                      </p:nvSpPr>
                      <p:spPr bwMode="auto">
                        <a:xfrm>
                          <a:off x="1037" y="1699"/>
                          <a:ext cx="117" cy="84"/>
                        </a:xfrm>
                        <a:prstGeom prst="rect">
                          <a:avLst/>
                        </a:prstGeom>
                        <a:solidFill>
                          <a:srgbClr val="FFFFFF"/>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47" name="Freeform 837"/>
                        <p:cNvSpPr>
                          <a:spLocks noChangeAspect="1"/>
                        </p:cNvSpPr>
                        <p:nvPr/>
                      </p:nvSpPr>
                      <p:spPr bwMode="auto">
                        <a:xfrm>
                          <a:off x="1166" y="1669"/>
                          <a:ext cx="15" cy="124"/>
                        </a:xfrm>
                        <a:custGeom>
                          <a:avLst/>
                          <a:gdLst>
                            <a:gd name="T0" fmla="*/ 0 w 15"/>
                            <a:gd name="T1" fmla="*/ 124 h 124"/>
                            <a:gd name="T2" fmla="*/ 15 w 15"/>
                            <a:gd name="T3" fmla="*/ 111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1"/>
                              </a:lnTo>
                              <a:lnTo>
                                <a:pt x="15" y="0"/>
                              </a:lnTo>
                              <a:lnTo>
                                <a:pt x="0" y="15"/>
                              </a:lnTo>
                              <a:lnTo>
                                <a:pt x="0" y="12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48" name="Freeform 838"/>
                        <p:cNvSpPr>
                          <a:spLocks noChangeAspect="1"/>
                        </p:cNvSpPr>
                        <p:nvPr/>
                      </p:nvSpPr>
                      <p:spPr bwMode="auto">
                        <a:xfrm>
                          <a:off x="1166" y="1669"/>
                          <a:ext cx="15" cy="124"/>
                        </a:xfrm>
                        <a:custGeom>
                          <a:avLst/>
                          <a:gdLst>
                            <a:gd name="T0" fmla="*/ 0 w 15"/>
                            <a:gd name="T1" fmla="*/ 124 h 124"/>
                            <a:gd name="T2" fmla="*/ 15 w 15"/>
                            <a:gd name="T3" fmla="*/ 111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1"/>
                              </a:lnTo>
                              <a:lnTo>
                                <a:pt x="15" y="0"/>
                              </a:lnTo>
                              <a:lnTo>
                                <a:pt x="0" y="15"/>
                              </a:lnTo>
                              <a:lnTo>
                                <a:pt x="0" y="12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49" name="Freeform 839"/>
                        <p:cNvSpPr>
                          <a:spLocks noChangeAspect="1"/>
                        </p:cNvSpPr>
                        <p:nvPr/>
                      </p:nvSpPr>
                      <p:spPr bwMode="auto">
                        <a:xfrm>
                          <a:off x="996" y="1822"/>
                          <a:ext cx="176" cy="26"/>
                        </a:xfrm>
                        <a:custGeom>
                          <a:avLst/>
                          <a:gdLst>
                            <a:gd name="T0" fmla="*/ 0 w 176"/>
                            <a:gd name="T1" fmla="*/ 26 h 26"/>
                            <a:gd name="T2" fmla="*/ 23 w 176"/>
                            <a:gd name="T3" fmla="*/ 0 h 26"/>
                            <a:gd name="T4" fmla="*/ 176 w 176"/>
                            <a:gd name="T5" fmla="*/ 0 h 26"/>
                            <a:gd name="T6" fmla="*/ 154 w 176"/>
                            <a:gd name="T7" fmla="*/ 26 h 26"/>
                            <a:gd name="T8" fmla="*/ 0 w 176"/>
                            <a:gd name="T9" fmla="*/ 26 h 26"/>
                            <a:gd name="T10" fmla="*/ 0 60000 65536"/>
                            <a:gd name="T11" fmla="*/ 0 60000 65536"/>
                            <a:gd name="T12" fmla="*/ 0 60000 65536"/>
                            <a:gd name="T13" fmla="*/ 0 60000 65536"/>
                            <a:gd name="T14" fmla="*/ 0 60000 65536"/>
                            <a:gd name="T15" fmla="*/ 0 w 176"/>
                            <a:gd name="T16" fmla="*/ 0 h 26"/>
                            <a:gd name="T17" fmla="*/ 176 w 176"/>
                            <a:gd name="T18" fmla="*/ 26 h 26"/>
                          </a:gdLst>
                          <a:ahLst/>
                          <a:cxnLst>
                            <a:cxn ang="T10">
                              <a:pos x="T0" y="T1"/>
                            </a:cxn>
                            <a:cxn ang="T11">
                              <a:pos x="T2" y="T3"/>
                            </a:cxn>
                            <a:cxn ang="T12">
                              <a:pos x="T4" y="T5"/>
                            </a:cxn>
                            <a:cxn ang="T13">
                              <a:pos x="T6" y="T7"/>
                            </a:cxn>
                            <a:cxn ang="T14">
                              <a:pos x="T8" y="T9"/>
                            </a:cxn>
                          </a:cxnLst>
                          <a:rect l="T15" t="T16" r="T17" b="T18"/>
                          <a:pathLst>
                            <a:path w="176" h="26">
                              <a:moveTo>
                                <a:pt x="0" y="26"/>
                              </a:moveTo>
                              <a:lnTo>
                                <a:pt x="23" y="0"/>
                              </a:lnTo>
                              <a:lnTo>
                                <a:pt x="176" y="0"/>
                              </a:lnTo>
                              <a:lnTo>
                                <a:pt x="154" y="26"/>
                              </a:lnTo>
                              <a:lnTo>
                                <a:pt x="0" y="2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50" name="Freeform 840"/>
                        <p:cNvSpPr>
                          <a:spLocks noChangeAspect="1"/>
                        </p:cNvSpPr>
                        <p:nvPr/>
                      </p:nvSpPr>
                      <p:spPr bwMode="auto">
                        <a:xfrm>
                          <a:off x="996" y="1822"/>
                          <a:ext cx="176" cy="26"/>
                        </a:xfrm>
                        <a:custGeom>
                          <a:avLst/>
                          <a:gdLst>
                            <a:gd name="T0" fmla="*/ 0 w 176"/>
                            <a:gd name="T1" fmla="*/ 26 h 26"/>
                            <a:gd name="T2" fmla="*/ 23 w 176"/>
                            <a:gd name="T3" fmla="*/ 0 h 26"/>
                            <a:gd name="T4" fmla="*/ 176 w 176"/>
                            <a:gd name="T5" fmla="*/ 0 h 26"/>
                            <a:gd name="T6" fmla="*/ 154 w 176"/>
                            <a:gd name="T7" fmla="*/ 26 h 26"/>
                            <a:gd name="T8" fmla="*/ 0 w 176"/>
                            <a:gd name="T9" fmla="*/ 26 h 26"/>
                            <a:gd name="T10" fmla="*/ 0 60000 65536"/>
                            <a:gd name="T11" fmla="*/ 0 60000 65536"/>
                            <a:gd name="T12" fmla="*/ 0 60000 65536"/>
                            <a:gd name="T13" fmla="*/ 0 60000 65536"/>
                            <a:gd name="T14" fmla="*/ 0 60000 65536"/>
                            <a:gd name="T15" fmla="*/ 0 w 176"/>
                            <a:gd name="T16" fmla="*/ 0 h 26"/>
                            <a:gd name="T17" fmla="*/ 176 w 176"/>
                            <a:gd name="T18" fmla="*/ 26 h 26"/>
                          </a:gdLst>
                          <a:ahLst/>
                          <a:cxnLst>
                            <a:cxn ang="T10">
                              <a:pos x="T0" y="T1"/>
                            </a:cxn>
                            <a:cxn ang="T11">
                              <a:pos x="T2" y="T3"/>
                            </a:cxn>
                            <a:cxn ang="T12">
                              <a:pos x="T4" y="T5"/>
                            </a:cxn>
                            <a:cxn ang="T13">
                              <a:pos x="T6" y="T7"/>
                            </a:cxn>
                            <a:cxn ang="T14">
                              <a:pos x="T8" y="T9"/>
                            </a:cxn>
                          </a:cxnLst>
                          <a:rect l="T15" t="T16" r="T17" b="T18"/>
                          <a:pathLst>
                            <a:path w="176" h="26">
                              <a:moveTo>
                                <a:pt x="0" y="26"/>
                              </a:moveTo>
                              <a:lnTo>
                                <a:pt x="23" y="0"/>
                              </a:lnTo>
                              <a:lnTo>
                                <a:pt x="176" y="0"/>
                              </a:lnTo>
                              <a:lnTo>
                                <a:pt x="154" y="26"/>
                              </a:lnTo>
                              <a:lnTo>
                                <a:pt x="0" y="26"/>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51" name="Freeform 841"/>
                        <p:cNvSpPr>
                          <a:spLocks noChangeAspect="1"/>
                        </p:cNvSpPr>
                        <p:nvPr/>
                      </p:nvSpPr>
                      <p:spPr bwMode="auto">
                        <a:xfrm>
                          <a:off x="1150" y="1822"/>
                          <a:ext cx="22" cy="33"/>
                        </a:xfrm>
                        <a:custGeom>
                          <a:avLst/>
                          <a:gdLst>
                            <a:gd name="T0" fmla="*/ 0 w 22"/>
                            <a:gd name="T1" fmla="*/ 33 h 33"/>
                            <a:gd name="T2" fmla="*/ 22 w 22"/>
                            <a:gd name="T3" fmla="*/ 11 h 33"/>
                            <a:gd name="T4" fmla="*/ 22 w 22"/>
                            <a:gd name="T5" fmla="*/ 0 h 33"/>
                            <a:gd name="T6" fmla="*/ 0 w 22"/>
                            <a:gd name="T7" fmla="*/ 28 h 33"/>
                            <a:gd name="T8" fmla="*/ 0 w 22"/>
                            <a:gd name="T9" fmla="*/ 33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0" y="33"/>
                              </a:moveTo>
                              <a:lnTo>
                                <a:pt x="22" y="11"/>
                              </a:lnTo>
                              <a:lnTo>
                                <a:pt x="22" y="0"/>
                              </a:lnTo>
                              <a:lnTo>
                                <a:pt x="0" y="28"/>
                              </a:lnTo>
                              <a:lnTo>
                                <a:pt x="0" y="33"/>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52" name="Freeform 842"/>
                        <p:cNvSpPr>
                          <a:spLocks noChangeAspect="1"/>
                        </p:cNvSpPr>
                        <p:nvPr/>
                      </p:nvSpPr>
                      <p:spPr bwMode="auto">
                        <a:xfrm>
                          <a:off x="1150" y="1822"/>
                          <a:ext cx="22" cy="33"/>
                        </a:xfrm>
                        <a:custGeom>
                          <a:avLst/>
                          <a:gdLst>
                            <a:gd name="T0" fmla="*/ 0 w 22"/>
                            <a:gd name="T1" fmla="*/ 33 h 33"/>
                            <a:gd name="T2" fmla="*/ 22 w 22"/>
                            <a:gd name="T3" fmla="*/ 11 h 33"/>
                            <a:gd name="T4" fmla="*/ 22 w 22"/>
                            <a:gd name="T5" fmla="*/ 0 h 33"/>
                            <a:gd name="T6" fmla="*/ 0 w 22"/>
                            <a:gd name="T7" fmla="*/ 28 h 33"/>
                            <a:gd name="T8" fmla="*/ 0 w 22"/>
                            <a:gd name="T9" fmla="*/ 33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0" y="33"/>
                              </a:moveTo>
                              <a:lnTo>
                                <a:pt x="22" y="11"/>
                              </a:lnTo>
                              <a:lnTo>
                                <a:pt x="22" y="0"/>
                              </a:lnTo>
                              <a:lnTo>
                                <a:pt x="0" y="28"/>
                              </a:lnTo>
                              <a:lnTo>
                                <a:pt x="0" y="33"/>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53" name="Rectangle 843"/>
                        <p:cNvSpPr>
                          <a:spLocks noChangeAspect="1" noChangeArrowheads="1"/>
                        </p:cNvSpPr>
                        <p:nvPr/>
                      </p:nvSpPr>
                      <p:spPr bwMode="auto">
                        <a:xfrm>
                          <a:off x="996" y="1848"/>
                          <a:ext cx="154" cy="7"/>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54" name="Rectangle 844"/>
                        <p:cNvSpPr>
                          <a:spLocks noChangeAspect="1" noChangeArrowheads="1"/>
                        </p:cNvSpPr>
                        <p:nvPr/>
                      </p:nvSpPr>
                      <p:spPr bwMode="auto">
                        <a:xfrm>
                          <a:off x="997" y="1849"/>
                          <a:ext cx="152" cy="5"/>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458" name="Group 845"/>
                      <p:cNvGrpSpPr>
                        <a:grpSpLocks noChangeAspect="1"/>
                      </p:cNvGrpSpPr>
                      <p:nvPr/>
                    </p:nvGrpSpPr>
                    <p:grpSpPr bwMode="auto">
                      <a:xfrm>
                        <a:off x="1043" y="1709"/>
                        <a:ext cx="105" cy="64"/>
                        <a:chOff x="1043" y="1709"/>
                        <a:chExt cx="105" cy="64"/>
                      </a:xfrm>
                    </p:grpSpPr>
                    <p:grpSp>
                      <p:nvGrpSpPr>
                        <p:cNvPr id="59508" name="Group 846"/>
                        <p:cNvGrpSpPr>
                          <a:grpSpLocks noChangeAspect="1"/>
                        </p:cNvGrpSpPr>
                        <p:nvPr/>
                      </p:nvGrpSpPr>
                      <p:grpSpPr bwMode="auto">
                        <a:xfrm>
                          <a:off x="1045" y="1711"/>
                          <a:ext cx="103" cy="62"/>
                          <a:chOff x="1045" y="1711"/>
                          <a:chExt cx="103" cy="62"/>
                        </a:xfrm>
                      </p:grpSpPr>
                      <p:sp>
                        <p:nvSpPr>
                          <p:cNvPr id="59526" name="Oval 847"/>
                          <p:cNvSpPr>
                            <a:spLocks noChangeAspect="1" noChangeArrowheads="1"/>
                          </p:cNvSpPr>
                          <p:nvPr/>
                        </p:nvSpPr>
                        <p:spPr bwMode="auto">
                          <a:xfrm>
                            <a:off x="1081" y="1711"/>
                            <a:ext cx="45"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27" name="Oval 848"/>
                          <p:cNvSpPr>
                            <a:spLocks noChangeAspect="1" noChangeArrowheads="1"/>
                          </p:cNvSpPr>
                          <p:nvPr/>
                        </p:nvSpPr>
                        <p:spPr bwMode="auto">
                          <a:xfrm>
                            <a:off x="1057" y="1718"/>
                            <a:ext cx="33"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28" name="Oval 849"/>
                          <p:cNvSpPr>
                            <a:spLocks noChangeAspect="1" noChangeArrowheads="1"/>
                          </p:cNvSpPr>
                          <p:nvPr/>
                        </p:nvSpPr>
                        <p:spPr bwMode="auto">
                          <a:xfrm>
                            <a:off x="1045" y="1733"/>
                            <a:ext cx="2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29" name="Oval 850"/>
                          <p:cNvSpPr>
                            <a:spLocks noChangeAspect="1" noChangeArrowheads="1"/>
                          </p:cNvSpPr>
                          <p:nvPr/>
                        </p:nvSpPr>
                        <p:spPr bwMode="auto">
                          <a:xfrm>
                            <a:off x="1052" y="1742"/>
                            <a:ext cx="36" cy="22"/>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30" name="Oval 851"/>
                          <p:cNvSpPr>
                            <a:spLocks noChangeAspect="1" noChangeArrowheads="1"/>
                          </p:cNvSpPr>
                          <p:nvPr/>
                        </p:nvSpPr>
                        <p:spPr bwMode="auto">
                          <a:xfrm>
                            <a:off x="1077" y="1746"/>
                            <a:ext cx="53"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31" name="Oval 852"/>
                          <p:cNvSpPr>
                            <a:spLocks noChangeAspect="1" noChangeArrowheads="1"/>
                          </p:cNvSpPr>
                          <p:nvPr/>
                        </p:nvSpPr>
                        <p:spPr bwMode="auto">
                          <a:xfrm>
                            <a:off x="1110" y="1718"/>
                            <a:ext cx="34"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32" name="Oval 853"/>
                          <p:cNvSpPr>
                            <a:spLocks noChangeAspect="1" noChangeArrowheads="1"/>
                          </p:cNvSpPr>
                          <p:nvPr/>
                        </p:nvSpPr>
                        <p:spPr bwMode="auto">
                          <a:xfrm>
                            <a:off x="1115" y="1731"/>
                            <a:ext cx="3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33" name="Oval 854"/>
                          <p:cNvSpPr>
                            <a:spLocks noChangeAspect="1" noChangeArrowheads="1"/>
                          </p:cNvSpPr>
                          <p:nvPr/>
                        </p:nvSpPr>
                        <p:spPr bwMode="auto">
                          <a:xfrm>
                            <a:off x="1112" y="1735"/>
                            <a:ext cx="34"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34" name="Oval 855"/>
                          <p:cNvSpPr>
                            <a:spLocks noChangeAspect="1" noChangeArrowheads="1"/>
                          </p:cNvSpPr>
                          <p:nvPr/>
                        </p:nvSpPr>
                        <p:spPr bwMode="auto">
                          <a:xfrm>
                            <a:off x="1063" y="1726"/>
                            <a:ext cx="67"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509" name="Group 856"/>
                        <p:cNvGrpSpPr>
                          <a:grpSpLocks noChangeAspect="1"/>
                        </p:cNvGrpSpPr>
                        <p:nvPr/>
                      </p:nvGrpSpPr>
                      <p:grpSpPr bwMode="auto">
                        <a:xfrm>
                          <a:off x="1043" y="1709"/>
                          <a:ext cx="105" cy="64"/>
                          <a:chOff x="1043" y="1709"/>
                          <a:chExt cx="105" cy="64"/>
                        </a:xfrm>
                      </p:grpSpPr>
                      <p:sp>
                        <p:nvSpPr>
                          <p:cNvPr id="59510" name="Freeform 857"/>
                          <p:cNvSpPr>
                            <a:spLocks noChangeAspect="1"/>
                          </p:cNvSpPr>
                          <p:nvPr/>
                        </p:nvSpPr>
                        <p:spPr bwMode="auto">
                          <a:xfrm>
                            <a:off x="1081" y="1709"/>
                            <a:ext cx="42" cy="15"/>
                          </a:xfrm>
                          <a:custGeom>
                            <a:avLst/>
                            <a:gdLst>
                              <a:gd name="T0" fmla="*/ 455 w 19"/>
                              <a:gd name="T1" fmla="*/ 88 h 7"/>
                              <a:gd name="T2" fmla="*/ 239 w 19"/>
                              <a:gd name="T3" fmla="*/ 19 h 7"/>
                              <a:gd name="T4" fmla="*/ 0 w 19"/>
                              <a:gd name="T5" fmla="*/ 109 h 7"/>
                              <a:gd name="T6" fmla="*/ 239 w 19"/>
                              <a:gd name="T7" fmla="*/ 148 h 7"/>
                              <a:gd name="T8" fmla="*/ 455 w 19"/>
                              <a:gd name="T9" fmla="*/ 8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4"/>
                                </a:moveTo>
                                <a:cubicBezTo>
                                  <a:pt x="17" y="2"/>
                                  <a:pt x="14" y="1"/>
                                  <a:pt x="10" y="1"/>
                                </a:cubicBezTo>
                                <a:cubicBezTo>
                                  <a:pt x="5" y="0"/>
                                  <a:pt x="1" y="2"/>
                                  <a:pt x="0" y="5"/>
                                </a:cubicBezTo>
                                <a:lnTo>
                                  <a:pt x="10" y="7"/>
                                </a:lnTo>
                                <a:lnTo>
                                  <a:pt x="19" y="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11" name="Arc 858"/>
                          <p:cNvSpPr>
                            <a:spLocks noChangeAspect="1"/>
                          </p:cNvSpPr>
                          <p:nvPr/>
                        </p:nvSpPr>
                        <p:spPr bwMode="auto">
                          <a:xfrm>
                            <a:off x="1084" y="1712"/>
                            <a:ext cx="40" cy="13"/>
                          </a:xfrm>
                          <a:custGeom>
                            <a:avLst/>
                            <a:gdLst>
                              <a:gd name="T0" fmla="*/ 0 w 40351"/>
                              <a:gd name="T1" fmla="*/ 0 h 21600"/>
                              <a:gd name="T2" fmla="*/ 0 w 40351"/>
                              <a:gd name="T3" fmla="*/ 0 h 21600"/>
                              <a:gd name="T4" fmla="*/ 0 w 40351"/>
                              <a:gd name="T5" fmla="*/ 0 h 21600"/>
                              <a:gd name="T6" fmla="*/ 0 60000 65536"/>
                              <a:gd name="T7" fmla="*/ 0 60000 65536"/>
                              <a:gd name="T8" fmla="*/ 0 60000 65536"/>
                              <a:gd name="T9" fmla="*/ 0 w 40351"/>
                              <a:gd name="T10" fmla="*/ 0 h 21600"/>
                              <a:gd name="T11" fmla="*/ 40351 w 40351"/>
                              <a:gd name="T12" fmla="*/ 21600 h 21600"/>
                            </a:gdLst>
                            <a:ahLst/>
                            <a:cxnLst>
                              <a:cxn ang="T6">
                                <a:pos x="T0" y="T1"/>
                              </a:cxn>
                              <a:cxn ang="T7">
                                <a:pos x="T2" y="T3"/>
                              </a:cxn>
                              <a:cxn ang="T8">
                                <a:pos x="T4" y="T5"/>
                              </a:cxn>
                            </a:cxnLst>
                            <a:rect l="T9" t="T10" r="T11" b="T12"/>
                            <a:pathLst>
                              <a:path w="40351" h="21600" fill="none" extrusionOk="0">
                                <a:moveTo>
                                  <a:pt x="-1" y="14424"/>
                                </a:moveTo>
                                <a:cubicBezTo>
                                  <a:pt x="3043" y="5781"/>
                                  <a:pt x="11209" y="-1"/>
                                  <a:pt x="20373" y="0"/>
                                </a:cubicBezTo>
                                <a:cubicBezTo>
                                  <a:pt x="29130" y="0"/>
                                  <a:pt x="37020" y="5287"/>
                                  <a:pt x="40350" y="13387"/>
                                </a:cubicBezTo>
                              </a:path>
                              <a:path w="40351" h="21600" stroke="0" extrusionOk="0">
                                <a:moveTo>
                                  <a:pt x="-1" y="14424"/>
                                </a:moveTo>
                                <a:cubicBezTo>
                                  <a:pt x="3043" y="5781"/>
                                  <a:pt x="11209" y="-1"/>
                                  <a:pt x="20373" y="0"/>
                                </a:cubicBezTo>
                                <a:cubicBezTo>
                                  <a:pt x="29130" y="0"/>
                                  <a:pt x="37020" y="5287"/>
                                  <a:pt x="40350" y="13387"/>
                                </a:cubicBezTo>
                                <a:lnTo>
                                  <a:pt x="20373"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12" name="Freeform 859"/>
                          <p:cNvSpPr>
                            <a:spLocks noChangeAspect="1"/>
                          </p:cNvSpPr>
                          <p:nvPr/>
                        </p:nvSpPr>
                        <p:spPr bwMode="auto">
                          <a:xfrm>
                            <a:off x="1054" y="1718"/>
                            <a:ext cx="27" cy="15"/>
                          </a:xfrm>
                          <a:custGeom>
                            <a:avLst/>
                            <a:gdLst>
                              <a:gd name="T0" fmla="*/ 308 w 12"/>
                              <a:gd name="T1" fmla="*/ 0 h 7"/>
                              <a:gd name="T2" fmla="*/ 207 w 12"/>
                              <a:gd name="T3" fmla="*/ 0 h 7"/>
                              <a:gd name="T4" fmla="*/ 25 w 12"/>
                              <a:gd name="T5" fmla="*/ 129 h 7"/>
                              <a:gd name="T6" fmla="*/ 25 w 12"/>
                              <a:gd name="T7" fmla="*/ 148 h 7"/>
                              <a:gd name="T8" fmla="*/ 207 w 12"/>
                              <a:gd name="T9" fmla="*/ 129 h 7"/>
                              <a:gd name="T10" fmla="*/ 308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cubicBezTo>
                                  <a:pt x="11" y="0"/>
                                  <a:pt x="9" y="0"/>
                                  <a:pt x="8" y="0"/>
                                </a:cubicBezTo>
                                <a:cubicBezTo>
                                  <a:pt x="4" y="0"/>
                                  <a:pt x="1" y="2"/>
                                  <a:pt x="1" y="6"/>
                                </a:cubicBezTo>
                                <a:cubicBezTo>
                                  <a:pt x="0" y="6"/>
                                  <a:pt x="1" y="6"/>
                                  <a:pt x="1" y="7"/>
                                </a:cubicBezTo>
                                <a:lnTo>
                                  <a:pt x="8" y="6"/>
                                </a:lnTo>
                                <a:lnTo>
                                  <a:pt x="1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13" name="Arc 860"/>
                          <p:cNvSpPr>
                            <a:spLocks noChangeAspect="1"/>
                          </p:cNvSpPr>
                          <p:nvPr/>
                        </p:nvSpPr>
                        <p:spPr bwMode="auto">
                          <a:xfrm>
                            <a:off x="1058" y="1719"/>
                            <a:ext cx="23" cy="15"/>
                          </a:xfrm>
                          <a:custGeom>
                            <a:avLst/>
                            <a:gdLst>
                              <a:gd name="T0" fmla="*/ 0 w 32663"/>
                              <a:gd name="T1" fmla="*/ 0 h 26345"/>
                              <a:gd name="T2" fmla="*/ 0 w 32663"/>
                              <a:gd name="T3" fmla="*/ 0 h 26345"/>
                              <a:gd name="T4" fmla="*/ 0 w 32663"/>
                              <a:gd name="T5" fmla="*/ 0 h 26345"/>
                              <a:gd name="T6" fmla="*/ 0 60000 65536"/>
                              <a:gd name="T7" fmla="*/ 0 60000 65536"/>
                              <a:gd name="T8" fmla="*/ 0 60000 65536"/>
                              <a:gd name="T9" fmla="*/ 0 w 32663"/>
                              <a:gd name="T10" fmla="*/ 0 h 26345"/>
                              <a:gd name="T11" fmla="*/ 32663 w 32663"/>
                              <a:gd name="T12" fmla="*/ 26345 h 26345"/>
                            </a:gdLst>
                            <a:ahLst/>
                            <a:cxnLst>
                              <a:cxn ang="T6">
                                <a:pos x="T0" y="T1"/>
                              </a:cxn>
                              <a:cxn ang="T7">
                                <a:pos x="T2" y="T3"/>
                              </a:cxn>
                              <a:cxn ang="T8">
                                <a:pos x="T4" y="T5"/>
                              </a:cxn>
                            </a:cxnLst>
                            <a:rect l="T9" t="T10" r="T11" b="T12"/>
                            <a:pathLst>
                              <a:path w="32663" h="26345" fill="none" extrusionOk="0">
                                <a:moveTo>
                                  <a:pt x="527" y="26345"/>
                                </a:moveTo>
                                <a:cubicBezTo>
                                  <a:pt x="176" y="24787"/>
                                  <a:pt x="0" y="23196"/>
                                  <a:pt x="0" y="21600"/>
                                </a:cubicBezTo>
                                <a:cubicBezTo>
                                  <a:pt x="0" y="9670"/>
                                  <a:pt x="9670" y="0"/>
                                  <a:pt x="21600" y="0"/>
                                </a:cubicBezTo>
                                <a:cubicBezTo>
                                  <a:pt x="25495" y="-1"/>
                                  <a:pt x="29317" y="1053"/>
                                  <a:pt x="32662" y="3048"/>
                                </a:cubicBezTo>
                              </a:path>
                              <a:path w="32663" h="26345" stroke="0" extrusionOk="0">
                                <a:moveTo>
                                  <a:pt x="527" y="26345"/>
                                </a:moveTo>
                                <a:cubicBezTo>
                                  <a:pt x="176" y="24787"/>
                                  <a:pt x="0" y="23196"/>
                                  <a:pt x="0" y="21600"/>
                                </a:cubicBezTo>
                                <a:cubicBezTo>
                                  <a:pt x="0" y="9670"/>
                                  <a:pt x="9670" y="0"/>
                                  <a:pt x="21600" y="0"/>
                                </a:cubicBezTo>
                                <a:cubicBezTo>
                                  <a:pt x="25495" y="-1"/>
                                  <a:pt x="29317" y="1053"/>
                                  <a:pt x="32662" y="3048"/>
                                </a:cubicBezTo>
                                <a:lnTo>
                                  <a:pt x="21600"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14" name="Freeform 861"/>
                          <p:cNvSpPr>
                            <a:spLocks noChangeAspect="1"/>
                          </p:cNvSpPr>
                          <p:nvPr/>
                        </p:nvSpPr>
                        <p:spPr bwMode="auto">
                          <a:xfrm>
                            <a:off x="1052" y="1751"/>
                            <a:ext cx="25" cy="13"/>
                          </a:xfrm>
                          <a:custGeom>
                            <a:avLst/>
                            <a:gdLst>
                              <a:gd name="T0" fmla="*/ 0 w 11"/>
                              <a:gd name="T1" fmla="*/ 0 h 6"/>
                              <a:gd name="T2" fmla="*/ 0 w 11"/>
                              <a:gd name="T3" fmla="*/ 0 h 6"/>
                              <a:gd name="T4" fmla="*/ 211 w 11"/>
                              <a:gd name="T5" fmla="*/ 132 h 6"/>
                              <a:gd name="T6" fmla="*/ 295 w 11"/>
                              <a:gd name="T7" fmla="*/ 113 h 6"/>
                              <a:gd name="T8" fmla="*/ 211 w 11"/>
                              <a:gd name="T9" fmla="*/ 20 h 6"/>
                              <a:gd name="T10" fmla="*/ 0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0" y="0"/>
                                </a:moveTo>
                                <a:cubicBezTo>
                                  <a:pt x="0" y="0"/>
                                  <a:pt x="0" y="0"/>
                                  <a:pt x="0" y="0"/>
                                </a:cubicBezTo>
                                <a:cubicBezTo>
                                  <a:pt x="0" y="3"/>
                                  <a:pt x="3" y="6"/>
                                  <a:pt x="8" y="6"/>
                                </a:cubicBezTo>
                                <a:cubicBezTo>
                                  <a:pt x="9" y="5"/>
                                  <a:pt x="10" y="5"/>
                                  <a:pt x="11" y="5"/>
                                </a:cubicBezTo>
                                <a:lnTo>
                                  <a:pt x="8" y="1"/>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15" name="Arc 862"/>
                          <p:cNvSpPr>
                            <a:spLocks noChangeAspect="1"/>
                          </p:cNvSpPr>
                          <p:nvPr/>
                        </p:nvSpPr>
                        <p:spPr bwMode="auto">
                          <a:xfrm>
                            <a:off x="1053" y="1752"/>
                            <a:ext cx="25" cy="11"/>
                          </a:xfrm>
                          <a:custGeom>
                            <a:avLst/>
                            <a:gdLst>
                              <a:gd name="T0" fmla="*/ 0 w 31699"/>
                              <a:gd name="T1" fmla="*/ 0 h 22761"/>
                              <a:gd name="T2" fmla="*/ 0 w 31699"/>
                              <a:gd name="T3" fmla="*/ 0 h 22761"/>
                              <a:gd name="T4" fmla="*/ 0 w 31699"/>
                              <a:gd name="T5" fmla="*/ 0 h 22761"/>
                              <a:gd name="T6" fmla="*/ 0 60000 65536"/>
                              <a:gd name="T7" fmla="*/ 0 60000 65536"/>
                              <a:gd name="T8" fmla="*/ 0 60000 65536"/>
                              <a:gd name="T9" fmla="*/ 0 w 31699"/>
                              <a:gd name="T10" fmla="*/ 0 h 22761"/>
                              <a:gd name="T11" fmla="*/ 31699 w 31699"/>
                              <a:gd name="T12" fmla="*/ 22761 h 22761"/>
                            </a:gdLst>
                            <a:ahLst/>
                            <a:cxnLst>
                              <a:cxn ang="T6">
                                <a:pos x="T0" y="T1"/>
                              </a:cxn>
                              <a:cxn ang="T7">
                                <a:pos x="T2" y="T3"/>
                              </a:cxn>
                              <a:cxn ang="T8">
                                <a:pos x="T4" y="T5"/>
                              </a:cxn>
                            </a:cxnLst>
                            <a:rect l="T9" t="T10" r="T11" b="T12"/>
                            <a:pathLst>
                              <a:path w="31699" h="22761" fill="none" extrusionOk="0">
                                <a:moveTo>
                                  <a:pt x="31698" y="20254"/>
                                </a:moveTo>
                                <a:cubicBezTo>
                                  <a:pt x="28587" y="21900"/>
                                  <a:pt x="25120" y="22760"/>
                                  <a:pt x="21600" y="22761"/>
                                </a:cubicBezTo>
                                <a:cubicBezTo>
                                  <a:pt x="9670" y="22761"/>
                                  <a:pt x="0" y="13090"/>
                                  <a:pt x="0" y="1161"/>
                                </a:cubicBezTo>
                                <a:cubicBezTo>
                                  <a:pt x="-1" y="773"/>
                                  <a:pt x="10" y="386"/>
                                  <a:pt x="31" y="0"/>
                                </a:cubicBezTo>
                              </a:path>
                              <a:path w="31699" h="22761" stroke="0" extrusionOk="0">
                                <a:moveTo>
                                  <a:pt x="31698" y="20254"/>
                                </a:moveTo>
                                <a:cubicBezTo>
                                  <a:pt x="28587" y="21900"/>
                                  <a:pt x="25120" y="22760"/>
                                  <a:pt x="21600" y="22761"/>
                                </a:cubicBezTo>
                                <a:cubicBezTo>
                                  <a:pt x="9670" y="22761"/>
                                  <a:pt x="0" y="13090"/>
                                  <a:pt x="0" y="1161"/>
                                </a:cubicBezTo>
                                <a:cubicBezTo>
                                  <a:pt x="-1" y="773"/>
                                  <a:pt x="10" y="386"/>
                                  <a:pt x="31" y="0"/>
                                </a:cubicBezTo>
                                <a:lnTo>
                                  <a:pt x="21600" y="116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16" name="Freeform 863"/>
                          <p:cNvSpPr>
                            <a:spLocks noChangeAspect="1"/>
                          </p:cNvSpPr>
                          <p:nvPr/>
                        </p:nvSpPr>
                        <p:spPr bwMode="auto">
                          <a:xfrm>
                            <a:off x="1121" y="1715"/>
                            <a:ext cx="23" cy="16"/>
                          </a:xfrm>
                          <a:custGeom>
                            <a:avLst/>
                            <a:gdLst>
                              <a:gd name="T0" fmla="*/ 216 w 10"/>
                              <a:gd name="T1" fmla="*/ 194 h 7"/>
                              <a:gd name="T2" fmla="*/ 281 w 10"/>
                              <a:gd name="T3" fmla="*/ 130 h 7"/>
                              <a:gd name="T4" fmla="*/ 64 w 10"/>
                              <a:gd name="T5" fmla="*/ 25 h 7"/>
                              <a:gd name="T6" fmla="*/ 0 w 10"/>
                              <a:gd name="T7" fmla="*/ 25 h 7"/>
                              <a:gd name="T8" fmla="*/ 64 w 10"/>
                              <a:gd name="T9" fmla="*/ 130 h 7"/>
                              <a:gd name="T10" fmla="*/ 216 w 10"/>
                              <a:gd name="T11" fmla="*/ 194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8" y="7"/>
                                </a:moveTo>
                                <a:cubicBezTo>
                                  <a:pt x="9" y="7"/>
                                  <a:pt x="10" y="6"/>
                                  <a:pt x="10" y="5"/>
                                </a:cubicBezTo>
                                <a:cubicBezTo>
                                  <a:pt x="10" y="3"/>
                                  <a:pt x="6" y="1"/>
                                  <a:pt x="2" y="1"/>
                                </a:cubicBezTo>
                                <a:cubicBezTo>
                                  <a:pt x="1" y="0"/>
                                  <a:pt x="1" y="1"/>
                                  <a:pt x="0" y="1"/>
                                </a:cubicBezTo>
                                <a:lnTo>
                                  <a:pt x="2" y="5"/>
                                </a:lnTo>
                                <a:lnTo>
                                  <a:pt x="8"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17" name="Arc 864"/>
                          <p:cNvSpPr>
                            <a:spLocks noChangeAspect="1"/>
                          </p:cNvSpPr>
                          <p:nvPr/>
                        </p:nvSpPr>
                        <p:spPr bwMode="auto">
                          <a:xfrm>
                            <a:off x="1124" y="1719"/>
                            <a:ext cx="19" cy="14"/>
                          </a:xfrm>
                          <a:custGeom>
                            <a:avLst/>
                            <a:gdLst>
                              <a:gd name="T0" fmla="*/ 0 w 25817"/>
                              <a:gd name="T1" fmla="*/ 0 h 32911"/>
                              <a:gd name="T2" fmla="*/ 0 w 25817"/>
                              <a:gd name="T3" fmla="*/ 0 h 32911"/>
                              <a:gd name="T4" fmla="*/ 0 w 25817"/>
                              <a:gd name="T5" fmla="*/ 0 h 32911"/>
                              <a:gd name="T6" fmla="*/ 0 60000 65536"/>
                              <a:gd name="T7" fmla="*/ 0 60000 65536"/>
                              <a:gd name="T8" fmla="*/ 0 60000 65536"/>
                              <a:gd name="T9" fmla="*/ 0 w 25817"/>
                              <a:gd name="T10" fmla="*/ 0 h 32911"/>
                              <a:gd name="T11" fmla="*/ 25817 w 25817"/>
                              <a:gd name="T12" fmla="*/ 32911 h 32911"/>
                            </a:gdLst>
                            <a:ahLst/>
                            <a:cxnLst>
                              <a:cxn ang="T6">
                                <a:pos x="T0" y="T1"/>
                              </a:cxn>
                              <a:cxn ang="T7">
                                <a:pos x="T2" y="T3"/>
                              </a:cxn>
                              <a:cxn ang="T8">
                                <a:pos x="T4" y="T5"/>
                              </a:cxn>
                            </a:cxnLst>
                            <a:rect l="T9" t="T10" r="T11" b="T12"/>
                            <a:pathLst>
                              <a:path w="25817" h="32911" fill="none" extrusionOk="0">
                                <a:moveTo>
                                  <a:pt x="-1" y="415"/>
                                </a:moveTo>
                                <a:cubicBezTo>
                                  <a:pt x="1388" y="139"/>
                                  <a:pt x="2801" y="-1"/>
                                  <a:pt x="4217" y="0"/>
                                </a:cubicBezTo>
                                <a:cubicBezTo>
                                  <a:pt x="16146" y="0"/>
                                  <a:pt x="25817" y="9670"/>
                                  <a:pt x="25817" y="21600"/>
                                </a:cubicBezTo>
                                <a:cubicBezTo>
                                  <a:pt x="25817" y="25593"/>
                                  <a:pt x="24709" y="29508"/>
                                  <a:pt x="22618" y="32910"/>
                                </a:cubicBezTo>
                              </a:path>
                              <a:path w="25817" h="32911" stroke="0" extrusionOk="0">
                                <a:moveTo>
                                  <a:pt x="-1" y="415"/>
                                </a:moveTo>
                                <a:cubicBezTo>
                                  <a:pt x="1388" y="139"/>
                                  <a:pt x="2801" y="-1"/>
                                  <a:pt x="4217" y="0"/>
                                </a:cubicBezTo>
                                <a:cubicBezTo>
                                  <a:pt x="16146" y="0"/>
                                  <a:pt x="25817" y="9670"/>
                                  <a:pt x="25817" y="21600"/>
                                </a:cubicBezTo>
                                <a:cubicBezTo>
                                  <a:pt x="25817" y="25593"/>
                                  <a:pt x="24709" y="29508"/>
                                  <a:pt x="22618" y="32910"/>
                                </a:cubicBezTo>
                                <a:lnTo>
                                  <a:pt x="4217"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18" name="Freeform 865"/>
                          <p:cNvSpPr>
                            <a:spLocks noChangeAspect="1"/>
                          </p:cNvSpPr>
                          <p:nvPr/>
                        </p:nvSpPr>
                        <p:spPr bwMode="auto">
                          <a:xfrm>
                            <a:off x="1130" y="1733"/>
                            <a:ext cx="18" cy="13"/>
                          </a:xfrm>
                          <a:custGeom>
                            <a:avLst/>
                            <a:gdLst>
                              <a:gd name="T0" fmla="*/ 162 w 8"/>
                              <a:gd name="T1" fmla="*/ 132 h 6"/>
                              <a:gd name="T2" fmla="*/ 207 w 8"/>
                              <a:gd name="T3" fmla="*/ 93 h 6"/>
                              <a:gd name="T4" fmla="*/ 126 w 8"/>
                              <a:gd name="T5" fmla="*/ 0 h 6"/>
                              <a:gd name="T6" fmla="*/ 0 w 8"/>
                              <a:gd name="T7" fmla="*/ 93 h 6"/>
                              <a:gd name="T8" fmla="*/ 162 w 8"/>
                              <a:gd name="T9" fmla="*/ 132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6"/>
                                </a:moveTo>
                                <a:cubicBezTo>
                                  <a:pt x="7" y="6"/>
                                  <a:pt x="8" y="5"/>
                                  <a:pt x="8" y="4"/>
                                </a:cubicBezTo>
                                <a:cubicBezTo>
                                  <a:pt x="8" y="2"/>
                                  <a:pt x="6" y="1"/>
                                  <a:pt x="5" y="0"/>
                                </a:cubicBezTo>
                                <a:lnTo>
                                  <a:pt x="0" y="4"/>
                                </a:lnTo>
                                <a:lnTo>
                                  <a:pt x="6" y="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19" name="Arc 866"/>
                          <p:cNvSpPr>
                            <a:spLocks noChangeAspect="1"/>
                          </p:cNvSpPr>
                          <p:nvPr/>
                        </p:nvSpPr>
                        <p:spPr bwMode="auto">
                          <a:xfrm>
                            <a:off x="1130" y="1734"/>
                            <a:ext cx="17" cy="14"/>
                          </a:xfrm>
                          <a:custGeom>
                            <a:avLst/>
                            <a:gdLst>
                              <a:gd name="T0" fmla="*/ 0 w 21600"/>
                              <a:gd name="T1" fmla="*/ 0 h 30216"/>
                              <a:gd name="T2" fmla="*/ 0 w 21600"/>
                              <a:gd name="T3" fmla="*/ 0 h 30216"/>
                              <a:gd name="T4" fmla="*/ 0 w 21600"/>
                              <a:gd name="T5" fmla="*/ 0 h 30216"/>
                              <a:gd name="T6" fmla="*/ 0 60000 65536"/>
                              <a:gd name="T7" fmla="*/ 0 60000 65536"/>
                              <a:gd name="T8" fmla="*/ 0 60000 65536"/>
                              <a:gd name="T9" fmla="*/ 0 w 21600"/>
                              <a:gd name="T10" fmla="*/ 0 h 30216"/>
                              <a:gd name="T11" fmla="*/ 21600 w 21600"/>
                              <a:gd name="T12" fmla="*/ 30216 h 30216"/>
                            </a:gdLst>
                            <a:ahLst/>
                            <a:cxnLst>
                              <a:cxn ang="T6">
                                <a:pos x="T0" y="T1"/>
                              </a:cxn>
                              <a:cxn ang="T7">
                                <a:pos x="T2" y="T3"/>
                              </a:cxn>
                              <a:cxn ang="T8">
                                <a:pos x="T4" y="T5"/>
                              </a:cxn>
                            </a:cxnLst>
                            <a:rect l="T9" t="T10" r="T11" b="T12"/>
                            <a:pathLst>
                              <a:path w="21600" h="30216" fill="none" extrusionOk="0">
                                <a:moveTo>
                                  <a:pt x="13132" y="0"/>
                                </a:moveTo>
                                <a:cubicBezTo>
                                  <a:pt x="18470" y="4087"/>
                                  <a:pt x="21600" y="10426"/>
                                  <a:pt x="21600" y="17149"/>
                                </a:cubicBezTo>
                                <a:cubicBezTo>
                                  <a:pt x="21600" y="21868"/>
                                  <a:pt x="20054" y="26458"/>
                                  <a:pt x="17199" y="30216"/>
                                </a:cubicBezTo>
                              </a:path>
                              <a:path w="21600" h="30216" stroke="0" extrusionOk="0">
                                <a:moveTo>
                                  <a:pt x="13132" y="0"/>
                                </a:moveTo>
                                <a:cubicBezTo>
                                  <a:pt x="18470" y="4087"/>
                                  <a:pt x="21600" y="10426"/>
                                  <a:pt x="21600" y="17149"/>
                                </a:cubicBezTo>
                                <a:cubicBezTo>
                                  <a:pt x="21600" y="21868"/>
                                  <a:pt x="20054" y="26458"/>
                                  <a:pt x="17199" y="30216"/>
                                </a:cubicBezTo>
                                <a:lnTo>
                                  <a:pt x="0" y="1714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20" name="Freeform 867"/>
                          <p:cNvSpPr>
                            <a:spLocks noChangeAspect="1"/>
                          </p:cNvSpPr>
                          <p:nvPr/>
                        </p:nvSpPr>
                        <p:spPr bwMode="auto">
                          <a:xfrm>
                            <a:off x="1123" y="1746"/>
                            <a:ext cx="23" cy="23"/>
                          </a:xfrm>
                          <a:custGeom>
                            <a:avLst/>
                            <a:gdLst>
                              <a:gd name="T0" fmla="*/ 0 w 10"/>
                              <a:gd name="T1" fmla="*/ 253 h 10"/>
                              <a:gd name="T2" fmla="*/ 64 w 10"/>
                              <a:gd name="T3" fmla="*/ 253 h 10"/>
                              <a:gd name="T4" fmla="*/ 281 w 10"/>
                              <a:gd name="T5" fmla="*/ 64 h 10"/>
                              <a:gd name="T6" fmla="*/ 253 w 10"/>
                              <a:gd name="T7" fmla="*/ 0 h 10"/>
                              <a:gd name="T8" fmla="*/ 64 w 10"/>
                              <a:gd name="T9" fmla="*/ 64 h 10"/>
                              <a:gd name="T10" fmla="*/ 0 w 10"/>
                              <a:gd name="T11" fmla="*/ 253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0" y="9"/>
                                </a:moveTo>
                                <a:cubicBezTo>
                                  <a:pt x="0" y="9"/>
                                  <a:pt x="1" y="9"/>
                                  <a:pt x="2" y="9"/>
                                </a:cubicBezTo>
                                <a:cubicBezTo>
                                  <a:pt x="6" y="10"/>
                                  <a:pt x="10" y="6"/>
                                  <a:pt x="10" y="2"/>
                                </a:cubicBezTo>
                                <a:cubicBezTo>
                                  <a:pt x="10" y="1"/>
                                  <a:pt x="9" y="0"/>
                                  <a:pt x="9" y="0"/>
                                </a:cubicBezTo>
                                <a:lnTo>
                                  <a:pt x="2" y="2"/>
                                </a:lnTo>
                                <a:lnTo>
                                  <a:pt x="0" y="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21" name="Arc 868"/>
                          <p:cNvSpPr>
                            <a:spLocks noChangeAspect="1"/>
                          </p:cNvSpPr>
                          <p:nvPr/>
                        </p:nvSpPr>
                        <p:spPr bwMode="auto">
                          <a:xfrm>
                            <a:off x="1124" y="1747"/>
                            <a:ext cx="21" cy="21"/>
                          </a:xfrm>
                          <a:custGeom>
                            <a:avLst/>
                            <a:gdLst>
                              <a:gd name="T0" fmla="*/ 0 w 28696"/>
                              <a:gd name="T1" fmla="*/ 0 h 27959"/>
                              <a:gd name="T2" fmla="*/ 0 w 28696"/>
                              <a:gd name="T3" fmla="*/ 0 h 27959"/>
                              <a:gd name="T4" fmla="*/ 0 w 28696"/>
                              <a:gd name="T5" fmla="*/ 0 h 27959"/>
                              <a:gd name="T6" fmla="*/ 0 60000 65536"/>
                              <a:gd name="T7" fmla="*/ 0 60000 65536"/>
                              <a:gd name="T8" fmla="*/ 0 60000 65536"/>
                              <a:gd name="T9" fmla="*/ 0 w 28696"/>
                              <a:gd name="T10" fmla="*/ 0 h 27959"/>
                              <a:gd name="T11" fmla="*/ 28696 w 28696"/>
                              <a:gd name="T12" fmla="*/ 27959 h 27959"/>
                            </a:gdLst>
                            <a:ahLst/>
                            <a:cxnLst>
                              <a:cxn ang="T6">
                                <a:pos x="T0" y="T1"/>
                              </a:cxn>
                              <a:cxn ang="T7">
                                <a:pos x="T2" y="T3"/>
                              </a:cxn>
                              <a:cxn ang="T8">
                                <a:pos x="T4" y="T5"/>
                              </a:cxn>
                            </a:cxnLst>
                            <a:rect l="T9" t="T10" r="T11" b="T12"/>
                            <a:pathLst>
                              <a:path w="28696" h="27959" fill="none" extrusionOk="0">
                                <a:moveTo>
                                  <a:pt x="27738" y="0"/>
                                </a:moveTo>
                                <a:cubicBezTo>
                                  <a:pt x="28373" y="2060"/>
                                  <a:pt x="28696" y="4203"/>
                                  <a:pt x="28696" y="6359"/>
                                </a:cubicBezTo>
                                <a:cubicBezTo>
                                  <a:pt x="28696" y="18288"/>
                                  <a:pt x="19025" y="27959"/>
                                  <a:pt x="7096" y="27959"/>
                                </a:cubicBezTo>
                                <a:cubicBezTo>
                                  <a:pt x="4680" y="27959"/>
                                  <a:pt x="2281" y="27553"/>
                                  <a:pt x="-1" y="26760"/>
                                </a:cubicBezTo>
                              </a:path>
                              <a:path w="28696" h="27959" stroke="0" extrusionOk="0">
                                <a:moveTo>
                                  <a:pt x="27738" y="0"/>
                                </a:moveTo>
                                <a:cubicBezTo>
                                  <a:pt x="28373" y="2060"/>
                                  <a:pt x="28696" y="4203"/>
                                  <a:pt x="28696" y="6359"/>
                                </a:cubicBezTo>
                                <a:cubicBezTo>
                                  <a:pt x="28696" y="18288"/>
                                  <a:pt x="19025" y="27959"/>
                                  <a:pt x="7096" y="27959"/>
                                </a:cubicBezTo>
                                <a:cubicBezTo>
                                  <a:pt x="4680" y="27959"/>
                                  <a:pt x="2281" y="27553"/>
                                  <a:pt x="-1" y="26760"/>
                                </a:cubicBezTo>
                                <a:lnTo>
                                  <a:pt x="7096" y="635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22" name="Freeform 869"/>
                          <p:cNvSpPr>
                            <a:spLocks noChangeAspect="1"/>
                          </p:cNvSpPr>
                          <p:nvPr/>
                        </p:nvSpPr>
                        <p:spPr bwMode="auto">
                          <a:xfrm>
                            <a:off x="1043" y="1733"/>
                            <a:ext cx="14" cy="18"/>
                          </a:xfrm>
                          <a:custGeom>
                            <a:avLst/>
                            <a:gdLst>
                              <a:gd name="T0" fmla="*/ 152 w 6"/>
                              <a:gd name="T1" fmla="*/ 0 h 8"/>
                              <a:gd name="T2" fmla="*/ 28 w 6"/>
                              <a:gd name="T3" fmla="*/ 101 h 8"/>
                              <a:gd name="T4" fmla="*/ 86 w 6"/>
                              <a:gd name="T5" fmla="*/ 207 h 8"/>
                              <a:gd name="T6" fmla="*/ 180 w 6"/>
                              <a:gd name="T7" fmla="*/ 101 h 8"/>
                              <a:gd name="T8" fmla="*/ 152 w 6"/>
                              <a:gd name="T9" fmla="*/ 0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0"/>
                                </a:moveTo>
                                <a:cubicBezTo>
                                  <a:pt x="3" y="0"/>
                                  <a:pt x="1" y="2"/>
                                  <a:pt x="1" y="4"/>
                                </a:cubicBezTo>
                                <a:cubicBezTo>
                                  <a:pt x="0" y="6"/>
                                  <a:pt x="2" y="7"/>
                                  <a:pt x="3" y="8"/>
                                </a:cubicBezTo>
                                <a:lnTo>
                                  <a:pt x="6" y="4"/>
                                </a:lnTo>
                                <a:lnTo>
                                  <a:pt x="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23" name="Arc 870"/>
                          <p:cNvSpPr>
                            <a:spLocks noChangeAspect="1"/>
                          </p:cNvSpPr>
                          <p:nvPr/>
                        </p:nvSpPr>
                        <p:spPr bwMode="auto">
                          <a:xfrm>
                            <a:off x="1046" y="1734"/>
                            <a:ext cx="11" cy="17"/>
                          </a:xfrm>
                          <a:custGeom>
                            <a:avLst/>
                            <a:gdLst>
                              <a:gd name="T0" fmla="*/ 0 w 21600"/>
                              <a:gd name="T1" fmla="*/ 0 h 41379"/>
                              <a:gd name="T2" fmla="*/ 0 w 21600"/>
                              <a:gd name="T3" fmla="*/ 0 h 41379"/>
                              <a:gd name="T4" fmla="*/ 0 w 21600"/>
                              <a:gd name="T5" fmla="*/ 0 h 41379"/>
                              <a:gd name="T6" fmla="*/ 0 60000 65536"/>
                              <a:gd name="T7" fmla="*/ 0 60000 65536"/>
                              <a:gd name="T8" fmla="*/ 0 60000 65536"/>
                              <a:gd name="T9" fmla="*/ 0 w 21600"/>
                              <a:gd name="T10" fmla="*/ 0 h 41379"/>
                              <a:gd name="T11" fmla="*/ 21600 w 21600"/>
                              <a:gd name="T12" fmla="*/ 41379 h 41379"/>
                            </a:gdLst>
                            <a:ahLst/>
                            <a:cxnLst>
                              <a:cxn ang="T6">
                                <a:pos x="T0" y="T1"/>
                              </a:cxn>
                              <a:cxn ang="T7">
                                <a:pos x="T2" y="T3"/>
                              </a:cxn>
                              <a:cxn ang="T8">
                                <a:pos x="T4" y="T5"/>
                              </a:cxn>
                            </a:cxnLst>
                            <a:rect l="T9" t="T10" r="T11" b="T12"/>
                            <a:pathLst>
                              <a:path w="21600" h="41379" fill="none" extrusionOk="0">
                                <a:moveTo>
                                  <a:pt x="13011" y="41378"/>
                                </a:moveTo>
                                <a:cubicBezTo>
                                  <a:pt x="5112" y="37955"/>
                                  <a:pt x="0" y="30168"/>
                                  <a:pt x="0" y="21560"/>
                                </a:cubicBezTo>
                                <a:cubicBezTo>
                                  <a:pt x="-1" y="10138"/>
                                  <a:pt x="8892" y="690"/>
                                  <a:pt x="20292" y="-1"/>
                                </a:cubicBezTo>
                              </a:path>
                              <a:path w="21600" h="41379" stroke="0" extrusionOk="0">
                                <a:moveTo>
                                  <a:pt x="13011" y="41378"/>
                                </a:moveTo>
                                <a:cubicBezTo>
                                  <a:pt x="5112" y="37955"/>
                                  <a:pt x="0" y="30168"/>
                                  <a:pt x="0" y="21560"/>
                                </a:cubicBezTo>
                                <a:cubicBezTo>
                                  <a:pt x="-1" y="10138"/>
                                  <a:pt x="8892" y="690"/>
                                  <a:pt x="20292" y="-1"/>
                                </a:cubicBezTo>
                                <a:lnTo>
                                  <a:pt x="21600" y="2156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24" name="Freeform 871"/>
                          <p:cNvSpPr>
                            <a:spLocks noChangeAspect="1"/>
                          </p:cNvSpPr>
                          <p:nvPr/>
                        </p:nvSpPr>
                        <p:spPr bwMode="auto">
                          <a:xfrm>
                            <a:off x="1077" y="1760"/>
                            <a:ext cx="44" cy="11"/>
                          </a:xfrm>
                          <a:custGeom>
                            <a:avLst/>
                            <a:gdLst>
                              <a:gd name="T0" fmla="*/ 0 w 20"/>
                              <a:gd name="T1" fmla="*/ 20 h 5"/>
                              <a:gd name="T2" fmla="*/ 257 w 20"/>
                              <a:gd name="T3" fmla="*/ 117 h 5"/>
                              <a:gd name="T4" fmla="*/ 469 w 20"/>
                              <a:gd name="T5" fmla="*/ 73 h 5"/>
                              <a:gd name="T6" fmla="*/ 257 w 20"/>
                              <a:gd name="T7" fmla="*/ 0 h 5"/>
                              <a:gd name="T8" fmla="*/ 0 w 20"/>
                              <a:gd name="T9" fmla="*/ 20 h 5"/>
                              <a:gd name="T10" fmla="*/ 0 60000 65536"/>
                              <a:gd name="T11" fmla="*/ 0 60000 65536"/>
                              <a:gd name="T12" fmla="*/ 0 60000 65536"/>
                              <a:gd name="T13" fmla="*/ 0 60000 65536"/>
                              <a:gd name="T14" fmla="*/ 0 60000 65536"/>
                              <a:gd name="T15" fmla="*/ 0 w 20"/>
                              <a:gd name="T16" fmla="*/ 0 h 5"/>
                              <a:gd name="T17" fmla="*/ 20 w 20"/>
                              <a:gd name="T18" fmla="*/ 5 h 5"/>
                            </a:gdLst>
                            <a:ahLst/>
                            <a:cxnLst>
                              <a:cxn ang="T10">
                                <a:pos x="T0" y="T1"/>
                              </a:cxn>
                              <a:cxn ang="T11">
                                <a:pos x="T2" y="T3"/>
                              </a:cxn>
                              <a:cxn ang="T12">
                                <a:pos x="T4" y="T5"/>
                              </a:cxn>
                              <a:cxn ang="T13">
                                <a:pos x="T6" y="T7"/>
                              </a:cxn>
                              <a:cxn ang="T14">
                                <a:pos x="T8" y="T9"/>
                              </a:cxn>
                            </a:cxnLst>
                            <a:rect l="T15" t="T16" r="T17" b="T18"/>
                            <a:pathLst>
                              <a:path w="20" h="5">
                                <a:moveTo>
                                  <a:pt x="0" y="1"/>
                                </a:moveTo>
                                <a:cubicBezTo>
                                  <a:pt x="1" y="4"/>
                                  <a:pt x="6" y="5"/>
                                  <a:pt x="11" y="5"/>
                                </a:cubicBezTo>
                                <a:cubicBezTo>
                                  <a:pt x="15" y="5"/>
                                  <a:pt x="18" y="5"/>
                                  <a:pt x="20" y="3"/>
                                </a:cubicBezTo>
                                <a:lnTo>
                                  <a:pt x="11" y="0"/>
                                </a:ln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25" name="Arc 872"/>
                          <p:cNvSpPr>
                            <a:spLocks noChangeAspect="1"/>
                          </p:cNvSpPr>
                          <p:nvPr/>
                        </p:nvSpPr>
                        <p:spPr bwMode="auto">
                          <a:xfrm>
                            <a:off x="1079" y="1760"/>
                            <a:ext cx="44" cy="13"/>
                          </a:xfrm>
                          <a:custGeom>
                            <a:avLst/>
                            <a:gdLst>
                              <a:gd name="T0" fmla="*/ 0 w 38803"/>
                              <a:gd name="T1" fmla="*/ 0 h 21600"/>
                              <a:gd name="T2" fmla="*/ 0 w 38803"/>
                              <a:gd name="T3" fmla="*/ 0 h 21600"/>
                              <a:gd name="T4" fmla="*/ 0 w 38803"/>
                              <a:gd name="T5" fmla="*/ 0 h 21600"/>
                              <a:gd name="T6" fmla="*/ 0 60000 65536"/>
                              <a:gd name="T7" fmla="*/ 0 60000 65536"/>
                              <a:gd name="T8" fmla="*/ 0 60000 65536"/>
                              <a:gd name="T9" fmla="*/ 0 w 38803"/>
                              <a:gd name="T10" fmla="*/ 0 h 21600"/>
                              <a:gd name="T11" fmla="*/ 38803 w 38803"/>
                              <a:gd name="T12" fmla="*/ 21600 h 21600"/>
                            </a:gdLst>
                            <a:ahLst/>
                            <a:cxnLst>
                              <a:cxn ang="T6">
                                <a:pos x="T0" y="T1"/>
                              </a:cxn>
                              <a:cxn ang="T7">
                                <a:pos x="T2" y="T3"/>
                              </a:cxn>
                              <a:cxn ang="T8">
                                <a:pos x="T4" y="T5"/>
                              </a:cxn>
                            </a:cxnLst>
                            <a:rect l="T9" t="T10" r="T11" b="T12"/>
                            <a:pathLst>
                              <a:path w="38803" h="21600" fill="none" extrusionOk="0">
                                <a:moveTo>
                                  <a:pt x="38802" y="12395"/>
                                </a:moveTo>
                                <a:cubicBezTo>
                                  <a:pt x="34760" y="18164"/>
                                  <a:pt x="28158" y="21599"/>
                                  <a:pt x="21114" y="21600"/>
                                </a:cubicBezTo>
                                <a:cubicBezTo>
                                  <a:pt x="10940" y="21600"/>
                                  <a:pt x="2145" y="14500"/>
                                  <a:pt x="-1" y="4556"/>
                                </a:cubicBezTo>
                              </a:path>
                              <a:path w="38803" h="21600" stroke="0" extrusionOk="0">
                                <a:moveTo>
                                  <a:pt x="38802" y="12395"/>
                                </a:moveTo>
                                <a:cubicBezTo>
                                  <a:pt x="34760" y="18164"/>
                                  <a:pt x="28158" y="21599"/>
                                  <a:pt x="21114" y="21600"/>
                                </a:cubicBezTo>
                                <a:cubicBezTo>
                                  <a:pt x="10940" y="21600"/>
                                  <a:pt x="2145" y="14500"/>
                                  <a:pt x="-1" y="4556"/>
                                </a:cubicBezTo>
                                <a:lnTo>
                                  <a:pt x="21114"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nvGrpSpPr>
                      <p:cNvPr id="59459" name="Group 873"/>
                      <p:cNvGrpSpPr>
                        <a:grpSpLocks noChangeAspect="1"/>
                      </p:cNvGrpSpPr>
                      <p:nvPr/>
                    </p:nvGrpSpPr>
                    <p:grpSpPr bwMode="auto">
                      <a:xfrm>
                        <a:off x="791" y="1448"/>
                        <a:ext cx="188" cy="186"/>
                        <a:chOff x="791" y="1448"/>
                        <a:chExt cx="188" cy="186"/>
                      </a:xfrm>
                    </p:grpSpPr>
                    <p:sp>
                      <p:nvSpPr>
                        <p:cNvPr id="59488" name="Freeform 874"/>
                        <p:cNvSpPr>
                          <a:spLocks noChangeAspect="1"/>
                        </p:cNvSpPr>
                        <p:nvPr/>
                      </p:nvSpPr>
                      <p:spPr bwMode="auto">
                        <a:xfrm>
                          <a:off x="818" y="1561"/>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89" name="Freeform 875"/>
                        <p:cNvSpPr>
                          <a:spLocks noChangeAspect="1"/>
                        </p:cNvSpPr>
                        <p:nvPr/>
                      </p:nvSpPr>
                      <p:spPr bwMode="auto">
                        <a:xfrm>
                          <a:off x="818" y="1561"/>
                          <a:ext cx="161" cy="20"/>
                        </a:xfrm>
                        <a:custGeom>
                          <a:avLst/>
                          <a:gdLst>
                            <a:gd name="T0" fmla="*/ 0 w 161"/>
                            <a:gd name="T1" fmla="*/ 20 h 20"/>
                            <a:gd name="T2" fmla="*/ 20 w 161"/>
                            <a:gd name="T3" fmla="*/ 0 h 20"/>
                            <a:gd name="T4" fmla="*/ 161 w 161"/>
                            <a:gd name="T5" fmla="*/ 0 h 20"/>
                            <a:gd name="T6" fmla="*/ 143 w 161"/>
                            <a:gd name="T7" fmla="*/ 20 h 20"/>
                            <a:gd name="T8" fmla="*/ 0 w 161"/>
                            <a:gd name="T9" fmla="*/ 20 h 20"/>
                            <a:gd name="T10" fmla="*/ 0 60000 65536"/>
                            <a:gd name="T11" fmla="*/ 0 60000 65536"/>
                            <a:gd name="T12" fmla="*/ 0 60000 65536"/>
                            <a:gd name="T13" fmla="*/ 0 60000 65536"/>
                            <a:gd name="T14" fmla="*/ 0 60000 65536"/>
                            <a:gd name="T15" fmla="*/ 0 w 161"/>
                            <a:gd name="T16" fmla="*/ 0 h 20"/>
                            <a:gd name="T17" fmla="*/ 161 w 161"/>
                            <a:gd name="T18" fmla="*/ 20 h 20"/>
                          </a:gdLst>
                          <a:ahLst/>
                          <a:cxnLst>
                            <a:cxn ang="T10">
                              <a:pos x="T0" y="T1"/>
                            </a:cxn>
                            <a:cxn ang="T11">
                              <a:pos x="T2" y="T3"/>
                            </a:cxn>
                            <a:cxn ang="T12">
                              <a:pos x="T4" y="T5"/>
                            </a:cxn>
                            <a:cxn ang="T13">
                              <a:pos x="T6" y="T7"/>
                            </a:cxn>
                            <a:cxn ang="T14">
                              <a:pos x="T8" y="T9"/>
                            </a:cxn>
                          </a:cxnLst>
                          <a:rect l="T15" t="T16" r="T17" b="T18"/>
                          <a:pathLst>
                            <a:path w="161" h="20">
                              <a:moveTo>
                                <a:pt x="0" y="20"/>
                              </a:moveTo>
                              <a:lnTo>
                                <a:pt x="20" y="0"/>
                              </a:lnTo>
                              <a:lnTo>
                                <a:pt x="161" y="0"/>
                              </a:lnTo>
                              <a:lnTo>
                                <a:pt x="143" y="20"/>
                              </a:lnTo>
                              <a:lnTo>
                                <a:pt x="0" y="20"/>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90" name="Rectangle 876"/>
                        <p:cNvSpPr>
                          <a:spLocks noChangeAspect="1" noChangeArrowheads="1"/>
                        </p:cNvSpPr>
                        <p:nvPr/>
                      </p:nvSpPr>
                      <p:spPr bwMode="auto">
                        <a:xfrm>
                          <a:off x="818" y="1581"/>
                          <a:ext cx="143" cy="24"/>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91" name="Rectangle 877"/>
                        <p:cNvSpPr>
                          <a:spLocks noChangeAspect="1" noChangeArrowheads="1"/>
                        </p:cNvSpPr>
                        <p:nvPr/>
                      </p:nvSpPr>
                      <p:spPr bwMode="auto">
                        <a:xfrm>
                          <a:off x="819" y="1582"/>
                          <a:ext cx="141" cy="22"/>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92" name="Freeform 878"/>
                        <p:cNvSpPr>
                          <a:spLocks noChangeAspect="1"/>
                        </p:cNvSpPr>
                        <p:nvPr/>
                      </p:nvSpPr>
                      <p:spPr bwMode="auto">
                        <a:xfrm>
                          <a:off x="961" y="1561"/>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93" name="Freeform 879"/>
                        <p:cNvSpPr>
                          <a:spLocks noChangeAspect="1"/>
                        </p:cNvSpPr>
                        <p:nvPr/>
                      </p:nvSpPr>
                      <p:spPr bwMode="auto">
                        <a:xfrm>
                          <a:off x="961" y="1561"/>
                          <a:ext cx="18" cy="44"/>
                        </a:xfrm>
                        <a:custGeom>
                          <a:avLst/>
                          <a:gdLst>
                            <a:gd name="T0" fmla="*/ 0 w 18"/>
                            <a:gd name="T1" fmla="*/ 44 h 44"/>
                            <a:gd name="T2" fmla="*/ 18 w 18"/>
                            <a:gd name="T3" fmla="*/ 26 h 44"/>
                            <a:gd name="T4" fmla="*/ 18 w 18"/>
                            <a:gd name="T5" fmla="*/ 0 h 44"/>
                            <a:gd name="T6" fmla="*/ 0 w 18"/>
                            <a:gd name="T7" fmla="*/ 20 h 44"/>
                            <a:gd name="T8" fmla="*/ 0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0" y="44"/>
                              </a:moveTo>
                              <a:lnTo>
                                <a:pt x="18" y="26"/>
                              </a:lnTo>
                              <a:lnTo>
                                <a:pt x="18" y="0"/>
                              </a:lnTo>
                              <a:lnTo>
                                <a:pt x="0" y="20"/>
                              </a:lnTo>
                              <a:lnTo>
                                <a:pt x="0" y="4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94" name="Freeform 880"/>
                        <p:cNvSpPr>
                          <a:spLocks noChangeAspect="1"/>
                        </p:cNvSpPr>
                        <p:nvPr/>
                      </p:nvSpPr>
                      <p:spPr bwMode="auto">
                        <a:xfrm>
                          <a:off x="822" y="1561"/>
                          <a:ext cx="154" cy="15"/>
                        </a:xfrm>
                        <a:custGeom>
                          <a:avLst/>
                          <a:gdLst>
                            <a:gd name="T0" fmla="*/ 0 w 154"/>
                            <a:gd name="T1" fmla="*/ 15 h 15"/>
                            <a:gd name="T2" fmla="*/ 16 w 154"/>
                            <a:gd name="T3" fmla="*/ 0 h 15"/>
                            <a:gd name="T4" fmla="*/ 154 w 154"/>
                            <a:gd name="T5" fmla="*/ 0 h 15"/>
                            <a:gd name="T6" fmla="*/ 141 w 154"/>
                            <a:gd name="T7" fmla="*/ 15 h 15"/>
                            <a:gd name="T8" fmla="*/ 0 w 154"/>
                            <a:gd name="T9" fmla="*/ 15 h 15"/>
                            <a:gd name="T10" fmla="*/ 0 60000 65536"/>
                            <a:gd name="T11" fmla="*/ 0 60000 65536"/>
                            <a:gd name="T12" fmla="*/ 0 60000 65536"/>
                            <a:gd name="T13" fmla="*/ 0 60000 65536"/>
                            <a:gd name="T14" fmla="*/ 0 60000 65536"/>
                            <a:gd name="T15" fmla="*/ 0 w 154"/>
                            <a:gd name="T16" fmla="*/ 0 h 15"/>
                            <a:gd name="T17" fmla="*/ 154 w 154"/>
                            <a:gd name="T18" fmla="*/ 15 h 15"/>
                          </a:gdLst>
                          <a:ahLst/>
                          <a:cxnLst>
                            <a:cxn ang="T10">
                              <a:pos x="T0" y="T1"/>
                            </a:cxn>
                            <a:cxn ang="T11">
                              <a:pos x="T2" y="T3"/>
                            </a:cxn>
                            <a:cxn ang="T12">
                              <a:pos x="T4" y="T5"/>
                            </a:cxn>
                            <a:cxn ang="T13">
                              <a:pos x="T6" y="T7"/>
                            </a:cxn>
                            <a:cxn ang="T14">
                              <a:pos x="T8" y="T9"/>
                            </a:cxn>
                          </a:cxnLst>
                          <a:rect l="T15" t="T16" r="T17" b="T18"/>
                          <a:pathLst>
                            <a:path w="154" h="15">
                              <a:moveTo>
                                <a:pt x="0" y="15"/>
                              </a:moveTo>
                              <a:lnTo>
                                <a:pt x="16" y="0"/>
                              </a:lnTo>
                              <a:lnTo>
                                <a:pt x="154" y="0"/>
                              </a:lnTo>
                              <a:lnTo>
                                <a:pt x="141"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95" name="Freeform 881"/>
                        <p:cNvSpPr>
                          <a:spLocks noChangeAspect="1"/>
                        </p:cNvSpPr>
                        <p:nvPr/>
                      </p:nvSpPr>
                      <p:spPr bwMode="auto">
                        <a:xfrm>
                          <a:off x="822" y="1561"/>
                          <a:ext cx="154" cy="15"/>
                        </a:xfrm>
                        <a:custGeom>
                          <a:avLst/>
                          <a:gdLst>
                            <a:gd name="T0" fmla="*/ 0 w 154"/>
                            <a:gd name="T1" fmla="*/ 15 h 15"/>
                            <a:gd name="T2" fmla="*/ 16 w 154"/>
                            <a:gd name="T3" fmla="*/ 0 h 15"/>
                            <a:gd name="T4" fmla="*/ 154 w 154"/>
                            <a:gd name="T5" fmla="*/ 0 h 15"/>
                            <a:gd name="T6" fmla="*/ 141 w 154"/>
                            <a:gd name="T7" fmla="*/ 15 h 15"/>
                            <a:gd name="T8" fmla="*/ 0 w 154"/>
                            <a:gd name="T9" fmla="*/ 15 h 15"/>
                            <a:gd name="T10" fmla="*/ 0 60000 65536"/>
                            <a:gd name="T11" fmla="*/ 0 60000 65536"/>
                            <a:gd name="T12" fmla="*/ 0 60000 65536"/>
                            <a:gd name="T13" fmla="*/ 0 60000 65536"/>
                            <a:gd name="T14" fmla="*/ 0 60000 65536"/>
                            <a:gd name="T15" fmla="*/ 0 w 154"/>
                            <a:gd name="T16" fmla="*/ 0 h 15"/>
                            <a:gd name="T17" fmla="*/ 154 w 154"/>
                            <a:gd name="T18" fmla="*/ 15 h 15"/>
                          </a:gdLst>
                          <a:ahLst/>
                          <a:cxnLst>
                            <a:cxn ang="T10">
                              <a:pos x="T0" y="T1"/>
                            </a:cxn>
                            <a:cxn ang="T11">
                              <a:pos x="T2" y="T3"/>
                            </a:cxn>
                            <a:cxn ang="T12">
                              <a:pos x="T4" y="T5"/>
                            </a:cxn>
                            <a:cxn ang="T13">
                              <a:pos x="T6" y="T7"/>
                            </a:cxn>
                            <a:cxn ang="T14">
                              <a:pos x="T8" y="T9"/>
                            </a:cxn>
                          </a:cxnLst>
                          <a:rect l="T15" t="T16" r="T17" b="T18"/>
                          <a:pathLst>
                            <a:path w="154" h="15">
                              <a:moveTo>
                                <a:pt x="0" y="15"/>
                              </a:moveTo>
                              <a:lnTo>
                                <a:pt x="16" y="0"/>
                              </a:lnTo>
                              <a:lnTo>
                                <a:pt x="154" y="0"/>
                              </a:lnTo>
                              <a:lnTo>
                                <a:pt x="141" y="15"/>
                              </a:lnTo>
                              <a:lnTo>
                                <a:pt x="0" y="15"/>
                              </a:lnTo>
                              <a:close/>
                            </a:path>
                          </a:pathLst>
                        </a:custGeom>
                        <a:solidFill>
                          <a:srgbClr val="000000"/>
                        </a:solidFill>
                        <a:ln w="3175">
                          <a:solidFill>
                            <a:srgbClr val="000000"/>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96" name="Freeform 882"/>
                        <p:cNvSpPr>
                          <a:spLocks noChangeAspect="1"/>
                        </p:cNvSpPr>
                        <p:nvPr/>
                      </p:nvSpPr>
                      <p:spPr bwMode="auto">
                        <a:xfrm>
                          <a:off x="820" y="1448"/>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97" name="Freeform 883"/>
                        <p:cNvSpPr>
                          <a:spLocks noChangeAspect="1"/>
                        </p:cNvSpPr>
                        <p:nvPr/>
                      </p:nvSpPr>
                      <p:spPr bwMode="auto">
                        <a:xfrm>
                          <a:off x="820" y="1448"/>
                          <a:ext cx="156" cy="15"/>
                        </a:xfrm>
                        <a:custGeom>
                          <a:avLst/>
                          <a:gdLst>
                            <a:gd name="T0" fmla="*/ 0 w 156"/>
                            <a:gd name="T1" fmla="*/ 15 h 15"/>
                            <a:gd name="T2" fmla="*/ 14 w 156"/>
                            <a:gd name="T3" fmla="*/ 0 h 15"/>
                            <a:gd name="T4" fmla="*/ 156 w 156"/>
                            <a:gd name="T5" fmla="*/ 0 h 15"/>
                            <a:gd name="T6" fmla="*/ 141 w 156"/>
                            <a:gd name="T7" fmla="*/ 15 h 15"/>
                            <a:gd name="T8" fmla="*/ 0 w 156"/>
                            <a:gd name="T9" fmla="*/ 15 h 15"/>
                            <a:gd name="T10" fmla="*/ 0 60000 65536"/>
                            <a:gd name="T11" fmla="*/ 0 60000 65536"/>
                            <a:gd name="T12" fmla="*/ 0 60000 65536"/>
                            <a:gd name="T13" fmla="*/ 0 60000 65536"/>
                            <a:gd name="T14" fmla="*/ 0 60000 65536"/>
                            <a:gd name="T15" fmla="*/ 0 w 156"/>
                            <a:gd name="T16" fmla="*/ 0 h 15"/>
                            <a:gd name="T17" fmla="*/ 156 w 156"/>
                            <a:gd name="T18" fmla="*/ 15 h 15"/>
                          </a:gdLst>
                          <a:ahLst/>
                          <a:cxnLst>
                            <a:cxn ang="T10">
                              <a:pos x="T0" y="T1"/>
                            </a:cxn>
                            <a:cxn ang="T11">
                              <a:pos x="T2" y="T3"/>
                            </a:cxn>
                            <a:cxn ang="T12">
                              <a:pos x="T4" y="T5"/>
                            </a:cxn>
                            <a:cxn ang="T13">
                              <a:pos x="T6" y="T7"/>
                            </a:cxn>
                            <a:cxn ang="T14">
                              <a:pos x="T8" y="T9"/>
                            </a:cxn>
                          </a:cxnLst>
                          <a:rect l="T15" t="T16" r="T17" b="T18"/>
                          <a:pathLst>
                            <a:path w="156" h="15">
                              <a:moveTo>
                                <a:pt x="0" y="15"/>
                              </a:moveTo>
                              <a:lnTo>
                                <a:pt x="14" y="0"/>
                              </a:lnTo>
                              <a:lnTo>
                                <a:pt x="156" y="0"/>
                              </a:lnTo>
                              <a:lnTo>
                                <a:pt x="141" y="15"/>
                              </a:lnTo>
                              <a:lnTo>
                                <a:pt x="0" y="15"/>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98" name="Rectangle 884"/>
                        <p:cNvSpPr>
                          <a:spLocks noChangeAspect="1" noChangeArrowheads="1"/>
                        </p:cNvSpPr>
                        <p:nvPr/>
                      </p:nvSpPr>
                      <p:spPr bwMode="auto">
                        <a:xfrm>
                          <a:off x="821" y="1464"/>
                          <a:ext cx="141" cy="109"/>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99" name="Rectangle 885"/>
                        <p:cNvSpPr>
                          <a:spLocks noChangeAspect="1" noChangeArrowheads="1"/>
                        </p:cNvSpPr>
                        <p:nvPr/>
                      </p:nvSpPr>
                      <p:spPr bwMode="auto">
                        <a:xfrm>
                          <a:off x="832" y="1478"/>
                          <a:ext cx="117" cy="84"/>
                        </a:xfrm>
                        <a:prstGeom prst="rect">
                          <a:avLst/>
                        </a:prstGeom>
                        <a:solidFill>
                          <a:srgbClr val="FFFFFF"/>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00" name="Freeform 886"/>
                        <p:cNvSpPr>
                          <a:spLocks noChangeAspect="1"/>
                        </p:cNvSpPr>
                        <p:nvPr/>
                      </p:nvSpPr>
                      <p:spPr bwMode="auto">
                        <a:xfrm>
                          <a:off x="961" y="1448"/>
                          <a:ext cx="15" cy="124"/>
                        </a:xfrm>
                        <a:custGeom>
                          <a:avLst/>
                          <a:gdLst>
                            <a:gd name="T0" fmla="*/ 0 w 15"/>
                            <a:gd name="T1" fmla="*/ 124 h 124"/>
                            <a:gd name="T2" fmla="*/ 15 w 15"/>
                            <a:gd name="T3" fmla="*/ 110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0"/>
                              </a:lnTo>
                              <a:lnTo>
                                <a:pt x="15" y="0"/>
                              </a:lnTo>
                              <a:lnTo>
                                <a:pt x="0" y="15"/>
                              </a:lnTo>
                              <a:lnTo>
                                <a:pt x="0" y="12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01" name="Freeform 887"/>
                        <p:cNvSpPr>
                          <a:spLocks noChangeAspect="1"/>
                        </p:cNvSpPr>
                        <p:nvPr/>
                      </p:nvSpPr>
                      <p:spPr bwMode="auto">
                        <a:xfrm>
                          <a:off x="961" y="1448"/>
                          <a:ext cx="15" cy="124"/>
                        </a:xfrm>
                        <a:custGeom>
                          <a:avLst/>
                          <a:gdLst>
                            <a:gd name="T0" fmla="*/ 0 w 15"/>
                            <a:gd name="T1" fmla="*/ 124 h 124"/>
                            <a:gd name="T2" fmla="*/ 15 w 15"/>
                            <a:gd name="T3" fmla="*/ 110 h 124"/>
                            <a:gd name="T4" fmla="*/ 15 w 15"/>
                            <a:gd name="T5" fmla="*/ 0 h 124"/>
                            <a:gd name="T6" fmla="*/ 0 w 15"/>
                            <a:gd name="T7" fmla="*/ 15 h 124"/>
                            <a:gd name="T8" fmla="*/ 0 w 15"/>
                            <a:gd name="T9" fmla="*/ 124 h 124"/>
                            <a:gd name="T10" fmla="*/ 0 60000 65536"/>
                            <a:gd name="T11" fmla="*/ 0 60000 65536"/>
                            <a:gd name="T12" fmla="*/ 0 60000 65536"/>
                            <a:gd name="T13" fmla="*/ 0 60000 65536"/>
                            <a:gd name="T14" fmla="*/ 0 60000 65536"/>
                            <a:gd name="T15" fmla="*/ 0 w 15"/>
                            <a:gd name="T16" fmla="*/ 0 h 124"/>
                            <a:gd name="T17" fmla="*/ 15 w 15"/>
                            <a:gd name="T18" fmla="*/ 124 h 124"/>
                          </a:gdLst>
                          <a:ahLst/>
                          <a:cxnLst>
                            <a:cxn ang="T10">
                              <a:pos x="T0" y="T1"/>
                            </a:cxn>
                            <a:cxn ang="T11">
                              <a:pos x="T2" y="T3"/>
                            </a:cxn>
                            <a:cxn ang="T12">
                              <a:pos x="T4" y="T5"/>
                            </a:cxn>
                            <a:cxn ang="T13">
                              <a:pos x="T6" y="T7"/>
                            </a:cxn>
                            <a:cxn ang="T14">
                              <a:pos x="T8" y="T9"/>
                            </a:cxn>
                          </a:cxnLst>
                          <a:rect l="T15" t="T16" r="T17" b="T18"/>
                          <a:pathLst>
                            <a:path w="15" h="124">
                              <a:moveTo>
                                <a:pt x="0" y="124"/>
                              </a:moveTo>
                              <a:lnTo>
                                <a:pt x="15" y="110"/>
                              </a:lnTo>
                              <a:lnTo>
                                <a:pt x="15" y="0"/>
                              </a:lnTo>
                              <a:lnTo>
                                <a:pt x="0" y="15"/>
                              </a:lnTo>
                              <a:lnTo>
                                <a:pt x="0" y="12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02" name="Freeform 888"/>
                        <p:cNvSpPr>
                          <a:spLocks noChangeAspect="1"/>
                        </p:cNvSpPr>
                        <p:nvPr/>
                      </p:nvSpPr>
                      <p:spPr bwMode="auto">
                        <a:xfrm>
                          <a:off x="791" y="1600"/>
                          <a:ext cx="176" cy="27"/>
                        </a:xfrm>
                        <a:custGeom>
                          <a:avLst/>
                          <a:gdLst>
                            <a:gd name="T0" fmla="*/ 0 w 176"/>
                            <a:gd name="T1" fmla="*/ 27 h 27"/>
                            <a:gd name="T2" fmla="*/ 23 w 176"/>
                            <a:gd name="T3" fmla="*/ 0 h 27"/>
                            <a:gd name="T4" fmla="*/ 176 w 176"/>
                            <a:gd name="T5" fmla="*/ 0 h 27"/>
                            <a:gd name="T6" fmla="*/ 154 w 176"/>
                            <a:gd name="T7" fmla="*/ 27 h 27"/>
                            <a:gd name="T8" fmla="*/ 0 w 176"/>
                            <a:gd name="T9" fmla="*/ 27 h 27"/>
                            <a:gd name="T10" fmla="*/ 0 60000 65536"/>
                            <a:gd name="T11" fmla="*/ 0 60000 65536"/>
                            <a:gd name="T12" fmla="*/ 0 60000 65536"/>
                            <a:gd name="T13" fmla="*/ 0 60000 65536"/>
                            <a:gd name="T14" fmla="*/ 0 60000 65536"/>
                            <a:gd name="T15" fmla="*/ 0 w 176"/>
                            <a:gd name="T16" fmla="*/ 0 h 27"/>
                            <a:gd name="T17" fmla="*/ 176 w 176"/>
                            <a:gd name="T18" fmla="*/ 27 h 27"/>
                          </a:gdLst>
                          <a:ahLst/>
                          <a:cxnLst>
                            <a:cxn ang="T10">
                              <a:pos x="T0" y="T1"/>
                            </a:cxn>
                            <a:cxn ang="T11">
                              <a:pos x="T2" y="T3"/>
                            </a:cxn>
                            <a:cxn ang="T12">
                              <a:pos x="T4" y="T5"/>
                            </a:cxn>
                            <a:cxn ang="T13">
                              <a:pos x="T6" y="T7"/>
                            </a:cxn>
                            <a:cxn ang="T14">
                              <a:pos x="T8" y="T9"/>
                            </a:cxn>
                          </a:cxnLst>
                          <a:rect l="T15" t="T16" r="T17" b="T18"/>
                          <a:pathLst>
                            <a:path w="176" h="27">
                              <a:moveTo>
                                <a:pt x="0" y="27"/>
                              </a:moveTo>
                              <a:lnTo>
                                <a:pt x="23" y="0"/>
                              </a:lnTo>
                              <a:lnTo>
                                <a:pt x="176" y="0"/>
                              </a:lnTo>
                              <a:lnTo>
                                <a:pt x="154" y="27"/>
                              </a:lnTo>
                              <a:lnTo>
                                <a:pt x="0" y="27"/>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03" name="Freeform 889"/>
                        <p:cNvSpPr>
                          <a:spLocks noChangeAspect="1"/>
                        </p:cNvSpPr>
                        <p:nvPr/>
                      </p:nvSpPr>
                      <p:spPr bwMode="auto">
                        <a:xfrm>
                          <a:off x="791" y="1600"/>
                          <a:ext cx="176" cy="27"/>
                        </a:xfrm>
                        <a:custGeom>
                          <a:avLst/>
                          <a:gdLst>
                            <a:gd name="T0" fmla="*/ 0 w 176"/>
                            <a:gd name="T1" fmla="*/ 27 h 27"/>
                            <a:gd name="T2" fmla="*/ 23 w 176"/>
                            <a:gd name="T3" fmla="*/ 0 h 27"/>
                            <a:gd name="T4" fmla="*/ 176 w 176"/>
                            <a:gd name="T5" fmla="*/ 0 h 27"/>
                            <a:gd name="T6" fmla="*/ 154 w 176"/>
                            <a:gd name="T7" fmla="*/ 27 h 27"/>
                            <a:gd name="T8" fmla="*/ 0 w 176"/>
                            <a:gd name="T9" fmla="*/ 27 h 27"/>
                            <a:gd name="T10" fmla="*/ 0 60000 65536"/>
                            <a:gd name="T11" fmla="*/ 0 60000 65536"/>
                            <a:gd name="T12" fmla="*/ 0 60000 65536"/>
                            <a:gd name="T13" fmla="*/ 0 60000 65536"/>
                            <a:gd name="T14" fmla="*/ 0 60000 65536"/>
                            <a:gd name="T15" fmla="*/ 0 w 176"/>
                            <a:gd name="T16" fmla="*/ 0 h 27"/>
                            <a:gd name="T17" fmla="*/ 176 w 176"/>
                            <a:gd name="T18" fmla="*/ 27 h 27"/>
                          </a:gdLst>
                          <a:ahLst/>
                          <a:cxnLst>
                            <a:cxn ang="T10">
                              <a:pos x="T0" y="T1"/>
                            </a:cxn>
                            <a:cxn ang="T11">
                              <a:pos x="T2" y="T3"/>
                            </a:cxn>
                            <a:cxn ang="T12">
                              <a:pos x="T4" y="T5"/>
                            </a:cxn>
                            <a:cxn ang="T13">
                              <a:pos x="T6" y="T7"/>
                            </a:cxn>
                            <a:cxn ang="T14">
                              <a:pos x="T8" y="T9"/>
                            </a:cxn>
                          </a:cxnLst>
                          <a:rect l="T15" t="T16" r="T17" b="T18"/>
                          <a:pathLst>
                            <a:path w="176" h="27">
                              <a:moveTo>
                                <a:pt x="0" y="27"/>
                              </a:moveTo>
                              <a:lnTo>
                                <a:pt x="23" y="0"/>
                              </a:lnTo>
                              <a:lnTo>
                                <a:pt x="176" y="0"/>
                              </a:lnTo>
                              <a:lnTo>
                                <a:pt x="154" y="27"/>
                              </a:lnTo>
                              <a:lnTo>
                                <a:pt x="0" y="27"/>
                              </a:lnTo>
                              <a:close/>
                            </a:path>
                          </a:pathLst>
                        </a:custGeom>
                        <a:solidFill>
                          <a:srgbClr val="C9C9B6"/>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04" name="Freeform 890"/>
                        <p:cNvSpPr>
                          <a:spLocks noChangeAspect="1"/>
                        </p:cNvSpPr>
                        <p:nvPr/>
                      </p:nvSpPr>
                      <p:spPr bwMode="auto">
                        <a:xfrm>
                          <a:off x="945" y="1600"/>
                          <a:ext cx="22" cy="34"/>
                        </a:xfrm>
                        <a:custGeom>
                          <a:avLst/>
                          <a:gdLst>
                            <a:gd name="T0" fmla="*/ 0 w 22"/>
                            <a:gd name="T1" fmla="*/ 34 h 34"/>
                            <a:gd name="T2" fmla="*/ 22 w 22"/>
                            <a:gd name="T3" fmla="*/ 12 h 34"/>
                            <a:gd name="T4" fmla="*/ 22 w 22"/>
                            <a:gd name="T5" fmla="*/ 0 h 34"/>
                            <a:gd name="T6" fmla="*/ 0 w 22"/>
                            <a:gd name="T7" fmla="*/ 29 h 34"/>
                            <a:gd name="T8" fmla="*/ 0 w 22"/>
                            <a:gd name="T9" fmla="*/ 34 h 34"/>
                            <a:gd name="T10" fmla="*/ 0 60000 65536"/>
                            <a:gd name="T11" fmla="*/ 0 60000 65536"/>
                            <a:gd name="T12" fmla="*/ 0 60000 65536"/>
                            <a:gd name="T13" fmla="*/ 0 60000 65536"/>
                            <a:gd name="T14" fmla="*/ 0 60000 65536"/>
                            <a:gd name="T15" fmla="*/ 0 w 22"/>
                            <a:gd name="T16" fmla="*/ 0 h 34"/>
                            <a:gd name="T17" fmla="*/ 22 w 22"/>
                            <a:gd name="T18" fmla="*/ 34 h 34"/>
                          </a:gdLst>
                          <a:ahLst/>
                          <a:cxnLst>
                            <a:cxn ang="T10">
                              <a:pos x="T0" y="T1"/>
                            </a:cxn>
                            <a:cxn ang="T11">
                              <a:pos x="T2" y="T3"/>
                            </a:cxn>
                            <a:cxn ang="T12">
                              <a:pos x="T4" y="T5"/>
                            </a:cxn>
                            <a:cxn ang="T13">
                              <a:pos x="T6" y="T7"/>
                            </a:cxn>
                            <a:cxn ang="T14">
                              <a:pos x="T8" y="T9"/>
                            </a:cxn>
                          </a:cxnLst>
                          <a:rect l="T15" t="T16" r="T17" b="T18"/>
                          <a:pathLst>
                            <a:path w="22" h="34">
                              <a:moveTo>
                                <a:pt x="0" y="34"/>
                              </a:moveTo>
                              <a:lnTo>
                                <a:pt x="22" y="12"/>
                              </a:lnTo>
                              <a:lnTo>
                                <a:pt x="22" y="0"/>
                              </a:lnTo>
                              <a:lnTo>
                                <a:pt x="0" y="29"/>
                              </a:lnTo>
                              <a:lnTo>
                                <a:pt x="0" y="34"/>
                              </a:lnTo>
                              <a:close/>
                            </a:path>
                          </a:pathLst>
                        </a:custGeom>
                        <a:solidFill>
                          <a:srgbClr val="7A7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05" name="Freeform 891"/>
                        <p:cNvSpPr>
                          <a:spLocks noChangeAspect="1"/>
                        </p:cNvSpPr>
                        <p:nvPr/>
                      </p:nvSpPr>
                      <p:spPr bwMode="auto">
                        <a:xfrm>
                          <a:off x="945" y="1600"/>
                          <a:ext cx="22" cy="34"/>
                        </a:xfrm>
                        <a:custGeom>
                          <a:avLst/>
                          <a:gdLst>
                            <a:gd name="T0" fmla="*/ 0 w 22"/>
                            <a:gd name="T1" fmla="*/ 34 h 34"/>
                            <a:gd name="T2" fmla="*/ 22 w 22"/>
                            <a:gd name="T3" fmla="*/ 12 h 34"/>
                            <a:gd name="T4" fmla="*/ 22 w 22"/>
                            <a:gd name="T5" fmla="*/ 0 h 34"/>
                            <a:gd name="T6" fmla="*/ 0 w 22"/>
                            <a:gd name="T7" fmla="*/ 29 h 34"/>
                            <a:gd name="T8" fmla="*/ 0 w 22"/>
                            <a:gd name="T9" fmla="*/ 34 h 34"/>
                            <a:gd name="T10" fmla="*/ 0 60000 65536"/>
                            <a:gd name="T11" fmla="*/ 0 60000 65536"/>
                            <a:gd name="T12" fmla="*/ 0 60000 65536"/>
                            <a:gd name="T13" fmla="*/ 0 60000 65536"/>
                            <a:gd name="T14" fmla="*/ 0 60000 65536"/>
                            <a:gd name="T15" fmla="*/ 0 w 22"/>
                            <a:gd name="T16" fmla="*/ 0 h 34"/>
                            <a:gd name="T17" fmla="*/ 22 w 22"/>
                            <a:gd name="T18" fmla="*/ 34 h 34"/>
                          </a:gdLst>
                          <a:ahLst/>
                          <a:cxnLst>
                            <a:cxn ang="T10">
                              <a:pos x="T0" y="T1"/>
                            </a:cxn>
                            <a:cxn ang="T11">
                              <a:pos x="T2" y="T3"/>
                            </a:cxn>
                            <a:cxn ang="T12">
                              <a:pos x="T4" y="T5"/>
                            </a:cxn>
                            <a:cxn ang="T13">
                              <a:pos x="T6" y="T7"/>
                            </a:cxn>
                            <a:cxn ang="T14">
                              <a:pos x="T8" y="T9"/>
                            </a:cxn>
                          </a:cxnLst>
                          <a:rect l="T15" t="T16" r="T17" b="T18"/>
                          <a:pathLst>
                            <a:path w="22" h="34">
                              <a:moveTo>
                                <a:pt x="0" y="34"/>
                              </a:moveTo>
                              <a:lnTo>
                                <a:pt x="22" y="12"/>
                              </a:lnTo>
                              <a:lnTo>
                                <a:pt x="22" y="0"/>
                              </a:lnTo>
                              <a:lnTo>
                                <a:pt x="0" y="29"/>
                              </a:lnTo>
                              <a:lnTo>
                                <a:pt x="0" y="34"/>
                              </a:lnTo>
                              <a:close/>
                            </a:path>
                          </a:pathLst>
                        </a:custGeom>
                        <a:solidFill>
                          <a:srgbClr val="7A7A5A"/>
                        </a:solidFill>
                        <a:ln w="3175">
                          <a:solidFill>
                            <a:srgbClr val="494936"/>
                          </a:solidFill>
                          <a:round/>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06" name="Rectangle 892"/>
                        <p:cNvSpPr>
                          <a:spLocks noChangeAspect="1" noChangeArrowheads="1"/>
                        </p:cNvSpPr>
                        <p:nvPr/>
                      </p:nvSpPr>
                      <p:spPr bwMode="auto">
                        <a:xfrm>
                          <a:off x="791" y="1627"/>
                          <a:ext cx="154" cy="7"/>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507" name="Rectangle 893"/>
                        <p:cNvSpPr>
                          <a:spLocks noChangeAspect="1" noChangeArrowheads="1"/>
                        </p:cNvSpPr>
                        <p:nvPr/>
                      </p:nvSpPr>
                      <p:spPr bwMode="auto">
                        <a:xfrm>
                          <a:off x="792" y="1628"/>
                          <a:ext cx="152" cy="5"/>
                        </a:xfrm>
                        <a:prstGeom prst="rect">
                          <a:avLst/>
                        </a:prstGeom>
                        <a:solidFill>
                          <a:srgbClr val="B7B79D"/>
                        </a:solidFill>
                        <a:ln w="3175">
                          <a:solidFill>
                            <a:srgbClr val="494936"/>
                          </a:solidFill>
                          <a:miter lim="800000"/>
                          <a:headEnd/>
                          <a:tailEnd/>
                        </a:ln>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460" name="Group 894"/>
                      <p:cNvGrpSpPr>
                        <a:grpSpLocks noChangeAspect="1"/>
                      </p:cNvGrpSpPr>
                      <p:nvPr/>
                    </p:nvGrpSpPr>
                    <p:grpSpPr bwMode="auto">
                      <a:xfrm>
                        <a:off x="838" y="1488"/>
                        <a:ext cx="105" cy="64"/>
                        <a:chOff x="838" y="1488"/>
                        <a:chExt cx="105" cy="64"/>
                      </a:xfrm>
                    </p:grpSpPr>
                    <p:grpSp>
                      <p:nvGrpSpPr>
                        <p:cNvPr id="59461" name="Group 895"/>
                        <p:cNvGrpSpPr>
                          <a:grpSpLocks noChangeAspect="1"/>
                        </p:cNvGrpSpPr>
                        <p:nvPr/>
                      </p:nvGrpSpPr>
                      <p:grpSpPr bwMode="auto">
                        <a:xfrm>
                          <a:off x="840" y="1490"/>
                          <a:ext cx="103" cy="62"/>
                          <a:chOff x="840" y="1490"/>
                          <a:chExt cx="103" cy="62"/>
                        </a:xfrm>
                      </p:grpSpPr>
                      <p:sp>
                        <p:nvSpPr>
                          <p:cNvPr id="59479" name="Oval 896"/>
                          <p:cNvSpPr>
                            <a:spLocks noChangeAspect="1" noChangeArrowheads="1"/>
                          </p:cNvSpPr>
                          <p:nvPr/>
                        </p:nvSpPr>
                        <p:spPr bwMode="auto">
                          <a:xfrm>
                            <a:off x="876" y="1490"/>
                            <a:ext cx="45"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80" name="Oval 897"/>
                          <p:cNvSpPr>
                            <a:spLocks noChangeAspect="1" noChangeArrowheads="1"/>
                          </p:cNvSpPr>
                          <p:nvPr/>
                        </p:nvSpPr>
                        <p:spPr bwMode="auto">
                          <a:xfrm>
                            <a:off x="851" y="1497"/>
                            <a:ext cx="34" cy="26"/>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81" name="Oval 898"/>
                          <p:cNvSpPr>
                            <a:spLocks noChangeAspect="1" noChangeArrowheads="1"/>
                          </p:cNvSpPr>
                          <p:nvPr/>
                        </p:nvSpPr>
                        <p:spPr bwMode="auto">
                          <a:xfrm>
                            <a:off x="840" y="1512"/>
                            <a:ext cx="23"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82" name="Oval 899"/>
                          <p:cNvSpPr>
                            <a:spLocks noChangeAspect="1" noChangeArrowheads="1"/>
                          </p:cNvSpPr>
                          <p:nvPr/>
                        </p:nvSpPr>
                        <p:spPr bwMode="auto">
                          <a:xfrm>
                            <a:off x="847" y="1521"/>
                            <a:ext cx="36" cy="22"/>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83" name="Oval 900"/>
                          <p:cNvSpPr>
                            <a:spLocks noChangeAspect="1" noChangeArrowheads="1"/>
                          </p:cNvSpPr>
                          <p:nvPr/>
                        </p:nvSpPr>
                        <p:spPr bwMode="auto">
                          <a:xfrm>
                            <a:off x="871" y="1525"/>
                            <a:ext cx="54" cy="27"/>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84" name="Oval 901"/>
                          <p:cNvSpPr>
                            <a:spLocks noChangeAspect="1" noChangeArrowheads="1"/>
                          </p:cNvSpPr>
                          <p:nvPr/>
                        </p:nvSpPr>
                        <p:spPr bwMode="auto">
                          <a:xfrm>
                            <a:off x="905" y="1497"/>
                            <a:ext cx="33" cy="19"/>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85" name="Oval 902"/>
                          <p:cNvSpPr>
                            <a:spLocks noChangeAspect="1" noChangeArrowheads="1"/>
                          </p:cNvSpPr>
                          <p:nvPr/>
                        </p:nvSpPr>
                        <p:spPr bwMode="auto">
                          <a:xfrm>
                            <a:off x="909" y="1510"/>
                            <a:ext cx="34" cy="20"/>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86" name="Oval 903"/>
                          <p:cNvSpPr>
                            <a:spLocks noChangeAspect="1" noChangeArrowheads="1"/>
                          </p:cNvSpPr>
                          <p:nvPr/>
                        </p:nvSpPr>
                        <p:spPr bwMode="auto">
                          <a:xfrm>
                            <a:off x="907" y="1514"/>
                            <a:ext cx="34" cy="33"/>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87" name="Oval 904"/>
                          <p:cNvSpPr>
                            <a:spLocks noChangeAspect="1" noChangeArrowheads="1"/>
                          </p:cNvSpPr>
                          <p:nvPr/>
                        </p:nvSpPr>
                        <p:spPr bwMode="auto">
                          <a:xfrm>
                            <a:off x="858" y="1505"/>
                            <a:ext cx="67" cy="34"/>
                          </a:xfrm>
                          <a:prstGeom prst="ellipse">
                            <a:avLst/>
                          </a:prstGeom>
                          <a:solidFill>
                            <a:srgbClr val="E7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nvGrpSpPr>
                        <p:cNvPr id="59462" name="Group 905"/>
                        <p:cNvGrpSpPr>
                          <a:grpSpLocks noChangeAspect="1"/>
                        </p:cNvGrpSpPr>
                        <p:nvPr/>
                      </p:nvGrpSpPr>
                      <p:grpSpPr bwMode="auto">
                        <a:xfrm>
                          <a:off x="838" y="1488"/>
                          <a:ext cx="105" cy="64"/>
                          <a:chOff x="838" y="1488"/>
                          <a:chExt cx="105" cy="64"/>
                        </a:xfrm>
                      </p:grpSpPr>
                      <p:sp>
                        <p:nvSpPr>
                          <p:cNvPr id="59463" name="Freeform 906"/>
                          <p:cNvSpPr>
                            <a:spLocks noChangeAspect="1"/>
                          </p:cNvSpPr>
                          <p:nvPr/>
                        </p:nvSpPr>
                        <p:spPr bwMode="auto">
                          <a:xfrm>
                            <a:off x="876" y="1488"/>
                            <a:ext cx="42" cy="15"/>
                          </a:xfrm>
                          <a:custGeom>
                            <a:avLst/>
                            <a:gdLst>
                              <a:gd name="T0" fmla="*/ 455 w 19"/>
                              <a:gd name="T1" fmla="*/ 88 h 7"/>
                              <a:gd name="T2" fmla="*/ 239 w 19"/>
                              <a:gd name="T3" fmla="*/ 19 h 7"/>
                              <a:gd name="T4" fmla="*/ 0 w 19"/>
                              <a:gd name="T5" fmla="*/ 109 h 7"/>
                              <a:gd name="T6" fmla="*/ 239 w 19"/>
                              <a:gd name="T7" fmla="*/ 148 h 7"/>
                              <a:gd name="T8" fmla="*/ 455 w 19"/>
                              <a:gd name="T9" fmla="*/ 8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4"/>
                                </a:moveTo>
                                <a:cubicBezTo>
                                  <a:pt x="17" y="2"/>
                                  <a:pt x="14" y="1"/>
                                  <a:pt x="10" y="1"/>
                                </a:cubicBezTo>
                                <a:cubicBezTo>
                                  <a:pt x="5" y="0"/>
                                  <a:pt x="1" y="2"/>
                                  <a:pt x="0" y="5"/>
                                </a:cubicBezTo>
                                <a:lnTo>
                                  <a:pt x="10" y="7"/>
                                </a:lnTo>
                                <a:lnTo>
                                  <a:pt x="19" y="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64" name="Arc 907"/>
                          <p:cNvSpPr>
                            <a:spLocks noChangeAspect="1"/>
                          </p:cNvSpPr>
                          <p:nvPr/>
                        </p:nvSpPr>
                        <p:spPr bwMode="auto">
                          <a:xfrm>
                            <a:off x="879" y="1491"/>
                            <a:ext cx="40" cy="12"/>
                          </a:xfrm>
                          <a:custGeom>
                            <a:avLst/>
                            <a:gdLst>
                              <a:gd name="T0" fmla="*/ 0 w 40238"/>
                              <a:gd name="T1" fmla="*/ 0 h 21600"/>
                              <a:gd name="T2" fmla="*/ 0 w 40238"/>
                              <a:gd name="T3" fmla="*/ 0 h 21600"/>
                              <a:gd name="T4" fmla="*/ 0 w 40238"/>
                              <a:gd name="T5" fmla="*/ 0 h 21600"/>
                              <a:gd name="T6" fmla="*/ 0 60000 65536"/>
                              <a:gd name="T7" fmla="*/ 0 60000 65536"/>
                              <a:gd name="T8" fmla="*/ 0 60000 65536"/>
                              <a:gd name="T9" fmla="*/ 0 w 40238"/>
                              <a:gd name="T10" fmla="*/ 0 h 21600"/>
                              <a:gd name="T11" fmla="*/ 40238 w 40238"/>
                              <a:gd name="T12" fmla="*/ 21600 h 21600"/>
                            </a:gdLst>
                            <a:ahLst/>
                            <a:cxnLst>
                              <a:cxn ang="T6">
                                <a:pos x="T0" y="T1"/>
                              </a:cxn>
                              <a:cxn ang="T7">
                                <a:pos x="T2" y="T3"/>
                              </a:cxn>
                              <a:cxn ang="T8">
                                <a:pos x="T4" y="T5"/>
                              </a:cxn>
                            </a:cxnLst>
                            <a:rect l="T9" t="T10" r="T11" b="T12"/>
                            <a:pathLst>
                              <a:path w="40238" h="21600" fill="none" extrusionOk="0">
                                <a:moveTo>
                                  <a:pt x="-1" y="14313"/>
                                </a:moveTo>
                                <a:cubicBezTo>
                                  <a:pt x="3076" y="5728"/>
                                  <a:pt x="11213" y="-1"/>
                                  <a:pt x="20334" y="0"/>
                                </a:cubicBezTo>
                                <a:cubicBezTo>
                                  <a:pt x="29021" y="0"/>
                                  <a:pt x="36862" y="5204"/>
                                  <a:pt x="40237" y="13209"/>
                                </a:cubicBezTo>
                              </a:path>
                              <a:path w="40238" h="21600" stroke="0" extrusionOk="0">
                                <a:moveTo>
                                  <a:pt x="-1" y="14313"/>
                                </a:moveTo>
                                <a:cubicBezTo>
                                  <a:pt x="3076" y="5728"/>
                                  <a:pt x="11213" y="-1"/>
                                  <a:pt x="20334" y="0"/>
                                </a:cubicBezTo>
                                <a:cubicBezTo>
                                  <a:pt x="29021" y="0"/>
                                  <a:pt x="36862" y="5204"/>
                                  <a:pt x="40237" y="13209"/>
                                </a:cubicBezTo>
                                <a:lnTo>
                                  <a:pt x="20334"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65" name="Freeform 908"/>
                          <p:cNvSpPr>
                            <a:spLocks noChangeAspect="1"/>
                          </p:cNvSpPr>
                          <p:nvPr/>
                        </p:nvSpPr>
                        <p:spPr bwMode="auto">
                          <a:xfrm>
                            <a:off x="849" y="1497"/>
                            <a:ext cx="27" cy="15"/>
                          </a:xfrm>
                          <a:custGeom>
                            <a:avLst/>
                            <a:gdLst>
                              <a:gd name="T0" fmla="*/ 308 w 12"/>
                              <a:gd name="T1" fmla="*/ 0 h 7"/>
                              <a:gd name="T2" fmla="*/ 207 w 12"/>
                              <a:gd name="T3" fmla="*/ 0 h 7"/>
                              <a:gd name="T4" fmla="*/ 25 w 12"/>
                              <a:gd name="T5" fmla="*/ 129 h 7"/>
                              <a:gd name="T6" fmla="*/ 25 w 12"/>
                              <a:gd name="T7" fmla="*/ 148 h 7"/>
                              <a:gd name="T8" fmla="*/ 207 w 12"/>
                              <a:gd name="T9" fmla="*/ 129 h 7"/>
                              <a:gd name="T10" fmla="*/ 308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cubicBezTo>
                                  <a:pt x="11" y="0"/>
                                  <a:pt x="9" y="0"/>
                                  <a:pt x="8" y="0"/>
                                </a:cubicBezTo>
                                <a:cubicBezTo>
                                  <a:pt x="4" y="0"/>
                                  <a:pt x="1" y="2"/>
                                  <a:pt x="1" y="6"/>
                                </a:cubicBezTo>
                                <a:cubicBezTo>
                                  <a:pt x="0" y="6"/>
                                  <a:pt x="1" y="6"/>
                                  <a:pt x="1" y="7"/>
                                </a:cubicBezTo>
                                <a:lnTo>
                                  <a:pt x="8" y="6"/>
                                </a:lnTo>
                                <a:lnTo>
                                  <a:pt x="1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66" name="Arc 909"/>
                          <p:cNvSpPr>
                            <a:spLocks noChangeAspect="1"/>
                          </p:cNvSpPr>
                          <p:nvPr/>
                        </p:nvSpPr>
                        <p:spPr bwMode="auto">
                          <a:xfrm>
                            <a:off x="852" y="1498"/>
                            <a:ext cx="24" cy="15"/>
                          </a:xfrm>
                          <a:custGeom>
                            <a:avLst/>
                            <a:gdLst>
                              <a:gd name="T0" fmla="*/ 0 w 32476"/>
                              <a:gd name="T1" fmla="*/ 0 h 26388"/>
                              <a:gd name="T2" fmla="*/ 0 w 32476"/>
                              <a:gd name="T3" fmla="*/ 0 h 26388"/>
                              <a:gd name="T4" fmla="*/ 0 w 32476"/>
                              <a:gd name="T5" fmla="*/ 0 h 26388"/>
                              <a:gd name="T6" fmla="*/ 0 60000 65536"/>
                              <a:gd name="T7" fmla="*/ 0 60000 65536"/>
                              <a:gd name="T8" fmla="*/ 0 60000 65536"/>
                              <a:gd name="T9" fmla="*/ 0 w 32476"/>
                              <a:gd name="T10" fmla="*/ 0 h 26388"/>
                              <a:gd name="T11" fmla="*/ 32476 w 32476"/>
                              <a:gd name="T12" fmla="*/ 26388 h 26388"/>
                            </a:gdLst>
                            <a:ahLst/>
                            <a:cxnLst>
                              <a:cxn ang="T6">
                                <a:pos x="T0" y="T1"/>
                              </a:cxn>
                              <a:cxn ang="T7">
                                <a:pos x="T2" y="T3"/>
                              </a:cxn>
                              <a:cxn ang="T8">
                                <a:pos x="T4" y="T5"/>
                              </a:cxn>
                            </a:cxnLst>
                            <a:rect l="T9" t="T10" r="T11" b="T12"/>
                            <a:pathLst>
                              <a:path w="32476" h="26388" fill="none" extrusionOk="0">
                                <a:moveTo>
                                  <a:pt x="537" y="26387"/>
                                </a:moveTo>
                                <a:cubicBezTo>
                                  <a:pt x="180" y="24816"/>
                                  <a:pt x="0" y="23211"/>
                                  <a:pt x="0" y="21600"/>
                                </a:cubicBezTo>
                                <a:cubicBezTo>
                                  <a:pt x="0" y="9670"/>
                                  <a:pt x="9670" y="0"/>
                                  <a:pt x="21600" y="0"/>
                                </a:cubicBezTo>
                                <a:cubicBezTo>
                                  <a:pt x="25421" y="-1"/>
                                  <a:pt x="29174" y="1013"/>
                                  <a:pt x="32476" y="2937"/>
                                </a:cubicBezTo>
                              </a:path>
                              <a:path w="32476" h="26388" stroke="0" extrusionOk="0">
                                <a:moveTo>
                                  <a:pt x="537" y="26387"/>
                                </a:moveTo>
                                <a:cubicBezTo>
                                  <a:pt x="180" y="24816"/>
                                  <a:pt x="0" y="23211"/>
                                  <a:pt x="0" y="21600"/>
                                </a:cubicBezTo>
                                <a:cubicBezTo>
                                  <a:pt x="0" y="9670"/>
                                  <a:pt x="9670" y="0"/>
                                  <a:pt x="21600" y="0"/>
                                </a:cubicBezTo>
                                <a:cubicBezTo>
                                  <a:pt x="25421" y="-1"/>
                                  <a:pt x="29174" y="1013"/>
                                  <a:pt x="32476" y="2937"/>
                                </a:cubicBezTo>
                                <a:lnTo>
                                  <a:pt x="21600"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67" name="Freeform 910"/>
                          <p:cNvSpPr>
                            <a:spLocks noChangeAspect="1"/>
                          </p:cNvSpPr>
                          <p:nvPr/>
                        </p:nvSpPr>
                        <p:spPr bwMode="auto">
                          <a:xfrm>
                            <a:off x="847" y="1530"/>
                            <a:ext cx="24" cy="13"/>
                          </a:xfrm>
                          <a:custGeom>
                            <a:avLst/>
                            <a:gdLst>
                              <a:gd name="T0" fmla="*/ 0 w 11"/>
                              <a:gd name="T1" fmla="*/ 0 h 6"/>
                              <a:gd name="T2" fmla="*/ 0 w 11"/>
                              <a:gd name="T3" fmla="*/ 0 h 6"/>
                              <a:gd name="T4" fmla="*/ 177 w 11"/>
                              <a:gd name="T5" fmla="*/ 132 h 6"/>
                              <a:gd name="T6" fmla="*/ 247 w 11"/>
                              <a:gd name="T7" fmla="*/ 113 h 6"/>
                              <a:gd name="T8" fmla="*/ 177 w 11"/>
                              <a:gd name="T9" fmla="*/ 20 h 6"/>
                              <a:gd name="T10" fmla="*/ 0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0" y="0"/>
                                </a:moveTo>
                                <a:cubicBezTo>
                                  <a:pt x="0" y="0"/>
                                  <a:pt x="0" y="0"/>
                                  <a:pt x="0" y="0"/>
                                </a:cubicBezTo>
                                <a:cubicBezTo>
                                  <a:pt x="0" y="3"/>
                                  <a:pt x="3" y="6"/>
                                  <a:pt x="8" y="6"/>
                                </a:cubicBezTo>
                                <a:cubicBezTo>
                                  <a:pt x="9" y="5"/>
                                  <a:pt x="10" y="5"/>
                                  <a:pt x="11" y="5"/>
                                </a:cubicBezTo>
                                <a:lnTo>
                                  <a:pt x="8" y="1"/>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68" name="Arc 911"/>
                          <p:cNvSpPr>
                            <a:spLocks noChangeAspect="1"/>
                          </p:cNvSpPr>
                          <p:nvPr/>
                        </p:nvSpPr>
                        <p:spPr bwMode="auto">
                          <a:xfrm>
                            <a:off x="848" y="1531"/>
                            <a:ext cx="25" cy="11"/>
                          </a:xfrm>
                          <a:custGeom>
                            <a:avLst/>
                            <a:gdLst>
                              <a:gd name="T0" fmla="*/ 0 w 31699"/>
                              <a:gd name="T1" fmla="*/ 0 h 22761"/>
                              <a:gd name="T2" fmla="*/ 0 w 31699"/>
                              <a:gd name="T3" fmla="*/ 0 h 22761"/>
                              <a:gd name="T4" fmla="*/ 0 w 31699"/>
                              <a:gd name="T5" fmla="*/ 0 h 22761"/>
                              <a:gd name="T6" fmla="*/ 0 60000 65536"/>
                              <a:gd name="T7" fmla="*/ 0 60000 65536"/>
                              <a:gd name="T8" fmla="*/ 0 60000 65536"/>
                              <a:gd name="T9" fmla="*/ 0 w 31699"/>
                              <a:gd name="T10" fmla="*/ 0 h 22761"/>
                              <a:gd name="T11" fmla="*/ 31699 w 31699"/>
                              <a:gd name="T12" fmla="*/ 22761 h 22761"/>
                            </a:gdLst>
                            <a:ahLst/>
                            <a:cxnLst>
                              <a:cxn ang="T6">
                                <a:pos x="T0" y="T1"/>
                              </a:cxn>
                              <a:cxn ang="T7">
                                <a:pos x="T2" y="T3"/>
                              </a:cxn>
                              <a:cxn ang="T8">
                                <a:pos x="T4" y="T5"/>
                              </a:cxn>
                            </a:cxnLst>
                            <a:rect l="T9" t="T10" r="T11" b="T12"/>
                            <a:pathLst>
                              <a:path w="31699" h="22761" fill="none" extrusionOk="0">
                                <a:moveTo>
                                  <a:pt x="31698" y="20254"/>
                                </a:moveTo>
                                <a:cubicBezTo>
                                  <a:pt x="28587" y="21900"/>
                                  <a:pt x="25120" y="22760"/>
                                  <a:pt x="21600" y="22761"/>
                                </a:cubicBezTo>
                                <a:cubicBezTo>
                                  <a:pt x="9670" y="22761"/>
                                  <a:pt x="0" y="13090"/>
                                  <a:pt x="0" y="1161"/>
                                </a:cubicBezTo>
                                <a:cubicBezTo>
                                  <a:pt x="-1" y="773"/>
                                  <a:pt x="10" y="386"/>
                                  <a:pt x="31" y="0"/>
                                </a:cubicBezTo>
                              </a:path>
                              <a:path w="31699" h="22761" stroke="0" extrusionOk="0">
                                <a:moveTo>
                                  <a:pt x="31698" y="20254"/>
                                </a:moveTo>
                                <a:cubicBezTo>
                                  <a:pt x="28587" y="21900"/>
                                  <a:pt x="25120" y="22760"/>
                                  <a:pt x="21600" y="22761"/>
                                </a:cubicBezTo>
                                <a:cubicBezTo>
                                  <a:pt x="9670" y="22761"/>
                                  <a:pt x="0" y="13090"/>
                                  <a:pt x="0" y="1161"/>
                                </a:cubicBezTo>
                                <a:cubicBezTo>
                                  <a:pt x="-1" y="773"/>
                                  <a:pt x="10" y="386"/>
                                  <a:pt x="31" y="0"/>
                                </a:cubicBezTo>
                                <a:lnTo>
                                  <a:pt x="21600" y="116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69" name="Freeform 912"/>
                          <p:cNvSpPr>
                            <a:spLocks noChangeAspect="1"/>
                          </p:cNvSpPr>
                          <p:nvPr/>
                        </p:nvSpPr>
                        <p:spPr bwMode="auto">
                          <a:xfrm>
                            <a:off x="916" y="1494"/>
                            <a:ext cx="22" cy="16"/>
                          </a:xfrm>
                          <a:custGeom>
                            <a:avLst/>
                            <a:gdLst>
                              <a:gd name="T0" fmla="*/ 194 w 10"/>
                              <a:gd name="T1" fmla="*/ 194 h 7"/>
                              <a:gd name="T2" fmla="*/ 233 w 10"/>
                              <a:gd name="T3" fmla="*/ 130 h 7"/>
                              <a:gd name="T4" fmla="*/ 44 w 10"/>
                              <a:gd name="T5" fmla="*/ 25 h 7"/>
                              <a:gd name="T6" fmla="*/ 0 w 10"/>
                              <a:gd name="T7" fmla="*/ 25 h 7"/>
                              <a:gd name="T8" fmla="*/ 44 w 10"/>
                              <a:gd name="T9" fmla="*/ 130 h 7"/>
                              <a:gd name="T10" fmla="*/ 194 w 10"/>
                              <a:gd name="T11" fmla="*/ 194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8" y="7"/>
                                </a:moveTo>
                                <a:cubicBezTo>
                                  <a:pt x="9" y="7"/>
                                  <a:pt x="10" y="6"/>
                                  <a:pt x="10" y="5"/>
                                </a:cubicBezTo>
                                <a:cubicBezTo>
                                  <a:pt x="10" y="3"/>
                                  <a:pt x="6" y="1"/>
                                  <a:pt x="2" y="1"/>
                                </a:cubicBezTo>
                                <a:cubicBezTo>
                                  <a:pt x="1" y="0"/>
                                  <a:pt x="1" y="1"/>
                                  <a:pt x="0" y="1"/>
                                </a:cubicBezTo>
                                <a:lnTo>
                                  <a:pt x="2" y="5"/>
                                </a:lnTo>
                                <a:lnTo>
                                  <a:pt x="8"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70" name="Arc 913"/>
                          <p:cNvSpPr>
                            <a:spLocks noChangeAspect="1"/>
                          </p:cNvSpPr>
                          <p:nvPr/>
                        </p:nvSpPr>
                        <p:spPr bwMode="auto">
                          <a:xfrm>
                            <a:off x="919" y="1498"/>
                            <a:ext cx="18" cy="13"/>
                          </a:xfrm>
                          <a:custGeom>
                            <a:avLst/>
                            <a:gdLst>
                              <a:gd name="T0" fmla="*/ 0 w 25715"/>
                              <a:gd name="T1" fmla="*/ 0 h 33120"/>
                              <a:gd name="T2" fmla="*/ 0 w 25715"/>
                              <a:gd name="T3" fmla="*/ 0 h 33120"/>
                              <a:gd name="T4" fmla="*/ 0 w 25715"/>
                              <a:gd name="T5" fmla="*/ 0 h 33120"/>
                              <a:gd name="T6" fmla="*/ 0 60000 65536"/>
                              <a:gd name="T7" fmla="*/ 0 60000 65536"/>
                              <a:gd name="T8" fmla="*/ 0 60000 65536"/>
                              <a:gd name="T9" fmla="*/ 0 w 25715"/>
                              <a:gd name="T10" fmla="*/ 0 h 33120"/>
                              <a:gd name="T11" fmla="*/ 25715 w 25715"/>
                              <a:gd name="T12" fmla="*/ 33120 h 33120"/>
                            </a:gdLst>
                            <a:ahLst/>
                            <a:cxnLst>
                              <a:cxn ang="T6">
                                <a:pos x="T0" y="T1"/>
                              </a:cxn>
                              <a:cxn ang="T7">
                                <a:pos x="T2" y="T3"/>
                              </a:cxn>
                              <a:cxn ang="T8">
                                <a:pos x="T4" y="T5"/>
                              </a:cxn>
                            </a:cxnLst>
                            <a:rect l="T9" t="T10" r="T11" b="T12"/>
                            <a:pathLst>
                              <a:path w="25715" h="33120" fill="none" extrusionOk="0">
                                <a:moveTo>
                                  <a:pt x="-1" y="395"/>
                                </a:moveTo>
                                <a:cubicBezTo>
                                  <a:pt x="1355" y="132"/>
                                  <a:pt x="2733" y="-1"/>
                                  <a:pt x="4115" y="0"/>
                                </a:cubicBezTo>
                                <a:cubicBezTo>
                                  <a:pt x="16044" y="0"/>
                                  <a:pt x="25715" y="9670"/>
                                  <a:pt x="25715" y="21600"/>
                                </a:cubicBezTo>
                                <a:cubicBezTo>
                                  <a:pt x="25715" y="25677"/>
                                  <a:pt x="24561" y="29670"/>
                                  <a:pt x="22386" y="33119"/>
                                </a:cubicBezTo>
                              </a:path>
                              <a:path w="25715" h="33120" stroke="0" extrusionOk="0">
                                <a:moveTo>
                                  <a:pt x="-1" y="395"/>
                                </a:moveTo>
                                <a:cubicBezTo>
                                  <a:pt x="1355" y="132"/>
                                  <a:pt x="2733" y="-1"/>
                                  <a:pt x="4115" y="0"/>
                                </a:cubicBezTo>
                                <a:cubicBezTo>
                                  <a:pt x="16044" y="0"/>
                                  <a:pt x="25715" y="9670"/>
                                  <a:pt x="25715" y="21600"/>
                                </a:cubicBezTo>
                                <a:cubicBezTo>
                                  <a:pt x="25715" y="25677"/>
                                  <a:pt x="24561" y="29670"/>
                                  <a:pt x="22386" y="33119"/>
                                </a:cubicBezTo>
                                <a:lnTo>
                                  <a:pt x="4115" y="2160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71" name="Freeform 914"/>
                          <p:cNvSpPr>
                            <a:spLocks noChangeAspect="1"/>
                          </p:cNvSpPr>
                          <p:nvPr/>
                        </p:nvSpPr>
                        <p:spPr bwMode="auto">
                          <a:xfrm>
                            <a:off x="925" y="1512"/>
                            <a:ext cx="18" cy="13"/>
                          </a:xfrm>
                          <a:custGeom>
                            <a:avLst/>
                            <a:gdLst>
                              <a:gd name="T0" fmla="*/ 162 w 8"/>
                              <a:gd name="T1" fmla="*/ 132 h 6"/>
                              <a:gd name="T2" fmla="*/ 207 w 8"/>
                              <a:gd name="T3" fmla="*/ 93 h 6"/>
                              <a:gd name="T4" fmla="*/ 126 w 8"/>
                              <a:gd name="T5" fmla="*/ 0 h 6"/>
                              <a:gd name="T6" fmla="*/ 0 w 8"/>
                              <a:gd name="T7" fmla="*/ 93 h 6"/>
                              <a:gd name="T8" fmla="*/ 162 w 8"/>
                              <a:gd name="T9" fmla="*/ 132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6"/>
                                </a:moveTo>
                                <a:cubicBezTo>
                                  <a:pt x="7" y="6"/>
                                  <a:pt x="8" y="5"/>
                                  <a:pt x="8" y="4"/>
                                </a:cubicBezTo>
                                <a:cubicBezTo>
                                  <a:pt x="8" y="2"/>
                                  <a:pt x="6" y="1"/>
                                  <a:pt x="5" y="0"/>
                                </a:cubicBezTo>
                                <a:lnTo>
                                  <a:pt x="0" y="4"/>
                                </a:lnTo>
                                <a:lnTo>
                                  <a:pt x="6" y="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72" name="Arc 915"/>
                          <p:cNvSpPr>
                            <a:spLocks noChangeAspect="1"/>
                          </p:cNvSpPr>
                          <p:nvPr/>
                        </p:nvSpPr>
                        <p:spPr bwMode="auto">
                          <a:xfrm>
                            <a:off x="925" y="1513"/>
                            <a:ext cx="17" cy="14"/>
                          </a:xfrm>
                          <a:custGeom>
                            <a:avLst/>
                            <a:gdLst>
                              <a:gd name="T0" fmla="*/ 0 w 21600"/>
                              <a:gd name="T1" fmla="*/ 0 h 30159"/>
                              <a:gd name="T2" fmla="*/ 0 w 21600"/>
                              <a:gd name="T3" fmla="*/ 0 h 30159"/>
                              <a:gd name="T4" fmla="*/ 0 w 21600"/>
                              <a:gd name="T5" fmla="*/ 0 h 30159"/>
                              <a:gd name="T6" fmla="*/ 0 60000 65536"/>
                              <a:gd name="T7" fmla="*/ 0 60000 65536"/>
                              <a:gd name="T8" fmla="*/ 0 60000 65536"/>
                              <a:gd name="T9" fmla="*/ 0 w 21600"/>
                              <a:gd name="T10" fmla="*/ 0 h 30159"/>
                              <a:gd name="T11" fmla="*/ 21600 w 21600"/>
                              <a:gd name="T12" fmla="*/ 30159 h 30159"/>
                            </a:gdLst>
                            <a:ahLst/>
                            <a:cxnLst>
                              <a:cxn ang="T6">
                                <a:pos x="T0" y="T1"/>
                              </a:cxn>
                              <a:cxn ang="T7">
                                <a:pos x="T2" y="T3"/>
                              </a:cxn>
                              <a:cxn ang="T8">
                                <a:pos x="T4" y="T5"/>
                              </a:cxn>
                            </a:cxnLst>
                            <a:rect l="T9" t="T10" r="T11" b="T12"/>
                            <a:pathLst>
                              <a:path w="21600" h="30159" fill="none" extrusionOk="0">
                                <a:moveTo>
                                  <a:pt x="13132" y="0"/>
                                </a:moveTo>
                                <a:cubicBezTo>
                                  <a:pt x="18470" y="4087"/>
                                  <a:pt x="21600" y="10426"/>
                                  <a:pt x="21600" y="17149"/>
                                </a:cubicBezTo>
                                <a:cubicBezTo>
                                  <a:pt x="21600" y="21843"/>
                                  <a:pt x="20070" y="26410"/>
                                  <a:pt x="17242" y="30158"/>
                                </a:cubicBezTo>
                              </a:path>
                              <a:path w="21600" h="30159" stroke="0" extrusionOk="0">
                                <a:moveTo>
                                  <a:pt x="13132" y="0"/>
                                </a:moveTo>
                                <a:cubicBezTo>
                                  <a:pt x="18470" y="4087"/>
                                  <a:pt x="21600" y="10426"/>
                                  <a:pt x="21600" y="17149"/>
                                </a:cubicBezTo>
                                <a:cubicBezTo>
                                  <a:pt x="21600" y="21843"/>
                                  <a:pt x="20070" y="26410"/>
                                  <a:pt x="17242" y="30158"/>
                                </a:cubicBezTo>
                                <a:lnTo>
                                  <a:pt x="0" y="17149"/>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73" name="Freeform 916"/>
                          <p:cNvSpPr>
                            <a:spLocks noChangeAspect="1"/>
                          </p:cNvSpPr>
                          <p:nvPr/>
                        </p:nvSpPr>
                        <p:spPr bwMode="auto">
                          <a:xfrm>
                            <a:off x="918" y="1525"/>
                            <a:ext cx="23" cy="22"/>
                          </a:xfrm>
                          <a:custGeom>
                            <a:avLst/>
                            <a:gdLst>
                              <a:gd name="T0" fmla="*/ 0 w 10"/>
                              <a:gd name="T1" fmla="*/ 213 h 10"/>
                              <a:gd name="T2" fmla="*/ 64 w 10"/>
                              <a:gd name="T3" fmla="*/ 213 h 10"/>
                              <a:gd name="T4" fmla="*/ 281 w 10"/>
                              <a:gd name="T5" fmla="*/ 44 h 10"/>
                              <a:gd name="T6" fmla="*/ 253 w 10"/>
                              <a:gd name="T7" fmla="*/ 0 h 10"/>
                              <a:gd name="T8" fmla="*/ 64 w 10"/>
                              <a:gd name="T9" fmla="*/ 44 h 10"/>
                              <a:gd name="T10" fmla="*/ 0 w 10"/>
                              <a:gd name="T11" fmla="*/ 213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0" y="9"/>
                                </a:moveTo>
                                <a:cubicBezTo>
                                  <a:pt x="0" y="9"/>
                                  <a:pt x="1" y="9"/>
                                  <a:pt x="2" y="9"/>
                                </a:cubicBezTo>
                                <a:cubicBezTo>
                                  <a:pt x="6" y="10"/>
                                  <a:pt x="10" y="6"/>
                                  <a:pt x="10" y="2"/>
                                </a:cubicBezTo>
                                <a:cubicBezTo>
                                  <a:pt x="10" y="1"/>
                                  <a:pt x="9" y="0"/>
                                  <a:pt x="9" y="0"/>
                                </a:cubicBezTo>
                                <a:lnTo>
                                  <a:pt x="2" y="2"/>
                                </a:lnTo>
                                <a:lnTo>
                                  <a:pt x="0" y="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74" name="Arc 917"/>
                          <p:cNvSpPr>
                            <a:spLocks noChangeAspect="1"/>
                          </p:cNvSpPr>
                          <p:nvPr/>
                        </p:nvSpPr>
                        <p:spPr bwMode="auto">
                          <a:xfrm>
                            <a:off x="919" y="1526"/>
                            <a:ext cx="21" cy="20"/>
                          </a:xfrm>
                          <a:custGeom>
                            <a:avLst/>
                            <a:gdLst>
                              <a:gd name="T0" fmla="*/ 0 w 28583"/>
                              <a:gd name="T1" fmla="*/ 0 h 28146"/>
                              <a:gd name="T2" fmla="*/ 0 w 28583"/>
                              <a:gd name="T3" fmla="*/ 0 h 28146"/>
                              <a:gd name="T4" fmla="*/ 0 w 28583"/>
                              <a:gd name="T5" fmla="*/ 0 h 28146"/>
                              <a:gd name="T6" fmla="*/ 0 60000 65536"/>
                              <a:gd name="T7" fmla="*/ 0 60000 65536"/>
                              <a:gd name="T8" fmla="*/ 0 60000 65536"/>
                              <a:gd name="T9" fmla="*/ 0 w 28583"/>
                              <a:gd name="T10" fmla="*/ 0 h 28146"/>
                              <a:gd name="T11" fmla="*/ 28583 w 28583"/>
                              <a:gd name="T12" fmla="*/ 28146 h 28146"/>
                            </a:gdLst>
                            <a:ahLst/>
                            <a:cxnLst>
                              <a:cxn ang="T6">
                                <a:pos x="T0" y="T1"/>
                              </a:cxn>
                              <a:cxn ang="T7">
                                <a:pos x="T2" y="T3"/>
                              </a:cxn>
                              <a:cxn ang="T8">
                                <a:pos x="T4" y="T5"/>
                              </a:cxn>
                            </a:cxnLst>
                            <a:rect l="T9" t="T10" r="T11" b="T12"/>
                            <a:pathLst>
                              <a:path w="28583" h="28146" fill="none" extrusionOk="0">
                                <a:moveTo>
                                  <a:pt x="27567" y="-1"/>
                                </a:moveTo>
                                <a:cubicBezTo>
                                  <a:pt x="28240" y="2116"/>
                                  <a:pt x="28583" y="4324"/>
                                  <a:pt x="28583" y="6546"/>
                                </a:cubicBezTo>
                                <a:cubicBezTo>
                                  <a:pt x="28583" y="18475"/>
                                  <a:pt x="18912" y="28146"/>
                                  <a:pt x="6983" y="28146"/>
                                </a:cubicBezTo>
                                <a:cubicBezTo>
                                  <a:pt x="4607" y="28146"/>
                                  <a:pt x="2248" y="27754"/>
                                  <a:pt x="-1" y="26986"/>
                                </a:cubicBezTo>
                              </a:path>
                              <a:path w="28583" h="28146" stroke="0" extrusionOk="0">
                                <a:moveTo>
                                  <a:pt x="27567" y="-1"/>
                                </a:moveTo>
                                <a:cubicBezTo>
                                  <a:pt x="28240" y="2116"/>
                                  <a:pt x="28583" y="4324"/>
                                  <a:pt x="28583" y="6546"/>
                                </a:cubicBezTo>
                                <a:cubicBezTo>
                                  <a:pt x="28583" y="18475"/>
                                  <a:pt x="18912" y="28146"/>
                                  <a:pt x="6983" y="28146"/>
                                </a:cubicBezTo>
                                <a:cubicBezTo>
                                  <a:pt x="4607" y="28146"/>
                                  <a:pt x="2248" y="27754"/>
                                  <a:pt x="-1" y="26986"/>
                                </a:cubicBezTo>
                                <a:lnTo>
                                  <a:pt x="6983" y="654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75" name="Freeform 918"/>
                          <p:cNvSpPr>
                            <a:spLocks noChangeAspect="1"/>
                          </p:cNvSpPr>
                          <p:nvPr/>
                        </p:nvSpPr>
                        <p:spPr bwMode="auto">
                          <a:xfrm>
                            <a:off x="838" y="1512"/>
                            <a:ext cx="13" cy="18"/>
                          </a:xfrm>
                          <a:custGeom>
                            <a:avLst/>
                            <a:gdLst>
                              <a:gd name="T0" fmla="*/ 113 w 6"/>
                              <a:gd name="T1" fmla="*/ 0 h 8"/>
                              <a:gd name="T2" fmla="*/ 20 w 6"/>
                              <a:gd name="T3" fmla="*/ 101 h 8"/>
                              <a:gd name="T4" fmla="*/ 72 w 6"/>
                              <a:gd name="T5" fmla="*/ 207 h 8"/>
                              <a:gd name="T6" fmla="*/ 132 w 6"/>
                              <a:gd name="T7" fmla="*/ 101 h 8"/>
                              <a:gd name="T8" fmla="*/ 113 w 6"/>
                              <a:gd name="T9" fmla="*/ 0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0"/>
                                </a:moveTo>
                                <a:cubicBezTo>
                                  <a:pt x="3" y="0"/>
                                  <a:pt x="1" y="2"/>
                                  <a:pt x="1" y="4"/>
                                </a:cubicBezTo>
                                <a:cubicBezTo>
                                  <a:pt x="0" y="6"/>
                                  <a:pt x="2" y="7"/>
                                  <a:pt x="3" y="8"/>
                                </a:cubicBezTo>
                                <a:lnTo>
                                  <a:pt x="6" y="4"/>
                                </a:lnTo>
                                <a:lnTo>
                                  <a:pt x="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76" name="Arc 919"/>
                          <p:cNvSpPr>
                            <a:spLocks noChangeAspect="1"/>
                          </p:cNvSpPr>
                          <p:nvPr/>
                        </p:nvSpPr>
                        <p:spPr bwMode="auto">
                          <a:xfrm>
                            <a:off x="841" y="1513"/>
                            <a:ext cx="11" cy="17"/>
                          </a:xfrm>
                          <a:custGeom>
                            <a:avLst/>
                            <a:gdLst>
                              <a:gd name="T0" fmla="*/ 0 w 21600"/>
                              <a:gd name="T1" fmla="*/ 0 h 41379"/>
                              <a:gd name="T2" fmla="*/ 0 w 21600"/>
                              <a:gd name="T3" fmla="*/ 0 h 41379"/>
                              <a:gd name="T4" fmla="*/ 0 w 21600"/>
                              <a:gd name="T5" fmla="*/ 0 h 41379"/>
                              <a:gd name="T6" fmla="*/ 0 60000 65536"/>
                              <a:gd name="T7" fmla="*/ 0 60000 65536"/>
                              <a:gd name="T8" fmla="*/ 0 60000 65536"/>
                              <a:gd name="T9" fmla="*/ 0 w 21600"/>
                              <a:gd name="T10" fmla="*/ 0 h 41379"/>
                              <a:gd name="T11" fmla="*/ 21600 w 21600"/>
                              <a:gd name="T12" fmla="*/ 41379 h 41379"/>
                            </a:gdLst>
                            <a:ahLst/>
                            <a:cxnLst>
                              <a:cxn ang="T6">
                                <a:pos x="T0" y="T1"/>
                              </a:cxn>
                              <a:cxn ang="T7">
                                <a:pos x="T2" y="T3"/>
                              </a:cxn>
                              <a:cxn ang="T8">
                                <a:pos x="T4" y="T5"/>
                              </a:cxn>
                            </a:cxnLst>
                            <a:rect l="T9" t="T10" r="T11" b="T12"/>
                            <a:pathLst>
                              <a:path w="21600" h="41379" fill="none" extrusionOk="0">
                                <a:moveTo>
                                  <a:pt x="13011" y="41378"/>
                                </a:moveTo>
                                <a:cubicBezTo>
                                  <a:pt x="5112" y="37955"/>
                                  <a:pt x="0" y="30168"/>
                                  <a:pt x="0" y="21560"/>
                                </a:cubicBezTo>
                                <a:cubicBezTo>
                                  <a:pt x="-1" y="10138"/>
                                  <a:pt x="8892" y="690"/>
                                  <a:pt x="20292" y="-1"/>
                                </a:cubicBezTo>
                              </a:path>
                              <a:path w="21600" h="41379" stroke="0" extrusionOk="0">
                                <a:moveTo>
                                  <a:pt x="13011" y="41378"/>
                                </a:moveTo>
                                <a:cubicBezTo>
                                  <a:pt x="5112" y="37955"/>
                                  <a:pt x="0" y="30168"/>
                                  <a:pt x="0" y="21560"/>
                                </a:cubicBezTo>
                                <a:cubicBezTo>
                                  <a:pt x="-1" y="10138"/>
                                  <a:pt x="8892" y="690"/>
                                  <a:pt x="20292" y="-1"/>
                                </a:cubicBezTo>
                                <a:lnTo>
                                  <a:pt x="21600" y="2156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77" name="Freeform 920"/>
                          <p:cNvSpPr>
                            <a:spLocks noChangeAspect="1"/>
                          </p:cNvSpPr>
                          <p:nvPr/>
                        </p:nvSpPr>
                        <p:spPr bwMode="auto">
                          <a:xfrm>
                            <a:off x="871" y="1539"/>
                            <a:ext cx="45" cy="11"/>
                          </a:xfrm>
                          <a:custGeom>
                            <a:avLst/>
                            <a:gdLst>
                              <a:gd name="T0" fmla="*/ 0 w 20"/>
                              <a:gd name="T1" fmla="*/ 20 h 5"/>
                              <a:gd name="T2" fmla="*/ 284 w 20"/>
                              <a:gd name="T3" fmla="*/ 117 h 5"/>
                              <a:gd name="T4" fmla="*/ 511 w 20"/>
                              <a:gd name="T5" fmla="*/ 73 h 5"/>
                              <a:gd name="T6" fmla="*/ 284 w 20"/>
                              <a:gd name="T7" fmla="*/ 0 h 5"/>
                              <a:gd name="T8" fmla="*/ 0 w 20"/>
                              <a:gd name="T9" fmla="*/ 20 h 5"/>
                              <a:gd name="T10" fmla="*/ 0 60000 65536"/>
                              <a:gd name="T11" fmla="*/ 0 60000 65536"/>
                              <a:gd name="T12" fmla="*/ 0 60000 65536"/>
                              <a:gd name="T13" fmla="*/ 0 60000 65536"/>
                              <a:gd name="T14" fmla="*/ 0 60000 65536"/>
                              <a:gd name="T15" fmla="*/ 0 w 20"/>
                              <a:gd name="T16" fmla="*/ 0 h 5"/>
                              <a:gd name="T17" fmla="*/ 20 w 20"/>
                              <a:gd name="T18" fmla="*/ 5 h 5"/>
                            </a:gdLst>
                            <a:ahLst/>
                            <a:cxnLst>
                              <a:cxn ang="T10">
                                <a:pos x="T0" y="T1"/>
                              </a:cxn>
                              <a:cxn ang="T11">
                                <a:pos x="T2" y="T3"/>
                              </a:cxn>
                              <a:cxn ang="T12">
                                <a:pos x="T4" y="T5"/>
                              </a:cxn>
                              <a:cxn ang="T13">
                                <a:pos x="T6" y="T7"/>
                              </a:cxn>
                              <a:cxn ang="T14">
                                <a:pos x="T8" y="T9"/>
                              </a:cxn>
                            </a:cxnLst>
                            <a:rect l="T15" t="T16" r="T17" b="T18"/>
                            <a:pathLst>
                              <a:path w="20" h="5">
                                <a:moveTo>
                                  <a:pt x="0" y="1"/>
                                </a:moveTo>
                                <a:cubicBezTo>
                                  <a:pt x="1" y="4"/>
                                  <a:pt x="6" y="5"/>
                                  <a:pt x="11" y="5"/>
                                </a:cubicBezTo>
                                <a:cubicBezTo>
                                  <a:pt x="15" y="5"/>
                                  <a:pt x="18" y="5"/>
                                  <a:pt x="20" y="3"/>
                                </a:cubicBezTo>
                                <a:lnTo>
                                  <a:pt x="11" y="0"/>
                                </a:lnTo>
                                <a:lnTo>
                                  <a:pt x="0"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59478" name="Arc 921"/>
                          <p:cNvSpPr>
                            <a:spLocks noChangeAspect="1"/>
                          </p:cNvSpPr>
                          <p:nvPr/>
                        </p:nvSpPr>
                        <p:spPr bwMode="auto">
                          <a:xfrm>
                            <a:off x="873" y="1539"/>
                            <a:ext cx="45" cy="13"/>
                          </a:xfrm>
                          <a:custGeom>
                            <a:avLst/>
                            <a:gdLst>
                              <a:gd name="T0" fmla="*/ 0 w 38693"/>
                              <a:gd name="T1" fmla="*/ 0 h 21600"/>
                              <a:gd name="T2" fmla="*/ 0 w 38693"/>
                              <a:gd name="T3" fmla="*/ 0 h 21600"/>
                              <a:gd name="T4" fmla="*/ 0 w 38693"/>
                              <a:gd name="T5" fmla="*/ 0 h 21600"/>
                              <a:gd name="T6" fmla="*/ 0 60000 65536"/>
                              <a:gd name="T7" fmla="*/ 0 60000 65536"/>
                              <a:gd name="T8" fmla="*/ 0 60000 65536"/>
                              <a:gd name="T9" fmla="*/ 0 w 38693"/>
                              <a:gd name="T10" fmla="*/ 0 h 21600"/>
                              <a:gd name="T11" fmla="*/ 38693 w 38693"/>
                              <a:gd name="T12" fmla="*/ 21600 h 21600"/>
                            </a:gdLst>
                            <a:ahLst/>
                            <a:cxnLst>
                              <a:cxn ang="T6">
                                <a:pos x="T0" y="T1"/>
                              </a:cxn>
                              <a:cxn ang="T7">
                                <a:pos x="T2" y="T3"/>
                              </a:cxn>
                              <a:cxn ang="T8">
                                <a:pos x="T4" y="T5"/>
                              </a:cxn>
                            </a:cxnLst>
                            <a:rect l="T9" t="T10" r="T11" b="T12"/>
                            <a:pathLst>
                              <a:path w="38693" h="21600" fill="none" extrusionOk="0">
                                <a:moveTo>
                                  <a:pt x="38692" y="12517"/>
                                </a:moveTo>
                                <a:cubicBezTo>
                                  <a:pt x="34640" y="18215"/>
                                  <a:pt x="28081" y="21599"/>
                                  <a:pt x="21090" y="21600"/>
                                </a:cubicBezTo>
                                <a:cubicBezTo>
                                  <a:pt x="10958" y="21600"/>
                                  <a:pt x="2187" y="14557"/>
                                  <a:pt x="-1" y="4665"/>
                                </a:cubicBezTo>
                              </a:path>
                              <a:path w="38693" h="21600" stroke="0" extrusionOk="0">
                                <a:moveTo>
                                  <a:pt x="38692" y="12517"/>
                                </a:moveTo>
                                <a:cubicBezTo>
                                  <a:pt x="34640" y="18215"/>
                                  <a:pt x="28081" y="21599"/>
                                  <a:pt x="21090" y="21600"/>
                                </a:cubicBezTo>
                                <a:cubicBezTo>
                                  <a:pt x="10958" y="21600"/>
                                  <a:pt x="2187" y="14557"/>
                                  <a:pt x="-1" y="4665"/>
                                </a:cubicBezTo>
                                <a:lnTo>
                                  <a:pt x="21090"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grpSp>
                  </p:grpSp>
                </p:grpSp>
                <p:sp>
                  <p:nvSpPr>
                    <p:cNvPr id="59451" name="Text Box 922"/>
                    <p:cNvSpPr txBox="1">
                      <a:spLocks noChangeAspect="1" noChangeArrowheads="1"/>
                    </p:cNvSpPr>
                    <p:nvPr/>
                  </p:nvSpPr>
                  <p:spPr bwMode="auto">
                    <a:xfrm>
                      <a:off x="4257" y="2235"/>
                      <a:ext cx="770" cy="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endParaRPr lang="en-US" b="1" smtClean="0">
                        <a:solidFill>
                          <a:srgbClr val="000000"/>
                        </a:solidFill>
                        <a:latin typeface="Times" charset="0"/>
                        <a:ea typeface="Kozuka Gothic Pro L" charset="0"/>
                        <a:cs typeface="Kozuka Gothic Pro L" charset="0"/>
                      </a:endParaRPr>
                    </a:p>
                  </p:txBody>
                </p:sp>
                <p:pic>
                  <p:nvPicPr>
                    <p:cNvPr id="59452" name="Picture 923"/>
                    <p:cNvPicPr>
                      <a:picLocks noChangeAspect="1" noChangeArrowheads="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6" y="2638"/>
                      <a:ext cx="2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grpSp>
      <p:sp>
        <p:nvSpPr>
          <p:cNvPr id="59435" name="Text Box 924"/>
          <p:cNvSpPr txBox="1">
            <a:spLocks noChangeArrowheads="1"/>
          </p:cNvSpPr>
          <p:nvPr/>
        </p:nvSpPr>
        <p:spPr bwMode="auto">
          <a:xfrm>
            <a:off x="0" y="371792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b="1" i="1" smtClean="0">
                <a:solidFill>
                  <a:srgbClr val="000000"/>
                </a:solidFill>
                <a:ea typeface="Kozuka Gothic Pro L" charset="0"/>
                <a:cs typeface="Kozuka Gothic Pro L" charset="0"/>
              </a:rPr>
              <a:t>Programmable &amp; federated, with end-to-end virtualized </a:t>
            </a:r>
            <a:r>
              <a:rPr lang="ja-JP" altLang="en-US" sz="2000" b="1" i="1" smtClean="0">
                <a:solidFill>
                  <a:srgbClr val="000000"/>
                </a:solidFill>
                <a:ea typeface="Kozuka Gothic Pro L" charset="0"/>
                <a:cs typeface="Kozuka Gothic Pro L" charset="0"/>
              </a:rPr>
              <a:t>“</a:t>
            </a:r>
            <a:r>
              <a:rPr lang="en-US" sz="2000" b="1" i="1" smtClean="0">
                <a:solidFill>
                  <a:srgbClr val="000000"/>
                </a:solidFill>
                <a:ea typeface="Kozuka Gothic Pro L" charset="0"/>
                <a:cs typeface="Kozuka Gothic Pro L" charset="0"/>
              </a:rPr>
              <a:t>slices</a:t>
            </a:r>
            <a:r>
              <a:rPr lang="ja-JP" altLang="en-US" sz="2000" b="1" i="1" smtClean="0">
                <a:solidFill>
                  <a:srgbClr val="000000"/>
                </a:solidFill>
                <a:ea typeface="Kozuka Gothic Pro L" charset="0"/>
                <a:cs typeface="Kozuka Gothic Pro L" charset="0"/>
              </a:rPr>
              <a:t>”</a:t>
            </a:r>
            <a:endParaRPr lang="en-US" sz="2000" b="1" i="1" smtClean="0">
              <a:solidFill>
                <a:srgbClr val="000000"/>
              </a:solidFill>
              <a:ea typeface="Kozuka Gothic Pro L" charset="0"/>
              <a:cs typeface="Kozuka Gothic Pro L" charset="0"/>
            </a:endParaRPr>
          </a:p>
        </p:txBody>
      </p:sp>
      <p:sp>
        <p:nvSpPr>
          <p:cNvPr id="59436" name="Text Box 925"/>
          <p:cNvSpPr txBox="1">
            <a:spLocks noChangeArrowheads="1"/>
          </p:cNvSpPr>
          <p:nvPr/>
        </p:nvSpPr>
        <p:spPr bwMode="auto">
          <a:xfrm>
            <a:off x="6705600" y="5334000"/>
            <a:ext cx="22336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i="1" smtClean="0">
                <a:solidFill>
                  <a:srgbClr val="000000"/>
                </a:solidFill>
                <a:ea typeface="Kozuka Gothic Pro L" charset="0"/>
                <a:cs typeface="Kozuka Gothic Pro L" charset="0"/>
              </a:rPr>
              <a:t>Heterogeneous,</a:t>
            </a:r>
          </a:p>
          <a:p>
            <a:pPr eaLnBrk="1" fontAlgn="base" hangingPunct="1">
              <a:spcBef>
                <a:spcPct val="0"/>
              </a:spcBef>
              <a:spcAft>
                <a:spcPct val="0"/>
              </a:spcAft>
            </a:pPr>
            <a:r>
              <a:rPr lang="en-US" sz="1400" i="1" smtClean="0">
                <a:solidFill>
                  <a:srgbClr val="000000"/>
                </a:solidFill>
                <a:ea typeface="Kozuka Gothic Pro L" charset="0"/>
                <a:cs typeface="Kozuka Gothic Pro L" charset="0"/>
              </a:rPr>
              <a:t>and evolving over time via</a:t>
            </a:r>
          </a:p>
          <a:p>
            <a:pPr eaLnBrk="1" fontAlgn="base" hangingPunct="1">
              <a:spcBef>
                <a:spcPct val="0"/>
              </a:spcBef>
              <a:spcAft>
                <a:spcPct val="0"/>
              </a:spcAft>
            </a:pPr>
            <a:r>
              <a:rPr lang="en-US" sz="1400" i="1" smtClean="0">
                <a:solidFill>
                  <a:srgbClr val="000000"/>
                </a:solidFill>
                <a:ea typeface="Kozuka Gothic Pro L" charset="0"/>
                <a:cs typeface="Kozuka Gothic Pro L" charset="0"/>
              </a:rPr>
              <a:t>spiral development</a:t>
            </a:r>
          </a:p>
        </p:txBody>
      </p:sp>
      <p:sp>
        <p:nvSpPr>
          <p:cNvPr id="59437" name="Text Box 926"/>
          <p:cNvSpPr txBox="1">
            <a:spLocks noChangeArrowheads="1"/>
          </p:cNvSpPr>
          <p:nvPr/>
        </p:nvSpPr>
        <p:spPr bwMode="auto">
          <a:xfrm>
            <a:off x="2590800" y="3200400"/>
            <a:ext cx="192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i="1" smtClean="0">
                <a:solidFill>
                  <a:srgbClr val="000000"/>
                </a:solidFill>
                <a:ea typeface="Kozuka Gothic Pro L" charset="0"/>
                <a:cs typeface="Kozuka Gothic Pro L" charset="0"/>
              </a:rPr>
              <a:t>Deeply programmable</a:t>
            </a:r>
          </a:p>
        </p:txBody>
      </p:sp>
      <p:sp>
        <p:nvSpPr>
          <p:cNvPr id="59438" name="Text Box 927"/>
          <p:cNvSpPr txBox="1">
            <a:spLocks noChangeArrowheads="1"/>
          </p:cNvSpPr>
          <p:nvPr/>
        </p:nvSpPr>
        <p:spPr bwMode="auto">
          <a:xfrm>
            <a:off x="4648200" y="2971800"/>
            <a:ext cx="1012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i="1" smtClean="0">
                <a:solidFill>
                  <a:srgbClr val="000000"/>
                </a:solidFill>
                <a:ea typeface="Kozuka Gothic Pro L" charset="0"/>
                <a:cs typeface="Kozuka Gothic Pro L" charset="0"/>
              </a:rPr>
              <a:t>Virtualized</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720725" y="533400"/>
            <a:ext cx="8423275" cy="838200"/>
          </a:xfrm>
        </p:spPr>
        <p:txBody>
          <a:bodyPr/>
          <a:lstStyle/>
          <a:p>
            <a:pPr eaLnBrk="1" hangingPunct="1"/>
            <a:r>
              <a:rPr lang="en-US" sz="3200">
                <a:latin typeface="Arial" charset="0"/>
                <a:ea typeface="ＭＳ Ｐゴシック" charset="0"/>
                <a:cs typeface="ＭＳ Ｐゴシック" charset="0"/>
              </a:rPr>
              <a:t>Moral of this story</a:t>
            </a:r>
          </a:p>
        </p:txBody>
      </p:sp>
      <p:sp>
        <p:nvSpPr>
          <p:cNvPr id="61443" name="Rectangle 3"/>
          <p:cNvSpPr>
            <a:spLocks noGrp="1" noChangeArrowheads="1"/>
          </p:cNvSpPr>
          <p:nvPr>
            <p:ph type="body" idx="4294967295"/>
          </p:nvPr>
        </p:nvSpPr>
        <p:spPr>
          <a:xfrm>
            <a:off x="0" y="1371600"/>
            <a:ext cx="8153400" cy="5029200"/>
          </a:xfrm>
        </p:spPr>
        <p:txBody>
          <a:bodyPr/>
          <a:lstStyle/>
          <a:p>
            <a:pPr eaLnBrk="1" hangingPunct="1"/>
            <a:r>
              <a:rPr lang="en-US" sz="2400">
                <a:latin typeface="Arial" charset="0"/>
                <a:ea typeface="Kozuka Gothic Pro L" charset="0"/>
                <a:cs typeface="Kozuka Gothic Pro L" charset="0"/>
              </a:rPr>
              <a:t>GENI is meant to enable . . .</a:t>
            </a:r>
          </a:p>
          <a:p>
            <a:pPr lvl="1" eaLnBrk="1" hangingPunct="1"/>
            <a:r>
              <a:rPr lang="en-US" sz="2000">
                <a:latin typeface="Arial" charset="0"/>
                <a:ea typeface="Kozuka Gothic Pro L" charset="0"/>
                <a:cs typeface="Kozuka Gothic Pro L" charset="0"/>
              </a:rPr>
              <a:t>Trials of new architectures, which may or may not</a:t>
            </a:r>
            <a:br>
              <a:rPr lang="en-US" sz="2000">
                <a:latin typeface="Arial" charset="0"/>
                <a:ea typeface="Kozuka Gothic Pro L" charset="0"/>
                <a:cs typeface="Kozuka Gothic Pro L" charset="0"/>
              </a:rPr>
            </a:br>
            <a:r>
              <a:rPr lang="en-US" sz="2000">
                <a:latin typeface="Arial" charset="0"/>
                <a:ea typeface="Kozuka Gothic Pro L" charset="0"/>
                <a:cs typeface="Kozuka Gothic Pro L" charset="0"/>
              </a:rPr>
              <a:t>be compatible with today</a:t>
            </a:r>
            <a:r>
              <a:rPr lang="ja-JP" altLang="en-US" sz="2000">
                <a:latin typeface="Arial" charset="0"/>
                <a:ea typeface="Kozuka Gothic Pro L" charset="0"/>
                <a:cs typeface="Kozuka Gothic Pro L" charset="0"/>
              </a:rPr>
              <a:t>’</a:t>
            </a:r>
            <a:r>
              <a:rPr lang="en-US" sz="2000">
                <a:latin typeface="Arial" charset="0"/>
                <a:ea typeface="Kozuka Gothic Pro L" charset="0"/>
                <a:cs typeface="Kozuka Gothic Pro L" charset="0"/>
              </a:rPr>
              <a:t>s Internet</a:t>
            </a:r>
          </a:p>
          <a:p>
            <a:pPr lvl="1" eaLnBrk="1" hangingPunct="1"/>
            <a:r>
              <a:rPr lang="en-US" sz="2000">
                <a:latin typeface="Arial" charset="0"/>
                <a:ea typeface="Kozuka Gothic Pro L" charset="0"/>
                <a:cs typeface="Kozuka Gothic Pro L" charset="0"/>
              </a:rPr>
              <a:t>Long-running, realistic experiments with enough instrumentation to provide real insights and data</a:t>
            </a:r>
          </a:p>
          <a:p>
            <a:pPr lvl="1" eaLnBrk="1" hangingPunct="1"/>
            <a:r>
              <a:rPr lang="ja-JP" altLang="en-US" sz="2000">
                <a:latin typeface="Arial" charset="0"/>
                <a:ea typeface="Kozuka Gothic Pro L" charset="0"/>
                <a:cs typeface="Kozuka Gothic Pro L" charset="0"/>
              </a:rPr>
              <a:t>‘</a:t>
            </a:r>
            <a:r>
              <a:rPr lang="en-US" sz="2000">
                <a:latin typeface="Arial" charset="0"/>
                <a:ea typeface="Kozuka Gothic Pro L" charset="0"/>
                <a:cs typeface="Kozuka Gothic Pro L" charset="0"/>
              </a:rPr>
              <a:t>Opt in</a:t>
            </a:r>
            <a:r>
              <a:rPr lang="ja-JP" altLang="en-US" sz="2000">
                <a:latin typeface="Arial" charset="0"/>
                <a:ea typeface="Kozuka Gothic Pro L" charset="0"/>
                <a:cs typeface="Kozuka Gothic Pro L" charset="0"/>
              </a:rPr>
              <a:t>’</a:t>
            </a:r>
            <a:r>
              <a:rPr lang="en-US" sz="2000">
                <a:latin typeface="Arial" charset="0"/>
                <a:ea typeface="Kozuka Gothic Pro L" charset="0"/>
                <a:cs typeface="Kozuka Gothic Pro L" charset="0"/>
              </a:rPr>
              <a:t> for real users into long-running experiments</a:t>
            </a:r>
          </a:p>
          <a:p>
            <a:pPr lvl="1" eaLnBrk="1" hangingPunct="1"/>
            <a:r>
              <a:rPr lang="en-US" sz="2000">
                <a:latin typeface="Arial" charset="0"/>
                <a:ea typeface="Kozuka Gothic Pro L" charset="0"/>
                <a:cs typeface="Kozuka Gothic Pro L" charset="0"/>
              </a:rPr>
              <a:t>Large-scale growth for successful experiments, so good ideas can be shaken down at scale</a:t>
            </a:r>
          </a:p>
          <a:p>
            <a:pPr eaLnBrk="1" hangingPunct="1"/>
            <a:r>
              <a:rPr lang="en-US" sz="2400">
                <a:latin typeface="Arial" charset="0"/>
                <a:ea typeface="Kozuka Gothic Pro L" charset="0"/>
                <a:cs typeface="Kozuka Gothic Pro L" charset="0"/>
              </a:rPr>
              <a:t>A reminder . . .</a:t>
            </a:r>
          </a:p>
          <a:p>
            <a:pPr lvl="1" eaLnBrk="1" hangingPunct="1"/>
            <a:r>
              <a:rPr lang="en-US" sz="2000">
                <a:latin typeface="Arial" charset="0"/>
                <a:ea typeface="Kozuka Gothic Pro L" charset="0"/>
                <a:cs typeface="Kozuka Gothic Pro L" charset="0"/>
              </a:rPr>
              <a:t>GENI itself is </a:t>
            </a:r>
            <a:r>
              <a:rPr lang="en-US" sz="2000" u="sng">
                <a:latin typeface="Arial" charset="0"/>
                <a:ea typeface="Kozuka Gothic Pro L" charset="0"/>
                <a:cs typeface="Kozuka Gothic Pro L" charset="0"/>
              </a:rPr>
              <a:t>not</a:t>
            </a:r>
            <a:r>
              <a:rPr lang="en-US" sz="2000">
                <a:latin typeface="Arial" charset="0"/>
                <a:ea typeface="Kozuka Gothic Pro L" charset="0"/>
                <a:cs typeface="Kozuka Gothic Pro L" charset="0"/>
              </a:rPr>
              <a:t> an experiment !</a:t>
            </a:r>
          </a:p>
          <a:p>
            <a:pPr lvl="1" eaLnBrk="1" hangingPunct="1"/>
            <a:r>
              <a:rPr lang="en-US" sz="2000">
                <a:latin typeface="Arial" charset="0"/>
                <a:ea typeface="Kozuka Gothic Pro L" charset="0"/>
                <a:cs typeface="Kozuka Gothic Pro L" charset="0"/>
              </a:rPr>
              <a:t>GENI is a suite of infrastructure on which experiments run</a:t>
            </a:r>
          </a:p>
        </p:txBody>
      </p:sp>
      <p:sp>
        <p:nvSpPr>
          <p:cNvPr id="61444" name="Rectangle 4"/>
          <p:cNvSpPr>
            <a:spLocks noChangeArrowheads="1"/>
          </p:cNvSpPr>
          <p:nvPr/>
        </p:nvSpPr>
        <p:spPr bwMode="auto">
          <a:xfrm>
            <a:off x="228600" y="5486400"/>
            <a:ext cx="8915400" cy="762000"/>
          </a:xfrm>
          <a:prstGeom prst="rect">
            <a:avLst/>
          </a:prstGeom>
          <a:gradFill rotWithShape="1">
            <a:gsLst>
              <a:gs pos="0">
                <a:srgbClr val="FFFFD1"/>
              </a:gs>
              <a:gs pos="50000">
                <a:srgbClr val="FFFF66"/>
              </a:gs>
              <a:gs pos="100000">
                <a:srgbClr val="FFFFD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1445" name="Text Box 6"/>
          <p:cNvSpPr txBox="1">
            <a:spLocks noChangeArrowheads="1"/>
          </p:cNvSpPr>
          <p:nvPr/>
        </p:nvSpPr>
        <p:spPr bwMode="auto">
          <a:xfrm>
            <a:off x="762000" y="5638800"/>
            <a:ext cx="7810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mtClean="0">
                <a:solidFill>
                  <a:srgbClr val="000000"/>
                </a:solidFill>
                <a:ea typeface="Kozuka Gothic Pro L" charset="0"/>
                <a:cs typeface="Kozuka Gothic Pro L" charset="0"/>
              </a:rPr>
              <a:t>GENI creates a huge opportunity for ambitious research!</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MCj041580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95400" y="1189038"/>
            <a:ext cx="174783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AutoShape 3"/>
          <p:cNvSpPr>
            <a:spLocks noChangeArrowheads="1"/>
          </p:cNvSpPr>
          <p:nvPr/>
        </p:nvSpPr>
        <p:spPr bwMode="auto">
          <a:xfrm>
            <a:off x="6019800" y="1493838"/>
            <a:ext cx="1524000" cy="533400"/>
          </a:xfrm>
          <a:prstGeom prst="flowChartMagneticDisk">
            <a:avLst/>
          </a:prstGeom>
          <a:solidFill>
            <a:srgbClr val="F1EBFF"/>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36" name="Freeform 4"/>
          <p:cNvSpPr>
            <a:spLocks/>
          </p:cNvSpPr>
          <p:nvPr/>
        </p:nvSpPr>
        <p:spPr bwMode="auto">
          <a:xfrm>
            <a:off x="3200400" y="1646238"/>
            <a:ext cx="2667000" cy="533400"/>
          </a:xfrm>
          <a:custGeom>
            <a:avLst/>
            <a:gdLst>
              <a:gd name="T0" fmla="*/ 0 w 1680"/>
              <a:gd name="T1" fmla="*/ 2147483647 h 480"/>
              <a:gd name="T2" fmla="*/ 2147483647 w 1680"/>
              <a:gd name="T3" fmla="*/ 2147483647 h 480"/>
              <a:gd name="T4" fmla="*/ 2147483647 w 1680"/>
              <a:gd name="T5" fmla="*/ 2147483647 h 480"/>
              <a:gd name="T6" fmla="*/ 0 60000 65536"/>
              <a:gd name="T7" fmla="*/ 0 60000 65536"/>
              <a:gd name="T8" fmla="*/ 0 60000 65536"/>
              <a:gd name="T9" fmla="*/ 0 w 1680"/>
              <a:gd name="T10" fmla="*/ 0 h 480"/>
              <a:gd name="T11" fmla="*/ 1680 w 1680"/>
              <a:gd name="T12" fmla="*/ 480 h 480"/>
            </a:gdLst>
            <a:ahLst/>
            <a:cxnLst>
              <a:cxn ang="T6">
                <a:pos x="T0" y="T1"/>
              </a:cxn>
              <a:cxn ang="T7">
                <a:pos x="T2" y="T3"/>
              </a:cxn>
              <a:cxn ang="T8">
                <a:pos x="T4" y="T5"/>
              </a:cxn>
            </a:cxnLst>
            <a:rect l="T9" t="T10" r="T11" b="T12"/>
            <a:pathLst>
              <a:path w="1680" h="480">
                <a:moveTo>
                  <a:pt x="0" y="480"/>
                </a:moveTo>
                <a:cubicBezTo>
                  <a:pt x="172" y="288"/>
                  <a:pt x="344" y="96"/>
                  <a:pt x="624" y="48"/>
                </a:cubicBezTo>
                <a:cubicBezTo>
                  <a:pt x="904" y="0"/>
                  <a:pt x="1292" y="96"/>
                  <a:pt x="1680" y="192"/>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9637" name="Freeform 5"/>
          <p:cNvSpPr>
            <a:spLocks/>
          </p:cNvSpPr>
          <p:nvPr/>
        </p:nvSpPr>
        <p:spPr bwMode="auto">
          <a:xfrm>
            <a:off x="3200400" y="2179638"/>
            <a:ext cx="2819400" cy="533400"/>
          </a:xfrm>
          <a:custGeom>
            <a:avLst/>
            <a:gdLst>
              <a:gd name="T0" fmla="*/ 2147483647 w 1776"/>
              <a:gd name="T1" fmla="*/ 0 h 584"/>
              <a:gd name="T2" fmla="*/ 2147483647 w 1776"/>
              <a:gd name="T3" fmla="*/ 2147483647 h 584"/>
              <a:gd name="T4" fmla="*/ 0 w 1776"/>
              <a:gd name="T5" fmla="*/ 2147483647 h 584"/>
              <a:gd name="T6" fmla="*/ 0 60000 65536"/>
              <a:gd name="T7" fmla="*/ 0 60000 65536"/>
              <a:gd name="T8" fmla="*/ 0 60000 65536"/>
              <a:gd name="T9" fmla="*/ 0 w 1776"/>
              <a:gd name="T10" fmla="*/ 0 h 584"/>
              <a:gd name="T11" fmla="*/ 1776 w 1776"/>
              <a:gd name="T12" fmla="*/ 584 h 584"/>
            </a:gdLst>
            <a:ahLst/>
            <a:cxnLst>
              <a:cxn ang="T6">
                <a:pos x="T0" y="T1"/>
              </a:cxn>
              <a:cxn ang="T7">
                <a:pos x="T2" y="T3"/>
              </a:cxn>
              <a:cxn ang="T8">
                <a:pos x="T4" y="T5"/>
              </a:cxn>
            </a:cxnLst>
            <a:rect l="T9" t="T10" r="T11" b="T12"/>
            <a:pathLst>
              <a:path w="1776" h="584">
                <a:moveTo>
                  <a:pt x="1776" y="0"/>
                </a:moveTo>
                <a:cubicBezTo>
                  <a:pt x="1588" y="236"/>
                  <a:pt x="1400" y="472"/>
                  <a:pt x="1104" y="528"/>
                </a:cubicBezTo>
                <a:cubicBezTo>
                  <a:pt x="808" y="584"/>
                  <a:pt x="404" y="460"/>
                  <a:pt x="0" y="336"/>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69638" name="Text Box 6"/>
          <p:cNvSpPr txBox="1">
            <a:spLocks noChangeArrowheads="1"/>
          </p:cNvSpPr>
          <p:nvPr/>
        </p:nvSpPr>
        <p:spPr bwMode="auto">
          <a:xfrm>
            <a:off x="3429000" y="1341438"/>
            <a:ext cx="2292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What resources can I use?</a:t>
            </a:r>
          </a:p>
        </p:txBody>
      </p:sp>
      <p:sp>
        <p:nvSpPr>
          <p:cNvPr id="69639" name="Rectangle 7"/>
          <p:cNvSpPr>
            <a:spLocks noChangeArrowheads="1"/>
          </p:cNvSpPr>
          <p:nvPr/>
        </p:nvSpPr>
        <p:spPr bwMode="auto">
          <a:xfrm>
            <a:off x="17526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40" name="Rectangle 8"/>
          <p:cNvSpPr>
            <a:spLocks noChangeArrowheads="1"/>
          </p:cNvSpPr>
          <p:nvPr/>
        </p:nvSpPr>
        <p:spPr bwMode="auto">
          <a:xfrm>
            <a:off x="19050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41" name="Oval 9"/>
          <p:cNvSpPr>
            <a:spLocks noChangeArrowheads="1"/>
          </p:cNvSpPr>
          <p:nvPr/>
        </p:nvSpPr>
        <p:spPr bwMode="auto">
          <a:xfrm>
            <a:off x="2057400" y="42449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42" name="Oval 10"/>
          <p:cNvSpPr>
            <a:spLocks noChangeArrowheads="1"/>
          </p:cNvSpPr>
          <p:nvPr/>
        </p:nvSpPr>
        <p:spPr bwMode="auto">
          <a:xfrm>
            <a:off x="2819400" y="43211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43" name="Oval 11"/>
          <p:cNvSpPr>
            <a:spLocks noChangeArrowheads="1"/>
          </p:cNvSpPr>
          <p:nvPr/>
        </p:nvSpPr>
        <p:spPr bwMode="auto">
          <a:xfrm>
            <a:off x="2895600" y="49307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44" name="Oval 12"/>
          <p:cNvSpPr>
            <a:spLocks noChangeArrowheads="1"/>
          </p:cNvSpPr>
          <p:nvPr/>
        </p:nvSpPr>
        <p:spPr bwMode="auto">
          <a:xfrm>
            <a:off x="1981200" y="48545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45" name="AutoShape 13"/>
          <p:cNvSpPr>
            <a:spLocks noChangeArrowheads="1"/>
          </p:cNvSpPr>
          <p:nvPr/>
        </p:nvSpPr>
        <p:spPr bwMode="auto">
          <a:xfrm>
            <a:off x="2362200" y="4549775"/>
            <a:ext cx="381000" cy="304800"/>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46" name="AutoShape 14"/>
          <p:cNvSpPr>
            <a:spLocks noChangeArrowheads="1"/>
          </p:cNvSpPr>
          <p:nvPr/>
        </p:nvSpPr>
        <p:spPr bwMode="auto">
          <a:xfrm>
            <a:off x="2362200" y="5083175"/>
            <a:ext cx="304800" cy="304800"/>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47" name="Text Box 15"/>
          <p:cNvSpPr txBox="1">
            <a:spLocks noChangeArrowheads="1"/>
          </p:cNvSpPr>
          <p:nvPr/>
        </p:nvSpPr>
        <p:spPr bwMode="auto">
          <a:xfrm>
            <a:off x="19812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69648" name="Text Box 16"/>
          <p:cNvSpPr txBox="1">
            <a:spLocks noChangeArrowheads="1"/>
          </p:cNvSpPr>
          <p:nvPr/>
        </p:nvSpPr>
        <p:spPr bwMode="auto">
          <a:xfrm>
            <a:off x="17526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A</a:t>
            </a:r>
          </a:p>
          <a:p>
            <a:pPr algn="ctr" eaLnBrk="1" fontAlgn="base" hangingPunct="1">
              <a:spcBef>
                <a:spcPct val="0"/>
              </a:spcBef>
              <a:spcAft>
                <a:spcPct val="0"/>
              </a:spcAft>
            </a:pPr>
            <a:r>
              <a:rPr lang="en-US" sz="1200" b="1" smtClean="0">
                <a:solidFill>
                  <a:srgbClr val="000000"/>
                </a:solidFill>
              </a:rPr>
              <a:t>Computer Cluster</a:t>
            </a:r>
          </a:p>
        </p:txBody>
      </p:sp>
      <p:sp>
        <p:nvSpPr>
          <p:cNvPr id="69649" name="Rectangle 17"/>
          <p:cNvSpPr>
            <a:spLocks noChangeArrowheads="1"/>
          </p:cNvSpPr>
          <p:nvPr/>
        </p:nvSpPr>
        <p:spPr bwMode="auto">
          <a:xfrm>
            <a:off x="38862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50" name="Rectangle 18"/>
          <p:cNvSpPr>
            <a:spLocks noChangeArrowheads="1"/>
          </p:cNvSpPr>
          <p:nvPr/>
        </p:nvSpPr>
        <p:spPr bwMode="auto">
          <a:xfrm>
            <a:off x="40386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51" name="Oval 19"/>
          <p:cNvSpPr>
            <a:spLocks noChangeArrowheads="1"/>
          </p:cNvSpPr>
          <p:nvPr/>
        </p:nvSpPr>
        <p:spPr bwMode="auto">
          <a:xfrm>
            <a:off x="4191000" y="42449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52" name="Oval 20"/>
          <p:cNvSpPr>
            <a:spLocks noChangeArrowheads="1"/>
          </p:cNvSpPr>
          <p:nvPr/>
        </p:nvSpPr>
        <p:spPr bwMode="auto">
          <a:xfrm>
            <a:off x="4953000" y="43211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53" name="Oval 21"/>
          <p:cNvSpPr>
            <a:spLocks noChangeArrowheads="1"/>
          </p:cNvSpPr>
          <p:nvPr/>
        </p:nvSpPr>
        <p:spPr bwMode="auto">
          <a:xfrm>
            <a:off x="5029200" y="49307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54" name="Oval 22"/>
          <p:cNvSpPr>
            <a:spLocks noChangeArrowheads="1"/>
          </p:cNvSpPr>
          <p:nvPr/>
        </p:nvSpPr>
        <p:spPr bwMode="auto">
          <a:xfrm>
            <a:off x="4114800" y="48545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55" name="AutoShape 23"/>
          <p:cNvSpPr>
            <a:spLocks noChangeArrowheads="1"/>
          </p:cNvSpPr>
          <p:nvPr/>
        </p:nvSpPr>
        <p:spPr bwMode="auto">
          <a:xfrm>
            <a:off x="4495800" y="4549775"/>
            <a:ext cx="381000" cy="304800"/>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56" name="AutoShape 24"/>
          <p:cNvSpPr>
            <a:spLocks noChangeArrowheads="1"/>
          </p:cNvSpPr>
          <p:nvPr/>
        </p:nvSpPr>
        <p:spPr bwMode="auto">
          <a:xfrm>
            <a:off x="4495800" y="5083175"/>
            <a:ext cx="304800" cy="304800"/>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57" name="Text Box 25"/>
          <p:cNvSpPr txBox="1">
            <a:spLocks noChangeArrowheads="1"/>
          </p:cNvSpPr>
          <p:nvPr/>
        </p:nvSpPr>
        <p:spPr bwMode="auto">
          <a:xfrm>
            <a:off x="41148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69658" name="Text Box 26"/>
          <p:cNvSpPr txBox="1">
            <a:spLocks noChangeArrowheads="1"/>
          </p:cNvSpPr>
          <p:nvPr/>
        </p:nvSpPr>
        <p:spPr bwMode="auto">
          <a:xfrm>
            <a:off x="38862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B</a:t>
            </a:r>
          </a:p>
          <a:p>
            <a:pPr algn="ctr" eaLnBrk="1" fontAlgn="base" hangingPunct="1">
              <a:spcBef>
                <a:spcPct val="0"/>
              </a:spcBef>
              <a:spcAft>
                <a:spcPct val="0"/>
              </a:spcAft>
            </a:pPr>
            <a:r>
              <a:rPr lang="en-US" sz="1200" b="1" smtClean="0">
                <a:solidFill>
                  <a:srgbClr val="000000"/>
                </a:solidFill>
              </a:rPr>
              <a:t>Backbone Net</a:t>
            </a:r>
            <a:endParaRPr lang="en-US" sz="1000" b="1" smtClean="0">
              <a:solidFill>
                <a:srgbClr val="000000"/>
              </a:solidFill>
            </a:endParaRPr>
          </a:p>
        </p:txBody>
      </p:sp>
      <p:sp>
        <p:nvSpPr>
          <p:cNvPr id="69659" name="Line 28"/>
          <p:cNvSpPr>
            <a:spLocks noChangeShapeType="1"/>
          </p:cNvSpPr>
          <p:nvPr/>
        </p:nvSpPr>
        <p:spPr bwMode="auto">
          <a:xfrm flipV="1">
            <a:off x="3200400" y="5006975"/>
            <a:ext cx="914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9660" name="Line 29"/>
          <p:cNvSpPr>
            <a:spLocks noChangeShapeType="1"/>
          </p:cNvSpPr>
          <p:nvPr/>
        </p:nvSpPr>
        <p:spPr bwMode="auto">
          <a:xfrm flipV="1">
            <a:off x="3124200" y="4397375"/>
            <a:ext cx="1066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9661" name="Rectangle 30"/>
          <p:cNvSpPr>
            <a:spLocks noChangeArrowheads="1"/>
          </p:cNvSpPr>
          <p:nvPr/>
        </p:nvSpPr>
        <p:spPr bwMode="auto">
          <a:xfrm>
            <a:off x="58674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62" name="Rectangle 31"/>
          <p:cNvSpPr>
            <a:spLocks noChangeArrowheads="1"/>
          </p:cNvSpPr>
          <p:nvPr/>
        </p:nvSpPr>
        <p:spPr bwMode="auto">
          <a:xfrm>
            <a:off x="60198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63" name="Oval 32"/>
          <p:cNvSpPr>
            <a:spLocks noChangeArrowheads="1"/>
          </p:cNvSpPr>
          <p:nvPr/>
        </p:nvSpPr>
        <p:spPr bwMode="auto">
          <a:xfrm>
            <a:off x="6172200" y="42449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64" name="Oval 33"/>
          <p:cNvSpPr>
            <a:spLocks noChangeArrowheads="1"/>
          </p:cNvSpPr>
          <p:nvPr/>
        </p:nvSpPr>
        <p:spPr bwMode="auto">
          <a:xfrm>
            <a:off x="6934200" y="43211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65" name="Oval 34"/>
          <p:cNvSpPr>
            <a:spLocks noChangeArrowheads="1"/>
          </p:cNvSpPr>
          <p:nvPr/>
        </p:nvSpPr>
        <p:spPr bwMode="auto">
          <a:xfrm>
            <a:off x="7010400" y="49307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66" name="Oval 35"/>
          <p:cNvSpPr>
            <a:spLocks noChangeArrowheads="1"/>
          </p:cNvSpPr>
          <p:nvPr/>
        </p:nvSpPr>
        <p:spPr bwMode="auto">
          <a:xfrm>
            <a:off x="6096000" y="4854575"/>
            <a:ext cx="304800" cy="3048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67" name="AutoShape 36"/>
          <p:cNvSpPr>
            <a:spLocks noChangeArrowheads="1"/>
          </p:cNvSpPr>
          <p:nvPr/>
        </p:nvSpPr>
        <p:spPr bwMode="auto">
          <a:xfrm>
            <a:off x="6477000" y="4549775"/>
            <a:ext cx="381000" cy="304800"/>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68" name="AutoShape 37"/>
          <p:cNvSpPr>
            <a:spLocks noChangeArrowheads="1"/>
          </p:cNvSpPr>
          <p:nvPr/>
        </p:nvSpPr>
        <p:spPr bwMode="auto">
          <a:xfrm>
            <a:off x="6477000" y="5083175"/>
            <a:ext cx="304800" cy="304800"/>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69" name="Text Box 38"/>
          <p:cNvSpPr txBox="1">
            <a:spLocks noChangeArrowheads="1"/>
          </p:cNvSpPr>
          <p:nvPr/>
        </p:nvSpPr>
        <p:spPr bwMode="auto">
          <a:xfrm>
            <a:off x="60960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69670" name="Text Box 39"/>
          <p:cNvSpPr txBox="1">
            <a:spLocks noChangeArrowheads="1"/>
          </p:cNvSpPr>
          <p:nvPr/>
        </p:nvSpPr>
        <p:spPr bwMode="auto">
          <a:xfrm>
            <a:off x="58674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C</a:t>
            </a:r>
          </a:p>
          <a:p>
            <a:pPr algn="ctr" eaLnBrk="1" fontAlgn="base" hangingPunct="1">
              <a:spcBef>
                <a:spcPct val="0"/>
              </a:spcBef>
              <a:spcAft>
                <a:spcPct val="0"/>
              </a:spcAft>
            </a:pPr>
            <a:r>
              <a:rPr lang="en-US" sz="1200" b="1" smtClean="0">
                <a:solidFill>
                  <a:srgbClr val="000000"/>
                </a:solidFill>
              </a:rPr>
              <a:t>Metro Wireless</a:t>
            </a:r>
          </a:p>
        </p:txBody>
      </p:sp>
      <p:sp>
        <p:nvSpPr>
          <p:cNvPr id="69671" name="Text Box 40"/>
          <p:cNvSpPr txBox="1">
            <a:spLocks noChangeArrowheads="1"/>
          </p:cNvSpPr>
          <p:nvPr/>
        </p:nvSpPr>
        <p:spPr bwMode="auto">
          <a:xfrm>
            <a:off x="4352925" y="2560638"/>
            <a:ext cx="67627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These</a:t>
            </a:r>
          </a:p>
        </p:txBody>
      </p:sp>
      <p:sp>
        <p:nvSpPr>
          <p:cNvPr id="69672" name="Line 41"/>
          <p:cNvSpPr>
            <a:spLocks noChangeShapeType="1"/>
          </p:cNvSpPr>
          <p:nvPr/>
        </p:nvSpPr>
        <p:spPr bwMode="auto">
          <a:xfrm flipV="1">
            <a:off x="2209800" y="3779838"/>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9673" name="Line 42"/>
          <p:cNvSpPr>
            <a:spLocks noChangeShapeType="1"/>
          </p:cNvSpPr>
          <p:nvPr/>
        </p:nvSpPr>
        <p:spPr bwMode="auto">
          <a:xfrm>
            <a:off x="2209800" y="3779838"/>
            <a:ext cx="487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9674" name="Line 43"/>
          <p:cNvSpPr>
            <a:spLocks noChangeShapeType="1"/>
          </p:cNvSpPr>
          <p:nvPr/>
        </p:nvSpPr>
        <p:spPr bwMode="auto">
          <a:xfrm>
            <a:off x="7086600" y="3779838"/>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9675" name="Line 44"/>
          <p:cNvSpPr>
            <a:spLocks noChangeShapeType="1"/>
          </p:cNvSpPr>
          <p:nvPr/>
        </p:nvSpPr>
        <p:spPr bwMode="auto">
          <a:xfrm>
            <a:off x="5257800" y="4465638"/>
            <a:ext cx="8382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9676" name="AutoShape 45"/>
          <p:cNvSpPr>
            <a:spLocks noChangeArrowheads="1"/>
          </p:cNvSpPr>
          <p:nvPr/>
        </p:nvSpPr>
        <p:spPr bwMode="auto">
          <a:xfrm>
            <a:off x="4419600" y="3017838"/>
            <a:ext cx="609600" cy="609600"/>
          </a:xfrm>
          <a:prstGeom prst="downArrow">
            <a:avLst>
              <a:gd name="adj1" fmla="val 50000"/>
              <a:gd name="adj2" fmla="val 25000"/>
            </a:avLst>
          </a:prstGeom>
          <a:solidFill>
            <a:srgbClr val="66FF33"/>
          </a:solidFill>
          <a:ln w="9525">
            <a:solidFill>
              <a:schemeClr val="tx1"/>
            </a:solidFill>
            <a:miter lim="800000"/>
            <a:headEnd/>
            <a:tailEnd/>
          </a:ln>
        </p:spPr>
        <p:txBody>
          <a:bodyPr vert="eaVert"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9677" name="Text Box 46"/>
          <p:cNvSpPr txBox="1">
            <a:spLocks noChangeArrowheads="1"/>
          </p:cNvSpPr>
          <p:nvPr/>
        </p:nvSpPr>
        <p:spPr bwMode="auto">
          <a:xfrm>
            <a:off x="6096000" y="2027238"/>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smtClean="0">
                <a:solidFill>
                  <a:srgbClr val="000000"/>
                </a:solidFill>
              </a:rPr>
              <a:t>GENI</a:t>
            </a:r>
          </a:p>
          <a:p>
            <a:pPr algn="ctr" eaLnBrk="1" fontAlgn="base" hangingPunct="1">
              <a:spcBef>
                <a:spcPct val="0"/>
              </a:spcBef>
              <a:spcAft>
                <a:spcPct val="0"/>
              </a:spcAft>
            </a:pPr>
            <a:r>
              <a:rPr lang="en-US" sz="1400" smtClean="0">
                <a:solidFill>
                  <a:srgbClr val="000000"/>
                </a:solidFill>
              </a:rPr>
              <a:t>Clearinghouse</a:t>
            </a:r>
          </a:p>
        </p:txBody>
      </p:sp>
      <p:sp>
        <p:nvSpPr>
          <p:cNvPr id="69678" name="Text Box 47"/>
          <p:cNvSpPr txBox="1">
            <a:spLocks noChangeArrowheads="1"/>
          </p:cNvSpPr>
          <p:nvPr/>
        </p:nvSpPr>
        <p:spPr bwMode="auto">
          <a:xfrm>
            <a:off x="1524000" y="3295650"/>
            <a:ext cx="1233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rPr>
              <a:t>Researcher</a:t>
            </a:r>
          </a:p>
        </p:txBody>
      </p:sp>
      <p:sp>
        <p:nvSpPr>
          <p:cNvPr id="69679" name="Rectangle 48"/>
          <p:cNvSpPr>
            <a:spLocks noGrp="1" noChangeArrowheads="1"/>
          </p:cNvSpPr>
          <p:nvPr>
            <p:ph type="title" idx="4294967295"/>
          </p:nvPr>
        </p:nvSpPr>
        <p:spPr>
          <a:xfrm>
            <a:off x="1524000" y="152400"/>
            <a:ext cx="7620000" cy="715963"/>
          </a:xfrm>
        </p:spPr>
        <p:txBody>
          <a:bodyPr/>
          <a:lstStyle/>
          <a:p>
            <a:pPr eaLnBrk="1" hangingPunct="1"/>
            <a:r>
              <a:rPr lang="en-US" sz="2400" dirty="0">
                <a:latin typeface="Arial" charset="0"/>
                <a:ea typeface="ＭＳ Ｐゴシック" charset="0"/>
                <a:cs typeface="ＭＳ Ｐゴシック" charset="0"/>
              </a:rPr>
              <a:t>Resource discovery</a:t>
            </a:r>
            <a:br>
              <a:rPr lang="en-US" sz="24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Aggregates publish resources, schedules, etc., via clearinghouses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MCj041580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95400" y="1189038"/>
            <a:ext cx="174783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AutoShape 3"/>
          <p:cNvSpPr>
            <a:spLocks noChangeArrowheads="1"/>
          </p:cNvSpPr>
          <p:nvPr/>
        </p:nvSpPr>
        <p:spPr bwMode="auto">
          <a:xfrm>
            <a:off x="6019800" y="1493838"/>
            <a:ext cx="1524000" cy="533400"/>
          </a:xfrm>
          <a:prstGeom prst="flowChartMagneticDisk">
            <a:avLst/>
          </a:prstGeom>
          <a:solidFill>
            <a:srgbClr val="F1EBFF"/>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84" name="Text Box 4"/>
          <p:cNvSpPr txBox="1">
            <a:spLocks noChangeArrowheads="1"/>
          </p:cNvSpPr>
          <p:nvPr/>
        </p:nvSpPr>
        <p:spPr bwMode="auto">
          <a:xfrm>
            <a:off x="6096000" y="2027238"/>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smtClean="0">
                <a:solidFill>
                  <a:srgbClr val="000000"/>
                </a:solidFill>
              </a:rPr>
              <a:t>GENI</a:t>
            </a:r>
          </a:p>
          <a:p>
            <a:pPr algn="ctr" eaLnBrk="1" fontAlgn="base" hangingPunct="1">
              <a:spcBef>
                <a:spcPct val="0"/>
              </a:spcBef>
              <a:spcAft>
                <a:spcPct val="0"/>
              </a:spcAft>
            </a:pPr>
            <a:r>
              <a:rPr lang="en-US" sz="1400" smtClean="0">
                <a:solidFill>
                  <a:srgbClr val="000000"/>
                </a:solidFill>
              </a:rPr>
              <a:t>Clearinghouse</a:t>
            </a:r>
          </a:p>
        </p:txBody>
      </p:sp>
      <p:sp>
        <p:nvSpPr>
          <p:cNvPr id="71685" name="Rectangle 5"/>
          <p:cNvSpPr>
            <a:spLocks noChangeArrowheads="1"/>
          </p:cNvSpPr>
          <p:nvPr/>
        </p:nvSpPr>
        <p:spPr bwMode="auto">
          <a:xfrm>
            <a:off x="17526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86" name="Rectangle 6"/>
          <p:cNvSpPr>
            <a:spLocks noChangeArrowheads="1"/>
          </p:cNvSpPr>
          <p:nvPr/>
        </p:nvSpPr>
        <p:spPr bwMode="auto">
          <a:xfrm>
            <a:off x="19050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87" name="Oval 7"/>
          <p:cNvSpPr>
            <a:spLocks noChangeArrowheads="1"/>
          </p:cNvSpPr>
          <p:nvPr/>
        </p:nvSpPr>
        <p:spPr bwMode="auto">
          <a:xfrm>
            <a:off x="2057400" y="42449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88" name="Oval 8"/>
          <p:cNvSpPr>
            <a:spLocks noChangeArrowheads="1"/>
          </p:cNvSpPr>
          <p:nvPr/>
        </p:nvSpPr>
        <p:spPr bwMode="auto">
          <a:xfrm>
            <a:off x="2819400" y="43211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89" name="Oval 9"/>
          <p:cNvSpPr>
            <a:spLocks noChangeArrowheads="1"/>
          </p:cNvSpPr>
          <p:nvPr/>
        </p:nvSpPr>
        <p:spPr bwMode="auto">
          <a:xfrm>
            <a:off x="2895600" y="49307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90" name="Oval 10"/>
          <p:cNvSpPr>
            <a:spLocks noChangeArrowheads="1"/>
          </p:cNvSpPr>
          <p:nvPr/>
        </p:nvSpPr>
        <p:spPr bwMode="auto">
          <a:xfrm>
            <a:off x="1981200" y="48545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91" name="AutoShape 11"/>
          <p:cNvSpPr>
            <a:spLocks noChangeArrowheads="1"/>
          </p:cNvSpPr>
          <p:nvPr/>
        </p:nvSpPr>
        <p:spPr bwMode="auto">
          <a:xfrm>
            <a:off x="2362200" y="4549775"/>
            <a:ext cx="381000" cy="304800"/>
          </a:xfrm>
          <a:prstGeom prst="hexagon">
            <a:avLst>
              <a:gd name="adj" fmla="val 31250"/>
              <a:gd name="vf" fmla="val 115470"/>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92" name="AutoShape 12"/>
          <p:cNvSpPr>
            <a:spLocks noChangeArrowheads="1"/>
          </p:cNvSpPr>
          <p:nvPr/>
        </p:nvSpPr>
        <p:spPr bwMode="auto">
          <a:xfrm>
            <a:off x="23622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93" name="Text Box 13"/>
          <p:cNvSpPr txBox="1">
            <a:spLocks noChangeArrowheads="1"/>
          </p:cNvSpPr>
          <p:nvPr/>
        </p:nvSpPr>
        <p:spPr bwMode="auto">
          <a:xfrm>
            <a:off x="19812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1694" name="Text Box 14"/>
          <p:cNvSpPr txBox="1">
            <a:spLocks noChangeArrowheads="1"/>
          </p:cNvSpPr>
          <p:nvPr/>
        </p:nvSpPr>
        <p:spPr bwMode="auto">
          <a:xfrm>
            <a:off x="17526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A</a:t>
            </a:r>
          </a:p>
          <a:p>
            <a:pPr algn="ctr" eaLnBrk="1" fontAlgn="base" hangingPunct="1">
              <a:spcBef>
                <a:spcPct val="0"/>
              </a:spcBef>
              <a:spcAft>
                <a:spcPct val="0"/>
              </a:spcAft>
            </a:pPr>
            <a:r>
              <a:rPr lang="en-US" sz="1200" b="1" smtClean="0">
                <a:solidFill>
                  <a:srgbClr val="000000"/>
                </a:solidFill>
              </a:rPr>
              <a:t>Computer Cluster</a:t>
            </a:r>
          </a:p>
        </p:txBody>
      </p:sp>
      <p:sp>
        <p:nvSpPr>
          <p:cNvPr id="71695" name="Rectangle 15"/>
          <p:cNvSpPr>
            <a:spLocks noChangeArrowheads="1"/>
          </p:cNvSpPr>
          <p:nvPr/>
        </p:nvSpPr>
        <p:spPr bwMode="auto">
          <a:xfrm>
            <a:off x="38862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96" name="Rectangle 16"/>
          <p:cNvSpPr>
            <a:spLocks noChangeArrowheads="1"/>
          </p:cNvSpPr>
          <p:nvPr/>
        </p:nvSpPr>
        <p:spPr bwMode="auto">
          <a:xfrm>
            <a:off x="40386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97" name="Oval 17"/>
          <p:cNvSpPr>
            <a:spLocks noChangeArrowheads="1"/>
          </p:cNvSpPr>
          <p:nvPr/>
        </p:nvSpPr>
        <p:spPr bwMode="auto">
          <a:xfrm>
            <a:off x="5029200" y="49307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98" name="Oval 18"/>
          <p:cNvSpPr>
            <a:spLocks noChangeArrowheads="1"/>
          </p:cNvSpPr>
          <p:nvPr/>
        </p:nvSpPr>
        <p:spPr bwMode="auto">
          <a:xfrm>
            <a:off x="4114800" y="48545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699" name="AutoShape 19"/>
          <p:cNvSpPr>
            <a:spLocks noChangeArrowheads="1"/>
          </p:cNvSpPr>
          <p:nvPr/>
        </p:nvSpPr>
        <p:spPr bwMode="auto">
          <a:xfrm>
            <a:off x="44958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00" name="Text Box 20"/>
          <p:cNvSpPr txBox="1">
            <a:spLocks noChangeArrowheads="1"/>
          </p:cNvSpPr>
          <p:nvPr/>
        </p:nvSpPr>
        <p:spPr bwMode="auto">
          <a:xfrm>
            <a:off x="41148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1701" name="Text Box 21"/>
          <p:cNvSpPr txBox="1">
            <a:spLocks noChangeArrowheads="1"/>
          </p:cNvSpPr>
          <p:nvPr/>
        </p:nvSpPr>
        <p:spPr bwMode="auto">
          <a:xfrm>
            <a:off x="38862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B</a:t>
            </a:r>
          </a:p>
          <a:p>
            <a:pPr algn="ctr" eaLnBrk="1" fontAlgn="base" hangingPunct="1">
              <a:spcBef>
                <a:spcPct val="0"/>
              </a:spcBef>
              <a:spcAft>
                <a:spcPct val="0"/>
              </a:spcAft>
            </a:pPr>
            <a:r>
              <a:rPr lang="en-US" sz="1200" b="1" smtClean="0">
                <a:solidFill>
                  <a:srgbClr val="000000"/>
                </a:solidFill>
              </a:rPr>
              <a:t>Backbone Net</a:t>
            </a:r>
            <a:endParaRPr lang="en-US" sz="1000" b="1" smtClean="0">
              <a:solidFill>
                <a:srgbClr val="000000"/>
              </a:solidFill>
            </a:endParaRPr>
          </a:p>
        </p:txBody>
      </p:sp>
      <p:sp>
        <p:nvSpPr>
          <p:cNvPr id="71702" name="Line 23"/>
          <p:cNvSpPr>
            <a:spLocks noChangeShapeType="1"/>
          </p:cNvSpPr>
          <p:nvPr/>
        </p:nvSpPr>
        <p:spPr bwMode="auto">
          <a:xfrm flipV="1">
            <a:off x="3200400" y="5006975"/>
            <a:ext cx="914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1703" name="Line 24"/>
          <p:cNvSpPr>
            <a:spLocks noChangeShapeType="1"/>
          </p:cNvSpPr>
          <p:nvPr/>
        </p:nvSpPr>
        <p:spPr bwMode="auto">
          <a:xfrm flipV="1">
            <a:off x="3124200" y="4397375"/>
            <a:ext cx="10668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1704" name="Rectangle 25"/>
          <p:cNvSpPr>
            <a:spLocks noChangeArrowheads="1"/>
          </p:cNvSpPr>
          <p:nvPr/>
        </p:nvSpPr>
        <p:spPr bwMode="auto">
          <a:xfrm>
            <a:off x="58674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05" name="Rectangle 26"/>
          <p:cNvSpPr>
            <a:spLocks noChangeArrowheads="1"/>
          </p:cNvSpPr>
          <p:nvPr/>
        </p:nvSpPr>
        <p:spPr bwMode="auto">
          <a:xfrm>
            <a:off x="60198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06" name="Oval 27"/>
          <p:cNvSpPr>
            <a:spLocks noChangeArrowheads="1"/>
          </p:cNvSpPr>
          <p:nvPr/>
        </p:nvSpPr>
        <p:spPr bwMode="auto">
          <a:xfrm>
            <a:off x="6934200" y="43211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07" name="Oval 28"/>
          <p:cNvSpPr>
            <a:spLocks noChangeArrowheads="1"/>
          </p:cNvSpPr>
          <p:nvPr/>
        </p:nvSpPr>
        <p:spPr bwMode="auto">
          <a:xfrm>
            <a:off x="7010400" y="49307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08" name="AutoShape 29"/>
          <p:cNvSpPr>
            <a:spLocks noChangeArrowheads="1"/>
          </p:cNvSpPr>
          <p:nvPr/>
        </p:nvSpPr>
        <p:spPr bwMode="auto">
          <a:xfrm>
            <a:off x="6477000" y="4549775"/>
            <a:ext cx="381000" cy="304800"/>
          </a:xfrm>
          <a:prstGeom prst="hexagon">
            <a:avLst>
              <a:gd name="adj" fmla="val 31250"/>
              <a:gd name="vf" fmla="val 115470"/>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09" name="AutoShape 30"/>
          <p:cNvSpPr>
            <a:spLocks noChangeArrowheads="1"/>
          </p:cNvSpPr>
          <p:nvPr/>
        </p:nvSpPr>
        <p:spPr bwMode="auto">
          <a:xfrm>
            <a:off x="64770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10" name="Text Box 31"/>
          <p:cNvSpPr txBox="1">
            <a:spLocks noChangeArrowheads="1"/>
          </p:cNvSpPr>
          <p:nvPr/>
        </p:nvSpPr>
        <p:spPr bwMode="auto">
          <a:xfrm>
            <a:off x="60960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1711" name="Text Box 32"/>
          <p:cNvSpPr txBox="1">
            <a:spLocks noChangeArrowheads="1"/>
          </p:cNvSpPr>
          <p:nvPr/>
        </p:nvSpPr>
        <p:spPr bwMode="auto">
          <a:xfrm>
            <a:off x="58674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C</a:t>
            </a:r>
          </a:p>
          <a:p>
            <a:pPr algn="ctr" eaLnBrk="1" fontAlgn="base" hangingPunct="1">
              <a:spcBef>
                <a:spcPct val="0"/>
              </a:spcBef>
              <a:spcAft>
                <a:spcPct val="0"/>
              </a:spcAft>
            </a:pPr>
            <a:r>
              <a:rPr lang="en-US" sz="1200" b="1" smtClean="0">
                <a:solidFill>
                  <a:srgbClr val="000000"/>
                </a:solidFill>
              </a:rPr>
              <a:t>Metro Wireless</a:t>
            </a:r>
          </a:p>
        </p:txBody>
      </p:sp>
      <p:sp>
        <p:nvSpPr>
          <p:cNvPr id="71712" name="Line 33"/>
          <p:cNvSpPr>
            <a:spLocks noChangeShapeType="1"/>
          </p:cNvSpPr>
          <p:nvPr/>
        </p:nvSpPr>
        <p:spPr bwMode="auto">
          <a:xfrm flipV="1">
            <a:off x="2209800" y="3779838"/>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1713" name="Line 34"/>
          <p:cNvSpPr>
            <a:spLocks noChangeShapeType="1"/>
          </p:cNvSpPr>
          <p:nvPr/>
        </p:nvSpPr>
        <p:spPr bwMode="auto">
          <a:xfrm>
            <a:off x="2209800" y="3779838"/>
            <a:ext cx="487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1714" name="Line 35"/>
          <p:cNvSpPr>
            <a:spLocks noChangeShapeType="1"/>
          </p:cNvSpPr>
          <p:nvPr/>
        </p:nvSpPr>
        <p:spPr bwMode="auto">
          <a:xfrm>
            <a:off x="7086600" y="3779838"/>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1715" name="Line 36"/>
          <p:cNvSpPr>
            <a:spLocks noChangeShapeType="1"/>
          </p:cNvSpPr>
          <p:nvPr/>
        </p:nvSpPr>
        <p:spPr bwMode="auto">
          <a:xfrm>
            <a:off x="5257800" y="4465638"/>
            <a:ext cx="8382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1716" name="Text Box 37"/>
          <p:cNvSpPr txBox="1">
            <a:spLocks noChangeArrowheads="1"/>
          </p:cNvSpPr>
          <p:nvPr/>
        </p:nvSpPr>
        <p:spPr bwMode="auto">
          <a:xfrm>
            <a:off x="3505200" y="1493838"/>
            <a:ext cx="1406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Create my slice</a:t>
            </a:r>
          </a:p>
        </p:txBody>
      </p:sp>
      <p:sp>
        <p:nvSpPr>
          <p:cNvPr id="71717" name="Line 38"/>
          <p:cNvSpPr>
            <a:spLocks noChangeShapeType="1"/>
          </p:cNvSpPr>
          <p:nvPr/>
        </p:nvSpPr>
        <p:spPr bwMode="auto">
          <a:xfrm flipH="1" flipV="1">
            <a:off x="4343400" y="4389438"/>
            <a:ext cx="3048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1718" name="Line 39"/>
          <p:cNvSpPr>
            <a:spLocks noChangeShapeType="1"/>
          </p:cNvSpPr>
          <p:nvPr/>
        </p:nvSpPr>
        <p:spPr bwMode="auto">
          <a:xfrm flipV="1">
            <a:off x="4724400" y="4465638"/>
            <a:ext cx="3048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1719" name="Line 40"/>
          <p:cNvSpPr>
            <a:spLocks noChangeShapeType="1"/>
          </p:cNvSpPr>
          <p:nvPr/>
        </p:nvSpPr>
        <p:spPr bwMode="auto">
          <a:xfrm flipV="1">
            <a:off x="6248400" y="4389438"/>
            <a:ext cx="762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1720" name="Oval 41"/>
          <p:cNvSpPr>
            <a:spLocks noChangeArrowheads="1"/>
          </p:cNvSpPr>
          <p:nvPr/>
        </p:nvSpPr>
        <p:spPr bwMode="auto">
          <a:xfrm>
            <a:off x="4191000" y="42449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21" name="Oval 42"/>
          <p:cNvSpPr>
            <a:spLocks noChangeArrowheads="1"/>
          </p:cNvSpPr>
          <p:nvPr/>
        </p:nvSpPr>
        <p:spPr bwMode="auto">
          <a:xfrm>
            <a:off x="4953000" y="43211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22" name="AutoShape 43"/>
          <p:cNvSpPr>
            <a:spLocks noChangeArrowheads="1"/>
          </p:cNvSpPr>
          <p:nvPr/>
        </p:nvSpPr>
        <p:spPr bwMode="auto">
          <a:xfrm>
            <a:off x="4495800" y="4549775"/>
            <a:ext cx="381000" cy="304800"/>
          </a:xfrm>
          <a:prstGeom prst="hexagon">
            <a:avLst>
              <a:gd name="adj" fmla="val 31250"/>
              <a:gd name="vf" fmla="val 115470"/>
            </a:avLst>
          </a:prstGeom>
          <a:solidFill>
            <a:srgbClr val="FFFF99"/>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23" name="Oval 44"/>
          <p:cNvSpPr>
            <a:spLocks noChangeArrowheads="1"/>
          </p:cNvSpPr>
          <p:nvPr/>
        </p:nvSpPr>
        <p:spPr bwMode="auto">
          <a:xfrm>
            <a:off x="6172200" y="42449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24" name="Oval 45"/>
          <p:cNvSpPr>
            <a:spLocks noChangeArrowheads="1"/>
          </p:cNvSpPr>
          <p:nvPr/>
        </p:nvSpPr>
        <p:spPr bwMode="auto">
          <a:xfrm>
            <a:off x="6096000" y="48545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1725" name="Freeform 46"/>
          <p:cNvSpPr>
            <a:spLocks/>
          </p:cNvSpPr>
          <p:nvPr/>
        </p:nvSpPr>
        <p:spPr bwMode="auto">
          <a:xfrm>
            <a:off x="3124200" y="1798638"/>
            <a:ext cx="2743200" cy="609600"/>
          </a:xfrm>
          <a:custGeom>
            <a:avLst/>
            <a:gdLst>
              <a:gd name="T0" fmla="*/ 0 w 1728"/>
              <a:gd name="T1" fmla="*/ 2147483647 h 384"/>
              <a:gd name="T2" fmla="*/ 2147483647 w 1728"/>
              <a:gd name="T3" fmla="*/ 2147483647 h 384"/>
              <a:gd name="T4" fmla="*/ 2147483647 w 1728"/>
              <a:gd name="T5" fmla="*/ 0 h 384"/>
              <a:gd name="T6" fmla="*/ 0 60000 65536"/>
              <a:gd name="T7" fmla="*/ 0 60000 65536"/>
              <a:gd name="T8" fmla="*/ 0 60000 65536"/>
              <a:gd name="T9" fmla="*/ 0 w 1728"/>
              <a:gd name="T10" fmla="*/ 0 h 384"/>
              <a:gd name="T11" fmla="*/ 1728 w 1728"/>
              <a:gd name="T12" fmla="*/ 384 h 384"/>
            </a:gdLst>
            <a:ahLst/>
            <a:cxnLst>
              <a:cxn ang="T6">
                <a:pos x="T0" y="T1"/>
              </a:cxn>
              <a:cxn ang="T7">
                <a:pos x="T2" y="T3"/>
              </a:cxn>
              <a:cxn ang="T8">
                <a:pos x="T4" y="T5"/>
              </a:cxn>
            </a:cxnLst>
            <a:rect l="T9" t="T10" r="T11" b="T12"/>
            <a:pathLst>
              <a:path w="1728" h="384">
                <a:moveTo>
                  <a:pt x="0" y="384"/>
                </a:moveTo>
                <a:cubicBezTo>
                  <a:pt x="264" y="272"/>
                  <a:pt x="528" y="160"/>
                  <a:pt x="816" y="96"/>
                </a:cubicBezTo>
                <a:cubicBezTo>
                  <a:pt x="1104" y="32"/>
                  <a:pt x="1416" y="16"/>
                  <a:pt x="1728" y="0"/>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1726" name="Freeform 47"/>
          <p:cNvSpPr>
            <a:spLocks/>
          </p:cNvSpPr>
          <p:nvPr/>
        </p:nvSpPr>
        <p:spPr bwMode="auto">
          <a:xfrm>
            <a:off x="3048000" y="2103438"/>
            <a:ext cx="3048000" cy="1600200"/>
          </a:xfrm>
          <a:custGeom>
            <a:avLst/>
            <a:gdLst>
              <a:gd name="T0" fmla="*/ 2147483647 w 1920"/>
              <a:gd name="T1" fmla="*/ 0 h 1008"/>
              <a:gd name="T2" fmla="*/ 2147483647 w 1920"/>
              <a:gd name="T3" fmla="*/ 2147483647 h 1008"/>
              <a:gd name="T4" fmla="*/ 0 w 1920"/>
              <a:gd name="T5" fmla="*/ 2147483647 h 1008"/>
              <a:gd name="T6" fmla="*/ 0 60000 65536"/>
              <a:gd name="T7" fmla="*/ 0 60000 65536"/>
              <a:gd name="T8" fmla="*/ 0 60000 65536"/>
              <a:gd name="T9" fmla="*/ 0 w 1920"/>
              <a:gd name="T10" fmla="*/ 0 h 1008"/>
              <a:gd name="T11" fmla="*/ 1920 w 1920"/>
              <a:gd name="T12" fmla="*/ 1008 h 1008"/>
            </a:gdLst>
            <a:ahLst/>
            <a:cxnLst>
              <a:cxn ang="T6">
                <a:pos x="T0" y="T1"/>
              </a:cxn>
              <a:cxn ang="T7">
                <a:pos x="T2" y="T3"/>
              </a:cxn>
              <a:cxn ang="T8">
                <a:pos x="T4" y="T5"/>
              </a:cxn>
            </a:cxnLst>
            <a:rect l="T9" t="T10" r="T11" b="T12"/>
            <a:pathLst>
              <a:path w="1920" h="1008">
                <a:moveTo>
                  <a:pt x="1920" y="0"/>
                </a:moveTo>
                <a:cubicBezTo>
                  <a:pt x="1360" y="180"/>
                  <a:pt x="800" y="360"/>
                  <a:pt x="480" y="528"/>
                </a:cubicBezTo>
                <a:cubicBezTo>
                  <a:pt x="160" y="696"/>
                  <a:pt x="80" y="852"/>
                  <a:pt x="0" y="1008"/>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1727" name="Freeform 48"/>
          <p:cNvSpPr>
            <a:spLocks/>
          </p:cNvSpPr>
          <p:nvPr/>
        </p:nvSpPr>
        <p:spPr bwMode="auto">
          <a:xfrm>
            <a:off x="4648200" y="2179638"/>
            <a:ext cx="1524000" cy="1524000"/>
          </a:xfrm>
          <a:custGeom>
            <a:avLst/>
            <a:gdLst>
              <a:gd name="T0" fmla="*/ 2147483647 w 960"/>
              <a:gd name="T1" fmla="*/ 0 h 960"/>
              <a:gd name="T2" fmla="*/ 2147483647 w 960"/>
              <a:gd name="T3" fmla="*/ 2147483647 h 960"/>
              <a:gd name="T4" fmla="*/ 0 w 960"/>
              <a:gd name="T5" fmla="*/ 2147483647 h 960"/>
              <a:gd name="T6" fmla="*/ 0 60000 65536"/>
              <a:gd name="T7" fmla="*/ 0 60000 65536"/>
              <a:gd name="T8" fmla="*/ 0 60000 65536"/>
              <a:gd name="T9" fmla="*/ 0 w 960"/>
              <a:gd name="T10" fmla="*/ 0 h 960"/>
              <a:gd name="T11" fmla="*/ 960 w 960"/>
              <a:gd name="T12" fmla="*/ 960 h 960"/>
            </a:gdLst>
            <a:ahLst/>
            <a:cxnLst>
              <a:cxn ang="T6">
                <a:pos x="T0" y="T1"/>
              </a:cxn>
              <a:cxn ang="T7">
                <a:pos x="T2" y="T3"/>
              </a:cxn>
              <a:cxn ang="T8">
                <a:pos x="T4" y="T5"/>
              </a:cxn>
            </a:cxnLst>
            <a:rect l="T9" t="T10" r="T11" b="T12"/>
            <a:pathLst>
              <a:path w="960" h="960">
                <a:moveTo>
                  <a:pt x="960" y="0"/>
                </a:moveTo>
                <a:cubicBezTo>
                  <a:pt x="656" y="160"/>
                  <a:pt x="352" y="320"/>
                  <a:pt x="192" y="480"/>
                </a:cubicBezTo>
                <a:cubicBezTo>
                  <a:pt x="32" y="640"/>
                  <a:pt x="16" y="800"/>
                  <a:pt x="0" y="960"/>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1728" name="Freeform 49"/>
          <p:cNvSpPr>
            <a:spLocks/>
          </p:cNvSpPr>
          <p:nvPr/>
        </p:nvSpPr>
        <p:spPr bwMode="auto">
          <a:xfrm>
            <a:off x="5740400" y="2332038"/>
            <a:ext cx="736600" cy="1371600"/>
          </a:xfrm>
          <a:custGeom>
            <a:avLst/>
            <a:gdLst>
              <a:gd name="T0" fmla="*/ 2147483647 w 464"/>
              <a:gd name="T1" fmla="*/ 0 h 864"/>
              <a:gd name="T2" fmla="*/ 2147483647 w 464"/>
              <a:gd name="T3" fmla="*/ 2147483647 h 864"/>
              <a:gd name="T4" fmla="*/ 2147483647 w 464"/>
              <a:gd name="T5" fmla="*/ 2147483647 h 864"/>
              <a:gd name="T6" fmla="*/ 0 60000 65536"/>
              <a:gd name="T7" fmla="*/ 0 60000 65536"/>
              <a:gd name="T8" fmla="*/ 0 60000 65536"/>
              <a:gd name="T9" fmla="*/ 0 w 464"/>
              <a:gd name="T10" fmla="*/ 0 h 864"/>
              <a:gd name="T11" fmla="*/ 464 w 464"/>
              <a:gd name="T12" fmla="*/ 864 h 864"/>
            </a:gdLst>
            <a:ahLst/>
            <a:cxnLst>
              <a:cxn ang="T6">
                <a:pos x="T0" y="T1"/>
              </a:cxn>
              <a:cxn ang="T7">
                <a:pos x="T2" y="T3"/>
              </a:cxn>
              <a:cxn ang="T8">
                <a:pos x="T4" y="T5"/>
              </a:cxn>
            </a:cxnLst>
            <a:rect l="T9" t="T10" r="T11" b="T12"/>
            <a:pathLst>
              <a:path w="464" h="864">
                <a:moveTo>
                  <a:pt x="272" y="0"/>
                </a:moveTo>
                <a:cubicBezTo>
                  <a:pt x="136" y="96"/>
                  <a:pt x="0" y="192"/>
                  <a:pt x="32" y="336"/>
                </a:cubicBezTo>
                <a:cubicBezTo>
                  <a:pt x="64" y="480"/>
                  <a:pt x="264" y="672"/>
                  <a:pt x="464" y="864"/>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1729" name="Rectangle 50"/>
          <p:cNvSpPr>
            <a:spLocks noGrp="1" noChangeArrowheads="1"/>
          </p:cNvSpPr>
          <p:nvPr>
            <p:ph type="title" idx="4294967295"/>
          </p:nvPr>
        </p:nvSpPr>
        <p:spPr>
          <a:xfrm>
            <a:off x="914400" y="0"/>
            <a:ext cx="8229600" cy="1066800"/>
          </a:xfrm>
        </p:spPr>
        <p:txBody>
          <a:bodyPr/>
          <a:lstStyle/>
          <a:p>
            <a:pPr eaLnBrk="1" hangingPunct="1"/>
            <a:r>
              <a:rPr lang="en-US" sz="2400">
                <a:latin typeface="Arial" charset="0"/>
                <a:ea typeface="ＭＳ Ｐゴシック" charset="0"/>
                <a:cs typeface="ＭＳ Ｐゴシック" charset="0"/>
              </a:rPr>
              <a:t>Slice creation</a:t>
            </a: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sz="1800">
                <a:latin typeface="Arial" charset="0"/>
                <a:ea typeface="ＭＳ Ｐゴシック" charset="0"/>
                <a:cs typeface="ＭＳ Ｐゴシック" charset="0"/>
              </a:rPr>
              <a:t>Clearinghouse checks credentials &amp; enforces policy</a:t>
            </a:r>
            <a:br>
              <a:rPr lang="en-US" sz="1800">
                <a:latin typeface="Arial" charset="0"/>
                <a:ea typeface="ＭＳ Ｐゴシック" charset="0"/>
                <a:cs typeface="ＭＳ Ｐゴシック" charset="0"/>
              </a:rPr>
            </a:br>
            <a:r>
              <a:rPr lang="en-US" sz="1800">
                <a:latin typeface="Arial" charset="0"/>
                <a:ea typeface="ＭＳ Ｐゴシック" charset="0"/>
                <a:cs typeface="ＭＳ Ｐゴシック" charset="0"/>
              </a:rPr>
              <a:t>Aggregates allocate resources &amp; create topologies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Roots – and Sunlight</a:t>
            </a:r>
            <a:endParaRPr lang="en-US" dirty="0"/>
          </a:p>
        </p:txBody>
      </p:sp>
      <p:sp>
        <p:nvSpPr>
          <p:cNvPr id="3" name="Content Placeholder 2"/>
          <p:cNvSpPr>
            <a:spLocks noGrp="1"/>
          </p:cNvSpPr>
          <p:nvPr>
            <p:ph idx="1"/>
          </p:nvPr>
        </p:nvSpPr>
        <p:spPr>
          <a:xfrm>
            <a:off x="457200" y="1336596"/>
            <a:ext cx="8229600" cy="4821975"/>
          </a:xfrm>
        </p:spPr>
        <p:txBody>
          <a:bodyPr>
            <a:normAutofit fontScale="92500" lnSpcReduction="10000"/>
          </a:bodyPr>
          <a:lstStyle/>
          <a:p>
            <a:r>
              <a:rPr lang="en-US" dirty="0" smtClean="0"/>
              <a:t>Continuity – over loss of networks/gateways</a:t>
            </a:r>
          </a:p>
          <a:p>
            <a:r>
              <a:rPr lang="en-US" dirty="0" smtClean="0"/>
              <a:t>Support multiple comm. service types</a:t>
            </a:r>
          </a:p>
          <a:p>
            <a:r>
              <a:rPr lang="en-US" dirty="0" smtClean="0"/>
              <a:t>Accommodate variety of networks</a:t>
            </a:r>
          </a:p>
          <a:p>
            <a:r>
              <a:rPr lang="en-US" dirty="0" smtClean="0"/>
              <a:t>Permit distributed management</a:t>
            </a:r>
          </a:p>
          <a:p>
            <a:r>
              <a:rPr lang="en-US" dirty="0" smtClean="0"/>
              <a:t>Cost effective</a:t>
            </a:r>
          </a:p>
          <a:p>
            <a:r>
              <a:rPr lang="en-US" dirty="0" smtClean="0"/>
              <a:t>Low barrier to host entry</a:t>
            </a:r>
          </a:p>
          <a:p>
            <a:r>
              <a:rPr lang="en-US" dirty="0" smtClean="0"/>
              <a:t>Resources must be accountable</a:t>
            </a:r>
          </a:p>
          <a:p>
            <a:r>
              <a:rPr lang="en-US" dirty="0" smtClean="0">
                <a:solidFill>
                  <a:schemeClr val="bg1">
                    <a:lumMod val="75000"/>
                    <a:lumOff val="25000"/>
                  </a:schemeClr>
                </a:solidFill>
              </a:rPr>
              <a:t>Security; trust, availability</a:t>
            </a:r>
          </a:p>
          <a:p>
            <a:r>
              <a:rPr lang="en-US" dirty="0" smtClean="0">
                <a:solidFill>
                  <a:schemeClr val="bg1">
                    <a:lumMod val="75000"/>
                    <a:lumOff val="25000"/>
                  </a:schemeClr>
                </a:solidFill>
              </a:rPr>
              <a:t>Support pervasive computing, mobile, wireless</a:t>
            </a:r>
            <a:endParaRPr lang="en-US" dirty="0">
              <a:solidFill>
                <a:schemeClr val="bg1">
                  <a:lumMod val="75000"/>
                  <a:lumOff val="25000"/>
                </a:schemeClr>
              </a:solidFill>
            </a:endParaRPr>
          </a:p>
        </p:txBody>
      </p:sp>
      <p:sp>
        <p:nvSpPr>
          <p:cNvPr id="4" name="TextBox 3"/>
          <p:cNvSpPr txBox="1"/>
          <p:nvPr/>
        </p:nvSpPr>
        <p:spPr>
          <a:xfrm>
            <a:off x="431292" y="6158571"/>
            <a:ext cx="5340725" cy="338554"/>
          </a:xfrm>
          <a:prstGeom prst="rect">
            <a:avLst/>
          </a:prstGeom>
          <a:noFill/>
        </p:spPr>
        <p:txBody>
          <a:bodyPr wrap="none" rtlCol="0">
            <a:spAutoFit/>
          </a:bodyPr>
          <a:lstStyle/>
          <a:p>
            <a:r>
              <a:rPr lang="en-US" sz="1600" dirty="0" smtClean="0">
                <a:solidFill>
                  <a:schemeClr val="tx1">
                    <a:lumMod val="75000"/>
                  </a:schemeClr>
                </a:solidFill>
              </a:rPr>
              <a:t>Clark, 88, “Design Philosophy of the DARPA Internet Protocols</a:t>
            </a:r>
            <a:endParaRPr lang="en-US" sz="1600" dirty="0">
              <a:solidFill>
                <a:schemeClr val="tx1">
                  <a:lumMod val="75000"/>
                </a:schemeClr>
              </a:solidFill>
            </a:endParaRPr>
          </a:p>
        </p:txBody>
      </p:sp>
    </p:spTree>
    <p:extLst>
      <p:ext uri="{BB962C8B-B14F-4D97-AF65-F5344CB8AC3E}">
        <p14:creationId xmlns:p14="http://schemas.microsoft.com/office/powerpoint/2010/main" val="27963949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MCj041580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95400" y="1189038"/>
            <a:ext cx="174783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AutoShape 3"/>
          <p:cNvSpPr>
            <a:spLocks noChangeArrowheads="1"/>
          </p:cNvSpPr>
          <p:nvPr/>
        </p:nvSpPr>
        <p:spPr bwMode="auto">
          <a:xfrm>
            <a:off x="6019800" y="1493838"/>
            <a:ext cx="1524000" cy="533400"/>
          </a:xfrm>
          <a:prstGeom prst="flowChartMagneticDisk">
            <a:avLst/>
          </a:prstGeom>
          <a:solidFill>
            <a:srgbClr val="F1EBFF"/>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32" name="Rectangle 4"/>
          <p:cNvSpPr>
            <a:spLocks noChangeArrowheads="1"/>
          </p:cNvSpPr>
          <p:nvPr/>
        </p:nvSpPr>
        <p:spPr bwMode="auto">
          <a:xfrm>
            <a:off x="17526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33" name="Rectangle 5"/>
          <p:cNvSpPr>
            <a:spLocks noChangeArrowheads="1"/>
          </p:cNvSpPr>
          <p:nvPr/>
        </p:nvSpPr>
        <p:spPr bwMode="auto">
          <a:xfrm>
            <a:off x="19050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34" name="Oval 6"/>
          <p:cNvSpPr>
            <a:spLocks noChangeArrowheads="1"/>
          </p:cNvSpPr>
          <p:nvPr/>
        </p:nvSpPr>
        <p:spPr bwMode="auto">
          <a:xfrm>
            <a:off x="2057400" y="42449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35" name="Oval 7"/>
          <p:cNvSpPr>
            <a:spLocks noChangeArrowheads="1"/>
          </p:cNvSpPr>
          <p:nvPr/>
        </p:nvSpPr>
        <p:spPr bwMode="auto">
          <a:xfrm>
            <a:off x="2819400" y="43211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36" name="Oval 8"/>
          <p:cNvSpPr>
            <a:spLocks noChangeArrowheads="1"/>
          </p:cNvSpPr>
          <p:nvPr/>
        </p:nvSpPr>
        <p:spPr bwMode="auto">
          <a:xfrm>
            <a:off x="2895600" y="49307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37" name="Oval 9"/>
          <p:cNvSpPr>
            <a:spLocks noChangeArrowheads="1"/>
          </p:cNvSpPr>
          <p:nvPr/>
        </p:nvSpPr>
        <p:spPr bwMode="auto">
          <a:xfrm>
            <a:off x="1981200" y="48545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38" name="AutoShape 10"/>
          <p:cNvSpPr>
            <a:spLocks noChangeArrowheads="1"/>
          </p:cNvSpPr>
          <p:nvPr/>
        </p:nvSpPr>
        <p:spPr bwMode="auto">
          <a:xfrm>
            <a:off x="2362200" y="4549775"/>
            <a:ext cx="381000" cy="304800"/>
          </a:xfrm>
          <a:prstGeom prst="hexagon">
            <a:avLst>
              <a:gd name="adj" fmla="val 31250"/>
              <a:gd name="vf" fmla="val 115470"/>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39" name="AutoShape 11"/>
          <p:cNvSpPr>
            <a:spLocks noChangeArrowheads="1"/>
          </p:cNvSpPr>
          <p:nvPr/>
        </p:nvSpPr>
        <p:spPr bwMode="auto">
          <a:xfrm>
            <a:off x="23622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40" name="Text Box 12"/>
          <p:cNvSpPr txBox="1">
            <a:spLocks noChangeArrowheads="1"/>
          </p:cNvSpPr>
          <p:nvPr/>
        </p:nvSpPr>
        <p:spPr bwMode="auto">
          <a:xfrm>
            <a:off x="19812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3741" name="Text Box 13"/>
          <p:cNvSpPr txBox="1">
            <a:spLocks noChangeArrowheads="1"/>
          </p:cNvSpPr>
          <p:nvPr/>
        </p:nvSpPr>
        <p:spPr bwMode="auto">
          <a:xfrm>
            <a:off x="17526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A</a:t>
            </a:r>
          </a:p>
          <a:p>
            <a:pPr algn="ctr" eaLnBrk="1" fontAlgn="base" hangingPunct="1">
              <a:spcBef>
                <a:spcPct val="0"/>
              </a:spcBef>
              <a:spcAft>
                <a:spcPct val="0"/>
              </a:spcAft>
            </a:pPr>
            <a:r>
              <a:rPr lang="en-US" sz="1200" b="1" smtClean="0">
                <a:solidFill>
                  <a:srgbClr val="000000"/>
                </a:solidFill>
              </a:rPr>
              <a:t>Computer Cluster</a:t>
            </a:r>
          </a:p>
        </p:txBody>
      </p:sp>
      <p:sp>
        <p:nvSpPr>
          <p:cNvPr id="73742" name="Rectangle 14"/>
          <p:cNvSpPr>
            <a:spLocks noChangeArrowheads="1"/>
          </p:cNvSpPr>
          <p:nvPr/>
        </p:nvSpPr>
        <p:spPr bwMode="auto">
          <a:xfrm>
            <a:off x="38862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43" name="Rectangle 15"/>
          <p:cNvSpPr>
            <a:spLocks noChangeArrowheads="1"/>
          </p:cNvSpPr>
          <p:nvPr/>
        </p:nvSpPr>
        <p:spPr bwMode="auto">
          <a:xfrm>
            <a:off x="40386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44" name="Oval 16"/>
          <p:cNvSpPr>
            <a:spLocks noChangeArrowheads="1"/>
          </p:cNvSpPr>
          <p:nvPr/>
        </p:nvSpPr>
        <p:spPr bwMode="auto">
          <a:xfrm>
            <a:off x="5029200" y="49307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45" name="Oval 17"/>
          <p:cNvSpPr>
            <a:spLocks noChangeArrowheads="1"/>
          </p:cNvSpPr>
          <p:nvPr/>
        </p:nvSpPr>
        <p:spPr bwMode="auto">
          <a:xfrm>
            <a:off x="4114800" y="48545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46" name="AutoShape 18"/>
          <p:cNvSpPr>
            <a:spLocks noChangeArrowheads="1"/>
          </p:cNvSpPr>
          <p:nvPr/>
        </p:nvSpPr>
        <p:spPr bwMode="auto">
          <a:xfrm>
            <a:off x="44958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47" name="Text Box 19"/>
          <p:cNvSpPr txBox="1">
            <a:spLocks noChangeArrowheads="1"/>
          </p:cNvSpPr>
          <p:nvPr/>
        </p:nvSpPr>
        <p:spPr bwMode="auto">
          <a:xfrm>
            <a:off x="41148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3748" name="Text Box 20"/>
          <p:cNvSpPr txBox="1">
            <a:spLocks noChangeArrowheads="1"/>
          </p:cNvSpPr>
          <p:nvPr/>
        </p:nvSpPr>
        <p:spPr bwMode="auto">
          <a:xfrm>
            <a:off x="38862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B</a:t>
            </a:r>
          </a:p>
          <a:p>
            <a:pPr algn="ctr" eaLnBrk="1" fontAlgn="base" hangingPunct="1">
              <a:spcBef>
                <a:spcPct val="0"/>
              </a:spcBef>
              <a:spcAft>
                <a:spcPct val="0"/>
              </a:spcAft>
            </a:pPr>
            <a:r>
              <a:rPr lang="en-US" sz="1200" b="1" smtClean="0">
                <a:solidFill>
                  <a:srgbClr val="000000"/>
                </a:solidFill>
              </a:rPr>
              <a:t>Backbone Net</a:t>
            </a:r>
            <a:endParaRPr lang="en-US" sz="1000" b="1" smtClean="0">
              <a:solidFill>
                <a:srgbClr val="000000"/>
              </a:solidFill>
            </a:endParaRPr>
          </a:p>
        </p:txBody>
      </p:sp>
      <p:sp>
        <p:nvSpPr>
          <p:cNvPr id="73749" name="Line 22"/>
          <p:cNvSpPr>
            <a:spLocks noChangeShapeType="1"/>
          </p:cNvSpPr>
          <p:nvPr/>
        </p:nvSpPr>
        <p:spPr bwMode="auto">
          <a:xfrm flipV="1">
            <a:off x="3200400" y="5006975"/>
            <a:ext cx="914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3750" name="Line 23"/>
          <p:cNvSpPr>
            <a:spLocks noChangeShapeType="1"/>
          </p:cNvSpPr>
          <p:nvPr/>
        </p:nvSpPr>
        <p:spPr bwMode="auto">
          <a:xfrm flipV="1">
            <a:off x="3124200" y="4397375"/>
            <a:ext cx="10668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3751" name="Rectangle 24"/>
          <p:cNvSpPr>
            <a:spLocks noChangeArrowheads="1"/>
          </p:cNvSpPr>
          <p:nvPr/>
        </p:nvSpPr>
        <p:spPr bwMode="auto">
          <a:xfrm>
            <a:off x="58674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52" name="Rectangle 25"/>
          <p:cNvSpPr>
            <a:spLocks noChangeArrowheads="1"/>
          </p:cNvSpPr>
          <p:nvPr/>
        </p:nvSpPr>
        <p:spPr bwMode="auto">
          <a:xfrm>
            <a:off x="60198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53" name="Oval 26"/>
          <p:cNvSpPr>
            <a:spLocks noChangeArrowheads="1"/>
          </p:cNvSpPr>
          <p:nvPr/>
        </p:nvSpPr>
        <p:spPr bwMode="auto">
          <a:xfrm>
            <a:off x="6934200" y="43211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54" name="Oval 27"/>
          <p:cNvSpPr>
            <a:spLocks noChangeArrowheads="1"/>
          </p:cNvSpPr>
          <p:nvPr/>
        </p:nvSpPr>
        <p:spPr bwMode="auto">
          <a:xfrm>
            <a:off x="7010400" y="49307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55" name="AutoShape 28"/>
          <p:cNvSpPr>
            <a:spLocks noChangeArrowheads="1"/>
          </p:cNvSpPr>
          <p:nvPr/>
        </p:nvSpPr>
        <p:spPr bwMode="auto">
          <a:xfrm>
            <a:off x="6477000" y="4549775"/>
            <a:ext cx="381000" cy="304800"/>
          </a:xfrm>
          <a:prstGeom prst="hexagon">
            <a:avLst>
              <a:gd name="adj" fmla="val 31250"/>
              <a:gd name="vf" fmla="val 115470"/>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56" name="AutoShape 29"/>
          <p:cNvSpPr>
            <a:spLocks noChangeArrowheads="1"/>
          </p:cNvSpPr>
          <p:nvPr/>
        </p:nvSpPr>
        <p:spPr bwMode="auto">
          <a:xfrm>
            <a:off x="64770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57" name="Text Box 30"/>
          <p:cNvSpPr txBox="1">
            <a:spLocks noChangeArrowheads="1"/>
          </p:cNvSpPr>
          <p:nvPr/>
        </p:nvSpPr>
        <p:spPr bwMode="auto">
          <a:xfrm>
            <a:off x="60960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3758" name="Text Box 31"/>
          <p:cNvSpPr txBox="1">
            <a:spLocks noChangeArrowheads="1"/>
          </p:cNvSpPr>
          <p:nvPr/>
        </p:nvSpPr>
        <p:spPr bwMode="auto">
          <a:xfrm>
            <a:off x="58674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C</a:t>
            </a:r>
          </a:p>
          <a:p>
            <a:pPr algn="ctr" eaLnBrk="1" fontAlgn="base" hangingPunct="1">
              <a:spcBef>
                <a:spcPct val="0"/>
              </a:spcBef>
              <a:spcAft>
                <a:spcPct val="0"/>
              </a:spcAft>
            </a:pPr>
            <a:r>
              <a:rPr lang="en-US" sz="1200" b="1" smtClean="0">
                <a:solidFill>
                  <a:srgbClr val="000000"/>
                </a:solidFill>
              </a:rPr>
              <a:t>Metro Wireless</a:t>
            </a:r>
          </a:p>
        </p:txBody>
      </p:sp>
      <p:sp>
        <p:nvSpPr>
          <p:cNvPr id="73759" name="Line 32"/>
          <p:cNvSpPr>
            <a:spLocks noChangeShapeType="1"/>
          </p:cNvSpPr>
          <p:nvPr/>
        </p:nvSpPr>
        <p:spPr bwMode="auto">
          <a:xfrm flipV="1">
            <a:off x="2209800" y="3779838"/>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3760" name="Line 33"/>
          <p:cNvSpPr>
            <a:spLocks noChangeShapeType="1"/>
          </p:cNvSpPr>
          <p:nvPr/>
        </p:nvSpPr>
        <p:spPr bwMode="auto">
          <a:xfrm>
            <a:off x="2209800" y="3779838"/>
            <a:ext cx="487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3761" name="Line 34"/>
          <p:cNvSpPr>
            <a:spLocks noChangeShapeType="1"/>
          </p:cNvSpPr>
          <p:nvPr/>
        </p:nvSpPr>
        <p:spPr bwMode="auto">
          <a:xfrm>
            <a:off x="7086600" y="3779838"/>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3762" name="Line 35"/>
          <p:cNvSpPr>
            <a:spLocks noChangeShapeType="1"/>
          </p:cNvSpPr>
          <p:nvPr/>
        </p:nvSpPr>
        <p:spPr bwMode="auto">
          <a:xfrm>
            <a:off x="5257800" y="4465638"/>
            <a:ext cx="8382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3763" name="Freeform 36"/>
          <p:cNvSpPr>
            <a:spLocks/>
          </p:cNvSpPr>
          <p:nvPr/>
        </p:nvSpPr>
        <p:spPr bwMode="auto">
          <a:xfrm>
            <a:off x="3200400" y="2255838"/>
            <a:ext cx="609600" cy="1447800"/>
          </a:xfrm>
          <a:custGeom>
            <a:avLst/>
            <a:gdLst>
              <a:gd name="T0" fmla="*/ 0 w 384"/>
              <a:gd name="T1" fmla="*/ 0 h 912"/>
              <a:gd name="T2" fmla="*/ 2147483647 w 384"/>
              <a:gd name="T3" fmla="*/ 2147483647 h 912"/>
              <a:gd name="T4" fmla="*/ 0 w 384"/>
              <a:gd name="T5" fmla="*/ 2147483647 h 912"/>
              <a:gd name="T6" fmla="*/ 0 60000 65536"/>
              <a:gd name="T7" fmla="*/ 0 60000 65536"/>
              <a:gd name="T8" fmla="*/ 0 60000 65536"/>
              <a:gd name="T9" fmla="*/ 0 w 384"/>
              <a:gd name="T10" fmla="*/ 0 h 912"/>
              <a:gd name="T11" fmla="*/ 384 w 384"/>
              <a:gd name="T12" fmla="*/ 912 h 912"/>
            </a:gdLst>
            <a:ahLst/>
            <a:cxnLst>
              <a:cxn ang="T6">
                <a:pos x="T0" y="T1"/>
              </a:cxn>
              <a:cxn ang="T7">
                <a:pos x="T2" y="T3"/>
              </a:cxn>
              <a:cxn ang="T8">
                <a:pos x="T4" y="T5"/>
              </a:cxn>
            </a:cxnLst>
            <a:rect l="T9" t="T10" r="T11" b="T12"/>
            <a:pathLst>
              <a:path w="384" h="912">
                <a:moveTo>
                  <a:pt x="0" y="0"/>
                </a:moveTo>
                <a:cubicBezTo>
                  <a:pt x="192" y="116"/>
                  <a:pt x="384" y="232"/>
                  <a:pt x="384" y="384"/>
                </a:cubicBezTo>
                <a:cubicBezTo>
                  <a:pt x="384" y="536"/>
                  <a:pt x="192" y="724"/>
                  <a:pt x="0" y="912"/>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3764" name="Freeform 37"/>
          <p:cNvSpPr>
            <a:spLocks/>
          </p:cNvSpPr>
          <p:nvPr/>
        </p:nvSpPr>
        <p:spPr bwMode="auto">
          <a:xfrm>
            <a:off x="3200400" y="2103438"/>
            <a:ext cx="1727200" cy="1600200"/>
          </a:xfrm>
          <a:custGeom>
            <a:avLst/>
            <a:gdLst>
              <a:gd name="T0" fmla="*/ 0 w 1088"/>
              <a:gd name="T1" fmla="*/ 0 h 1008"/>
              <a:gd name="T2" fmla="*/ 2147483647 w 1088"/>
              <a:gd name="T3" fmla="*/ 2147483647 h 1008"/>
              <a:gd name="T4" fmla="*/ 2147483647 w 1088"/>
              <a:gd name="T5" fmla="*/ 2147483647 h 1008"/>
              <a:gd name="T6" fmla="*/ 0 60000 65536"/>
              <a:gd name="T7" fmla="*/ 0 60000 65536"/>
              <a:gd name="T8" fmla="*/ 0 60000 65536"/>
              <a:gd name="T9" fmla="*/ 0 w 1088"/>
              <a:gd name="T10" fmla="*/ 0 h 1008"/>
              <a:gd name="T11" fmla="*/ 1088 w 1088"/>
              <a:gd name="T12" fmla="*/ 1008 h 1008"/>
            </a:gdLst>
            <a:ahLst/>
            <a:cxnLst>
              <a:cxn ang="T6">
                <a:pos x="T0" y="T1"/>
              </a:cxn>
              <a:cxn ang="T7">
                <a:pos x="T2" y="T3"/>
              </a:cxn>
              <a:cxn ang="T8">
                <a:pos x="T4" y="T5"/>
              </a:cxn>
            </a:cxnLst>
            <a:rect l="T9" t="T10" r="T11" b="T12"/>
            <a:pathLst>
              <a:path w="1088" h="1008">
                <a:moveTo>
                  <a:pt x="0" y="0"/>
                </a:moveTo>
                <a:cubicBezTo>
                  <a:pt x="368" y="84"/>
                  <a:pt x="736" y="168"/>
                  <a:pt x="912" y="336"/>
                </a:cubicBezTo>
                <a:cubicBezTo>
                  <a:pt x="1088" y="504"/>
                  <a:pt x="1072" y="756"/>
                  <a:pt x="1056" y="1008"/>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3765" name="Freeform 38"/>
          <p:cNvSpPr>
            <a:spLocks/>
          </p:cNvSpPr>
          <p:nvPr/>
        </p:nvSpPr>
        <p:spPr bwMode="auto">
          <a:xfrm>
            <a:off x="3190875" y="1941513"/>
            <a:ext cx="3362325" cy="1762125"/>
          </a:xfrm>
          <a:custGeom>
            <a:avLst/>
            <a:gdLst>
              <a:gd name="T0" fmla="*/ 0 w 2118"/>
              <a:gd name="T1" fmla="*/ 0 h 1110"/>
              <a:gd name="T2" fmla="*/ 2147483647 w 2118"/>
              <a:gd name="T3" fmla="*/ 2147483647 h 1110"/>
              <a:gd name="T4" fmla="*/ 2147483647 w 2118"/>
              <a:gd name="T5" fmla="*/ 2147483647 h 1110"/>
              <a:gd name="T6" fmla="*/ 0 60000 65536"/>
              <a:gd name="T7" fmla="*/ 0 60000 65536"/>
              <a:gd name="T8" fmla="*/ 0 60000 65536"/>
              <a:gd name="T9" fmla="*/ 0 w 2118"/>
              <a:gd name="T10" fmla="*/ 0 h 1110"/>
              <a:gd name="T11" fmla="*/ 2118 w 2118"/>
              <a:gd name="T12" fmla="*/ 1110 h 1110"/>
            </a:gdLst>
            <a:ahLst/>
            <a:cxnLst>
              <a:cxn ang="T6">
                <a:pos x="T0" y="T1"/>
              </a:cxn>
              <a:cxn ang="T7">
                <a:pos x="T2" y="T3"/>
              </a:cxn>
              <a:cxn ang="T8">
                <a:pos x="T4" y="T5"/>
              </a:cxn>
            </a:cxnLst>
            <a:rect l="T9" t="T10" r="T11" b="T12"/>
            <a:pathLst>
              <a:path w="2118" h="1110">
                <a:moveTo>
                  <a:pt x="0" y="0"/>
                </a:moveTo>
                <a:cubicBezTo>
                  <a:pt x="213" y="32"/>
                  <a:pt x="919" y="7"/>
                  <a:pt x="1272" y="192"/>
                </a:cubicBezTo>
                <a:cubicBezTo>
                  <a:pt x="1625" y="377"/>
                  <a:pt x="1942" y="919"/>
                  <a:pt x="2118" y="1110"/>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3766" name="Text Box 39"/>
          <p:cNvSpPr txBox="1">
            <a:spLocks noChangeArrowheads="1"/>
          </p:cNvSpPr>
          <p:nvPr/>
        </p:nvSpPr>
        <p:spPr bwMode="auto">
          <a:xfrm>
            <a:off x="3124200" y="1357313"/>
            <a:ext cx="2795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Experiment – Install my software,</a:t>
            </a:r>
          </a:p>
          <a:p>
            <a:pPr eaLnBrk="1" fontAlgn="base" hangingPunct="1">
              <a:spcBef>
                <a:spcPct val="0"/>
              </a:spcBef>
              <a:spcAft>
                <a:spcPct val="0"/>
              </a:spcAft>
            </a:pPr>
            <a:r>
              <a:rPr lang="en-US" sz="1400" smtClean="0">
                <a:solidFill>
                  <a:srgbClr val="000000"/>
                </a:solidFill>
              </a:rPr>
              <a:t>debug, collect data, retry, etc.</a:t>
            </a:r>
          </a:p>
        </p:txBody>
      </p:sp>
      <p:sp>
        <p:nvSpPr>
          <p:cNvPr id="73767" name="Line 40"/>
          <p:cNvSpPr>
            <a:spLocks noChangeShapeType="1"/>
          </p:cNvSpPr>
          <p:nvPr/>
        </p:nvSpPr>
        <p:spPr bwMode="auto">
          <a:xfrm flipH="1" flipV="1">
            <a:off x="4343400" y="4389438"/>
            <a:ext cx="3048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3768" name="Line 41"/>
          <p:cNvSpPr>
            <a:spLocks noChangeShapeType="1"/>
          </p:cNvSpPr>
          <p:nvPr/>
        </p:nvSpPr>
        <p:spPr bwMode="auto">
          <a:xfrm flipV="1">
            <a:off x="4724400" y="4465638"/>
            <a:ext cx="3048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3769" name="Line 42"/>
          <p:cNvSpPr>
            <a:spLocks noChangeShapeType="1"/>
          </p:cNvSpPr>
          <p:nvPr/>
        </p:nvSpPr>
        <p:spPr bwMode="auto">
          <a:xfrm flipV="1">
            <a:off x="6248400" y="4389438"/>
            <a:ext cx="762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3770" name="Oval 43"/>
          <p:cNvSpPr>
            <a:spLocks noChangeArrowheads="1"/>
          </p:cNvSpPr>
          <p:nvPr/>
        </p:nvSpPr>
        <p:spPr bwMode="auto">
          <a:xfrm>
            <a:off x="4191000" y="42449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71" name="Oval 44"/>
          <p:cNvSpPr>
            <a:spLocks noChangeArrowheads="1"/>
          </p:cNvSpPr>
          <p:nvPr/>
        </p:nvSpPr>
        <p:spPr bwMode="auto">
          <a:xfrm>
            <a:off x="4953000" y="43211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72" name="AutoShape 45"/>
          <p:cNvSpPr>
            <a:spLocks noChangeArrowheads="1"/>
          </p:cNvSpPr>
          <p:nvPr/>
        </p:nvSpPr>
        <p:spPr bwMode="auto">
          <a:xfrm>
            <a:off x="4495800" y="4549775"/>
            <a:ext cx="381000" cy="304800"/>
          </a:xfrm>
          <a:prstGeom prst="hexagon">
            <a:avLst>
              <a:gd name="adj" fmla="val 31250"/>
              <a:gd name="vf" fmla="val 115470"/>
            </a:avLst>
          </a:prstGeom>
          <a:solidFill>
            <a:srgbClr val="FFFF99"/>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73" name="Oval 46"/>
          <p:cNvSpPr>
            <a:spLocks noChangeArrowheads="1"/>
          </p:cNvSpPr>
          <p:nvPr/>
        </p:nvSpPr>
        <p:spPr bwMode="auto">
          <a:xfrm>
            <a:off x="6172200" y="42449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74" name="Oval 47"/>
          <p:cNvSpPr>
            <a:spLocks noChangeArrowheads="1"/>
          </p:cNvSpPr>
          <p:nvPr/>
        </p:nvSpPr>
        <p:spPr bwMode="auto">
          <a:xfrm>
            <a:off x="6096000" y="48545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3775" name="Text Box 48"/>
          <p:cNvSpPr txBox="1">
            <a:spLocks noChangeArrowheads="1"/>
          </p:cNvSpPr>
          <p:nvPr/>
        </p:nvSpPr>
        <p:spPr bwMode="auto">
          <a:xfrm>
            <a:off x="6096000" y="2027238"/>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smtClean="0">
                <a:solidFill>
                  <a:srgbClr val="000000"/>
                </a:solidFill>
              </a:rPr>
              <a:t>GENI</a:t>
            </a:r>
          </a:p>
          <a:p>
            <a:pPr algn="ctr" eaLnBrk="1" fontAlgn="base" hangingPunct="1">
              <a:spcBef>
                <a:spcPct val="0"/>
              </a:spcBef>
              <a:spcAft>
                <a:spcPct val="0"/>
              </a:spcAft>
            </a:pPr>
            <a:r>
              <a:rPr lang="en-US" sz="1400" smtClean="0">
                <a:solidFill>
                  <a:srgbClr val="000000"/>
                </a:solidFill>
              </a:rPr>
              <a:t>Clearinghouse</a:t>
            </a:r>
          </a:p>
        </p:txBody>
      </p:sp>
      <p:sp>
        <p:nvSpPr>
          <p:cNvPr id="73776" name="Rectangle 49"/>
          <p:cNvSpPr>
            <a:spLocks noGrp="1" noChangeArrowheads="1"/>
          </p:cNvSpPr>
          <p:nvPr>
            <p:ph type="title" idx="4294967295"/>
          </p:nvPr>
        </p:nvSpPr>
        <p:spPr>
          <a:xfrm>
            <a:off x="720725" y="533400"/>
            <a:ext cx="8423275" cy="838200"/>
          </a:xfrm>
        </p:spPr>
        <p:txBody>
          <a:bodyPr/>
          <a:lstStyle/>
          <a:p>
            <a:pPr eaLnBrk="1" hangingPunct="1"/>
            <a:r>
              <a:rPr lang="en-US">
                <a:latin typeface="Arial" charset="0"/>
                <a:ea typeface="ＭＳ Ｐゴシック" charset="0"/>
                <a:cs typeface="ＭＳ Ｐゴシック" charset="0"/>
              </a:rPr>
              <a:t>Experimentation</a:t>
            </a:r>
            <a:r>
              <a:rPr lang="en-US" sz="3200">
                <a:latin typeface="Arial" charset="0"/>
                <a:ea typeface="ＭＳ Ｐゴシック" charset="0"/>
                <a:cs typeface="ＭＳ Ｐゴシック" charset="0"/>
              </a:rPr>
              <a:t/>
            </a:r>
            <a:br>
              <a:rPr lang="en-US" sz="3200">
                <a:latin typeface="Arial" charset="0"/>
                <a:ea typeface="ＭＳ Ｐゴシック" charset="0"/>
                <a:cs typeface="ＭＳ Ｐゴシック" charset="0"/>
              </a:rPr>
            </a:br>
            <a:r>
              <a:rPr lang="en-US" sz="2000">
                <a:latin typeface="Arial" charset="0"/>
                <a:ea typeface="ＭＳ Ｐゴシック" charset="0"/>
                <a:cs typeface="ＭＳ Ｐゴシック" charset="0"/>
              </a:rPr>
              <a:t>Researcher loads software, debugs, collects measurements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MCj041580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95400" y="1189038"/>
            <a:ext cx="174783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AutoShape 3"/>
          <p:cNvSpPr>
            <a:spLocks noChangeArrowheads="1"/>
          </p:cNvSpPr>
          <p:nvPr/>
        </p:nvSpPr>
        <p:spPr bwMode="auto">
          <a:xfrm>
            <a:off x="6019800" y="1493838"/>
            <a:ext cx="1524000" cy="533400"/>
          </a:xfrm>
          <a:prstGeom prst="flowChartMagneticDisk">
            <a:avLst/>
          </a:prstGeom>
          <a:solidFill>
            <a:srgbClr val="F1EBFF"/>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80" name="Rectangle 4"/>
          <p:cNvSpPr>
            <a:spLocks noChangeArrowheads="1"/>
          </p:cNvSpPr>
          <p:nvPr/>
        </p:nvSpPr>
        <p:spPr bwMode="auto">
          <a:xfrm>
            <a:off x="17526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81" name="Rectangle 5"/>
          <p:cNvSpPr>
            <a:spLocks noChangeArrowheads="1"/>
          </p:cNvSpPr>
          <p:nvPr/>
        </p:nvSpPr>
        <p:spPr bwMode="auto">
          <a:xfrm>
            <a:off x="19050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82" name="Oval 6"/>
          <p:cNvSpPr>
            <a:spLocks noChangeArrowheads="1"/>
          </p:cNvSpPr>
          <p:nvPr/>
        </p:nvSpPr>
        <p:spPr bwMode="auto">
          <a:xfrm>
            <a:off x="2057400" y="42449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83" name="Oval 7"/>
          <p:cNvSpPr>
            <a:spLocks noChangeArrowheads="1"/>
          </p:cNvSpPr>
          <p:nvPr/>
        </p:nvSpPr>
        <p:spPr bwMode="auto">
          <a:xfrm>
            <a:off x="2819400" y="43211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84" name="Oval 8"/>
          <p:cNvSpPr>
            <a:spLocks noChangeArrowheads="1"/>
          </p:cNvSpPr>
          <p:nvPr/>
        </p:nvSpPr>
        <p:spPr bwMode="auto">
          <a:xfrm>
            <a:off x="1981200" y="48545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85" name="AutoShape 9"/>
          <p:cNvSpPr>
            <a:spLocks noChangeArrowheads="1"/>
          </p:cNvSpPr>
          <p:nvPr/>
        </p:nvSpPr>
        <p:spPr bwMode="auto">
          <a:xfrm>
            <a:off x="2362200" y="4549775"/>
            <a:ext cx="381000" cy="304800"/>
          </a:xfrm>
          <a:prstGeom prst="hexagon">
            <a:avLst>
              <a:gd name="adj" fmla="val 31250"/>
              <a:gd name="vf" fmla="val 115470"/>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86" name="Text Box 10"/>
          <p:cNvSpPr txBox="1">
            <a:spLocks noChangeArrowheads="1"/>
          </p:cNvSpPr>
          <p:nvPr/>
        </p:nvSpPr>
        <p:spPr bwMode="auto">
          <a:xfrm>
            <a:off x="19812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5787" name="Text Box 11"/>
          <p:cNvSpPr txBox="1">
            <a:spLocks noChangeArrowheads="1"/>
          </p:cNvSpPr>
          <p:nvPr/>
        </p:nvSpPr>
        <p:spPr bwMode="auto">
          <a:xfrm>
            <a:off x="17526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A</a:t>
            </a:r>
          </a:p>
          <a:p>
            <a:pPr algn="ctr" eaLnBrk="1" fontAlgn="base" hangingPunct="1">
              <a:spcBef>
                <a:spcPct val="0"/>
              </a:spcBef>
              <a:spcAft>
                <a:spcPct val="0"/>
              </a:spcAft>
            </a:pPr>
            <a:r>
              <a:rPr lang="en-US" sz="1200" b="1" smtClean="0">
                <a:solidFill>
                  <a:srgbClr val="000000"/>
                </a:solidFill>
              </a:rPr>
              <a:t>Computer Cluster</a:t>
            </a:r>
          </a:p>
        </p:txBody>
      </p:sp>
      <p:sp>
        <p:nvSpPr>
          <p:cNvPr id="75788" name="Rectangle 12"/>
          <p:cNvSpPr>
            <a:spLocks noChangeArrowheads="1"/>
          </p:cNvSpPr>
          <p:nvPr/>
        </p:nvSpPr>
        <p:spPr bwMode="auto">
          <a:xfrm>
            <a:off x="38862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89" name="Rectangle 13"/>
          <p:cNvSpPr>
            <a:spLocks noChangeArrowheads="1"/>
          </p:cNvSpPr>
          <p:nvPr/>
        </p:nvSpPr>
        <p:spPr bwMode="auto">
          <a:xfrm>
            <a:off x="40386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90" name="AutoShape 14"/>
          <p:cNvSpPr>
            <a:spLocks noChangeArrowheads="1"/>
          </p:cNvSpPr>
          <p:nvPr/>
        </p:nvSpPr>
        <p:spPr bwMode="auto">
          <a:xfrm>
            <a:off x="44958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91" name="Text Box 15"/>
          <p:cNvSpPr txBox="1">
            <a:spLocks noChangeArrowheads="1"/>
          </p:cNvSpPr>
          <p:nvPr/>
        </p:nvSpPr>
        <p:spPr bwMode="auto">
          <a:xfrm>
            <a:off x="41148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5792" name="Text Box 16"/>
          <p:cNvSpPr txBox="1">
            <a:spLocks noChangeArrowheads="1"/>
          </p:cNvSpPr>
          <p:nvPr/>
        </p:nvSpPr>
        <p:spPr bwMode="auto">
          <a:xfrm>
            <a:off x="38862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B</a:t>
            </a:r>
          </a:p>
          <a:p>
            <a:pPr algn="ctr" eaLnBrk="1" fontAlgn="base" hangingPunct="1">
              <a:spcBef>
                <a:spcPct val="0"/>
              </a:spcBef>
              <a:spcAft>
                <a:spcPct val="0"/>
              </a:spcAft>
            </a:pPr>
            <a:r>
              <a:rPr lang="en-US" sz="1200" b="1" smtClean="0">
                <a:solidFill>
                  <a:srgbClr val="000000"/>
                </a:solidFill>
              </a:rPr>
              <a:t>Backbone Net</a:t>
            </a:r>
            <a:endParaRPr lang="en-US" sz="1000" b="1" smtClean="0">
              <a:solidFill>
                <a:srgbClr val="000000"/>
              </a:solidFill>
            </a:endParaRPr>
          </a:p>
        </p:txBody>
      </p:sp>
      <p:sp>
        <p:nvSpPr>
          <p:cNvPr id="75793" name="Line 18"/>
          <p:cNvSpPr>
            <a:spLocks noChangeShapeType="1"/>
          </p:cNvSpPr>
          <p:nvPr/>
        </p:nvSpPr>
        <p:spPr bwMode="auto">
          <a:xfrm flipV="1">
            <a:off x="3200400" y="5006975"/>
            <a:ext cx="9144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794" name="Line 19"/>
          <p:cNvSpPr>
            <a:spLocks noChangeShapeType="1"/>
          </p:cNvSpPr>
          <p:nvPr/>
        </p:nvSpPr>
        <p:spPr bwMode="auto">
          <a:xfrm flipV="1">
            <a:off x="3124200" y="4397375"/>
            <a:ext cx="10668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795" name="Rectangle 20"/>
          <p:cNvSpPr>
            <a:spLocks noChangeArrowheads="1"/>
          </p:cNvSpPr>
          <p:nvPr/>
        </p:nvSpPr>
        <p:spPr bwMode="auto">
          <a:xfrm>
            <a:off x="58674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96" name="Rectangle 21"/>
          <p:cNvSpPr>
            <a:spLocks noChangeArrowheads="1"/>
          </p:cNvSpPr>
          <p:nvPr/>
        </p:nvSpPr>
        <p:spPr bwMode="auto">
          <a:xfrm>
            <a:off x="60198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97" name="Oval 22"/>
          <p:cNvSpPr>
            <a:spLocks noChangeArrowheads="1"/>
          </p:cNvSpPr>
          <p:nvPr/>
        </p:nvSpPr>
        <p:spPr bwMode="auto">
          <a:xfrm>
            <a:off x="6934200" y="43211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798" name="Text Box 23"/>
          <p:cNvSpPr txBox="1">
            <a:spLocks noChangeArrowheads="1"/>
          </p:cNvSpPr>
          <p:nvPr/>
        </p:nvSpPr>
        <p:spPr bwMode="auto">
          <a:xfrm>
            <a:off x="60960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5799" name="Text Box 24"/>
          <p:cNvSpPr txBox="1">
            <a:spLocks noChangeArrowheads="1"/>
          </p:cNvSpPr>
          <p:nvPr/>
        </p:nvSpPr>
        <p:spPr bwMode="auto">
          <a:xfrm>
            <a:off x="58674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C</a:t>
            </a:r>
          </a:p>
          <a:p>
            <a:pPr algn="ctr" eaLnBrk="1" fontAlgn="base" hangingPunct="1">
              <a:spcBef>
                <a:spcPct val="0"/>
              </a:spcBef>
              <a:spcAft>
                <a:spcPct val="0"/>
              </a:spcAft>
            </a:pPr>
            <a:r>
              <a:rPr lang="en-US" sz="1200" b="1" smtClean="0">
                <a:solidFill>
                  <a:srgbClr val="000000"/>
                </a:solidFill>
              </a:rPr>
              <a:t>Metro Wireless</a:t>
            </a:r>
          </a:p>
        </p:txBody>
      </p:sp>
      <p:sp>
        <p:nvSpPr>
          <p:cNvPr id="75800" name="Line 25"/>
          <p:cNvSpPr>
            <a:spLocks noChangeShapeType="1"/>
          </p:cNvSpPr>
          <p:nvPr/>
        </p:nvSpPr>
        <p:spPr bwMode="auto">
          <a:xfrm flipV="1">
            <a:off x="2209800" y="3779838"/>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01" name="Line 26"/>
          <p:cNvSpPr>
            <a:spLocks noChangeShapeType="1"/>
          </p:cNvSpPr>
          <p:nvPr/>
        </p:nvSpPr>
        <p:spPr bwMode="auto">
          <a:xfrm>
            <a:off x="2209800" y="3779838"/>
            <a:ext cx="487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02" name="Line 27"/>
          <p:cNvSpPr>
            <a:spLocks noChangeShapeType="1"/>
          </p:cNvSpPr>
          <p:nvPr/>
        </p:nvSpPr>
        <p:spPr bwMode="auto">
          <a:xfrm>
            <a:off x="7086600" y="3779838"/>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03" name="Line 28"/>
          <p:cNvSpPr>
            <a:spLocks noChangeShapeType="1"/>
          </p:cNvSpPr>
          <p:nvPr/>
        </p:nvSpPr>
        <p:spPr bwMode="auto">
          <a:xfrm>
            <a:off x="5257800" y="4465638"/>
            <a:ext cx="8382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04" name="Text Box 29"/>
          <p:cNvSpPr txBox="1">
            <a:spLocks noChangeArrowheads="1"/>
          </p:cNvSpPr>
          <p:nvPr/>
        </p:nvSpPr>
        <p:spPr bwMode="auto">
          <a:xfrm>
            <a:off x="3276600" y="1493838"/>
            <a:ext cx="1947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Make my slice bigger !</a:t>
            </a:r>
          </a:p>
        </p:txBody>
      </p:sp>
      <p:sp>
        <p:nvSpPr>
          <p:cNvPr id="75805" name="Line 30"/>
          <p:cNvSpPr>
            <a:spLocks noChangeShapeType="1"/>
          </p:cNvSpPr>
          <p:nvPr/>
        </p:nvSpPr>
        <p:spPr bwMode="auto">
          <a:xfrm flipH="1" flipV="1">
            <a:off x="4343400" y="4389438"/>
            <a:ext cx="3048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06" name="Line 31"/>
          <p:cNvSpPr>
            <a:spLocks noChangeShapeType="1"/>
          </p:cNvSpPr>
          <p:nvPr/>
        </p:nvSpPr>
        <p:spPr bwMode="auto">
          <a:xfrm flipV="1">
            <a:off x="4724400" y="4465638"/>
            <a:ext cx="3048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07" name="Line 32"/>
          <p:cNvSpPr>
            <a:spLocks noChangeShapeType="1"/>
          </p:cNvSpPr>
          <p:nvPr/>
        </p:nvSpPr>
        <p:spPr bwMode="auto">
          <a:xfrm flipV="1">
            <a:off x="6248400" y="4389438"/>
            <a:ext cx="762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08" name="Oval 33"/>
          <p:cNvSpPr>
            <a:spLocks noChangeArrowheads="1"/>
          </p:cNvSpPr>
          <p:nvPr/>
        </p:nvSpPr>
        <p:spPr bwMode="auto">
          <a:xfrm>
            <a:off x="4191000" y="42449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09" name="Oval 34"/>
          <p:cNvSpPr>
            <a:spLocks noChangeArrowheads="1"/>
          </p:cNvSpPr>
          <p:nvPr/>
        </p:nvSpPr>
        <p:spPr bwMode="auto">
          <a:xfrm>
            <a:off x="4953000" y="43211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10" name="Freeform 35"/>
          <p:cNvSpPr>
            <a:spLocks/>
          </p:cNvSpPr>
          <p:nvPr/>
        </p:nvSpPr>
        <p:spPr bwMode="auto">
          <a:xfrm>
            <a:off x="3124200" y="1798638"/>
            <a:ext cx="2743200" cy="609600"/>
          </a:xfrm>
          <a:custGeom>
            <a:avLst/>
            <a:gdLst>
              <a:gd name="T0" fmla="*/ 0 w 1728"/>
              <a:gd name="T1" fmla="*/ 2147483647 h 384"/>
              <a:gd name="T2" fmla="*/ 2147483647 w 1728"/>
              <a:gd name="T3" fmla="*/ 2147483647 h 384"/>
              <a:gd name="T4" fmla="*/ 2147483647 w 1728"/>
              <a:gd name="T5" fmla="*/ 0 h 384"/>
              <a:gd name="T6" fmla="*/ 0 60000 65536"/>
              <a:gd name="T7" fmla="*/ 0 60000 65536"/>
              <a:gd name="T8" fmla="*/ 0 60000 65536"/>
              <a:gd name="T9" fmla="*/ 0 w 1728"/>
              <a:gd name="T10" fmla="*/ 0 h 384"/>
              <a:gd name="T11" fmla="*/ 1728 w 1728"/>
              <a:gd name="T12" fmla="*/ 384 h 384"/>
            </a:gdLst>
            <a:ahLst/>
            <a:cxnLst>
              <a:cxn ang="T6">
                <a:pos x="T0" y="T1"/>
              </a:cxn>
              <a:cxn ang="T7">
                <a:pos x="T2" y="T3"/>
              </a:cxn>
              <a:cxn ang="T8">
                <a:pos x="T4" y="T5"/>
              </a:cxn>
            </a:cxnLst>
            <a:rect l="T9" t="T10" r="T11" b="T12"/>
            <a:pathLst>
              <a:path w="1728" h="384">
                <a:moveTo>
                  <a:pt x="0" y="384"/>
                </a:moveTo>
                <a:cubicBezTo>
                  <a:pt x="264" y="272"/>
                  <a:pt x="528" y="160"/>
                  <a:pt x="816" y="96"/>
                </a:cubicBezTo>
                <a:cubicBezTo>
                  <a:pt x="1104" y="32"/>
                  <a:pt x="1416" y="16"/>
                  <a:pt x="1728" y="0"/>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5811" name="Freeform 36"/>
          <p:cNvSpPr>
            <a:spLocks/>
          </p:cNvSpPr>
          <p:nvPr/>
        </p:nvSpPr>
        <p:spPr bwMode="auto">
          <a:xfrm>
            <a:off x="3048000" y="2103438"/>
            <a:ext cx="3048000" cy="1600200"/>
          </a:xfrm>
          <a:custGeom>
            <a:avLst/>
            <a:gdLst>
              <a:gd name="T0" fmla="*/ 2147483647 w 1920"/>
              <a:gd name="T1" fmla="*/ 0 h 1008"/>
              <a:gd name="T2" fmla="*/ 2147483647 w 1920"/>
              <a:gd name="T3" fmla="*/ 2147483647 h 1008"/>
              <a:gd name="T4" fmla="*/ 0 w 1920"/>
              <a:gd name="T5" fmla="*/ 2147483647 h 1008"/>
              <a:gd name="T6" fmla="*/ 0 60000 65536"/>
              <a:gd name="T7" fmla="*/ 0 60000 65536"/>
              <a:gd name="T8" fmla="*/ 0 60000 65536"/>
              <a:gd name="T9" fmla="*/ 0 w 1920"/>
              <a:gd name="T10" fmla="*/ 0 h 1008"/>
              <a:gd name="T11" fmla="*/ 1920 w 1920"/>
              <a:gd name="T12" fmla="*/ 1008 h 1008"/>
            </a:gdLst>
            <a:ahLst/>
            <a:cxnLst>
              <a:cxn ang="T6">
                <a:pos x="T0" y="T1"/>
              </a:cxn>
              <a:cxn ang="T7">
                <a:pos x="T2" y="T3"/>
              </a:cxn>
              <a:cxn ang="T8">
                <a:pos x="T4" y="T5"/>
              </a:cxn>
            </a:cxnLst>
            <a:rect l="T9" t="T10" r="T11" b="T12"/>
            <a:pathLst>
              <a:path w="1920" h="1008">
                <a:moveTo>
                  <a:pt x="1920" y="0"/>
                </a:moveTo>
                <a:cubicBezTo>
                  <a:pt x="1360" y="180"/>
                  <a:pt x="800" y="360"/>
                  <a:pt x="480" y="528"/>
                </a:cubicBezTo>
                <a:cubicBezTo>
                  <a:pt x="160" y="696"/>
                  <a:pt x="80" y="852"/>
                  <a:pt x="0" y="1008"/>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5812" name="Freeform 37"/>
          <p:cNvSpPr>
            <a:spLocks/>
          </p:cNvSpPr>
          <p:nvPr/>
        </p:nvSpPr>
        <p:spPr bwMode="auto">
          <a:xfrm>
            <a:off x="4648200" y="2179638"/>
            <a:ext cx="1524000" cy="1524000"/>
          </a:xfrm>
          <a:custGeom>
            <a:avLst/>
            <a:gdLst>
              <a:gd name="T0" fmla="*/ 2147483647 w 960"/>
              <a:gd name="T1" fmla="*/ 0 h 960"/>
              <a:gd name="T2" fmla="*/ 2147483647 w 960"/>
              <a:gd name="T3" fmla="*/ 2147483647 h 960"/>
              <a:gd name="T4" fmla="*/ 0 w 960"/>
              <a:gd name="T5" fmla="*/ 2147483647 h 960"/>
              <a:gd name="T6" fmla="*/ 0 60000 65536"/>
              <a:gd name="T7" fmla="*/ 0 60000 65536"/>
              <a:gd name="T8" fmla="*/ 0 60000 65536"/>
              <a:gd name="T9" fmla="*/ 0 w 960"/>
              <a:gd name="T10" fmla="*/ 0 h 960"/>
              <a:gd name="T11" fmla="*/ 960 w 960"/>
              <a:gd name="T12" fmla="*/ 960 h 960"/>
            </a:gdLst>
            <a:ahLst/>
            <a:cxnLst>
              <a:cxn ang="T6">
                <a:pos x="T0" y="T1"/>
              </a:cxn>
              <a:cxn ang="T7">
                <a:pos x="T2" y="T3"/>
              </a:cxn>
              <a:cxn ang="T8">
                <a:pos x="T4" y="T5"/>
              </a:cxn>
            </a:cxnLst>
            <a:rect l="T9" t="T10" r="T11" b="T12"/>
            <a:pathLst>
              <a:path w="960" h="960">
                <a:moveTo>
                  <a:pt x="960" y="0"/>
                </a:moveTo>
                <a:cubicBezTo>
                  <a:pt x="656" y="160"/>
                  <a:pt x="352" y="320"/>
                  <a:pt x="192" y="480"/>
                </a:cubicBezTo>
                <a:cubicBezTo>
                  <a:pt x="32" y="640"/>
                  <a:pt x="16" y="800"/>
                  <a:pt x="0" y="960"/>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5813" name="Freeform 38"/>
          <p:cNvSpPr>
            <a:spLocks/>
          </p:cNvSpPr>
          <p:nvPr/>
        </p:nvSpPr>
        <p:spPr bwMode="auto">
          <a:xfrm>
            <a:off x="5740400" y="2332038"/>
            <a:ext cx="736600" cy="1371600"/>
          </a:xfrm>
          <a:custGeom>
            <a:avLst/>
            <a:gdLst>
              <a:gd name="T0" fmla="*/ 2147483647 w 464"/>
              <a:gd name="T1" fmla="*/ 0 h 864"/>
              <a:gd name="T2" fmla="*/ 2147483647 w 464"/>
              <a:gd name="T3" fmla="*/ 2147483647 h 864"/>
              <a:gd name="T4" fmla="*/ 2147483647 w 464"/>
              <a:gd name="T5" fmla="*/ 2147483647 h 864"/>
              <a:gd name="T6" fmla="*/ 0 60000 65536"/>
              <a:gd name="T7" fmla="*/ 0 60000 65536"/>
              <a:gd name="T8" fmla="*/ 0 60000 65536"/>
              <a:gd name="T9" fmla="*/ 0 w 464"/>
              <a:gd name="T10" fmla="*/ 0 h 864"/>
              <a:gd name="T11" fmla="*/ 464 w 464"/>
              <a:gd name="T12" fmla="*/ 864 h 864"/>
            </a:gdLst>
            <a:ahLst/>
            <a:cxnLst>
              <a:cxn ang="T6">
                <a:pos x="T0" y="T1"/>
              </a:cxn>
              <a:cxn ang="T7">
                <a:pos x="T2" y="T3"/>
              </a:cxn>
              <a:cxn ang="T8">
                <a:pos x="T4" y="T5"/>
              </a:cxn>
            </a:cxnLst>
            <a:rect l="T9" t="T10" r="T11" b="T12"/>
            <a:pathLst>
              <a:path w="464" h="864">
                <a:moveTo>
                  <a:pt x="272" y="0"/>
                </a:moveTo>
                <a:cubicBezTo>
                  <a:pt x="136" y="96"/>
                  <a:pt x="0" y="192"/>
                  <a:pt x="32" y="336"/>
                </a:cubicBezTo>
                <a:cubicBezTo>
                  <a:pt x="64" y="480"/>
                  <a:pt x="264" y="672"/>
                  <a:pt x="464" y="864"/>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5814" name="Line 39"/>
          <p:cNvSpPr>
            <a:spLocks noChangeShapeType="1"/>
          </p:cNvSpPr>
          <p:nvPr/>
        </p:nvSpPr>
        <p:spPr bwMode="auto">
          <a:xfrm flipV="1">
            <a:off x="2514600" y="5075238"/>
            <a:ext cx="5334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15" name="Line 40"/>
          <p:cNvSpPr>
            <a:spLocks noChangeShapeType="1"/>
          </p:cNvSpPr>
          <p:nvPr/>
        </p:nvSpPr>
        <p:spPr bwMode="auto">
          <a:xfrm>
            <a:off x="6248400" y="4999038"/>
            <a:ext cx="3810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16" name="Line 41"/>
          <p:cNvSpPr>
            <a:spLocks noChangeShapeType="1"/>
          </p:cNvSpPr>
          <p:nvPr/>
        </p:nvSpPr>
        <p:spPr bwMode="auto">
          <a:xfrm flipH="1">
            <a:off x="6629400" y="5075238"/>
            <a:ext cx="4572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17" name="Line 42"/>
          <p:cNvSpPr>
            <a:spLocks noChangeShapeType="1"/>
          </p:cNvSpPr>
          <p:nvPr/>
        </p:nvSpPr>
        <p:spPr bwMode="auto">
          <a:xfrm flipH="1" flipV="1">
            <a:off x="6629400" y="4694238"/>
            <a:ext cx="5334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18" name="AutoShape 43"/>
          <p:cNvSpPr>
            <a:spLocks noChangeArrowheads="1"/>
          </p:cNvSpPr>
          <p:nvPr/>
        </p:nvSpPr>
        <p:spPr bwMode="auto">
          <a:xfrm>
            <a:off x="2362200" y="5083175"/>
            <a:ext cx="304800" cy="304800"/>
          </a:xfrm>
          <a:prstGeom prst="pentagon">
            <a:avLst/>
          </a:prstGeom>
          <a:solidFill>
            <a:srgbClr val="FFFF99"/>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19" name="Oval 44"/>
          <p:cNvSpPr>
            <a:spLocks noChangeArrowheads="1"/>
          </p:cNvSpPr>
          <p:nvPr/>
        </p:nvSpPr>
        <p:spPr bwMode="auto">
          <a:xfrm>
            <a:off x="7010400" y="49307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20" name="AutoShape 45"/>
          <p:cNvSpPr>
            <a:spLocks noChangeArrowheads="1"/>
          </p:cNvSpPr>
          <p:nvPr/>
        </p:nvSpPr>
        <p:spPr bwMode="auto">
          <a:xfrm>
            <a:off x="6477000" y="5083175"/>
            <a:ext cx="304800" cy="304800"/>
          </a:xfrm>
          <a:prstGeom prst="pentagon">
            <a:avLst/>
          </a:prstGeom>
          <a:solidFill>
            <a:srgbClr val="FFFF99"/>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21" name="Line 46"/>
          <p:cNvSpPr>
            <a:spLocks noChangeShapeType="1"/>
          </p:cNvSpPr>
          <p:nvPr/>
        </p:nvSpPr>
        <p:spPr bwMode="auto">
          <a:xfrm flipH="1" flipV="1">
            <a:off x="6324600" y="4389438"/>
            <a:ext cx="3048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22" name="Oval 47"/>
          <p:cNvSpPr>
            <a:spLocks noChangeArrowheads="1"/>
          </p:cNvSpPr>
          <p:nvPr/>
        </p:nvSpPr>
        <p:spPr bwMode="auto">
          <a:xfrm>
            <a:off x="2895600" y="49307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23" name="Line 48"/>
          <p:cNvSpPr>
            <a:spLocks noChangeShapeType="1"/>
          </p:cNvSpPr>
          <p:nvPr/>
        </p:nvSpPr>
        <p:spPr bwMode="auto">
          <a:xfrm flipV="1">
            <a:off x="4267200" y="4694238"/>
            <a:ext cx="3810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24" name="Line 49"/>
          <p:cNvSpPr>
            <a:spLocks noChangeShapeType="1"/>
          </p:cNvSpPr>
          <p:nvPr/>
        </p:nvSpPr>
        <p:spPr bwMode="auto">
          <a:xfrm flipH="1" flipV="1">
            <a:off x="4724400" y="4694238"/>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25" name="Line 50"/>
          <p:cNvSpPr>
            <a:spLocks noChangeShapeType="1"/>
          </p:cNvSpPr>
          <p:nvPr/>
        </p:nvSpPr>
        <p:spPr bwMode="auto">
          <a:xfrm flipH="1">
            <a:off x="5105400" y="4999038"/>
            <a:ext cx="10668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5826" name="Oval 51"/>
          <p:cNvSpPr>
            <a:spLocks noChangeArrowheads="1"/>
          </p:cNvSpPr>
          <p:nvPr/>
        </p:nvSpPr>
        <p:spPr bwMode="auto">
          <a:xfrm>
            <a:off x="5029200" y="49307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27" name="Oval 52"/>
          <p:cNvSpPr>
            <a:spLocks noChangeArrowheads="1"/>
          </p:cNvSpPr>
          <p:nvPr/>
        </p:nvSpPr>
        <p:spPr bwMode="auto">
          <a:xfrm>
            <a:off x="4114800" y="48545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28" name="AutoShape 53"/>
          <p:cNvSpPr>
            <a:spLocks noChangeArrowheads="1"/>
          </p:cNvSpPr>
          <p:nvPr/>
        </p:nvSpPr>
        <p:spPr bwMode="auto">
          <a:xfrm>
            <a:off x="4495800" y="4549775"/>
            <a:ext cx="381000" cy="304800"/>
          </a:xfrm>
          <a:prstGeom prst="hexagon">
            <a:avLst>
              <a:gd name="adj" fmla="val 31250"/>
              <a:gd name="vf" fmla="val 115470"/>
            </a:avLst>
          </a:prstGeom>
          <a:solidFill>
            <a:srgbClr val="FFFF99"/>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29" name="Oval 54"/>
          <p:cNvSpPr>
            <a:spLocks noChangeArrowheads="1"/>
          </p:cNvSpPr>
          <p:nvPr/>
        </p:nvSpPr>
        <p:spPr bwMode="auto">
          <a:xfrm>
            <a:off x="6096000" y="48545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30" name="AutoShape 55"/>
          <p:cNvSpPr>
            <a:spLocks noChangeArrowheads="1"/>
          </p:cNvSpPr>
          <p:nvPr/>
        </p:nvSpPr>
        <p:spPr bwMode="auto">
          <a:xfrm>
            <a:off x="6477000" y="4549775"/>
            <a:ext cx="381000" cy="304800"/>
          </a:xfrm>
          <a:prstGeom prst="hexagon">
            <a:avLst>
              <a:gd name="adj" fmla="val 31250"/>
              <a:gd name="vf" fmla="val 115470"/>
            </a:avLst>
          </a:prstGeom>
          <a:solidFill>
            <a:srgbClr val="FFFF99"/>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31" name="Oval 56"/>
          <p:cNvSpPr>
            <a:spLocks noChangeArrowheads="1"/>
          </p:cNvSpPr>
          <p:nvPr/>
        </p:nvSpPr>
        <p:spPr bwMode="auto">
          <a:xfrm>
            <a:off x="6172200" y="42449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5832" name="Text Box 57"/>
          <p:cNvSpPr txBox="1">
            <a:spLocks noChangeArrowheads="1"/>
          </p:cNvSpPr>
          <p:nvPr/>
        </p:nvSpPr>
        <p:spPr bwMode="auto">
          <a:xfrm>
            <a:off x="6096000" y="2027238"/>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smtClean="0">
                <a:solidFill>
                  <a:srgbClr val="000000"/>
                </a:solidFill>
              </a:rPr>
              <a:t>GENI</a:t>
            </a:r>
          </a:p>
          <a:p>
            <a:pPr algn="ctr" eaLnBrk="1" fontAlgn="base" hangingPunct="1">
              <a:spcBef>
                <a:spcPct val="0"/>
              </a:spcBef>
              <a:spcAft>
                <a:spcPct val="0"/>
              </a:spcAft>
            </a:pPr>
            <a:r>
              <a:rPr lang="en-US" sz="1400" smtClean="0">
                <a:solidFill>
                  <a:srgbClr val="000000"/>
                </a:solidFill>
              </a:rPr>
              <a:t>Clearinghouse</a:t>
            </a:r>
          </a:p>
        </p:txBody>
      </p:sp>
      <p:sp>
        <p:nvSpPr>
          <p:cNvPr id="75833" name="Rectangle 58"/>
          <p:cNvSpPr>
            <a:spLocks noGrp="1" noChangeArrowheads="1"/>
          </p:cNvSpPr>
          <p:nvPr>
            <p:ph type="title" idx="4294967295"/>
          </p:nvPr>
        </p:nvSpPr>
        <p:spPr>
          <a:xfrm>
            <a:off x="720725" y="533400"/>
            <a:ext cx="8423275" cy="838200"/>
          </a:xfrm>
        </p:spPr>
        <p:txBody>
          <a:bodyPr/>
          <a:lstStyle/>
          <a:p>
            <a:pPr eaLnBrk="1" hangingPunct="1"/>
            <a:r>
              <a:rPr lang="en-US">
                <a:latin typeface="Arial" charset="0"/>
                <a:ea typeface="ＭＳ Ｐゴシック" charset="0"/>
                <a:cs typeface="ＭＳ Ｐゴシック" charset="0"/>
              </a:rPr>
              <a:t>Slice growth &amp; revision</a:t>
            </a:r>
            <a:br>
              <a:rPr lang="en-US">
                <a:latin typeface="Arial" charset="0"/>
                <a:ea typeface="ＭＳ Ｐゴシック" charset="0"/>
                <a:cs typeface="ＭＳ Ｐゴシック" charset="0"/>
              </a:rPr>
            </a:br>
            <a:r>
              <a:rPr lang="en-US" sz="1800">
                <a:latin typeface="Arial" charset="0"/>
                <a:ea typeface="ＭＳ Ｐゴシック" charset="0"/>
                <a:cs typeface="ＭＳ Ｐゴシック" charset="0"/>
              </a:rPr>
              <a:t>Allows successful, long-running experiments to grow larger</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MCj041580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95400" y="1189038"/>
            <a:ext cx="174783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AutoShape 3"/>
          <p:cNvSpPr>
            <a:spLocks noChangeArrowheads="1"/>
          </p:cNvSpPr>
          <p:nvPr/>
        </p:nvSpPr>
        <p:spPr bwMode="auto">
          <a:xfrm>
            <a:off x="6019800" y="1493838"/>
            <a:ext cx="1524000" cy="533400"/>
          </a:xfrm>
          <a:prstGeom prst="flowChartMagneticDisk">
            <a:avLst/>
          </a:prstGeom>
          <a:solidFill>
            <a:srgbClr val="F1EBFF"/>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28" name="Rectangle 4"/>
          <p:cNvSpPr>
            <a:spLocks noChangeArrowheads="1"/>
          </p:cNvSpPr>
          <p:nvPr/>
        </p:nvSpPr>
        <p:spPr bwMode="auto">
          <a:xfrm>
            <a:off x="9906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29" name="Rectangle 5"/>
          <p:cNvSpPr>
            <a:spLocks noChangeArrowheads="1"/>
          </p:cNvSpPr>
          <p:nvPr/>
        </p:nvSpPr>
        <p:spPr bwMode="auto">
          <a:xfrm>
            <a:off x="11430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30" name="Oval 6"/>
          <p:cNvSpPr>
            <a:spLocks noChangeArrowheads="1"/>
          </p:cNvSpPr>
          <p:nvPr/>
        </p:nvSpPr>
        <p:spPr bwMode="auto">
          <a:xfrm>
            <a:off x="1295400" y="42449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31" name="Oval 7"/>
          <p:cNvSpPr>
            <a:spLocks noChangeArrowheads="1"/>
          </p:cNvSpPr>
          <p:nvPr/>
        </p:nvSpPr>
        <p:spPr bwMode="auto">
          <a:xfrm>
            <a:off x="2057400" y="43211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32" name="Oval 8"/>
          <p:cNvSpPr>
            <a:spLocks noChangeArrowheads="1"/>
          </p:cNvSpPr>
          <p:nvPr/>
        </p:nvSpPr>
        <p:spPr bwMode="auto">
          <a:xfrm>
            <a:off x="1219200" y="48545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33" name="AutoShape 9"/>
          <p:cNvSpPr>
            <a:spLocks noChangeArrowheads="1"/>
          </p:cNvSpPr>
          <p:nvPr/>
        </p:nvSpPr>
        <p:spPr bwMode="auto">
          <a:xfrm>
            <a:off x="1600200" y="4549775"/>
            <a:ext cx="381000" cy="304800"/>
          </a:xfrm>
          <a:prstGeom prst="hexagon">
            <a:avLst>
              <a:gd name="adj" fmla="val 31250"/>
              <a:gd name="vf" fmla="val 115470"/>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34" name="Text Box 10"/>
          <p:cNvSpPr txBox="1">
            <a:spLocks noChangeArrowheads="1"/>
          </p:cNvSpPr>
          <p:nvPr/>
        </p:nvSpPr>
        <p:spPr bwMode="auto">
          <a:xfrm>
            <a:off x="12192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7835" name="Text Box 11"/>
          <p:cNvSpPr txBox="1">
            <a:spLocks noChangeArrowheads="1"/>
          </p:cNvSpPr>
          <p:nvPr/>
        </p:nvSpPr>
        <p:spPr bwMode="auto">
          <a:xfrm>
            <a:off x="9906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A</a:t>
            </a:r>
          </a:p>
          <a:p>
            <a:pPr algn="ctr" eaLnBrk="1" fontAlgn="base" hangingPunct="1">
              <a:spcBef>
                <a:spcPct val="0"/>
              </a:spcBef>
              <a:spcAft>
                <a:spcPct val="0"/>
              </a:spcAft>
            </a:pPr>
            <a:r>
              <a:rPr lang="en-US" sz="1200" b="1" smtClean="0">
                <a:solidFill>
                  <a:srgbClr val="000000"/>
                </a:solidFill>
              </a:rPr>
              <a:t>Computer Cluster</a:t>
            </a:r>
          </a:p>
        </p:txBody>
      </p:sp>
      <p:sp>
        <p:nvSpPr>
          <p:cNvPr id="77836" name="Rectangle 12"/>
          <p:cNvSpPr>
            <a:spLocks noChangeArrowheads="1"/>
          </p:cNvSpPr>
          <p:nvPr/>
        </p:nvSpPr>
        <p:spPr bwMode="auto">
          <a:xfrm>
            <a:off x="31242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37" name="Rectangle 13"/>
          <p:cNvSpPr>
            <a:spLocks noChangeArrowheads="1"/>
          </p:cNvSpPr>
          <p:nvPr/>
        </p:nvSpPr>
        <p:spPr bwMode="auto">
          <a:xfrm>
            <a:off x="32766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38" name="AutoShape 14"/>
          <p:cNvSpPr>
            <a:spLocks noChangeArrowheads="1"/>
          </p:cNvSpPr>
          <p:nvPr/>
        </p:nvSpPr>
        <p:spPr bwMode="auto">
          <a:xfrm>
            <a:off x="37338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39" name="Text Box 15"/>
          <p:cNvSpPr txBox="1">
            <a:spLocks noChangeArrowheads="1"/>
          </p:cNvSpPr>
          <p:nvPr/>
        </p:nvSpPr>
        <p:spPr bwMode="auto">
          <a:xfrm>
            <a:off x="33528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7840" name="Text Box 16"/>
          <p:cNvSpPr txBox="1">
            <a:spLocks noChangeArrowheads="1"/>
          </p:cNvSpPr>
          <p:nvPr/>
        </p:nvSpPr>
        <p:spPr bwMode="auto">
          <a:xfrm>
            <a:off x="31242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B</a:t>
            </a:r>
          </a:p>
          <a:p>
            <a:pPr algn="ctr" eaLnBrk="1" fontAlgn="base" hangingPunct="1">
              <a:spcBef>
                <a:spcPct val="0"/>
              </a:spcBef>
              <a:spcAft>
                <a:spcPct val="0"/>
              </a:spcAft>
            </a:pPr>
            <a:r>
              <a:rPr lang="en-US" sz="1200" b="1" smtClean="0">
                <a:solidFill>
                  <a:srgbClr val="000000"/>
                </a:solidFill>
              </a:rPr>
              <a:t>Backbone Net</a:t>
            </a:r>
            <a:endParaRPr lang="en-US" sz="1000" b="1" smtClean="0">
              <a:solidFill>
                <a:srgbClr val="000000"/>
              </a:solidFill>
            </a:endParaRPr>
          </a:p>
        </p:txBody>
      </p:sp>
      <p:sp>
        <p:nvSpPr>
          <p:cNvPr id="77841" name="Line 18"/>
          <p:cNvSpPr>
            <a:spLocks noChangeShapeType="1"/>
          </p:cNvSpPr>
          <p:nvPr/>
        </p:nvSpPr>
        <p:spPr bwMode="auto">
          <a:xfrm flipV="1">
            <a:off x="2438400" y="5006975"/>
            <a:ext cx="9144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42" name="Line 19"/>
          <p:cNvSpPr>
            <a:spLocks noChangeShapeType="1"/>
          </p:cNvSpPr>
          <p:nvPr/>
        </p:nvSpPr>
        <p:spPr bwMode="auto">
          <a:xfrm flipV="1">
            <a:off x="2362200" y="4397375"/>
            <a:ext cx="10668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43" name="Rectangle 20"/>
          <p:cNvSpPr>
            <a:spLocks noChangeArrowheads="1"/>
          </p:cNvSpPr>
          <p:nvPr/>
        </p:nvSpPr>
        <p:spPr bwMode="auto">
          <a:xfrm>
            <a:off x="51054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44" name="Rectangle 21"/>
          <p:cNvSpPr>
            <a:spLocks noChangeArrowheads="1"/>
          </p:cNvSpPr>
          <p:nvPr/>
        </p:nvSpPr>
        <p:spPr bwMode="auto">
          <a:xfrm>
            <a:off x="52578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45" name="Oval 22"/>
          <p:cNvSpPr>
            <a:spLocks noChangeArrowheads="1"/>
          </p:cNvSpPr>
          <p:nvPr/>
        </p:nvSpPr>
        <p:spPr bwMode="auto">
          <a:xfrm>
            <a:off x="6172200" y="43211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46" name="Text Box 23"/>
          <p:cNvSpPr txBox="1">
            <a:spLocks noChangeArrowheads="1"/>
          </p:cNvSpPr>
          <p:nvPr/>
        </p:nvSpPr>
        <p:spPr bwMode="auto">
          <a:xfrm>
            <a:off x="53340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7847" name="Text Box 24"/>
          <p:cNvSpPr txBox="1">
            <a:spLocks noChangeArrowheads="1"/>
          </p:cNvSpPr>
          <p:nvPr/>
        </p:nvSpPr>
        <p:spPr bwMode="auto">
          <a:xfrm>
            <a:off x="51054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C</a:t>
            </a:r>
          </a:p>
          <a:p>
            <a:pPr algn="ctr" eaLnBrk="1" fontAlgn="base" hangingPunct="1">
              <a:spcBef>
                <a:spcPct val="0"/>
              </a:spcBef>
              <a:spcAft>
                <a:spcPct val="0"/>
              </a:spcAft>
            </a:pPr>
            <a:r>
              <a:rPr lang="en-US" sz="1200" b="1" smtClean="0">
                <a:solidFill>
                  <a:srgbClr val="000000"/>
                </a:solidFill>
              </a:rPr>
              <a:t>Metro Wireless</a:t>
            </a:r>
          </a:p>
        </p:txBody>
      </p:sp>
      <p:sp>
        <p:nvSpPr>
          <p:cNvPr id="77848" name="Line 25"/>
          <p:cNvSpPr>
            <a:spLocks noChangeShapeType="1"/>
          </p:cNvSpPr>
          <p:nvPr/>
        </p:nvSpPr>
        <p:spPr bwMode="auto">
          <a:xfrm>
            <a:off x="3581400" y="3779838"/>
            <a:ext cx="472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49" name="Line 26"/>
          <p:cNvSpPr>
            <a:spLocks noChangeShapeType="1"/>
          </p:cNvSpPr>
          <p:nvPr/>
        </p:nvSpPr>
        <p:spPr bwMode="auto">
          <a:xfrm>
            <a:off x="3581400" y="3779838"/>
            <a:ext cx="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50" name="Line 27"/>
          <p:cNvSpPr>
            <a:spLocks noChangeShapeType="1"/>
          </p:cNvSpPr>
          <p:nvPr/>
        </p:nvSpPr>
        <p:spPr bwMode="auto">
          <a:xfrm>
            <a:off x="4495800" y="4465638"/>
            <a:ext cx="8382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51" name="Text Box 28"/>
          <p:cNvSpPr txBox="1">
            <a:spLocks noChangeArrowheads="1"/>
          </p:cNvSpPr>
          <p:nvPr/>
        </p:nvSpPr>
        <p:spPr bwMode="auto">
          <a:xfrm>
            <a:off x="3276600" y="1493838"/>
            <a:ext cx="2381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Make my slice even bigger !</a:t>
            </a:r>
          </a:p>
        </p:txBody>
      </p:sp>
      <p:sp>
        <p:nvSpPr>
          <p:cNvPr id="77852" name="Line 29"/>
          <p:cNvSpPr>
            <a:spLocks noChangeShapeType="1"/>
          </p:cNvSpPr>
          <p:nvPr/>
        </p:nvSpPr>
        <p:spPr bwMode="auto">
          <a:xfrm flipH="1" flipV="1">
            <a:off x="3581400" y="4389438"/>
            <a:ext cx="3048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53" name="Line 30"/>
          <p:cNvSpPr>
            <a:spLocks noChangeShapeType="1"/>
          </p:cNvSpPr>
          <p:nvPr/>
        </p:nvSpPr>
        <p:spPr bwMode="auto">
          <a:xfrm flipV="1">
            <a:off x="3962400" y="4465638"/>
            <a:ext cx="3048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54" name="Line 31"/>
          <p:cNvSpPr>
            <a:spLocks noChangeShapeType="1"/>
          </p:cNvSpPr>
          <p:nvPr/>
        </p:nvSpPr>
        <p:spPr bwMode="auto">
          <a:xfrm flipV="1">
            <a:off x="5486400" y="4389438"/>
            <a:ext cx="762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55" name="Oval 32"/>
          <p:cNvSpPr>
            <a:spLocks noChangeArrowheads="1"/>
          </p:cNvSpPr>
          <p:nvPr/>
        </p:nvSpPr>
        <p:spPr bwMode="auto">
          <a:xfrm>
            <a:off x="3429000" y="42449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56" name="Oval 33"/>
          <p:cNvSpPr>
            <a:spLocks noChangeArrowheads="1"/>
          </p:cNvSpPr>
          <p:nvPr/>
        </p:nvSpPr>
        <p:spPr bwMode="auto">
          <a:xfrm>
            <a:off x="4191000" y="43211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57" name="Freeform 34"/>
          <p:cNvSpPr>
            <a:spLocks/>
          </p:cNvSpPr>
          <p:nvPr/>
        </p:nvSpPr>
        <p:spPr bwMode="auto">
          <a:xfrm>
            <a:off x="3124200" y="1798638"/>
            <a:ext cx="2743200" cy="609600"/>
          </a:xfrm>
          <a:custGeom>
            <a:avLst/>
            <a:gdLst>
              <a:gd name="T0" fmla="*/ 0 w 1728"/>
              <a:gd name="T1" fmla="*/ 2147483647 h 384"/>
              <a:gd name="T2" fmla="*/ 2147483647 w 1728"/>
              <a:gd name="T3" fmla="*/ 2147483647 h 384"/>
              <a:gd name="T4" fmla="*/ 2147483647 w 1728"/>
              <a:gd name="T5" fmla="*/ 0 h 384"/>
              <a:gd name="T6" fmla="*/ 0 60000 65536"/>
              <a:gd name="T7" fmla="*/ 0 60000 65536"/>
              <a:gd name="T8" fmla="*/ 0 60000 65536"/>
              <a:gd name="T9" fmla="*/ 0 w 1728"/>
              <a:gd name="T10" fmla="*/ 0 h 384"/>
              <a:gd name="T11" fmla="*/ 1728 w 1728"/>
              <a:gd name="T12" fmla="*/ 384 h 384"/>
            </a:gdLst>
            <a:ahLst/>
            <a:cxnLst>
              <a:cxn ang="T6">
                <a:pos x="T0" y="T1"/>
              </a:cxn>
              <a:cxn ang="T7">
                <a:pos x="T2" y="T3"/>
              </a:cxn>
              <a:cxn ang="T8">
                <a:pos x="T4" y="T5"/>
              </a:cxn>
            </a:cxnLst>
            <a:rect l="T9" t="T10" r="T11" b="T12"/>
            <a:pathLst>
              <a:path w="1728" h="384">
                <a:moveTo>
                  <a:pt x="0" y="384"/>
                </a:moveTo>
                <a:cubicBezTo>
                  <a:pt x="264" y="272"/>
                  <a:pt x="528" y="160"/>
                  <a:pt x="816" y="96"/>
                </a:cubicBezTo>
                <a:cubicBezTo>
                  <a:pt x="1104" y="32"/>
                  <a:pt x="1416" y="16"/>
                  <a:pt x="1728" y="0"/>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7858" name="Freeform 35"/>
          <p:cNvSpPr>
            <a:spLocks/>
          </p:cNvSpPr>
          <p:nvPr/>
        </p:nvSpPr>
        <p:spPr bwMode="auto">
          <a:xfrm>
            <a:off x="4648200" y="2179638"/>
            <a:ext cx="1524000" cy="1524000"/>
          </a:xfrm>
          <a:custGeom>
            <a:avLst/>
            <a:gdLst>
              <a:gd name="T0" fmla="*/ 2147483647 w 960"/>
              <a:gd name="T1" fmla="*/ 0 h 960"/>
              <a:gd name="T2" fmla="*/ 2147483647 w 960"/>
              <a:gd name="T3" fmla="*/ 2147483647 h 960"/>
              <a:gd name="T4" fmla="*/ 0 w 960"/>
              <a:gd name="T5" fmla="*/ 2147483647 h 960"/>
              <a:gd name="T6" fmla="*/ 0 60000 65536"/>
              <a:gd name="T7" fmla="*/ 0 60000 65536"/>
              <a:gd name="T8" fmla="*/ 0 60000 65536"/>
              <a:gd name="T9" fmla="*/ 0 w 960"/>
              <a:gd name="T10" fmla="*/ 0 h 960"/>
              <a:gd name="T11" fmla="*/ 960 w 960"/>
              <a:gd name="T12" fmla="*/ 960 h 960"/>
            </a:gdLst>
            <a:ahLst/>
            <a:cxnLst>
              <a:cxn ang="T6">
                <a:pos x="T0" y="T1"/>
              </a:cxn>
              <a:cxn ang="T7">
                <a:pos x="T2" y="T3"/>
              </a:cxn>
              <a:cxn ang="T8">
                <a:pos x="T4" y="T5"/>
              </a:cxn>
            </a:cxnLst>
            <a:rect l="T9" t="T10" r="T11" b="T12"/>
            <a:pathLst>
              <a:path w="960" h="960">
                <a:moveTo>
                  <a:pt x="960" y="0"/>
                </a:moveTo>
                <a:cubicBezTo>
                  <a:pt x="656" y="160"/>
                  <a:pt x="352" y="320"/>
                  <a:pt x="192" y="480"/>
                </a:cubicBezTo>
                <a:cubicBezTo>
                  <a:pt x="32" y="640"/>
                  <a:pt x="16" y="800"/>
                  <a:pt x="0" y="960"/>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7859" name="Line 36"/>
          <p:cNvSpPr>
            <a:spLocks noChangeShapeType="1"/>
          </p:cNvSpPr>
          <p:nvPr/>
        </p:nvSpPr>
        <p:spPr bwMode="auto">
          <a:xfrm flipV="1">
            <a:off x="1752600" y="5075238"/>
            <a:ext cx="5334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60" name="Line 37"/>
          <p:cNvSpPr>
            <a:spLocks noChangeShapeType="1"/>
          </p:cNvSpPr>
          <p:nvPr/>
        </p:nvSpPr>
        <p:spPr bwMode="auto">
          <a:xfrm>
            <a:off x="5486400" y="4999038"/>
            <a:ext cx="3810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61" name="Line 38"/>
          <p:cNvSpPr>
            <a:spLocks noChangeShapeType="1"/>
          </p:cNvSpPr>
          <p:nvPr/>
        </p:nvSpPr>
        <p:spPr bwMode="auto">
          <a:xfrm flipH="1">
            <a:off x="5867400" y="5075238"/>
            <a:ext cx="4572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62" name="Line 39"/>
          <p:cNvSpPr>
            <a:spLocks noChangeShapeType="1"/>
          </p:cNvSpPr>
          <p:nvPr/>
        </p:nvSpPr>
        <p:spPr bwMode="auto">
          <a:xfrm flipH="1" flipV="1">
            <a:off x="5867400" y="4694238"/>
            <a:ext cx="5334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63" name="AutoShape 40"/>
          <p:cNvSpPr>
            <a:spLocks noChangeArrowheads="1"/>
          </p:cNvSpPr>
          <p:nvPr/>
        </p:nvSpPr>
        <p:spPr bwMode="auto">
          <a:xfrm>
            <a:off x="1600200" y="5083175"/>
            <a:ext cx="304800" cy="304800"/>
          </a:xfrm>
          <a:prstGeom prst="pentagon">
            <a:avLst/>
          </a:prstGeom>
          <a:solidFill>
            <a:srgbClr val="FFFF99"/>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64" name="Oval 41"/>
          <p:cNvSpPr>
            <a:spLocks noChangeArrowheads="1"/>
          </p:cNvSpPr>
          <p:nvPr/>
        </p:nvSpPr>
        <p:spPr bwMode="auto">
          <a:xfrm>
            <a:off x="6248400" y="49307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65" name="AutoShape 42"/>
          <p:cNvSpPr>
            <a:spLocks noChangeArrowheads="1"/>
          </p:cNvSpPr>
          <p:nvPr/>
        </p:nvSpPr>
        <p:spPr bwMode="auto">
          <a:xfrm>
            <a:off x="5715000" y="5083175"/>
            <a:ext cx="304800" cy="304800"/>
          </a:xfrm>
          <a:prstGeom prst="pentagon">
            <a:avLst/>
          </a:prstGeom>
          <a:solidFill>
            <a:srgbClr val="FFFF99"/>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66" name="Line 43"/>
          <p:cNvSpPr>
            <a:spLocks noChangeShapeType="1"/>
          </p:cNvSpPr>
          <p:nvPr/>
        </p:nvSpPr>
        <p:spPr bwMode="auto">
          <a:xfrm flipH="1" flipV="1">
            <a:off x="5562600" y="4389438"/>
            <a:ext cx="3048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67" name="Oval 44"/>
          <p:cNvSpPr>
            <a:spLocks noChangeArrowheads="1"/>
          </p:cNvSpPr>
          <p:nvPr/>
        </p:nvSpPr>
        <p:spPr bwMode="auto">
          <a:xfrm>
            <a:off x="2133600" y="49307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68" name="Line 45"/>
          <p:cNvSpPr>
            <a:spLocks noChangeShapeType="1"/>
          </p:cNvSpPr>
          <p:nvPr/>
        </p:nvSpPr>
        <p:spPr bwMode="auto">
          <a:xfrm flipV="1">
            <a:off x="3505200" y="4694238"/>
            <a:ext cx="3810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69" name="Line 46"/>
          <p:cNvSpPr>
            <a:spLocks noChangeShapeType="1"/>
          </p:cNvSpPr>
          <p:nvPr/>
        </p:nvSpPr>
        <p:spPr bwMode="auto">
          <a:xfrm flipH="1" flipV="1">
            <a:off x="3962400" y="4694238"/>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70" name="Line 47"/>
          <p:cNvSpPr>
            <a:spLocks noChangeShapeType="1"/>
          </p:cNvSpPr>
          <p:nvPr/>
        </p:nvSpPr>
        <p:spPr bwMode="auto">
          <a:xfrm flipH="1">
            <a:off x="4343400" y="4999038"/>
            <a:ext cx="10668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71" name="Oval 48"/>
          <p:cNvSpPr>
            <a:spLocks noChangeArrowheads="1"/>
          </p:cNvSpPr>
          <p:nvPr/>
        </p:nvSpPr>
        <p:spPr bwMode="auto">
          <a:xfrm>
            <a:off x="4267200" y="49307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72" name="Oval 49"/>
          <p:cNvSpPr>
            <a:spLocks noChangeArrowheads="1"/>
          </p:cNvSpPr>
          <p:nvPr/>
        </p:nvSpPr>
        <p:spPr bwMode="auto">
          <a:xfrm>
            <a:off x="3352800" y="48545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73" name="AutoShape 50"/>
          <p:cNvSpPr>
            <a:spLocks noChangeArrowheads="1"/>
          </p:cNvSpPr>
          <p:nvPr/>
        </p:nvSpPr>
        <p:spPr bwMode="auto">
          <a:xfrm>
            <a:off x="3733800" y="4549775"/>
            <a:ext cx="381000" cy="304800"/>
          </a:xfrm>
          <a:prstGeom prst="hexagon">
            <a:avLst>
              <a:gd name="adj" fmla="val 31250"/>
              <a:gd name="vf" fmla="val 115470"/>
            </a:avLst>
          </a:prstGeom>
          <a:solidFill>
            <a:srgbClr val="FFFF99"/>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74" name="Oval 51"/>
          <p:cNvSpPr>
            <a:spLocks noChangeArrowheads="1"/>
          </p:cNvSpPr>
          <p:nvPr/>
        </p:nvSpPr>
        <p:spPr bwMode="auto">
          <a:xfrm>
            <a:off x="5334000" y="48545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75" name="AutoShape 52"/>
          <p:cNvSpPr>
            <a:spLocks noChangeArrowheads="1"/>
          </p:cNvSpPr>
          <p:nvPr/>
        </p:nvSpPr>
        <p:spPr bwMode="auto">
          <a:xfrm>
            <a:off x="5715000" y="4549775"/>
            <a:ext cx="381000" cy="304800"/>
          </a:xfrm>
          <a:prstGeom prst="hexagon">
            <a:avLst>
              <a:gd name="adj" fmla="val 31250"/>
              <a:gd name="vf" fmla="val 115470"/>
            </a:avLst>
          </a:prstGeom>
          <a:solidFill>
            <a:srgbClr val="FFFF99"/>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76" name="Oval 53"/>
          <p:cNvSpPr>
            <a:spLocks noChangeArrowheads="1"/>
          </p:cNvSpPr>
          <p:nvPr/>
        </p:nvSpPr>
        <p:spPr bwMode="auto">
          <a:xfrm>
            <a:off x="5410200" y="42449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77" name="Text Box 54"/>
          <p:cNvSpPr txBox="1">
            <a:spLocks noChangeArrowheads="1"/>
          </p:cNvSpPr>
          <p:nvPr/>
        </p:nvSpPr>
        <p:spPr bwMode="auto">
          <a:xfrm>
            <a:off x="6096000" y="2027238"/>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smtClean="0">
                <a:solidFill>
                  <a:srgbClr val="000000"/>
                </a:solidFill>
              </a:rPr>
              <a:t>GENI</a:t>
            </a:r>
          </a:p>
          <a:p>
            <a:pPr algn="ctr" eaLnBrk="1" fontAlgn="base" hangingPunct="1">
              <a:spcBef>
                <a:spcPct val="0"/>
              </a:spcBef>
              <a:spcAft>
                <a:spcPct val="0"/>
              </a:spcAft>
            </a:pPr>
            <a:r>
              <a:rPr lang="en-US" sz="1400" smtClean="0">
                <a:solidFill>
                  <a:srgbClr val="000000"/>
                </a:solidFill>
              </a:rPr>
              <a:t>Clearinghouse</a:t>
            </a:r>
          </a:p>
        </p:txBody>
      </p:sp>
      <p:sp>
        <p:nvSpPr>
          <p:cNvPr id="77878" name="Rectangle 55"/>
          <p:cNvSpPr>
            <a:spLocks noChangeArrowheads="1"/>
          </p:cNvSpPr>
          <p:nvPr/>
        </p:nvSpPr>
        <p:spPr bwMode="auto">
          <a:xfrm>
            <a:off x="70866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79" name="Rectangle 56"/>
          <p:cNvSpPr>
            <a:spLocks noChangeArrowheads="1"/>
          </p:cNvSpPr>
          <p:nvPr/>
        </p:nvSpPr>
        <p:spPr bwMode="auto">
          <a:xfrm>
            <a:off x="72390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80" name="Text Box 57"/>
          <p:cNvSpPr txBox="1">
            <a:spLocks noChangeArrowheads="1"/>
          </p:cNvSpPr>
          <p:nvPr/>
        </p:nvSpPr>
        <p:spPr bwMode="auto">
          <a:xfrm>
            <a:off x="73152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7881" name="Text Box 58"/>
          <p:cNvSpPr txBox="1">
            <a:spLocks noChangeArrowheads="1"/>
          </p:cNvSpPr>
          <p:nvPr/>
        </p:nvSpPr>
        <p:spPr bwMode="auto">
          <a:xfrm>
            <a:off x="70866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D</a:t>
            </a:r>
          </a:p>
          <a:p>
            <a:pPr algn="ctr" eaLnBrk="1" fontAlgn="base" hangingPunct="1">
              <a:spcBef>
                <a:spcPct val="0"/>
              </a:spcBef>
              <a:spcAft>
                <a:spcPct val="0"/>
              </a:spcAft>
            </a:pPr>
            <a:r>
              <a:rPr lang="en-US" sz="1200" b="1" smtClean="0">
                <a:solidFill>
                  <a:srgbClr val="000000"/>
                </a:solidFill>
              </a:rPr>
              <a:t>Non-NSF Resources</a:t>
            </a:r>
          </a:p>
        </p:txBody>
      </p:sp>
      <p:sp>
        <p:nvSpPr>
          <p:cNvPr id="77882" name="Oval 59"/>
          <p:cNvSpPr>
            <a:spLocks noChangeArrowheads="1"/>
          </p:cNvSpPr>
          <p:nvPr/>
        </p:nvSpPr>
        <p:spPr bwMode="auto">
          <a:xfrm>
            <a:off x="8229600" y="49307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83" name="AutoShape 60"/>
          <p:cNvSpPr>
            <a:spLocks noChangeArrowheads="1"/>
          </p:cNvSpPr>
          <p:nvPr/>
        </p:nvSpPr>
        <p:spPr bwMode="auto">
          <a:xfrm>
            <a:off x="76962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84" name="Oval 61"/>
          <p:cNvSpPr>
            <a:spLocks noChangeArrowheads="1"/>
          </p:cNvSpPr>
          <p:nvPr/>
        </p:nvSpPr>
        <p:spPr bwMode="auto">
          <a:xfrm>
            <a:off x="7315200" y="48545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85" name="AutoShape 62"/>
          <p:cNvSpPr>
            <a:spLocks noChangeArrowheads="1"/>
          </p:cNvSpPr>
          <p:nvPr/>
        </p:nvSpPr>
        <p:spPr bwMode="auto">
          <a:xfrm>
            <a:off x="7696200" y="4549775"/>
            <a:ext cx="381000" cy="304800"/>
          </a:xfrm>
          <a:prstGeom prst="hexagon">
            <a:avLst>
              <a:gd name="adj" fmla="val 31250"/>
              <a:gd name="vf" fmla="val 115470"/>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86" name="Oval 63"/>
          <p:cNvSpPr>
            <a:spLocks noChangeArrowheads="1"/>
          </p:cNvSpPr>
          <p:nvPr/>
        </p:nvSpPr>
        <p:spPr bwMode="auto">
          <a:xfrm>
            <a:off x="7391400" y="42449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87" name="Oval 64"/>
          <p:cNvSpPr>
            <a:spLocks noChangeArrowheads="1"/>
          </p:cNvSpPr>
          <p:nvPr/>
        </p:nvSpPr>
        <p:spPr bwMode="auto">
          <a:xfrm>
            <a:off x="8153400" y="4321175"/>
            <a:ext cx="304800" cy="304800"/>
          </a:xfrm>
          <a:prstGeom prst="ellipse">
            <a:avLst/>
          </a:prstGeom>
          <a:solidFill>
            <a:srgbClr val="FFFF99"/>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88" name="AutoShape 65"/>
          <p:cNvSpPr>
            <a:spLocks noChangeArrowheads="1"/>
          </p:cNvSpPr>
          <p:nvPr/>
        </p:nvSpPr>
        <p:spPr bwMode="auto">
          <a:xfrm>
            <a:off x="6934200" y="2560638"/>
            <a:ext cx="1524000" cy="533400"/>
          </a:xfrm>
          <a:prstGeom prst="flowChartMagneticDisk">
            <a:avLst/>
          </a:prstGeom>
          <a:solidFill>
            <a:srgbClr val="F1EBFF"/>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7889" name="Text Box 66"/>
          <p:cNvSpPr txBox="1">
            <a:spLocks noChangeArrowheads="1"/>
          </p:cNvSpPr>
          <p:nvPr/>
        </p:nvSpPr>
        <p:spPr bwMode="auto">
          <a:xfrm>
            <a:off x="7086600" y="3094038"/>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smtClean="0">
                <a:solidFill>
                  <a:srgbClr val="000000"/>
                </a:solidFill>
              </a:rPr>
              <a:t>Federated</a:t>
            </a:r>
          </a:p>
          <a:p>
            <a:pPr algn="ctr" eaLnBrk="1" fontAlgn="base" hangingPunct="1">
              <a:spcBef>
                <a:spcPct val="0"/>
              </a:spcBef>
              <a:spcAft>
                <a:spcPct val="0"/>
              </a:spcAft>
            </a:pPr>
            <a:r>
              <a:rPr lang="en-US" sz="1400" smtClean="0">
                <a:solidFill>
                  <a:srgbClr val="000000"/>
                </a:solidFill>
              </a:rPr>
              <a:t>Clearinghouse</a:t>
            </a:r>
          </a:p>
        </p:txBody>
      </p:sp>
      <p:sp>
        <p:nvSpPr>
          <p:cNvPr id="77890" name="Freeform 67"/>
          <p:cNvSpPr>
            <a:spLocks/>
          </p:cNvSpPr>
          <p:nvPr/>
        </p:nvSpPr>
        <p:spPr bwMode="auto">
          <a:xfrm>
            <a:off x="7620000" y="1798638"/>
            <a:ext cx="533400" cy="609600"/>
          </a:xfrm>
          <a:custGeom>
            <a:avLst/>
            <a:gdLst>
              <a:gd name="T0" fmla="*/ 0 w 336"/>
              <a:gd name="T1" fmla="*/ 0 h 384"/>
              <a:gd name="T2" fmla="*/ 2147483647 w 336"/>
              <a:gd name="T3" fmla="*/ 2147483647 h 384"/>
              <a:gd name="T4" fmla="*/ 2147483647 w 336"/>
              <a:gd name="T5" fmla="*/ 2147483647 h 384"/>
              <a:gd name="T6" fmla="*/ 0 60000 65536"/>
              <a:gd name="T7" fmla="*/ 0 60000 65536"/>
              <a:gd name="T8" fmla="*/ 0 60000 65536"/>
              <a:gd name="T9" fmla="*/ 0 w 336"/>
              <a:gd name="T10" fmla="*/ 0 h 384"/>
              <a:gd name="T11" fmla="*/ 336 w 336"/>
              <a:gd name="T12" fmla="*/ 384 h 384"/>
            </a:gdLst>
            <a:ahLst/>
            <a:cxnLst>
              <a:cxn ang="T6">
                <a:pos x="T0" y="T1"/>
              </a:cxn>
              <a:cxn ang="T7">
                <a:pos x="T2" y="T3"/>
              </a:cxn>
              <a:cxn ang="T8">
                <a:pos x="T4" y="T5"/>
              </a:cxn>
            </a:cxnLst>
            <a:rect l="T9" t="T10" r="T11" b="T12"/>
            <a:pathLst>
              <a:path w="336" h="384">
                <a:moveTo>
                  <a:pt x="0" y="0"/>
                </a:moveTo>
                <a:cubicBezTo>
                  <a:pt x="120" y="40"/>
                  <a:pt x="240" y="80"/>
                  <a:pt x="288" y="144"/>
                </a:cubicBezTo>
                <a:cubicBezTo>
                  <a:pt x="336" y="208"/>
                  <a:pt x="312" y="296"/>
                  <a:pt x="288" y="384"/>
                </a:cubicBezTo>
              </a:path>
            </a:pathLst>
          </a:custGeom>
          <a:noFill/>
          <a:ln w="9525">
            <a:solidFill>
              <a:schemeClr val="tx1"/>
            </a:solidFill>
            <a:prstDash val="dash"/>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7891" name="Freeform 68"/>
          <p:cNvSpPr>
            <a:spLocks/>
          </p:cNvSpPr>
          <p:nvPr/>
        </p:nvSpPr>
        <p:spPr bwMode="auto">
          <a:xfrm>
            <a:off x="8382000" y="3170238"/>
            <a:ext cx="228600" cy="685800"/>
          </a:xfrm>
          <a:custGeom>
            <a:avLst/>
            <a:gdLst>
              <a:gd name="T0" fmla="*/ 0 w 208"/>
              <a:gd name="T1" fmla="*/ 0 h 432"/>
              <a:gd name="T2" fmla="*/ 2147483647 w 208"/>
              <a:gd name="T3" fmla="*/ 2147483647 h 432"/>
              <a:gd name="T4" fmla="*/ 2147483647 w 208"/>
              <a:gd name="T5" fmla="*/ 2147483647 h 432"/>
              <a:gd name="T6" fmla="*/ 0 60000 65536"/>
              <a:gd name="T7" fmla="*/ 0 60000 65536"/>
              <a:gd name="T8" fmla="*/ 0 60000 65536"/>
              <a:gd name="T9" fmla="*/ 0 w 208"/>
              <a:gd name="T10" fmla="*/ 0 h 432"/>
              <a:gd name="T11" fmla="*/ 208 w 208"/>
              <a:gd name="T12" fmla="*/ 432 h 432"/>
            </a:gdLst>
            <a:ahLst/>
            <a:cxnLst>
              <a:cxn ang="T6">
                <a:pos x="T0" y="T1"/>
              </a:cxn>
              <a:cxn ang="T7">
                <a:pos x="T2" y="T3"/>
              </a:cxn>
              <a:cxn ang="T8">
                <a:pos x="T4" y="T5"/>
              </a:cxn>
            </a:cxnLst>
            <a:rect l="T9" t="T10" r="T11" b="T12"/>
            <a:pathLst>
              <a:path w="208" h="432">
                <a:moveTo>
                  <a:pt x="0" y="0"/>
                </a:moveTo>
                <a:cubicBezTo>
                  <a:pt x="88" y="60"/>
                  <a:pt x="176" y="120"/>
                  <a:pt x="192" y="192"/>
                </a:cubicBezTo>
                <a:cubicBezTo>
                  <a:pt x="208" y="264"/>
                  <a:pt x="152" y="348"/>
                  <a:pt x="96" y="432"/>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7892" name="Line 69"/>
          <p:cNvSpPr>
            <a:spLocks noChangeShapeType="1"/>
          </p:cNvSpPr>
          <p:nvPr/>
        </p:nvSpPr>
        <p:spPr bwMode="auto">
          <a:xfrm>
            <a:off x="8305800" y="3779838"/>
            <a:ext cx="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7893" name="Rectangle 70"/>
          <p:cNvSpPr>
            <a:spLocks noGrp="1" noChangeArrowheads="1"/>
          </p:cNvSpPr>
          <p:nvPr>
            <p:ph type="title" idx="4294967295"/>
          </p:nvPr>
        </p:nvSpPr>
        <p:spPr>
          <a:xfrm>
            <a:off x="1295400" y="228600"/>
            <a:ext cx="7848600" cy="715963"/>
          </a:xfrm>
        </p:spPr>
        <p:txBody>
          <a:bodyPr/>
          <a:lstStyle/>
          <a:p>
            <a:pPr eaLnBrk="1" hangingPunct="1"/>
            <a:r>
              <a:rPr lang="en-US" dirty="0">
                <a:latin typeface="Arial" charset="0"/>
                <a:ea typeface="ＭＳ Ｐゴシック" charset="0"/>
                <a:cs typeface="ＭＳ Ｐゴシック" charset="0"/>
              </a:rPr>
              <a:t>Federation of Clearinghouses</a:t>
            </a:r>
            <a:br>
              <a:rPr lang="en-US"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Growth path to international, semi-private, and commercial GENIs</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Line 2"/>
          <p:cNvSpPr>
            <a:spLocks noChangeShapeType="1"/>
          </p:cNvSpPr>
          <p:nvPr/>
        </p:nvSpPr>
        <p:spPr bwMode="auto">
          <a:xfrm flipH="1">
            <a:off x="2362200" y="2103438"/>
            <a:ext cx="3657600" cy="17526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79875" name="Picture 3" descr="MCj041580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43000" y="2487613"/>
            <a:ext cx="1076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4"/>
          <p:cNvSpPr>
            <a:spLocks noChangeArrowheads="1"/>
          </p:cNvSpPr>
          <p:nvPr/>
        </p:nvSpPr>
        <p:spPr bwMode="auto">
          <a:xfrm>
            <a:off x="5943600" y="1493838"/>
            <a:ext cx="1524000" cy="533400"/>
          </a:xfrm>
          <a:prstGeom prst="flowChartMagneticDisk">
            <a:avLst/>
          </a:prstGeom>
          <a:solidFill>
            <a:srgbClr val="F1EBFF"/>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77" name="Rectangle 5"/>
          <p:cNvSpPr>
            <a:spLocks noChangeArrowheads="1"/>
          </p:cNvSpPr>
          <p:nvPr/>
        </p:nvSpPr>
        <p:spPr bwMode="auto">
          <a:xfrm>
            <a:off x="9144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78" name="Rectangle 6"/>
          <p:cNvSpPr>
            <a:spLocks noChangeArrowheads="1"/>
          </p:cNvSpPr>
          <p:nvPr/>
        </p:nvSpPr>
        <p:spPr bwMode="auto">
          <a:xfrm>
            <a:off x="10668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79" name="Oval 7"/>
          <p:cNvSpPr>
            <a:spLocks noChangeArrowheads="1"/>
          </p:cNvSpPr>
          <p:nvPr/>
        </p:nvSpPr>
        <p:spPr bwMode="auto">
          <a:xfrm>
            <a:off x="1219200" y="42449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80" name="Oval 8"/>
          <p:cNvSpPr>
            <a:spLocks noChangeArrowheads="1"/>
          </p:cNvSpPr>
          <p:nvPr/>
        </p:nvSpPr>
        <p:spPr bwMode="auto">
          <a:xfrm>
            <a:off x="1981200" y="43211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81" name="Oval 9"/>
          <p:cNvSpPr>
            <a:spLocks noChangeArrowheads="1"/>
          </p:cNvSpPr>
          <p:nvPr/>
        </p:nvSpPr>
        <p:spPr bwMode="auto">
          <a:xfrm>
            <a:off x="1143000" y="48545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82" name="AutoShape 10"/>
          <p:cNvSpPr>
            <a:spLocks noChangeArrowheads="1"/>
          </p:cNvSpPr>
          <p:nvPr/>
        </p:nvSpPr>
        <p:spPr bwMode="auto">
          <a:xfrm>
            <a:off x="1524000" y="4549775"/>
            <a:ext cx="381000" cy="304800"/>
          </a:xfrm>
          <a:prstGeom prst="hexagon">
            <a:avLst>
              <a:gd name="adj" fmla="val 31250"/>
              <a:gd name="vf" fmla="val 115470"/>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83" name="Text Box 11"/>
          <p:cNvSpPr txBox="1">
            <a:spLocks noChangeArrowheads="1"/>
          </p:cNvSpPr>
          <p:nvPr/>
        </p:nvSpPr>
        <p:spPr bwMode="auto">
          <a:xfrm>
            <a:off x="11430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9884" name="Text Box 12"/>
          <p:cNvSpPr txBox="1">
            <a:spLocks noChangeArrowheads="1"/>
          </p:cNvSpPr>
          <p:nvPr/>
        </p:nvSpPr>
        <p:spPr bwMode="auto">
          <a:xfrm>
            <a:off x="9144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A</a:t>
            </a:r>
          </a:p>
          <a:p>
            <a:pPr algn="ctr" eaLnBrk="1" fontAlgn="base" hangingPunct="1">
              <a:spcBef>
                <a:spcPct val="0"/>
              </a:spcBef>
              <a:spcAft>
                <a:spcPct val="0"/>
              </a:spcAft>
            </a:pPr>
            <a:r>
              <a:rPr lang="en-US" sz="1200" b="1" smtClean="0">
                <a:solidFill>
                  <a:srgbClr val="000000"/>
                </a:solidFill>
              </a:rPr>
              <a:t>Computer Cluster</a:t>
            </a:r>
          </a:p>
        </p:txBody>
      </p:sp>
      <p:sp>
        <p:nvSpPr>
          <p:cNvPr id="79885" name="Rectangle 13"/>
          <p:cNvSpPr>
            <a:spLocks noChangeArrowheads="1"/>
          </p:cNvSpPr>
          <p:nvPr/>
        </p:nvSpPr>
        <p:spPr bwMode="auto">
          <a:xfrm>
            <a:off x="30480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86" name="Rectangle 14"/>
          <p:cNvSpPr>
            <a:spLocks noChangeArrowheads="1"/>
          </p:cNvSpPr>
          <p:nvPr/>
        </p:nvSpPr>
        <p:spPr bwMode="auto">
          <a:xfrm>
            <a:off x="32004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87" name="AutoShape 15"/>
          <p:cNvSpPr>
            <a:spLocks noChangeArrowheads="1"/>
          </p:cNvSpPr>
          <p:nvPr/>
        </p:nvSpPr>
        <p:spPr bwMode="auto">
          <a:xfrm>
            <a:off x="36576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88" name="Text Box 16"/>
          <p:cNvSpPr txBox="1">
            <a:spLocks noChangeArrowheads="1"/>
          </p:cNvSpPr>
          <p:nvPr/>
        </p:nvSpPr>
        <p:spPr bwMode="auto">
          <a:xfrm>
            <a:off x="32766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9889" name="Text Box 17"/>
          <p:cNvSpPr txBox="1">
            <a:spLocks noChangeArrowheads="1"/>
          </p:cNvSpPr>
          <p:nvPr/>
        </p:nvSpPr>
        <p:spPr bwMode="auto">
          <a:xfrm>
            <a:off x="30480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B</a:t>
            </a:r>
          </a:p>
          <a:p>
            <a:pPr algn="ctr" eaLnBrk="1" fontAlgn="base" hangingPunct="1">
              <a:spcBef>
                <a:spcPct val="0"/>
              </a:spcBef>
              <a:spcAft>
                <a:spcPct val="0"/>
              </a:spcAft>
            </a:pPr>
            <a:r>
              <a:rPr lang="en-US" sz="1200" b="1" smtClean="0">
                <a:solidFill>
                  <a:srgbClr val="000000"/>
                </a:solidFill>
              </a:rPr>
              <a:t>Backbone Net</a:t>
            </a:r>
            <a:endParaRPr lang="en-US" sz="1000" b="1" smtClean="0">
              <a:solidFill>
                <a:srgbClr val="000000"/>
              </a:solidFill>
            </a:endParaRPr>
          </a:p>
        </p:txBody>
      </p:sp>
      <p:sp>
        <p:nvSpPr>
          <p:cNvPr id="79890" name="Rectangle 18"/>
          <p:cNvSpPr>
            <a:spLocks noChangeArrowheads="1"/>
          </p:cNvSpPr>
          <p:nvPr/>
        </p:nvSpPr>
        <p:spPr bwMode="auto">
          <a:xfrm>
            <a:off x="50292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91" name="Rectangle 19"/>
          <p:cNvSpPr>
            <a:spLocks noChangeArrowheads="1"/>
          </p:cNvSpPr>
          <p:nvPr/>
        </p:nvSpPr>
        <p:spPr bwMode="auto">
          <a:xfrm>
            <a:off x="51816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92" name="Oval 20"/>
          <p:cNvSpPr>
            <a:spLocks noChangeArrowheads="1"/>
          </p:cNvSpPr>
          <p:nvPr/>
        </p:nvSpPr>
        <p:spPr bwMode="auto">
          <a:xfrm>
            <a:off x="6096000" y="43211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93" name="Text Box 21"/>
          <p:cNvSpPr txBox="1">
            <a:spLocks noChangeArrowheads="1"/>
          </p:cNvSpPr>
          <p:nvPr/>
        </p:nvSpPr>
        <p:spPr bwMode="auto">
          <a:xfrm>
            <a:off x="52578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9894" name="Text Box 22"/>
          <p:cNvSpPr txBox="1">
            <a:spLocks noChangeArrowheads="1"/>
          </p:cNvSpPr>
          <p:nvPr/>
        </p:nvSpPr>
        <p:spPr bwMode="auto">
          <a:xfrm>
            <a:off x="50292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C</a:t>
            </a:r>
          </a:p>
          <a:p>
            <a:pPr algn="ctr" eaLnBrk="1" fontAlgn="base" hangingPunct="1">
              <a:spcBef>
                <a:spcPct val="0"/>
              </a:spcBef>
              <a:spcAft>
                <a:spcPct val="0"/>
              </a:spcAft>
            </a:pPr>
            <a:r>
              <a:rPr lang="en-US" sz="1200" b="1" smtClean="0">
                <a:solidFill>
                  <a:srgbClr val="000000"/>
                </a:solidFill>
              </a:rPr>
              <a:t>Metro Wireless</a:t>
            </a:r>
          </a:p>
        </p:txBody>
      </p:sp>
      <p:sp>
        <p:nvSpPr>
          <p:cNvPr id="79895" name="Oval 23"/>
          <p:cNvSpPr>
            <a:spLocks noChangeArrowheads="1"/>
          </p:cNvSpPr>
          <p:nvPr/>
        </p:nvSpPr>
        <p:spPr bwMode="auto">
          <a:xfrm>
            <a:off x="4114800" y="43211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96" name="AutoShape 24"/>
          <p:cNvSpPr>
            <a:spLocks noChangeArrowheads="1"/>
          </p:cNvSpPr>
          <p:nvPr/>
        </p:nvSpPr>
        <p:spPr bwMode="auto">
          <a:xfrm>
            <a:off x="1524000" y="5083175"/>
            <a:ext cx="304800" cy="304800"/>
          </a:xfrm>
          <a:prstGeom prst="pentagon">
            <a:avLst/>
          </a:prstGeom>
          <a:solidFill>
            <a:srgbClr val="FF3300"/>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97" name="Oval 25"/>
          <p:cNvSpPr>
            <a:spLocks noChangeArrowheads="1"/>
          </p:cNvSpPr>
          <p:nvPr/>
        </p:nvSpPr>
        <p:spPr bwMode="auto">
          <a:xfrm>
            <a:off x="6172200" y="49307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98" name="AutoShape 26"/>
          <p:cNvSpPr>
            <a:spLocks noChangeArrowheads="1"/>
          </p:cNvSpPr>
          <p:nvPr/>
        </p:nvSpPr>
        <p:spPr bwMode="auto">
          <a:xfrm>
            <a:off x="5638800" y="5083175"/>
            <a:ext cx="304800" cy="304800"/>
          </a:xfrm>
          <a:prstGeom prst="pentagon">
            <a:avLst/>
          </a:prstGeom>
          <a:solidFill>
            <a:srgbClr val="FF3300"/>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899" name="Oval 27"/>
          <p:cNvSpPr>
            <a:spLocks noChangeArrowheads="1"/>
          </p:cNvSpPr>
          <p:nvPr/>
        </p:nvSpPr>
        <p:spPr bwMode="auto">
          <a:xfrm>
            <a:off x="2057400" y="49307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00" name="Oval 28"/>
          <p:cNvSpPr>
            <a:spLocks noChangeArrowheads="1"/>
          </p:cNvSpPr>
          <p:nvPr/>
        </p:nvSpPr>
        <p:spPr bwMode="auto">
          <a:xfrm>
            <a:off x="4191000" y="49307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01" name="Oval 29"/>
          <p:cNvSpPr>
            <a:spLocks noChangeArrowheads="1"/>
          </p:cNvSpPr>
          <p:nvPr/>
        </p:nvSpPr>
        <p:spPr bwMode="auto">
          <a:xfrm>
            <a:off x="3276600" y="48545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02" name="AutoShape 30"/>
          <p:cNvSpPr>
            <a:spLocks noChangeArrowheads="1"/>
          </p:cNvSpPr>
          <p:nvPr/>
        </p:nvSpPr>
        <p:spPr bwMode="auto">
          <a:xfrm>
            <a:off x="3657600" y="4549775"/>
            <a:ext cx="381000" cy="304800"/>
          </a:xfrm>
          <a:prstGeom prst="hexagon">
            <a:avLst>
              <a:gd name="adj" fmla="val 31250"/>
              <a:gd name="vf" fmla="val 115470"/>
            </a:avLst>
          </a:prstGeom>
          <a:solidFill>
            <a:srgbClr val="FF3300"/>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03" name="Oval 31"/>
          <p:cNvSpPr>
            <a:spLocks noChangeArrowheads="1"/>
          </p:cNvSpPr>
          <p:nvPr/>
        </p:nvSpPr>
        <p:spPr bwMode="auto">
          <a:xfrm>
            <a:off x="5257800" y="48545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04" name="AutoShape 32"/>
          <p:cNvSpPr>
            <a:spLocks noChangeArrowheads="1"/>
          </p:cNvSpPr>
          <p:nvPr/>
        </p:nvSpPr>
        <p:spPr bwMode="auto">
          <a:xfrm>
            <a:off x="5638800" y="4549775"/>
            <a:ext cx="381000" cy="304800"/>
          </a:xfrm>
          <a:prstGeom prst="hexagon">
            <a:avLst>
              <a:gd name="adj" fmla="val 31250"/>
              <a:gd name="vf" fmla="val 115470"/>
            </a:avLst>
          </a:prstGeom>
          <a:solidFill>
            <a:srgbClr val="FF3300"/>
          </a:solidFill>
          <a:ln w="38100">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05" name="Oval 33"/>
          <p:cNvSpPr>
            <a:spLocks noChangeArrowheads="1"/>
          </p:cNvSpPr>
          <p:nvPr/>
        </p:nvSpPr>
        <p:spPr bwMode="auto">
          <a:xfrm>
            <a:off x="5334000" y="42449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06" name="Text Box 34"/>
          <p:cNvSpPr txBox="1">
            <a:spLocks noChangeArrowheads="1"/>
          </p:cNvSpPr>
          <p:nvPr/>
        </p:nvSpPr>
        <p:spPr bwMode="auto">
          <a:xfrm>
            <a:off x="6019800" y="2027238"/>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smtClean="0">
                <a:solidFill>
                  <a:srgbClr val="000000"/>
                </a:solidFill>
              </a:rPr>
              <a:t>GENI</a:t>
            </a:r>
          </a:p>
          <a:p>
            <a:pPr algn="ctr" eaLnBrk="1" fontAlgn="base" hangingPunct="1">
              <a:spcBef>
                <a:spcPct val="0"/>
              </a:spcBef>
              <a:spcAft>
                <a:spcPct val="0"/>
              </a:spcAft>
            </a:pPr>
            <a:r>
              <a:rPr lang="en-US" sz="1400" smtClean="0">
                <a:solidFill>
                  <a:srgbClr val="000000"/>
                </a:solidFill>
              </a:rPr>
              <a:t>Clearinghouse</a:t>
            </a:r>
          </a:p>
        </p:txBody>
      </p:sp>
      <p:sp>
        <p:nvSpPr>
          <p:cNvPr id="79907" name="AutoShape 35"/>
          <p:cNvSpPr>
            <a:spLocks noChangeArrowheads="1"/>
          </p:cNvSpPr>
          <p:nvPr/>
        </p:nvSpPr>
        <p:spPr bwMode="auto">
          <a:xfrm>
            <a:off x="6858000" y="2560638"/>
            <a:ext cx="1524000" cy="533400"/>
          </a:xfrm>
          <a:prstGeom prst="flowChartMagneticDisk">
            <a:avLst/>
          </a:prstGeom>
          <a:solidFill>
            <a:srgbClr val="F1EBFF"/>
          </a:solidFill>
          <a:ln w="9525">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08" name="Text Box 36"/>
          <p:cNvSpPr txBox="1">
            <a:spLocks noChangeArrowheads="1"/>
          </p:cNvSpPr>
          <p:nvPr/>
        </p:nvSpPr>
        <p:spPr bwMode="auto">
          <a:xfrm>
            <a:off x="7010400" y="3094038"/>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smtClean="0">
                <a:solidFill>
                  <a:srgbClr val="000000"/>
                </a:solidFill>
              </a:rPr>
              <a:t>Federated</a:t>
            </a:r>
          </a:p>
          <a:p>
            <a:pPr algn="ctr" eaLnBrk="1" fontAlgn="base" hangingPunct="1">
              <a:spcBef>
                <a:spcPct val="0"/>
              </a:spcBef>
              <a:spcAft>
                <a:spcPct val="0"/>
              </a:spcAft>
            </a:pPr>
            <a:r>
              <a:rPr lang="en-US" sz="1400" smtClean="0">
                <a:solidFill>
                  <a:srgbClr val="000000"/>
                </a:solidFill>
              </a:rPr>
              <a:t>Clearinghouse</a:t>
            </a:r>
          </a:p>
        </p:txBody>
      </p:sp>
      <p:sp>
        <p:nvSpPr>
          <p:cNvPr id="79909" name="Freeform 37"/>
          <p:cNvSpPr>
            <a:spLocks/>
          </p:cNvSpPr>
          <p:nvPr/>
        </p:nvSpPr>
        <p:spPr bwMode="auto">
          <a:xfrm>
            <a:off x="7543800" y="1798638"/>
            <a:ext cx="533400" cy="609600"/>
          </a:xfrm>
          <a:custGeom>
            <a:avLst/>
            <a:gdLst>
              <a:gd name="T0" fmla="*/ 0 w 336"/>
              <a:gd name="T1" fmla="*/ 0 h 384"/>
              <a:gd name="T2" fmla="*/ 2147483647 w 336"/>
              <a:gd name="T3" fmla="*/ 2147483647 h 384"/>
              <a:gd name="T4" fmla="*/ 2147483647 w 336"/>
              <a:gd name="T5" fmla="*/ 2147483647 h 384"/>
              <a:gd name="T6" fmla="*/ 0 60000 65536"/>
              <a:gd name="T7" fmla="*/ 0 60000 65536"/>
              <a:gd name="T8" fmla="*/ 0 60000 65536"/>
              <a:gd name="T9" fmla="*/ 0 w 336"/>
              <a:gd name="T10" fmla="*/ 0 h 384"/>
              <a:gd name="T11" fmla="*/ 336 w 336"/>
              <a:gd name="T12" fmla="*/ 384 h 384"/>
            </a:gdLst>
            <a:ahLst/>
            <a:cxnLst>
              <a:cxn ang="T6">
                <a:pos x="T0" y="T1"/>
              </a:cxn>
              <a:cxn ang="T7">
                <a:pos x="T2" y="T3"/>
              </a:cxn>
              <a:cxn ang="T8">
                <a:pos x="T4" y="T5"/>
              </a:cxn>
            </a:cxnLst>
            <a:rect l="T9" t="T10" r="T11" b="T12"/>
            <a:pathLst>
              <a:path w="336" h="384">
                <a:moveTo>
                  <a:pt x="0" y="0"/>
                </a:moveTo>
                <a:cubicBezTo>
                  <a:pt x="120" y="40"/>
                  <a:pt x="240" y="80"/>
                  <a:pt x="288" y="144"/>
                </a:cubicBezTo>
                <a:cubicBezTo>
                  <a:pt x="336" y="208"/>
                  <a:pt x="312" y="296"/>
                  <a:pt x="288" y="384"/>
                </a:cubicBezTo>
              </a:path>
            </a:pathLst>
          </a:custGeom>
          <a:noFill/>
          <a:ln w="9525">
            <a:solidFill>
              <a:schemeClr val="tx1"/>
            </a:solidFill>
            <a:prstDash val="dash"/>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9910" name="Rectangle 38"/>
          <p:cNvSpPr>
            <a:spLocks noChangeArrowheads="1"/>
          </p:cNvSpPr>
          <p:nvPr/>
        </p:nvSpPr>
        <p:spPr bwMode="auto">
          <a:xfrm>
            <a:off x="7010400" y="3932238"/>
            <a:ext cx="1752600" cy="1912937"/>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11" name="Rectangle 39"/>
          <p:cNvSpPr>
            <a:spLocks noChangeArrowheads="1"/>
          </p:cNvSpPr>
          <p:nvPr/>
        </p:nvSpPr>
        <p:spPr bwMode="auto">
          <a:xfrm>
            <a:off x="7162800" y="4092575"/>
            <a:ext cx="1447800" cy="16764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12" name="Text Box 40"/>
          <p:cNvSpPr txBox="1">
            <a:spLocks noChangeArrowheads="1"/>
          </p:cNvSpPr>
          <p:nvPr/>
        </p:nvSpPr>
        <p:spPr bwMode="auto">
          <a:xfrm>
            <a:off x="7239000" y="5464175"/>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Components</a:t>
            </a:r>
          </a:p>
        </p:txBody>
      </p:sp>
      <p:sp>
        <p:nvSpPr>
          <p:cNvPr id="79913" name="Text Box 41"/>
          <p:cNvSpPr txBox="1">
            <a:spLocks noChangeArrowheads="1"/>
          </p:cNvSpPr>
          <p:nvPr/>
        </p:nvSpPr>
        <p:spPr bwMode="auto">
          <a:xfrm>
            <a:off x="7010400" y="58816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Aggregate D</a:t>
            </a:r>
          </a:p>
          <a:p>
            <a:pPr algn="ctr" eaLnBrk="1" fontAlgn="base" hangingPunct="1">
              <a:spcBef>
                <a:spcPct val="0"/>
              </a:spcBef>
              <a:spcAft>
                <a:spcPct val="0"/>
              </a:spcAft>
            </a:pPr>
            <a:r>
              <a:rPr lang="en-US" sz="1200" b="1" smtClean="0">
                <a:solidFill>
                  <a:srgbClr val="000000"/>
                </a:solidFill>
              </a:rPr>
              <a:t>Non-NSF Resources</a:t>
            </a:r>
          </a:p>
        </p:txBody>
      </p:sp>
      <p:sp>
        <p:nvSpPr>
          <p:cNvPr id="79914" name="Oval 42"/>
          <p:cNvSpPr>
            <a:spLocks noChangeArrowheads="1"/>
          </p:cNvSpPr>
          <p:nvPr/>
        </p:nvSpPr>
        <p:spPr bwMode="auto">
          <a:xfrm>
            <a:off x="8153400" y="49307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15" name="AutoShape 43"/>
          <p:cNvSpPr>
            <a:spLocks noChangeArrowheads="1"/>
          </p:cNvSpPr>
          <p:nvPr/>
        </p:nvSpPr>
        <p:spPr bwMode="auto">
          <a:xfrm>
            <a:off x="7620000" y="5083175"/>
            <a:ext cx="304800" cy="304800"/>
          </a:xfrm>
          <a:prstGeom prst="pentagon">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16" name="Oval 44"/>
          <p:cNvSpPr>
            <a:spLocks noChangeArrowheads="1"/>
          </p:cNvSpPr>
          <p:nvPr/>
        </p:nvSpPr>
        <p:spPr bwMode="auto">
          <a:xfrm>
            <a:off x="7239000" y="48545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17" name="AutoShape 45"/>
          <p:cNvSpPr>
            <a:spLocks noChangeArrowheads="1"/>
          </p:cNvSpPr>
          <p:nvPr/>
        </p:nvSpPr>
        <p:spPr bwMode="auto">
          <a:xfrm>
            <a:off x="7620000" y="4549775"/>
            <a:ext cx="381000" cy="304800"/>
          </a:xfrm>
          <a:prstGeom prst="hexagon">
            <a:avLst>
              <a:gd name="adj" fmla="val 31250"/>
              <a:gd name="vf" fmla="val 115470"/>
            </a:avLst>
          </a:prstGeom>
          <a:solidFill>
            <a:srgbClr val="66FF33"/>
          </a:solidFill>
          <a:ln w="9525">
            <a:solidFill>
              <a:schemeClr val="tx1"/>
            </a:solidFill>
            <a:prstDash val="dash"/>
            <a:miter lim="800000"/>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18" name="Oval 46"/>
          <p:cNvSpPr>
            <a:spLocks noChangeArrowheads="1"/>
          </p:cNvSpPr>
          <p:nvPr/>
        </p:nvSpPr>
        <p:spPr bwMode="auto">
          <a:xfrm>
            <a:off x="7315200" y="4244975"/>
            <a:ext cx="304800" cy="304800"/>
          </a:xfrm>
          <a:prstGeom prst="ellipse">
            <a:avLst/>
          </a:prstGeom>
          <a:solidFill>
            <a:srgbClr val="66FF33"/>
          </a:solidFill>
          <a:ln w="9525">
            <a:solidFill>
              <a:schemeClr val="tx1"/>
            </a:solidFill>
            <a:prstDash val="dash"/>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19" name="Oval 47"/>
          <p:cNvSpPr>
            <a:spLocks noChangeArrowheads="1"/>
          </p:cNvSpPr>
          <p:nvPr/>
        </p:nvSpPr>
        <p:spPr bwMode="auto">
          <a:xfrm>
            <a:off x="8077200" y="43211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20" name="Oval 48"/>
          <p:cNvSpPr>
            <a:spLocks noChangeArrowheads="1"/>
          </p:cNvSpPr>
          <p:nvPr/>
        </p:nvSpPr>
        <p:spPr bwMode="auto">
          <a:xfrm>
            <a:off x="3352800" y="4244975"/>
            <a:ext cx="304800" cy="304800"/>
          </a:xfrm>
          <a:prstGeom prst="ellipse">
            <a:avLst/>
          </a:prstGeom>
          <a:solidFill>
            <a:srgbClr val="FF3300"/>
          </a:solidFill>
          <a:ln w="38100">
            <a:solidFill>
              <a:schemeClr val="tx1"/>
            </a:solidFill>
            <a:round/>
            <a:headEnd/>
            <a:tailEnd/>
          </a:ln>
        </p:spPr>
        <p:txBody>
          <a:bodyPr wrap="none" anchor="ct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21" name="Freeform 49"/>
          <p:cNvSpPr>
            <a:spLocks/>
          </p:cNvSpPr>
          <p:nvPr/>
        </p:nvSpPr>
        <p:spPr bwMode="auto">
          <a:xfrm>
            <a:off x="8305800" y="3170238"/>
            <a:ext cx="228600" cy="685800"/>
          </a:xfrm>
          <a:custGeom>
            <a:avLst/>
            <a:gdLst>
              <a:gd name="T0" fmla="*/ 0 w 208"/>
              <a:gd name="T1" fmla="*/ 0 h 432"/>
              <a:gd name="T2" fmla="*/ 2147483647 w 208"/>
              <a:gd name="T3" fmla="*/ 2147483647 h 432"/>
              <a:gd name="T4" fmla="*/ 2147483647 w 208"/>
              <a:gd name="T5" fmla="*/ 2147483647 h 432"/>
              <a:gd name="T6" fmla="*/ 0 60000 65536"/>
              <a:gd name="T7" fmla="*/ 0 60000 65536"/>
              <a:gd name="T8" fmla="*/ 0 60000 65536"/>
              <a:gd name="T9" fmla="*/ 0 w 208"/>
              <a:gd name="T10" fmla="*/ 0 h 432"/>
              <a:gd name="T11" fmla="*/ 208 w 208"/>
              <a:gd name="T12" fmla="*/ 432 h 432"/>
            </a:gdLst>
            <a:ahLst/>
            <a:cxnLst>
              <a:cxn ang="T6">
                <a:pos x="T0" y="T1"/>
              </a:cxn>
              <a:cxn ang="T7">
                <a:pos x="T2" y="T3"/>
              </a:cxn>
              <a:cxn ang="T8">
                <a:pos x="T4" y="T5"/>
              </a:cxn>
            </a:cxnLst>
            <a:rect l="T9" t="T10" r="T11" b="T12"/>
            <a:pathLst>
              <a:path w="208" h="432">
                <a:moveTo>
                  <a:pt x="0" y="0"/>
                </a:moveTo>
                <a:cubicBezTo>
                  <a:pt x="88" y="60"/>
                  <a:pt x="176" y="120"/>
                  <a:pt x="192" y="192"/>
                </a:cubicBezTo>
                <a:cubicBezTo>
                  <a:pt x="208" y="264"/>
                  <a:pt x="152" y="348"/>
                  <a:pt x="96" y="432"/>
                </a:cubicBezTo>
              </a:path>
            </a:pathLst>
          </a:custGeom>
          <a:noFill/>
          <a:ln w="9525">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Kozuka Gothic Pro L" charset="0"/>
              <a:cs typeface="Kozuka Gothic Pro L" charset="0"/>
            </a:endParaRPr>
          </a:p>
        </p:txBody>
      </p:sp>
      <p:sp>
        <p:nvSpPr>
          <p:cNvPr id="79922" name="Rectangle 57"/>
          <p:cNvSpPr>
            <a:spLocks noGrp="1" noChangeArrowheads="1"/>
          </p:cNvSpPr>
          <p:nvPr>
            <p:ph type="title" idx="4294967295"/>
          </p:nvPr>
        </p:nvSpPr>
        <p:spPr>
          <a:xfrm>
            <a:off x="720725" y="533400"/>
            <a:ext cx="8423275" cy="838200"/>
          </a:xfrm>
        </p:spPr>
        <p:txBody>
          <a:bodyPr/>
          <a:lstStyle/>
          <a:p>
            <a:pPr eaLnBrk="1" hangingPunct="1"/>
            <a:r>
              <a:rPr lang="en-US" sz="2400" dirty="0">
                <a:latin typeface="Arial" charset="0"/>
                <a:ea typeface="ＭＳ Ｐゴシック" charset="0"/>
                <a:cs typeface="ＭＳ Ｐゴシック" charset="0"/>
              </a:rPr>
              <a:t>Operations &amp; Management</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Always present in background for usual reasons</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Will need an </a:t>
            </a:r>
            <a:r>
              <a:rPr lang="ja-JP" altLang="en-US" sz="1600" dirty="0">
                <a:latin typeface="Arial" charset="0"/>
                <a:ea typeface="ＭＳ Ｐゴシック" charset="0"/>
                <a:cs typeface="ＭＳ Ｐゴシック" charset="0"/>
              </a:rPr>
              <a:t>‘</a:t>
            </a:r>
            <a:r>
              <a:rPr lang="en-US" sz="1600" dirty="0">
                <a:latin typeface="Arial" charset="0"/>
                <a:ea typeface="ＭＳ Ｐゴシック" charset="0"/>
                <a:cs typeface="ＭＳ Ｐゴシック" charset="0"/>
              </a:rPr>
              <a:t>emergency shutdown</a:t>
            </a:r>
            <a:r>
              <a:rPr lang="ja-JP" altLang="en-US" sz="1600" dirty="0">
                <a:latin typeface="Arial" charset="0"/>
                <a:ea typeface="ＭＳ Ｐゴシック" charset="0"/>
                <a:cs typeface="ＭＳ Ｐゴシック" charset="0"/>
              </a:rPr>
              <a:t>’</a:t>
            </a:r>
            <a:r>
              <a:rPr lang="en-US" sz="1600" dirty="0">
                <a:latin typeface="Arial" charset="0"/>
                <a:ea typeface="ＭＳ Ｐゴシック" charset="0"/>
                <a:cs typeface="ＭＳ Ｐゴシック" charset="0"/>
              </a:rPr>
              <a:t> mechanism</a:t>
            </a:r>
          </a:p>
        </p:txBody>
      </p:sp>
      <p:pic>
        <p:nvPicPr>
          <p:cNvPr id="234546" name="Picture 50" descr="MCj04343910000[1]"/>
          <p:cNvPicPr>
            <a:picLocks noGrp="1" noChangeAspect="1" noChangeArrowheads="1"/>
          </p:cNvPicPr>
          <p:nvPr>
            <p:ph idx="4294967295"/>
          </p:nvPr>
        </p:nvPicPr>
        <p:blipFill>
          <a:blip r:embed="rId4"/>
          <a:srcRect/>
          <a:stretch>
            <a:fillRect/>
          </a:stretch>
        </p:blipFill>
        <p:spPr>
          <a:xfrm>
            <a:off x="2514600" y="1798638"/>
            <a:ext cx="2427288" cy="2438400"/>
          </a:xfrm>
          <a:effectLst>
            <a:outerShdw blurRad="63500" dist="107763" dir="2700000" algn="ctr" rotWithShape="0">
              <a:srgbClr val="808080">
                <a:alpha val="50000"/>
              </a:srgbClr>
            </a:outerShdw>
          </a:effectLst>
        </p:spPr>
      </p:pic>
      <p:sp>
        <p:nvSpPr>
          <p:cNvPr id="79924" name="Line 51"/>
          <p:cNvSpPr>
            <a:spLocks noChangeShapeType="1"/>
          </p:cNvSpPr>
          <p:nvPr/>
        </p:nvSpPr>
        <p:spPr bwMode="auto">
          <a:xfrm flipV="1">
            <a:off x="4572000" y="1798638"/>
            <a:ext cx="1295400" cy="3048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925" name="Line 52"/>
          <p:cNvSpPr>
            <a:spLocks noChangeShapeType="1"/>
          </p:cNvSpPr>
          <p:nvPr/>
        </p:nvSpPr>
        <p:spPr bwMode="auto">
          <a:xfrm flipH="1">
            <a:off x="4038600" y="2408238"/>
            <a:ext cx="1905000" cy="13716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926" name="Line 53"/>
          <p:cNvSpPr>
            <a:spLocks noChangeShapeType="1"/>
          </p:cNvSpPr>
          <p:nvPr/>
        </p:nvSpPr>
        <p:spPr bwMode="auto">
          <a:xfrm flipH="1">
            <a:off x="5638800" y="2560638"/>
            <a:ext cx="609600" cy="12192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79927" name="Text Box 54"/>
          <p:cNvSpPr txBox="1">
            <a:spLocks noChangeArrowheads="1"/>
          </p:cNvSpPr>
          <p:nvPr/>
        </p:nvSpPr>
        <p:spPr bwMode="auto">
          <a:xfrm>
            <a:off x="1524000" y="2030413"/>
            <a:ext cx="608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smtClean="0">
                <a:solidFill>
                  <a:srgbClr val="000000"/>
                </a:solidFill>
              </a:rPr>
              <a:t>Oops</a:t>
            </a:r>
          </a:p>
        </p:txBody>
      </p:sp>
      <p:sp>
        <p:nvSpPr>
          <p:cNvPr id="79928" name="Line 55"/>
          <p:cNvSpPr>
            <a:spLocks noChangeShapeType="1"/>
          </p:cNvSpPr>
          <p:nvPr/>
        </p:nvSpPr>
        <p:spPr bwMode="auto">
          <a:xfrm flipV="1">
            <a:off x="1752600" y="2335213"/>
            <a:ext cx="76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nvGrpSpPr>
          <p:cNvPr id="79929" name="Group 59"/>
          <p:cNvGrpSpPr>
            <a:grpSpLocks/>
          </p:cNvGrpSpPr>
          <p:nvPr/>
        </p:nvGrpSpPr>
        <p:grpSpPr bwMode="auto">
          <a:xfrm>
            <a:off x="533400" y="1268413"/>
            <a:ext cx="3048000" cy="838200"/>
            <a:chOff x="240" y="768"/>
            <a:chExt cx="1920" cy="528"/>
          </a:xfrm>
        </p:grpSpPr>
        <p:sp>
          <p:nvSpPr>
            <p:cNvPr id="79930" name="AutoShape 58"/>
            <p:cNvSpPr>
              <a:spLocks noChangeArrowheads="1"/>
            </p:cNvSpPr>
            <p:nvPr/>
          </p:nvSpPr>
          <p:spPr bwMode="auto">
            <a:xfrm>
              <a:off x="240" y="768"/>
              <a:ext cx="1920" cy="528"/>
            </a:xfrm>
            <a:prstGeom prst="wedgeEllipseCallout">
              <a:avLst>
                <a:gd name="adj1" fmla="val 24843"/>
                <a:gd name="adj2" fmla="val 70833"/>
              </a:avLst>
            </a:prstGeom>
            <a:solidFill>
              <a:srgbClr val="FFFF66"/>
            </a:solidFill>
            <a:ln w="9525">
              <a:solidFill>
                <a:schemeClr val="tx1"/>
              </a:solidFill>
              <a:miter lim="800000"/>
              <a:headEnd/>
              <a:tailEnd/>
            </a:ln>
          </p:spPr>
          <p:txBody>
            <a:bodyPr/>
            <a:lstStyle/>
            <a:p>
              <a:pPr algn="ct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9931" name="Text Box 56"/>
            <p:cNvSpPr txBox="1">
              <a:spLocks noChangeArrowheads="1"/>
            </p:cNvSpPr>
            <p:nvPr/>
          </p:nvSpPr>
          <p:spPr bwMode="auto">
            <a:xfrm>
              <a:off x="480" y="816"/>
              <a:ext cx="15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i="1" smtClean="0">
                  <a:solidFill>
                    <a:srgbClr val="000000"/>
                  </a:solidFill>
                </a:rPr>
                <a:t>Stop the experiment</a:t>
              </a:r>
            </a:p>
            <a:p>
              <a:pPr eaLnBrk="1" fontAlgn="base" hangingPunct="1">
                <a:spcBef>
                  <a:spcPct val="0"/>
                </a:spcBef>
                <a:spcAft>
                  <a:spcPct val="0"/>
                </a:spcAft>
              </a:pPr>
              <a:r>
                <a:rPr lang="en-US" sz="1800" b="1" i="1" smtClean="0">
                  <a:solidFill>
                    <a:srgbClr val="000000"/>
                  </a:solidFill>
                </a:rPr>
                <a:t>immediately !</a:t>
              </a:r>
            </a:p>
          </p:txBody>
        </p:sp>
      </p:gr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Rectangle 5"/>
          <p:cNvSpPr>
            <a:spLocks noChangeArrowheads="1"/>
          </p:cNvSpPr>
          <p:nvPr/>
        </p:nvSpPr>
        <p:spPr bwMode="auto">
          <a:xfrm>
            <a:off x="304800" y="1219200"/>
            <a:ext cx="3124200" cy="2286000"/>
          </a:xfrm>
          <a:prstGeom prst="rect">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fontAlgn="base">
              <a:spcBef>
                <a:spcPct val="0"/>
              </a:spcBef>
              <a:spcAft>
                <a:spcPct val="0"/>
              </a:spcAft>
              <a:defRPr/>
            </a:pPr>
            <a:endParaRPr lang="en-US">
              <a:solidFill>
                <a:srgbClr val="000000"/>
              </a:solidFill>
              <a:latin typeface="Arial" charset="0"/>
              <a:ea typeface="ＭＳ Ｐゴシック" pitchFamily="-111" charset="-128"/>
              <a:cs typeface="ＭＳ Ｐゴシック" pitchFamily="-111" charset="-128"/>
            </a:endParaRPr>
          </a:p>
        </p:txBody>
      </p:sp>
      <p:sp>
        <p:nvSpPr>
          <p:cNvPr id="81923" name="AutoShape 3"/>
          <p:cNvSpPr>
            <a:spLocks noChangeAspect="1" noChangeArrowheads="1"/>
          </p:cNvSpPr>
          <p:nvPr/>
        </p:nvSpPr>
        <p:spPr bwMode="auto">
          <a:xfrm>
            <a:off x="1485900" y="1295400"/>
            <a:ext cx="762000" cy="342900"/>
          </a:xfrm>
          <a:prstGeom prst="flowChartMagneticDisk">
            <a:avLst/>
          </a:prstGeom>
          <a:solidFill>
            <a:srgbClr val="F1EBFF"/>
          </a:solidFill>
          <a:ln w="9525">
            <a:solidFill>
              <a:schemeClr val="tx1"/>
            </a:solidFill>
            <a:round/>
            <a:headEnd/>
            <a:tailEnd/>
          </a:ln>
        </p:spPr>
        <p:txBody>
          <a:bodyPr wrap="none" anchor="ctr"/>
          <a:lstStyle/>
          <a:p>
            <a:pPr fontAlgn="base">
              <a:spcBef>
                <a:spcPct val="0"/>
              </a:spcBef>
              <a:spcAft>
                <a:spcPct val="0"/>
              </a:spcAft>
            </a:pPr>
            <a:endParaRPr lang="en-US" sz="900" smtClean="0">
              <a:solidFill>
                <a:srgbClr val="000000"/>
              </a:solidFill>
              <a:latin typeface="Arial" charset="0"/>
              <a:ea typeface="ＭＳ Ｐゴシック" charset="0"/>
              <a:cs typeface="ＭＳ Ｐゴシック" charset="0"/>
            </a:endParaRPr>
          </a:p>
        </p:txBody>
      </p:sp>
      <p:sp>
        <p:nvSpPr>
          <p:cNvPr id="81924" name="Rectangle 7"/>
          <p:cNvSpPr>
            <a:spLocks noChangeAspect="1" noChangeArrowheads="1"/>
          </p:cNvSpPr>
          <p:nvPr/>
        </p:nvSpPr>
        <p:spPr bwMode="auto">
          <a:xfrm>
            <a:off x="381000" y="2043113"/>
            <a:ext cx="876300" cy="955675"/>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25" name="Rectangle 8"/>
          <p:cNvSpPr>
            <a:spLocks noChangeAspect="1" noChangeArrowheads="1"/>
          </p:cNvSpPr>
          <p:nvPr/>
        </p:nvSpPr>
        <p:spPr bwMode="auto">
          <a:xfrm>
            <a:off x="457200" y="2122488"/>
            <a:ext cx="723900" cy="8382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800" smtClean="0">
              <a:solidFill>
                <a:srgbClr val="000000"/>
              </a:solidFill>
              <a:latin typeface="Arial" charset="0"/>
              <a:ea typeface="ＭＳ Ｐゴシック" charset="0"/>
              <a:cs typeface="ＭＳ Ｐゴシック" charset="0"/>
            </a:endParaRPr>
          </a:p>
        </p:txBody>
      </p:sp>
      <p:sp>
        <p:nvSpPr>
          <p:cNvPr id="81926" name="Oval 9"/>
          <p:cNvSpPr>
            <a:spLocks noChangeAspect="1" noChangeArrowheads="1"/>
          </p:cNvSpPr>
          <p:nvPr/>
        </p:nvSpPr>
        <p:spPr bwMode="auto">
          <a:xfrm>
            <a:off x="533400" y="21986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27" name="Oval 10"/>
          <p:cNvSpPr>
            <a:spLocks noChangeAspect="1" noChangeArrowheads="1"/>
          </p:cNvSpPr>
          <p:nvPr/>
        </p:nvSpPr>
        <p:spPr bwMode="auto">
          <a:xfrm>
            <a:off x="914400" y="22367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28" name="Oval 11"/>
          <p:cNvSpPr>
            <a:spLocks noChangeAspect="1" noChangeArrowheads="1"/>
          </p:cNvSpPr>
          <p:nvPr/>
        </p:nvSpPr>
        <p:spPr bwMode="auto">
          <a:xfrm>
            <a:off x="952500" y="25415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29" name="Oval 12"/>
          <p:cNvSpPr>
            <a:spLocks noChangeAspect="1" noChangeArrowheads="1"/>
          </p:cNvSpPr>
          <p:nvPr/>
        </p:nvSpPr>
        <p:spPr bwMode="auto">
          <a:xfrm>
            <a:off x="495300" y="25034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30" name="AutoShape 13"/>
          <p:cNvSpPr>
            <a:spLocks noChangeAspect="1" noChangeArrowheads="1"/>
          </p:cNvSpPr>
          <p:nvPr/>
        </p:nvSpPr>
        <p:spPr bwMode="auto">
          <a:xfrm>
            <a:off x="685800" y="2351088"/>
            <a:ext cx="190500" cy="152400"/>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31" name="AutoShape 14"/>
          <p:cNvSpPr>
            <a:spLocks noChangeAspect="1" noChangeArrowheads="1"/>
          </p:cNvSpPr>
          <p:nvPr/>
        </p:nvSpPr>
        <p:spPr bwMode="auto">
          <a:xfrm>
            <a:off x="685800" y="2617788"/>
            <a:ext cx="152400" cy="152400"/>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32" name="Text Box 15"/>
          <p:cNvSpPr txBox="1">
            <a:spLocks noChangeAspect="1" noChangeArrowheads="1"/>
          </p:cNvSpPr>
          <p:nvPr/>
        </p:nvSpPr>
        <p:spPr bwMode="auto">
          <a:xfrm>
            <a:off x="495300" y="2808288"/>
            <a:ext cx="7635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1933" name="Text Box 16"/>
          <p:cNvSpPr txBox="1">
            <a:spLocks noChangeAspect="1" noChangeArrowheads="1"/>
          </p:cNvSpPr>
          <p:nvPr/>
        </p:nvSpPr>
        <p:spPr bwMode="auto">
          <a:xfrm>
            <a:off x="381000" y="3017838"/>
            <a:ext cx="8763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A</a:t>
            </a:r>
          </a:p>
          <a:p>
            <a:pPr algn="ctr" eaLnBrk="1" fontAlgn="base" hangingPunct="1">
              <a:spcBef>
                <a:spcPct val="0"/>
              </a:spcBef>
              <a:spcAft>
                <a:spcPct val="0"/>
              </a:spcAft>
            </a:pPr>
            <a:r>
              <a:rPr lang="en-US" sz="700" b="1" smtClean="0">
                <a:solidFill>
                  <a:srgbClr val="000000"/>
                </a:solidFill>
              </a:rPr>
              <a:t>Computer Cluster</a:t>
            </a:r>
          </a:p>
        </p:txBody>
      </p:sp>
      <p:sp>
        <p:nvSpPr>
          <p:cNvPr id="81934" name="Rectangle 17"/>
          <p:cNvSpPr>
            <a:spLocks noChangeAspect="1" noChangeArrowheads="1"/>
          </p:cNvSpPr>
          <p:nvPr/>
        </p:nvSpPr>
        <p:spPr bwMode="auto">
          <a:xfrm>
            <a:off x="1447800" y="2043113"/>
            <a:ext cx="876300" cy="955675"/>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35" name="Rectangle 18"/>
          <p:cNvSpPr>
            <a:spLocks noChangeAspect="1" noChangeArrowheads="1"/>
          </p:cNvSpPr>
          <p:nvPr/>
        </p:nvSpPr>
        <p:spPr bwMode="auto">
          <a:xfrm>
            <a:off x="1524000" y="2122488"/>
            <a:ext cx="723900" cy="8382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36" name="Oval 19"/>
          <p:cNvSpPr>
            <a:spLocks noChangeAspect="1" noChangeArrowheads="1"/>
          </p:cNvSpPr>
          <p:nvPr/>
        </p:nvSpPr>
        <p:spPr bwMode="auto">
          <a:xfrm>
            <a:off x="1600200" y="21986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37" name="Oval 20"/>
          <p:cNvSpPr>
            <a:spLocks noChangeAspect="1" noChangeArrowheads="1"/>
          </p:cNvSpPr>
          <p:nvPr/>
        </p:nvSpPr>
        <p:spPr bwMode="auto">
          <a:xfrm>
            <a:off x="1981200" y="22367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38" name="Oval 21"/>
          <p:cNvSpPr>
            <a:spLocks noChangeAspect="1" noChangeArrowheads="1"/>
          </p:cNvSpPr>
          <p:nvPr/>
        </p:nvSpPr>
        <p:spPr bwMode="auto">
          <a:xfrm>
            <a:off x="2019300" y="25415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39" name="Oval 22"/>
          <p:cNvSpPr>
            <a:spLocks noChangeAspect="1" noChangeArrowheads="1"/>
          </p:cNvSpPr>
          <p:nvPr/>
        </p:nvSpPr>
        <p:spPr bwMode="auto">
          <a:xfrm>
            <a:off x="1562100" y="25034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40" name="AutoShape 23"/>
          <p:cNvSpPr>
            <a:spLocks noChangeAspect="1" noChangeArrowheads="1"/>
          </p:cNvSpPr>
          <p:nvPr/>
        </p:nvSpPr>
        <p:spPr bwMode="auto">
          <a:xfrm>
            <a:off x="1752600" y="2351088"/>
            <a:ext cx="190500" cy="152400"/>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41" name="AutoShape 24"/>
          <p:cNvSpPr>
            <a:spLocks noChangeAspect="1" noChangeArrowheads="1"/>
          </p:cNvSpPr>
          <p:nvPr/>
        </p:nvSpPr>
        <p:spPr bwMode="auto">
          <a:xfrm>
            <a:off x="1752600" y="2617788"/>
            <a:ext cx="152400" cy="152400"/>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42" name="Text Box 25"/>
          <p:cNvSpPr txBox="1">
            <a:spLocks noChangeAspect="1" noChangeArrowheads="1"/>
          </p:cNvSpPr>
          <p:nvPr/>
        </p:nvSpPr>
        <p:spPr bwMode="auto">
          <a:xfrm>
            <a:off x="1562100" y="2808288"/>
            <a:ext cx="7635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1943" name="Text Box 26"/>
          <p:cNvSpPr txBox="1">
            <a:spLocks noChangeAspect="1" noChangeArrowheads="1"/>
          </p:cNvSpPr>
          <p:nvPr/>
        </p:nvSpPr>
        <p:spPr bwMode="auto">
          <a:xfrm>
            <a:off x="1447800" y="3017838"/>
            <a:ext cx="8763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B</a:t>
            </a:r>
          </a:p>
          <a:p>
            <a:pPr algn="ctr" eaLnBrk="1" fontAlgn="base" hangingPunct="1">
              <a:spcBef>
                <a:spcPct val="0"/>
              </a:spcBef>
              <a:spcAft>
                <a:spcPct val="0"/>
              </a:spcAft>
            </a:pPr>
            <a:r>
              <a:rPr lang="en-US" sz="700" b="1" smtClean="0">
                <a:solidFill>
                  <a:srgbClr val="000000"/>
                </a:solidFill>
              </a:rPr>
              <a:t>Backbone Net</a:t>
            </a:r>
            <a:endParaRPr lang="en-US" sz="600" b="1" smtClean="0">
              <a:solidFill>
                <a:srgbClr val="000000"/>
              </a:solidFill>
            </a:endParaRPr>
          </a:p>
        </p:txBody>
      </p:sp>
      <p:sp>
        <p:nvSpPr>
          <p:cNvPr id="81944" name="Line 28"/>
          <p:cNvSpPr>
            <a:spLocks noChangeAspect="1" noChangeShapeType="1"/>
          </p:cNvSpPr>
          <p:nvPr/>
        </p:nvSpPr>
        <p:spPr bwMode="auto">
          <a:xfrm flipV="1">
            <a:off x="1104900" y="2579688"/>
            <a:ext cx="45720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1945" name="Line 29"/>
          <p:cNvSpPr>
            <a:spLocks noChangeAspect="1" noChangeShapeType="1"/>
          </p:cNvSpPr>
          <p:nvPr/>
        </p:nvSpPr>
        <p:spPr bwMode="auto">
          <a:xfrm flipV="1">
            <a:off x="1066800" y="2274888"/>
            <a:ext cx="53340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1946" name="Rectangle 30"/>
          <p:cNvSpPr>
            <a:spLocks noChangeAspect="1" noChangeArrowheads="1"/>
          </p:cNvSpPr>
          <p:nvPr/>
        </p:nvSpPr>
        <p:spPr bwMode="auto">
          <a:xfrm>
            <a:off x="2438400" y="2043113"/>
            <a:ext cx="876300" cy="955675"/>
          </a:xfrm>
          <a:prstGeom prst="rect">
            <a:avLst/>
          </a:prstGeom>
          <a:solidFill>
            <a:srgbClr val="FFFFDD"/>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47" name="Rectangle 31"/>
          <p:cNvSpPr>
            <a:spLocks noChangeAspect="1" noChangeArrowheads="1"/>
          </p:cNvSpPr>
          <p:nvPr/>
        </p:nvSpPr>
        <p:spPr bwMode="auto">
          <a:xfrm>
            <a:off x="2514600" y="2122488"/>
            <a:ext cx="723900" cy="838200"/>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48" name="Oval 32"/>
          <p:cNvSpPr>
            <a:spLocks noChangeAspect="1" noChangeArrowheads="1"/>
          </p:cNvSpPr>
          <p:nvPr/>
        </p:nvSpPr>
        <p:spPr bwMode="auto">
          <a:xfrm>
            <a:off x="2590800" y="21986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49" name="Oval 33"/>
          <p:cNvSpPr>
            <a:spLocks noChangeAspect="1" noChangeArrowheads="1"/>
          </p:cNvSpPr>
          <p:nvPr/>
        </p:nvSpPr>
        <p:spPr bwMode="auto">
          <a:xfrm>
            <a:off x="2971800" y="22367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50" name="Oval 34"/>
          <p:cNvSpPr>
            <a:spLocks noChangeAspect="1" noChangeArrowheads="1"/>
          </p:cNvSpPr>
          <p:nvPr/>
        </p:nvSpPr>
        <p:spPr bwMode="auto">
          <a:xfrm>
            <a:off x="3009900" y="25415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51" name="Oval 35"/>
          <p:cNvSpPr>
            <a:spLocks noChangeAspect="1" noChangeArrowheads="1"/>
          </p:cNvSpPr>
          <p:nvPr/>
        </p:nvSpPr>
        <p:spPr bwMode="auto">
          <a:xfrm>
            <a:off x="2552700" y="2503488"/>
            <a:ext cx="152400" cy="152400"/>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52" name="AutoShape 36"/>
          <p:cNvSpPr>
            <a:spLocks noChangeAspect="1" noChangeArrowheads="1"/>
          </p:cNvSpPr>
          <p:nvPr/>
        </p:nvSpPr>
        <p:spPr bwMode="auto">
          <a:xfrm>
            <a:off x="2743200" y="2351088"/>
            <a:ext cx="190500" cy="152400"/>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53" name="AutoShape 37"/>
          <p:cNvSpPr>
            <a:spLocks noChangeAspect="1" noChangeArrowheads="1"/>
          </p:cNvSpPr>
          <p:nvPr/>
        </p:nvSpPr>
        <p:spPr bwMode="auto">
          <a:xfrm>
            <a:off x="2743200" y="2617788"/>
            <a:ext cx="152400" cy="152400"/>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54" name="Text Box 38"/>
          <p:cNvSpPr txBox="1">
            <a:spLocks noChangeAspect="1" noChangeArrowheads="1"/>
          </p:cNvSpPr>
          <p:nvPr/>
        </p:nvSpPr>
        <p:spPr bwMode="auto">
          <a:xfrm>
            <a:off x="2552700" y="2808288"/>
            <a:ext cx="7635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1955" name="Text Box 39"/>
          <p:cNvSpPr txBox="1">
            <a:spLocks noChangeAspect="1" noChangeArrowheads="1"/>
          </p:cNvSpPr>
          <p:nvPr/>
        </p:nvSpPr>
        <p:spPr bwMode="auto">
          <a:xfrm>
            <a:off x="2438400" y="3017838"/>
            <a:ext cx="8763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C</a:t>
            </a:r>
          </a:p>
          <a:p>
            <a:pPr algn="ctr" eaLnBrk="1" fontAlgn="base" hangingPunct="1">
              <a:spcBef>
                <a:spcPct val="0"/>
              </a:spcBef>
              <a:spcAft>
                <a:spcPct val="0"/>
              </a:spcAft>
            </a:pPr>
            <a:r>
              <a:rPr lang="en-US" sz="700" b="1" smtClean="0">
                <a:solidFill>
                  <a:srgbClr val="000000"/>
                </a:solidFill>
              </a:rPr>
              <a:t>Metro Wireless</a:t>
            </a:r>
          </a:p>
        </p:txBody>
      </p:sp>
      <p:sp>
        <p:nvSpPr>
          <p:cNvPr id="81956" name="Line 41"/>
          <p:cNvSpPr>
            <a:spLocks noChangeAspect="1" noChangeShapeType="1"/>
          </p:cNvSpPr>
          <p:nvPr/>
        </p:nvSpPr>
        <p:spPr bwMode="auto">
          <a:xfrm flipV="1">
            <a:off x="609600" y="196691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1957" name="Line 42"/>
          <p:cNvSpPr>
            <a:spLocks noChangeAspect="1" noChangeShapeType="1"/>
          </p:cNvSpPr>
          <p:nvPr/>
        </p:nvSpPr>
        <p:spPr bwMode="auto">
          <a:xfrm>
            <a:off x="609600" y="1966913"/>
            <a:ext cx="2438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1958" name="Line 43"/>
          <p:cNvSpPr>
            <a:spLocks noChangeAspect="1" noChangeShapeType="1"/>
          </p:cNvSpPr>
          <p:nvPr/>
        </p:nvSpPr>
        <p:spPr bwMode="auto">
          <a:xfrm>
            <a:off x="3048000" y="1966913"/>
            <a:ext cx="0" cy="266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1959" name="Line 44"/>
          <p:cNvSpPr>
            <a:spLocks noChangeAspect="1" noChangeShapeType="1"/>
          </p:cNvSpPr>
          <p:nvPr/>
        </p:nvSpPr>
        <p:spPr bwMode="auto">
          <a:xfrm>
            <a:off x="2133600" y="2309813"/>
            <a:ext cx="4191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1960" name="AutoShape 45"/>
          <p:cNvSpPr>
            <a:spLocks noChangeAspect="1" noChangeArrowheads="1"/>
          </p:cNvSpPr>
          <p:nvPr/>
        </p:nvSpPr>
        <p:spPr bwMode="auto">
          <a:xfrm>
            <a:off x="1714500" y="1714500"/>
            <a:ext cx="304800" cy="176213"/>
          </a:xfrm>
          <a:prstGeom prst="downArrow">
            <a:avLst>
              <a:gd name="adj1" fmla="val 50000"/>
              <a:gd name="adj2" fmla="val 25000"/>
            </a:avLst>
          </a:prstGeom>
          <a:solidFill>
            <a:srgbClr val="66FF33"/>
          </a:solidFill>
          <a:ln w="9525">
            <a:solidFill>
              <a:schemeClr val="tx1"/>
            </a:solidFill>
            <a:miter lim="800000"/>
            <a:headEnd/>
            <a:tailEnd/>
          </a:ln>
        </p:spPr>
        <p:txBody>
          <a:bodyPr vert="eaVert"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61" name="Text Box 46"/>
          <p:cNvSpPr txBox="1">
            <a:spLocks noChangeAspect="1" noChangeArrowheads="1"/>
          </p:cNvSpPr>
          <p:nvPr/>
        </p:nvSpPr>
        <p:spPr bwMode="auto">
          <a:xfrm>
            <a:off x="225425" y="1219200"/>
            <a:ext cx="12223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600" b="1" smtClean="0">
                <a:solidFill>
                  <a:srgbClr val="000000"/>
                </a:solidFill>
              </a:rPr>
              <a:t> Reference</a:t>
            </a:r>
          </a:p>
          <a:p>
            <a:pPr algn="ctr" eaLnBrk="1" fontAlgn="base" hangingPunct="1">
              <a:spcBef>
                <a:spcPct val="0"/>
              </a:spcBef>
              <a:spcAft>
                <a:spcPct val="0"/>
              </a:spcAft>
            </a:pPr>
            <a:r>
              <a:rPr lang="en-US" sz="1600" b="1" smtClean="0">
                <a:solidFill>
                  <a:srgbClr val="000000"/>
                </a:solidFill>
              </a:rPr>
              <a:t>Design</a:t>
            </a:r>
          </a:p>
        </p:txBody>
      </p:sp>
      <p:sp>
        <p:nvSpPr>
          <p:cNvPr id="81962" name="Rectangle 48"/>
          <p:cNvSpPr>
            <a:spLocks noGrp="1" noChangeArrowheads="1"/>
          </p:cNvSpPr>
          <p:nvPr>
            <p:ph type="title" idx="4294967295"/>
          </p:nvPr>
        </p:nvSpPr>
        <p:spPr>
          <a:xfrm>
            <a:off x="1524000" y="228600"/>
            <a:ext cx="7620000" cy="715963"/>
          </a:xfrm>
        </p:spPr>
        <p:txBody>
          <a:bodyPr/>
          <a:lstStyle/>
          <a:p>
            <a:pPr eaLnBrk="1" hangingPunct="1"/>
            <a:r>
              <a:rPr lang="en-US" dirty="0">
                <a:latin typeface="Arial" charset="0"/>
                <a:ea typeface="ＭＳ Ｐゴシック" charset="0"/>
                <a:cs typeface="ＭＳ Ｐゴシック" charset="0"/>
              </a:rPr>
              <a:t>Spiral 1 integration and trial operations</a:t>
            </a:r>
            <a:br>
              <a:rPr lang="en-US"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Five competing control frameworks, wide variety of substrates</a:t>
            </a:r>
            <a:endParaRPr lang="en-US" sz="1800" dirty="0">
              <a:latin typeface="Arial" charset="0"/>
              <a:ea typeface="ＭＳ Ｐゴシック" charset="0"/>
              <a:cs typeface="ＭＳ Ｐゴシック" charset="0"/>
            </a:endParaRPr>
          </a:p>
        </p:txBody>
      </p:sp>
      <p:grpSp>
        <p:nvGrpSpPr>
          <p:cNvPr id="81963" name="Group 46"/>
          <p:cNvGrpSpPr>
            <a:grpSpLocks/>
          </p:cNvGrpSpPr>
          <p:nvPr/>
        </p:nvGrpSpPr>
        <p:grpSpPr bwMode="auto">
          <a:xfrm>
            <a:off x="3886200" y="1295400"/>
            <a:ext cx="2935288" cy="2300288"/>
            <a:chOff x="2352" y="816"/>
            <a:chExt cx="1849" cy="1449"/>
          </a:xfrm>
        </p:grpSpPr>
        <p:sp>
          <p:nvSpPr>
            <p:cNvPr id="82099" name="AutoShape 3"/>
            <p:cNvSpPr>
              <a:spLocks noChangeAspect="1" noChangeArrowheads="1"/>
            </p:cNvSpPr>
            <p:nvPr/>
          </p:nvSpPr>
          <p:spPr bwMode="auto">
            <a:xfrm>
              <a:off x="3048" y="816"/>
              <a:ext cx="480" cy="216"/>
            </a:xfrm>
            <a:prstGeom prst="flowChartMagneticDisk">
              <a:avLst/>
            </a:prstGeom>
            <a:solidFill>
              <a:srgbClr val="FD8A61"/>
            </a:solidFill>
            <a:ln w="9525">
              <a:solidFill>
                <a:schemeClr val="tx1"/>
              </a:solidFill>
              <a:round/>
              <a:headEnd/>
              <a:tailEnd/>
            </a:ln>
          </p:spPr>
          <p:txBody>
            <a:bodyPr wrap="none" anchor="ctr"/>
            <a:lstStyle/>
            <a:p>
              <a:pPr fontAlgn="base">
                <a:spcBef>
                  <a:spcPct val="0"/>
                </a:spcBef>
                <a:spcAft>
                  <a:spcPct val="0"/>
                </a:spcAft>
              </a:pPr>
              <a:endParaRPr lang="en-US" sz="900" smtClean="0">
                <a:solidFill>
                  <a:srgbClr val="000000"/>
                </a:solidFill>
                <a:latin typeface="Arial" charset="0"/>
                <a:ea typeface="ＭＳ Ｐゴシック" charset="0"/>
                <a:cs typeface="ＭＳ Ｐゴシック" charset="0"/>
              </a:endParaRPr>
            </a:p>
          </p:txBody>
        </p:sp>
        <p:sp>
          <p:nvSpPr>
            <p:cNvPr id="82100" name="Rectangle 7"/>
            <p:cNvSpPr>
              <a:spLocks noChangeAspect="1" noChangeArrowheads="1"/>
            </p:cNvSpPr>
            <p:nvPr/>
          </p:nvSpPr>
          <p:spPr bwMode="auto">
            <a:xfrm>
              <a:off x="2352" y="1287"/>
              <a:ext cx="552" cy="602"/>
            </a:xfrm>
            <a:prstGeom prst="rect">
              <a:avLst/>
            </a:prstGeom>
            <a:solidFill>
              <a:srgbClr val="FD8A6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01" name="Rectangle 8"/>
            <p:cNvSpPr>
              <a:spLocks noChangeAspect="1" noChangeArrowheads="1"/>
            </p:cNvSpPr>
            <p:nvPr/>
          </p:nvSpPr>
          <p:spPr bwMode="auto">
            <a:xfrm>
              <a:off x="2400" y="1337"/>
              <a:ext cx="456" cy="528"/>
            </a:xfrm>
            <a:prstGeom prst="rect">
              <a:avLst/>
            </a:prstGeom>
            <a:solidFill>
              <a:srgbClr val="FCF9C6"/>
            </a:solidFill>
            <a:ln w="9525">
              <a:solidFill>
                <a:schemeClr val="tx1"/>
              </a:solidFill>
              <a:miter lim="800000"/>
              <a:headEnd/>
              <a:tailEnd/>
            </a:ln>
          </p:spPr>
          <p:txBody>
            <a:bodyPr wrap="none" anchor="ctr"/>
            <a:lstStyle/>
            <a:p>
              <a:pPr fontAlgn="base">
                <a:spcBef>
                  <a:spcPct val="0"/>
                </a:spcBef>
                <a:spcAft>
                  <a:spcPct val="0"/>
                </a:spcAft>
              </a:pPr>
              <a:endParaRPr lang="en-US" sz="800" smtClean="0">
                <a:solidFill>
                  <a:srgbClr val="000000"/>
                </a:solidFill>
                <a:latin typeface="Arial" charset="0"/>
                <a:ea typeface="ＭＳ Ｐゴシック" charset="0"/>
                <a:cs typeface="ＭＳ Ｐゴシック" charset="0"/>
              </a:endParaRPr>
            </a:p>
          </p:txBody>
        </p:sp>
        <p:sp>
          <p:nvSpPr>
            <p:cNvPr id="82102" name="Oval 9"/>
            <p:cNvSpPr>
              <a:spLocks noChangeAspect="1" noChangeArrowheads="1"/>
            </p:cNvSpPr>
            <p:nvPr/>
          </p:nvSpPr>
          <p:spPr bwMode="auto">
            <a:xfrm>
              <a:off x="2448" y="138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03" name="Oval 10"/>
            <p:cNvSpPr>
              <a:spLocks noChangeAspect="1" noChangeArrowheads="1"/>
            </p:cNvSpPr>
            <p:nvPr/>
          </p:nvSpPr>
          <p:spPr bwMode="auto">
            <a:xfrm>
              <a:off x="2688" y="140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04" name="Oval 11"/>
            <p:cNvSpPr>
              <a:spLocks noChangeAspect="1" noChangeArrowheads="1"/>
            </p:cNvSpPr>
            <p:nvPr/>
          </p:nvSpPr>
          <p:spPr bwMode="auto">
            <a:xfrm>
              <a:off x="2712" y="160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05" name="Oval 12"/>
            <p:cNvSpPr>
              <a:spLocks noChangeAspect="1" noChangeArrowheads="1"/>
            </p:cNvSpPr>
            <p:nvPr/>
          </p:nvSpPr>
          <p:spPr bwMode="auto">
            <a:xfrm>
              <a:off x="2424" y="1577"/>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06" name="AutoShape 13"/>
            <p:cNvSpPr>
              <a:spLocks noChangeAspect="1" noChangeArrowheads="1"/>
            </p:cNvSpPr>
            <p:nvPr/>
          </p:nvSpPr>
          <p:spPr bwMode="auto">
            <a:xfrm>
              <a:off x="2544" y="1481"/>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07" name="AutoShape 14"/>
            <p:cNvSpPr>
              <a:spLocks noChangeAspect="1" noChangeArrowheads="1"/>
            </p:cNvSpPr>
            <p:nvPr/>
          </p:nvSpPr>
          <p:spPr bwMode="auto">
            <a:xfrm>
              <a:off x="2544" y="1649"/>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08" name="Text Box 15"/>
            <p:cNvSpPr txBox="1">
              <a:spLocks noChangeAspect="1" noChangeArrowheads="1"/>
            </p:cNvSpPr>
            <p:nvPr/>
          </p:nvSpPr>
          <p:spPr bwMode="auto">
            <a:xfrm>
              <a:off x="2424" y="1769"/>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109" name="Text Box 16"/>
            <p:cNvSpPr txBox="1">
              <a:spLocks noChangeAspect="1" noChangeArrowheads="1"/>
            </p:cNvSpPr>
            <p:nvPr/>
          </p:nvSpPr>
          <p:spPr bwMode="auto">
            <a:xfrm>
              <a:off x="2352" y="1901"/>
              <a:ext cx="55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A1</a:t>
              </a:r>
            </a:p>
            <a:p>
              <a:pPr algn="ctr" eaLnBrk="1" fontAlgn="base" hangingPunct="1">
                <a:spcBef>
                  <a:spcPct val="0"/>
                </a:spcBef>
                <a:spcAft>
                  <a:spcPct val="0"/>
                </a:spcAft>
              </a:pPr>
              <a:r>
                <a:rPr lang="en-US" sz="700" b="1" smtClean="0">
                  <a:solidFill>
                    <a:srgbClr val="000000"/>
                  </a:solidFill>
                </a:rPr>
                <a:t>Computer Cluster</a:t>
              </a:r>
            </a:p>
          </p:txBody>
        </p:sp>
        <p:sp>
          <p:nvSpPr>
            <p:cNvPr id="82110" name="Rectangle 17"/>
            <p:cNvSpPr>
              <a:spLocks noChangeAspect="1" noChangeArrowheads="1"/>
            </p:cNvSpPr>
            <p:nvPr/>
          </p:nvSpPr>
          <p:spPr bwMode="auto">
            <a:xfrm>
              <a:off x="3024" y="1287"/>
              <a:ext cx="552" cy="602"/>
            </a:xfrm>
            <a:prstGeom prst="rect">
              <a:avLst/>
            </a:prstGeom>
            <a:solidFill>
              <a:srgbClr val="FD8A6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11" name="Rectangle 18"/>
            <p:cNvSpPr>
              <a:spLocks noChangeAspect="1" noChangeArrowheads="1"/>
            </p:cNvSpPr>
            <p:nvPr/>
          </p:nvSpPr>
          <p:spPr bwMode="auto">
            <a:xfrm>
              <a:off x="3072" y="1337"/>
              <a:ext cx="456" cy="528"/>
            </a:xfrm>
            <a:prstGeom prst="rect">
              <a:avLst/>
            </a:prstGeom>
            <a:solidFill>
              <a:srgbClr val="E9FEFF"/>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12" name="Oval 19"/>
            <p:cNvSpPr>
              <a:spLocks noChangeAspect="1" noChangeArrowheads="1"/>
            </p:cNvSpPr>
            <p:nvPr/>
          </p:nvSpPr>
          <p:spPr bwMode="auto">
            <a:xfrm>
              <a:off x="3120" y="138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13" name="Oval 20"/>
            <p:cNvSpPr>
              <a:spLocks noChangeAspect="1" noChangeArrowheads="1"/>
            </p:cNvSpPr>
            <p:nvPr/>
          </p:nvSpPr>
          <p:spPr bwMode="auto">
            <a:xfrm>
              <a:off x="3360" y="140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14" name="Oval 21"/>
            <p:cNvSpPr>
              <a:spLocks noChangeAspect="1" noChangeArrowheads="1"/>
            </p:cNvSpPr>
            <p:nvPr/>
          </p:nvSpPr>
          <p:spPr bwMode="auto">
            <a:xfrm>
              <a:off x="3384" y="160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15" name="Oval 22"/>
            <p:cNvSpPr>
              <a:spLocks noChangeAspect="1" noChangeArrowheads="1"/>
            </p:cNvSpPr>
            <p:nvPr/>
          </p:nvSpPr>
          <p:spPr bwMode="auto">
            <a:xfrm>
              <a:off x="3096" y="1577"/>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16" name="AutoShape 23"/>
            <p:cNvSpPr>
              <a:spLocks noChangeAspect="1" noChangeArrowheads="1"/>
            </p:cNvSpPr>
            <p:nvPr/>
          </p:nvSpPr>
          <p:spPr bwMode="auto">
            <a:xfrm>
              <a:off x="3216" y="1481"/>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17" name="AutoShape 24"/>
            <p:cNvSpPr>
              <a:spLocks noChangeAspect="1" noChangeArrowheads="1"/>
            </p:cNvSpPr>
            <p:nvPr/>
          </p:nvSpPr>
          <p:spPr bwMode="auto">
            <a:xfrm>
              <a:off x="3216" y="1649"/>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18" name="Text Box 25"/>
            <p:cNvSpPr txBox="1">
              <a:spLocks noChangeAspect="1" noChangeArrowheads="1"/>
            </p:cNvSpPr>
            <p:nvPr/>
          </p:nvSpPr>
          <p:spPr bwMode="auto">
            <a:xfrm>
              <a:off x="3096" y="1769"/>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119" name="Text Box 26"/>
            <p:cNvSpPr txBox="1">
              <a:spLocks noChangeAspect="1" noChangeArrowheads="1"/>
            </p:cNvSpPr>
            <p:nvPr/>
          </p:nvSpPr>
          <p:spPr bwMode="auto">
            <a:xfrm>
              <a:off x="3024" y="1901"/>
              <a:ext cx="552"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A2</a:t>
              </a:r>
            </a:p>
            <a:p>
              <a:pPr algn="ctr" eaLnBrk="1" fontAlgn="base" hangingPunct="1">
                <a:spcBef>
                  <a:spcPct val="0"/>
                </a:spcBef>
                <a:spcAft>
                  <a:spcPct val="0"/>
                </a:spcAft>
              </a:pPr>
              <a:r>
                <a:rPr lang="en-US" sz="700" b="1" smtClean="0">
                  <a:solidFill>
                    <a:srgbClr val="000000"/>
                  </a:solidFill>
                </a:rPr>
                <a:t>Optical Network</a:t>
              </a:r>
              <a:endParaRPr lang="en-US" sz="600" b="1" smtClean="0">
                <a:solidFill>
                  <a:srgbClr val="000000"/>
                </a:solidFill>
              </a:endParaRPr>
            </a:p>
          </p:txBody>
        </p:sp>
        <p:sp>
          <p:nvSpPr>
            <p:cNvPr id="82120" name="Line 28"/>
            <p:cNvSpPr>
              <a:spLocks noChangeAspect="1" noChangeShapeType="1"/>
            </p:cNvSpPr>
            <p:nvPr/>
          </p:nvSpPr>
          <p:spPr bwMode="auto">
            <a:xfrm flipV="1">
              <a:off x="2808" y="1625"/>
              <a:ext cx="288"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121" name="Line 29"/>
            <p:cNvSpPr>
              <a:spLocks noChangeAspect="1" noChangeShapeType="1"/>
            </p:cNvSpPr>
            <p:nvPr/>
          </p:nvSpPr>
          <p:spPr bwMode="auto">
            <a:xfrm flipV="1">
              <a:off x="2784" y="1433"/>
              <a:ext cx="336"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122" name="Rectangle 30"/>
            <p:cNvSpPr>
              <a:spLocks noChangeAspect="1" noChangeArrowheads="1"/>
            </p:cNvSpPr>
            <p:nvPr/>
          </p:nvSpPr>
          <p:spPr bwMode="auto">
            <a:xfrm>
              <a:off x="3648" y="1287"/>
              <a:ext cx="552" cy="602"/>
            </a:xfrm>
            <a:prstGeom prst="rect">
              <a:avLst/>
            </a:prstGeom>
            <a:solidFill>
              <a:srgbClr val="FD8A6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23" name="Rectangle 31"/>
            <p:cNvSpPr>
              <a:spLocks noChangeAspect="1" noChangeArrowheads="1"/>
            </p:cNvSpPr>
            <p:nvPr/>
          </p:nvSpPr>
          <p:spPr bwMode="auto">
            <a:xfrm>
              <a:off x="3696" y="1337"/>
              <a:ext cx="456" cy="528"/>
            </a:xfrm>
            <a:prstGeom prst="rect">
              <a:avLst/>
            </a:prstGeom>
            <a:solidFill>
              <a:srgbClr val="FFEBFF"/>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24" name="Oval 32"/>
            <p:cNvSpPr>
              <a:spLocks noChangeAspect="1" noChangeArrowheads="1"/>
            </p:cNvSpPr>
            <p:nvPr/>
          </p:nvSpPr>
          <p:spPr bwMode="auto">
            <a:xfrm>
              <a:off x="3744" y="138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25" name="Oval 33"/>
            <p:cNvSpPr>
              <a:spLocks noChangeAspect="1" noChangeArrowheads="1"/>
            </p:cNvSpPr>
            <p:nvPr/>
          </p:nvSpPr>
          <p:spPr bwMode="auto">
            <a:xfrm>
              <a:off x="3984" y="140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26" name="Oval 34"/>
            <p:cNvSpPr>
              <a:spLocks noChangeAspect="1" noChangeArrowheads="1"/>
            </p:cNvSpPr>
            <p:nvPr/>
          </p:nvSpPr>
          <p:spPr bwMode="auto">
            <a:xfrm>
              <a:off x="4008" y="160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27" name="Oval 35"/>
            <p:cNvSpPr>
              <a:spLocks noChangeAspect="1" noChangeArrowheads="1"/>
            </p:cNvSpPr>
            <p:nvPr/>
          </p:nvSpPr>
          <p:spPr bwMode="auto">
            <a:xfrm>
              <a:off x="3720" y="1577"/>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28" name="AutoShape 36"/>
            <p:cNvSpPr>
              <a:spLocks noChangeAspect="1" noChangeArrowheads="1"/>
            </p:cNvSpPr>
            <p:nvPr/>
          </p:nvSpPr>
          <p:spPr bwMode="auto">
            <a:xfrm>
              <a:off x="3840" y="1481"/>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29" name="AutoShape 37"/>
            <p:cNvSpPr>
              <a:spLocks noChangeAspect="1" noChangeArrowheads="1"/>
            </p:cNvSpPr>
            <p:nvPr/>
          </p:nvSpPr>
          <p:spPr bwMode="auto">
            <a:xfrm>
              <a:off x="3840" y="1649"/>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30" name="Text Box 38"/>
            <p:cNvSpPr txBox="1">
              <a:spLocks noChangeAspect="1" noChangeArrowheads="1"/>
            </p:cNvSpPr>
            <p:nvPr/>
          </p:nvSpPr>
          <p:spPr bwMode="auto">
            <a:xfrm>
              <a:off x="3720" y="1769"/>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131" name="Text Box 39"/>
            <p:cNvSpPr txBox="1">
              <a:spLocks noChangeAspect="1" noChangeArrowheads="1"/>
            </p:cNvSpPr>
            <p:nvPr/>
          </p:nvSpPr>
          <p:spPr bwMode="auto">
            <a:xfrm>
              <a:off x="3648" y="1901"/>
              <a:ext cx="552"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A3</a:t>
              </a:r>
            </a:p>
            <a:p>
              <a:pPr algn="ctr" eaLnBrk="1" fontAlgn="base" hangingPunct="1">
                <a:spcBef>
                  <a:spcPct val="0"/>
                </a:spcBef>
                <a:spcAft>
                  <a:spcPct val="0"/>
                </a:spcAft>
              </a:pPr>
              <a:r>
                <a:rPr lang="en-US" sz="700" b="1" smtClean="0">
                  <a:solidFill>
                    <a:srgbClr val="000000"/>
                  </a:solidFill>
                </a:rPr>
                <a:t>Metro Wireless</a:t>
              </a:r>
            </a:p>
          </p:txBody>
        </p:sp>
        <p:sp>
          <p:nvSpPr>
            <p:cNvPr id="82132" name="Line 41"/>
            <p:cNvSpPr>
              <a:spLocks noChangeAspect="1" noChangeShapeType="1"/>
            </p:cNvSpPr>
            <p:nvPr/>
          </p:nvSpPr>
          <p:spPr bwMode="auto">
            <a:xfrm flipV="1">
              <a:off x="2496" y="1239"/>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133" name="Line 42"/>
            <p:cNvSpPr>
              <a:spLocks noChangeAspect="1" noChangeShapeType="1"/>
            </p:cNvSpPr>
            <p:nvPr/>
          </p:nvSpPr>
          <p:spPr bwMode="auto">
            <a:xfrm>
              <a:off x="2496" y="1239"/>
              <a:ext cx="1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134" name="Line 43"/>
            <p:cNvSpPr>
              <a:spLocks noChangeAspect="1" noChangeShapeType="1"/>
            </p:cNvSpPr>
            <p:nvPr/>
          </p:nvSpPr>
          <p:spPr bwMode="auto">
            <a:xfrm>
              <a:off x="4032" y="1239"/>
              <a:ext cx="0" cy="1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135" name="Line 44"/>
            <p:cNvSpPr>
              <a:spLocks noChangeAspect="1" noChangeShapeType="1"/>
            </p:cNvSpPr>
            <p:nvPr/>
          </p:nvSpPr>
          <p:spPr bwMode="auto">
            <a:xfrm>
              <a:off x="3456" y="1455"/>
              <a:ext cx="26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136" name="AutoShape 45"/>
            <p:cNvSpPr>
              <a:spLocks noChangeAspect="1" noChangeArrowheads="1"/>
            </p:cNvSpPr>
            <p:nvPr/>
          </p:nvSpPr>
          <p:spPr bwMode="auto">
            <a:xfrm>
              <a:off x="3192" y="1080"/>
              <a:ext cx="192" cy="111"/>
            </a:xfrm>
            <a:prstGeom prst="downArrow">
              <a:avLst>
                <a:gd name="adj1" fmla="val 50000"/>
                <a:gd name="adj2" fmla="val 25000"/>
              </a:avLst>
            </a:prstGeom>
            <a:solidFill>
              <a:srgbClr val="66FF33"/>
            </a:solidFill>
            <a:ln w="9525">
              <a:solidFill>
                <a:schemeClr val="tx1"/>
              </a:solidFill>
              <a:miter lim="800000"/>
              <a:headEnd/>
              <a:tailEnd/>
            </a:ln>
          </p:spPr>
          <p:txBody>
            <a:bodyPr vert="eaVert"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137" name="Text Box 46"/>
            <p:cNvSpPr txBox="1">
              <a:spLocks noChangeAspect="1" noChangeArrowheads="1"/>
            </p:cNvSpPr>
            <p:nvPr/>
          </p:nvSpPr>
          <p:spPr bwMode="auto">
            <a:xfrm>
              <a:off x="2352" y="816"/>
              <a:ext cx="6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smtClean="0">
                  <a:solidFill>
                    <a:srgbClr val="000000"/>
                  </a:solidFill>
                </a:rPr>
                <a:t> Cluster A</a:t>
              </a:r>
            </a:p>
          </p:txBody>
        </p:sp>
      </p:grpSp>
      <p:grpSp>
        <p:nvGrpSpPr>
          <p:cNvPr id="81964" name="Group 86"/>
          <p:cNvGrpSpPr>
            <a:grpSpLocks/>
          </p:cNvGrpSpPr>
          <p:nvPr/>
        </p:nvGrpSpPr>
        <p:grpSpPr bwMode="auto">
          <a:xfrm>
            <a:off x="7199313" y="1600200"/>
            <a:ext cx="1868487" cy="2574925"/>
            <a:chOff x="4368" y="1008"/>
            <a:chExt cx="1177" cy="1622"/>
          </a:xfrm>
        </p:grpSpPr>
        <p:sp>
          <p:nvSpPr>
            <p:cNvPr id="82072" name="AutoShape 3"/>
            <p:cNvSpPr>
              <a:spLocks noChangeAspect="1" noChangeArrowheads="1"/>
            </p:cNvSpPr>
            <p:nvPr/>
          </p:nvSpPr>
          <p:spPr bwMode="auto">
            <a:xfrm>
              <a:off x="4732" y="1248"/>
              <a:ext cx="480" cy="216"/>
            </a:xfrm>
            <a:prstGeom prst="flowChartMagneticDisk">
              <a:avLst/>
            </a:prstGeom>
            <a:solidFill>
              <a:srgbClr val="F3E667"/>
            </a:solidFill>
            <a:ln w="9525">
              <a:solidFill>
                <a:schemeClr val="tx1"/>
              </a:solidFill>
              <a:round/>
              <a:headEnd/>
              <a:tailEnd/>
            </a:ln>
          </p:spPr>
          <p:txBody>
            <a:bodyPr wrap="none" anchor="ctr"/>
            <a:lstStyle/>
            <a:p>
              <a:pPr fontAlgn="base">
                <a:spcBef>
                  <a:spcPct val="0"/>
                </a:spcBef>
                <a:spcAft>
                  <a:spcPct val="0"/>
                </a:spcAft>
              </a:pPr>
              <a:endParaRPr lang="en-US" sz="900" smtClean="0">
                <a:solidFill>
                  <a:srgbClr val="000000"/>
                </a:solidFill>
                <a:latin typeface="Arial" charset="0"/>
                <a:ea typeface="ＭＳ Ｐゴシック" charset="0"/>
                <a:cs typeface="ＭＳ Ｐゴシック" charset="0"/>
              </a:endParaRPr>
            </a:p>
          </p:txBody>
        </p:sp>
        <p:sp>
          <p:nvSpPr>
            <p:cNvPr id="82073" name="Rectangle 17"/>
            <p:cNvSpPr>
              <a:spLocks noChangeAspect="1" noChangeArrowheads="1"/>
            </p:cNvSpPr>
            <p:nvPr/>
          </p:nvSpPr>
          <p:spPr bwMode="auto">
            <a:xfrm>
              <a:off x="4368" y="1719"/>
              <a:ext cx="552" cy="602"/>
            </a:xfrm>
            <a:prstGeom prst="rect">
              <a:avLst/>
            </a:prstGeom>
            <a:solidFill>
              <a:srgbClr val="F3E667"/>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74" name="Rectangle 18"/>
            <p:cNvSpPr>
              <a:spLocks noChangeAspect="1" noChangeArrowheads="1"/>
            </p:cNvSpPr>
            <p:nvPr/>
          </p:nvSpPr>
          <p:spPr bwMode="auto">
            <a:xfrm>
              <a:off x="4416" y="1769"/>
              <a:ext cx="456" cy="528"/>
            </a:xfrm>
            <a:prstGeom prst="rect">
              <a:avLst/>
            </a:prstGeom>
            <a:solidFill>
              <a:srgbClr val="E9FEFF"/>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75" name="Oval 19"/>
            <p:cNvSpPr>
              <a:spLocks noChangeAspect="1" noChangeArrowheads="1"/>
            </p:cNvSpPr>
            <p:nvPr/>
          </p:nvSpPr>
          <p:spPr bwMode="auto">
            <a:xfrm>
              <a:off x="4464" y="1817"/>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76" name="Oval 20"/>
            <p:cNvSpPr>
              <a:spLocks noChangeAspect="1" noChangeArrowheads="1"/>
            </p:cNvSpPr>
            <p:nvPr/>
          </p:nvSpPr>
          <p:spPr bwMode="auto">
            <a:xfrm>
              <a:off x="4704" y="184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77" name="Oval 21"/>
            <p:cNvSpPr>
              <a:spLocks noChangeAspect="1" noChangeArrowheads="1"/>
            </p:cNvSpPr>
            <p:nvPr/>
          </p:nvSpPr>
          <p:spPr bwMode="auto">
            <a:xfrm>
              <a:off x="4728" y="2033"/>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78" name="Oval 22"/>
            <p:cNvSpPr>
              <a:spLocks noChangeAspect="1" noChangeArrowheads="1"/>
            </p:cNvSpPr>
            <p:nvPr/>
          </p:nvSpPr>
          <p:spPr bwMode="auto">
            <a:xfrm>
              <a:off x="4440" y="200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79" name="AutoShape 24"/>
            <p:cNvSpPr>
              <a:spLocks noChangeAspect="1" noChangeArrowheads="1"/>
            </p:cNvSpPr>
            <p:nvPr/>
          </p:nvSpPr>
          <p:spPr bwMode="auto">
            <a:xfrm>
              <a:off x="4560" y="2081"/>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80" name="Text Box 25"/>
            <p:cNvSpPr txBox="1">
              <a:spLocks noChangeAspect="1" noChangeArrowheads="1"/>
            </p:cNvSpPr>
            <p:nvPr/>
          </p:nvSpPr>
          <p:spPr bwMode="auto">
            <a:xfrm>
              <a:off x="4440" y="2201"/>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081" name="Text Box 26"/>
            <p:cNvSpPr txBox="1">
              <a:spLocks noChangeAspect="1" noChangeArrowheads="1"/>
            </p:cNvSpPr>
            <p:nvPr/>
          </p:nvSpPr>
          <p:spPr bwMode="auto">
            <a:xfrm>
              <a:off x="4368" y="2333"/>
              <a:ext cx="552"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B1</a:t>
              </a:r>
            </a:p>
            <a:p>
              <a:pPr algn="ctr" eaLnBrk="1" fontAlgn="base" hangingPunct="1">
                <a:spcBef>
                  <a:spcPct val="0"/>
                </a:spcBef>
                <a:spcAft>
                  <a:spcPct val="0"/>
                </a:spcAft>
              </a:pPr>
              <a:r>
                <a:rPr lang="en-US" sz="700" b="1" smtClean="0">
                  <a:solidFill>
                    <a:srgbClr val="000000"/>
                  </a:solidFill>
                </a:rPr>
                <a:t>Optical Network</a:t>
              </a:r>
              <a:endParaRPr lang="en-US" sz="600" b="1" smtClean="0">
                <a:solidFill>
                  <a:srgbClr val="000000"/>
                </a:solidFill>
              </a:endParaRPr>
            </a:p>
          </p:txBody>
        </p:sp>
        <p:sp>
          <p:nvSpPr>
            <p:cNvPr id="82082" name="Rectangle 30"/>
            <p:cNvSpPr>
              <a:spLocks noChangeAspect="1" noChangeArrowheads="1"/>
            </p:cNvSpPr>
            <p:nvPr/>
          </p:nvSpPr>
          <p:spPr bwMode="auto">
            <a:xfrm>
              <a:off x="4992" y="1719"/>
              <a:ext cx="552" cy="602"/>
            </a:xfrm>
            <a:prstGeom prst="rect">
              <a:avLst/>
            </a:prstGeom>
            <a:solidFill>
              <a:srgbClr val="F3E667"/>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83" name="Rectangle 31"/>
            <p:cNvSpPr>
              <a:spLocks noChangeAspect="1" noChangeArrowheads="1"/>
            </p:cNvSpPr>
            <p:nvPr/>
          </p:nvSpPr>
          <p:spPr bwMode="auto">
            <a:xfrm>
              <a:off x="5040" y="1769"/>
              <a:ext cx="456" cy="528"/>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84" name="Oval 32"/>
            <p:cNvSpPr>
              <a:spLocks noChangeAspect="1" noChangeArrowheads="1"/>
            </p:cNvSpPr>
            <p:nvPr/>
          </p:nvSpPr>
          <p:spPr bwMode="auto">
            <a:xfrm>
              <a:off x="5088" y="1817"/>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85" name="Oval 33"/>
            <p:cNvSpPr>
              <a:spLocks noChangeAspect="1" noChangeArrowheads="1"/>
            </p:cNvSpPr>
            <p:nvPr/>
          </p:nvSpPr>
          <p:spPr bwMode="auto">
            <a:xfrm>
              <a:off x="5328" y="184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86" name="Oval 34"/>
            <p:cNvSpPr>
              <a:spLocks noChangeAspect="1" noChangeArrowheads="1"/>
            </p:cNvSpPr>
            <p:nvPr/>
          </p:nvSpPr>
          <p:spPr bwMode="auto">
            <a:xfrm>
              <a:off x="5352" y="2033"/>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87" name="Oval 35"/>
            <p:cNvSpPr>
              <a:spLocks noChangeAspect="1" noChangeArrowheads="1"/>
            </p:cNvSpPr>
            <p:nvPr/>
          </p:nvSpPr>
          <p:spPr bwMode="auto">
            <a:xfrm>
              <a:off x="5064" y="200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88" name="AutoShape 36"/>
            <p:cNvSpPr>
              <a:spLocks noChangeAspect="1" noChangeArrowheads="1"/>
            </p:cNvSpPr>
            <p:nvPr/>
          </p:nvSpPr>
          <p:spPr bwMode="auto">
            <a:xfrm>
              <a:off x="5184" y="1913"/>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89" name="AutoShape 37"/>
            <p:cNvSpPr>
              <a:spLocks noChangeAspect="1" noChangeArrowheads="1"/>
            </p:cNvSpPr>
            <p:nvPr/>
          </p:nvSpPr>
          <p:spPr bwMode="auto">
            <a:xfrm>
              <a:off x="5184" y="2081"/>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90" name="Text Box 38"/>
            <p:cNvSpPr txBox="1">
              <a:spLocks noChangeAspect="1" noChangeArrowheads="1"/>
            </p:cNvSpPr>
            <p:nvPr/>
          </p:nvSpPr>
          <p:spPr bwMode="auto">
            <a:xfrm>
              <a:off x="5064" y="2201"/>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091" name="Text Box 39"/>
            <p:cNvSpPr txBox="1">
              <a:spLocks noChangeAspect="1" noChangeArrowheads="1"/>
            </p:cNvSpPr>
            <p:nvPr/>
          </p:nvSpPr>
          <p:spPr bwMode="auto">
            <a:xfrm>
              <a:off x="4992" y="2333"/>
              <a:ext cx="552"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B2</a:t>
              </a:r>
            </a:p>
            <a:p>
              <a:pPr algn="ctr" eaLnBrk="1" fontAlgn="base" hangingPunct="1">
                <a:spcBef>
                  <a:spcPct val="0"/>
                </a:spcBef>
                <a:spcAft>
                  <a:spcPct val="0"/>
                </a:spcAft>
              </a:pPr>
              <a:r>
                <a:rPr lang="en-US" sz="700" b="1" smtClean="0">
                  <a:solidFill>
                    <a:srgbClr val="000000"/>
                  </a:solidFill>
                </a:rPr>
                <a:t>Sensor Network</a:t>
              </a:r>
            </a:p>
          </p:txBody>
        </p:sp>
        <p:sp>
          <p:nvSpPr>
            <p:cNvPr id="82092" name="Line 42"/>
            <p:cNvSpPr>
              <a:spLocks noChangeAspect="1" noChangeShapeType="1"/>
            </p:cNvSpPr>
            <p:nvPr/>
          </p:nvSpPr>
          <p:spPr bwMode="auto">
            <a:xfrm>
              <a:off x="4608" y="1671"/>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93" name="Line 43"/>
            <p:cNvSpPr>
              <a:spLocks noChangeAspect="1" noChangeShapeType="1"/>
            </p:cNvSpPr>
            <p:nvPr/>
          </p:nvSpPr>
          <p:spPr bwMode="auto">
            <a:xfrm>
              <a:off x="5376" y="1671"/>
              <a:ext cx="0" cy="1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94" name="Line 44"/>
            <p:cNvSpPr>
              <a:spLocks noChangeAspect="1" noChangeShapeType="1"/>
            </p:cNvSpPr>
            <p:nvPr/>
          </p:nvSpPr>
          <p:spPr bwMode="auto">
            <a:xfrm>
              <a:off x="4800" y="1887"/>
              <a:ext cx="26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95" name="AutoShape 45"/>
            <p:cNvSpPr>
              <a:spLocks noChangeAspect="1" noChangeArrowheads="1"/>
            </p:cNvSpPr>
            <p:nvPr/>
          </p:nvSpPr>
          <p:spPr bwMode="auto">
            <a:xfrm>
              <a:off x="4876" y="1512"/>
              <a:ext cx="192" cy="111"/>
            </a:xfrm>
            <a:prstGeom prst="downArrow">
              <a:avLst>
                <a:gd name="adj1" fmla="val 50000"/>
                <a:gd name="adj2" fmla="val 25000"/>
              </a:avLst>
            </a:prstGeom>
            <a:solidFill>
              <a:srgbClr val="66FF33"/>
            </a:solidFill>
            <a:ln w="9525">
              <a:solidFill>
                <a:schemeClr val="tx1"/>
              </a:solidFill>
              <a:miter lim="800000"/>
              <a:headEnd/>
              <a:tailEnd/>
            </a:ln>
          </p:spPr>
          <p:txBody>
            <a:bodyPr vert="eaVert"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96" name="Text Box 46"/>
            <p:cNvSpPr txBox="1">
              <a:spLocks noChangeAspect="1" noChangeArrowheads="1"/>
            </p:cNvSpPr>
            <p:nvPr/>
          </p:nvSpPr>
          <p:spPr bwMode="auto">
            <a:xfrm>
              <a:off x="4625" y="1008"/>
              <a:ext cx="6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smtClean="0">
                  <a:solidFill>
                    <a:srgbClr val="000000"/>
                  </a:solidFill>
                </a:rPr>
                <a:t> Cluster B</a:t>
              </a:r>
            </a:p>
          </p:txBody>
        </p:sp>
        <p:sp>
          <p:nvSpPr>
            <p:cNvPr id="82097" name="Line 43"/>
            <p:cNvSpPr>
              <a:spLocks noChangeAspect="1" noChangeShapeType="1"/>
            </p:cNvSpPr>
            <p:nvPr/>
          </p:nvSpPr>
          <p:spPr bwMode="auto">
            <a:xfrm>
              <a:off x="4608" y="16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98" name="AutoShape 23"/>
            <p:cNvSpPr>
              <a:spLocks noChangeAspect="1" noChangeArrowheads="1"/>
            </p:cNvSpPr>
            <p:nvPr/>
          </p:nvSpPr>
          <p:spPr bwMode="auto">
            <a:xfrm>
              <a:off x="4560" y="1913"/>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grpSp>
      <p:grpSp>
        <p:nvGrpSpPr>
          <p:cNvPr id="81965" name="Group 114"/>
          <p:cNvGrpSpPr>
            <a:grpSpLocks/>
          </p:cNvGrpSpPr>
          <p:nvPr/>
        </p:nvGrpSpPr>
        <p:grpSpPr bwMode="auto">
          <a:xfrm>
            <a:off x="304800" y="3657600"/>
            <a:ext cx="1868488" cy="2681288"/>
            <a:chOff x="192" y="2256"/>
            <a:chExt cx="1177" cy="1689"/>
          </a:xfrm>
        </p:grpSpPr>
        <p:sp>
          <p:nvSpPr>
            <p:cNvPr id="82045" name="AutoShape 3"/>
            <p:cNvSpPr>
              <a:spLocks noChangeAspect="1" noChangeArrowheads="1"/>
            </p:cNvSpPr>
            <p:nvPr/>
          </p:nvSpPr>
          <p:spPr bwMode="auto">
            <a:xfrm>
              <a:off x="556" y="2496"/>
              <a:ext cx="480" cy="216"/>
            </a:xfrm>
            <a:prstGeom prst="flowChartMagneticDisk">
              <a:avLst/>
            </a:prstGeom>
            <a:solidFill>
              <a:srgbClr val="FA9AF3"/>
            </a:solidFill>
            <a:ln w="9525">
              <a:solidFill>
                <a:schemeClr val="tx1"/>
              </a:solidFill>
              <a:round/>
              <a:headEnd/>
              <a:tailEnd/>
            </a:ln>
          </p:spPr>
          <p:txBody>
            <a:bodyPr wrap="none" anchor="ctr"/>
            <a:lstStyle/>
            <a:p>
              <a:pPr fontAlgn="base">
                <a:spcBef>
                  <a:spcPct val="0"/>
                </a:spcBef>
                <a:spcAft>
                  <a:spcPct val="0"/>
                </a:spcAft>
              </a:pPr>
              <a:endParaRPr lang="en-US" sz="900" smtClean="0">
                <a:solidFill>
                  <a:srgbClr val="000000"/>
                </a:solidFill>
                <a:latin typeface="Arial" charset="0"/>
                <a:ea typeface="ＭＳ Ｐゴシック" charset="0"/>
                <a:cs typeface="ＭＳ Ｐゴシック" charset="0"/>
              </a:endParaRPr>
            </a:p>
          </p:txBody>
        </p:sp>
        <p:sp>
          <p:nvSpPr>
            <p:cNvPr id="82046" name="Rectangle 17"/>
            <p:cNvSpPr>
              <a:spLocks noChangeAspect="1" noChangeArrowheads="1"/>
            </p:cNvSpPr>
            <p:nvPr/>
          </p:nvSpPr>
          <p:spPr bwMode="auto">
            <a:xfrm>
              <a:off x="192" y="2967"/>
              <a:ext cx="552" cy="602"/>
            </a:xfrm>
            <a:prstGeom prst="rect">
              <a:avLst/>
            </a:prstGeom>
            <a:solidFill>
              <a:srgbClr val="FA9AF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47" name="Rectangle 18"/>
            <p:cNvSpPr>
              <a:spLocks noChangeAspect="1" noChangeArrowheads="1"/>
            </p:cNvSpPr>
            <p:nvPr/>
          </p:nvSpPr>
          <p:spPr bwMode="auto">
            <a:xfrm>
              <a:off x="240" y="3017"/>
              <a:ext cx="456" cy="528"/>
            </a:xfrm>
            <a:prstGeom prst="rect">
              <a:avLst/>
            </a:prstGeom>
            <a:solidFill>
              <a:srgbClr val="FCF9C6"/>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48" name="Oval 19"/>
            <p:cNvSpPr>
              <a:spLocks noChangeAspect="1" noChangeArrowheads="1"/>
            </p:cNvSpPr>
            <p:nvPr/>
          </p:nvSpPr>
          <p:spPr bwMode="auto">
            <a:xfrm>
              <a:off x="288" y="306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49" name="Oval 20"/>
            <p:cNvSpPr>
              <a:spLocks noChangeAspect="1" noChangeArrowheads="1"/>
            </p:cNvSpPr>
            <p:nvPr/>
          </p:nvSpPr>
          <p:spPr bwMode="auto">
            <a:xfrm>
              <a:off x="528" y="308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50" name="Oval 21"/>
            <p:cNvSpPr>
              <a:spLocks noChangeAspect="1" noChangeArrowheads="1"/>
            </p:cNvSpPr>
            <p:nvPr/>
          </p:nvSpPr>
          <p:spPr bwMode="auto">
            <a:xfrm>
              <a:off x="552" y="328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51" name="Oval 22"/>
            <p:cNvSpPr>
              <a:spLocks noChangeAspect="1" noChangeArrowheads="1"/>
            </p:cNvSpPr>
            <p:nvPr/>
          </p:nvSpPr>
          <p:spPr bwMode="auto">
            <a:xfrm>
              <a:off x="264" y="3257"/>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52" name="AutoShape 24"/>
            <p:cNvSpPr>
              <a:spLocks noChangeAspect="1" noChangeArrowheads="1"/>
            </p:cNvSpPr>
            <p:nvPr/>
          </p:nvSpPr>
          <p:spPr bwMode="auto">
            <a:xfrm>
              <a:off x="384" y="3329"/>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53" name="Text Box 25"/>
            <p:cNvSpPr txBox="1">
              <a:spLocks noChangeAspect="1" noChangeArrowheads="1"/>
            </p:cNvSpPr>
            <p:nvPr/>
          </p:nvSpPr>
          <p:spPr bwMode="auto">
            <a:xfrm>
              <a:off x="264" y="3449"/>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054" name="Text Box 26"/>
            <p:cNvSpPr txBox="1">
              <a:spLocks noChangeAspect="1" noChangeArrowheads="1"/>
            </p:cNvSpPr>
            <p:nvPr/>
          </p:nvSpPr>
          <p:spPr bwMode="auto">
            <a:xfrm>
              <a:off x="192" y="3581"/>
              <a:ext cx="55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C1</a:t>
              </a:r>
            </a:p>
            <a:p>
              <a:pPr algn="ctr" eaLnBrk="1" fontAlgn="base" hangingPunct="1">
                <a:spcBef>
                  <a:spcPct val="0"/>
                </a:spcBef>
                <a:spcAft>
                  <a:spcPct val="0"/>
                </a:spcAft>
              </a:pPr>
              <a:r>
                <a:rPr lang="en-US" sz="700" b="1" smtClean="0">
                  <a:solidFill>
                    <a:srgbClr val="000000"/>
                  </a:solidFill>
                </a:rPr>
                <a:t>Computer Cluster</a:t>
              </a:r>
              <a:endParaRPr lang="en-US" sz="600" b="1" smtClean="0">
                <a:solidFill>
                  <a:srgbClr val="000000"/>
                </a:solidFill>
              </a:endParaRPr>
            </a:p>
          </p:txBody>
        </p:sp>
        <p:sp>
          <p:nvSpPr>
            <p:cNvPr id="82055" name="Rectangle 30"/>
            <p:cNvSpPr>
              <a:spLocks noChangeAspect="1" noChangeArrowheads="1"/>
            </p:cNvSpPr>
            <p:nvPr/>
          </p:nvSpPr>
          <p:spPr bwMode="auto">
            <a:xfrm>
              <a:off x="816" y="2967"/>
              <a:ext cx="552" cy="602"/>
            </a:xfrm>
            <a:prstGeom prst="rect">
              <a:avLst/>
            </a:prstGeom>
            <a:solidFill>
              <a:srgbClr val="FA9AF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56" name="Rectangle 31"/>
            <p:cNvSpPr>
              <a:spLocks noChangeAspect="1" noChangeArrowheads="1"/>
            </p:cNvSpPr>
            <p:nvPr/>
          </p:nvSpPr>
          <p:spPr bwMode="auto">
            <a:xfrm>
              <a:off x="864" y="3017"/>
              <a:ext cx="456" cy="528"/>
            </a:xfrm>
            <a:prstGeom prst="rect">
              <a:avLst/>
            </a:prstGeom>
            <a:solidFill>
              <a:srgbClr val="F2DFF9"/>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57" name="Oval 32"/>
            <p:cNvSpPr>
              <a:spLocks noChangeAspect="1" noChangeArrowheads="1"/>
            </p:cNvSpPr>
            <p:nvPr/>
          </p:nvSpPr>
          <p:spPr bwMode="auto">
            <a:xfrm>
              <a:off x="912" y="306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58" name="Oval 33"/>
            <p:cNvSpPr>
              <a:spLocks noChangeAspect="1" noChangeArrowheads="1"/>
            </p:cNvSpPr>
            <p:nvPr/>
          </p:nvSpPr>
          <p:spPr bwMode="auto">
            <a:xfrm>
              <a:off x="1152" y="308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59" name="Oval 34"/>
            <p:cNvSpPr>
              <a:spLocks noChangeAspect="1" noChangeArrowheads="1"/>
            </p:cNvSpPr>
            <p:nvPr/>
          </p:nvSpPr>
          <p:spPr bwMode="auto">
            <a:xfrm>
              <a:off x="1176" y="328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60" name="Oval 35"/>
            <p:cNvSpPr>
              <a:spLocks noChangeAspect="1" noChangeArrowheads="1"/>
            </p:cNvSpPr>
            <p:nvPr/>
          </p:nvSpPr>
          <p:spPr bwMode="auto">
            <a:xfrm>
              <a:off x="888" y="3257"/>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61" name="AutoShape 36"/>
            <p:cNvSpPr>
              <a:spLocks noChangeAspect="1" noChangeArrowheads="1"/>
            </p:cNvSpPr>
            <p:nvPr/>
          </p:nvSpPr>
          <p:spPr bwMode="auto">
            <a:xfrm>
              <a:off x="1008" y="3161"/>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62" name="AutoShape 37"/>
            <p:cNvSpPr>
              <a:spLocks noChangeAspect="1" noChangeArrowheads="1"/>
            </p:cNvSpPr>
            <p:nvPr/>
          </p:nvSpPr>
          <p:spPr bwMode="auto">
            <a:xfrm>
              <a:off x="1008" y="3329"/>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63" name="Text Box 38"/>
            <p:cNvSpPr txBox="1">
              <a:spLocks noChangeAspect="1" noChangeArrowheads="1"/>
            </p:cNvSpPr>
            <p:nvPr/>
          </p:nvSpPr>
          <p:spPr bwMode="auto">
            <a:xfrm>
              <a:off x="888" y="3449"/>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064" name="Text Box 39"/>
            <p:cNvSpPr txBox="1">
              <a:spLocks noChangeAspect="1" noChangeArrowheads="1"/>
            </p:cNvSpPr>
            <p:nvPr/>
          </p:nvSpPr>
          <p:spPr bwMode="auto">
            <a:xfrm>
              <a:off x="816" y="3581"/>
              <a:ext cx="55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C2</a:t>
              </a:r>
            </a:p>
            <a:p>
              <a:pPr algn="ctr" eaLnBrk="1" fontAlgn="base" hangingPunct="1">
                <a:spcBef>
                  <a:spcPct val="0"/>
                </a:spcBef>
                <a:spcAft>
                  <a:spcPct val="0"/>
                </a:spcAft>
              </a:pPr>
              <a:r>
                <a:rPr lang="en-US" sz="700" b="1" smtClean="0">
                  <a:solidFill>
                    <a:srgbClr val="000000"/>
                  </a:solidFill>
                </a:rPr>
                <a:t>Programmable Switches</a:t>
              </a:r>
            </a:p>
          </p:txBody>
        </p:sp>
        <p:sp>
          <p:nvSpPr>
            <p:cNvPr id="82065" name="Line 42"/>
            <p:cNvSpPr>
              <a:spLocks noChangeAspect="1" noChangeShapeType="1"/>
            </p:cNvSpPr>
            <p:nvPr/>
          </p:nvSpPr>
          <p:spPr bwMode="auto">
            <a:xfrm>
              <a:off x="432" y="2919"/>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66" name="Line 43"/>
            <p:cNvSpPr>
              <a:spLocks noChangeAspect="1" noChangeShapeType="1"/>
            </p:cNvSpPr>
            <p:nvPr/>
          </p:nvSpPr>
          <p:spPr bwMode="auto">
            <a:xfrm>
              <a:off x="1200" y="2919"/>
              <a:ext cx="0" cy="1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67" name="Line 44"/>
            <p:cNvSpPr>
              <a:spLocks noChangeAspect="1" noChangeShapeType="1"/>
            </p:cNvSpPr>
            <p:nvPr/>
          </p:nvSpPr>
          <p:spPr bwMode="auto">
            <a:xfrm>
              <a:off x="624" y="3135"/>
              <a:ext cx="26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68" name="AutoShape 45"/>
            <p:cNvSpPr>
              <a:spLocks noChangeAspect="1" noChangeArrowheads="1"/>
            </p:cNvSpPr>
            <p:nvPr/>
          </p:nvSpPr>
          <p:spPr bwMode="auto">
            <a:xfrm>
              <a:off x="700" y="2760"/>
              <a:ext cx="192" cy="111"/>
            </a:xfrm>
            <a:prstGeom prst="downArrow">
              <a:avLst>
                <a:gd name="adj1" fmla="val 50000"/>
                <a:gd name="adj2" fmla="val 25000"/>
              </a:avLst>
            </a:prstGeom>
            <a:solidFill>
              <a:srgbClr val="66FF33"/>
            </a:solidFill>
            <a:ln w="9525">
              <a:solidFill>
                <a:schemeClr val="tx1"/>
              </a:solidFill>
              <a:miter lim="800000"/>
              <a:headEnd/>
              <a:tailEnd/>
            </a:ln>
          </p:spPr>
          <p:txBody>
            <a:bodyPr vert="eaVert"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69" name="Text Box 46"/>
            <p:cNvSpPr txBox="1">
              <a:spLocks noChangeAspect="1" noChangeArrowheads="1"/>
            </p:cNvSpPr>
            <p:nvPr/>
          </p:nvSpPr>
          <p:spPr bwMode="auto">
            <a:xfrm>
              <a:off x="449" y="2256"/>
              <a:ext cx="6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smtClean="0">
                  <a:solidFill>
                    <a:srgbClr val="000000"/>
                  </a:solidFill>
                </a:rPr>
                <a:t> Cluster C</a:t>
              </a:r>
            </a:p>
          </p:txBody>
        </p:sp>
        <p:sp>
          <p:nvSpPr>
            <p:cNvPr id="82070" name="Line 43"/>
            <p:cNvSpPr>
              <a:spLocks noChangeAspect="1" noChangeShapeType="1"/>
            </p:cNvSpPr>
            <p:nvPr/>
          </p:nvSpPr>
          <p:spPr bwMode="auto">
            <a:xfrm>
              <a:off x="432" y="292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71" name="AutoShape 23"/>
            <p:cNvSpPr>
              <a:spLocks noChangeAspect="1" noChangeArrowheads="1"/>
            </p:cNvSpPr>
            <p:nvPr/>
          </p:nvSpPr>
          <p:spPr bwMode="auto">
            <a:xfrm>
              <a:off x="384" y="3161"/>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grpSp>
      <p:grpSp>
        <p:nvGrpSpPr>
          <p:cNvPr id="81966" name="Group 142"/>
          <p:cNvGrpSpPr>
            <a:grpSpLocks/>
          </p:cNvGrpSpPr>
          <p:nvPr/>
        </p:nvGrpSpPr>
        <p:grpSpPr bwMode="auto">
          <a:xfrm>
            <a:off x="2743200" y="3657600"/>
            <a:ext cx="1868488" cy="2574925"/>
            <a:chOff x="1584" y="2496"/>
            <a:chExt cx="1177" cy="1622"/>
          </a:xfrm>
        </p:grpSpPr>
        <p:sp>
          <p:nvSpPr>
            <p:cNvPr id="82018" name="AutoShape 3"/>
            <p:cNvSpPr>
              <a:spLocks noChangeAspect="1" noChangeArrowheads="1"/>
            </p:cNvSpPr>
            <p:nvPr/>
          </p:nvSpPr>
          <p:spPr bwMode="auto">
            <a:xfrm>
              <a:off x="1948" y="2736"/>
              <a:ext cx="480" cy="216"/>
            </a:xfrm>
            <a:prstGeom prst="flowChartMagneticDisk">
              <a:avLst/>
            </a:prstGeom>
            <a:solidFill>
              <a:srgbClr val="8EADFA"/>
            </a:solidFill>
            <a:ln w="9525">
              <a:solidFill>
                <a:schemeClr val="tx1"/>
              </a:solidFill>
              <a:round/>
              <a:headEnd/>
              <a:tailEnd/>
            </a:ln>
          </p:spPr>
          <p:txBody>
            <a:bodyPr wrap="none" anchor="ctr"/>
            <a:lstStyle/>
            <a:p>
              <a:pPr fontAlgn="base">
                <a:spcBef>
                  <a:spcPct val="0"/>
                </a:spcBef>
                <a:spcAft>
                  <a:spcPct val="0"/>
                </a:spcAft>
              </a:pPr>
              <a:endParaRPr lang="en-US" sz="900" smtClean="0">
                <a:solidFill>
                  <a:srgbClr val="000000"/>
                </a:solidFill>
                <a:latin typeface="Arial" charset="0"/>
                <a:ea typeface="ＭＳ Ｐゴシック" charset="0"/>
                <a:cs typeface="ＭＳ Ｐゴシック" charset="0"/>
              </a:endParaRPr>
            </a:p>
          </p:txBody>
        </p:sp>
        <p:sp>
          <p:nvSpPr>
            <p:cNvPr id="82019" name="Rectangle 17"/>
            <p:cNvSpPr>
              <a:spLocks noChangeAspect="1" noChangeArrowheads="1"/>
            </p:cNvSpPr>
            <p:nvPr/>
          </p:nvSpPr>
          <p:spPr bwMode="auto">
            <a:xfrm>
              <a:off x="1584" y="3207"/>
              <a:ext cx="552" cy="602"/>
            </a:xfrm>
            <a:prstGeom prst="rect">
              <a:avLst/>
            </a:prstGeom>
            <a:solidFill>
              <a:srgbClr val="8EADFA"/>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20" name="Rectangle 18"/>
            <p:cNvSpPr>
              <a:spLocks noChangeAspect="1" noChangeArrowheads="1"/>
            </p:cNvSpPr>
            <p:nvPr/>
          </p:nvSpPr>
          <p:spPr bwMode="auto">
            <a:xfrm>
              <a:off x="1632" y="3257"/>
              <a:ext cx="456" cy="528"/>
            </a:xfrm>
            <a:prstGeom prst="rect">
              <a:avLst/>
            </a:prstGeom>
            <a:solidFill>
              <a:srgbClr val="E9FEFF"/>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21" name="Oval 19"/>
            <p:cNvSpPr>
              <a:spLocks noChangeAspect="1" noChangeArrowheads="1"/>
            </p:cNvSpPr>
            <p:nvPr/>
          </p:nvSpPr>
          <p:spPr bwMode="auto">
            <a:xfrm>
              <a:off x="1680" y="330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22" name="Oval 20"/>
            <p:cNvSpPr>
              <a:spLocks noChangeAspect="1" noChangeArrowheads="1"/>
            </p:cNvSpPr>
            <p:nvPr/>
          </p:nvSpPr>
          <p:spPr bwMode="auto">
            <a:xfrm>
              <a:off x="1920" y="332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23" name="Oval 21"/>
            <p:cNvSpPr>
              <a:spLocks noChangeAspect="1" noChangeArrowheads="1"/>
            </p:cNvSpPr>
            <p:nvPr/>
          </p:nvSpPr>
          <p:spPr bwMode="auto">
            <a:xfrm>
              <a:off x="1944" y="352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24" name="Oval 22"/>
            <p:cNvSpPr>
              <a:spLocks noChangeAspect="1" noChangeArrowheads="1"/>
            </p:cNvSpPr>
            <p:nvPr/>
          </p:nvSpPr>
          <p:spPr bwMode="auto">
            <a:xfrm>
              <a:off x="1656" y="3497"/>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25" name="AutoShape 24"/>
            <p:cNvSpPr>
              <a:spLocks noChangeAspect="1" noChangeArrowheads="1"/>
            </p:cNvSpPr>
            <p:nvPr/>
          </p:nvSpPr>
          <p:spPr bwMode="auto">
            <a:xfrm>
              <a:off x="1776" y="3569"/>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26" name="Text Box 25"/>
            <p:cNvSpPr txBox="1">
              <a:spLocks noChangeAspect="1" noChangeArrowheads="1"/>
            </p:cNvSpPr>
            <p:nvPr/>
          </p:nvSpPr>
          <p:spPr bwMode="auto">
            <a:xfrm>
              <a:off x="1656" y="3689"/>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027" name="Text Box 26"/>
            <p:cNvSpPr txBox="1">
              <a:spLocks noChangeAspect="1" noChangeArrowheads="1"/>
            </p:cNvSpPr>
            <p:nvPr/>
          </p:nvSpPr>
          <p:spPr bwMode="auto">
            <a:xfrm>
              <a:off x="1584" y="3821"/>
              <a:ext cx="552"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D1</a:t>
              </a:r>
            </a:p>
            <a:p>
              <a:pPr algn="ctr" eaLnBrk="1" fontAlgn="base" hangingPunct="1">
                <a:spcBef>
                  <a:spcPct val="0"/>
                </a:spcBef>
                <a:spcAft>
                  <a:spcPct val="0"/>
                </a:spcAft>
              </a:pPr>
              <a:r>
                <a:rPr lang="en-US" sz="700" b="1" smtClean="0">
                  <a:solidFill>
                    <a:srgbClr val="000000"/>
                  </a:solidFill>
                </a:rPr>
                <a:t>Optical Network</a:t>
              </a:r>
              <a:endParaRPr lang="en-US" sz="600" b="1" smtClean="0">
                <a:solidFill>
                  <a:srgbClr val="000000"/>
                </a:solidFill>
              </a:endParaRPr>
            </a:p>
          </p:txBody>
        </p:sp>
        <p:sp>
          <p:nvSpPr>
            <p:cNvPr id="82028" name="Rectangle 30"/>
            <p:cNvSpPr>
              <a:spLocks noChangeAspect="1" noChangeArrowheads="1"/>
            </p:cNvSpPr>
            <p:nvPr/>
          </p:nvSpPr>
          <p:spPr bwMode="auto">
            <a:xfrm>
              <a:off x="2208" y="3207"/>
              <a:ext cx="552" cy="602"/>
            </a:xfrm>
            <a:prstGeom prst="rect">
              <a:avLst/>
            </a:prstGeom>
            <a:solidFill>
              <a:srgbClr val="8EADFA"/>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29" name="Rectangle 31"/>
            <p:cNvSpPr>
              <a:spLocks noChangeAspect="1" noChangeArrowheads="1"/>
            </p:cNvSpPr>
            <p:nvPr/>
          </p:nvSpPr>
          <p:spPr bwMode="auto">
            <a:xfrm>
              <a:off x="2256" y="3257"/>
              <a:ext cx="456" cy="528"/>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30" name="Oval 32"/>
            <p:cNvSpPr>
              <a:spLocks noChangeAspect="1" noChangeArrowheads="1"/>
            </p:cNvSpPr>
            <p:nvPr/>
          </p:nvSpPr>
          <p:spPr bwMode="auto">
            <a:xfrm>
              <a:off x="2304" y="330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31" name="Oval 33"/>
            <p:cNvSpPr>
              <a:spLocks noChangeAspect="1" noChangeArrowheads="1"/>
            </p:cNvSpPr>
            <p:nvPr/>
          </p:nvSpPr>
          <p:spPr bwMode="auto">
            <a:xfrm>
              <a:off x="2544" y="332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32" name="Oval 34"/>
            <p:cNvSpPr>
              <a:spLocks noChangeAspect="1" noChangeArrowheads="1"/>
            </p:cNvSpPr>
            <p:nvPr/>
          </p:nvSpPr>
          <p:spPr bwMode="auto">
            <a:xfrm>
              <a:off x="2568" y="352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33" name="Oval 35"/>
            <p:cNvSpPr>
              <a:spLocks noChangeAspect="1" noChangeArrowheads="1"/>
            </p:cNvSpPr>
            <p:nvPr/>
          </p:nvSpPr>
          <p:spPr bwMode="auto">
            <a:xfrm>
              <a:off x="2280" y="3497"/>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34" name="AutoShape 36"/>
            <p:cNvSpPr>
              <a:spLocks noChangeAspect="1" noChangeArrowheads="1"/>
            </p:cNvSpPr>
            <p:nvPr/>
          </p:nvSpPr>
          <p:spPr bwMode="auto">
            <a:xfrm>
              <a:off x="2400" y="3401"/>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35" name="AutoShape 37"/>
            <p:cNvSpPr>
              <a:spLocks noChangeAspect="1" noChangeArrowheads="1"/>
            </p:cNvSpPr>
            <p:nvPr/>
          </p:nvSpPr>
          <p:spPr bwMode="auto">
            <a:xfrm>
              <a:off x="2400" y="3569"/>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36" name="Text Box 38"/>
            <p:cNvSpPr txBox="1">
              <a:spLocks noChangeAspect="1" noChangeArrowheads="1"/>
            </p:cNvSpPr>
            <p:nvPr/>
          </p:nvSpPr>
          <p:spPr bwMode="auto">
            <a:xfrm>
              <a:off x="2280" y="3689"/>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037" name="Text Box 39"/>
            <p:cNvSpPr txBox="1">
              <a:spLocks noChangeAspect="1" noChangeArrowheads="1"/>
            </p:cNvSpPr>
            <p:nvPr/>
          </p:nvSpPr>
          <p:spPr bwMode="auto">
            <a:xfrm>
              <a:off x="2208" y="3821"/>
              <a:ext cx="552"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D2</a:t>
              </a:r>
            </a:p>
            <a:p>
              <a:pPr algn="ctr" eaLnBrk="1" fontAlgn="base" hangingPunct="1">
                <a:spcBef>
                  <a:spcPct val="0"/>
                </a:spcBef>
                <a:spcAft>
                  <a:spcPct val="0"/>
                </a:spcAft>
              </a:pPr>
              <a:r>
                <a:rPr lang="en-US" sz="700" b="1" smtClean="0">
                  <a:solidFill>
                    <a:srgbClr val="000000"/>
                  </a:solidFill>
                </a:rPr>
                <a:t>Sensor Network</a:t>
              </a:r>
            </a:p>
          </p:txBody>
        </p:sp>
        <p:sp>
          <p:nvSpPr>
            <p:cNvPr id="82038" name="Line 42"/>
            <p:cNvSpPr>
              <a:spLocks noChangeAspect="1" noChangeShapeType="1"/>
            </p:cNvSpPr>
            <p:nvPr/>
          </p:nvSpPr>
          <p:spPr bwMode="auto">
            <a:xfrm>
              <a:off x="1824" y="3159"/>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39" name="Line 43"/>
            <p:cNvSpPr>
              <a:spLocks noChangeAspect="1" noChangeShapeType="1"/>
            </p:cNvSpPr>
            <p:nvPr/>
          </p:nvSpPr>
          <p:spPr bwMode="auto">
            <a:xfrm>
              <a:off x="2592" y="3159"/>
              <a:ext cx="0" cy="1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40" name="Line 44"/>
            <p:cNvSpPr>
              <a:spLocks noChangeAspect="1" noChangeShapeType="1"/>
            </p:cNvSpPr>
            <p:nvPr/>
          </p:nvSpPr>
          <p:spPr bwMode="auto">
            <a:xfrm>
              <a:off x="2016" y="3375"/>
              <a:ext cx="26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41" name="AutoShape 45"/>
            <p:cNvSpPr>
              <a:spLocks noChangeAspect="1" noChangeArrowheads="1"/>
            </p:cNvSpPr>
            <p:nvPr/>
          </p:nvSpPr>
          <p:spPr bwMode="auto">
            <a:xfrm>
              <a:off x="2092" y="3000"/>
              <a:ext cx="192" cy="111"/>
            </a:xfrm>
            <a:prstGeom prst="downArrow">
              <a:avLst>
                <a:gd name="adj1" fmla="val 50000"/>
                <a:gd name="adj2" fmla="val 25000"/>
              </a:avLst>
            </a:prstGeom>
            <a:solidFill>
              <a:srgbClr val="66FF33"/>
            </a:solidFill>
            <a:ln w="9525">
              <a:solidFill>
                <a:schemeClr val="tx1"/>
              </a:solidFill>
              <a:miter lim="800000"/>
              <a:headEnd/>
              <a:tailEnd/>
            </a:ln>
          </p:spPr>
          <p:txBody>
            <a:bodyPr vert="eaVert"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42" name="Text Box 46"/>
            <p:cNvSpPr txBox="1">
              <a:spLocks noChangeAspect="1" noChangeArrowheads="1"/>
            </p:cNvSpPr>
            <p:nvPr/>
          </p:nvSpPr>
          <p:spPr bwMode="auto">
            <a:xfrm>
              <a:off x="1841" y="2496"/>
              <a:ext cx="6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smtClean="0">
                  <a:solidFill>
                    <a:srgbClr val="000000"/>
                  </a:solidFill>
                </a:rPr>
                <a:t> Cluster D</a:t>
              </a:r>
            </a:p>
          </p:txBody>
        </p:sp>
        <p:sp>
          <p:nvSpPr>
            <p:cNvPr id="82043" name="Line 43"/>
            <p:cNvSpPr>
              <a:spLocks noChangeAspect="1" noChangeShapeType="1"/>
            </p:cNvSpPr>
            <p:nvPr/>
          </p:nvSpPr>
          <p:spPr bwMode="auto">
            <a:xfrm>
              <a:off x="1824" y="316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44" name="AutoShape 23"/>
            <p:cNvSpPr>
              <a:spLocks noChangeAspect="1" noChangeArrowheads="1"/>
            </p:cNvSpPr>
            <p:nvPr/>
          </p:nvSpPr>
          <p:spPr bwMode="auto">
            <a:xfrm>
              <a:off x="1776" y="3401"/>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grpSp>
      <p:grpSp>
        <p:nvGrpSpPr>
          <p:cNvPr id="81967" name="Group 170"/>
          <p:cNvGrpSpPr>
            <a:grpSpLocks/>
          </p:cNvGrpSpPr>
          <p:nvPr/>
        </p:nvGrpSpPr>
        <p:grpSpPr bwMode="auto">
          <a:xfrm>
            <a:off x="4953000" y="3657600"/>
            <a:ext cx="3925888" cy="2719388"/>
            <a:chOff x="2976" y="2256"/>
            <a:chExt cx="2473" cy="1713"/>
          </a:xfrm>
        </p:grpSpPr>
        <p:sp>
          <p:nvSpPr>
            <p:cNvPr id="81968" name="AutoShape 3"/>
            <p:cNvSpPr>
              <a:spLocks noChangeAspect="1" noChangeArrowheads="1"/>
            </p:cNvSpPr>
            <p:nvPr/>
          </p:nvSpPr>
          <p:spPr bwMode="auto">
            <a:xfrm>
              <a:off x="3672" y="2496"/>
              <a:ext cx="480" cy="216"/>
            </a:xfrm>
            <a:prstGeom prst="flowChartMagneticDisk">
              <a:avLst/>
            </a:prstGeom>
            <a:solidFill>
              <a:srgbClr val="82DB51"/>
            </a:solidFill>
            <a:ln w="9525">
              <a:solidFill>
                <a:schemeClr val="tx1"/>
              </a:solidFill>
              <a:round/>
              <a:headEnd/>
              <a:tailEnd/>
            </a:ln>
          </p:spPr>
          <p:txBody>
            <a:bodyPr wrap="none" anchor="ctr"/>
            <a:lstStyle/>
            <a:p>
              <a:pPr fontAlgn="base">
                <a:spcBef>
                  <a:spcPct val="0"/>
                </a:spcBef>
                <a:spcAft>
                  <a:spcPct val="0"/>
                </a:spcAft>
              </a:pPr>
              <a:endParaRPr lang="en-US" sz="900" smtClean="0">
                <a:solidFill>
                  <a:srgbClr val="000000"/>
                </a:solidFill>
                <a:latin typeface="Arial" charset="0"/>
                <a:ea typeface="ＭＳ Ｐゴシック" charset="0"/>
                <a:cs typeface="ＭＳ Ｐゴシック" charset="0"/>
              </a:endParaRPr>
            </a:p>
          </p:txBody>
        </p:sp>
        <p:sp>
          <p:nvSpPr>
            <p:cNvPr id="81969" name="Rectangle 7"/>
            <p:cNvSpPr>
              <a:spLocks noChangeAspect="1" noChangeArrowheads="1"/>
            </p:cNvSpPr>
            <p:nvPr/>
          </p:nvSpPr>
          <p:spPr bwMode="auto">
            <a:xfrm>
              <a:off x="2976" y="2991"/>
              <a:ext cx="552" cy="602"/>
            </a:xfrm>
            <a:prstGeom prst="rect">
              <a:avLst/>
            </a:prstGeom>
            <a:solidFill>
              <a:srgbClr val="82DB5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70" name="Rectangle 8"/>
            <p:cNvSpPr>
              <a:spLocks noChangeAspect="1" noChangeArrowheads="1"/>
            </p:cNvSpPr>
            <p:nvPr/>
          </p:nvSpPr>
          <p:spPr bwMode="auto">
            <a:xfrm>
              <a:off x="3024" y="3041"/>
              <a:ext cx="456" cy="528"/>
            </a:xfrm>
            <a:prstGeom prst="rect">
              <a:avLst/>
            </a:prstGeom>
            <a:solidFill>
              <a:srgbClr val="FCF9C6"/>
            </a:solidFill>
            <a:ln w="9525">
              <a:solidFill>
                <a:schemeClr val="tx1"/>
              </a:solidFill>
              <a:miter lim="800000"/>
              <a:headEnd/>
              <a:tailEnd/>
            </a:ln>
          </p:spPr>
          <p:txBody>
            <a:bodyPr wrap="none" anchor="ctr"/>
            <a:lstStyle/>
            <a:p>
              <a:pPr fontAlgn="base">
                <a:spcBef>
                  <a:spcPct val="0"/>
                </a:spcBef>
                <a:spcAft>
                  <a:spcPct val="0"/>
                </a:spcAft>
              </a:pPr>
              <a:endParaRPr lang="en-US" sz="800" smtClean="0">
                <a:solidFill>
                  <a:srgbClr val="000000"/>
                </a:solidFill>
                <a:latin typeface="Arial" charset="0"/>
                <a:ea typeface="ＭＳ Ｐゴシック" charset="0"/>
                <a:cs typeface="ＭＳ Ｐゴシック" charset="0"/>
              </a:endParaRPr>
            </a:p>
          </p:txBody>
        </p:sp>
        <p:sp>
          <p:nvSpPr>
            <p:cNvPr id="81971" name="Oval 9"/>
            <p:cNvSpPr>
              <a:spLocks noChangeAspect="1" noChangeArrowheads="1"/>
            </p:cNvSpPr>
            <p:nvPr/>
          </p:nvSpPr>
          <p:spPr bwMode="auto">
            <a:xfrm>
              <a:off x="3072" y="308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72" name="Oval 10"/>
            <p:cNvSpPr>
              <a:spLocks noChangeAspect="1" noChangeArrowheads="1"/>
            </p:cNvSpPr>
            <p:nvPr/>
          </p:nvSpPr>
          <p:spPr bwMode="auto">
            <a:xfrm>
              <a:off x="3312" y="3113"/>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73" name="Oval 11"/>
            <p:cNvSpPr>
              <a:spLocks noChangeAspect="1" noChangeArrowheads="1"/>
            </p:cNvSpPr>
            <p:nvPr/>
          </p:nvSpPr>
          <p:spPr bwMode="auto">
            <a:xfrm>
              <a:off x="3336" y="330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74" name="Oval 12"/>
            <p:cNvSpPr>
              <a:spLocks noChangeAspect="1" noChangeArrowheads="1"/>
            </p:cNvSpPr>
            <p:nvPr/>
          </p:nvSpPr>
          <p:spPr bwMode="auto">
            <a:xfrm>
              <a:off x="3048" y="328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75" name="AutoShape 13"/>
            <p:cNvSpPr>
              <a:spLocks noChangeAspect="1" noChangeArrowheads="1"/>
            </p:cNvSpPr>
            <p:nvPr/>
          </p:nvSpPr>
          <p:spPr bwMode="auto">
            <a:xfrm>
              <a:off x="3168" y="3185"/>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76" name="AutoShape 14"/>
            <p:cNvSpPr>
              <a:spLocks noChangeAspect="1" noChangeArrowheads="1"/>
            </p:cNvSpPr>
            <p:nvPr/>
          </p:nvSpPr>
          <p:spPr bwMode="auto">
            <a:xfrm>
              <a:off x="3168" y="3353"/>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77" name="Text Box 15"/>
            <p:cNvSpPr txBox="1">
              <a:spLocks noChangeAspect="1" noChangeArrowheads="1"/>
            </p:cNvSpPr>
            <p:nvPr/>
          </p:nvSpPr>
          <p:spPr bwMode="auto">
            <a:xfrm>
              <a:off x="3048" y="3473"/>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1978" name="Text Box 16"/>
            <p:cNvSpPr txBox="1">
              <a:spLocks noChangeAspect="1" noChangeArrowheads="1"/>
            </p:cNvSpPr>
            <p:nvPr/>
          </p:nvSpPr>
          <p:spPr bwMode="auto">
            <a:xfrm>
              <a:off x="2976" y="3605"/>
              <a:ext cx="55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E1</a:t>
              </a:r>
            </a:p>
            <a:p>
              <a:pPr algn="ctr" eaLnBrk="1" fontAlgn="base" hangingPunct="1">
                <a:spcBef>
                  <a:spcPct val="0"/>
                </a:spcBef>
                <a:spcAft>
                  <a:spcPct val="0"/>
                </a:spcAft>
              </a:pPr>
              <a:r>
                <a:rPr lang="en-US" sz="700" b="1" smtClean="0">
                  <a:solidFill>
                    <a:srgbClr val="000000"/>
                  </a:solidFill>
                </a:rPr>
                <a:t>Computer Cluster</a:t>
              </a:r>
            </a:p>
          </p:txBody>
        </p:sp>
        <p:sp>
          <p:nvSpPr>
            <p:cNvPr id="81979" name="Rectangle 17"/>
            <p:cNvSpPr>
              <a:spLocks noChangeAspect="1" noChangeArrowheads="1"/>
            </p:cNvSpPr>
            <p:nvPr/>
          </p:nvSpPr>
          <p:spPr bwMode="auto">
            <a:xfrm>
              <a:off x="3648" y="2991"/>
              <a:ext cx="552" cy="602"/>
            </a:xfrm>
            <a:prstGeom prst="rect">
              <a:avLst/>
            </a:prstGeom>
            <a:solidFill>
              <a:srgbClr val="82DB5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80" name="Rectangle 18"/>
            <p:cNvSpPr>
              <a:spLocks noChangeAspect="1" noChangeArrowheads="1"/>
            </p:cNvSpPr>
            <p:nvPr/>
          </p:nvSpPr>
          <p:spPr bwMode="auto">
            <a:xfrm>
              <a:off x="3696" y="3041"/>
              <a:ext cx="456" cy="528"/>
            </a:xfrm>
            <a:prstGeom prst="rect">
              <a:avLst/>
            </a:prstGeom>
            <a:solidFill>
              <a:srgbClr val="E9FEFF"/>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81" name="Oval 19"/>
            <p:cNvSpPr>
              <a:spLocks noChangeAspect="1" noChangeArrowheads="1"/>
            </p:cNvSpPr>
            <p:nvPr/>
          </p:nvSpPr>
          <p:spPr bwMode="auto">
            <a:xfrm>
              <a:off x="3744" y="308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82" name="Oval 20"/>
            <p:cNvSpPr>
              <a:spLocks noChangeAspect="1" noChangeArrowheads="1"/>
            </p:cNvSpPr>
            <p:nvPr/>
          </p:nvSpPr>
          <p:spPr bwMode="auto">
            <a:xfrm>
              <a:off x="3984" y="3113"/>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83" name="Oval 21"/>
            <p:cNvSpPr>
              <a:spLocks noChangeAspect="1" noChangeArrowheads="1"/>
            </p:cNvSpPr>
            <p:nvPr/>
          </p:nvSpPr>
          <p:spPr bwMode="auto">
            <a:xfrm>
              <a:off x="4008" y="330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84" name="Oval 22"/>
            <p:cNvSpPr>
              <a:spLocks noChangeAspect="1" noChangeArrowheads="1"/>
            </p:cNvSpPr>
            <p:nvPr/>
          </p:nvSpPr>
          <p:spPr bwMode="auto">
            <a:xfrm>
              <a:off x="3720" y="328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85" name="AutoShape 23"/>
            <p:cNvSpPr>
              <a:spLocks noChangeAspect="1" noChangeArrowheads="1"/>
            </p:cNvSpPr>
            <p:nvPr/>
          </p:nvSpPr>
          <p:spPr bwMode="auto">
            <a:xfrm>
              <a:off x="3840" y="3185"/>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86" name="AutoShape 24"/>
            <p:cNvSpPr>
              <a:spLocks noChangeAspect="1" noChangeArrowheads="1"/>
            </p:cNvSpPr>
            <p:nvPr/>
          </p:nvSpPr>
          <p:spPr bwMode="auto">
            <a:xfrm>
              <a:off x="3840" y="3353"/>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87" name="Text Box 25"/>
            <p:cNvSpPr txBox="1">
              <a:spLocks noChangeAspect="1" noChangeArrowheads="1"/>
            </p:cNvSpPr>
            <p:nvPr/>
          </p:nvSpPr>
          <p:spPr bwMode="auto">
            <a:xfrm>
              <a:off x="3720" y="3473"/>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1988" name="Text Box 26"/>
            <p:cNvSpPr txBox="1">
              <a:spLocks noChangeAspect="1" noChangeArrowheads="1"/>
            </p:cNvSpPr>
            <p:nvPr/>
          </p:nvSpPr>
          <p:spPr bwMode="auto">
            <a:xfrm>
              <a:off x="3648" y="3605"/>
              <a:ext cx="552"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E2</a:t>
              </a:r>
            </a:p>
            <a:p>
              <a:pPr algn="ctr" eaLnBrk="1" fontAlgn="base" hangingPunct="1">
                <a:spcBef>
                  <a:spcPct val="0"/>
                </a:spcBef>
                <a:spcAft>
                  <a:spcPct val="0"/>
                </a:spcAft>
              </a:pPr>
              <a:r>
                <a:rPr lang="en-US" sz="700" b="1" smtClean="0">
                  <a:solidFill>
                    <a:srgbClr val="000000"/>
                  </a:solidFill>
                </a:rPr>
                <a:t>Optical Network</a:t>
              </a:r>
              <a:endParaRPr lang="en-US" sz="600" b="1" smtClean="0">
                <a:solidFill>
                  <a:srgbClr val="000000"/>
                </a:solidFill>
              </a:endParaRPr>
            </a:p>
          </p:txBody>
        </p:sp>
        <p:sp>
          <p:nvSpPr>
            <p:cNvPr id="81989" name="Line 28"/>
            <p:cNvSpPr>
              <a:spLocks noChangeAspect="1" noChangeShapeType="1"/>
            </p:cNvSpPr>
            <p:nvPr/>
          </p:nvSpPr>
          <p:spPr bwMode="auto">
            <a:xfrm flipV="1">
              <a:off x="3432" y="3329"/>
              <a:ext cx="288"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1990" name="Line 29"/>
            <p:cNvSpPr>
              <a:spLocks noChangeAspect="1" noChangeShapeType="1"/>
            </p:cNvSpPr>
            <p:nvPr/>
          </p:nvSpPr>
          <p:spPr bwMode="auto">
            <a:xfrm flipV="1">
              <a:off x="3408" y="3137"/>
              <a:ext cx="336"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1991" name="Rectangle 30"/>
            <p:cNvSpPr>
              <a:spLocks noChangeAspect="1" noChangeArrowheads="1"/>
            </p:cNvSpPr>
            <p:nvPr/>
          </p:nvSpPr>
          <p:spPr bwMode="auto">
            <a:xfrm>
              <a:off x="4272" y="2991"/>
              <a:ext cx="552" cy="602"/>
            </a:xfrm>
            <a:prstGeom prst="rect">
              <a:avLst/>
            </a:prstGeom>
            <a:solidFill>
              <a:srgbClr val="82DB5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92" name="Rectangle 31"/>
            <p:cNvSpPr>
              <a:spLocks noChangeAspect="1" noChangeArrowheads="1"/>
            </p:cNvSpPr>
            <p:nvPr/>
          </p:nvSpPr>
          <p:spPr bwMode="auto">
            <a:xfrm>
              <a:off x="4320" y="3041"/>
              <a:ext cx="456" cy="528"/>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93" name="Oval 32"/>
            <p:cNvSpPr>
              <a:spLocks noChangeAspect="1" noChangeArrowheads="1"/>
            </p:cNvSpPr>
            <p:nvPr/>
          </p:nvSpPr>
          <p:spPr bwMode="auto">
            <a:xfrm>
              <a:off x="4368" y="308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94" name="Oval 33"/>
            <p:cNvSpPr>
              <a:spLocks noChangeAspect="1" noChangeArrowheads="1"/>
            </p:cNvSpPr>
            <p:nvPr/>
          </p:nvSpPr>
          <p:spPr bwMode="auto">
            <a:xfrm>
              <a:off x="4608" y="3113"/>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95" name="Oval 34"/>
            <p:cNvSpPr>
              <a:spLocks noChangeAspect="1" noChangeArrowheads="1"/>
            </p:cNvSpPr>
            <p:nvPr/>
          </p:nvSpPr>
          <p:spPr bwMode="auto">
            <a:xfrm>
              <a:off x="4632" y="330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96" name="Oval 35"/>
            <p:cNvSpPr>
              <a:spLocks noChangeAspect="1" noChangeArrowheads="1"/>
            </p:cNvSpPr>
            <p:nvPr/>
          </p:nvSpPr>
          <p:spPr bwMode="auto">
            <a:xfrm>
              <a:off x="4344" y="328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97" name="AutoShape 36"/>
            <p:cNvSpPr>
              <a:spLocks noChangeAspect="1" noChangeArrowheads="1"/>
            </p:cNvSpPr>
            <p:nvPr/>
          </p:nvSpPr>
          <p:spPr bwMode="auto">
            <a:xfrm>
              <a:off x="4464" y="3185"/>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98" name="AutoShape 37"/>
            <p:cNvSpPr>
              <a:spLocks noChangeAspect="1" noChangeArrowheads="1"/>
            </p:cNvSpPr>
            <p:nvPr/>
          </p:nvSpPr>
          <p:spPr bwMode="auto">
            <a:xfrm>
              <a:off x="4464" y="3353"/>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1999" name="Text Box 38"/>
            <p:cNvSpPr txBox="1">
              <a:spLocks noChangeAspect="1" noChangeArrowheads="1"/>
            </p:cNvSpPr>
            <p:nvPr/>
          </p:nvSpPr>
          <p:spPr bwMode="auto">
            <a:xfrm>
              <a:off x="4344" y="3473"/>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000" name="Text Box 39"/>
            <p:cNvSpPr txBox="1">
              <a:spLocks noChangeAspect="1" noChangeArrowheads="1"/>
            </p:cNvSpPr>
            <p:nvPr/>
          </p:nvSpPr>
          <p:spPr bwMode="auto">
            <a:xfrm>
              <a:off x="4272" y="3605"/>
              <a:ext cx="552"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E3</a:t>
              </a:r>
            </a:p>
            <a:p>
              <a:pPr algn="ctr" eaLnBrk="1" fontAlgn="base" hangingPunct="1">
                <a:spcBef>
                  <a:spcPct val="0"/>
                </a:spcBef>
                <a:spcAft>
                  <a:spcPct val="0"/>
                </a:spcAft>
              </a:pPr>
              <a:r>
                <a:rPr lang="en-US" sz="700" b="1" smtClean="0">
                  <a:solidFill>
                    <a:srgbClr val="000000"/>
                  </a:solidFill>
                </a:rPr>
                <a:t>Sensor Network</a:t>
              </a:r>
            </a:p>
          </p:txBody>
        </p:sp>
        <p:sp>
          <p:nvSpPr>
            <p:cNvPr id="82001" name="Line 41"/>
            <p:cNvSpPr>
              <a:spLocks noChangeAspect="1" noChangeShapeType="1"/>
            </p:cNvSpPr>
            <p:nvPr/>
          </p:nvSpPr>
          <p:spPr bwMode="auto">
            <a:xfrm flipV="1">
              <a:off x="3120" y="2943"/>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02" name="Line 42"/>
            <p:cNvSpPr>
              <a:spLocks noChangeAspect="1" noChangeShapeType="1"/>
            </p:cNvSpPr>
            <p:nvPr/>
          </p:nvSpPr>
          <p:spPr bwMode="auto">
            <a:xfrm>
              <a:off x="3120" y="2943"/>
              <a:ext cx="21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03" name="Line 43"/>
            <p:cNvSpPr>
              <a:spLocks noChangeAspect="1" noChangeShapeType="1"/>
            </p:cNvSpPr>
            <p:nvPr/>
          </p:nvSpPr>
          <p:spPr bwMode="auto">
            <a:xfrm>
              <a:off x="4656" y="2943"/>
              <a:ext cx="0" cy="1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04" name="Line 44"/>
            <p:cNvSpPr>
              <a:spLocks noChangeAspect="1" noChangeShapeType="1"/>
            </p:cNvSpPr>
            <p:nvPr/>
          </p:nvSpPr>
          <p:spPr bwMode="auto">
            <a:xfrm>
              <a:off x="4080" y="3159"/>
              <a:ext cx="26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82005" name="AutoShape 45"/>
            <p:cNvSpPr>
              <a:spLocks noChangeAspect="1" noChangeArrowheads="1"/>
            </p:cNvSpPr>
            <p:nvPr/>
          </p:nvSpPr>
          <p:spPr bwMode="auto">
            <a:xfrm>
              <a:off x="3816" y="2784"/>
              <a:ext cx="192" cy="111"/>
            </a:xfrm>
            <a:prstGeom prst="downArrow">
              <a:avLst>
                <a:gd name="adj1" fmla="val 50000"/>
                <a:gd name="adj2" fmla="val 25000"/>
              </a:avLst>
            </a:prstGeom>
            <a:solidFill>
              <a:srgbClr val="66FF33"/>
            </a:solidFill>
            <a:ln w="9525">
              <a:solidFill>
                <a:schemeClr val="tx1"/>
              </a:solidFill>
              <a:miter lim="800000"/>
              <a:headEnd/>
              <a:tailEnd/>
            </a:ln>
          </p:spPr>
          <p:txBody>
            <a:bodyPr vert="eaVert"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06" name="Text Box 46"/>
            <p:cNvSpPr txBox="1">
              <a:spLocks noChangeAspect="1" noChangeArrowheads="1"/>
            </p:cNvSpPr>
            <p:nvPr/>
          </p:nvSpPr>
          <p:spPr bwMode="auto">
            <a:xfrm>
              <a:off x="3552" y="2256"/>
              <a:ext cx="6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smtClean="0">
                  <a:solidFill>
                    <a:srgbClr val="000000"/>
                  </a:solidFill>
                </a:rPr>
                <a:t> Cluster E</a:t>
              </a:r>
            </a:p>
          </p:txBody>
        </p:sp>
        <p:sp>
          <p:nvSpPr>
            <p:cNvPr id="82007" name="Rectangle 30"/>
            <p:cNvSpPr>
              <a:spLocks noChangeAspect="1" noChangeArrowheads="1"/>
            </p:cNvSpPr>
            <p:nvPr/>
          </p:nvSpPr>
          <p:spPr bwMode="auto">
            <a:xfrm>
              <a:off x="4896" y="2991"/>
              <a:ext cx="552" cy="602"/>
            </a:xfrm>
            <a:prstGeom prst="rect">
              <a:avLst/>
            </a:prstGeom>
            <a:solidFill>
              <a:srgbClr val="82DB51"/>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08" name="Rectangle 31"/>
            <p:cNvSpPr>
              <a:spLocks noChangeAspect="1" noChangeArrowheads="1"/>
            </p:cNvSpPr>
            <p:nvPr/>
          </p:nvSpPr>
          <p:spPr bwMode="auto">
            <a:xfrm>
              <a:off x="4944" y="3041"/>
              <a:ext cx="456" cy="528"/>
            </a:xfrm>
            <a:prstGeom prst="rect">
              <a:avLst/>
            </a:prstGeom>
            <a:solidFill>
              <a:srgbClr val="F2DFF9"/>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09" name="Oval 32"/>
            <p:cNvSpPr>
              <a:spLocks noChangeAspect="1" noChangeArrowheads="1"/>
            </p:cNvSpPr>
            <p:nvPr/>
          </p:nvSpPr>
          <p:spPr bwMode="auto">
            <a:xfrm>
              <a:off x="4992" y="3089"/>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10" name="Oval 33"/>
            <p:cNvSpPr>
              <a:spLocks noChangeAspect="1" noChangeArrowheads="1"/>
            </p:cNvSpPr>
            <p:nvPr/>
          </p:nvSpPr>
          <p:spPr bwMode="auto">
            <a:xfrm>
              <a:off x="5232" y="3113"/>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11" name="Oval 34"/>
            <p:cNvSpPr>
              <a:spLocks noChangeAspect="1" noChangeArrowheads="1"/>
            </p:cNvSpPr>
            <p:nvPr/>
          </p:nvSpPr>
          <p:spPr bwMode="auto">
            <a:xfrm>
              <a:off x="5256" y="3305"/>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12" name="Oval 35"/>
            <p:cNvSpPr>
              <a:spLocks noChangeAspect="1" noChangeArrowheads="1"/>
            </p:cNvSpPr>
            <p:nvPr/>
          </p:nvSpPr>
          <p:spPr bwMode="auto">
            <a:xfrm>
              <a:off x="4968" y="3281"/>
              <a:ext cx="96" cy="96"/>
            </a:xfrm>
            <a:prstGeom prst="ellipse">
              <a:avLst/>
            </a:prstGeom>
            <a:solidFill>
              <a:srgbClr val="66FF33"/>
            </a:solidFill>
            <a:ln w="9525">
              <a:solidFill>
                <a:schemeClr val="tx1"/>
              </a:solidFill>
              <a:round/>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13" name="AutoShape 36"/>
            <p:cNvSpPr>
              <a:spLocks noChangeAspect="1" noChangeArrowheads="1"/>
            </p:cNvSpPr>
            <p:nvPr/>
          </p:nvSpPr>
          <p:spPr bwMode="auto">
            <a:xfrm>
              <a:off x="5088" y="3185"/>
              <a:ext cx="120" cy="96"/>
            </a:xfrm>
            <a:prstGeom prst="hexagon">
              <a:avLst>
                <a:gd name="adj" fmla="val 31250"/>
                <a:gd name="vf" fmla="val 115470"/>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14" name="AutoShape 37"/>
            <p:cNvSpPr>
              <a:spLocks noChangeAspect="1" noChangeArrowheads="1"/>
            </p:cNvSpPr>
            <p:nvPr/>
          </p:nvSpPr>
          <p:spPr bwMode="auto">
            <a:xfrm>
              <a:off x="5088" y="3353"/>
              <a:ext cx="96" cy="96"/>
            </a:xfrm>
            <a:prstGeom prst="pentagon">
              <a:avLst/>
            </a:prstGeom>
            <a:solidFill>
              <a:srgbClr val="66FF33"/>
            </a:solidFill>
            <a:ln w="9525">
              <a:solidFill>
                <a:schemeClr val="tx1"/>
              </a:solidFill>
              <a:miter lim="800000"/>
              <a:headEnd/>
              <a:tailEnd/>
            </a:ln>
          </p:spPr>
          <p:txBody>
            <a:bodyPr wrap="none" anchor="ctr"/>
            <a:lstStyle/>
            <a:p>
              <a:pPr fontAlgn="base">
                <a:spcBef>
                  <a:spcPct val="0"/>
                </a:spcBef>
                <a:spcAft>
                  <a:spcPct val="0"/>
                </a:spcAft>
              </a:pPr>
              <a:endParaRPr lang="en-US" sz="1200" smtClean="0">
                <a:solidFill>
                  <a:srgbClr val="000000"/>
                </a:solidFill>
                <a:latin typeface="Arial" charset="0"/>
                <a:ea typeface="ＭＳ Ｐゴシック" charset="0"/>
                <a:cs typeface="ＭＳ Ｐゴシック" charset="0"/>
              </a:endParaRPr>
            </a:p>
          </p:txBody>
        </p:sp>
        <p:sp>
          <p:nvSpPr>
            <p:cNvPr id="82015" name="Text Box 38"/>
            <p:cNvSpPr txBox="1">
              <a:spLocks noChangeAspect="1" noChangeArrowheads="1"/>
            </p:cNvSpPr>
            <p:nvPr/>
          </p:nvSpPr>
          <p:spPr bwMode="auto">
            <a:xfrm>
              <a:off x="4968" y="3473"/>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800" smtClean="0">
                  <a:solidFill>
                    <a:srgbClr val="000000"/>
                  </a:solidFill>
                </a:rPr>
                <a:t>Components</a:t>
              </a:r>
            </a:p>
          </p:txBody>
        </p:sp>
        <p:sp>
          <p:nvSpPr>
            <p:cNvPr id="82016" name="Text Box 39"/>
            <p:cNvSpPr txBox="1">
              <a:spLocks noChangeAspect="1" noChangeArrowheads="1"/>
            </p:cNvSpPr>
            <p:nvPr/>
          </p:nvSpPr>
          <p:spPr bwMode="auto">
            <a:xfrm>
              <a:off x="4896" y="3605"/>
              <a:ext cx="55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900" b="1" smtClean="0">
                  <a:solidFill>
                    <a:srgbClr val="000000"/>
                  </a:solidFill>
                </a:rPr>
                <a:t>Aggregate E4</a:t>
              </a:r>
            </a:p>
            <a:p>
              <a:pPr algn="ctr" eaLnBrk="1" fontAlgn="base" hangingPunct="1">
                <a:spcBef>
                  <a:spcPct val="0"/>
                </a:spcBef>
                <a:spcAft>
                  <a:spcPct val="0"/>
                </a:spcAft>
              </a:pPr>
              <a:r>
                <a:rPr lang="en-US" sz="700" b="1" smtClean="0">
                  <a:solidFill>
                    <a:srgbClr val="000000"/>
                  </a:solidFill>
                </a:rPr>
                <a:t>Programmable Switches</a:t>
              </a:r>
            </a:p>
          </p:txBody>
        </p:sp>
        <p:sp>
          <p:nvSpPr>
            <p:cNvPr id="82017" name="Line 43"/>
            <p:cNvSpPr>
              <a:spLocks noChangeAspect="1" noChangeShapeType="1"/>
            </p:cNvSpPr>
            <p:nvPr/>
          </p:nvSpPr>
          <p:spPr bwMode="auto">
            <a:xfrm>
              <a:off x="5280" y="2943"/>
              <a:ext cx="0" cy="1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itle 10"/>
          <p:cNvSpPr>
            <a:spLocks noGrp="1"/>
          </p:cNvSpPr>
          <p:nvPr>
            <p:ph type="title" idx="4294967295"/>
          </p:nvPr>
        </p:nvSpPr>
        <p:spPr>
          <a:xfrm>
            <a:off x="720725" y="533400"/>
            <a:ext cx="8423275" cy="838200"/>
          </a:xfrm>
        </p:spPr>
        <p:txBody>
          <a:bodyPr/>
          <a:lstStyle/>
          <a:p>
            <a:pPr eaLnBrk="1" hangingPunct="1"/>
            <a:r>
              <a:rPr lang="en-US" dirty="0">
                <a:latin typeface="Arial" charset="0"/>
                <a:ea typeface="ＭＳ Ｐゴシック" charset="0"/>
                <a:cs typeface="ＭＳ Ｐゴシック" charset="0"/>
              </a:rPr>
              <a:t>GENI System Decomposition (simplified)</a:t>
            </a:r>
            <a:br>
              <a:rPr lang="en-US"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Engineering analysis drives Spiral 1 integration</a:t>
            </a:r>
          </a:p>
        </p:txBody>
      </p:sp>
      <p:graphicFrame>
        <p:nvGraphicFramePr>
          <p:cNvPr id="67586" name="Object 2"/>
          <p:cNvGraphicFramePr>
            <a:graphicFrameLocks noChangeAspect="1"/>
          </p:cNvGraphicFramePr>
          <p:nvPr/>
        </p:nvGraphicFramePr>
        <p:xfrm>
          <a:off x="481013" y="1290638"/>
          <a:ext cx="8181975" cy="5118100"/>
        </p:xfrm>
        <a:graphic>
          <a:graphicData uri="http://schemas.openxmlformats.org/presentationml/2006/ole">
            <mc:AlternateContent xmlns:mc="http://schemas.openxmlformats.org/markup-compatibility/2006">
              <mc:Choice xmlns:v="urn:schemas-microsoft-com:vml" Requires="v">
                <p:oleObj spid="_x0000_s28686" name="Visio" r:id="rId4" imgW="14912950" imgH="9210166" progId="Visio.Drawing.11">
                  <p:embed/>
                </p:oleObj>
              </mc:Choice>
              <mc:Fallback>
                <p:oleObj name="Visio" r:id="rId4" imgW="14912950" imgH="921016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3" y="1290638"/>
                        <a:ext cx="8181975"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5348" name="Rectangle 4"/>
          <p:cNvSpPr>
            <a:spLocks noChangeArrowheads="1"/>
          </p:cNvSpPr>
          <p:nvPr/>
        </p:nvSpPr>
        <p:spPr bwMode="auto">
          <a:xfrm rot="-1455766">
            <a:off x="603250" y="2622550"/>
            <a:ext cx="1689100" cy="381000"/>
          </a:xfrm>
          <a:prstGeom prst="rect">
            <a:avLst/>
          </a:prstGeom>
          <a:solidFill>
            <a:srgbClr val="FFFF00"/>
          </a:solidFill>
          <a:ln w="9525">
            <a:solidFill>
              <a:schemeClr val="tx1"/>
            </a:solidFill>
            <a:miter lim="800000"/>
            <a:headEnd/>
            <a:tailEnd/>
          </a:ln>
          <a:effectLst>
            <a:outerShdw dist="102391" dir="7184693" algn="ctr" rotWithShape="0">
              <a:schemeClr val="bg2">
                <a:alpha val="50000"/>
              </a:schemeClr>
            </a:outerShdw>
          </a:effectLst>
        </p:spPr>
        <p:txBody>
          <a:bodyPr wrap="none" anchor="ctr"/>
          <a:lstStyle/>
          <a:p>
            <a:pPr algn="ctr" fontAlgn="base">
              <a:spcBef>
                <a:spcPct val="0"/>
              </a:spcBef>
              <a:spcAft>
                <a:spcPct val="0"/>
              </a:spcAft>
              <a:defRPr/>
            </a:pPr>
            <a:r>
              <a:rPr lang="en-US" sz="2000">
                <a:solidFill>
                  <a:srgbClr val="000000"/>
                </a:solidFill>
                <a:latin typeface="Arial" charset="0"/>
                <a:ea typeface="ＭＳ Ｐゴシック" pitchFamily="-111" charset="-128"/>
                <a:cs typeface="ＭＳ Ｐゴシック" pitchFamily="-111" charset="-128"/>
              </a:rPr>
              <a:t>Operations</a:t>
            </a:r>
          </a:p>
        </p:txBody>
      </p:sp>
      <p:sp>
        <p:nvSpPr>
          <p:cNvPr id="185349" name="Rectangle 5"/>
          <p:cNvSpPr>
            <a:spLocks noChangeArrowheads="1"/>
          </p:cNvSpPr>
          <p:nvPr/>
        </p:nvSpPr>
        <p:spPr bwMode="auto">
          <a:xfrm rot="-1455766">
            <a:off x="3127375" y="2057400"/>
            <a:ext cx="2606675" cy="381000"/>
          </a:xfrm>
          <a:prstGeom prst="rect">
            <a:avLst/>
          </a:prstGeom>
          <a:solidFill>
            <a:srgbClr val="FFFF00"/>
          </a:solidFill>
          <a:ln w="9525">
            <a:solidFill>
              <a:schemeClr val="tx1"/>
            </a:solidFill>
            <a:miter lim="800000"/>
            <a:headEnd/>
            <a:tailEnd/>
          </a:ln>
          <a:effectLst>
            <a:outerShdw dist="102391" dir="7184693" algn="ctr" rotWithShape="0">
              <a:schemeClr val="bg2">
                <a:alpha val="50000"/>
              </a:schemeClr>
            </a:outerShdw>
          </a:effectLst>
        </p:spPr>
        <p:txBody>
          <a:bodyPr wrap="none" anchor="ctr"/>
          <a:lstStyle/>
          <a:p>
            <a:pPr algn="ctr" fontAlgn="base">
              <a:spcBef>
                <a:spcPct val="0"/>
              </a:spcBef>
              <a:spcAft>
                <a:spcPct val="0"/>
              </a:spcAft>
              <a:defRPr/>
            </a:pPr>
            <a:r>
              <a:rPr lang="en-US" sz="2000">
                <a:solidFill>
                  <a:srgbClr val="000000"/>
                </a:solidFill>
                <a:latin typeface="Arial" charset="0"/>
                <a:ea typeface="ＭＳ Ｐゴシック" pitchFamily="-111" charset="-128"/>
                <a:cs typeface="ＭＳ Ｐゴシック" pitchFamily="-111" charset="-128"/>
              </a:rPr>
              <a:t>NSF Clearinghouse</a:t>
            </a:r>
          </a:p>
        </p:txBody>
      </p:sp>
      <p:sp>
        <p:nvSpPr>
          <p:cNvPr id="185350" name="Rectangle 6"/>
          <p:cNvSpPr>
            <a:spLocks noChangeArrowheads="1"/>
          </p:cNvSpPr>
          <p:nvPr/>
        </p:nvSpPr>
        <p:spPr bwMode="auto">
          <a:xfrm rot="-1455766">
            <a:off x="6858000" y="2209800"/>
            <a:ext cx="1905000" cy="381000"/>
          </a:xfrm>
          <a:prstGeom prst="rect">
            <a:avLst/>
          </a:prstGeom>
          <a:solidFill>
            <a:srgbClr val="99FF66"/>
          </a:solidFill>
          <a:ln w="9525">
            <a:solidFill>
              <a:schemeClr val="tx1"/>
            </a:solidFill>
            <a:miter lim="800000"/>
            <a:headEnd/>
            <a:tailEnd/>
          </a:ln>
          <a:effectLst>
            <a:outerShdw dist="102391" dir="7184693" algn="ctr" rotWithShape="0">
              <a:schemeClr val="bg2">
                <a:alpha val="50000"/>
              </a:schemeClr>
            </a:outerShdw>
          </a:effectLst>
        </p:spPr>
        <p:txBody>
          <a:bodyPr wrap="none" anchor="ctr"/>
          <a:lstStyle/>
          <a:p>
            <a:pPr algn="ctr" fontAlgn="base">
              <a:spcBef>
                <a:spcPct val="0"/>
              </a:spcBef>
              <a:spcAft>
                <a:spcPct val="0"/>
              </a:spcAft>
              <a:defRPr/>
            </a:pPr>
            <a:r>
              <a:rPr lang="en-US" sz="2000">
                <a:solidFill>
                  <a:srgbClr val="000000"/>
                </a:solidFill>
                <a:latin typeface="Arial" charset="0"/>
                <a:ea typeface="ＭＳ Ｐゴシック" pitchFamily="-111" charset="-128"/>
                <a:cs typeface="ＭＳ Ｐゴシック" pitchFamily="-111" charset="-128"/>
              </a:rPr>
              <a:t>Federations</a:t>
            </a:r>
          </a:p>
        </p:txBody>
      </p:sp>
      <p:sp>
        <p:nvSpPr>
          <p:cNvPr id="185351" name="Rectangle 7"/>
          <p:cNvSpPr>
            <a:spLocks noChangeArrowheads="1"/>
          </p:cNvSpPr>
          <p:nvPr/>
        </p:nvSpPr>
        <p:spPr bwMode="auto">
          <a:xfrm rot="-1455766">
            <a:off x="290513" y="4876800"/>
            <a:ext cx="1766887" cy="381000"/>
          </a:xfrm>
          <a:prstGeom prst="rect">
            <a:avLst/>
          </a:prstGeom>
          <a:solidFill>
            <a:srgbClr val="FFFF00"/>
          </a:solidFill>
          <a:ln w="9525">
            <a:solidFill>
              <a:schemeClr val="tx1"/>
            </a:solidFill>
            <a:miter lim="800000"/>
            <a:headEnd/>
            <a:tailEnd/>
          </a:ln>
          <a:effectLst>
            <a:outerShdw dist="102391" dir="7184693" algn="ctr" rotWithShape="0">
              <a:schemeClr val="bg2">
                <a:alpha val="50000"/>
              </a:schemeClr>
            </a:outerShdw>
          </a:effectLst>
        </p:spPr>
        <p:txBody>
          <a:bodyPr wrap="none" anchor="ctr"/>
          <a:lstStyle/>
          <a:p>
            <a:pPr algn="ctr" fontAlgn="base">
              <a:spcBef>
                <a:spcPct val="0"/>
              </a:spcBef>
              <a:spcAft>
                <a:spcPct val="0"/>
              </a:spcAft>
              <a:defRPr/>
            </a:pPr>
            <a:r>
              <a:rPr lang="en-US" sz="2000">
                <a:solidFill>
                  <a:srgbClr val="000000"/>
                </a:solidFill>
                <a:latin typeface="Arial" charset="0"/>
                <a:ea typeface="ＭＳ Ｐゴシック" pitchFamily="-111" charset="-128"/>
                <a:cs typeface="ＭＳ Ｐゴシック" pitchFamily="-111" charset="-128"/>
              </a:rPr>
              <a:t>Researchers</a:t>
            </a:r>
          </a:p>
        </p:txBody>
      </p:sp>
      <p:sp>
        <p:nvSpPr>
          <p:cNvPr id="185352" name="Rectangle 8"/>
          <p:cNvSpPr>
            <a:spLocks noChangeArrowheads="1"/>
          </p:cNvSpPr>
          <p:nvPr/>
        </p:nvSpPr>
        <p:spPr bwMode="auto">
          <a:xfrm rot="-1455766">
            <a:off x="3322638" y="4800600"/>
            <a:ext cx="3459162" cy="381000"/>
          </a:xfrm>
          <a:prstGeom prst="rect">
            <a:avLst/>
          </a:prstGeom>
          <a:solidFill>
            <a:srgbClr val="FFFF00"/>
          </a:solidFill>
          <a:ln w="9525">
            <a:solidFill>
              <a:schemeClr val="tx1"/>
            </a:solidFill>
            <a:miter lim="800000"/>
            <a:headEnd/>
            <a:tailEnd/>
          </a:ln>
          <a:effectLst>
            <a:outerShdw dist="102391" dir="7184693" algn="ctr" rotWithShape="0">
              <a:schemeClr val="bg2">
                <a:alpha val="50000"/>
              </a:schemeClr>
            </a:outerShdw>
          </a:effectLst>
        </p:spPr>
        <p:txBody>
          <a:bodyPr wrap="none" anchor="ctr"/>
          <a:lstStyle/>
          <a:p>
            <a:pPr algn="ctr" fontAlgn="base">
              <a:spcBef>
                <a:spcPct val="0"/>
              </a:spcBef>
              <a:spcAft>
                <a:spcPct val="0"/>
              </a:spcAft>
              <a:defRPr/>
            </a:pPr>
            <a:r>
              <a:rPr lang="en-US" sz="2000" dirty="0">
                <a:solidFill>
                  <a:srgbClr val="000000"/>
                </a:solidFill>
                <a:latin typeface="Arial" charset="0"/>
                <a:ea typeface="ＭＳ Ｐゴシック" pitchFamily="-111" charset="-128"/>
                <a:cs typeface="ＭＳ Ｐゴシック" pitchFamily="-111" charset="-128"/>
              </a:rPr>
              <a:t>GENI Aggregates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3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53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53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8" grpId="0" animBg="1"/>
      <p:bldP spid="185349" grpId="0" animBg="1"/>
      <p:bldP spid="185350" grpId="0" animBg="1"/>
      <p:bldP spid="185351" grpId="0" animBg="1"/>
      <p:bldP spid="1853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charset="0"/>
                <a:ea typeface="ＭＳ Ｐゴシック" charset="0"/>
                <a:cs typeface="ＭＳ Ｐゴシック" charset="0"/>
              </a:rPr>
              <a:t>OpenFlow</a:t>
            </a:r>
            <a:endParaRPr lang="en-US" dirty="0">
              <a:latin typeface="Arial" charset="0"/>
              <a:ea typeface="ＭＳ Ｐゴシック" charset="0"/>
              <a:cs typeface="ＭＳ Ｐゴシック" charset="0"/>
            </a:endParaRPr>
          </a:p>
        </p:txBody>
      </p:sp>
      <p:sp>
        <p:nvSpPr>
          <p:cNvPr id="18435" name="Content Placeholder 2"/>
          <p:cNvSpPr>
            <a:spLocks noGrp="1"/>
          </p:cNvSpPr>
          <p:nvPr>
            <p:ph idx="1"/>
          </p:nvPr>
        </p:nvSpPr>
        <p:spPr/>
        <p:txBody>
          <a:bodyPr>
            <a:normAutofit/>
          </a:bodyPr>
          <a:lstStyle/>
          <a:p>
            <a:r>
              <a:rPr lang="en-US" sz="2400" dirty="0" smtClean="0">
                <a:latin typeface="Arial" charset="0"/>
                <a:ea typeface="ＭＳ Ｐゴシック" charset="0"/>
                <a:cs typeface="ＭＳ Ｐゴシック" charset="0"/>
              </a:rPr>
              <a:t>Open </a:t>
            </a:r>
            <a:r>
              <a:rPr lang="en-US" sz="2400" dirty="0">
                <a:latin typeface="Arial" charset="0"/>
                <a:ea typeface="ＭＳ Ｐゴシック" charset="0"/>
                <a:cs typeface="ＭＳ Ｐゴシック" charset="0"/>
              </a:rPr>
              <a:t>standard that attempts</a:t>
            </a:r>
          </a:p>
          <a:p>
            <a:pPr lvl="1"/>
            <a:r>
              <a:rPr lang="en-US" sz="2000" dirty="0">
                <a:latin typeface="Arial" charset="0"/>
                <a:ea typeface="ＭＳ Ｐゴシック" charset="0"/>
              </a:rPr>
              <a:t>Virtualization</a:t>
            </a:r>
          </a:p>
          <a:p>
            <a:pPr lvl="1"/>
            <a:r>
              <a:rPr lang="en-US" sz="2000" dirty="0">
                <a:latin typeface="Arial" charset="0"/>
                <a:ea typeface="ＭＳ Ｐゴシック" charset="0"/>
              </a:rPr>
              <a:t>Flow routing</a:t>
            </a:r>
          </a:p>
          <a:p>
            <a:r>
              <a:rPr lang="en-US" sz="2400" dirty="0">
                <a:latin typeface="Arial" charset="0"/>
                <a:ea typeface="ＭＳ Ｐゴシック" charset="0"/>
                <a:cs typeface="ＭＳ Ｐゴシック" charset="0"/>
              </a:rPr>
              <a:t>Main idea: separate switching (forwarding) functionality from control logic/policy</a:t>
            </a:r>
          </a:p>
          <a:p>
            <a:pPr lvl="1"/>
            <a:r>
              <a:rPr lang="en-US" sz="2000" dirty="0">
                <a:latin typeface="Arial" charset="0"/>
                <a:ea typeface="ＭＳ Ｐゴシック" charset="0"/>
                <a:cs typeface="ＭＳ Ｐゴシック" charset="0"/>
              </a:rPr>
              <a:t>Use any box with forwarding mechanism to execute custom networking logic</a:t>
            </a:r>
          </a:p>
          <a:p>
            <a:pPr lvl="1"/>
            <a:r>
              <a:rPr lang="en-US" sz="2000" dirty="0">
                <a:latin typeface="Arial" charset="0"/>
                <a:ea typeface="ＭＳ Ｐゴシック" charset="0"/>
                <a:cs typeface="ＭＳ Ｐゴシック" charset="0"/>
              </a:rPr>
              <a:t>Basic isolation: OF traffic and regular traffic</a:t>
            </a:r>
          </a:p>
          <a:p>
            <a:pPr lvl="1"/>
            <a:r>
              <a:rPr lang="en-US" sz="2000" dirty="0">
                <a:latin typeface="Arial" charset="0"/>
                <a:ea typeface="ＭＳ Ｐゴシック" charset="0"/>
                <a:cs typeface="ＭＳ Ｐゴシック" charset="0"/>
              </a:rPr>
              <a:t>For OF, provide custom logic as flow definitions</a:t>
            </a:r>
          </a:p>
          <a:p>
            <a:pPr lvl="1"/>
            <a:r>
              <a:rPr lang="en-US" sz="2000" dirty="0">
                <a:latin typeface="Arial" charset="0"/>
                <a:ea typeface="ＭＳ Ｐゴシック" charset="0"/>
                <a:cs typeface="ＭＳ Ｐゴシック" charset="0"/>
              </a:rPr>
              <a:t>Also may attempt to detect </a:t>
            </a:r>
            <a:r>
              <a:rPr lang="en-US" sz="2000" dirty="0" smtClean="0">
                <a:latin typeface="Arial" charset="0"/>
                <a:ea typeface="ＭＳ Ｐゴシック" charset="0"/>
                <a:cs typeface="ＭＳ Ｐゴシック" charset="0"/>
              </a:rPr>
              <a:t>flows</a:t>
            </a:r>
          </a:p>
          <a:p>
            <a:r>
              <a:rPr lang="en-US" sz="2400" dirty="0">
                <a:solidFill>
                  <a:srgbClr val="E6E6E6"/>
                </a:solidFill>
                <a:latin typeface="Arial" charset="0"/>
                <a:ea typeface="ＭＳ Ｐゴシック" charset="0"/>
                <a:cs typeface="ＭＳ Ｐゴシック" charset="0"/>
              </a:rPr>
              <a:t>http://www.openflow.org</a:t>
            </a:r>
            <a:r>
              <a:rPr lang="en-US" sz="2400" dirty="0" smtClean="0">
                <a:solidFill>
                  <a:srgbClr val="E6E6E6"/>
                </a:solidFill>
                <a:latin typeface="Arial" charset="0"/>
                <a:ea typeface="ＭＳ Ｐゴシック" charset="0"/>
                <a:cs typeface="ＭＳ Ｐゴシック" charset="0"/>
              </a:rPr>
              <a:t>/</a:t>
            </a:r>
            <a:endParaRPr lang="en-US" sz="2400" dirty="0">
              <a:solidFill>
                <a:srgbClr val="E6E6E6"/>
              </a:solidFill>
              <a:latin typeface="Arial"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0"/>
              </a:spcBef>
              <a:spcAft>
                <a:spcPct val="0"/>
              </a:spcAft>
              <a:defRPr sz="2800">
                <a:solidFill>
                  <a:schemeClr val="tx1"/>
                </a:solidFill>
                <a:latin typeface="Times New Roman" charset="0"/>
                <a:ea typeface="ＭＳ Ｐゴシック" charset="0"/>
              </a:defRPr>
            </a:lvl6pPr>
            <a:lvl7pPr marL="914400" eaLnBrk="0" fontAlgn="base" hangingPunct="0">
              <a:spcBef>
                <a:spcPct val="0"/>
              </a:spcBef>
              <a:spcAft>
                <a:spcPct val="0"/>
              </a:spcAft>
              <a:defRPr sz="2800">
                <a:solidFill>
                  <a:schemeClr val="tx1"/>
                </a:solidFill>
                <a:latin typeface="Times New Roman" charset="0"/>
                <a:ea typeface="ＭＳ Ｐゴシック" charset="0"/>
              </a:defRPr>
            </a:lvl7pPr>
            <a:lvl8pPr marL="1371600" eaLnBrk="0" fontAlgn="base" hangingPunct="0">
              <a:spcBef>
                <a:spcPct val="0"/>
              </a:spcBef>
              <a:spcAft>
                <a:spcPct val="0"/>
              </a:spcAft>
              <a:defRPr sz="2800">
                <a:solidFill>
                  <a:schemeClr val="tx1"/>
                </a:solidFill>
                <a:latin typeface="Times New Roman" charset="0"/>
                <a:ea typeface="ＭＳ Ｐゴシック" charset="0"/>
              </a:defRPr>
            </a:lvl8pPr>
            <a:lvl9pPr marL="18288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r>
              <a:rPr lang="en-US" sz="800" dirty="0">
                <a:latin typeface="Arial" charset="0"/>
              </a:rPr>
              <a:t>Copyright Fall 2010, Rudra Dutta, NCSU</a:t>
            </a:r>
          </a:p>
        </p:txBody>
      </p:sp>
      <p:sp>
        <p:nvSpPr>
          <p:cNvPr id="1843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0"/>
              </a:spcBef>
              <a:spcAft>
                <a:spcPct val="0"/>
              </a:spcAft>
              <a:defRPr sz="2800">
                <a:solidFill>
                  <a:schemeClr val="tx1"/>
                </a:solidFill>
                <a:latin typeface="Times New Roman" charset="0"/>
                <a:ea typeface="ＭＳ Ｐゴシック" charset="0"/>
              </a:defRPr>
            </a:lvl6pPr>
            <a:lvl7pPr marL="914400" eaLnBrk="0" fontAlgn="base" hangingPunct="0">
              <a:spcBef>
                <a:spcPct val="0"/>
              </a:spcBef>
              <a:spcAft>
                <a:spcPct val="0"/>
              </a:spcAft>
              <a:defRPr sz="2800">
                <a:solidFill>
                  <a:schemeClr val="tx1"/>
                </a:solidFill>
                <a:latin typeface="Times New Roman" charset="0"/>
                <a:ea typeface="ＭＳ Ｐゴシック" charset="0"/>
              </a:defRPr>
            </a:lvl7pPr>
            <a:lvl8pPr marL="1371600" eaLnBrk="0" fontAlgn="base" hangingPunct="0">
              <a:spcBef>
                <a:spcPct val="0"/>
              </a:spcBef>
              <a:spcAft>
                <a:spcPct val="0"/>
              </a:spcAft>
              <a:defRPr sz="2800">
                <a:solidFill>
                  <a:schemeClr val="tx1"/>
                </a:solidFill>
                <a:latin typeface="Times New Roman" charset="0"/>
                <a:ea typeface="ＭＳ Ｐゴシック" charset="0"/>
              </a:defRPr>
            </a:lvl8pPr>
            <a:lvl9pPr marL="18288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fld id="{651F442B-AD66-F24D-A692-AD21C0BBFDE4}" type="slidenum">
              <a:rPr lang="en-US" sz="800">
                <a:latin typeface="Arial" charset="0"/>
              </a:rPr>
              <a:pPr eaLnBrk="1" hangingPunct="1"/>
              <a:t>36</a:t>
            </a:fld>
            <a:endParaRPr lang="en-US" sz="800">
              <a:latin typeface="Arial" charset="0"/>
            </a:endParaRPr>
          </a:p>
        </p:txBody>
      </p:sp>
    </p:spTree>
    <p:extLst>
      <p:ext uri="{BB962C8B-B14F-4D97-AF65-F5344CB8AC3E}">
        <p14:creationId xmlns:p14="http://schemas.microsoft.com/office/powerpoint/2010/main" val="21114806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353295"/>
            <a:ext cx="7772400" cy="914400"/>
          </a:xfrm>
        </p:spPr>
        <p:txBody>
          <a:bodyPr/>
          <a:lstStyle/>
          <a:p>
            <a:r>
              <a:rPr lang="en-US" dirty="0" err="1">
                <a:latin typeface="Arial" charset="0"/>
                <a:ea typeface="ＭＳ Ｐゴシック" charset="0"/>
                <a:cs typeface="ＭＳ Ｐゴシック" charset="0"/>
              </a:rPr>
              <a:t>OpenFlow</a:t>
            </a:r>
            <a:endParaRPr lang="en-US" dirty="0">
              <a:latin typeface="Arial" charset="0"/>
              <a:ea typeface="ＭＳ Ｐゴシック" charset="0"/>
              <a:cs typeface="ＭＳ Ｐゴシック" charset="0"/>
            </a:endParaRPr>
          </a:p>
        </p:txBody>
      </p:sp>
      <p:sp>
        <p:nvSpPr>
          <p:cNvPr id="48131" name="Content Placeholder 2"/>
          <p:cNvSpPr>
            <a:spLocks noGrp="1"/>
          </p:cNvSpPr>
          <p:nvPr>
            <p:ph idx="1"/>
          </p:nvPr>
        </p:nvSpPr>
        <p:spPr>
          <a:xfrm>
            <a:off x="685800" y="1295400"/>
            <a:ext cx="7772400" cy="1905000"/>
          </a:xfrm>
        </p:spPr>
        <p:txBody>
          <a:bodyPr>
            <a:normAutofit/>
          </a:bodyPr>
          <a:lstStyle/>
          <a:p>
            <a:r>
              <a:rPr lang="en-US" sz="2400" dirty="0" err="1">
                <a:latin typeface="Arial" charset="0"/>
                <a:ea typeface="ＭＳ Ｐゴシック" charset="0"/>
                <a:cs typeface="ＭＳ Ｐゴシック" charset="0"/>
              </a:rPr>
              <a:t>OpenFlow</a:t>
            </a:r>
            <a:r>
              <a:rPr lang="en-US" sz="2400" dirty="0">
                <a:latin typeface="Arial" charset="0"/>
                <a:ea typeface="ＭＳ Ｐゴシック" charset="0"/>
                <a:cs typeface="ＭＳ Ｐゴシック" charset="0"/>
              </a:rPr>
              <a:t> is an API – off a Stanford project</a:t>
            </a:r>
          </a:p>
          <a:p>
            <a:pPr>
              <a:lnSpc>
                <a:spcPct val="90000"/>
              </a:lnSpc>
            </a:pPr>
            <a:r>
              <a:rPr lang="en-US" sz="2400" dirty="0">
                <a:latin typeface="Arial" charset="0"/>
                <a:ea typeface="ＭＳ Ｐゴシック" charset="0"/>
                <a:cs typeface="ＭＳ Ｐゴシック" charset="0"/>
              </a:rPr>
              <a:t>Control how packets are forwarded</a:t>
            </a:r>
          </a:p>
          <a:p>
            <a:pPr>
              <a:lnSpc>
                <a:spcPct val="90000"/>
              </a:lnSpc>
            </a:pPr>
            <a:r>
              <a:rPr lang="en-US" sz="2400" dirty="0">
                <a:latin typeface="Arial" charset="0"/>
                <a:ea typeface="ＭＳ Ｐゴシック" charset="0"/>
                <a:cs typeface="ＭＳ Ｐゴシック" charset="0"/>
              </a:rPr>
              <a:t>Implemented on hardware switch</a:t>
            </a:r>
          </a:p>
        </p:txBody>
      </p:sp>
      <p:pic>
        <p:nvPicPr>
          <p:cNvPr id="48132"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4" y="5832475"/>
            <a:ext cx="9048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662" y="5832475"/>
            <a:ext cx="904875" cy="72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137" y="5842000"/>
            <a:ext cx="904875" cy="72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5"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174" y="5832475"/>
            <a:ext cx="9048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36" name="Line 5"/>
          <p:cNvSpPr>
            <a:spLocks noChangeShapeType="1"/>
          </p:cNvSpPr>
          <p:nvPr/>
        </p:nvSpPr>
        <p:spPr bwMode="auto">
          <a:xfrm flipH="1">
            <a:off x="1295400" y="5130800"/>
            <a:ext cx="533400" cy="736600"/>
          </a:xfrm>
          <a:prstGeom prst="line">
            <a:avLst/>
          </a:prstGeom>
          <a:noFill/>
          <a:ln w="3810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8137" name="Line 6"/>
          <p:cNvSpPr>
            <a:spLocks noChangeShapeType="1"/>
          </p:cNvSpPr>
          <p:nvPr/>
        </p:nvSpPr>
        <p:spPr bwMode="auto">
          <a:xfrm flipH="1">
            <a:off x="2895600" y="5130800"/>
            <a:ext cx="228600" cy="736600"/>
          </a:xfrm>
          <a:prstGeom prst="line">
            <a:avLst/>
          </a:prstGeom>
          <a:noFill/>
          <a:ln w="3810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8138" name="Line 7"/>
          <p:cNvSpPr>
            <a:spLocks noChangeShapeType="1"/>
          </p:cNvSpPr>
          <p:nvPr/>
        </p:nvSpPr>
        <p:spPr bwMode="auto">
          <a:xfrm>
            <a:off x="4495800" y="5130800"/>
            <a:ext cx="228600" cy="736600"/>
          </a:xfrm>
          <a:prstGeom prst="line">
            <a:avLst/>
          </a:prstGeom>
          <a:noFill/>
          <a:ln w="3810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8139" name="Line 8"/>
          <p:cNvSpPr>
            <a:spLocks noChangeShapeType="1"/>
          </p:cNvSpPr>
          <p:nvPr/>
        </p:nvSpPr>
        <p:spPr bwMode="auto">
          <a:xfrm>
            <a:off x="5867400" y="5130800"/>
            <a:ext cx="381000" cy="736600"/>
          </a:xfrm>
          <a:prstGeom prst="line">
            <a:avLst/>
          </a:prstGeom>
          <a:noFill/>
          <a:ln w="3810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pic>
        <p:nvPicPr>
          <p:cNvPr id="48140"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141663"/>
            <a:ext cx="144621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41" name="Rectangle 11"/>
          <p:cNvSpPr>
            <a:spLocks/>
          </p:cNvSpPr>
          <p:nvPr/>
        </p:nvSpPr>
        <p:spPr bwMode="auto">
          <a:xfrm>
            <a:off x="8326438" y="3636963"/>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defTabSz="457200"/>
            <a:r>
              <a:rPr lang="en-US">
                <a:solidFill>
                  <a:srgbClr val="FFFFFF"/>
                </a:solidFill>
                <a:latin typeface="Calibri" charset="0"/>
              </a:rPr>
              <a:t>PC</a:t>
            </a:r>
          </a:p>
        </p:txBody>
      </p:sp>
      <p:sp>
        <p:nvSpPr>
          <p:cNvPr id="48142" name="Line 12"/>
          <p:cNvSpPr>
            <a:spLocks noChangeShapeType="1"/>
          </p:cNvSpPr>
          <p:nvPr/>
        </p:nvSpPr>
        <p:spPr bwMode="auto">
          <a:xfrm>
            <a:off x="3516313" y="4456113"/>
            <a:ext cx="1749425" cy="1587"/>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solidFill>
                <a:schemeClr val="bg1"/>
              </a:solidFill>
            </a:endParaRPr>
          </a:p>
        </p:txBody>
      </p:sp>
      <p:sp>
        <p:nvSpPr>
          <p:cNvPr id="48143" name="Rectangle 13"/>
          <p:cNvSpPr>
            <a:spLocks/>
          </p:cNvSpPr>
          <p:nvPr/>
        </p:nvSpPr>
        <p:spPr bwMode="auto">
          <a:xfrm>
            <a:off x="76200" y="4462463"/>
            <a:ext cx="1524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defTabSz="457200"/>
            <a:r>
              <a:rPr lang="en-US" sz="1700">
                <a:solidFill>
                  <a:srgbClr val="163F88"/>
                </a:solidFill>
                <a:latin typeface="Calibri" charset="0"/>
              </a:rPr>
              <a:t>Hardware Layer</a:t>
            </a:r>
          </a:p>
        </p:txBody>
      </p:sp>
      <p:sp>
        <p:nvSpPr>
          <p:cNvPr id="48144" name="Rectangle 14"/>
          <p:cNvSpPr>
            <a:spLocks/>
          </p:cNvSpPr>
          <p:nvPr/>
        </p:nvSpPr>
        <p:spPr bwMode="auto">
          <a:xfrm>
            <a:off x="228600" y="3124200"/>
            <a:ext cx="1317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457200"/>
            <a:r>
              <a:rPr lang="en-US" sz="1700">
                <a:solidFill>
                  <a:srgbClr val="163F88"/>
                </a:solidFill>
                <a:latin typeface="Calibri" charset="0"/>
              </a:rPr>
              <a:t>Software Layer</a:t>
            </a:r>
          </a:p>
        </p:txBody>
      </p:sp>
      <p:sp>
        <p:nvSpPr>
          <p:cNvPr id="48145" name="AutoShape 15"/>
          <p:cNvSpPr>
            <a:spLocks/>
          </p:cNvSpPr>
          <p:nvPr/>
        </p:nvSpPr>
        <p:spPr bwMode="auto">
          <a:xfrm>
            <a:off x="1747838" y="2819400"/>
            <a:ext cx="5037137" cy="2286000"/>
          </a:xfrm>
          <a:prstGeom prst="roundRect">
            <a:avLst>
              <a:gd name="adj" fmla="val 3875"/>
            </a:avLst>
          </a:prstGeom>
          <a:solidFill>
            <a:srgbClr val="C8D2DF"/>
          </a:solidFill>
          <a:ln w="25400">
            <a:solidFill>
              <a:srgbClr val="163F88"/>
            </a:solidFill>
            <a:miter lim="800000"/>
            <a:headEnd/>
            <a:tailEnd/>
          </a:ln>
        </p:spPr>
        <p:txBody>
          <a:bodyPr lIns="0" tIns="0" rIns="0" bIns="0"/>
          <a:lstStyle/>
          <a:p>
            <a:pPr defTabSz="457200"/>
            <a:endParaRPr lang="it-IT">
              <a:solidFill>
                <a:schemeClr val="bg1"/>
              </a:solidFill>
              <a:latin typeface="Calibri" charset="0"/>
            </a:endParaRPr>
          </a:p>
        </p:txBody>
      </p:sp>
      <p:sp>
        <p:nvSpPr>
          <p:cNvPr id="48146" name="Rectangle 16"/>
          <p:cNvSpPr>
            <a:spLocks/>
          </p:cNvSpPr>
          <p:nvPr/>
        </p:nvSpPr>
        <p:spPr bwMode="auto">
          <a:xfrm>
            <a:off x="3308350" y="3762375"/>
            <a:ext cx="1830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457200"/>
            <a:r>
              <a:rPr lang="en-US" b="1">
                <a:solidFill>
                  <a:schemeClr val="bg1"/>
                </a:solidFill>
                <a:latin typeface="Calibri" charset="0"/>
              </a:rPr>
              <a:t>Flow Table</a:t>
            </a:r>
          </a:p>
        </p:txBody>
      </p:sp>
      <p:sp>
        <p:nvSpPr>
          <p:cNvPr id="22" name="Line 17"/>
          <p:cNvSpPr>
            <a:spLocks noChangeShapeType="1"/>
          </p:cNvSpPr>
          <p:nvPr/>
        </p:nvSpPr>
        <p:spPr bwMode="auto">
          <a:xfrm rot="10800000" flipH="1">
            <a:off x="6781800" y="3798888"/>
            <a:ext cx="1033463" cy="11112"/>
          </a:xfrm>
          <a:prstGeom prst="line">
            <a:avLst/>
          </a:prstGeom>
          <a:noFill/>
          <a:ln w="76200">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nvGrpSpPr>
          <p:cNvPr id="48148" name="Group 18"/>
          <p:cNvGrpSpPr>
            <a:grpSpLocks/>
          </p:cNvGrpSpPr>
          <p:nvPr/>
        </p:nvGrpSpPr>
        <p:grpSpPr bwMode="auto">
          <a:xfrm>
            <a:off x="1841500" y="3994150"/>
            <a:ext cx="4827588" cy="571500"/>
            <a:chOff x="0" y="0"/>
            <a:chExt cx="4323" cy="512"/>
          </a:xfrm>
        </p:grpSpPr>
        <p:sp>
          <p:nvSpPr>
            <p:cNvPr id="48175" name="Rectangle 19"/>
            <p:cNvSpPr>
              <a:spLocks/>
            </p:cNvSpPr>
            <p:nvPr/>
          </p:nvSpPr>
          <p:spPr bwMode="auto">
            <a:xfrm>
              <a:off x="4" y="15"/>
              <a:ext cx="593" cy="480"/>
            </a:xfrm>
            <a:prstGeom prst="rect">
              <a:avLst/>
            </a:prstGeom>
            <a:solidFill>
              <a:srgbClr val="BBE0E3"/>
            </a:solidFill>
            <a:ln w="12700">
              <a:solidFill>
                <a:schemeClr val="tx1"/>
              </a:solidFill>
              <a:miter lim="800000"/>
              <a:headEnd/>
              <a:tailEnd/>
            </a:ln>
          </p:spPr>
          <p:txBody>
            <a:bodyPr lIns="0" tIns="0" rIns="0" bIns="0"/>
            <a:lstStyle/>
            <a:p>
              <a:pPr defTabSz="457200"/>
              <a:endParaRPr lang="it-IT">
                <a:solidFill>
                  <a:schemeClr val="bg1"/>
                </a:solidFill>
                <a:latin typeface="Calibri" charset="0"/>
              </a:endParaRPr>
            </a:p>
          </p:txBody>
        </p:sp>
        <p:sp>
          <p:nvSpPr>
            <p:cNvPr id="48176" name="Rectangle 20"/>
            <p:cNvSpPr>
              <a:spLocks/>
            </p:cNvSpPr>
            <p:nvPr/>
          </p:nvSpPr>
          <p:spPr bwMode="auto">
            <a:xfrm>
              <a:off x="0"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457200"/>
              <a:r>
                <a:rPr lang="en-US" sz="1700">
                  <a:solidFill>
                    <a:schemeClr val="bg1"/>
                  </a:solidFill>
                  <a:latin typeface="Calibri" charset="0"/>
                </a:rPr>
                <a:t>MAC</a:t>
              </a:r>
            </a:p>
            <a:p>
              <a:pPr algn="ctr" defTabSz="457200"/>
              <a:r>
                <a:rPr lang="en-US" sz="1700">
                  <a:solidFill>
                    <a:schemeClr val="bg1"/>
                  </a:solidFill>
                  <a:latin typeface="Calibri" charset="0"/>
                </a:rPr>
                <a:t>src</a:t>
              </a:r>
            </a:p>
          </p:txBody>
        </p:sp>
        <p:sp>
          <p:nvSpPr>
            <p:cNvPr id="48177" name="Rectangle 21"/>
            <p:cNvSpPr>
              <a:spLocks/>
            </p:cNvSpPr>
            <p:nvPr/>
          </p:nvSpPr>
          <p:spPr bwMode="auto">
            <a:xfrm>
              <a:off x="597" y="15"/>
              <a:ext cx="593" cy="480"/>
            </a:xfrm>
            <a:prstGeom prst="rect">
              <a:avLst/>
            </a:prstGeom>
            <a:solidFill>
              <a:srgbClr val="BBE0E3"/>
            </a:solidFill>
            <a:ln w="12700">
              <a:solidFill>
                <a:schemeClr val="tx1"/>
              </a:solidFill>
              <a:miter lim="800000"/>
              <a:headEnd/>
              <a:tailEnd/>
            </a:ln>
          </p:spPr>
          <p:txBody>
            <a:bodyPr lIns="0" tIns="0" rIns="0" bIns="0"/>
            <a:lstStyle/>
            <a:p>
              <a:pPr defTabSz="457200"/>
              <a:endParaRPr lang="it-IT">
                <a:solidFill>
                  <a:schemeClr val="bg1"/>
                </a:solidFill>
                <a:latin typeface="Calibri" charset="0"/>
              </a:endParaRPr>
            </a:p>
          </p:txBody>
        </p:sp>
        <p:sp>
          <p:nvSpPr>
            <p:cNvPr id="48178" name="Rectangle 22"/>
            <p:cNvSpPr>
              <a:spLocks/>
            </p:cNvSpPr>
            <p:nvPr/>
          </p:nvSpPr>
          <p:spPr bwMode="auto">
            <a:xfrm>
              <a:off x="623" y="0"/>
              <a:ext cx="568"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457200"/>
              <a:r>
                <a:rPr lang="en-US" sz="1700">
                  <a:solidFill>
                    <a:schemeClr val="bg1"/>
                  </a:solidFill>
                  <a:latin typeface="Calibri" charset="0"/>
                </a:rPr>
                <a:t>MAC</a:t>
              </a:r>
            </a:p>
            <a:p>
              <a:pPr algn="ctr" defTabSz="457200"/>
              <a:r>
                <a:rPr lang="en-US" sz="1700">
                  <a:solidFill>
                    <a:schemeClr val="bg1"/>
                  </a:solidFill>
                  <a:latin typeface="Calibri" charset="0"/>
                </a:rPr>
                <a:t>dst</a:t>
              </a:r>
            </a:p>
          </p:txBody>
        </p:sp>
        <p:sp>
          <p:nvSpPr>
            <p:cNvPr id="48179" name="Rectangle 23"/>
            <p:cNvSpPr>
              <a:spLocks/>
            </p:cNvSpPr>
            <p:nvPr/>
          </p:nvSpPr>
          <p:spPr bwMode="auto">
            <a:xfrm>
              <a:off x="1191" y="15"/>
              <a:ext cx="592" cy="480"/>
            </a:xfrm>
            <a:prstGeom prst="rect">
              <a:avLst/>
            </a:prstGeom>
            <a:solidFill>
              <a:srgbClr val="BBE0E3"/>
            </a:solidFill>
            <a:ln w="12700">
              <a:solidFill>
                <a:schemeClr val="tx1"/>
              </a:solidFill>
              <a:miter lim="800000"/>
              <a:headEnd/>
              <a:tailEnd/>
            </a:ln>
          </p:spPr>
          <p:txBody>
            <a:bodyPr lIns="0" tIns="0" rIns="0" bIns="0"/>
            <a:lstStyle/>
            <a:p>
              <a:pPr defTabSz="457200"/>
              <a:endParaRPr lang="it-IT">
                <a:solidFill>
                  <a:schemeClr val="bg1"/>
                </a:solidFill>
                <a:latin typeface="Calibri" charset="0"/>
              </a:endParaRPr>
            </a:p>
          </p:txBody>
        </p:sp>
        <p:sp>
          <p:nvSpPr>
            <p:cNvPr id="48180" name="Rectangle 24"/>
            <p:cNvSpPr>
              <a:spLocks/>
            </p:cNvSpPr>
            <p:nvPr/>
          </p:nvSpPr>
          <p:spPr bwMode="auto">
            <a:xfrm>
              <a:off x="1196" y="0"/>
              <a:ext cx="59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457200"/>
              <a:r>
                <a:rPr lang="en-US" sz="1700">
                  <a:solidFill>
                    <a:schemeClr val="bg1"/>
                  </a:solidFill>
                  <a:latin typeface="Calibri" charset="0"/>
                </a:rPr>
                <a:t>IP</a:t>
              </a:r>
            </a:p>
            <a:p>
              <a:pPr algn="ctr" defTabSz="457200"/>
              <a:r>
                <a:rPr lang="en-US" sz="1700">
                  <a:solidFill>
                    <a:schemeClr val="bg1"/>
                  </a:solidFill>
                  <a:latin typeface="Calibri" charset="0"/>
                </a:rPr>
                <a:t>Src</a:t>
              </a:r>
            </a:p>
          </p:txBody>
        </p:sp>
        <p:sp>
          <p:nvSpPr>
            <p:cNvPr id="48181" name="Rectangle 25"/>
            <p:cNvSpPr>
              <a:spLocks/>
            </p:cNvSpPr>
            <p:nvPr/>
          </p:nvSpPr>
          <p:spPr bwMode="auto">
            <a:xfrm>
              <a:off x="1790" y="15"/>
              <a:ext cx="593" cy="480"/>
            </a:xfrm>
            <a:prstGeom prst="rect">
              <a:avLst/>
            </a:prstGeom>
            <a:solidFill>
              <a:srgbClr val="BBE0E3"/>
            </a:solidFill>
            <a:ln w="12700">
              <a:solidFill>
                <a:schemeClr val="tx1"/>
              </a:solidFill>
              <a:miter lim="800000"/>
              <a:headEnd/>
              <a:tailEnd/>
            </a:ln>
          </p:spPr>
          <p:txBody>
            <a:bodyPr lIns="0" tIns="0" rIns="0" bIns="0"/>
            <a:lstStyle/>
            <a:p>
              <a:pPr defTabSz="457200"/>
              <a:endParaRPr lang="it-IT">
                <a:solidFill>
                  <a:schemeClr val="bg1"/>
                </a:solidFill>
                <a:latin typeface="Calibri" charset="0"/>
              </a:endParaRPr>
            </a:p>
          </p:txBody>
        </p:sp>
        <p:sp>
          <p:nvSpPr>
            <p:cNvPr id="48182" name="Rectangle 26"/>
            <p:cNvSpPr>
              <a:spLocks/>
            </p:cNvSpPr>
            <p:nvPr/>
          </p:nvSpPr>
          <p:spPr bwMode="auto">
            <a:xfrm>
              <a:off x="1787" y="0"/>
              <a:ext cx="59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457200"/>
              <a:r>
                <a:rPr lang="en-US" sz="1700">
                  <a:solidFill>
                    <a:schemeClr val="bg1"/>
                  </a:solidFill>
                  <a:latin typeface="Calibri" charset="0"/>
                </a:rPr>
                <a:t>IP</a:t>
              </a:r>
            </a:p>
            <a:p>
              <a:pPr algn="ctr" defTabSz="457200"/>
              <a:r>
                <a:rPr lang="en-US" sz="1700">
                  <a:solidFill>
                    <a:schemeClr val="bg1"/>
                  </a:solidFill>
                  <a:latin typeface="Calibri" charset="0"/>
                </a:rPr>
                <a:t>Dst</a:t>
              </a:r>
            </a:p>
          </p:txBody>
        </p:sp>
        <p:sp>
          <p:nvSpPr>
            <p:cNvPr id="48183" name="Rectangle 27"/>
            <p:cNvSpPr>
              <a:spLocks/>
            </p:cNvSpPr>
            <p:nvPr/>
          </p:nvSpPr>
          <p:spPr bwMode="auto">
            <a:xfrm>
              <a:off x="2376" y="15"/>
              <a:ext cx="593" cy="480"/>
            </a:xfrm>
            <a:prstGeom prst="rect">
              <a:avLst/>
            </a:prstGeom>
            <a:solidFill>
              <a:srgbClr val="BBE0E3"/>
            </a:solidFill>
            <a:ln w="12700">
              <a:solidFill>
                <a:schemeClr val="tx1"/>
              </a:solidFill>
              <a:miter lim="800000"/>
              <a:headEnd/>
              <a:tailEnd/>
            </a:ln>
          </p:spPr>
          <p:txBody>
            <a:bodyPr lIns="0" tIns="0" rIns="0" bIns="0"/>
            <a:lstStyle/>
            <a:p>
              <a:pPr defTabSz="457200"/>
              <a:endParaRPr lang="it-IT">
                <a:solidFill>
                  <a:schemeClr val="bg1"/>
                </a:solidFill>
                <a:latin typeface="Calibri" charset="0"/>
              </a:endParaRPr>
            </a:p>
          </p:txBody>
        </p:sp>
        <p:sp>
          <p:nvSpPr>
            <p:cNvPr id="48184" name="Rectangle 28"/>
            <p:cNvSpPr>
              <a:spLocks/>
            </p:cNvSpPr>
            <p:nvPr/>
          </p:nvSpPr>
          <p:spPr bwMode="auto">
            <a:xfrm>
              <a:off x="2380" y="0"/>
              <a:ext cx="59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457200"/>
              <a:r>
                <a:rPr lang="en-US" sz="1700">
                  <a:solidFill>
                    <a:schemeClr val="bg1"/>
                  </a:solidFill>
                  <a:latin typeface="Calibri" charset="0"/>
                </a:rPr>
                <a:t>TCP</a:t>
              </a:r>
            </a:p>
            <a:p>
              <a:pPr algn="ctr" defTabSz="457200"/>
              <a:r>
                <a:rPr lang="en-US" sz="1700">
                  <a:solidFill>
                    <a:schemeClr val="bg1"/>
                  </a:solidFill>
                  <a:latin typeface="Calibri" charset="0"/>
                </a:rPr>
                <a:t>sport</a:t>
              </a:r>
            </a:p>
          </p:txBody>
        </p:sp>
        <p:sp>
          <p:nvSpPr>
            <p:cNvPr id="48185" name="Rectangle 29"/>
            <p:cNvSpPr>
              <a:spLocks/>
            </p:cNvSpPr>
            <p:nvPr/>
          </p:nvSpPr>
          <p:spPr bwMode="auto">
            <a:xfrm>
              <a:off x="2976" y="15"/>
              <a:ext cx="593" cy="480"/>
            </a:xfrm>
            <a:prstGeom prst="rect">
              <a:avLst/>
            </a:prstGeom>
            <a:solidFill>
              <a:srgbClr val="BBE0E3"/>
            </a:solidFill>
            <a:ln w="12700">
              <a:solidFill>
                <a:schemeClr val="tx1"/>
              </a:solidFill>
              <a:miter lim="800000"/>
              <a:headEnd/>
              <a:tailEnd/>
            </a:ln>
          </p:spPr>
          <p:txBody>
            <a:bodyPr lIns="0" tIns="0" rIns="0" bIns="0"/>
            <a:lstStyle/>
            <a:p>
              <a:pPr defTabSz="457200"/>
              <a:endParaRPr lang="it-IT">
                <a:solidFill>
                  <a:schemeClr val="bg1"/>
                </a:solidFill>
                <a:latin typeface="Calibri" charset="0"/>
              </a:endParaRPr>
            </a:p>
          </p:txBody>
        </p:sp>
        <p:sp>
          <p:nvSpPr>
            <p:cNvPr id="48186" name="Rectangle 30"/>
            <p:cNvSpPr>
              <a:spLocks/>
            </p:cNvSpPr>
            <p:nvPr/>
          </p:nvSpPr>
          <p:spPr bwMode="auto">
            <a:xfrm>
              <a:off x="2971" y="0"/>
              <a:ext cx="59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457200"/>
              <a:r>
                <a:rPr lang="en-US" sz="1700">
                  <a:solidFill>
                    <a:schemeClr val="bg1"/>
                  </a:solidFill>
                  <a:latin typeface="Calibri" charset="0"/>
                </a:rPr>
                <a:t>TCP</a:t>
              </a:r>
            </a:p>
            <a:p>
              <a:pPr algn="ctr" defTabSz="457200"/>
              <a:r>
                <a:rPr lang="en-US" sz="1700">
                  <a:solidFill>
                    <a:schemeClr val="bg1"/>
                  </a:solidFill>
                  <a:latin typeface="Calibri" charset="0"/>
                </a:rPr>
                <a:t>dport</a:t>
              </a:r>
            </a:p>
          </p:txBody>
        </p:sp>
        <p:sp>
          <p:nvSpPr>
            <p:cNvPr id="48187" name="Rectangle 31"/>
            <p:cNvSpPr>
              <a:spLocks/>
            </p:cNvSpPr>
            <p:nvPr/>
          </p:nvSpPr>
          <p:spPr bwMode="auto">
            <a:xfrm>
              <a:off x="3576" y="12"/>
              <a:ext cx="747" cy="488"/>
            </a:xfrm>
            <a:prstGeom prst="rect">
              <a:avLst/>
            </a:prstGeom>
            <a:solidFill>
              <a:srgbClr val="CBE97B"/>
            </a:solidFill>
            <a:ln w="12700">
              <a:solidFill>
                <a:srgbClr val="697D3A"/>
              </a:solidFill>
              <a:miter lim="800000"/>
              <a:headEnd/>
              <a:tailEnd/>
            </a:ln>
          </p:spPr>
          <p:txBody>
            <a:bodyPr lIns="0" tIns="0" rIns="0" bIns="0"/>
            <a:lstStyle/>
            <a:p>
              <a:pPr defTabSz="457200"/>
              <a:endParaRPr lang="it-IT">
                <a:solidFill>
                  <a:schemeClr val="bg1"/>
                </a:solidFill>
                <a:latin typeface="Calibri" charset="0"/>
              </a:endParaRPr>
            </a:p>
          </p:txBody>
        </p:sp>
        <p:sp>
          <p:nvSpPr>
            <p:cNvPr id="48188" name="Rectangle 32"/>
            <p:cNvSpPr>
              <a:spLocks/>
            </p:cNvSpPr>
            <p:nvPr/>
          </p:nvSpPr>
          <p:spPr bwMode="auto">
            <a:xfrm>
              <a:off x="3568" y="111"/>
              <a:ext cx="7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457200"/>
              <a:r>
                <a:rPr lang="en-US" sz="1700">
                  <a:solidFill>
                    <a:schemeClr val="bg1"/>
                  </a:solidFill>
                  <a:latin typeface="Calibri" charset="0"/>
                </a:rPr>
                <a:t>Action</a:t>
              </a:r>
            </a:p>
          </p:txBody>
        </p:sp>
      </p:grpSp>
      <p:sp>
        <p:nvSpPr>
          <p:cNvPr id="48149" name="AutoShape 33"/>
          <p:cNvSpPr>
            <a:spLocks/>
          </p:cNvSpPr>
          <p:nvPr/>
        </p:nvSpPr>
        <p:spPr bwMode="auto">
          <a:xfrm>
            <a:off x="1836738" y="2914650"/>
            <a:ext cx="4824412" cy="704850"/>
          </a:xfrm>
          <a:prstGeom prst="roundRect">
            <a:avLst>
              <a:gd name="adj" fmla="val 17042"/>
            </a:avLst>
          </a:prstGeom>
          <a:solidFill>
            <a:srgbClr val="E6E6E6"/>
          </a:solidFill>
          <a:ln w="25400">
            <a:solidFill>
              <a:srgbClr val="163F88"/>
            </a:solidFill>
            <a:miter lim="800000"/>
            <a:headEnd/>
            <a:tailEnd/>
          </a:ln>
        </p:spPr>
        <p:txBody>
          <a:bodyPr lIns="0" tIns="0" rIns="0" bIns="0" anchor="ctr"/>
          <a:lstStyle/>
          <a:p>
            <a:pPr algn="ctr" defTabSz="457200"/>
            <a:r>
              <a:rPr lang="en-US" sz="2800" dirty="0" err="1">
                <a:solidFill>
                  <a:schemeClr val="bg1"/>
                </a:solidFill>
                <a:latin typeface="Calibri" charset="0"/>
              </a:rPr>
              <a:t>OpenFlow</a:t>
            </a:r>
            <a:r>
              <a:rPr lang="en-US" sz="2800" dirty="0">
                <a:solidFill>
                  <a:schemeClr val="bg1"/>
                </a:solidFill>
                <a:latin typeface="Calibri" charset="0"/>
              </a:rPr>
              <a:t> Firmware</a:t>
            </a:r>
          </a:p>
        </p:txBody>
      </p:sp>
      <p:sp>
        <p:nvSpPr>
          <p:cNvPr id="48150" name="Line 34"/>
          <p:cNvSpPr>
            <a:spLocks noChangeShapeType="1"/>
          </p:cNvSpPr>
          <p:nvPr/>
        </p:nvSpPr>
        <p:spPr bwMode="auto">
          <a:xfrm>
            <a:off x="1828800" y="3719513"/>
            <a:ext cx="4830763"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lIns="0" tIns="0" rIns="0" bIns="0"/>
          <a:lstStyle/>
          <a:p>
            <a:endParaRPr lang="en-US">
              <a:solidFill>
                <a:schemeClr val="bg1"/>
              </a:solidFill>
            </a:endParaRPr>
          </a:p>
        </p:txBody>
      </p:sp>
      <p:grpSp>
        <p:nvGrpSpPr>
          <p:cNvPr id="3" name="Group 36"/>
          <p:cNvGrpSpPr>
            <a:grpSpLocks/>
          </p:cNvGrpSpPr>
          <p:nvPr/>
        </p:nvGrpSpPr>
        <p:grpSpPr bwMode="auto">
          <a:xfrm>
            <a:off x="1846263" y="4633913"/>
            <a:ext cx="4822825" cy="312737"/>
            <a:chOff x="0" y="0"/>
            <a:chExt cx="4320" cy="280"/>
          </a:xfrm>
        </p:grpSpPr>
        <p:sp>
          <p:nvSpPr>
            <p:cNvPr id="48167" name="Rectangle 37"/>
            <p:cNvSpPr>
              <a:spLocks/>
            </p:cNvSpPr>
            <p:nvPr/>
          </p:nvSpPr>
          <p:spPr bwMode="auto">
            <a:xfrm>
              <a:off x="0" y="0"/>
              <a:ext cx="4320" cy="280"/>
            </a:xfrm>
            <a:prstGeom prst="rect">
              <a:avLst/>
            </a:prstGeom>
            <a:solidFill>
              <a:srgbClr val="E6E6E6"/>
            </a:solidFill>
            <a:ln w="12700">
              <a:solidFill>
                <a:schemeClr val="tx1"/>
              </a:solidFill>
              <a:miter lim="800000"/>
              <a:headEnd/>
              <a:tailEnd/>
            </a:ln>
          </p:spPr>
          <p:txBody>
            <a:bodyPr lIns="0" tIns="0" rIns="0" bIns="0"/>
            <a:lstStyle/>
            <a:p>
              <a:pPr defTabSz="457200"/>
              <a:endParaRPr lang="it-IT">
                <a:solidFill>
                  <a:schemeClr val="bg1"/>
                </a:solidFill>
                <a:latin typeface="Calibri" charset="0"/>
              </a:endParaRPr>
            </a:p>
          </p:txBody>
        </p:sp>
        <p:sp>
          <p:nvSpPr>
            <p:cNvPr id="48168" name="Rectangle 38"/>
            <p:cNvSpPr>
              <a:spLocks/>
            </p:cNvSpPr>
            <p:nvPr/>
          </p:nvSpPr>
          <p:spPr bwMode="auto">
            <a:xfrm>
              <a:off x="2990"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solidFill>
                    <a:schemeClr val="bg1"/>
                  </a:solidFill>
                  <a:latin typeface="Calibri" charset="0"/>
                </a:rPr>
                <a:t>*</a:t>
              </a:r>
            </a:p>
          </p:txBody>
        </p:sp>
        <p:sp>
          <p:nvSpPr>
            <p:cNvPr id="48169" name="Rectangle 39"/>
            <p:cNvSpPr>
              <a:spLocks/>
            </p:cNvSpPr>
            <p:nvPr/>
          </p:nvSpPr>
          <p:spPr bwMode="auto">
            <a:xfrm>
              <a:off x="2390"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solidFill>
                    <a:schemeClr val="bg1"/>
                  </a:solidFill>
                  <a:latin typeface="Calibri" charset="0"/>
                </a:rPr>
                <a:t>*</a:t>
              </a:r>
            </a:p>
          </p:txBody>
        </p:sp>
        <p:sp>
          <p:nvSpPr>
            <p:cNvPr id="48170" name="Rectangle 40"/>
            <p:cNvSpPr>
              <a:spLocks/>
            </p:cNvSpPr>
            <p:nvPr/>
          </p:nvSpPr>
          <p:spPr bwMode="auto">
            <a:xfrm>
              <a:off x="1790"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solidFill>
                    <a:schemeClr val="bg1"/>
                  </a:solidFill>
                  <a:latin typeface="Calibri" charset="0"/>
                </a:rPr>
                <a:t>5.6.7.8</a:t>
              </a:r>
            </a:p>
          </p:txBody>
        </p:sp>
        <p:sp>
          <p:nvSpPr>
            <p:cNvPr id="48171" name="Rectangle 41"/>
            <p:cNvSpPr>
              <a:spLocks/>
            </p:cNvSpPr>
            <p:nvPr/>
          </p:nvSpPr>
          <p:spPr bwMode="auto">
            <a:xfrm>
              <a:off x="1198"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solidFill>
                    <a:schemeClr val="bg1"/>
                  </a:solidFill>
                  <a:latin typeface="Calibri" charset="0"/>
                </a:rPr>
                <a:t>*</a:t>
              </a:r>
            </a:p>
          </p:txBody>
        </p:sp>
        <p:sp>
          <p:nvSpPr>
            <p:cNvPr id="48172" name="Rectangle 42"/>
            <p:cNvSpPr>
              <a:spLocks/>
            </p:cNvSpPr>
            <p:nvPr/>
          </p:nvSpPr>
          <p:spPr bwMode="auto">
            <a:xfrm>
              <a:off x="606"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solidFill>
                    <a:schemeClr val="bg1"/>
                  </a:solidFill>
                  <a:latin typeface="Calibri" charset="0"/>
                </a:rPr>
                <a:t>*</a:t>
              </a:r>
            </a:p>
          </p:txBody>
        </p:sp>
        <p:sp>
          <p:nvSpPr>
            <p:cNvPr id="48173" name="Rectangle 43"/>
            <p:cNvSpPr>
              <a:spLocks/>
            </p:cNvSpPr>
            <p:nvPr/>
          </p:nvSpPr>
          <p:spPr bwMode="auto">
            <a:xfrm>
              <a:off x="22"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solidFill>
                    <a:schemeClr val="bg1"/>
                  </a:solidFill>
                  <a:latin typeface="Calibri" charset="0"/>
                </a:rPr>
                <a:t>*</a:t>
              </a:r>
            </a:p>
          </p:txBody>
        </p:sp>
        <p:sp>
          <p:nvSpPr>
            <p:cNvPr id="48174" name="Rectangle 44"/>
            <p:cNvSpPr>
              <a:spLocks/>
            </p:cNvSpPr>
            <p:nvPr/>
          </p:nvSpPr>
          <p:spPr bwMode="auto">
            <a:xfrm>
              <a:off x="3566" y="21"/>
              <a:ext cx="744"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solidFill>
                    <a:schemeClr val="bg1"/>
                  </a:solidFill>
                  <a:latin typeface="Calibri" charset="0"/>
                </a:rPr>
                <a:t>port 1</a:t>
              </a:r>
            </a:p>
          </p:txBody>
        </p:sp>
      </p:grpSp>
      <p:sp>
        <p:nvSpPr>
          <p:cNvPr id="48152" name="Rectangle 45"/>
          <p:cNvSpPr>
            <a:spLocks/>
          </p:cNvSpPr>
          <p:nvPr/>
        </p:nvSpPr>
        <p:spPr bwMode="auto">
          <a:xfrm>
            <a:off x="6083300" y="5087938"/>
            <a:ext cx="8509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latin typeface="Calibri" charset="0"/>
              </a:rPr>
              <a:t>port 4</a:t>
            </a:r>
          </a:p>
        </p:txBody>
      </p:sp>
      <p:sp>
        <p:nvSpPr>
          <p:cNvPr id="48153" name="Rectangle 46"/>
          <p:cNvSpPr>
            <a:spLocks/>
          </p:cNvSpPr>
          <p:nvPr/>
        </p:nvSpPr>
        <p:spPr bwMode="auto">
          <a:xfrm>
            <a:off x="4673600" y="5130800"/>
            <a:ext cx="8302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latin typeface="Calibri" charset="0"/>
              </a:rPr>
              <a:t>port 3</a:t>
            </a:r>
          </a:p>
        </p:txBody>
      </p:sp>
      <p:sp>
        <p:nvSpPr>
          <p:cNvPr id="48154" name="Rectangle 47"/>
          <p:cNvSpPr>
            <a:spLocks/>
          </p:cNvSpPr>
          <p:nvPr/>
        </p:nvSpPr>
        <p:spPr bwMode="auto">
          <a:xfrm>
            <a:off x="3208338" y="5099050"/>
            <a:ext cx="8302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latin typeface="Calibri" charset="0"/>
              </a:rPr>
              <a:t>port 2</a:t>
            </a:r>
          </a:p>
        </p:txBody>
      </p:sp>
      <p:sp>
        <p:nvSpPr>
          <p:cNvPr id="48155" name="Rectangle 48"/>
          <p:cNvSpPr>
            <a:spLocks/>
          </p:cNvSpPr>
          <p:nvPr/>
        </p:nvSpPr>
        <p:spPr bwMode="auto">
          <a:xfrm>
            <a:off x="1912938" y="5100638"/>
            <a:ext cx="83026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latin typeface="Calibri" charset="0"/>
              </a:rPr>
              <a:t>port 1</a:t>
            </a:r>
          </a:p>
        </p:txBody>
      </p:sp>
      <p:sp>
        <p:nvSpPr>
          <p:cNvPr id="48156" name="Rectangle 51"/>
          <p:cNvSpPr>
            <a:spLocks/>
          </p:cNvSpPr>
          <p:nvPr/>
        </p:nvSpPr>
        <p:spPr bwMode="auto">
          <a:xfrm>
            <a:off x="6143625" y="6551613"/>
            <a:ext cx="831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latin typeface="Calibri" charset="0"/>
              </a:rPr>
              <a:t>1.2.3.4</a:t>
            </a:r>
          </a:p>
        </p:txBody>
      </p:sp>
      <p:sp>
        <p:nvSpPr>
          <p:cNvPr id="48157" name="Rectangle 52"/>
          <p:cNvSpPr>
            <a:spLocks/>
          </p:cNvSpPr>
          <p:nvPr/>
        </p:nvSpPr>
        <p:spPr bwMode="auto">
          <a:xfrm>
            <a:off x="1000125" y="6551613"/>
            <a:ext cx="831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a:latin typeface="Calibri" charset="0"/>
              </a:rPr>
              <a:t>5.6.7.8</a:t>
            </a:r>
          </a:p>
        </p:txBody>
      </p:sp>
      <p:sp>
        <p:nvSpPr>
          <p:cNvPr id="55" name="Scheda 54"/>
          <p:cNvSpPr/>
          <p:nvPr/>
        </p:nvSpPr>
        <p:spPr>
          <a:xfrm>
            <a:off x="6553200" y="5715000"/>
            <a:ext cx="533400" cy="381000"/>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PKT</a:t>
            </a:r>
          </a:p>
        </p:txBody>
      </p:sp>
      <p:sp>
        <p:nvSpPr>
          <p:cNvPr id="48159" name="Rectangle 9"/>
          <p:cNvSpPr>
            <a:spLocks/>
          </p:cNvSpPr>
          <p:nvPr/>
        </p:nvSpPr>
        <p:spPr bwMode="auto">
          <a:xfrm>
            <a:off x="7467600" y="2670175"/>
            <a:ext cx="14874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defTabSz="457200">
              <a:lnSpc>
                <a:spcPct val="90000"/>
              </a:lnSpc>
            </a:pPr>
            <a:r>
              <a:rPr lang="en-US" sz="2700" b="1">
                <a:solidFill>
                  <a:srgbClr val="163F88"/>
                </a:solidFill>
                <a:latin typeface="Calibri" charset="0"/>
              </a:rPr>
              <a:t>Controller</a:t>
            </a:r>
          </a:p>
        </p:txBody>
      </p:sp>
      <p:sp>
        <p:nvSpPr>
          <p:cNvPr id="48160" name="Rectangle 9"/>
          <p:cNvSpPr>
            <a:spLocks/>
          </p:cNvSpPr>
          <p:nvPr/>
        </p:nvSpPr>
        <p:spPr bwMode="auto">
          <a:xfrm>
            <a:off x="0" y="3581400"/>
            <a:ext cx="16002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defTabSz="457200">
              <a:lnSpc>
                <a:spcPct val="90000"/>
              </a:lnSpc>
            </a:pPr>
            <a:r>
              <a:rPr lang="en-US" sz="2700" b="1">
                <a:solidFill>
                  <a:srgbClr val="163F88"/>
                </a:solidFill>
                <a:latin typeface="Calibri" charset="0"/>
              </a:rPr>
              <a:t>OpenFlow Switch</a:t>
            </a:r>
          </a:p>
        </p:txBody>
      </p:sp>
      <p:sp>
        <p:nvSpPr>
          <p:cNvPr id="59" name="Rectangle 48"/>
          <p:cNvSpPr>
            <a:spLocks/>
          </p:cNvSpPr>
          <p:nvPr/>
        </p:nvSpPr>
        <p:spPr bwMode="auto">
          <a:xfrm>
            <a:off x="7162800" y="5791200"/>
            <a:ext cx="9826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457200"/>
            <a:r>
              <a:rPr lang="en-US" sz="1300" b="1" i="1">
                <a:latin typeface="Calibri" charset="0"/>
              </a:rPr>
              <a:t>IP dst: 5.6.7.8</a:t>
            </a:r>
          </a:p>
        </p:txBody>
      </p:sp>
      <p:sp>
        <p:nvSpPr>
          <p:cNvPr id="60" name="Rectangle 14"/>
          <p:cNvSpPr>
            <a:spLocks/>
          </p:cNvSpPr>
          <p:nvPr/>
        </p:nvSpPr>
        <p:spPr bwMode="auto">
          <a:xfrm>
            <a:off x="6900863" y="4013200"/>
            <a:ext cx="757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457200"/>
            <a:r>
              <a:rPr lang="en-US" sz="1700" b="1">
                <a:solidFill>
                  <a:srgbClr val="163F88"/>
                </a:solidFill>
                <a:latin typeface="Calibri" charset="0"/>
              </a:rPr>
              <a:t>OF</a:t>
            </a:r>
          </a:p>
          <a:p>
            <a:pPr algn="ctr" defTabSz="457200"/>
            <a:r>
              <a:rPr lang="en-US" sz="1700" b="1">
                <a:solidFill>
                  <a:srgbClr val="163F88"/>
                </a:solidFill>
                <a:latin typeface="Calibri" charset="0"/>
              </a:rPr>
              <a:t>Protocol</a:t>
            </a:r>
          </a:p>
        </p:txBody>
      </p:sp>
      <p:sp>
        <p:nvSpPr>
          <p:cNvPr id="61" name="Scheda 60"/>
          <p:cNvSpPr/>
          <p:nvPr/>
        </p:nvSpPr>
        <p:spPr>
          <a:xfrm>
            <a:off x="6553200" y="5715000"/>
            <a:ext cx="533400" cy="381000"/>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PKT</a:t>
            </a:r>
          </a:p>
        </p:txBody>
      </p:sp>
      <p:sp>
        <p:nvSpPr>
          <p:cNvPr id="62" name="Rectangle 9"/>
          <p:cNvSpPr>
            <a:spLocks/>
          </p:cNvSpPr>
          <p:nvPr/>
        </p:nvSpPr>
        <p:spPr bwMode="auto">
          <a:xfrm>
            <a:off x="7504113" y="4800600"/>
            <a:ext cx="148748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defTabSz="457200">
              <a:lnSpc>
                <a:spcPct val="90000"/>
              </a:lnSpc>
            </a:pPr>
            <a:r>
              <a:rPr lang="en-US" sz="2700" b="1">
                <a:solidFill>
                  <a:srgbClr val="FF0000"/>
                </a:solidFill>
                <a:latin typeface="Calibri" charset="0"/>
              </a:rPr>
              <a:t>1</a:t>
            </a:r>
            <a:r>
              <a:rPr lang="en-US" sz="2700" b="1" baseline="30000">
                <a:solidFill>
                  <a:srgbClr val="FF0000"/>
                </a:solidFill>
                <a:latin typeface="Calibri" charset="0"/>
              </a:rPr>
              <a:t>st</a:t>
            </a:r>
            <a:r>
              <a:rPr lang="en-US" sz="2700" b="1">
                <a:solidFill>
                  <a:srgbClr val="FF0000"/>
                </a:solidFill>
                <a:latin typeface="Calibri" charset="0"/>
              </a:rPr>
              <a:t> packet</a:t>
            </a:r>
          </a:p>
          <a:p>
            <a:pPr defTabSz="457200">
              <a:lnSpc>
                <a:spcPct val="90000"/>
              </a:lnSpc>
            </a:pPr>
            <a:r>
              <a:rPr lang="en-US" sz="2700" b="1">
                <a:solidFill>
                  <a:srgbClr val="FF0000"/>
                </a:solidFill>
                <a:latin typeface="Calibri" charset="0"/>
              </a:rPr>
              <a:t>routing</a:t>
            </a:r>
          </a:p>
        </p:txBody>
      </p:sp>
      <p:sp>
        <p:nvSpPr>
          <p:cNvPr id="64" name="Rectangle 9"/>
          <p:cNvSpPr>
            <a:spLocks/>
          </p:cNvSpPr>
          <p:nvPr/>
        </p:nvSpPr>
        <p:spPr bwMode="auto">
          <a:xfrm>
            <a:off x="7467600" y="4648200"/>
            <a:ext cx="148748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defTabSz="457200">
              <a:lnSpc>
                <a:spcPct val="90000"/>
              </a:lnSpc>
            </a:pPr>
            <a:r>
              <a:rPr lang="en-US" sz="2700" b="1">
                <a:solidFill>
                  <a:srgbClr val="FF0000"/>
                </a:solidFill>
                <a:latin typeface="Calibri" charset="0"/>
              </a:rPr>
              <a:t>following packets</a:t>
            </a:r>
          </a:p>
          <a:p>
            <a:pPr defTabSz="457200">
              <a:lnSpc>
                <a:spcPct val="90000"/>
              </a:lnSpc>
            </a:pPr>
            <a:r>
              <a:rPr lang="en-US" sz="2700" b="1">
                <a:solidFill>
                  <a:srgbClr val="FF0000"/>
                </a:solidFill>
                <a:latin typeface="Calibri" charset="0"/>
              </a:rPr>
              <a:t>routing</a:t>
            </a:r>
          </a:p>
        </p:txBody>
      </p:sp>
    </p:spTree>
    <p:extLst>
      <p:ext uri="{BB962C8B-B14F-4D97-AF65-F5344CB8AC3E}">
        <p14:creationId xmlns:p14="http://schemas.microsoft.com/office/powerpoint/2010/main" val="4151512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slide(fromBottom)">
                                      <p:cBhvr>
                                        <p:cTn id="7" dur="500"/>
                                        <p:tgtEl>
                                          <p:spTgt spid="55"/>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iterate type="lt">
                                    <p:tmPct val="0"/>
                                  </p:iterate>
                                  <p:childTnLst>
                                    <p:set>
                                      <p:cBhvr>
                                        <p:cTn id="10" dur="1" fill="hold">
                                          <p:stCondLst>
                                            <p:cond delay="0"/>
                                          </p:stCondLst>
                                        </p:cTn>
                                        <p:tgtEl>
                                          <p:spTgt spid="59"/>
                                        </p:tgtEl>
                                        <p:attrNameLst>
                                          <p:attrName>style.visibility</p:attrName>
                                        </p:attrNameLst>
                                      </p:cBhvr>
                                      <p:to>
                                        <p:strVal val="visible"/>
                                      </p:to>
                                    </p:set>
                                    <p:animEffect transition="in" filter="strips(downRight)">
                                      <p:cBhvr>
                                        <p:cTn id="11" dur="500"/>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iterate type="lt">
                                    <p:tmPct val="0"/>
                                  </p:iterate>
                                  <p:childTnLst>
                                    <p:animEffect transition="out" filter="fade">
                                      <p:cBhvr>
                                        <p:cTn id="15" dur="500"/>
                                        <p:tgtEl>
                                          <p:spTgt spid="59"/>
                                        </p:tgtEl>
                                      </p:cBhvr>
                                    </p:animEffect>
                                    <p:set>
                                      <p:cBhvr>
                                        <p:cTn id="16" dur="1" fill="hold">
                                          <p:stCondLst>
                                            <p:cond delay="499"/>
                                          </p:stCondLst>
                                        </p:cTn>
                                        <p:tgtEl>
                                          <p:spTgt spid="59"/>
                                        </p:tgtEl>
                                        <p:attrNameLst>
                                          <p:attrName>style.visibility</p:attrName>
                                        </p:attrNameLst>
                                      </p:cBhvr>
                                      <p:to>
                                        <p:strVal val="hidden"/>
                                      </p:to>
                                    </p:set>
                                  </p:childTnLst>
                                </p:cTn>
                              </p:par>
                            </p:childTnLst>
                          </p:cTn>
                        </p:par>
                        <p:par>
                          <p:cTn id="17" fill="hold" nodeType="afterGroup">
                            <p:stCondLst>
                              <p:cond delay="500"/>
                            </p:stCondLst>
                            <p:childTnLst>
                              <p:par>
                                <p:cTn id="18" presetID="0" presetClass="path" presetSubtype="0" accel="50000" decel="50000" fill="hold" grpId="1" nodeType="afterEffect">
                                  <p:stCondLst>
                                    <p:cond delay="0"/>
                                  </p:stCondLst>
                                  <p:childTnLst>
                                    <p:animMotion origin="layout" path="M 3.33333E-6 4.44444E-6 L -0.05834 -0.35556 " pathEditMode="relative" rAng="0" ptsTypes="AA">
                                      <p:cBhvr>
                                        <p:cTn id="19" dur="1000" fill="hold"/>
                                        <p:tgtEl>
                                          <p:spTgt spid="55"/>
                                        </p:tgtEl>
                                        <p:attrNameLst>
                                          <p:attrName>ppt_x</p:attrName>
                                          <p:attrName>ppt_y</p:attrName>
                                        </p:attrNameLst>
                                      </p:cBhvr>
                                      <p:rCtr x="-2900" y="-17800"/>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downRight)">
                                      <p:cBhvr>
                                        <p:cTn id="24" dur="500"/>
                                        <p:tgtEl>
                                          <p:spTgt spid="22"/>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strips(downRight)">
                                      <p:cBhvr>
                                        <p:cTn id="27" dur="500"/>
                                        <p:tgtEl>
                                          <p:spTgt spid="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downRight)">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0" presetClass="path" presetSubtype="0" accel="50000" decel="50000" fill="hold" grpId="2" nodeType="clickEffect">
                                  <p:stCondLst>
                                    <p:cond delay="0"/>
                                  </p:stCondLst>
                                  <p:childTnLst>
                                    <p:animMotion origin="layout" path="M -0.05833 -0.35556 L -0.56667 0.01111 " pathEditMode="relative" rAng="0" ptsTypes="AA">
                                      <p:cBhvr>
                                        <p:cTn id="36" dur="1000" fill="hold"/>
                                        <p:tgtEl>
                                          <p:spTgt spid="55"/>
                                        </p:tgtEl>
                                        <p:attrNameLst>
                                          <p:attrName>ppt_x</p:attrName>
                                          <p:attrName>ppt_y</p:attrName>
                                        </p:attrNameLst>
                                      </p:cBhvr>
                                      <p:rCtr x="-25400" y="18300"/>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3" nodeType="clickEffect">
                                  <p:stCondLst>
                                    <p:cond delay="0"/>
                                  </p:stCondLst>
                                  <p:childTnLst>
                                    <p:animEffect transition="out" filter="fade">
                                      <p:cBhvr>
                                        <p:cTn id="40" dur="1000"/>
                                        <p:tgtEl>
                                          <p:spTgt spid="55"/>
                                        </p:tgtEl>
                                      </p:cBhvr>
                                    </p:animEffect>
                                    <p:set>
                                      <p:cBhvr>
                                        <p:cTn id="41" dur="1" fill="hold">
                                          <p:stCondLst>
                                            <p:cond delay="999"/>
                                          </p:stCondLst>
                                        </p:cTn>
                                        <p:tgtEl>
                                          <p:spTgt spid="55"/>
                                        </p:tgtEl>
                                        <p:attrNameLst>
                                          <p:attrName>style.visibility</p:attrName>
                                        </p:attrNameLst>
                                      </p:cBhvr>
                                      <p:to>
                                        <p:strVal val="hidden"/>
                                      </p:to>
                                    </p:set>
                                  </p:childTnLst>
                                </p:cTn>
                              </p:par>
                            </p:childTnLst>
                          </p:cTn>
                        </p:par>
                        <p:par>
                          <p:cTn id="42" fill="hold" nodeType="afterGroup">
                            <p:stCondLst>
                              <p:cond delay="1000"/>
                            </p:stCondLst>
                            <p:childTnLst>
                              <p:par>
                                <p:cTn id="43" presetID="12" presetClass="entr" presetSubtype="4" fill="hold" grpId="0"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slide(fromBottom)">
                                      <p:cBhvr>
                                        <p:cTn id="45" dur="500"/>
                                        <p:tgtEl>
                                          <p:spTgt spid="61"/>
                                        </p:tgtEl>
                                      </p:cBhvr>
                                    </p:animEffect>
                                  </p:childTnLst>
                                </p:cTn>
                              </p:par>
                              <p:par>
                                <p:cTn id="46" presetID="10" presetClass="exit" presetSubtype="0" fill="hold" grpId="0" nodeType="withEffect">
                                  <p:stCondLst>
                                    <p:cond delay="0"/>
                                  </p:stCondLst>
                                  <p:childTnLst>
                                    <p:animEffect transition="out" filter="fade">
                                      <p:cBhvr>
                                        <p:cTn id="47" dur="500"/>
                                        <p:tgtEl>
                                          <p:spTgt spid="62"/>
                                        </p:tgtEl>
                                      </p:cBhvr>
                                    </p:animEffect>
                                    <p:set>
                                      <p:cBhvr>
                                        <p:cTn id="48" dur="1" fill="hold">
                                          <p:stCondLst>
                                            <p:cond delay="499"/>
                                          </p:stCondLst>
                                        </p:cTn>
                                        <p:tgtEl>
                                          <p:spTgt spid="62"/>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1000"/>
                                        <p:tgtEl>
                                          <p:spTgt spid="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0" presetClass="path" presetSubtype="0" accel="50000" decel="50000" fill="hold" grpId="1" nodeType="clickEffect">
                                  <p:stCondLst>
                                    <p:cond delay="0"/>
                                  </p:stCondLst>
                                  <p:childTnLst>
                                    <p:animMotion origin="layout" path="M 0 0 L -0.13333 -0.27752 " pathEditMode="relative" ptsTypes="AA">
                                      <p:cBhvr>
                                        <p:cTn id="55" dur="2000" fill="hold"/>
                                        <p:tgtEl>
                                          <p:spTgt spid="61"/>
                                        </p:tgtEl>
                                        <p:attrNameLst>
                                          <p:attrName>ppt_x</p:attrName>
                                          <p:attrName>ppt_y</p:attrName>
                                        </p:attrNameLst>
                                      </p:cBhvr>
                                    </p:animMotion>
                                  </p:childTnLst>
                                </p:cTn>
                              </p:par>
                            </p:childTnLst>
                          </p:cTn>
                        </p:par>
                        <p:par>
                          <p:cTn id="56" fill="hold" nodeType="afterGroup">
                            <p:stCondLst>
                              <p:cond delay="2000"/>
                            </p:stCondLst>
                            <p:childTnLst>
                              <p:par>
                                <p:cTn id="57" presetID="0" presetClass="path" presetSubtype="0" accel="50000" decel="50000" fill="hold" grpId="2" nodeType="afterEffect">
                                  <p:stCondLst>
                                    <p:cond delay="0"/>
                                  </p:stCondLst>
                                  <p:childTnLst>
                                    <p:animMotion origin="layout" path="M -0.13333 -0.27752 L -0.55833 0.0111 " pathEditMode="relative" rAng="0" ptsTypes="AA">
                                      <p:cBhvr>
                                        <p:cTn id="58" dur="2000" fill="hold"/>
                                        <p:tgtEl>
                                          <p:spTgt spid="61"/>
                                        </p:tgtEl>
                                        <p:attrNameLst>
                                          <p:attrName>ppt_x</p:attrName>
                                          <p:attrName>ppt_y</p:attrName>
                                        </p:attrNameLst>
                                      </p:cBhvr>
                                      <p:rCtr x="-21300" y="14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5" grpId="0" animBg="1"/>
      <p:bldP spid="55" grpId="1" animBg="1"/>
      <p:bldP spid="55" grpId="2" animBg="1"/>
      <p:bldP spid="55" grpId="3" animBg="1"/>
      <p:bldP spid="59" grpId="0"/>
      <p:bldP spid="59" grpId="1"/>
      <p:bldP spid="60" grpId="0"/>
      <p:bldP spid="61" grpId="0" animBg="1"/>
      <p:bldP spid="61" grpId="1" animBg="1"/>
      <p:bldP spid="61" grpId="2" animBg="1"/>
      <p:bldP spid="62" grpId="0"/>
      <p:bldP spid="6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ＭＳ Ｐゴシック" charset="0"/>
                <a:cs typeface="ＭＳ Ｐゴシック" charset="0"/>
              </a:rPr>
              <a:t>Local Connection</a:t>
            </a:r>
          </a:p>
        </p:txBody>
      </p:sp>
      <p:sp>
        <p:nvSpPr>
          <p:cNvPr id="45059" name="Content Placeholder 2"/>
          <p:cNvSpPr>
            <a:spLocks noGrp="1"/>
          </p:cNvSpPr>
          <p:nvPr>
            <p:ph idx="1"/>
          </p:nvPr>
        </p:nvSpPr>
        <p:spPr>
          <a:xfrm>
            <a:off x="457200" y="1313445"/>
            <a:ext cx="8229600" cy="4525963"/>
          </a:xfrm>
        </p:spPr>
        <p:txBody>
          <a:bodyPr>
            <a:noAutofit/>
          </a:bodyPr>
          <a:lstStyle/>
          <a:p>
            <a:r>
              <a:rPr lang="en-US" sz="2000" dirty="0">
                <a:latin typeface="Arial" charset="0"/>
                <a:ea typeface="ＭＳ Ｐゴシック" charset="0"/>
                <a:cs typeface="ＭＳ Ｐゴシック" charset="0"/>
              </a:rPr>
              <a:t>Triangle</a:t>
            </a:r>
          </a:p>
          <a:p>
            <a:pPr lvl="1"/>
            <a:r>
              <a:rPr lang="en-US" sz="1800" dirty="0">
                <a:latin typeface="Arial" charset="0"/>
                <a:ea typeface="ＭＳ Ｐゴシック" charset="0"/>
              </a:rPr>
              <a:t>Duke U (Jeff Chase, CS) and RENCI (</a:t>
            </a:r>
            <a:r>
              <a:rPr lang="en-US" sz="1800" dirty="0" err="1">
                <a:latin typeface="Arial" charset="0"/>
                <a:ea typeface="ＭＳ Ｐゴシック" charset="0"/>
              </a:rPr>
              <a:t>Baldine</a:t>
            </a:r>
            <a:r>
              <a:rPr lang="en-US" sz="1800" dirty="0">
                <a:latin typeface="Arial" charset="0"/>
                <a:ea typeface="ＭＳ Ｐゴシック" charset="0"/>
              </a:rPr>
              <a:t>, Huang) are architects of GENI-ORCA</a:t>
            </a:r>
          </a:p>
          <a:p>
            <a:pPr lvl="2"/>
            <a:r>
              <a:rPr lang="en-US" sz="1600" dirty="0">
                <a:latin typeface="Arial" charset="0"/>
                <a:ea typeface="ＭＳ Ｐゴシック" charset="0"/>
              </a:rPr>
              <a:t>One of four control frameworks</a:t>
            </a:r>
          </a:p>
          <a:p>
            <a:pPr lvl="1"/>
            <a:r>
              <a:rPr lang="en-US" sz="1800" dirty="0">
                <a:latin typeface="Arial" charset="0"/>
                <a:ea typeface="ＭＳ Ｐゴシック" charset="0"/>
              </a:rPr>
              <a:t>RENCI coordinated BEN is part of GENI substrate</a:t>
            </a:r>
          </a:p>
          <a:p>
            <a:pPr lvl="1"/>
            <a:r>
              <a:rPr lang="en-US" sz="1800" dirty="0">
                <a:latin typeface="Arial" charset="0"/>
                <a:ea typeface="ＭＳ Ｐゴシック" charset="0"/>
              </a:rPr>
              <a:t>Good working </a:t>
            </a:r>
            <a:r>
              <a:rPr lang="en-US" sz="1800" dirty="0" smtClean="0">
                <a:latin typeface="Arial" charset="0"/>
                <a:ea typeface="ＭＳ Ｐゴシック" charset="0"/>
              </a:rPr>
              <a:t>partnership resources</a:t>
            </a:r>
            <a:endParaRPr lang="en-US" sz="1800" dirty="0">
              <a:latin typeface="Arial" charset="0"/>
              <a:ea typeface="ＭＳ Ｐゴシック" charset="0"/>
            </a:endParaRPr>
          </a:p>
          <a:p>
            <a:r>
              <a:rPr lang="en-US" sz="2000" dirty="0" smtClean="0">
                <a:latin typeface="Arial" charset="0"/>
                <a:ea typeface="ＭＳ Ｐゴシック" charset="0"/>
                <a:cs typeface="ＭＳ Ｐゴシック" charset="0"/>
              </a:rPr>
              <a:t>NCSU</a:t>
            </a:r>
            <a:endParaRPr lang="en-US" sz="2000" dirty="0">
              <a:latin typeface="Arial" charset="0"/>
              <a:ea typeface="ＭＳ Ｐゴシック" charset="0"/>
              <a:cs typeface="ＭＳ Ｐゴシック" charset="0"/>
            </a:endParaRPr>
          </a:p>
          <a:p>
            <a:pPr lvl="1"/>
            <a:r>
              <a:rPr lang="en-US" sz="1800" dirty="0">
                <a:latin typeface="Arial" charset="0"/>
                <a:ea typeface="ＭＳ Ｐゴシック" charset="0"/>
              </a:rPr>
              <a:t>Lead in one GENI project (Integrated Measurements Framework), PI: Dutta; subcontractors: RENCI, Columbia U</a:t>
            </a:r>
          </a:p>
          <a:p>
            <a:pPr lvl="1"/>
            <a:r>
              <a:rPr lang="en-US" sz="1800" dirty="0">
                <a:latin typeface="Arial" charset="0"/>
                <a:ea typeface="ＭＳ Ｐゴシック" charset="0"/>
              </a:rPr>
              <a:t>Three years, $480K </a:t>
            </a:r>
            <a:r>
              <a:rPr lang="en-US" sz="1800" dirty="0" smtClean="0">
                <a:latin typeface="Arial" charset="0"/>
                <a:ea typeface="ＭＳ Ｐゴシック" charset="0"/>
              </a:rPr>
              <a:t>(till Oct 2012)</a:t>
            </a:r>
            <a:endParaRPr lang="en-US" sz="1800" dirty="0">
              <a:latin typeface="Arial" charset="0"/>
              <a:ea typeface="ＭＳ Ｐゴシック" charset="0"/>
            </a:endParaRPr>
          </a:p>
          <a:p>
            <a:pPr lvl="1"/>
            <a:r>
              <a:rPr lang="en-US" sz="1800" dirty="0">
                <a:latin typeface="Arial" charset="0"/>
                <a:ea typeface="ＭＳ Ｐゴシック" charset="0"/>
              </a:rPr>
              <a:t>Build messaging plane for measurement and actuation events, enable cross-layer</a:t>
            </a:r>
          </a:p>
          <a:p>
            <a:pPr lvl="1"/>
            <a:r>
              <a:rPr lang="en-US" sz="1800" dirty="0">
                <a:latin typeface="Arial" charset="0"/>
                <a:ea typeface="ＭＳ Ｐゴシック" charset="0"/>
              </a:rPr>
              <a:t>Two more 3-Year projects (as subcontractor) in Oct 2011</a:t>
            </a:r>
          </a:p>
          <a:p>
            <a:pPr lvl="2"/>
            <a:r>
              <a:rPr lang="en-US" sz="1600" dirty="0">
                <a:latin typeface="Arial" charset="0"/>
                <a:ea typeface="ＭＳ Ｐゴシック" charset="0"/>
              </a:rPr>
              <a:t>GENI rack – equipment only: </a:t>
            </a:r>
            <a:r>
              <a:rPr lang="ja-JP" altLang="en-US" sz="1600" dirty="0">
                <a:latin typeface="Arial" charset="0"/>
                <a:ea typeface="ＭＳ Ｐゴシック" charset="0"/>
              </a:rPr>
              <a:t>“</a:t>
            </a:r>
            <a:r>
              <a:rPr lang="en-US" sz="1600" dirty="0">
                <a:latin typeface="Arial" charset="0"/>
                <a:ea typeface="ＭＳ Ｐゴシック" charset="0"/>
              </a:rPr>
              <a:t>standard</a:t>
            </a:r>
            <a:r>
              <a:rPr lang="ja-JP" altLang="en-US" sz="1600" dirty="0">
                <a:latin typeface="Arial" charset="0"/>
                <a:ea typeface="ＭＳ Ｐゴシック" charset="0"/>
              </a:rPr>
              <a:t>”</a:t>
            </a:r>
            <a:r>
              <a:rPr lang="en-US" sz="1600" dirty="0">
                <a:latin typeface="Arial" charset="0"/>
                <a:ea typeface="ＭＳ Ｐゴシック" charset="0"/>
              </a:rPr>
              <a:t> rack of equipment with compute, </a:t>
            </a:r>
            <a:r>
              <a:rPr lang="en-US" sz="1600" dirty="0" err="1">
                <a:latin typeface="Arial" charset="0"/>
                <a:ea typeface="ＭＳ Ｐゴシック" charset="0"/>
              </a:rPr>
              <a:t>comm</a:t>
            </a:r>
            <a:r>
              <a:rPr lang="en-US" sz="1600" dirty="0">
                <a:latin typeface="Arial" charset="0"/>
                <a:ea typeface="ＭＳ Ｐゴシック" charset="0"/>
              </a:rPr>
              <a:t>, s/w</a:t>
            </a:r>
          </a:p>
          <a:p>
            <a:pPr lvl="2"/>
            <a:r>
              <a:rPr lang="en-US" sz="1600" dirty="0">
                <a:latin typeface="Arial" charset="0"/>
                <a:ea typeface="ＭＳ Ｐゴシック" charset="0"/>
              </a:rPr>
              <a:t>GENI GIMI – larger integration of I&amp;M, main involvement in years 2 and </a:t>
            </a:r>
            <a:r>
              <a:rPr lang="en-US" sz="1600" dirty="0" smtClean="0">
                <a:latin typeface="Arial" charset="0"/>
                <a:ea typeface="ＭＳ Ｐゴシック" charset="0"/>
              </a:rPr>
              <a:t>3</a:t>
            </a:r>
            <a:endParaRPr lang="en-US" sz="1600" dirty="0">
              <a:latin typeface="Arial" charset="0"/>
              <a:ea typeface="ＭＳ Ｐゴシック" charset="0"/>
            </a:endParaRPr>
          </a:p>
        </p:txBody>
      </p:sp>
    </p:spTree>
    <p:extLst>
      <p:ext uri="{BB962C8B-B14F-4D97-AF65-F5344CB8AC3E}">
        <p14:creationId xmlns:p14="http://schemas.microsoft.com/office/powerpoint/2010/main" val="33729940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ＭＳ Ｐゴシック" charset="0"/>
                <a:cs typeface="ＭＳ Ｐゴシック" charset="0"/>
              </a:rPr>
              <a:t>GENI Futures</a:t>
            </a:r>
          </a:p>
        </p:txBody>
      </p:sp>
      <p:sp>
        <p:nvSpPr>
          <p:cNvPr id="46083" name="Content Placeholder 2"/>
          <p:cNvSpPr>
            <a:spLocks noGrp="1"/>
          </p:cNvSpPr>
          <p:nvPr>
            <p:ph idx="1"/>
          </p:nvPr>
        </p:nvSpPr>
        <p:spPr/>
        <p:txBody>
          <a:bodyPr>
            <a:normAutofit fontScale="92500"/>
          </a:bodyPr>
          <a:lstStyle/>
          <a:p>
            <a:r>
              <a:rPr lang="en-US">
                <a:latin typeface="Arial" charset="0"/>
                <a:ea typeface="ＭＳ Ｐゴシック" charset="0"/>
                <a:cs typeface="ＭＳ Ｐゴシック" charset="0"/>
              </a:rPr>
              <a:t>Follows fairly strict and professional software release practices</a:t>
            </a:r>
          </a:p>
          <a:p>
            <a:r>
              <a:rPr lang="en-US">
                <a:latin typeface="Arial" charset="0"/>
                <a:ea typeface="ＭＳ Ｐゴシック" charset="0"/>
                <a:cs typeface="ＭＳ Ｐゴシック" charset="0"/>
              </a:rPr>
              <a:t>(Very large) wiki to keep all informed of all corners of GENI</a:t>
            </a:r>
          </a:p>
          <a:p>
            <a:r>
              <a:rPr lang="en-US">
                <a:latin typeface="Arial" charset="0"/>
                <a:ea typeface="ＭＳ Ｐゴシック" charset="0"/>
                <a:cs typeface="ＭＳ Ｐゴシック" charset="0"/>
              </a:rPr>
              <a:t>Research</a:t>
            </a:r>
          </a:p>
          <a:p>
            <a:pPr lvl="1"/>
            <a:r>
              <a:rPr lang="en-US">
                <a:latin typeface="Arial" charset="0"/>
                <a:ea typeface="ＭＳ Ｐゴシック" charset="0"/>
              </a:rPr>
              <a:t>May become litmus test for seriousness of research proposals, results</a:t>
            </a:r>
          </a:p>
          <a:p>
            <a:pPr lvl="1"/>
            <a:r>
              <a:rPr lang="en-US">
                <a:latin typeface="Arial" charset="0"/>
                <a:ea typeface="ＭＳ Ｐゴシック" charset="0"/>
              </a:rPr>
              <a:t>Expanding into computing and storage resources</a:t>
            </a:r>
          </a:p>
          <a:p>
            <a:r>
              <a:rPr lang="en-US">
                <a:latin typeface="Arial" charset="0"/>
                <a:ea typeface="ＭＳ Ｐゴシック" charset="0"/>
                <a:cs typeface="ＭＳ Ｐゴシック" charset="0"/>
              </a:rPr>
              <a:t>Connections with other initiatives</a:t>
            </a:r>
          </a:p>
          <a:p>
            <a:pPr lvl="1"/>
            <a:endParaRPr lang="en-US" sz="3600">
              <a:latin typeface="Arial" charset="0"/>
              <a:ea typeface="ＭＳ Ｐゴシック" charset="0"/>
            </a:endParaRPr>
          </a:p>
        </p:txBody>
      </p:sp>
    </p:spTree>
    <p:extLst>
      <p:ext uri="{BB962C8B-B14F-4D97-AF65-F5344CB8AC3E}">
        <p14:creationId xmlns:p14="http://schemas.microsoft.com/office/powerpoint/2010/main" val="19514693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Priorities</a:t>
            </a:r>
            <a:endParaRPr lang="en-US" dirty="0"/>
          </a:p>
        </p:txBody>
      </p:sp>
      <p:sp>
        <p:nvSpPr>
          <p:cNvPr id="3" name="Content Placeholder 2"/>
          <p:cNvSpPr>
            <a:spLocks noGrp="1"/>
          </p:cNvSpPr>
          <p:nvPr>
            <p:ph idx="1"/>
          </p:nvPr>
        </p:nvSpPr>
        <p:spPr/>
        <p:txBody>
          <a:bodyPr/>
          <a:lstStyle/>
          <a:p>
            <a:r>
              <a:rPr lang="en-US" dirty="0" smtClean="0"/>
              <a:t>Application-oriented architectural view</a:t>
            </a:r>
          </a:p>
          <a:p>
            <a:r>
              <a:rPr lang="en-US" dirty="0" smtClean="0"/>
              <a:t>Security, trust; E2E  </a:t>
            </a:r>
            <a:r>
              <a:rPr lang="en-US" dirty="0" smtClean="0">
                <a:sym typeface="Wingdings"/>
              </a:rPr>
              <a:t>  T2T</a:t>
            </a:r>
            <a:endParaRPr lang="en-US" dirty="0" smtClean="0"/>
          </a:p>
          <a:p>
            <a:r>
              <a:rPr lang="en-US" dirty="0" smtClean="0"/>
              <a:t>Economics</a:t>
            </a:r>
          </a:p>
          <a:p>
            <a:r>
              <a:rPr lang="en-US" dirty="0" smtClean="0"/>
              <a:t>Social/regulatory</a:t>
            </a:r>
          </a:p>
          <a:p>
            <a:r>
              <a:rPr lang="en-US" dirty="0" smtClean="0"/>
              <a:t>Flexibility, “</a:t>
            </a:r>
            <a:r>
              <a:rPr lang="en-US" dirty="0" err="1" smtClean="0"/>
              <a:t>Evolvability</a:t>
            </a:r>
            <a:r>
              <a:rPr lang="en-US" dirty="0" smtClean="0"/>
              <a:t>”</a:t>
            </a:r>
          </a:p>
          <a:p>
            <a:r>
              <a:rPr lang="en-US" dirty="0" smtClean="0"/>
              <a:t>“Tussles”</a:t>
            </a:r>
            <a:endParaRPr lang="en-US" dirty="0"/>
          </a:p>
        </p:txBody>
      </p:sp>
    </p:spTree>
    <p:extLst>
      <p:ext uri="{BB962C8B-B14F-4D97-AF65-F5344CB8AC3E}">
        <p14:creationId xmlns:p14="http://schemas.microsoft.com/office/powerpoint/2010/main" val="322236243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627674" y="1143000"/>
            <a:ext cx="7287726" cy="5111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ounded Rectangle 32"/>
          <p:cNvSpPr/>
          <p:nvPr/>
        </p:nvSpPr>
        <p:spPr>
          <a:xfrm>
            <a:off x="1720582" y="1156655"/>
            <a:ext cx="7046187" cy="5028510"/>
          </a:xfrm>
          <a:prstGeom prst="roundRect">
            <a:avLst>
              <a:gd name="adj" fmla="val 961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 name="Content Placeholder 3" descr="IMF_Arch.png"/>
          <p:cNvPicPr>
            <a:picLocks noChangeAspect="1"/>
          </p:cNvPicPr>
          <p:nvPr/>
        </p:nvPicPr>
        <p:blipFill>
          <a:blip r:embed="rId2">
            <a:extLst>
              <a:ext uri="{28A0092B-C50C-407E-A947-70E740481C1C}">
                <a14:useLocalDpi xmlns:a14="http://schemas.microsoft.com/office/drawing/2010/main" val="0"/>
              </a:ext>
            </a:extLst>
          </a:blip>
          <a:srcRect l="-1805" t="2527" r="3857"/>
          <a:stretch>
            <a:fillRect/>
          </a:stretch>
        </p:blipFill>
        <p:spPr bwMode="auto">
          <a:xfrm>
            <a:off x="1628383" y="1296268"/>
            <a:ext cx="6976547" cy="495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p:cNvSpPr txBox="1">
            <a:spLocks noChangeArrowheads="1"/>
          </p:cNvSpPr>
          <p:nvPr/>
        </p:nvSpPr>
        <p:spPr bwMode="auto">
          <a:xfrm>
            <a:off x="7426478" y="4035526"/>
            <a:ext cx="817922" cy="369332"/>
          </a:xfrm>
          <a:prstGeom prst="rect">
            <a:avLst/>
          </a:prstGeom>
          <a:solidFill>
            <a:schemeClr val="tx1">
              <a:lumMod val="90000"/>
            </a:schemeClr>
          </a:solidFill>
          <a:ln>
            <a:noFill/>
          </a:ln>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37931725" indent="-37474525" eaLnBrk="0" hangingPunct="0">
              <a:defRPr sz="7200">
                <a:solidFill>
                  <a:schemeClr val="tx1"/>
                </a:solidFill>
                <a:latin typeface="Arial" charset="0"/>
                <a:ea typeface="ＭＳ Ｐゴシック" charset="0"/>
              </a:defRPr>
            </a:lvl2pPr>
            <a:lvl3pPr eaLnBrk="0" hangingPunct="0">
              <a:defRPr sz="7200">
                <a:solidFill>
                  <a:schemeClr val="tx1"/>
                </a:solidFill>
                <a:latin typeface="Arial" charset="0"/>
                <a:ea typeface="ＭＳ Ｐゴシック" charset="0"/>
              </a:defRPr>
            </a:lvl3pPr>
            <a:lvl4pPr eaLnBrk="0" hangingPunct="0">
              <a:defRPr sz="7200">
                <a:solidFill>
                  <a:schemeClr val="tx1"/>
                </a:solidFill>
                <a:latin typeface="Arial" charset="0"/>
                <a:ea typeface="ＭＳ Ｐゴシック" charset="0"/>
              </a:defRPr>
            </a:lvl4pPr>
            <a:lvl5pPr eaLnBrk="0" hangingPunct="0">
              <a:defRPr sz="7200">
                <a:solidFill>
                  <a:schemeClr val="tx1"/>
                </a:solidFill>
                <a:latin typeface="Arial" charset="0"/>
                <a:ea typeface="ＭＳ Ｐゴシック" charset="0"/>
              </a:defRPr>
            </a:lvl5pPr>
            <a:lvl6pPr marL="457200" eaLnBrk="0" fontAlgn="base" hangingPunct="0">
              <a:spcBef>
                <a:spcPct val="0"/>
              </a:spcBef>
              <a:spcAft>
                <a:spcPct val="0"/>
              </a:spcAft>
              <a:defRPr sz="7200">
                <a:solidFill>
                  <a:schemeClr val="tx1"/>
                </a:solidFill>
                <a:latin typeface="Arial" charset="0"/>
                <a:ea typeface="ＭＳ Ｐゴシック" charset="0"/>
              </a:defRPr>
            </a:lvl6pPr>
            <a:lvl7pPr marL="914400" eaLnBrk="0" fontAlgn="base" hangingPunct="0">
              <a:spcBef>
                <a:spcPct val="0"/>
              </a:spcBef>
              <a:spcAft>
                <a:spcPct val="0"/>
              </a:spcAft>
              <a:defRPr sz="7200">
                <a:solidFill>
                  <a:schemeClr val="tx1"/>
                </a:solidFill>
                <a:latin typeface="Arial" charset="0"/>
                <a:ea typeface="ＭＳ Ｐゴシック" charset="0"/>
              </a:defRPr>
            </a:lvl7pPr>
            <a:lvl8pPr marL="1371600" eaLnBrk="0" fontAlgn="base" hangingPunct="0">
              <a:spcBef>
                <a:spcPct val="0"/>
              </a:spcBef>
              <a:spcAft>
                <a:spcPct val="0"/>
              </a:spcAft>
              <a:defRPr sz="7200">
                <a:solidFill>
                  <a:schemeClr val="tx1"/>
                </a:solidFill>
                <a:latin typeface="Arial" charset="0"/>
                <a:ea typeface="ＭＳ Ｐゴシック" charset="0"/>
              </a:defRPr>
            </a:lvl8pPr>
            <a:lvl9pPr marL="18288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r>
              <a:rPr lang="en-US" sz="900" b="1">
                <a:solidFill>
                  <a:srgbClr val="000000"/>
                </a:solidFill>
                <a:cs typeface="Arial" charset="0"/>
              </a:rPr>
              <a:t>XML-RPC</a:t>
            </a:r>
          </a:p>
          <a:p>
            <a:pPr eaLnBrk="1" hangingPunct="1"/>
            <a:endParaRPr lang="en-US" sz="900" b="1">
              <a:solidFill>
                <a:srgbClr val="000000"/>
              </a:solidFill>
              <a:cs typeface="Arial" charset="0"/>
            </a:endParaRPr>
          </a:p>
        </p:txBody>
      </p:sp>
      <p:sp>
        <p:nvSpPr>
          <p:cNvPr id="8" name="TextBox 7"/>
          <p:cNvSpPr txBox="1"/>
          <p:nvPr/>
        </p:nvSpPr>
        <p:spPr bwMode="auto">
          <a:xfrm>
            <a:off x="7368595" y="2591398"/>
            <a:ext cx="819142" cy="253916"/>
          </a:xfrm>
          <a:prstGeom prst="rect">
            <a:avLst/>
          </a:prstGeom>
          <a:solidFill>
            <a:schemeClr val="tx1">
              <a:lumMod val="90000"/>
            </a:schemeClr>
          </a:solidFill>
        </p:spPr>
        <p:txBody>
          <a:bodyPr>
            <a:spAutoFit/>
          </a:bodyPr>
          <a:lstStyle/>
          <a:p>
            <a:pPr fontAlgn="auto">
              <a:spcBef>
                <a:spcPts val="0"/>
              </a:spcBef>
              <a:spcAft>
                <a:spcPts val="0"/>
              </a:spcAft>
              <a:defRPr/>
            </a:pPr>
            <a:r>
              <a:rPr lang="en-US" sz="1050" b="1" dirty="0">
                <a:solidFill>
                  <a:srgbClr val="000000"/>
                </a:solidFill>
                <a:latin typeface="Arial"/>
                <a:ea typeface="+mn-ea"/>
                <a:cs typeface="Arial"/>
              </a:rPr>
              <a:t>XML-RPC</a:t>
            </a:r>
          </a:p>
        </p:txBody>
      </p:sp>
      <p:grpSp>
        <p:nvGrpSpPr>
          <p:cNvPr id="10" name="Group 10"/>
          <p:cNvGrpSpPr>
            <a:grpSpLocks/>
          </p:cNvGrpSpPr>
          <p:nvPr/>
        </p:nvGrpSpPr>
        <p:grpSpPr bwMode="auto">
          <a:xfrm>
            <a:off x="2122201" y="3865485"/>
            <a:ext cx="1337564" cy="659998"/>
            <a:chOff x="1757644" y="3505200"/>
            <a:chExt cx="1161743" cy="588059"/>
          </a:xfrm>
        </p:grpSpPr>
        <p:sp>
          <p:nvSpPr>
            <p:cNvPr id="15" name="Rounded Rectangle 14"/>
            <p:cNvSpPr/>
            <p:nvPr/>
          </p:nvSpPr>
          <p:spPr>
            <a:xfrm>
              <a:off x="2110920" y="3505200"/>
              <a:ext cx="808467" cy="144242"/>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6" name="Rounded Rectangle 15"/>
            <p:cNvSpPr/>
            <p:nvPr/>
          </p:nvSpPr>
          <p:spPr>
            <a:xfrm>
              <a:off x="1757644" y="3949017"/>
              <a:ext cx="1065925" cy="144242"/>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cxnSp>
          <p:nvCxnSpPr>
            <p:cNvPr id="17" name="Straight Connector 16"/>
            <p:cNvCxnSpPr/>
            <p:nvPr/>
          </p:nvCxnSpPr>
          <p:spPr>
            <a:xfrm rot="5400000">
              <a:off x="2231416" y="3799458"/>
              <a:ext cx="301328" cy="120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 name="Rounded Rectangle 11"/>
          <p:cNvSpPr/>
          <p:nvPr/>
        </p:nvSpPr>
        <p:spPr bwMode="auto">
          <a:xfrm>
            <a:off x="606173" y="3633481"/>
            <a:ext cx="930823" cy="631490"/>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US" sz="1400" dirty="0" err="1">
                <a:latin typeface="Arial"/>
                <a:cs typeface="Arial"/>
              </a:rPr>
              <a:t>pS</a:t>
            </a:r>
            <a:r>
              <a:rPr lang="en-US" sz="1400" dirty="0">
                <a:latin typeface="Arial"/>
                <a:cs typeface="Arial"/>
              </a:rPr>
              <a:t> client</a:t>
            </a:r>
          </a:p>
        </p:txBody>
      </p:sp>
      <p:cxnSp>
        <p:nvCxnSpPr>
          <p:cNvPr id="13" name="Straight Connector 12"/>
          <p:cNvCxnSpPr/>
          <p:nvPr/>
        </p:nvCxnSpPr>
        <p:spPr bwMode="auto">
          <a:xfrm>
            <a:off x="1537583" y="3949704"/>
            <a:ext cx="584903" cy="49481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8" name="Picture 17" descr="IMF-logo.png"/>
          <p:cNvPicPr>
            <a:picLocks noChangeAspect="1"/>
          </p:cNvPicPr>
          <p:nvPr/>
        </p:nvPicPr>
        <p:blipFill>
          <a:blip r:embed="rId3"/>
          <a:stretch>
            <a:fillRect/>
          </a:stretch>
        </p:blipFill>
        <p:spPr>
          <a:xfrm>
            <a:off x="1992181" y="241719"/>
            <a:ext cx="2295899" cy="707987"/>
          </a:xfrm>
          <a:prstGeom prst="rect">
            <a:avLst/>
          </a:prstGeom>
        </p:spPr>
      </p:pic>
      <p:pic>
        <p:nvPicPr>
          <p:cNvPr id="19" name="Picture 62" descr="brick1"/>
          <p:cNvPicPr>
            <a:picLocks noChangeAspect="1" noChangeArrowheads="1"/>
          </p:cNvPicPr>
          <p:nvPr/>
        </p:nvPicPr>
        <p:blipFill>
          <a:blip r:embed="rId4"/>
          <a:srcRect b="16667"/>
          <a:stretch>
            <a:fillRect/>
          </a:stretch>
        </p:blipFill>
        <p:spPr bwMode="auto">
          <a:xfrm>
            <a:off x="6014587" y="274638"/>
            <a:ext cx="1712493" cy="290904"/>
          </a:xfrm>
          <a:prstGeom prst="rect">
            <a:avLst/>
          </a:prstGeom>
          <a:noFill/>
          <a:ln w="9525">
            <a:noFill/>
            <a:miter lim="800000"/>
            <a:headEnd/>
            <a:tailEnd/>
          </a:ln>
        </p:spPr>
      </p:pic>
      <p:pic>
        <p:nvPicPr>
          <p:cNvPr id="20" name="Picture 64" descr="http://www.renci.org/wp-content/uploads/2009/03/RENCI-Official-Logo-Inverted-No-Tagline1.jpg"/>
          <p:cNvPicPr>
            <a:picLocks noChangeAspect="1" noChangeArrowheads="1"/>
          </p:cNvPicPr>
          <p:nvPr/>
        </p:nvPicPr>
        <p:blipFill>
          <a:blip r:embed="rId5"/>
          <a:srcRect l="10744" t="16994" r="10744" b="10397"/>
          <a:stretch>
            <a:fillRect/>
          </a:stretch>
        </p:blipFill>
        <p:spPr bwMode="auto">
          <a:xfrm>
            <a:off x="5859796" y="636887"/>
            <a:ext cx="686639" cy="339391"/>
          </a:xfrm>
          <a:prstGeom prst="rect">
            <a:avLst/>
          </a:prstGeom>
          <a:noFill/>
          <a:ln w="9525">
            <a:noFill/>
            <a:miter lim="800000"/>
            <a:headEnd/>
            <a:tailEnd/>
          </a:ln>
        </p:spPr>
      </p:pic>
      <p:pic>
        <p:nvPicPr>
          <p:cNvPr id="21" name="Picture 2" descr="Z:\sasha\Logo\Transparent Background\lrl_logo_1.png"/>
          <p:cNvPicPr>
            <a:picLocks noChangeAspect="1" noChangeArrowheads="1"/>
          </p:cNvPicPr>
          <p:nvPr/>
        </p:nvPicPr>
        <p:blipFill>
          <a:blip r:embed="rId6"/>
          <a:srcRect/>
          <a:stretch>
            <a:fillRect/>
          </a:stretch>
        </p:blipFill>
        <p:spPr bwMode="auto">
          <a:xfrm>
            <a:off x="6874674" y="590105"/>
            <a:ext cx="1180639" cy="472160"/>
          </a:xfrm>
          <a:prstGeom prst="rect">
            <a:avLst/>
          </a:prstGeom>
          <a:noFill/>
          <a:ln w="9525">
            <a:noFill/>
            <a:miter lim="800000"/>
            <a:headEnd/>
            <a:tailEnd/>
          </a:ln>
        </p:spPr>
      </p:pic>
      <p:grpSp>
        <p:nvGrpSpPr>
          <p:cNvPr id="22" name="Group 21"/>
          <p:cNvGrpSpPr/>
          <p:nvPr/>
        </p:nvGrpSpPr>
        <p:grpSpPr>
          <a:xfrm>
            <a:off x="2828926" y="6226130"/>
            <a:ext cx="1028865" cy="309563"/>
            <a:chOff x="1703388" y="5714463"/>
            <a:chExt cx="1989137" cy="598488"/>
          </a:xfrm>
        </p:grpSpPr>
        <p:grpSp>
          <p:nvGrpSpPr>
            <p:cNvPr id="23" name="Group 52"/>
            <p:cNvGrpSpPr>
              <a:grpSpLocks/>
            </p:cNvGrpSpPr>
            <p:nvPr/>
          </p:nvGrpSpPr>
          <p:grpSpPr bwMode="auto">
            <a:xfrm>
              <a:off x="1703388" y="5714463"/>
              <a:ext cx="601662" cy="598488"/>
              <a:chOff x="3461" y="3655"/>
              <a:chExt cx="379" cy="377"/>
            </a:xfrm>
          </p:grpSpPr>
          <p:sp>
            <p:nvSpPr>
              <p:cNvPr id="27" name="Line 53"/>
              <p:cNvSpPr>
                <a:spLocks noChangeShapeType="1"/>
              </p:cNvSpPr>
              <p:nvPr/>
            </p:nvSpPr>
            <p:spPr bwMode="auto">
              <a:xfrm>
                <a:off x="3651" y="3655"/>
                <a:ext cx="0" cy="377"/>
              </a:xfrm>
              <a:prstGeom prst="line">
                <a:avLst/>
              </a:prstGeom>
              <a:noFill/>
              <a:ln w="25400">
                <a:solidFill>
                  <a:srgbClr val="FF0000"/>
                </a:solidFill>
                <a:round/>
                <a:headEnd/>
                <a:tailEnd/>
              </a:ln>
              <a:effectLst/>
            </p:spPr>
            <p:txBody>
              <a:bodyPr wrap="none" anchor="ctr">
                <a:prstTxWarp prst="textNoShape">
                  <a:avLst/>
                </a:prstTxWarp>
              </a:bodyPr>
              <a:lstStyle/>
              <a:p>
                <a:endParaRPr lang="en-US"/>
              </a:p>
            </p:txBody>
          </p:sp>
          <p:sp>
            <p:nvSpPr>
              <p:cNvPr id="28" name="Line 54"/>
              <p:cNvSpPr>
                <a:spLocks noChangeShapeType="1"/>
              </p:cNvSpPr>
              <p:nvPr/>
            </p:nvSpPr>
            <p:spPr bwMode="auto">
              <a:xfrm>
                <a:off x="3461" y="3837"/>
                <a:ext cx="269" cy="0"/>
              </a:xfrm>
              <a:prstGeom prst="line">
                <a:avLst/>
              </a:prstGeom>
              <a:noFill/>
              <a:ln w="25400">
                <a:solidFill>
                  <a:srgbClr val="FF0000"/>
                </a:solidFill>
                <a:round/>
                <a:headEnd/>
                <a:tailEnd/>
              </a:ln>
              <a:effectLst/>
            </p:spPr>
            <p:txBody>
              <a:bodyPr wrap="none" anchor="ctr">
                <a:prstTxWarp prst="textNoShape">
                  <a:avLst/>
                </a:prstTxWarp>
              </a:bodyPr>
              <a:lstStyle/>
              <a:p>
                <a:endParaRPr lang="en-US"/>
              </a:p>
            </p:txBody>
          </p:sp>
          <p:sp>
            <p:nvSpPr>
              <p:cNvPr id="29" name="Line 55"/>
              <p:cNvSpPr>
                <a:spLocks noChangeShapeType="1"/>
              </p:cNvSpPr>
              <p:nvPr/>
            </p:nvSpPr>
            <p:spPr bwMode="auto">
              <a:xfrm>
                <a:off x="3461" y="3733"/>
                <a:ext cx="371" cy="214"/>
              </a:xfrm>
              <a:prstGeom prst="line">
                <a:avLst/>
              </a:prstGeom>
              <a:noFill/>
              <a:ln w="25400">
                <a:solidFill>
                  <a:srgbClr val="FF0000"/>
                </a:solidFill>
                <a:round/>
                <a:headEnd/>
                <a:tailEnd/>
              </a:ln>
              <a:effectLst/>
            </p:spPr>
            <p:txBody>
              <a:bodyPr wrap="none" anchor="ctr">
                <a:prstTxWarp prst="textNoShape">
                  <a:avLst/>
                </a:prstTxWarp>
              </a:bodyPr>
              <a:lstStyle/>
              <a:p>
                <a:endParaRPr lang="en-US"/>
              </a:p>
            </p:txBody>
          </p:sp>
          <p:sp>
            <p:nvSpPr>
              <p:cNvPr id="30" name="Line 56"/>
              <p:cNvSpPr>
                <a:spLocks noChangeShapeType="1"/>
              </p:cNvSpPr>
              <p:nvPr/>
            </p:nvSpPr>
            <p:spPr bwMode="auto">
              <a:xfrm flipV="1">
                <a:off x="3555" y="3655"/>
                <a:ext cx="200" cy="348"/>
              </a:xfrm>
              <a:prstGeom prst="line">
                <a:avLst/>
              </a:prstGeom>
              <a:noFill/>
              <a:ln w="25400">
                <a:solidFill>
                  <a:srgbClr val="FF0000"/>
                </a:solidFill>
                <a:round/>
                <a:headEnd/>
                <a:tailEnd/>
              </a:ln>
              <a:effectLst/>
            </p:spPr>
            <p:txBody>
              <a:bodyPr wrap="none" anchor="ctr">
                <a:prstTxWarp prst="textNoShape">
                  <a:avLst/>
                </a:prstTxWarp>
              </a:bodyPr>
              <a:lstStyle/>
              <a:p>
                <a:endParaRPr lang="en-US"/>
              </a:p>
            </p:txBody>
          </p:sp>
          <p:sp>
            <p:nvSpPr>
              <p:cNvPr id="31" name="Line 57"/>
              <p:cNvSpPr>
                <a:spLocks noChangeShapeType="1"/>
              </p:cNvSpPr>
              <p:nvPr/>
            </p:nvSpPr>
            <p:spPr bwMode="auto">
              <a:xfrm flipV="1">
                <a:off x="3469" y="3733"/>
                <a:ext cx="371" cy="214"/>
              </a:xfrm>
              <a:prstGeom prst="line">
                <a:avLst/>
              </a:prstGeom>
              <a:noFill/>
              <a:ln w="25400">
                <a:solidFill>
                  <a:srgbClr val="FF0000"/>
                </a:solidFill>
                <a:round/>
                <a:headEnd/>
                <a:tailEnd/>
              </a:ln>
              <a:effectLst/>
            </p:spPr>
            <p:txBody>
              <a:bodyPr wrap="none" anchor="ctr">
                <a:prstTxWarp prst="textNoShape">
                  <a:avLst/>
                </a:prstTxWarp>
              </a:bodyPr>
              <a:lstStyle/>
              <a:p>
                <a:endParaRPr lang="en-US"/>
              </a:p>
            </p:txBody>
          </p:sp>
          <p:sp>
            <p:nvSpPr>
              <p:cNvPr id="32" name="Line 58"/>
              <p:cNvSpPr>
                <a:spLocks noChangeShapeType="1"/>
              </p:cNvSpPr>
              <p:nvPr/>
            </p:nvSpPr>
            <p:spPr bwMode="auto">
              <a:xfrm>
                <a:off x="3555" y="3655"/>
                <a:ext cx="200" cy="348"/>
              </a:xfrm>
              <a:prstGeom prst="line">
                <a:avLst/>
              </a:prstGeom>
              <a:noFill/>
              <a:ln w="25400">
                <a:solidFill>
                  <a:srgbClr val="FF0000"/>
                </a:solidFill>
                <a:round/>
                <a:headEnd/>
                <a:tailEnd/>
              </a:ln>
              <a:effectLst/>
            </p:spPr>
            <p:txBody>
              <a:bodyPr wrap="none" anchor="ctr">
                <a:prstTxWarp prst="textNoShape">
                  <a:avLst/>
                </a:prstTxWarp>
              </a:bodyPr>
              <a:lstStyle/>
              <a:p>
                <a:endParaRPr lang="en-US"/>
              </a:p>
            </p:txBody>
          </p:sp>
        </p:grpSp>
        <p:sp>
          <p:nvSpPr>
            <p:cNvPr id="24" name="Oval 59"/>
            <p:cNvSpPr>
              <a:spLocks noChangeArrowheads="1"/>
            </p:cNvSpPr>
            <p:nvPr/>
          </p:nvSpPr>
          <p:spPr bwMode="auto">
            <a:xfrm>
              <a:off x="1789113" y="5800188"/>
              <a:ext cx="439737" cy="439738"/>
            </a:xfrm>
            <a:prstGeom prst="ellipse">
              <a:avLst/>
            </a:prstGeom>
            <a:solidFill>
              <a:schemeClr val="bg1">
                <a:lumMod val="95000"/>
              </a:schemeClr>
            </a:solidFill>
            <a:ln w="25400">
              <a:noFill/>
              <a:round/>
              <a:headEnd/>
              <a:tailEnd/>
            </a:ln>
            <a:effectLst/>
          </p:spPr>
          <p:txBody>
            <a:bodyPr wrap="none" anchor="ctr">
              <a:prstTxWarp prst="textNoShape">
                <a:avLst/>
              </a:prstTxWarp>
            </a:bodyPr>
            <a:lstStyle/>
            <a:p>
              <a:endParaRPr lang="en-US"/>
            </a:p>
          </p:txBody>
        </p:sp>
        <p:sp>
          <p:nvSpPr>
            <p:cNvPr id="25" name="Oval 60"/>
            <p:cNvSpPr>
              <a:spLocks noChangeArrowheads="1"/>
            </p:cNvSpPr>
            <p:nvPr/>
          </p:nvSpPr>
          <p:spPr bwMode="auto">
            <a:xfrm>
              <a:off x="1903413" y="5901788"/>
              <a:ext cx="227012" cy="227013"/>
            </a:xfrm>
            <a:prstGeom prst="ellipse">
              <a:avLst/>
            </a:prstGeom>
            <a:solidFill>
              <a:srgbClr val="FF0000"/>
            </a:solidFill>
            <a:ln w="25400">
              <a:solidFill>
                <a:srgbClr val="FF0000"/>
              </a:solidFill>
              <a:round/>
              <a:headEnd/>
              <a:tailEnd/>
            </a:ln>
            <a:effectLst/>
          </p:spPr>
          <p:txBody>
            <a:bodyPr wrap="none" anchor="ctr">
              <a:prstTxWarp prst="textNoShape">
                <a:avLst/>
              </a:prstTxWarp>
            </a:bodyPr>
            <a:lstStyle/>
            <a:p>
              <a:endParaRPr lang="en-US"/>
            </a:p>
          </p:txBody>
        </p:sp>
        <p:sp>
          <p:nvSpPr>
            <p:cNvPr id="26" name="Line 61"/>
            <p:cNvSpPr>
              <a:spLocks noChangeShapeType="1"/>
            </p:cNvSpPr>
            <p:nvPr/>
          </p:nvSpPr>
          <p:spPr bwMode="auto">
            <a:xfrm flipH="1">
              <a:off x="1966913" y="6003388"/>
              <a:ext cx="1725612" cy="0"/>
            </a:xfrm>
            <a:prstGeom prst="line">
              <a:avLst/>
            </a:prstGeom>
            <a:noFill/>
            <a:ln w="57150">
              <a:solidFill>
                <a:srgbClr val="FF0000"/>
              </a:solidFill>
              <a:round/>
              <a:headEnd/>
              <a:tailEnd/>
            </a:ln>
            <a:effectLst/>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17226620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9039" y="1096808"/>
            <a:ext cx="4156361" cy="601440"/>
          </a:xfrm>
        </p:spPr>
        <p:txBody>
          <a:bodyPr/>
          <a:lstStyle/>
          <a:p>
            <a:r>
              <a:rPr lang="en-US" sz="2400" dirty="0" smtClean="0"/>
              <a:t>Generating client certificates/credentials</a:t>
            </a:r>
            <a:endParaRPr lang="en-US" sz="2400" dirty="0"/>
          </a:p>
        </p:txBody>
      </p:sp>
      <p:pic>
        <p:nvPicPr>
          <p:cNvPr id="5" name="Picture 4" descr="IMF-logo.png"/>
          <p:cNvPicPr>
            <a:picLocks noChangeAspect="1"/>
          </p:cNvPicPr>
          <p:nvPr/>
        </p:nvPicPr>
        <p:blipFill>
          <a:blip r:embed="rId2"/>
          <a:stretch>
            <a:fillRect/>
          </a:stretch>
        </p:blipFill>
        <p:spPr>
          <a:xfrm>
            <a:off x="4197304" y="79843"/>
            <a:ext cx="2295899" cy="707987"/>
          </a:xfrm>
          <a:prstGeom prst="rect">
            <a:avLst/>
          </a:prstGeom>
        </p:spPr>
      </p:pic>
      <p:pic>
        <p:nvPicPr>
          <p:cNvPr id="6" name="Picture 62" descr="brick1"/>
          <p:cNvPicPr>
            <a:picLocks noChangeAspect="1" noChangeArrowheads="1"/>
          </p:cNvPicPr>
          <p:nvPr/>
        </p:nvPicPr>
        <p:blipFill>
          <a:blip r:embed="rId3"/>
          <a:srcRect b="16667"/>
          <a:stretch>
            <a:fillRect/>
          </a:stretch>
        </p:blipFill>
        <p:spPr bwMode="auto">
          <a:xfrm>
            <a:off x="6874674" y="71588"/>
            <a:ext cx="1712493" cy="290904"/>
          </a:xfrm>
          <a:prstGeom prst="rect">
            <a:avLst/>
          </a:prstGeom>
          <a:noFill/>
          <a:ln w="9525">
            <a:noFill/>
            <a:miter lim="800000"/>
            <a:headEnd/>
            <a:tailEnd/>
          </a:ln>
        </p:spPr>
      </p:pic>
      <p:pic>
        <p:nvPicPr>
          <p:cNvPr id="7" name="Picture 64" descr="http://www.renci.org/wp-content/uploads/2009/03/RENCI-Official-Logo-Inverted-No-Tagline1.jpg"/>
          <p:cNvPicPr>
            <a:picLocks noChangeAspect="1" noChangeArrowheads="1"/>
          </p:cNvPicPr>
          <p:nvPr/>
        </p:nvPicPr>
        <p:blipFill>
          <a:blip r:embed="rId4"/>
          <a:srcRect l="10744" t="16994" r="10744" b="10397"/>
          <a:stretch>
            <a:fillRect/>
          </a:stretch>
        </p:blipFill>
        <p:spPr bwMode="auto">
          <a:xfrm>
            <a:off x="6719883" y="433837"/>
            <a:ext cx="686639" cy="339391"/>
          </a:xfrm>
          <a:prstGeom prst="rect">
            <a:avLst/>
          </a:prstGeom>
          <a:noFill/>
          <a:ln w="9525">
            <a:noFill/>
            <a:miter lim="800000"/>
            <a:headEnd/>
            <a:tailEnd/>
          </a:ln>
        </p:spPr>
      </p:pic>
      <p:pic>
        <p:nvPicPr>
          <p:cNvPr id="8" name="Picture 2" descr="Z:\sasha\Logo\Transparent Background\lrl_logo_1.png"/>
          <p:cNvPicPr>
            <a:picLocks noChangeAspect="1" noChangeArrowheads="1"/>
          </p:cNvPicPr>
          <p:nvPr/>
        </p:nvPicPr>
        <p:blipFill>
          <a:blip r:embed="rId5"/>
          <a:srcRect/>
          <a:stretch>
            <a:fillRect/>
          </a:stretch>
        </p:blipFill>
        <p:spPr bwMode="auto">
          <a:xfrm>
            <a:off x="7734761" y="387055"/>
            <a:ext cx="1180639" cy="472160"/>
          </a:xfrm>
          <a:prstGeom prst="rect">
            <a:avLst/>
          </a:prstGeom>
          <a:noFill/>
          <a:ln w="9525">
            <a:noFill/>
            <a:miter lim="800000"/>
            <a:headEnd/>
            <a:tailEnd/>
          </a:ln>
        </p:spPr>
      </p:pic>
      <p:sp>
        <p:nvSpPr>
          <p:cNvPr id="9" name="Footer Placeholder 5"/>
          <p:cNvSpPr>
            <a:spLocks noGrp="1"/>
          </p:cNvSpPr>
          <p:nvPr>
            <p:ph type="ftr" sz="quarter" idx="10"/>
          </p:nvPr>
        </p:nvSpPr>
        <p:spPr>
          <a:xfrm>
            <a:off x="3124200" y="6551502"/>
            <a:ext cx="2895600" cy="268287"/>
          </a:xfrm>
        </p:spPr>
        <p:txBody>
          <a:bodyPr/>
          <a:lstStyle/>
          <a:p>
            <a:r>
              <a:rPr lang="en-US" dirty="0" smtClean="0">
                <a:solidFill>
                  <a:srgbClr val="000000">
                    <a:tint val="75000"/>
                  </a:srgbClr>
                </a:solidFill>
                <a:latin typeface="Arial"/>
              </a:rPr>
              <a:t>March, 2012</a:t>
            </a:r>
            <a:endParaRPr lang="en-US" dirty="0">
              <a:solidFill>
                <a:srgbClr val="000000">
                  <a:tint val="75000"/>
                </a:srgbClr>
              </a:solidFill>
              <a:latin typeface="Arial"/>
            </a:endParaRPr>
          </a:p>
        </p:txBody>
      </p:sp>
      <p:sp>
        <p:nvSpPr>
          <p:cNvPr id="53" name="Rectangle 2"/>
          <p:cNvSpPr>
            <a:spLocks noGrp="1" noChangeArrowheads="1"/>
          </p:cNvSpPr>
          <p:nvPr>
            <p:ph type="title"/>
          </p:nvPr>
        </p:nvSpPr>
        <p:spPr>
          <a:xfrm>
            <a:off x="1836067" y="250249"/>
            <a:ext cx="6956485" cy="466725"/>
          </a:xfrm>
        </p:spPr>
        <p:txBody>
          <a:bodyPr>
            <a:normAutofit fontScale="90000"/>
          </a:bodyPr>
          <a:lstStyle/>
          <a:p>
            <a:pPr algn="l"/>
            <a:r>
              <a:rPr lang="en-US" sz="2800" dirty="0" smtClean="0">
                <a:latin typeface="Arial"/>
                <a:ea typeface="ＭＳ Ｐゴシック" charset="0"/>
                <a:cs typeface="Arial"/>
              </a:rPr>
              <a:t>GMS Demo</a:t>
            </a:r>
            <a:endParaRPr lang="en-US" sz="2800" dirty="0">
              <a:latin typeface="Arial"/>
              <a:ea typeface="ＭＳ Ｐゴシック" charset="0"/>
              <a:cs typeface="Arial"/>
            </a:endParaRPr>
          </a:p>
        </p:txBody>
      </p:sp>
      <p:sp>
        <p:nvSpPr>
          <p:cNvPr id="54" name="Snip Single Corner Rectangle 53"/>
          <p:cNvSpPr/>
          <p:nvPr/>
        </p:nvSpPr>
        <p:spPr>
          <a:xfrm flipH="1">
            <a:off x="389463" y="1079493"/>
            <a:ext cx="987587" cy="1206508"/>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a:solidFill>
                  <a:srgbClr val="00FF00"/>
                </a:solidFill>
                <a:latin typeface="Courier"/>
                <a:cs typeface="Courier"/>
              </a:rPr>
              <a:t>Cert/cred generate</a:t>
            </a:r>
          </a:p>
          <a:p>
            <a:pPr algn="ctr">
              <a:defRPr/>
            </a:pPr>
            <a:r>
              <a:rPr lang="en-US" sz="1400" dirty="0">
                <a:solidFill>
                  <a:srgbClr val="00FF00"/>
                </a:solidFill>
                <a:latin typeface="Courier"/>
                <a:cs typeface="Courier"/>
              </a:rPr>
              <a:t>(</a:t>
            </a:r>
            <a:r>
              <a:rPr lang="en-US" sz="1400" dirty="0" err="1">
                <a:solidFill>
                  <a:srgbClr val="00FF00"/>
                </a:solidFill>
                <a:latin typeface="Courier"/>
                <a:cs typeface="Courier"/>
              </a:rPr>
              <a:t>gcf</a:t>
            </a:r>
            <a:r>
              <a:rPr lang="en-US" sz="1400" dirty="0">
                <a:solidFill>
                  <a:srgbClr val="00FF00"/>
                </a:solidFill>
                <a:latin typeface="Courier"/>
                <a:cs typeface="Courier"/>
              </a:rPr>
              <a:t>)</a:t>
            </a:r>
          </a:p>
        </p:txBody>
      </p:sp>
      <p:sp>
        <p:nvSpPr>
          <p:cNvPr id="55" name="Snip Single Corner Rectangle 54"/>
          <p:cNvSpPr/>
          <p:nvPr/>
        </p:nvSpPr>
        <p:spPr>
          <a:xfrm flipH="1">
            <a:off x="1514149" y="1079493"/>
            <a:ext cx="987587" cy="1206508"/>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err="1" smtClean="0">
                <a:solidFill>
                  <a:srgbClr val="00FF00"/>
                </a:solidFill>
                <a:latin typeface="Courier"/>
                <a:cs typeface="Courier"/>
              </a:rPr>
              <a:t>Openfire</a:t>
            </a:r>
            <a:r>
              <a:rPr lang="en-US" sz="1400" dirty="0" smtClean="0">
                <a:solidFill>
                  <a:srgbClr val="00FF00"/>
                </a:solidFill>
                <a:latin typeface="Courier"/>
                <a:cs typeface="Courier"/>
              </a:rPr>
              <a:t> web portal</a:t>
            </a:r>
            <a:endParaRPr lang="en-US" sz="1400" dirty="0">
              <a:solidFill>
                <a:srgbClr val="00FF00"/>
              </a:solidFill>
              <a:latin typeface="Courier"/>
              <a:cs typeface="Courier"/>
            </a:endParaRPr>
          </a:p>
        </p:txBody>
      </p:sp>
      <p:sp>
        <p:nvSpPr>
          <p:cNvPr id="56" name="Snip Single Corner Rectangle 55"/>
          <p:cNvSpPr/>
          <p:nvPr/>
        </p:nvSpPr>
        <p:spPr>
          <a:xfrm flipH="1">
            <a:off x="2638835" y="1079493"/>
            <a:ext cx="987587" cy="1206508"/>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err="1" smtClean="0">
                <a:solidFill>
                  <a:srgbClr val="00FF00"/>
                </a:solidFill>
                <a:latin typeface="Courier"/>
                <a:cs typeface="Courier"/>
              </a:rPr>
              <a:t>Openfire</a:t>
            </a:r>
            <a:r>
              <a:rPr lang="en-US" sz="1400" dirty="0" smtClean="0">
                <a:solidFill>
                  <a:srgbClr val="00FF00"/>
                </a:solidFill>
                <a:latin typeface="Courier"/>
                <a:cs typeface="Courier"/>
              </a:rPr>
              <a:t> logs</a:t>
            </a:r>
            <a:endParaRPr lang="en-US" sz="1400" dirty="0">
              <a:solidFill>
                <a:srgbClr val="00FF00"/>
              </a:solidFill>
              <a:latin typeface="Courier"/>
              <a:cs typeface="Courier"/>
            </a:endParaRPr>
          </a:p>
        </p:txBody>
      </p:sp>
      <p:sp>
        <p:nvSpPr>
          <p:cNvPr id="57" name="Snip Single Corner Rectangle 56"/>
          <p:cNvSpPr/>
          <p:nvPr/>
        </p:nvSpPr>
        <p:spPr>
          <a:xfrm flipH="1">
            <a:off x="3763521" y="1079493"/>
            <a:ext cx="987587" cy="1206508"/>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smtClean="0">
                <a:solidFill>
                  <a:srgbClr val="00FF00"/>
                </a:solidFill>
                <a:latin typeface="Courier"/>
                <a:cs typeface="Courier"/>
              </a:rPr>
              <a:t>Client credent</a:t>
            </a:r>
          </a:p>
          <a:p>
            <a:pPr algn="ctr">
              <a:defRPr/>
            </a:pPr>
            <a:r>
              <a:rPr lang="en-US" sz="1400" dirty="0">
                <a:solidFill>
                  <a:srgbClr val="00FF00"/>
                </a:solidFill>
                <a:latin typeface="Courier"/>
                <a:cs typeface="Courier"/>
              </a:rPr>
              <a:t>-</a:t>
            </a:r>
            <a:r>
              <a:rPr lang="en-US" sz="1400" dirty="0" err="1" smtClean="0">
                <a:solidFill>
                  <a:srgbClr val="00FF00"/>
                </a:solidFill>
                <a:latin typeface="Courier"/>
                <a:cs typeface="Courier"/>
              </a:rPr>
              <a:t>ials</a:t>
            </a:r>
            <a:endParaRPr lang="en-US" sz="1400" dirty="0">
              <a:solidFill>
                <a:srgbClr val="00FF00"/>
              </a:solidFill>
              <a:latin typeface="Courier"/>
              <a:cs typeface="Courier"/>
            </a:endParaRPr>
          </a:p>
        </p:txBody>
      </p:sp>
      <p:sp>
        <p:nvSpPr>
          <p:cNvPr id="58" name="Snip Single Corner Rectangle 57"/>
          <p:cNvSpPr/>
          <p:nvPr/>
        </p:nvSpPr>
        <p:spPr>
          <a:xfrm flipH="1">
            <a:off x="322620" y="4888473"/>
            <a:ext cx="987587" cy="802940"/>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smtClean="0">
                <a:solidFill>
                  <a:srgbClr val="00FF00"/>
                </a:solidFill>
                <a:latin typeface="Courier"/>
                <a:cs typeface="Courier"/>
              </a:rPr>
              <a:t>Chat clients </a:t>
            </a:r>
          </a:p>
          <a:p>
            <a:pPr algn="ctr">
              <a:defRPr/>
            </a:pPr>
            <a:r>
              <a:rPr lang="en-US" sz="1400" dirty="0" smtClean="0">
                <a:solidFill>
                  <a:srgbClr val="00FF00"/>
                </a:solidFill>
                <a:latin typeface="Courier"/>
                <a:cs typeface="Courier"/>
              </a:rPr>
              <a:t>+ certs</a:t>
            </a:r>
            <a:endParaRPr lang="en-US" sz="1400" dirty="0">
              <a:solidFill>
                <a:srgbClr val="00FF00"/>
              </a:solidFill>
              <a:latin typeface="Courier"/>
              <a:cs typeface="Courier"/>
            </a:endParaRPr>
          </a:p>
        </p:txBody>
      </p:sp>
      <p:sp>
        <p:nvSpPr>
          <p:cNvPr id="59" name="Snip Single Corner Rectangle 58"/>
          <p:cNvSpPr/>
          <p:nvPr/>
        </p:nvSpPr>
        <p:spPr>
          <a:xfrm flipH="1">
            <a:off x="1350468" y="4888473"/>
            <a:ext cx="987587" cy="802940"/>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smtClean="0">
                <a:solidFill>
                  <a:srgbClr val="00FF00"/>
                </a:solidFill>
                <a:latin typeface="Courier"/>
                <a:cs typeface="Courier"/>
              </a:rPr>
              <a:t>Repo service</a:t>
            </a:r>
          </a:p>
          <a:p>
            <a:pPr algn="ctr">
              <a:defRPr/>
            </a:pPr>
            <a:r>
              <a:rPr lang="en-US" sz="1400" dirty="0" smtClean="0">
                <a:solidFill>
                  <a:srgbClr val="00FF00"/>
                </a:solidFill>
                <a:latin typeface="Courier"/>
                <a:cs typeface="Courier"/>
              </a:rPr>
              <a:t>+ certs</a:t>
            </a:r>
            <a:endParaRPr lang="en-US" sz="1400" dirty="0">
              <a:solidFill>
                <a:srgbClr val="00FF00"/>
              </a:solidFill>
              <a:latin typeface="Courier"/>
              <a:cs typeface="Courier"/>
            </a:endParaRPr>
          </a:p>
        </p:txBody>
      </p:sp>
      <p:sp>
        <p:nvSpPr>
          <p:cNvPr id="60" name="Snip Single Corner Rectangle 59"/>
          <p:cNvSpPr/>
          <p:nvPr/>
        </p:nvSpPr>
        <p:spPr>
          <a:xfrm flipH="1">
            <a:off x="325329" y="5748562"/>
            <a:ext cx="987587" cy="802940"/>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smtClean="0">
                <a:solidFill>
                  <a:srgbClr val="00FF00"/>
                </a:solidFill>
                <a:latin typeface="Courier"/>
                <a:cs typeface="Courier"/>
              </a:rPr>
              <a:t>Repo DB</a:t>
            </a:r>
            <a:endParaRPr lang="en-US" sz="1400" dirty="0">
              <a:solidFill>
                <a:srgbClr val="00FF00"/>
              </a:solidFill>
              <a:latin typeface="Courier"/>
              <a:cs typeface="Courier"/>
            </a:endParaRPr>
          </a:p>
        </p:txBody>
      </p:sp>
      <p:sp>
        <p:nvSpPr>
          <p:cNvPr id="61" name="Snip Single Corner Rectangle 60"/>
          <p:cNvSpPr/>
          <p:nvPr/>
        </p:nvSpPr>
        <p:spPr>
          <a:xfrm flipH="1">
            <a:off x="1350468" y="5744055"/>
            <a:ext cx="987587" cy="802940"/>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smtClean="0">
                <a:solidFill>
                  <a:srgbClr val="00FF00"/>
                </a:solidFill>
                <a:latin typeface="Courier"/>
                <a:cs typeface="Courier"/>
              </a:rPr>
              <a:t>IMF PSM logs</a:t>
            </a:r>
            <a:endParaRPr lang="en-US" sz="1400" dirty="0">
              <a:solidFill>
                <a:srgbClr val="00FF00"/>
              </a:solidFill>
              <a:latin typeface="Courier"/>
              <a:cs typeface="Courier"/>
            </a:endParaRPr>
          </a:p>
        </p:txBody>
      </p:sp>
      <p:sp>
        <p:nvSpPr>
          <p:cNvPr id="62" name="Snip Single Corner Rectangle 61"/>
          <p:cNvSpPr/>
          <p:nvPr/>
        </p:nvSpPr>
        <p:spPr>
          <a:xfrm flipH="1">
            <a:off x="2730030" y="4888473"/>
            <a:ext cx="987587" cy="802940"/>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smtClean="0">
                <a:solidFill>
                  <a:srgbClr val="00FF00"/>
                </a:solidFill>
                <a:latin typeface="Courier"/>
                <a:cs typeface="Courier"/>
              </a:rPr>
              <a:t>OMF-like EC + RC</a:t>
            </a:r>
            <a:endParaRPr lang="en-US" sz="1400" dirty="0">
              <a:solidFill>
                <a:srgbClr val="00FF00"/>
              </a:solidFill>
              <a:latin typeface="Courier"/>
              <a:cs typeface="Courier"/>
            </a:endParaRPr>
          </a:p>
        </p:txBody>
      </p:sp>
      <p:sp>
        <p:nvSpPr>
          <p:cNvPr id="64" name="Snip Single Corner Rectangle 63"/>
          <p:cNvSpPr/>
          <p:nvPr/>
        </p:nvSpPr>
        <p:spPr>
          <a:xfrm flipH="1">
            <a:off x="2730030" y="5744055"/>
            <a:ext cx="987587" cy="802940"/>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smtClean="0">
                <a:solidFill>
                  <a:srgbClr val="00FF00"/>
                </a:solidFill>
                <a:latin typeface="Courier"/>
                <a:cs typeface="Courier"/>
              </a:rPr>
              <a:t>+ certs</a:t>
            </a:r>
            <a:endParaRPr lang="en-US" sz="1400" dirty="0">
              <a:solidFill>
                <a:srgbClr val="00FF00"/>
              </a:solidFill>
              <a:latin typeface="Courier"/>
              <a:cs typeface="Courier"/>
            </a:endParaRPr>
          </a:p>
        </p:txBody>
      </p:sp>
      <p:sp>
        <p:nvSpPr>
          <p:cNvPr id="65" name="Snip Single Corner Rectangle 64"/>
          <p:cNvSpPr/>
          <p:nvPr/>
        </p:nvSpPr>
        <p:spPr>
          <a:xfrm flipH="1">
            <a:off x="3763707" y="4888473"/>
            <a:ext cx="987587" cy="802940"/>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smtClean="0">
                <a:solidFill>
                  <a:srgbClr val="00FF00"/>
                </a:solidFill>
                <a:latin typeface="Courier"/>
                <a:cs typeface="Courier"/>
              </a:rPr>
              <a:t>OMF-like AM</a:t>
            </a:r>
            <a:endParaRPr lang="en-US" sz="1400" dirty="0">
              <a:solidFill>
                <a:srgbClr val="00FF00"/>
              </a:solidFill>
              <a:latin typeface="Courier"/>
              <a:cs typeface="Courier"/>
            </a:endParaRPr>
          </a:p>
        </p:txBody>
      </p:sp>
      <p:sp>
        <p:nvSpPr>
          <p:cNvPr id="66" name="Snip Single Corner Rectangle 65"/>
          <p:cNvSpPr/>
          <p:nvPr/>
        </p:nvSpPr>
        <p:spPr>
          <a:xfrm flipH="1">
            <a:off x="3771452" y="5728755"/>
            <a:ext cx="987587" cy="802940"/>
          </a:xfrm>
          <a:prstGeom prst="snip1Rect">
            <a:avLst>
              <a:gd name="adj" fmla="val 3791"/>
            </a:avLst>
          </a:prstGeom>
          <a:solidFill>
            <a:schemeClr val="tx1">
              <a:lumMod val="85000"/>
              <a:lumOff val="15000"/>
            </a:schemeClr>
          </a:solidFill>
          <a:ln w="12700" cmpd="sng">
            <a:solidFill>
              <a:srgbClr val="FFFF00"/>
            </a:solidFill>
          </a:ln>
        </p:spPr>
        <p:style>
          <a:lnRef idx="1">
            <a:schemeClr val="dk1"/>
          </a:lnRef>
          <a:fillRef idx="3">
            <a:schemeClr val="dk1"/>
          </a:fillRef>
          <a:effectRef idx="2">
            <a:schemeClr val="dk1"/>
          </a:effectRef>
          <a:fontRef idx="minor">
            <a:schemeClr val="lt1"/>
          </a:fontRef>
        </p:style>
        <p:txBody>
          <a:bodyPr lIns="0" tIns="0" rIns="0" bIns="0" anchor="ctr"/>
          <a:lstStyle/>
          <a:p>
            <a:pPr algn="ctr">
              <a:defRPr/>
            </a:pPr>
            <a:r>
              <a:rPr lang="en-US" sz="1400" dirty="0" smtClean="0">
                <a:solidFill>
                  <a:srgbClr val="00FF00"/>
                </a:solidFill>
                <a:latin typeface="Courier"/>
                <a:cs typeface="Courier"/>
              </a:rPr>
              <a:t>Flukes</a:t>
            </a:r>
            <a:endParaRPr lang="en-US" sz="1400" dirty="0">
              <a:solidFill>
                <a:srgbClr val="00FF00"/>
              </a:solidFill>
              <a:latin typeface="Courier"/>
              <a:cs typeface="Courier"/>
            </a:endParaRPr>
          </a:p>
        </p:txBody>
      </p:sp>
      <p:sp>
        <p:nvSpPr>
          <p:cNvPr id="67" name="Content Placeholder 2"/>
          <p:cNvSpPr txBox="1">
            <a:spLocks/>
          </p:cNvSpPr>
          <p:nvPr/>
        </p:nvSpPr>
        <p:spPr bwMode="auto">
          <a:xfrm>
            <a:off x="4759039" y="1928687"/>
            <a:ext cx="4156361" cy="601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080808"/>
                </a:solidFill>
                <a:latin typeface="Arial"/>
                <a:ea typeface="+mn-ea"/>
                <a:cs typeface="Arial"/>
              </a:defRPr>
            </a:lvl1pPr>
            <a:lvl2pPr marL="742950" indent="-285750" algn="l" rtl="0" eaLnBrk="1" fontAlgn="base" hangingPunct="1">
              <a:spcBef>
                <a:spcPct val="20000"/>
              </a:spcBef>
              <a:spcAft>
                <a:spcPct val="0"/>
              </a:spcAft>
              <a:buChar char="–"/>
              <a:defRPr sz="2400">
                <a:solidFill>
                  <a:srgbClr val="080808"/>
                </a:solidFill>
                <a:latin typeface="Arial"/>
                <a:ea typeface="+mn-ea"/>
                <a:cs typeface="Arial"/>
              </a:defRPr>
            </a:lvl2pPr>
            <a:lvl3pPr marL="1143000" indent="-228600" algn="l" rtl="0" eaLnBrk="1" fontAlgn="base" hangingPunct="1">
              <a:spcBef>
                <a:spcPct val="20000"/>
              </a:spcBef>
              <a:spcAft>
                <a:spcPct val="0"/>
              </a:spcAft>
              <a:buChar char="•"/>
              <a:defRPr sz="2000">
                <a:solidFill>
                  <a:srgbClr val="080808"/>
                </a:solidFill>
                <a:latin typeface="Arial"/>
                <a:ea typeface="+mn-ea"/>
                <a:cs typeface="Arial"/>
              </a:defRPr>
            </a:lvl3pPr>
            <a:lvl4pPr marL="1600200" indent="-228600" algn="l" rtl="0" eaLnBrk="1" fontAlgn="base" hangingPunct="1">
              <a:spcBef>
                <a:spcPct val="20000"/>
              </a:spcBef>
              <a:spcAft>
                <a:spcPct val="0"/>
              </a:spcAft>
              <a:buChar char="–"/>
              <a:defRPr>
                <a:solidFill>
                  <a:srgbClr val="080808"/>
                </a:solidFill>
                <a:latin typeface="Arial"/>
                <a:ea typeface="+mn-ea"/>
                <a:cs typeface="Arial"/>
              </a:defRPr>
            </a:lvl4pPr>
            <a:lvl5pPr marL="2057400" indent="-228600" algn="l" rtl="0" eaLnBrk="1" fontAlgn="base" hangingPunct="1">
              <a:spcBef>
                <a:spcPct val="20000"/>
              </a:spcBef>
              <a:spcAft>
                <a:spcPct val="0"/>
              </a:spcAft>
              <a:buChar char="»"/>
              <a:defRPr>
                <a:solidFill>
                  <a:srgbClr val="080808"/>
                </a:solidFill>
                <a:latin typeface="Arial"/>
                <a:ea typeface="+mn-ea"/>
                <a:cs typeface="Arial"/>
              </a:defRPr>
            </a:lvl5pPr>
            <a:lvl6pPr marL="2514600" indent="-228600" algn="l" rtl="0" eaLnBrk="1" fontAlgn="base" hangingPunct="1">
              <a:spcBef>
                <a:spcPct val="20000"/>
              </a:spcBef>
              <a:spcAft>
                <a:spcPct val="0"/>
              </a:spcAft>
              <a:buChar char="»"/>
              <a:defRPr sz="2000">
                <a:solidFill>
                  <a:srgbClr val="080808"/>
                </a:solidFill>
                <a:latin typeface="+mn-lt"/>
                <a:ea typeface="+mn-ea"/>
                <a:cs typeface="+mn-cs"/>
              </a:defRPr>
            </a:lvl6pPr>
            <a:lvl7pPr marL="2971800" indent="-228600" algn="l" rtl="0" eaLnBrk="1" fontAlgn="base" hangingPunct="1">
              <a:spcBef>
                <a:spcPct val="20000"/>
              </a:spcBef>
              <a:spcAft>
                <a:spcPct val="0"/>
              </a:spcAft>
              <a:buChar char="»"/>
              <a:defRPr sz="2000">
                <a:solidFill>
                  <a:srgbClr val="080808"/>
                </a:solidFill>
                <a:latin typeface="+mn-lt"/>
                <a:ea typeface="+mn-ea"/>
                <a:cs typeface="+mn-cs"/>
              </a:defRPr>
            </a:lvl7pPr>
            <a:lvl8pPr marL="3429000" indent="-228600" algn="l" rtl="0" eaLnBrk="1" fontAlgn="base" hangingPunct="1">
              <a:spcBef>
                <a:spcPct val="20000"/>
              </a:spcBef>
              <a:spcAft>
                <a:spcPct val="0"/>
              </a:spcAft>
              <a:buChar char="»"/>
              <a:defRPr sz="2000">
                <a:solidFill>
                  <a:srgbClr val="080808"/>
                </a:solidFill>
                <a:latin typeface="+mn-lt"/>
                <a:ea typeface="+mn-ea"/>
                <a:cs typeface="+mn-cs"/>
              </a:defRPr>
            </a:lvl8pPr>
            <a:lvl9pPr marL="3886200" indent="-228600" algn="l" rtl="0" eaLnBrk="1" fontAlgn="base" hangingPunct="1">
              <a:spcBef>
                <a:spcPct val="20000"/>
              </a:spcBef>
              <a:spcAft>
                <a:spcPct val="0"/>
              </a:spcAft>
              <a:buChar char="»"/>
              <a:defRPr sz="2000">
                <a:solidFill>
                  <a:srgbClr val="080808"/>
                </a:solidFill>
                <a:latin typeface="+mn-lt"/>
                <a:ea typeface="+mn-ea"/>
                <a:cs typeface="+mn-cs"/>
              </a:defRPr>
            </a:lvl9pPr>
          </a:lstStyle>
          <a:p>
            <a:r>
              <a:rPr lang="en-US" sz="2400" dirty="0" smtClean="0"/>
              <a:t>Chat client communication</a:t>
            </a:r>
            <a:endParaRPr lang="en-US" sz="2400" dirty="0"/>
          </a:p>
        </p:txBody>
      </p:sp>
      <p:sp>
        <p:nvSpPr>
          <p:cNvPr id="74" name="Content Placeholder 2"/>
          <p:cNvSpPr txBox="1">
            <a:spLocks/>
          </p:cNvSpPr>
          <p:nvPr/>
        </p:nvSpPr>
        <p:spPr bwMode="auto">
          <a:xfrm>
            <a:off x="4759039" y="2546380"/>
            <a:ext cx="4156361" cy="601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080808"/>
                </a:solidFill>
                <a:latin typeface="Arial"/>
                <a:ea typeface="+mn-ea"/>
                <a:cs typeface="Arial"/>
              </a:defRPr>
            </a:lvl1pPr>
            <a:lvl2pPr marL="742950" indent="-285750" algn="l" rtl="0" eaLnBrk="1" fontAlgn="base" hangingPunct="1">
              <a:spcBef>
                <a:spcPct val="20000"/>
              </a:spcBef>
              <a:spcAft>
                <a:spcPct val="0"/>
              </a:spcAft>
              <a:buChar char="–"/>
              <a:defRPr sz="2400">
                <a:solidFill>
                  <a:srgbClr val="080808"/>
                </a:solidFill>
                <a:latin typeface="Arial"/>
                <a:ea typeface="+mn-ea"/>
                <a:cs typeface="Arial"/>
              </a:defRPr>
            </a:lvl2pPr>
            <a:lvl3pPr marL="1143000" indent="-228600" algn="l" rtl="0" eaLnBrk="1" fontAlgn="base" hangingPunct="1">
              <a:spcBef>
                <a:spcPct val="20000"/>
              </a:spcBef>
              <a:spcAft>
                <a:spcPct val="0"/>
              </a:spcAft>
              <a:buChar char="•"/>
              <a:defRPr sz="2000">
                <a:solidFill>
                  <a:srgbClr val="080808"/>
                </a:solidFill>
                <a:latin typeface="Arial"/>
                <a:ea typeface="+mn-ea"/>
                <a:cs typeface="Arial"/>
              </a:defRPr>
            </a:lvl3pPr>
            <a:lvl4pPr marL="1600200" indent="-228600" algn="l" rtl="0" eaLnBrk="1" fontAlgn="base" hangingPunct="1">
              <a:spcBef>
                <a:spcPct val="20000"/>
              </a:spcBef>
              <a:spcAft>
                <a:spcPct val="0"/>
              </a:spcAft>
              <a:buChar char="–"/>
              <a:defRPr>
                <a:solidFill>
                  <a:srgbClr val="080808"/>
                </a:solidFill>
                <a:latin typeface="Arial"/>
                <a:ea typeface="+mn-ea"/>
                <a:cs typeface="Arial"/>
              </a:defRPr>
            </a:lvl4pPr>
            <a:lvl5pPr marL="2057400" indent="-228600" algn="l" rtl="0" eaLnBrk="1" fontAlgn="base" hangingPunct="1">
              <a:spcBef>
                <a:spcPct val="20000"/>
              </a:spcBef>
              <a:spcAft>
                <a:spcPct val="0"/>
              </a:spcAft>
              <a:buChar char="»"/>
              <a:defRPr>
                <a:solidFill>
                  <a:srgbClr val="080808"/>
                </a:solidFill>
                <a:latin typeface="Arial"/>
                <a:ea typeface="+mn-ea"/>
                <a:cs typeface="Arial"/>
              </a:defRPr>
            </a:lvl5pPr>
            <a:lvl6pPr marL="2514600" indent="-228600" algn="l" rtl="0" eaLnBrk="1" fontAlgn="base" hangingPunct="1">
              <a:spcBef>
                <a:spcPct val="20000"/>
              </a:spcBef>
              <a:spcAft>
                <a:spcPct val="0"/>
              </a:spcAft>
              <a:buChar char="»"/>
              <a:defRPr sz="2000">
                <a:solidFill>
                  <a:srgbClr val="080808"/>
                </a:solidFill>
                <a:latin typeface="+mn-lt"/>
                <a:ea typeface="+mn-ea"/>
                <a:cs typeface="+mn-cs"/>
              </a:defRPr>
            </a:lvl6pPr>
            <a:lvl7pPr marL="2971800" indent="-228600" algn="l" rtl="0" eaLnBrk="1" fontAlgn="base" hangingPunct="1">
              <a:spcBef>
                <a:spcPct val="20000"/>
              </a:spcBef>
              <a:spcAft>
                <a:spcPct val="0"/>
              </a:spcAft>
              <a:buChar char="»"/>
              <a:defRPr sz="2000">
                <a:solidFill>
                  <a:srgbClr val="080808"/>
                </a:solidFill>
                <a:latin typeface="+mn-lt"/>
                <a:ea typeface="+mn-ea"/>
                <a:cs typeface="+mn-cs"/>
              </a:defRPr>
            </a:lvl7pPr>
            <a:lvl8pPr marL="3429000" indent="-228600" algn="l" rtl="0" eaLnBrk="1" fontAlgn="base" hangingPunct="1">
              <a:spcBef>
                <a:spcPct val="20000"/>
              </a:spcBef>
              <a:spcAft>
                <a:spcPct val="0"/>
              </a:spcAft>
              <a:buChar char="»"/>
              <a:defRPr sz="2000">
                <a:solidFill>
                  <a:srgbClr val="080808"/>
                </a:solidFill>
                <a:latin typeface="+mn-lt"/>
                <a:ea typeface="+mn-ea"/>
                <a:cs typeface="+mn-cs"/>
              </a:defRPr>
            </a:lvl8pPr>
            <a:lvl9pPr marL="3886200" indent="-228600" algn="l" rtl="0" eaLnBrk="1" fontAlgn="base" hangingPunct="1">
              <a:spcBef>
                <a:spcPct val="20000"/>
              </a:spcBef>
              <a:spcAft>
                <a:spcPct val="0"/>
              </a:spcAft>
              <a:buChar char="»"/>
              <a:defRPr sz="2000">
                <a:solidFill>
                  <a:srgbClr val="080808"/>
                </a:solidFill>
                <a:latin typeface="+mn-lt"/>
                <a:ea typeface="+mn-ea"/>
                <a:cs typeface="+mn-cs"/>
              </a:defRPr>
            </a:lvl9pPr>
          </a:lstStyle>
          <a:p>
            <a:r>
              <a:rPr lang="en-US" sz="2400" dirty="0" smtClean="0"/>
              <a:t>OMF-like EC-RC experiment</a:t>
            </a:r>
            <a:endParaRPr lang="en-US" sz="2400" dirty="0"/>
          </a:p>
        </p:txBody>
      </p:sp>
      <p:sp>
        <p:nvSpPr>
          <p:cNvPr id="75" name="Content Placeholder 2"/>
          <p:cNvSpPr txBox="1">
            <a:spLocks/>
          </p:cNvSpPr>
          <p:nvPr/>
        </p:nvSpPr>
        <p:spPr bwMode="auto">
          <a:xfrm>
            <a:off x="4759039" y="3393558"/>
            <a:ext cx="4156361" cy="601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080808"/>
                </a:solidFill>
                <a:latin typeface="Arial"/>
                <a:ea typeface="+mn-ea"/>
                <a:cs typeface="Arial"/>
              </a:defRPr>
            </a:lvl1pPr>
            <a:lvl2pPr marL="742950" indent="-285750" algn="l" rtl="0" eaLnBrk="1" fontAlgn="base" hangingPunct="1">
              <a:spcBef>
                <a:spcPct val="20000"/>
              </a:spcBef>
              <a:spcAft>
                <a:spcPct val="0"/>
              </a:spcAft>
              <a:buChar char="–"/>
              <a:defRPr sz="2400">
                <a:solidFill>
                  <a:srgbClr val="080808"/>
                </a:solidFill>
                <a:latin typeface="Arial"/>
                <a:ea typeface="+mn-ea"/>
                <a:cs typeface="Arial"/>
              </a:defRPr>
            </a:lvl2pPr>
            <a:lvl3pPr marL="1143000" indent="-228600" algn="l" rtl="0" eaLnBrk="1" fontAlgn="base" hangingPunct="1">
              <a:spcBef>
                <a:spcPct val="20000"/>
              </a:spcBef>
              <a:spcAft>
                <a:spcPct val="0"/>
              </a:spcAft>
              <a:buChar char="•"/>
              <a:defRPr sz="2000">
                <a:solidFill>
                  <a:srgbClr val="080808"/>
                </a:solidFill>
                <a:latin typeface="Arial"/>
                <a:ea typeface="+mn-ea"/>
                <a:cs typeface="Arial"/>
              </a:defRPr>
            </a:lvl3pPr>
            <a:lvl4pPr marL="1600200" indent="-228600" algn="l" rtl="0" eaLnBrk="1" fontAlgn="base" hangingPunct="1">
              <a:spcBef>
                <a:spcPct val="20000"/>
              </a:spcBef>
              <a:spcAft>
                <a:spcPct val="0"/>
              </a:spcAft>
              <a:buChar char="–"/>
              <a:defRPr>
                <a:solidFill>
                  <a:srgbClr val="080808"/>
                </a:solidFill>
                <a:latin typeface="Arial"/>
                <a:ea typeface="+mn-ea"/>
                <a:cs typeface="Arial"/>
              </a:defRPr>
            </a:lvl4pPr>
            <a:lvl5pPr marL="2057400" indent="-228600" algn="l" rtl="0" eaLnBrk="1" fontAlgn="base" hangingPunct="1">
              <a:spcBef>
                <a:spcPct val="20000"/>
              </a:spcBef>
              <a:spcAft>
                <a:spcPct val="0"/>
              </a:spcAft>
              <a:buChar char="»"/>
              <a:defRPr>
                <a:solidFill>
                  <a:srgbClr val="080808"/>
                </a:solidFill>
                <a:latin typeface="Arial"/>
                <a:ea typeface="+mn-ea"/>
                <a:cs typeface="Arial"/>
              </a:defRPr>
            </a:lvl5pPr>
            <a:lvl6pPr marL="2514600" indent="-228600" algn="l" rtl="0" eaLnBrk="1" fontAlgn="base" hangingPunct="1">
              <a:spcBef>
                <a:spcPct val="20000"/>
              </a:spcBef>
              <a:spcAft>
                <a:spcPct val="0"/>
              </a:spcAft>
              <a:buChar char="»"/>
              <a:defRPr sz="2000">
                <a:solidFill>
                  <a:srgbClr val="080808"/>
                </a:solidFill>
                <a:latin typeface="+mn-lt"/>
                <a:ea typeface="+mn-ea"/>
                <a:cs typeface="+mn-cs"/>
              </a:defRPr>
            </a:lvl6pPr>
            <a:lvl7pPr marL="2971800" indent="-228600" algn="l" rtl="0" eaLnBrk="1" fontAlgn="base" hangingPunct="1">
              <a:spcBef>
                <a:spcPct val="20000"/>
              </a:spcBef>
              <a:spcAft>
                <a:spcPct val="0"/>
              </a:spcAft>
              <a:buChar char="»"/>
              <a:defRPr sz="2000">
                <a:solidFill>
                  <a:srgbClr val="080808"/>
                </a:solidFill>
                <a:latin typeface="+mn-lt"/>
                <a:ea typeface="+mn-ea"/>
                <a:cs typeface="+mn-cs"/>
              </a:defRPr>
            </a:lvl7pPr>
            <a:lvl8pPr marL="3429000" indent="-228600" algn="l" rtl="0" eaLnBrk="1" fontAlgn="base" hangingPunct="1">
              <a:spcBef>
                <a:spcPct val="20000"/>
              </a:spcBef>
              <a:spcAft>
                <a:spcPct val="0"/>
              </a:spcAft>
              <a:buChar char="»"/>
              <a:defRPr sz="2000">
                <a:solidFill>
                  <a:srgbClr val="080808"/>
                </a:solidFill>
                <a:latin typeface="+mn-lt"/>
                <a:ea typeface="+mn-ea"/>
                <a:cs typeface="+mn-cs"/>
              </a:defRPr>
            </a:lvl8pPr>
            <a:lvl9pPr marL="3886200" indent="-228600" algn="l" rtl="0" eaLnBrk="1" fontAlgn="base" hangingPunct="1">
              <a:spcBef>
                <a:spcPct val="20000"/>
              </a:spcBef>
              <a:spcAft>
                <a:spcPct val="0"/>
              </a:spcAft>
              <a:buChar char="»"/>
              <a:defRPr sz="2000">
                <a:solidFill>
                  <a:srgbClr val="080808"/>
                </a:solidFill>
                <a:latin typeface="+mn-lt"/>
                <a:ea typeface="+mn-ea"/>
                <a:cs typeface="+mn-cs"/>
              </a:defRPr>
            </a:lvl9pPr>
          </a:lstStyle>
          <a:p>
            <a:r>
              <a:rPr lang="en-US" sz="2400" dirty="0" smtClean="0"/>
              <a:t>Replace OMF EC cert </a:t>
            </a:r>
            <a:r>
              <a:rPr lang="en-US" sz="2400" dirty="0" smtClean="0">
                <a:sym typeface="Wingdings"/>
              </a:rPr>
              <a:t> connect fails</a:t>
            </a:r>
            <a:endParaRPr lang="en-US" sz="2400" dirty="0"/>
          </a:p>
        </p:txBody>
      </p:sp>
      <p:sp>
        <p:nvSpPr>
          <p:cNvPr id="76" name="Content Placeholder 2"/>
          <p:cNvSpPr txBox="1">
            <a:spLocks/>
          </p:cNvSpPr>
          <p:nvPr/>
        </p:nvSpPr>
        <p:spPr bwMode="auto">
          <a:xfrm>
            <a:off x="4759039" y="4240735"/>
            <a:ext cx="4156361" cy="12506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080808"/>
                </a:solidFill>
                <a:latin typeface="Arial"/>
                <a:ea typeface="+mn-ea"/>
                <a:cs typeface="Arial"/>
              </a:defRPr>
            </a:lvl1pPr>
            <a:lvl2pPr marL="742950" indent="-285750" algn="l" rtl="0" eaLnBrk="1" fontAlgn="base" hangingPunct="1">
              <a:spcBef>
                <a:spcPct val="20000"/>
              </a:spcBef>
              <a:spcAft>
                <a:spcPct val="0"/>
              </a:spcAft>
              <a:buChar char="–"/>
              <a:defRPr sz="2400">
                <a:solidFill>
                  <a:srgbClr val="080808"/>
                </a:solidFill>
                <a:latin typeface="Arial"/>
                <a:ea typeface="+mn-ea"/>
                <a:cs typeface="Arial"/>
              </a:defRPr>
            </a:lvl2pPr>
            <a:lvl3pPr marL="1143000" indent="-228600" algn="l" rtl="0" eaLnBrk="1" fontAlgn="base" hangingPunct="1">
              <a:spcBef>
                <a:spcPct val="20000"/>
              </a:spcBef>
              <a:spcAft>
                <a:spcPct val="0"/>
              </a:spcAft>
              <a:buChar char="•"/>
              <a:defRPr sz="2000">
                <a:solidFill>
                  <a:srgbClr val="080808"/>
                </a:solidFill>
                <a:latin typeface="Arial"/>
                <a:ea typeface="+mn-ea"/>
                <a:cs typeface="Arial"/>
              </a:defRPr>
            </a:lvl3pPr>
            <a:lvl4pPr marL="1600200" indent="-228600" algn="l" rtl="0" eaLnBrk="1" fontAlgn="base" hangingPunct="1">
              <a:spcBef>
                <a:spcPct val="20000"/>
              </a:spcBef>
              <a:spcAft>
                <a:spcPct val="0"/>
              </a:spcAft>
              <a:buChar char="–"/>
              <a:defRPr>
                <a:solidFill>
                  <a:srgbClr val="080808"/>
                </a:solidFill>
                <a:latin typeface="Arial"/>
                <a:ea typeface="+mn-ea"/>
                <a:cs typeface="Arial"/>
              </a:defRPr>
            </a:lvl4pPr>
            <a:lvl5pPr marL="2057400" indent="-228600" algn="l" rtl="0" eaLnBrk="1" fontAlgn="base" hangingPunct="1">
              <a:spcBef>
                <a:spcPct val="20000"/>
              </a:spcBef>
              <a:spcAft>
                <a:spcPct val="0"/>
              </a:spcAft>
              <a:buChar char="»"/>
              <a:defRPr>
                <a:solidFill>
                  <a:srgbClr val="080808"/>
                </a:solidFill>
                <a:latin typeface="Arial"/>
                <a:ea typeface="+mn-ea"/>
                <a:cs typeface="Arial"/>
              </a:defRPr>
            </a:lvl5pPr>
            <a:lvl6pPr marL="2514600" indent="-228600" algn="l" rtl="0" eaLnBrk="1" fontAlgn="base" hangingPunct="1">
              <a:spcBef>
                <a:spcPct val="20000"/>
              </a:spcBef>
              <a:spcAft>
                <a:spcPct val="0"/>
              </a:spcAft>
              <a:buChar char="»"/>
              <a:defRPr sz="2000">
                <a:solidFill>
                  <a:srgbClr val="080808"/>
                </a:solidFill>
                <a:latin typeface="+mn-lt"/>
                <a:ea typeface="+mn-ea"/>
                <a:cs typeface="+mn-cs"/>
              </a:defRPr>
            </a:lvl6pPr>
            <a:lvl7pPr marL="2971800" indent="-228600" algn="l" rtl="0" eaLnBrk="1" fontAlgn="base" hangingPunct="1">
              <a:spcBef>
                <a:spcPct val="20000"/>
              </a:spcBef>
              <a:spcAft>
                <a:spcPct val="0"/>
              </a:spcAft>
              <a:buChar char="»"/>
              <a:defRPr sz="2000">
                <a:solidFill>
                  <a:srgbClr val="080808"/>
                </a:solidFill>
                <a:latin typeface="+mn-lt"/>
                <a:ea typeface="+mn-ea"/>
                <a:cs typeface="+mn-cs"/>
              </a:defRPr>
            </a:lvl7pPr>
            <a:lvl8pPr marL="3429000" indent="-228600" algn="l" rtl="0" eaLnBrk="1" fontAlgn="base" hangingPunct="1">
              <a:spcBef>
                <a:spcPct val="20000"/>
              </a:spcBef>
              <a:spcAft>
                <a:spcPct val="0"/>
              </a:spcAft>
              <a:buChar char="»"/>
              <a:defRPr sz="2000">
                <a:solidFill>
                  <a:srgbClr val="080808"/>
                </a:solidFill>
                <a:latin typeface="+mn-lt"/>
                <a:ea typeface="+mn-ea"/>
                <a:cs typeface="+mn-cs"/>
              </a:defRPr>
            </a:lvl8pPr>
            <a:lvl9pPr marL="3886200" indent="-228600" algn="l" rtl="0" eaLnBrk="1" fontAlgn="base" hangingPunct="1">
              <a:spcBef>
                <a:spcPct val="20000"/>
              </a:spcBef>
              <a:spcAft>
                <a:spcPct val="0"/>
              </a:spcAft>
              <a:buChar char="»"/>
              <a:defRPr sz="2000">
                <a:solidFill>
                  <a:srgbClr val="080808"/>
                </a:solidFill>
                <a:latin typeface="+mn-lt"/>
                <a:ea typeface="+mn-ea"/>
                <a:cs typeface="+mn-cs"/>
              </a:defRPr>
            </a:lvl9pPr>
          </a:lstStyle>
          <a:p>
            <a:r>
              <a:rPr lang="en-US" sz="2400" dirty="0" smtClean="0"/>
              <a:t>Restore cert, expire credentials </a:t>
            </a:r>
            <a:r>
              <a:rPr lang="en-US" sz="2400" dirty="0" smtClean="0">
                <a:sym typeface="Wingdings"/>
              </a:rPr>
              <a:t> connects, </a:t>
            </a:r>
            <a:r>
              <a:rPr lang="en-US" sz="2400" dirty="0" err="1" smtClean="0">
                <a:sym typeface="Wingdings"/>
              </a:rPr>
              <a:t>msg</a:t>
            </a:r>
            <a:r>
              <a:rPr lang="en-US" sz="2400" dirty="0" smtClean="0">
                <a:sym typeface="Wingdings"/>
              </a:rPr>
              <a:t> fails</a:t>
            </a:r>
            <a:endParaRPr lang="en-US" sz="2400" dirty="0"/>
          </a:p>
        </p:txBody>
      </p:sp>
      <p:sp>
        <p:nvSpPr>
          <p:cNvPr id="78" name="Content Placeholder 2"/>
          <p:cNvSpPr txBox="1">
            <a:spLocks/>
          </p:cNvSpPr>
          <p:nvPr/>
        </p:nvSpPr>
        <p:spPr bwMode="auto">
          <a:xfrm>
            <a:off x="4759039" y="5491419"/>
            <a:ext cx="4156361" cy="13283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080808"/>
                </a:solidFill>
                <a:latin typeface="Arial"/>
                <a:ea typeface="+mn-ea"/>
                <a:cs typeface="Arial"/>
              </a:defRPr>
            </a:lvl1pPr>
            <a:lvl2pPr marL="742950" indent="-285750" algn="l" rtl="0" eaLnBrk="1" fontAlgn="base" hangingPunct="1">
              <a:spcBef>
                <a:spcPct val="20000"/>
              </a:spcBef>
              <a:spcAft>
                <a:spcPct val="0"/>
              </a:spcAft>
              <a:buChar char="–"/>
              <a:defRPr sz="2400">
                <a:solidFill>
                  <a:srgbClr val="080808"/>
                </a:solidFill>
                <a:latin typeface="Arial"/>
                <a:ea typeface="+mn-ea"/>
                <a:cs typeface="Arial"/>
              </a:defRPr>
            </a:lvl2pPr>
            <a:lvl3pPr marL="1143000" indent="-228600" algn="l" rtl="0" eaLnBrk="1" fontAlgn="base" hangingPunct="1">
              <a:spcBef>
                <a:spcPct val="20000"/>
              </a:spcBef>
              <a:spcAft>
                <a:spcPct val="0"/>
              </a:spcAft>
              <a:buChar char="•"/>
              <a:defRPr sz="2000">
                <a:solidFill>
                  <a:srgbClr val="080808"/>
                </a:solidFill>
                <a:latin typeface="Arial"/>
                <a:ea typeface="+mn-ea"/>
                <a:cs typeface="Arial"/>
              </a:defRPr>
            </a:lvl3pPr>
            <a:lvl4pPr marL="1600200" indent="-228600" algn="l" rtl="0" eaLnBrk="1" fontAlgn="base" hangingPunct="1">
              <a:spcBef>
                <a:spcPct val="20000"/>
              </a:spcBef>
              <a:spcAft>
                <a:spcPct val="0"/>
              </a:spcAft>
              <a:buChar char="–"/>
              <a:defRPr>
                <a:solidFill>
                  <a:srgbClr val="080808"/>
                </a:solidFill>
                <a:latin typeface="Arial"/>
                <a:ea typeface="+mn-ea"/>
                <a:cs typeface="Arial"/>
              </a:defRPr>
            </a:lvl4pPr>
            <a:lvl5pPr marL="2057400" indent="-228600" algn="l" rtl="0" eaLnBrk="1" fontAlgn="base" hangingPunct="1">
              <a:spcBef>
                <a:spcPct val="20000"/>
              </a:spcBef>
              <a:spcAft>
                <a:spcPct val="0"/>
              </a:spcAft>
              <a:buChar char="»"/>
              <a:defRPr>
                <a:solidFill>
                  <a:srgbClr val="080808"/>
                </a:solidFill>
                <a:latin typeface="Arial"/>
                <a:ea typeface="+mn-ea"/>
                <a:cs typeface="Arial"/>
              </a:defRPr>
            </a:lvl5pPr>
            <a:lvl6pPr marL="2514600" indent="-228600" algn="l" rtl="0" eaLnBrk="1" fontAlgn="base" hangingPunct="1">
              <a:spcBef>
                <a:spcPct val="20000"/>
              </a:spcBef>
              <a:spcAft>
                <a:spcPct val="0"/>
              </a:spcAft>
              <a:buChar char="»"/>
              <a:defRPr sz="2000">
                <a:solidFill>
                  <a:srgbClr val="080808"/>
                </a:solidFill>
                <a:latin typeface="+mn-lt"/>
                <a:ea typeface="+mn-ea"/>
                <a:cs typeface="+mn-cs"/>
              </a:defRPr>
            </a:lvl6pPr>
            <a:lvl7pPr marL="2971800" indent="-228600" algn="l" rtl="0" eaLnBrk="1" fontAlgn="base" hangingPunct="1">
              <a:spcBef>
                <a:spcPct val="20000"/>
              </a:spcBef>
              <a:spcAft>
                <a:spcPct val="0"/>
              </a:spcAft>
              <a:buChar char="»"/>
              <a:defRPr sz="2000">
                <a:solidFill>
                  <a:srgbClr val="080808"/>
                </a:solidFill>
                <a:latin typeface="+mn-lt"/>
                <a:ea typeface="+mn-ea"/>
                <a:cs typeface="+mn-cs"/>
              </a:defRPr>
            </a:lvl7pPr>
            <a:lvl8pPr marL="3429000" indent="-228600" algn="l" rtl="0" eaLnBrk="1" fontAlgn="base" hangingPunct="1">
              <a:spcBef>
                <a:spcPct val="20000"/>
              </a:spcBef>
              <a:spcAft>
                <a:spcPct val="0"/>
              </a:spcAft>
              <a:buChar char="»"/>
              <a:defRPr sz="2000">
                <a:solidFill>
                  <a:srgbClr val="080808"/>
                </a:solidFill>
                <a:latin typeface="+mn-lt"/>
                <a:ea typeface="+mn-ea"/>
                <a:cs typeface="+mn-cs"/>
              </a:defRPr>
            </a:lvl8pPr>
            <a:lvl9pPr marL="3886200" indent="-228600" algn="l" rtl="0" eaLnBrk="1" fontAlgn="base" hangingPunct="1">
              <a:spcBef>
                <a:spcPct val="20000"/>
              </a:spcBef>
              <a:spcAft>
                <a:spcPct val="0"/>
              </a:spcAft>
              <a:buChar char="»"/>
              <a:defRPr sz="2000">
                <a:solidFill>
                  <a:srgbClr val="080808"/>
                </a:solidFill>
                <a:latin typeface="+mn-lt"/>
                <a:ea typeface="+mn-ea"/>
                <a:cs typeface="+mn-cs"/>
              </a:defRPr>
            </a:lvl9pPr>
          </a:lstStyle>
          <a:p>
            <a:r>
              <a:rPr lang="en-US" sz="2400" dirty="0" smtClean="0"/>
              <a:t>Start Repository service </a:t>
            </a:r>
            <a:r>
              <a:rPr lang="en-US" sz="2400" dirty="0" smtClean="0">
                <a:sym typeface="Wingdings"/>
              </a:rPr>
              <a:t> show RC / PSM </a:t>
            </a:r>
            <a:r>
              <a:rPr lang="en-US" sz="2400" dirty="0" err="1" smtClean="0">
                <a:sym typeface="Wingdings"/>
              </a:rPr>
              <a:t>msgs</a:t>
            </a:r>
            <a:r>
              <a:rPr lang="en-US" sz="2400" dirty="0" smtClean="0">
                <a:sym typeface="Wingdings"/>
              </a:rPr>
              <a:t> archived</a:t>
            </a:r>
            <a:endParaRPr lang="en-US" sz="2400" dirty="0"/>
          </a:p>
        </p:txBody>
      </p:sp>
      <p:grpSp>
        <p:nvGrpSpPr>
          <p:cNvPr id="122" name="Group 121"/>
          <p:cNvGrpSpPr/>
          <p:nvPr/>
        </p:nvGrpSpPr>
        <p:grpSpPr>
          <a:xfrm>
            <a:off x="302720" y="1581354"/>
            <a:ext cx="8445075" cy="4171536"/>
            <a:chOff x="425108" y="998093"/>
            <a:chExt cx="8445075" cy="4171536"/>
          </a:xfrm>
        </p:grpSpPr>
        <p:sp>
          <p:nvSpPr>
            <p:cNvPr id="123" name="Cloud 122"/>
            <p:cNvSpPr/>
            <p:nvPr/>
          </p:nvSpPr>
          <p:spPr bwMode="auto">
            <a:xfrm>
              <a:off x="2769964" y="2839241"/>
              <a:ext cx="4475987" cy="2287124"/>
            </a:xfrm>
            <a:prstGeom prst="cloud">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latin typeface="Calibri"/>
                <a:cs typeface="Calibri"/>
              </a:endParaRPr>
            </a:p>
          </p:txBody>
        </p:sp>
        <p:pic>
          <p:nvPicPr>
            <p:cNvPr id="124" name="Picture 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6657" y="3549284"/>
              <a:ext cx="1035402" cy="10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3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34781" y="3361601"/>
              <a:ext cx="1035402" cy="10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97112" y="3292999"/>
              <a:ext cx="599829" cy="128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19434" y="3292999"/>
              <a:ext cx="599829" cy="128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Freeform 127"/>
            <p:cNvSpPr/>
            <p:nvPr/>
          </p:nvSpPr>
          <p:spPr bwMode="auto">
            <a:xfrm>
              <a:off x="4252671" y="3667122"/>
              <a:ext cx="1618365" cy="158390"/>
            </a:xfrm>
            <a:custGeom>
              <a:avLst/>
              <a:gdLst>
                <a:gd name="connsiteX0" fmla="*/ 0 w 3503239"/>
                <a:gd name="connsiteY0" fmla="*/ 0 h 350359"/>
                <a:gd name="connsiteX1" fmla="*/ 1620248 w 3503239"/>
                <a:gd name="connsiteY1" fmla="*/ 350359 h 350359"/>
                <a:gd name="connsiteX2" fmla="*/ 3503239 w 3503239"/>
                <a:gd name="connsiteY2" fmla="*/ 0 h 350359"/>
              </a:gdLst>
              <a:ahLst/>
              <a:cxnLst>
                <a:cxn ang="0">
                  <a:pos x="connsiteX0" y="connsiteY0"/>
                </a:cxn>
                <a:cxn ang="0">
                  <a:pos x="connsiteX1" y="connsiteY1"/>
                </a:cxn>
                <a:cxn ang="0">
                  <a:pos x="connsiteX2" y="connsiteY2"/>
                </a:cxn>
              </a:cxnLst>
              <a:rect l="l" t="t" r="r" b="b"/>
              <a:pathLst>
                <a:path w="3503239" h="350359">
                  <a:moveTo>
                    <a:pt x="0" y="0"/>
                  </a:moveTo>
                  <a:cubicBezTo>
                    <a:pt x="518187" y="175179"/>
                    <a:pt x="1036375" y="350359"/>
                    <a:pt x="1620248" y="350359"/>
                  </a:cubicBezTo>
                  <a:cubicBezTo>
                    <a:pt x="2204121" y="350359"/>
                    <a:pt x="3503239" y="0"/>
                    <a:pt x="3503239" y="0"/>
                  </a:cubicBezTo>
                </a:path>
              </a:pathLst>
            </a:custGeom>
            <a:ln w="19050" cap="flat" cmpd="sng" algn="ctr">
              <a:solidFill>
                <a:srgbClr val="FFFF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3200">
                <a:solidFill>
                  <a:srgbClr val="000000"/>
                </a:solidFill>
                <a:latin typeface="Calibri"/>
                <a:cs typeface="Calibri"/>
              </a:endParaRPr>
            </a:p>
          </p:txBody>
        </p:sp>
        <p:sp>
          <p:nvSpPr>
            <p:cNvPr id="129" name="Freeform 128"/>
            <p:cNvSpPr/>
            <p:nvPr/>
          </p:nvSpPr>
          <p:spPr bwMode="auto">
            <a:xfrm>
              <a:off x="4252671" y="3667122"/>
              <a:ext cx="707622" cy="946674"/>
            </a:xfrm>
            <a:custGeom>
              <a:avLst/>
              <a:gdLst>
                <a:gd name="connsiteX0" fmla="*/ 0 w 1445086"/>
                <a:gd name="connsiteY0" fmla="*/ 0 h 2014564"/>
                <a:gd name="connsiteX1" fmla="*/ 350324 w 1445086"/>
                <a:gd name="connsiteY1" fmla="*/ 1138667 h 2014564"/>
                <a:gd name="connsiteX2" fmla="*/ 1445086 w 1445086"/>
                <a:gd name="connsiteY2" fmla="*/ 2014564 h 2014564"/>
              </a:gdLst>
              <a:ahLst/>
              <a:cxnLst>
                <a:cxn ang="0">
                  <a:pos x="connsiteX0" y="connsiteY0"/>
                </a:cxn>
                <a:cxn ang="0">
                  <a:pos x="connsiteX1" y="connsiteY1"/>
                </a:cxn>
                <a:cxn ang="0">
                  <a:pos x="connsiteX2" y="connsiteY2"/>
                </a:cxn>
              </a:cxnLst>
              <a:rect l="l" t="t" r="r" b="b"/>
              <a:pathLst>
                <a:path w="1445086" h="2014564">
                  <a:moveTo>
                    <a:pt x="0" y="0"/>
                  </a:moveTo>
                  <a:cubicBezTo>
                    <a:pt x="54738" y="401453"/>
                    <a:pt x="109476" y="802906"/>
                    <a:pt x="350324" y="1138667"/>
                  </a:cubicBezTo>
                  <a:cubicBezTo>
                    <a:pt x="591172" y="1474428"/>
                    <a:pt x="1445086" y="2014564"/>
                    <a:pt x="1445086" y="2014564"/>
                  </a:cubicBezTo>
                </a:path>
              </a:pathLst>
            </a:custGeom>
            <a:ln w="2857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3200">
                <a:solidFill>
                  <a:srgbClr val="000000"/>
                </a:solidFill>
                <a:latin typeface="Calibri"/>
                <a:cs typeface="Calibri"/>
              </a:endParaRPr>
            </a:p>
          </p:txBody>
        </p:sp>
        <p:sp>
          <p:nvSpPr>
            <p:cNvPr id="130" name="Oval 129"/>
            <p:cNvSpPr/>
            <p:nvPr/>
          </p:nvSpPr>
          <p:spPr bwMode="auto">
            <a:xfrm>
              <a:off x="4905297" y="4494271"/>
              <a:ext cx="268383" cy="261783"/>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latin typeface="Calibri"/>
                <a:cs typeface="Calibri"/>
              </a:endParaRPr>
            </a:p>
          </p:txBody>
        </p:sp>
        <p:sp>
          <p:nvSpPr>
            <p:cNvPr id="131" name="Freeform 130"/>
            <p:cNvSpPr/>
            <p:nvPr/>
          </p:nvSpPr>
          <p:spPr bwMode="auto">
            <a:xfrm>
              <a:off x="5173681" y="3726518"/>
              <a:ext cx="697356" cy="846947"/>
            </a:xfrm>
            <a:custGeom>
              <a:avLst/>
              <a:gdLst>
                <a:gd name="connsiteX0" fmla="*/ 0 w 1357505"/>
                <a:gd name="connsiteY0" fmla="*/ 1926973 h 1926973"/>
                <a:gd name="connsiteX1" fmla="*/ 481695 w 1357505"/>
                <a:gd name="connsiteY1" fmla="*/ 1094871 h 1926973"/>
                <a:gd name="connsiteX2" fmla="*/ 1357505 w 1357505"/>
                <a:gd name="connsiteY2" fmla="*/ 0 h 1926973"/>
              </a:gdLst>
              <a:ahLst/>
              <a:cxnLst>
                <a:cxn ang="0">
                  <a:pos x="connsiteX0" y="connsiteY0"/>
                </a:cxn>
                <a:cxn ang="0">
                  <a:pos x="connsiteX1" y="connsiteY1"/>
                </a:cxn>
                <a:cxn ang="0">
                  <a:pos x="connsiteX2" y="connsiteY2"/>
                </a:cxn>
              </a:cxnLst>
              <a:rect l="l" t="t" r="r" b="b"/>
              <a:pathLst>
                <a:path w="1357505" h="1926973">
                  <a:moveTo>
                    <a:pt x="0" y="1926973"/>
                  </a:moveTo>
                  <a:cubicBezTo>
                    <a:pt x="127722" y="1671503"/>
                    <a:pt x="255444" y="1416033"/>
                    <a:pt x="481695" y="1094871"/>
                  </a:cubicBezTo>
                  <a:cubicBezTo>
                    <a:pt x="707946" y="773709"/>
                    <a:pt x="1357505" y="0"/>
                    <a:pt x="1357505" y="0"/>
                  </a:cubicBezTo>
                </a:path>
              </a:pathLst>
            </a:custGeom>
            <a:ln w="28575"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3200">
                <a:solidFill>
                  <a:srgbClr val="000000"/>
                </a:solidFill>
                <a:latin typeface="Calibri"/>
                <a:cs typeface="Calibri"/>
              </a:endParaRPr>
            </a:p>
          </p:txBody>
        </p:sp>
        <p:sp>
          <p:nvSpPr>
            <p:cNvPr id="132" name="Rectangle 131"/>
            <p:cNvSpPr/>
            <p:nvPr/>
          </p:nvSpPr>
          <p:spPr bwMode="auto">
            <a:xfrm>
              <a:off x="7020315" y="4703992"/>
              <a:ext cx="1204058" cy="409908"/>
            </a:xfrm>
            <a:prstGeom prst="rect">
              <a:avLst/>
            </a:prstGeom>
            <a:solidFill>
              <a:schemeClr val="accent1">
                <a:lumMod val="40000"/>
                <a:lumOff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rgbClr val="000000"/>
                  </a:solidFill>
                  <a:latin typeface="Calibri"/>
                  <a:cs typeface="Calibri"/>
                </a:rPr>
                <a:t>OMF EC-like (stub)</a:t>
              </a:r>
            </a:p>
          </p:txBody>
        </p:sp>
        <p:pic>
          <p:nvPicPr>
            <p:cNvPr id="133" name="Picture 6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83846" y="1296906"/>
              <a:ext cx="492769" cy="82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4" name="Straight Arrow Connector 133"/>
            <p:cNvCxnSpPr/>
            <p:nvPr/>
          </p:nvCxnSpPr>
          <p:spPr bwMode="auto">
            <a:xfrm flipV="1">
              <a:off x="3754769" y="2756481"/>
              <a:ext cx="121826" cy="536518"/>
            </a:xfrm>
            <a:prstGeom prst="straightConnector1">
              <a:avLst/>
            </a:prstGeom>
            <a:ln>
              <a:solidFill>
                <a:srgbClr val="FF0000"/>
              </a:solidFill>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135" name="Rounded Rectangle 134"/>
            <p:cNvSpPr/>
            <p:nvPr/>
          </p:nvSpPr>
          <p:spPr bwMode="auto">
            <a:xfrm>
              <a:off x="2478949" y="2124386"/>
              <a:ext cx="3953887" cy="591763"/>
            </a:xfrm>
            <a:prstGeom prst="round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FFFFFF"/>
                  </a:solidFill>
                  <a:latin typeface="Calibri"/>
                  <a:cs typeface="Calibri"/>
                </a:rPr>
                <a:t>GENI Messaging Service (XMPP)</a:t>
              </a:r>
            </a:p>
          </p:txBody>
        </p:sp>
        <p:cxnSp>
          <p:nvCxnSpPr>
            <p:cNvPr id="136" name="Straight Arrow Connector 135"/>
            <p:cNvCxnSpPr/>
            <p:nvPr/>
          </p:nvCxnSpPr>
          <p:spPr bwMode="auto">
            <a:xfrm flipH="1" flipV="1">
              <a:off x="5475895" y="2756480"/>
              <a:ext cx="543905" cy="605121"/>
            </a:xfrm>
            <a:prstGeom prst="straightConnector1">
              <a:avLst/>
            </a:prstGeom>
            <a:ln>
              <a:solidFill>
                <a:srgbClr val="FF0000"/>
              </a:solidFill>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37" name="Straight Arrow Connector 136"/>
            <p:cNvCxnSpPr/>
            <p:nvPr/>
          </p:nvCxnSpPr>
          <p:spPr bwMode="auto">
            <a:xfrm flipV="1">
              <a:off x="1772060" y="2756480"/>
              <a:ext cx="1704893" cy="1319918"/>
            </a:xfrm>
            <a:prstGeom prst="straightConnector1">
              <a:avLst/>
            </a:prstGeom>
            <a:ln>
              <a:solidFill>
                <a:srgbClr val="FF0000"/>
              </a:solidFill>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138" name="Oval 137"/>
            <p:cNvSpPr/>
            <p:nvPr/>
          </p:nvSpPr>
          <p:spPr bwMode="auto">
            <a:xfrm>
              <a:off x="5633452" y="3595993"/>
              <a:ext cx="268383" cy="261784"/>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latin typeface="Calibri"/>
                <a:cs typeface="Calibri"/>
              </a:endParaRPr>
            </a:p>
          </p:txBody>
        </p:sp>
        <p:sp>
          <p:nvSpPr>
            <p:cNvPr id="139" name="Oval 138"/>
            <p:cNvSpPr/>
            <p:nvPr/>
          </p:nvSpPr>
          <p:spPr bwMode="auto">
            <a:xfrm>
              <a:off x="4227006" y="3564462"/>
              <a:ext cx="267650" cy="261783"/>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latin typeface="Calibri"/>
                <a:cs typeface="Calibri"/>
              </a:endParaRPr>
            </a:p>
          </p:txBody>
        </p:sp>
        <p:sp>
          <p:nvSpPr>
            <p:cNvPr id="140" name="Freeform 139"/>
            <p:cNvSpPr/>
            <p:nvPr/>
          </p:nvSpPr>
          <p:spPr bwMode="auto">
            <a:xfrm rot="11109206" flipH="1">
              <a:off x="1204495" y="2211647"/>
              <a:ext cx="646026" cy="469304"/>
            </a:xfrm>
            <a:custGeom>
              <a:avLst/>
              <a:gdLst>
                <a:gd name="connsiteX0" fmla="*/ 2145734 w 2145734"/>
                <a:gd name="connsiteY0" fmla="*/ 0 h 2759076"/>
                <a:gd name="connsiteX1" fmla="*/ 0 w 2145734"/>
                <a:gd name="connsiteY1" fmla="*/ 875897 h 2759076"/>
                <a:gd name="connsiteX2" fmla="*/ 1313715 w 2145734"/>
                <a:gd name="connsiteY2" fmla="*/ 2759076 h 2759076"/>
                <a:gd name="connsiteX3" fmla="*/ 2145734 w 2145734"/>
                <a:gd name="connsiteY3" fmla="*/ 700718 h 2759076"/>
                <a:gd name="connsiteX4" fmla="*/ 2145734 w 2145734"/>
                <a:gd name="connsiteY4" fmla="*/ 0 h 275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734" h="2759076">
                  <a:moveTo>
                    <a:pt x="2145734" y="0"/>
                  </a:moveTo>
                  <a:lnTo>
                    <a:pt x="0" y="875897"/>
                  </a:lnTo>
                  <a:lnTo>
                    <a:pt x="1313715" y="2759076"/>
                  </a:lnTo>
                  <a:lnTo>
                    <a:pt x="2145734" y="700718"/>
                  </a:lnTo>
                  <a:lnTo>
                    <a:pt x="2145734" y="0"/>
                  </a:lnTo>
                  <a:close/>
                </a:path>
              </a:pathLst>
            </a:custGeom>
            <a:gradFill>
              <a:gsLst>
                <a:gs pos="0">
                  <a:schemeClr val="accent6">
                    <a:lumMod val="75000"/>
                  </a:schemeClr>
                </a:gs>
                <a:gs pos="100000">
                  <a:schemeClr val="accent3">
                    <a:lumMod val="40000"/>
                    <a:lumOff val="60000"/>
                    <a:alpha val="0"/>
                  </a:schemeClr>
                </a:gs>
                <a:gs pos="55000">
                  <a:schemeClr val="accent3">
                    <a:lumMod val="40000"/>
                    <a:lumOff val="60000"/>
                    <a:alpha val="33000"/>
                  </a:schemeClr>
                </a:gs>
              </a:gsLst>
              <a:lin ang="858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dirty="0">
                <a:solidFill>
                  <a:srgbClr val="FFFFFF"/>
                </a:solidFill>
                <a:latin typeface="Calibri"/>
                <a:cs typeface="Calibri"/>
              </a:endParaRPr>
            </a:p>
          </p:txBody>
        </p:sp>
        <p:sp>
          <p:nvSpPr>
            <p:cNvPr id="141" name="Rectangle 140"/>
            <p:cNvSpPr/>
            <p:nvPr/>
          </p:nvSpPr>
          <p:spPr bwMode="auto">
            <a:xfrm>
              <a:off x="1929326" y="4759721"/>
              <a:ext cx="1204058" cy="409908"/>
            </a:xfrm>
            <a:prstGeom prst="rect">
              <a:avLst/>
            </a:prstGeom>
            <a:solidFill>
              <a:schemeClr val="accent1">
                <a:lumMod val="40000"/>
                <a:lumOff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rgbClr val="000000"/>
                  </a:solidFill>
                  <a:latin typeface="Calibri"/>
                  <a:cs typeface="Calibri"/>
                </a:rPr>
                <a:t>OMF RC-like (stub)</a:t>
              </a:r>
            </a:p>
          </p:txBody>
        </p:sp>
        <p:pic>
          <p:nvPicPr>
            <p:cNvPr id="142" name="Picture 6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24182" y="2421001"/>
              <a:ext cx="492769" cy="82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 name="Group 142"/>
            <p:cNvGrpSpPr/>
            <p:nvPr/>
          </p:nvGrpSpPr>
          <p:grpSpPr>
            <a:xfrm>
              <a:off x="425108" y="998093"/>
              <a:ext cx="1473908" cy="1479951"/>
              <a:chOff x="726733" y="1280963"/>
              <a:chExt cx="1473908" cy="1479951"/>
            </a:xfrm>
          </p:grpSpPr>
          <p:pic>
            <p:nvPicPr>
              <p:cNvPr id="159" name="Content Placeholder 3" descr="IMF_Arch.png"/>
              <p:cNvPicPr>
                <a:picLocks noChangeAspect="1"/>
              </p:cNvPicPr>
              <p:nvPr/>
            </p:nvPicPr>
            <p:blipFill>
              <a:blip r:embed="rId9">
                <a:extLst>
                  <a:ext uri="{28A0092B-C50C-407E-A947-70E740481C1C}">
                    <a14:useLocalDpi xmlns:a14="http://schemas.microsoft.com/office/drawing/2010/main" val="0"/>
                  </a:ext>
                </a:extLst>
              </a:blip>
              <a:srcRect l="-1805" t="27444" r="50204"/>
              <a:stretch>
                <a:fillRect/>
              </a:stretch>
            </p:blipFill>
            <p:spPr bwMode="auto">
              <a:xfrm>
                <a:off x="726733" y="1280963"/>
                <a:ext cx="1473908" cy="14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 name="Rectangle 159"/>
              <p:cNvSpPr/>
              <p:nvPr/>
            </p:nvSpPr>
            <p:spPr bwMode="auto">
              <a:xfrm>
                <a:off x="1568938" y="1837903"/>
                <a:ext cx="416507" cy="20312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FFFFFF"/>
                  </a:solidFill>
                  <a:latin typeface="Calibri"/>
                  <a:cs typeface="Calibri"/>
                </a:endParaRPr>
              </a:p>
            </p:txBody>
          </p:sp>
          <p:grpSp>
            <p:nvGrpSpPr>
              <p:cNvPr id="161" name="Group 47"/>
              <p:cNvGrpSpPr>
                <a:grpSpLocks/>
              </p:cNvGrpSpPr>
              <p:nvPr/>
            </p:nvGrpSpPr>
            <p:grpSpPr bwMode="auto">
              <a:xfrm>
                <a:off x="1239301" y="1814393"/>
                <a:ext cx="536766" cy="265119"/>
                <a:chOff x="1757644" y="3505200"/>
                <a:chExt cx="1161743" cy="588059"/>
              </a:xfrm>
            </p:grpSpPr>
            <p:sp>
              <p:nvSpPr>
                <p:cNvPr id="162" name="Rounded Rectangle 161"/>
                <p:cNvSpPr/>
                <p:nvPr/>
              </p:nvSpPr>
              <p:spPr>
                <a:xfrm>
                  <a:off x="2110920" y="3505200"/>
                  <a:ext cx="808467" cy="144242"/>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sz="3200">
                    <a:solidFill>
                      <a:srgbClr val="FFFFFF"/>
                    </a:solidFill>
                    <a:latin typeface="Calibri"/>
                    <a:cs typeface="Calibri"/>
                  </a:endParaRPr>
                </a:p>
              </p:txBody>
            </p:sp>
            <p:sp>
              <p:nvSpPr>
                <p:cNvPr id="163" name="Rounded Rectangle 162"/>
                <p:cNvSpPr/>
                <p:nvPr/>
              </p:nvSpPr>
              <p:spPr>
                <a:xfrm>
                  <a:off x="1757644" y="3949017"/>
                  <a:ext cx="1065925" cy="144242"/>
                </a:xfrm>
                <a:prstGeom prst="roundRect">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sz="3200">
                    <a:solidFill>
                      <a:srgbClr val="FFFFFF"/>
                    </a:solidFill>
                    <a:latin typeface="Calibri"/>
                    <a:cs typeface="Calibri"/>
                  </a:endParaRPr>
                </a:p>
              </p:txBody>
            </p:sp>
            <p:cxnSp>
              <p:nvCxnSpPr>
                <p:cNvPr id="164" name="Straight Connector 163"/>
                <p:cNvCxnSpPr/>
                <p:nvPr/>
              </p:nvCxnSpPr>
              <p:spPr>
                <a:xfrm rot="5400000">
                  <a:off x="2232596" y="3798090"/>
                  <a:ext cx="297649"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44" name="Cloud 143"/>
            <p:cNvSpPr/>
            <p:nvPr/>
          </p:nvSpPr>
          <p:spPr bwMode="auto">
            <a:xfrm>
              <a:off x="6916805" y="1204110"/>
              <a:ext cx="1590500" cy="81101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dirty="0">
                  <a:solidFill>
                    <a:srgbClr val="FF0000"/>
                  </a:solidFill>
                  <a:latin typeface="Calibri"/>
                  <a:cs typeface="Calibri"/>
                </a:rPr>
                <a:t>GENI CA</a:t>
              </a:r>
            </a:p>
          </p:txBody>
        </p:sp>
        <p:sp>
          <p:nvSpPr>
            <p:cNvPr id="145" name="Vertical Scroll 144"/>
            <p:cNvSpPr/>
            <p:nvPr/>
          </p:nvSpPr>
          <p:spPr bwMode="auto">
            <a:xfrm>
              <a:off x="4416294" y="1204110"/>
              <a:ext cx="670225" cy="559499"/>
            </a:xfrm>
            <a:prstGeom prst="verticalScroll">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100" dirty="0">
                  <a:solidFill>
                    <a:srgbClr val="FFFFFF"/>
                  </a:solidFill>
                  <a:latin typeface="Calibri"/>
                  <a:cs typeface="Calibri"/>
                </a:rPr>
                <a:t>CA Cert</a:t>
              </a:r>
            </a:p>
          </p:txBody>
        </p:sp>
        <p:sp>
          <p:nvSpPr>
            <p:cNvPr id="146" name="Vertical Scroll 145"/>
            <p:cNvSpPr/>
            <p:nvPr/>
          </p:nvSpPr>
          <p:spPr bwMode="auto">
            <a:xfrm>
              <a:off x="5500727" y="4175290"/>
              <a:ext cx="670225" cy="559499"/>
            </a:xfrm>
            <a:prstGeom prst="verticalScroll">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100" dirty="0">
                  <a:solidFill>
                    <a:srgbClr val="000000"/>
                  </a:solidFill>
                  <a:latin typeface="Calibri"/>
                  <a:cs typeface="Calibri"/>
                </a:rPr>
                <a:t>GENI Cert</a:t>
              </a:r>
            </a:p>
          </p:txBody>
        </p:sp>
        <p:sp>
          <p:nvSpPr>
            <p:cNvPr id="147" name="Vertical Scroll 146"/>
            <p:cNvSpPr/>
            <p:nvPr/>
          </p:nvSpPr>
          <p:spPr bwMode="auto">
            <a:xfrm>
              <a:off x="3754769" y="4321215"/>
              <a:ext cx="670225" cy="559498"/>
            </a:xfrm>
            <a:prstGeom prst="verticalScroll">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100" dirty="0">
                  <a:solidFill>
                    <a:srgbClr val="000000"/>
                  </a:solidFill>
                  <a:latin typeface="Calibri"/>
                  <a:cs typeface="Calibri"/>
                </a:rPr>
                <a:t>GENI Cert</a:t>
              </a:r>
            </a:p>
          </p:txBody>
        </p:sp>
        <p:sp>
          <p:nvSpPr>
            <p:cNvPr id="148" name="Vertical Scroll 147"/>
            <p:cNvSpPr/>
            <p:nvPr/>
          </p:nvSpPr>
          <p:spPr bwMode="auto">
            <a:xfrm>
              <a:off x="541603" y="4349447"/>
              <a:ext cx="670225" cy="559499"/>
            </a:xfrm>
            <a:prstGeom prst="verticalScroll">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100" dirty="0">
                  <a:solidFill>
                    <a:srgbClr val="000000"/>
                  </a:solidFill>
                  <a:latin typeface="Calibri"/>
                  <a:cs typeface="Calibri"/>
                </a:rPr>
                <a:t>GENI Cert</a:t>
              </a:r>
            </a:p>
          </p:txBody>
        </p:sp>
        <p:sp>
          <p:nvSpPr>
            <p:cNvPr id="149" name="Rectangle 148"/>
            <p:cNvSpPr/>
            <p:nvPr/>
          </p:nvSpPr>
          <p:spPr bwMode="auto">
            <a:xfrm>
              <a:off x="1389283" y="4429376"/>
              <a:ext cx="560232" cy="236852"/>
            </a:xfrm>
            <a:prstGeom prst="rect">
              <a:avLst/>
            </a:prstGeom>
            <a:solidFill>
              <a:schemeClr val="accent1">
                <a:lumMod val="40000"/>
                <a:lumOff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rgbClr val="000000"/>
                  </a:solidFill>
                  <a:latin typeface="Calibri"/>
                  <a:cs typeface="Calibri"/>
                </a:rPr>
                <a:t>Chat</a:t>
              </a:r>
            </a:p>
          </p:txBody>
        </p:sp>
        <p:cxnSp>
          <p:nvCxnSpPr>
            <p:cNvPr id="150" name="Straight Connector 149"/>
            <p:cNvCxnSpPr/>
            <p:nvPr/>
          </p:nvCxnSpPr>
          <p:spPr bwMode="auto">
            <a:xfrm>
              <a:off x="4617215" y="1913199"/>
              <a:ext cx="1381514" cy="0"/>
            </a:xfrm>
            <a:prstGeom prst="line">
              <a:avLst/>
            </a:prstGeom>
            <a:ln w="76200" cmpd="sng">
              <a:solidFill>
                <a:srgbClr val="3366FF"/>
              </a:solidFill>
              <a:prstDash val="sysDash"/>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bwMode="auto">
            <a:xfrm flipV="1">
              <a:off x="2316892" y="2747899"/>
              <a:ext cx="723755" cy="132725"/>
            </a:xfrm>
            <a:prstGeom prst="straightConnector1">
              <a:avLst/>
            </a:prstGeom>
            <a:ln>
              <a:solidFill>
                <a:srgbClr val="FF0000"/>
              </a:solidFill>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52" name="Straight Connector 151"/>
            <p:cNvCxnSpPr/>
            <p:nvPr/>
          </p:nvCxnSpPr>
          <p:spPr bwMode="auto">
            <a:xfrm flipV="1">
              <a:off x="1558208" y="3161253"/>
              <a:ext cx="458305" cy="648960"/>
            </a:xfrm>
            <a:prstGeom prst="line">
              <a:avLst/>
            </a:prstGeom>
            <a:ln w="76200" cmpd="sng">
              <a:solidFill>
                <a:srgbClr val="3366FF"/>
              </a:solidFill>
              <a:prstDash val="sysDash"/>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bwMode="auto">
            <a:xfrm flipV="1">
              <a:off x="6440801" y="3726518"/>
              <a:ext cx="1767223" cy="2200"/>
            </a:xfrm>
            <a:prstGeom prst="line">
              <a:avLst/>
            </a:prstGeom>
            <a:ln w="76200" cmpd="sng">
              <a:solidFill>
                <a:srgbClr val="3366FF"/>
              </a:solidFill>
              <a:prstDash val="sysDash"/>
            </a:ln>
          </p:spPr>
          <p:style>
            <a:lnRef idx="2">
              <a:schemeClr val="accent1"/>
            </a:lnRef>
            <a:fillRef idx="0">
              <a:schemeClr val="accent1"/>
            </a:fillRef>
            <a:effectRef idx="1">
              <a:schemeClr val="accent1"/>
            </a:effectRef>
            <a:fontRef idx="minor">
              <a:schemeClr val="tx1"/>
            </a:fontRef>
          </p:style>
        </p:cxnSp>
        <p:sp>
          <p:nvSpPr>
            <p:cNvPr id="154" name="Vertical Scroll 153"/>
            <p:cNvSpPr/>
            <p:nvPr/>
          </p:nvSpPr>
          <p:spPr bwMode="auto">
            <a:xfrm>
              <a:off x="1142899" y="2709549"/>
              <a:ext cx="670225" cy="559498"/>
            </a:xfrm>
            <a:prstGeom prst="verticalScroll">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100" dirty="0">
                  <a:solidFill>
                    <a:srgbClr val="000000"/>
                  </a:solidFill>
                  <a:latin typeface="Calibri"/>
                  <a:cs typeface="Calibri"/>
                </a:rPr>
                <a:t>GENI Cert</a:t>
              </a:r>
            </a:p>
          </p:txBody>
        </p:sp>
        <p:pic>
          <p:nvPicPr>
            <p:cNvPr id="155" name="Picture 3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46205" y="1407465"/>
              <a:ext cx="650942" cy="66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 name="Rectangle 155"/>
            <p:cNvSpPr/>
            <p:nvPr/>
          </p:nvSpPr>
          <p:spPr bwMode="auto">
            <a:xfrm>
              <a:off x="475611" y="3250582"/>
              <a:ext cx="684158" cy="306514"/>
            </a:xfrm>
            <a:prstGeom prst="rect">
              <a:avLst/>
            </a:prstGeom>
            <a:solidFill>
              <a:schemeClr val="accent1">
                <a:lumMod val="40000"/>
                <a:lumOff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rgbClr val="000000"/>
                  </a:solidFill>
                  <a:latin typeface="Calibri"/>
                  <a:cs typeface="Calibri"/>
                </a:rPr>
                <a:t>Repository Service</a:t>
              </a:r>
            </a:p>
          </p:txBody>
        </p:sp>
        <p:sp>
          <p:nvSpPr>
            <p:cNvPr id="157" name="Magnetic Disk 156"/>
            <p:cNvSpPr/>
            <p:nvPr/>
          </p:nvSpPr>
          <p:spPr bwMode="auto">
            <a:xfrm>
              <a:off x="542779" y="2824743"/>
              <a:ext cx="247851" cy="335846"/>
            </a:xfrm>
            <a:prstGeom prst="flowChartMagneticDisk">
              <a:avLst/>
            </a:prstGeom>
            <a:solidFill>
              <a:srgbClr val="00FF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3200">
                <a:solidFill>
                  <a:srgbClr val="FFFFFF"/>
                </a:solidFill>
                <a:latin typeface="Calibri"/>
                <a:cs typeface="Calibri"/>
              </a:endParaRPr>
            </a:p>
          </p:txBody>
        </p:sp>
        <p:sp>
          <p:nvSpPr>
            <p:cNvPr id="158" name="Vertical Scroll 157"/>
            <p:cNvSpPr/>
            <p:nvPr/>
          </p:nvSpPr>
          <p:spPr bwMode="auto">
            <a:xfrm>
              <a:off x="3040648" y="1451272"/>
              <a:ext cx="1010470" cy="559499"/>
            </a:xfrm>
            <a:prstGeom prst="verticalScroll">
              <a:avLst/>
            </a:prstGeom>
            <a:solidFill>
              <a:srgbClr val="FF66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100" dirty="0" smtClean="0">
                  <a:solidFill>
                    <a:srgbClr val="FFFFFF"/>
                  </a:solidFill>
                  <a:latin typeface="Calibri"/>
                  <a:cs typeface="Calibri"/>
                </a:rPr>
                <a:t>Client credentials</a:t>
              </a:r>
              <a:endParaRPr lang="en-US" sz="1100" dirty="0">
                <a:solidFill>
                  <a:srgbClr val="FFFFFF"/>
                </a:solidFill>
                <a:latin typeface="Calibri"/>
                <a:cs typeface="Calibri"/>
              </a:endParaRPr>
            </a:p>
          </p:txBody>
        </p:sp>
      </p:grpSp>
    </p:spTree>
    <p:extLst>
      <p:ext uri="{BB962C8B-B14F-4D97-AF65-F5344CB8AC3E}">
        <p14:creationId xmlns:p14="http://schemas.microsoft.com/office/powerpoint/2010/main" val="705657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2"/>
                                        </p:tgtEl>
                                      </p:cBhvr>
                                      <p:by x="50000" y="50000"/>
                                    </p:animScale>
                                  </p:childTnLst>
                                </p:cTn>
                              </p:par>
                              <p:par>
                                <p:cTn id="7" presetID="0" presetClass="path" presetSubtype="0" accel="50000" decel="50000" fill="hold" nodeType="withEffect">
                                  <p:stCondLst>
                                    <p:cond delay="0"/>
                                  </p:stCondLst>
                                  <p:childTnLst>
                                    <p:animMotion origin="layout" path="M 7.56419E-7 3.27466E-6 L -0.20732 3.27466E-6 " pathEditMode="relative" ptsTypes="AA">
                                      <p:cBhvr>
                                        <p:cTn id="8" dur="2000" fill="hold"/>
                                        <p:tgtEl>
                                          <p:spTgt spid="122"/>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dissolve">
                                      <p:cBhvr>
                                        <p:cTn id="13" dur="500"/>
                                        <p:tgtEl>
                                          <p:spTgt spid="54"/>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dissolve">
                                      <p:cBhvr>
                                        <p:cTn id="16" dur="500"/>
                                        <p:tgtEl>
                                          <p:spTgt spid="55"/>
                                        </p:tgtEl>
                                      </p:cBhvr>
                                    </p:animEffect>
                                  </p:childTnLst>
                                </p:cTn>
                              </p:par>
                              <p:par>
                                <p:cTn id="17" presetID="9" presetClass="entr" presetSubtype="0" fill="hold" grpId="3"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dissolve">
                                      <p:cBhvr>
                                        <p:cTn id="19" dur="500"/>
                                        <p:tgtEl>
                                          <p:spTgt spid="56"/>
                                        </p:tgtEl>
                                      </p:cBhvr>
                                    </p:animEffect>
                                  </p:childTnLst>
                                </p:cTn>
                              </p:par>
                              <p:par>
                                <p:cTn id="20" presetID="9" presetClass="entr" presetSubtype="0" fill="hold" grpId="1"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dissolve">
                                      <p:cBhvr>
                                        <p:cTn id="22" dur="500"/>
                                        <p:tgtEl>
                                          <p:spTgt spid="57"/>
                                        </p:tgtEl>
                                      </p:cBhvr>
                                    </p:animEffect>
                                  </p:childTnLst>
                                </p:cTn>
                              </p:par>
                              <p:par>
                                <p:cTn id="23" presetID="9" presetClass="entr" presetSubtype="0" fill="hold" grpId="1"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dissolve">
                                      <p:cBhvr>
                                        <p:cTn id="25" dur="500"/>
                                        <p:tgtEl>
                                          <p:spTgt spid="58"/>
                                        </p:tgtEl>
                                      </p:cBhvr>
                                    </p:animEffect>
                                  </p:childTnLst>
                                </p:cTn>
                              </p:par>
                              <p:par>
                                <p:cTn id="26" presetID="9" presetClass="entr" presetSubtype="0" fill="hold" grpId="1"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dissolve">
                                      <p:cBhvr>
                                        <p:cTn id="28" dur="500"/>
                                        <p:tgtEl>
                                          <p:spTgt spid="59"/>
                                        </p:tgtEl>
                                      </p:cBhvr>
                                    </p:animEffect>
                                  </p:childTnLst>
                                </p:cTn>
                              </p:par>
                              <p:par>
                                <p:cTn id="29" presetID="9" presetClass="entr" presetSubtype="0" fill="hold" grpId="1"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dissolve">
                                      <p:cBhvr>
                                        <p:cTn id="31" dur="500"/>
                                        <p:tgtEl>
                                          <p:spTgt spid="60"/>
                                        </p:tgtEl>
                                      </p:cBhvr>
                                    </p:animEffect>
                                  </p:childTnLst>
                                </p:cTn>
                              </p:par>
                              <p:par>
                                <p:cTn id="32" presetID="9" presetClass="entr" presetSubtype="0" fill="hold" grpId="1"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dissolve">
                                      <p:cBhvr>
                                        <p:cTn id="34" dur="500"/>
                                        <p:tgtEl>
                                          <p:spTgt spid="61"/>
                                        </p:tgtEl>
                                      </p:cBhvr>
                                    </p:animEffect>
                                  </p:childTnLst>
                                </p:cTn>
                              </p:par>
                              <p:par>
                                <p:cTn id="35" presetID="9" presetClass="entr" presetSubtype="0" fill="hold" grpId="1"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dissolve">
                                      <p:cBhvr>
                                        <p:cTn id="37" dur="500"/>
                                        <p:tgtEl>
                                          <p:spTgt spid="62"/>
                                        </p:tgtEl>
                                      </p:cBhvr>
                                    </p:animEffect>
                                  </p:childTnLst>
                                </p:cTn>
                              </p:par>
                              <p:par>
                                <p:cTn id="38" presetID="9" presetClass="entr" presetSubtype="0" fill="hold" grpId="1"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dissolve">
                                      <p:cBhvr>
                                        <p:cTn id="40" dur="500"/>
                                        <p:tgtEl>
                                          <p:spTgt spid="6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dissolve">
                                      <p:cBhvr>
                                        <p:cTn id="43" dur="500"/>
                                        <p:tgtEl>
                                          <p:spTgt spid="66"/>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dissolve">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4" grpId="1" animBg="1"/>
      <p:bldP spid="55" grpId="1" animBg="1"/>
      <p:bldP spid="56" grpId="3" animBg="1"/>
      <p:bldP spid="57" grpId="1" animBg="1"/>
      <p:bldP spid="58" grpId="1" animBg="1"/>
      <p:bldP spid="59" grpId="1" animBg="1"/>
      <p:bldP spid="60" grpId="1" animBg="1"/>
      <p:bldP spid="61" grpId="1" animBg="1"/>
      <p:bldP spid="62" grpId="1" animBg="1"/>
      <p:bldP spid="64" grpId="2" animBg="1"/>
      <p:bldP spid="65" grpId="1" animBg="1"/>
      <p:bldP spid="66" grpId="0" animBg="1"/>
      <p:bldP spid="67" grpId="0"/>
      <p:bldP spid="74" grpId="0"/>
      <p:bldP spid="75" grpId="0"/>
      <p:bldP spid="76" grpId="0"/>
      <p:bldP spid="7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Campus GENI Infrastructure</a:t>
            </a:r>
            <a:endParaRPr lang="en-US" dirty="0"/>
          </a:p>
        </p:txBody>
      </p:sp>
      <p:sp>
        <p:nvSpPr>
          <p:cNvPr id="3" name="Content Placeholder 2"/>
          <p:cNvSpPr>
            <a:spLocks noGrp="1"/>
          </p:cNvSpPr>
          <p:nvPr>
            <p:ph idx="1"/>
          </p:nvPr>
        </p:nvSpPr>
        <p:spPr>
          <a:xfrm>
            <a:off x="457200" y="1417638"/>
            <a:ext cx="8229600" cy="5149999"/>
          </a:xfrm>
        </p:spPr>
        <p:txBody>
          <a:bodyPr>
            <a:normAutofit fontScale="92500" lnSpcReduction="10000"/>
          </a:bodyPr>
          <a:lstStyle/>
          <a:p>
            <a:r>
              <a:rPr lang="en-US" dirty="0" smtClean="0"/>
              <a:t>“GENI campus”</a:t>
            </a:r>
          </a:p>
          <a:p>
            <a:pPr lvl="1"/>
            <a:r>
              <a:rPr lang="en-US" dirty="0" smtClean="0"/>
              <a:t>At a minimum: houses a rack providing VMs, switching, OF and understanding GENI Control Framework, fronting some experimental resources to GENI experimenters</a:t>
            </a:r>
          </a:p>
          <a:p>
            <a:pPr lvl="1"/>
            <a:r>
              <a:rPr lang="en-US" dirty="0" smtClean="0"/>
              <a:t>Full scale: All or a large part of campus network is GENI-</a:t>
            </a:r>
            <a:r>
              <a:rPr lang="en-US" dirty="0" err="1" smtClean="0"/>
              <a:t>fied</a:t>
            </a:r>
            <a:r>
              <a:rPr lang="en-US" dirty="0" smtClean="0"/>
              <a:t>, OF-aware</a:t>
            </a:r>
          </a:p>
          <a:p>
            <a:pPr lvl="1"/>
            <a:r>
              <a:rPr lang="en-US" dirty="0" smtClean="0"/>
              <a:t>Federation benefits</a:t>
            </a:r>
          </a:p>
          <a:p>
            <a:r>
              <a:rPr lang="en-US" dirty="0" smtClean="0"/>
              <a:t>Currently trying for NSF CC-NIE program</a:t>
            </a:r>
          </a:p>
          <a:p>
            <a:pPr lvl="1"/>
            <a:r>
              <a:rPr lang="en-US" dirty="0" smtClean="0"/>
              <a:t>Supplementary or transformational high-</a:t>
            </a:r>
            <a:r>
              <a:rPr lang="en-US" dirty="0" err="1" smtClean="0"/>
              <a:t>bw</a:t>
            </a:r>
            <a:r>
              <a:rPr lang="en-US" dirty="0" smtClean="0"/>
              <a:t> infrastructure</a:t>
            </a:r>
          </a:p>
          <a:p>
            <a:pPr lvl="1"/>
            <a:r>
              <a:rPr lang="en-US" dirty="0" smtClean="0"/>
              <a:t>Not GENI-specific but strong encouragement</a:t>
            </a:r>
            <a:endParaRPr lang="en-US" dirty="0"/>
          </a:p>
        </p:txBody>
      </p:sp>
    </p:spTree>
    <p:extLst>
      <p:ext uri="{BB962C8B-B14F-4D97-AF65-F5344CB8AC3E}">
        <p14:creationId xmlns:p14="http://schemas.microsoft.com/office/powerpoint/2010/main" val="412181565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9725" y="1417638"/>
            <a:ext cx="6283325" cy="189124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338"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CentMesh – Original Vision</a:t>
            </a:r>
          </a:p>
        </p:txBody>
      </p:sp>
      <p:sp>
        <p:nvSpPr>
          <p:cNvPr id="3" name="Content Placeholder 2"/>
          <p:cNvSpPr>
            <a:spLocks noGrp="1"/>
          </p:cNvSpPr>
          <p:nvPr>
            <p:ph idx="1"/>
          </p:nvPr>
        </p:nvSpPr>
        <p:spPr>
          <a:xfrm>
            <a:off x="457200" y="3503613"/>
            <a:ext cx="8421688" cy="2903537"/>
          </a:xfrm>
        </p:spPr>
        <p:txBody>
          <a:bodyPr rtlCol="0">
            <a:normAutofit fontScale="77500" lnSpcReduction="20000"/>
          </a:bodyPr>
          <a:lstStyle/>
          <a:p>
            <a:pPr eaLnBrk="1" fontAlgn="auto" hangingPunct="1">
              <a:spcAft>
                <a:spcPts val="0"/>
              </a:spcAft>
              <a:buFont typeface="Arial"/>
              <a:buChar char="•"/>
              <a:defRPr/>
            </a:pPr>
            <a:r>
              <a:rPr lang="en-US" dirty="0" smtClean="0">
                <a:ea typeface="+mn-ea"/>
                <a:cs typeface="+mn-cs"/>
              </a:rPr>
              <a:t>Prove and transition IT research in pervasive computing and </a:t>
            </a:r>
            <a:r>
              <a:rPr lang="en-US" dirty="0" err="1" smtClean="0">
                <a:ea typeface="+mn-ea"/>
                <a:cs typeface="+mn-cs"/>
              </a:rPr>
              <a:t>cybersecurity</a:t>
            </a:r>
            <a:endParaRPr lang="en-US" dirty="0" smtClean="0">
              <a:ea typeface="+mn-ea"/>
              <a:cs typeface="+mn-cs"/>
            </a:endParaRPr>
          </a:p>
          <a:p>
            <a:pPr eaLnBrk="1" fontAlgn="auto" hangingPunct="1">
              <a:spcAft>
                <a:spcPts val="0"/>
              </a:spcAft>
              <a:buFont typeface="Arial"/>
              <a:buChar char="•"/>
              <a:defRPr/>
            </a:pPr>
            <a:r>
              <a:rPr lang="en-US" dirty="0" smtClean="0">
                <a:ea typeface="+mn-ea"/>
                <a:cs typeface="+mn-cs"/>
              </a:rPr>
              <a:t>Part of original SOSI proposal - also funded by DURIP grant – both from ARO</a:t>
            </a:r>
          </a:p>
          <a:p>
            <a:pPr eaLnBrk="1" fontAlgn="auto" hangingPunct="1">
              <a:spcAft>
                <a:spcPts val="0"/>
              </a:spcAft>
              <a:buFont typeface="Arial"/>
              <a:buChar char="•"/>
              <a:defRPr/>
            </a:pPr>
            <a:r>
              <a:rPr lang="en-US" dirty="0" smtClean="0">
                <a:ea typeface="+mn-ea"/>
                <a:cs typeface="+mn-cs"/>
              </a:rPr>
              <a:t>In planning and design/development (and permissions!) for  2+ years</a:t>
            </a:r>
          </a:p>
          <a:p>
            <a:pPr eaLnBrk="1" fontAlgn="auto" hangingPunct="1">
              <a:spcAft>
                <a:spcPts val="0"/>
              </a:spcAft>
              <a:buFont typeface="Arial"/>
              <a:buChar char="•"/>
              <a:defRPr/>
            </a:pPr>
            <a:r>
              <a:rPr lang="en-US" dirty="0" smtClean="0">
                <a:ea typeface="+mn-ea"/>
                <a:cs typeface="+mn-cs"/>
              </a:rPr>
              <a:t>Equipment ordering now mostly complete</a:t>
            </a:r>
          </a:p>
          <a:p>
            <a:pPr eaLnBrk="1" fontAlgn="auto" hangingPunct="1">
              <a:spcAft>
                <a:spcPts val="0"/>
              </a:spcAft>
              <a:buFont typeface="Arial"/>
              <a:buChar char="•"/>
              <a:defRPr/>
            </a:pPr>
            <a:r>
              <a:rPr lang="en-US" dirty="0" smtClean="0">
                <a:ea typeface="+mn-ea"/>
                <a:cs typeface="+mn-cs"/>
              </a:rPr>
              <a:t>In process </a:t>
            </a:r>
            <a:r>
              <a:rPr lang="en-US" dirty="0" smtClean="0"/>
              <a:t>of </a:t>
            </a:r>
            <a:r>
              <a:rPr lang="en-US" dirty="0" smtClean="0">
                <a:ea typeface="+mn-ea"/>
                <a:cs typeface="+mn-cs"/>
              </a:rPr>
              <a:t>deployment – </a:t>
            </a:r>
            <a:r>
              <a:rPr lang="en-US" dirty="0" err="1" smtClean="0">
                <a:ea typeface="+mn-ea"/>
                <a:cs typeface="+mn-cs"/>
              </a:rPr>
              <a:t>ITng</a:t>
            </a:r>
            <a:r>
              <a:rPr lang="en-US" dirty="0" smtClean="0">
                <a:ea typeface="+mn-ea"/>
                <a:cs typeface="+mn-cs"/>
              </a:rPr>
              <a:t> (OSCAR Labs) overseeing</a:t>
            </a:r>
          </a:p>
        </p:txBody>
      </p:sp>
      <p:sp>
        <p:nvSpPr>
          <p:cNvPr id="14340" name="Rectangle 3"/>
          <p:cNvSpPr>
            <a:spLocks noChangeArrowheads="1"/>
          </p:cNvSpPr>
          <p:nvPr/>
        </p:nvSpPr>
        <p:spPr bwMode="auto">
          <a:xfrm>
            <a:off x="1609725" y="1417638"/>
            <a:ext cx="62833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800000"/>
                </a:solidFill>
                <a:latin typeface="Calibri" charset="0"/>
              </a:rPr>
              <a:t>The Centennial Mesh project aims to build a highly programmable, extensible, open, outdoor wireless testbed to support research and education on the design of wireless mesh networks, as well as IT systems and applications enabled by wireless mesh networks, using open source code built by NCSU students and faculty, and re-using other open source code</a:t>
            </a:r>
          </a:p>
        </p:txBody>
      </p:sp>
    </p:spTree>
    <p:extLst>
      <p:ext uri="{BB962C8B-B14F-4D97-AF65-F5344CB8AC3E}">
        <p14:creationId xmlns:p14="http://schemas.microsoft.com/office/powerpoint/2010/main" val="116590661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cent_map_grey.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013" y="0"/>
            <a:ext cx="7419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797050" y="569913"/>
            <a:ext cx="6700838" cy="5995987"/>
            <a:chOff x="1796479" y="569965"/>
            <a:chExt cx="6700756" cy="5996024"/>
          </a:xfrm>
        </p:grpSpPr>
        <p:sp>
          <p:nvSpPr>
            <p:cNvPr id="3" name="Oval 2"/>
            <p:cNvSpPr/>
            <p:nvPr/>
          </p:nvSpPr>
          <p:spPr>
            <a:xfrm rot="2535368">
              <a:off x="4012833" y="569965"/>
              <a:ext cx="1859535" cy="2409560"/>
            </a:xfrm>
            <a:prstGeom prst="ellipse">
              <a:avLst/>
            </a:prstGeom>
            <a:gradFill flip="none" rotWithShape="1">
              <a:gsLst>
                <a:gs pos="0">
                  <a:schemeClr val="accent1">
                    <a:tint val="100000"/>
                    <a:shade val="100000"/>
                    <a:satMod val="130000"/>
                    <a:alpha val="48000"/>
                  </a:schemeClr>
                </a:gs>
                <a:gs pos="100000">
                  <a:schemeClr val="tx2">
                    <a:lumMod val="20000"/>
                    <a:lumOff val="80000"/>
                    <a:alpha val="1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rot="4132177">
              <a:off x="3612496" y="3055797"/>
              <a:ext cx="1161255" cy="4793289"/>
            </a:xfrm>
            <a:prstGeom prst="ellipse">
              <a:avLst/>
            </a:prstGeom>
            <a:gradFill flip="none" rotWithShape="1">
              <a:gsLst>
                <a:gs pos="0">
                  <a:srgbClr val="00CB02">
                    <a:alpha val="27000"/>
                  </a:srgbClr>
                </a:gs>
                <a:gs pos="100000">
                  <a:srgbClr val="31FF39">
                    <a:alpha val="14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rot="6872862">
              <a:off x="3001292" y="2622873"/>
              <a:ext cx="2104494" cy="2409560"/>
            </a:xfrm>
            <a:prstGeom prst="ellipse">
              <a:avLst/>
            </a:prstGeom>
            <a:gradFill flip="none" rotWithShape="1">
              <a:gsLst>
                <a:gs pos="0">
                  <a:srgbClr val="FF0000">
                    <a:alpha val="48000"/>
                  </a:srgbClr>
                </a:gs>
                <a:gs pos="100000">
                  <a:schemeClr val="accent2">
                    <a:lumMod val="40000"/>
                    <a:lumOff val="60000"/>
                    <a:alpha val="14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436" name="TextBox 5"/>
            <p:cNvSpPr txBox="1">
              <a:spLocks noChangeArrowheads="1"/>
            </p:cNvSpPr>
            <p:nvPr/>
          </p:nvSpPr>
          <p:spPr bwMode="auto">
            <a:xfrm>
              <a:off x="7136879" y="6196657"/>
              <a:ext cx="1360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Zones </a:t>
              </a:r>
              <a:r>
                <a:rPr lang="en-US" sz="1800">
                  <a:solidFill>
                    <a:srgbClr val="0000FF"/>
                  </a:solidFill>
                  <a:latin typeface="Calibri" charset="0"/>
                </a:rPr>
                <a:t>1</a:t>
              </a:r>
              <a:r>
                <a:rPr lang="en-US" sz="1800">
                  <a:latin typeface="Calibri" charset="0"/>
                </a:rPr>
                <a:t>, </a:t>
              </a:r>
              <a:r>
                <a:rPr lang="en-US" sz="1800">
                  <a:solidFill>
                    <a:srgbClr val="008000"/>
                  </a:solidFill>
                  <a:latin typeface="Calibri" charset="0"/>
                </a:rPr>
                <a:t>2</a:t>
              </a:r>
              <a:r>
                <a:rPr lang="en-US" sz="1800">
                  <a:latin typeface="Calibri" charset="0"/>
                </a:rPr>
                <a:t>, </a:t>
              </a:r>
              <a:r>
                <a:rPr lang="en-US" sz="1800">
                  <a:solidFill>
                    <a:srgbClr val="FF0000"/>
                  </a:solidFill>
                  <a:latin typeface="Calibri" charset="0"/>
                </a:rPr>
                <a:t>3</a:t>
              </a:r>
            </a:p>
          </p:txBody>
        </p:sp>
      </p:grpSp>
      <p:grpSp>
        <p:nvGrpSpPr>
          <p:cNvPr id="6" name="Group 8"/>
          <p:cNvGrpSpPr>
            <a:grpSpLocks/>
          </p:cNvGrpSpPr>
          <p:nvPr/>
        </p:nvGrpSpPr>
        <p:grpSpPr bwMode="auto">
          <a:xfrm>
            <a:off x="5605463" y="6107113"/>
            <a:ext cx="2578100" cy="584200"/>
            <a:chOff x="5604864" y="6106739"/>
            <a:chExt cx="2579323" cy="584776"/>
          </a:xfrm>
        </p:grpSpPr>
        <p:sp>
          <p:nvSpPr>
            <p:cNvPr id="13420" name="TextBox 9"/>
            <p:cNvSpPr txBox="1">
              <a:spLocks noChangeArrowheads="1"/>
            </p:cNvSpPr>
            <p:nvPr/>
          </p:nvSpPr>
          <p:spPr bwMode="auto">
            <a:xfrm>
              <a:off x="5604864" y="6106739"/>
              <a:ext cx="247726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600">
                  <a:latin typeface="Calibri" charset="0"/>
                </a:rPr>
                <a:t>Commercial Testbed Node</a:t>
              </a:r>
            </a:p>
            <a:p>
              <a:pPr algn="r" eaLnBrk="1" hangingPunct="1"/>
              <a:r>
                <a:rPr lang="en-US" sz="1600">
                  <a:latin typeface="Calibri" charset="0"/>
                </a:rPr>
                <a:t>Experimental Testbed Node</a:t>
              </a:r>
            </a:p>
          </p:txBody>
        </p:sp>
        <p:sp>
          <p:nvSpPr>
            <p:cNvPr id="11" name="Oval 10"/>
            <p:cNvSpPr/>
            <p:nvPr/>
          </p:nvSpPr>
          <p:spPr>
            <a:xfrm>
              <a:off x="8082125" y="6248463"/>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8082125" y="6474574"/>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grpSp>
      <p:grpSp>
        <p:nvGrpSpPr>
          <p:cNvPr id="7" name="Group 12"/>
          <p:cNvGrpSpPr>
            <a:grpSpLocks/>
          </p:cNvGrpSpPr>
          <p:nvPr/>
        </p:nvGrpSpPr>
        <p:grpSpPr bwMode="auto">
          <a:xfrm>
            <a:off x="3976688" y="1077913"/>
            <a:ext cx="1444625" cy="1530350"/>
            <a:chOff x="4072306" y="1127662"/>
            <a:chExt cx="1444283" cy="1530930"/>
          </a:xfrm>
        </p:grpSpPr>
        <p:sp>
          <p:nvSpPr>
            <p:cNvPr id="14" name="Oval 13"/>
            <p:cNvSpPr/>
            <p:nvPr/>
          </p:nvSpPr>
          <p:spPr>
            <a:xfrm>
              <a:off x="5414527" y="1386399"/>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999940" y="1595497"/>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4596693" y="1488461"/>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4897878" y="1906657"/>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4494631" y="1748590"/>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4443600" y="2110781"/>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4174368" y="1748590"/>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4647724" y="1127662"/>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4072306" y="2556530"/>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4392569" y="2454468"/>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grpSp>
      <p:grpSp>
        <p:nvGrpSpPr>
          <p:cNvPr id="8" name="Group 23"/>
          <p:cNvGrpSpPr>
            <a:grpSpLocks/>
          </p:cNvGrpSpPr>
          <p:nvPr/>
        </p:nvGrpSpPr>
        <p:grpSpPr bwMode="auto">
          <a:xfrm>
            <a:off x="3824288" y="2857500"/>
            <a:ext cx="1882775" cy="1889125"/>
            <a:chOff x="3824211" y="2857058"/>
            <a:chExt cx="1882715" cy="1888825"/>
          </a:xfrm>
        </p:grpSpPr>
        <p:sp>
          <p:nvSpPr>
            <p:cNvPr id="25" name="Oval 24"/>
            <p:cNvSpPr/>
            <p:nvPr/>
          </p:nvSpPr>
          <p:spPr>
            <a:xfrm>
              <a:off x="5000631" y="3179558"/>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5102693" y="3502058"/>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5102693" y="3824558"/>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3926273" y="2857058"/>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3824211" y="3128527"/>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5051662" y="4167549"/>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p:nvSpPr>
          <p:spPr>
            <a:xfrm>
              <a:off x="4552722" y="4269611"/>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p:nvPr/>
          </p:nvSpPr>
          <p:spPr>
            <a:xfrm>
              <a:off x="5604864" y="3671465"/>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3" name="Oval 32"/>
            <p:cNvSpPr/>
            <p:nvPr/>
          </p:nvSpPr>
          <p:spPr>
            <a:xfrm>
              <a:off x="4079366" y="4643821"/>
              <a:ext cx="102062" cy="102062"/>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grpSp>
      <p:grpSp>
        <p:nvGrpSpPr>
          <p:cNvPr id="9" name="Group 33"/>
          <p:cNvGrpSpPr>
            <a:grpSpLocks/>
          </p:cNvGrpSpPr>
          <p:nvPr/>
        </p:nvGrpSpPr>
        <p:grpSpPr bwMode="auto">
          <a:xfrm>
            <a:off x="4022725" y="1100138"/>
            <a:ext cx="1443038" cy="1530350"/>
            <a:chOff x="4021966" y="1100002"/>
            <a:chExt cx="1444283" cy="1530930"/>
          </a:xfrm>
        </p:grpSpPr>
        <p:sp>
          <p:nvSpPr>
            <p:cNvPr id="35" name="Oval 34"/>
            <p:cNvSpPr/>
            <p:nvPr/>
          </p:nvSpPr>
          <p:spPr>
            <a:xfrm>
              <a:off x="5364187" y="1358739"/>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4949600" y="1567837"/>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4546353" y="1460801"/>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a:xfrm>
              <a:off x="4847538" y="1878997"/>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a:xfrm>
              <a:off x="4444291" y="1720930"/>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a:xfrm>
              <a:off x="4393260" y="2083121"/>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41" name="Oval 40"/>
            <p:cNvSpPr/>
            <p:nvPr/>
          </p:nvSpPr>
          <p:spPr>
            <a:xfrm>
              <a:off x="4124028" y="1720930"/>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42" name="Oval 41"/>
            <p:cNvSpPr/>
            <p:nvPr/>
          </p:nvSpPr>
          <p:spPr>
            <a:xfrm>
              <a:off x="4597384" y="1100002"/>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43" name="Oval 42"/>
            <p:cNvSpPr/>
            <p:nvPr/>
          </p:nvSpPr>
          <p:spPr>
            <a:xfrm>
              <a:off x="4021966" y="2528870"/>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44" name="Oval 43"/>
            <p:cNvSpPr/>
            <p:nvPr/>
          </p:nvSpPr>
          <p:spPr>
            <a:xfrm>
              <a:off x="4342229" y="2426808"/>
              <a:ext cx="102062" cy="10206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grpSp>
      <p:sp>
        <p:nvSpPr>
          <p:cNvPr id="46" name="Rectangle 45"/>
          <p:cNvSpPr/>
          <p:nvPr/>
        </p:nvSpPr>
        <p:spPr>
          <a:xfrm>
            <a:off x="0" y="0"/>
            <a:ext cx="9144000" cy="6858000"/>
          </a:xfrm>
          <a:prstGeom prst="rect">
            <a:avLst/>
          </a:prstGeom>
          <a:solidFill>
            <a:srgbClr val="FFFFFF">
              <a:alpha val="79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7" name="Oval 46"/>
          <p:cNvSpPr/>
          <p:nvPr/>
        </p:nvSpPr>
        <p:spPr>
          <a:xfrm>
            <a:off x="3322638" y="850900"/>
            <a:ext cx="2189162" cy="2143125"/>
          </a:xfrm>
          <a:prstGeom prst="ellipse">
            <a:avLst/>
          </a:prstGeom>
          <a:gradFill flip="none" rotWithShape="1">
            <a:gsLst>
              <a:gs pos="0">
                <a:schemeClr val="accent6">
                  <a:tint val="50000"/>
                  <a:satMod val="300000"/>
                  <a:alpha val="53000"/>
                </a:schemeClr>
              </a:gs>
              <a:gs pos="35000">
                <a:schemeClr val="accent6">
                  <a:tint val="37000"/>
                  <a:satMod val="300000"/>
                  <a:alpha val="53000"/>
                </a:schemeClr>
              </a:gs>
              <a:gs pos="100000">
                <a:schemeClr val="accent6">
                  <a:tint val="15000"/>
                  <a:satMod val="350000"/>
                  <a:alpha val="53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dirty="0"/>
              <a:t>Commercial</a:t>
            </a:r>
          </a:p>
          <a:p>
            <a:pPr algn="ctr" fontAlgn="auto">
              <a:spcBef>
                <a:spcPts val="0"/>
              </a:spcBef>
              <a:spcAft>
                <a:spcPts val="0"/>
              </a:spcAft>
              <a:defRPr/>
            </a:pPr>
            <a:r>
              <a:rPr lang="en-US" dirty="0" err="1"/>
              <a:t>Testbed</a:t>
            </a:r>
            <a:endParaRPr lang="en-US" dirty="0"/>
          </a:p>
        </p:txBody>
      </p:sp>
      <p:sp>
        <p:nvSpPr>
          <p:cNvPr id="48" name="Oval 47"/>
          <p:cNvSpPr/>
          <p:nvPr/>
        </p:nvSpPr>
        <p:spPr>
          <a:xfrm>
            <a:off x="3106738" y="2465388"/>
            <a:ext cx="2189162" cy="2143125"/>
          </a:xfrm>
          <a:prstGeom prst="ellipse">
            <a:avLst/>
          </a:prstGeom>
          <a:gradFill flip="none" rotWithShape="1">
            <a:gsLst>
              <a:gs pos="0">
                <a:schemeClr val="accent5">
                  <a:tint val="50000"/>
                  <a:satMod val="300000"/>
                  <a:alpha val="47000"/>
                </a:schemeClr>
              </a:gs>
              <a:gs pos="35000">
                <a:schemeClr val="accent5">
                  <a:tint val="37000"/>
                  <a:satMod val="300000"/>
                  <a:alpha val="47000"/>
                </a:schemeClr>
              </a:gs>
              <a:gs pos="100000">
                <a:schemeClr val="accent5">
                  <a:tint val="15000"/>
                  <a:satMod val="350000"/>
                  <a:alpha val="47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en-US" dirty="0"/>
              <a:t>Experimental </a:t>
            </a:r>
            <a:r>
              <a:rPr lang="en-US" dirty="0">
                <a:solidFill>
                  <a:schemeClr val="tx2">
                    <a:lumMod val="20000"/>
                    <a:lumOff val="80000"/>
                  </a:schemeClr>
                </a:solidFill>
              </a:rPr>
              <a:t>.</a:t>
            </a:r>
          </a:p>
          <a:p>
            <a:pPr algn="ctr" fontAlgn="auto">
              <a:spcBef>
                <a:spcPts val="0"/>
              </a:spcBef>
              <a:spcAft>
                <a:spcPts val="0"/>
              </a:spcAft>
              <a:defRPr/>
            </a:pPr>
            <a:r>
              <a:rPr lang="en-US" dirty="0" err="1"/>
              <a:t>Testbed</a:t>
            </a:r>
            <a:endParaRPr lang="en-US" dirty="0"/>
          </a:p>
        </p:txBody>
      </p:sp>
      <p:sp>
        <p:nvSpPr>
          <p:cNvPr id="49" name="Oval 48"/>
          <p:cNvSpPr/>
          <p:nvPr/>
        </p:nvSpPr>
        <p:spPr>
          <a:xfrm>
            <a:off x="4694238" y="1281113"/>
            <a:ext cx="2495550" cy="3084512"/>
          </a:xfrm>
          <a:prstGeom prst="ellipse">
            <a:avLst/>
          </a:prstGeom>
          <a:gradFill flip="none" rotWithShape="1">
            <a:gsLst>
              <a:gs pos="0">
                <a:schemeClr val="accent1">
                  <a:tint val="100000"/>
                  <a:shade val="100000"/>
                  <a:satMod val="130000"/>
                  <a:alpha val="49000"/>
                </a:schemeClr>
              </a:gs>
              <a:gs pos="100000">
                <a:schemeClr val="accent1">
                  <a:tint val="50000"/>
                  <a:shade val="100000"/>
                  <a:satMod val="350000"/>
                  <a:alpha val="4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r>
              <a:rPr lang="en-US" dirty="0"/>
              <a:t>In-bldg </a:t>
            </a:r>
            <a:r>
              <a:rPr lang="en-US" dirty="0" err="1"/>
              <a:t>ncsu</a:t>
            </a:r>
            <a:r>
              <a:rPr lang="en-US" dirty="0"/>
              <a:t>/guest, outdoor coverage</a:t>
            </a:r>
          </a:p>
        </p:txBody>
      </p:sp>
      <p:cxnSp>
        <p:nvCxnSpPr>
          <p:cNvPr id="50" name="Straight Connector 49"/>
          <p:cNvCxnSpPr/>
          <p:nvPr/>
        </p:nvCxnSpPr>
        <p:spPr>
          <a:xfrm rot="5400000" flipH="1" flipV="1">
            <a:off x="4989513" y="1077912"/>
            <a:ext cx="1201738" cy="747713"/>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0800000">
            <a:off x="2620963" y="2465388"/>
            <a:ext cx="1427162" cy="255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flipH="1">
            <a:off x="4238625" y="3605213"/>
            <a:ext cx="2279650" cy="1009650"/>
          </a:xfrm>
          <a:prstGeom prst="line">
            <a:avLst/>
          </a:prstGeom>
        </p:spPr>
        <p:style>
          <a:lnRef idx="2">
            <a:schemeClr val="accent1"/>
          </a:lnRef>
          <a:fillRef idx="0">
            <a:schemeClr val="accent1"/>
          </a:fillRef>
          <a:effectRef idx="1">
            <a:schemeClr val="accent1"/>
          </a:effectRef>
          <a:fontRef idx="minor">
            <a:schemeClr val="tx1"/>
          </a:fontRef>
        </p:style>
      </p:cxnSp>
      <p:sp>
        <p:nvSpPr>
          <p:cNvPr id="53" name="TextBox 52"/>
          <p:cNvSpPr txBox="1">
            <a:spLocks noChangeArrowheads="1"/>
          </p:cNvSpPr>
          <p:nvPr/>
        </p:nvSpPr>
        <p:spPr bwMode="auto">
          <a:xfrm>
            <a:off x="5053013" y="5273675"/>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Physical Proximity,</a:t>
            </a:r>
          </a:p>
          <a:p>
            <a:pPr eaLnBrk="1" hangingPunct="1"/>
            <a:r>
              <a:rPr lang="en-US" sz="1800">
                <a:latin typeface="Calibri" charset="0"/>
              </a:rPr>
              <a:t>Power Control</a:t>
            </a:r>
          </a:p>
        </p:txBody>
      </p:sp>
      <p:sp>
        <p:nvSpPr>
          <p:cNvPr id="54" name="TextBox 53"/>
          <p:cNvSpPr txBox="1">
            <a:spLocks noChangeArrowheads="1"/>
          </p:cNvSpPr>
          <p:nvPr/>
        </p:nvSpPr>
        <p:spPr bwMode="auto">
          <a:xfrm>
            <a:off x="5662613" y="48101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Operational</a:t>
            </a:r>
          </a:p>
        </p:txBody>
      </p:sp>
      <p:sp>
        <p:nvSpPr>
          <p:cNvPr id="55" name="TextBox 54"/>
          <p:cNvSpPr txBox="1">
            <a:spLocks noChangeArrowheads="1"/>
          </p:cNvSpPr>
          <p:nvPr/>
        </p:nvSpPr>
        <p:spPr bwMode="auto">
          <a:xfrm>
            <a:off x="282575" y="1298575"/>
            <a:ext cx="2976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a:latin typeface="Calibri" charset="0"/>
              </a:rPr>
              <a:t>Slicing/sharing at wire access,</a:t>
            </a:r>
          </a:p>
          <a:p>
            <a:pPr algn="r" eaLnBrk="1" hangingPunct="1"/>
            <a:r>
              <a:rPr lang="en-US" sz="1800">
                <a:latin typeface="Calibri" charset="0"/>
              </a:rPr>
              <a:t>Throttling (duty cycle) </a:t>
            </a:r>
          </a:p>
          <a:p>
            <a:pPr algn="r" eaLnBrk="1" hangingPunct="1"/>
            <a:r>
              <a:rPr lang="en-US" sz="1800">
                <a:latin typeface="Calibri" charset="0"/>
              </a:rPr>
              <a:t>experimental at MAC,</a:t>
            </a:r>
          </a:p>
          <a:p>
            <a:pPr algn="r" eaLnBrk="1" hangingPunct="1"/>
            <a:r>
              <a:rPr lang="en-US" sz="1800">
                <a:latin typeface="Calibri" charset="0"/>
              </a:rPr>
              <a:t>(Channel Control)</a:t>
            </a:r>
          </a:p>
        </p:txBody>
      </p:sp>
      <p:grpSp>
        <p:nvGrpSpPr>
          <p:cNvPr id="10" name="Group 55"/>
          <p:cNvGrpSpPr>
            <a:grpSpLocks/>
          </p:cNvGrpSpPr>
          <p:nvPr/>
        </p:nvGrpSpPr>
        <p:grpSpPr bwMode="auto">
          <a:xfrm>
            <a:off x="1588" y="0"/>
            <a:ext cx="9144000" cy="6858000"/>
            <a:chOff x="0" y="0"/>
            <a:chExt cx="9144000" cy="6858000"/>
          </a:xfrm>
        </p:grpSpPr>
        <p:sp>
          <p:nvSpPr>
            <p:cNvPr id="57" name="Rectangle 56"/>
            <p:cNvSpPr/>
            <p:nvPr/>
          </p:nvSpPr>
          <p:spPr>
            <a:xfrm>
              <a:off x="0" y="0"/>
              <a:ext cx="9144000" cy="6858000"/>
            </a:xfrm>
            <a:prstGeom prst="rect">
              <a:avLst/>
            </a:prstGeom>
            <a:solidFill>
              <a:srgbClr val="4D4E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332" name="Picture 57" descr="cent_map.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297" y="0"/>
              <a:ext cx="74214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92782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7"/>
                                        </p:tgtEl>
                                      </p:cBhvr>
                                    </p:animEffect>
                                    <p:set>
                                      <p:cBhvr>
                                        <p:cTn id="45" dur="1" fill="hold">
                                          <p:stCondLst>
                                            <p:cond delay="1999"/>
                                          </p:stCondLst>
                                        </p:cTn>
                                        <p:tgtEl>
                                          <p:spTgt spid="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000"/>
                                        <p:tgtEl>
                                          <p:spTgt spid="9"/>
                                        </p:tgtEl>
                                      </p:cBhvr>
                                    </p:animEffect>
                                    <p:set>
                                      <p:cBhvr>
                                        <p:cTn id="48" dur="1" fill="hold">
                                          <p:stCondLst>
                                            <p:cond delay="1999"/>
                                          </p:stCondLst>
                                        </p:cTn>
                                        <p:tgtEl>
                                          <p:spTgt spid="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6"/>
                                        </p:tgtEl>
                                      </p:cBhvr>
                                    </p:animEffect>
                                    <p:set>
                                      <p:cBhvr>
                                        <p:cTn id="51" dur="1" fill="hold">
                                          <p:stCondLst>
                                            <p:cond delay="1999"/>
                                          </p:stCondLst>
                                        </p:cTn>
                                        <p:tgtEl>
                                          <p:spTgt spid="6"/>
                                        </p:tgtEl>
                                        <p:attrNameLst>
                                          <p:attrName>style.visibility</p:attrName>
                                        </p:attrNameLst>
                                      </p:cBhvr>
                                      <p:to>
                                        <p:strVal val="hidden"/>
                                      </p:to>
                                    </p:set>
                                  </p:childTnLst>
                                </p:cTn>
                              </p:par>
                            </p:childTnLst>
                          </p:cTn>
                        </p:par>
                        <p:par>
                          <p:cTn id="52" fill="hold" nodeType="afterGroup">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2000"/>
                                        <p:tgtEl>
                                          <p:spTgt spid="4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1000"/>
                                        <p:tgtEl>
                                          <p:spTgt spid="4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1000"/>
                                        <p:tgtEl>
                                          <p:spTgt spid="4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2000"/>
                                        <p:tgtEl>
                                          <p:spTgt spid="4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2000"/>
                                        <p:tgtEl>
                                          <p:spTgt spid="50"/>
                                        </p:tgtEl>
                                      </p:cBhvr>
                                    </p:animEffect>
                                  </p:childTnLst>
                                </p:cTn>
                              </p:par>
                              <p:par>
                                <p:cTn id="76" presetID="10" presetClass="entr" presetSubtype="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2000"/>
                                        <p:tgtEl>
                                          <p:spTgt spid="51"/>
                                        </p:tgtEl>
                                      </p:cBhvr>
                                    </p:animEffect>
                                  </p:childTnLst>
                                </p:cTn>
                              </p:par>
                              <p:par>
                                <p:cTn id="79" presetID="10" presetClass="entr" presetSubtype="0"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2000"/>
                                        <p:tgtEl>
                                          <p:spTgt spid="5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1000"/>
                                        <p:tgtEl>
                                          <p:spTgt spid="54"/>
                                        </p:tgtEl>
                                      </p:cBhvr>
                                    </p:animEffect>
                                  </p:childTnLst>
                                  <p:subTnLst>
                                    <p:animClr clrSpc="rgb" dir="cw">
                                      <p:cBhvr override="childStyle">
                                        <p:cTn dur="1" fill="hold" display="0" masterRel="nextClick" afterEffect="1"/>
                                        <p:tgtEl>
                                          <p:spTgt spid="54"/>
                                        </p:tgtEl>
                                        <p:attrNameLst>
                                          <p:attrName>ppt_c</p:attrName>
                                        </p:attrNameLst>
                                      </p:cBhvr>
                                      <p:to>
                                        <a:schemeClr val="bg1"/>
                                      </p:to>
                                    </p:animClr>
                                  </p:sub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1000"/>
                                        <p:tgtEl>
                                          <p:spTgt spid="53"/>
                                        </p:tgtEl>
                                      </p:cBhvr>
                                    </p:animEffect>
                                  </p:childTnLst>
                                  <p:subTnLst>
                                    <p:animClr clrSpc="rgb" dir="cw">
                                      <p:cBhvr override="childStyle">
                                        <p:cTn dur="1" fill="hold" display="0" masterRel="nextClick" afterEffect="1"/>
                                        <p:tgtEl>
                                          <p:spTgt spid="53"/>
                                        </p:tgtEl>
                                        <p:attrNameLst>
                                          <p:attrName>ppt_c</p:attrName>
                                        </p:attrNameLst>
                                      </p:cBhvr>
                                      <p:to>
                                        <a:schemeClr val="bg1"/>
                                      </p:to>
                                    </p:animClr>
                                  </p:sub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fade">
                                      <p:cBhvr>
                                        <p:cTn id="96" dur="1000"/>
                                        <p:tgtEl>
                                          <p:spTgt spid="55"/>
                                        </p:tgtEl>
                                      </p:cBhvr>
                                    </p:animEffect>
                                  </p:childTnLst>
                                  <p:subTnLst>
                                    <p:animClr clrSpc="rgb" dir="cw">
                                      <p:cBhvr override="childStyle">
                                        <p:cTn dur="1" fill="hold" display="0" masterRel="nextClick" afterEffect="1"/>
                                        <p:tgtEl>
                                          <p:spTgt spid="55"/>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3" grpId="0"/>
      <p:bldP spid="54" grpId="0"/>
      <p:bldP spid="5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entMeshMa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4239" y="755651"/>
            <a:ext cx="5791901" cy="54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66864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CentMesh</a:t>
            </a:r>
            <a:r>
              <a:rPr lang="en-US" dirty="0" smtClean="0"/>
              <a:t> Nodes</a:t>
            </a:r>
            <a:endParaRPr lang="en-US" dirty="0"/>
          </a:p>
        </p:txBody>
      </p:sp>
      <p:pic>
        <p:nvPicPr>
          <p:cNvPr id="4" name="Picture 3" descr="IMG_0014.jpg"/>
          <p:cNvPicPr>
            <a:picLocks noChangeAspect="1"/>
          </p:cNvPicPr>
          <p:nvPr/>
        </p:nvPicPr>
        <p:blipFill rotWithShape="1">
          <a:blip r:embed="rId2">
            <a:extLst>
              <a:ext uri="{28A0092B-C50C-407E-A947-70E740481C1C}">
                <a14:useLocalDpi xmlns:a14="http://schemas.microsoft.com/office/drawing/2010/main" val="0"/>
              </a:ext>
            </a:extLst>
          </a:blip>
          <a:srcRect l="7367" r="19994"/>
          <a:stretch/>
        </p:blipFill>
        <p:spPr>
          <a:xfrm>
            <a:off x="740895" y="1300166"/>
            <a:ext cx="2797256" cy="5134524"/>
          </a:xfrm>
          <a:prstGeom prst="rect">
            <a:avLst/>
          </a:prstGeom>
        </p:spPr>
      </p:pic>
      <p:pic>
        <p:nvPicPr>
          <p:cNvPr id="3" name="Picture 2" descr="IMG00197.jpg"/>
          <p:cNvPicPr>
            <a:picLocks noChangeAspect="1"/>
          </p:cNvPicPr>
          <p:nvPr/>
        </p:nvPicPr>
        <p:blipFill rotWithShape="1">
          <a:blip r:embed="rId3">
            <a:extLst>
              <a:ext uri="{28A0092B-C50C-407E-A947-70E740481C1C}">
                <a14:useLocalDpi xmlns:a14="http://schemas.microsoft.com/office/drawing/2010/main" val="0"/>
              </a:ext>
            </a:extLst>
          </a:blip>
          <a:srcRect l="19560" r="12563"/>
          <a:stretch/>
        </p:blipFill>
        <p:spPr>
          <a:xfrm>
            <a:off x="6773115" y="1300166"/>
            <a:ext cx="2175393" cy="2403683"/>
          </a:xfrm>
          <a:prstGeom prst="rect">
            <a:avLst/>
          </a:prstGeom>
        </p:spPr>
      </p:pic>
      <p:pic>
        <p:nvPicPr>
          <p:cNvPr id="5" name="Picture 4" descr="IMG_0065.jpg"/>
          <p:cNvPicPr>
            <a:picLocks noChangeAspect="1"/>
          </p:cNvPicPr>
          <p:nvPr/>
        </p:nvPicPr>
        <p:blipFill rotWithShape="1">
          <a:blip r:embed="rId4">
            <a:extLst>
              <a:ext uri="{28A0092B-C50C-407E-A947-70E740481C1C}">
                <a14:useLocalDpi xmlns:a14="http://schemas.microsoft.com/office/drawing/2010/main" val="0"/>
              </a:ext>
            </a:extLst>
          </a:blip>
          <a:srcRect l="21364" t="9485" r="17504" b="40072"/>
          <a:stretch/>
        </p:blipFill>
        <p:spPr>
          <a:xfrm>
            <a:off x="3809878" y="2749053"/>
            <a:ext cx="3349987" cy="3685637"/>
          </a:xfrm>
          <a:prstGeom prst="rect">
            <a:avLst/>
          </a:prstGeom>
        </p:spPr>
      </p:pic>
    </p:spTree>
    <p:extLst>
      <p:ext uri="{BB962C8B-B14F-4D97-AF65-F5344CB8AC3E}">
        <p14:creationId xmlns:p14="http://schemas.microsoft.com/office/powerpoint/2010/main" val="10005050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eft-Right Arrow 13"/>
          <p:cNvSpPr/>
          <p:nvPr/>
        </p:nvSpPr>
        <p:spPr>
          <a:xfrm>
            <a:off x="4781550" y="5326063"/>
            <a:ext cx="2098675" cy="312737"/>
          </a:xfrm>
          <a:prstGeom prst="lef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5" name="Left-Right Arrow 14"/>
          <p:cNvSpPr/>
          <p:nvPr/>
        </p:nvSpPr>
        <p:spPr>
          <a:xfrm rot="20895130">
            <a:off x="3965575" y="5803900"/>
            <a:ext cx="2874963" cy="312738"/>
          </a:xfrm>
          <a:prstGeom prst="lef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25604"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Software Architecture</a:t>
            </a:r>
          </a:p>
        </p:txBody>
      </p:sp>
      <p:sp>
        <p:nvSpPr>
          <p:cNvPr id="25605" name="Content Placeholder 2"/>
          <p:cNvSpPr>
            <a:spLocks noGrp="1"/>
          </p:cNvSpPr>
          <p:nvPr>
            <p:ph idx="1"/>
          </p:nvPr>
        </p:nvSpPr>
        <p:spPr>
          <a:xfrm>
            <a:off x="457200" y="1143000"/>
            <a:ext cx="8229600" cy="2971800"/>
          </a:xfrm>
        </p:spPr>
        <p:txBody>
          <a:bodyPr/>
          <a:lstStyle/>
          <a:p>
            <a:pPr eaLnBrk="1" hangingPunct="1">
              <a:lnSpc>
                <a:spcPct val="80000"/>
              </a:lnSpc>
            </a:pPr>
            <a:r>
              <a:rPr lang="en-US" sz="2700">
                <a:latin typeface="Calibri" charset="0"/>
                <a:ea typeface="ＭＳ Ｐゴシック" charset="0"/>
                <a:cs typeface="ＭＳ Ｐゴシック" charset="0"/>
              </a:rPr>
              <a:t>Central control/management node</a:t>
            </a:r>
          </a:p>
          <a:p>
            <a:pPr eaLnBrk="1" hangingPunct="1">
              <a:lnSpc>
                <a:spcPct val="80000"/>
              </a:lnSpc>
            </a:pPr>
            <a:r>
              <a:rPr lang="en-US" sz="2700">
                <a:latin typeface="Calibri" charset="0"/>
                <a:ea typeface="ＭＳ Ｐゴシック" charset="0"/>
                <a:cs typeface="ＭＳ Ｐゴシック" charset="0"/>
              </a:rPr>
              <a:t>All control/signaling traffic is channeled through the </a:t>
            </a:r>
            <a:r>
              <a:rPr lang="en-US" sz="2700">
                <a:solidFill>
                  <a:srgbClr val="5FA234"/>
                </a:solidFill>
                <a:latin typeface="Calibri" charset="0"/>
                <a:ea typeface="ＭＳ Ｐゴシック" charset="0"/>
                <a:cs typeface="ＭＳ Ｐゴシック" charset="0"/>
              </a:rPr>
              <a:t>communicator </a:t>
            </a:r>
            <a:r>
              <a:rPr lang="en-US" sz="2700">
                <a:latin typeface="Calibri" charset="0"/>
                <a:ea typeface="ＭＳ Ｐゴシック" charset="0"/>
                <a:cs typeface="ＭＳ Ｐゴシック" charset="0"/>
              </a:rPr>
              <a:t>module</a:t>
            </a:r>
          </a:p>
          <a:p>
            <a:pPr lvl="1" eaLnBrk="1" hangingPunct="1">
              <a:lnSpc>
                <a:spcPct val="80000"/>
              </a:lnSpc>
            </a:pPr>
            <a:r>
              <a:rPr lang="en-US" sz="2400">
                <a:latin typeface="Calibri" charset="0"/>
                <a:ea typeface="ＭＳ Ｐゴシック" charset="0"/>
              </a:rPr>
              <a:t>Embeds control plane policies such as spectrum usage</a:t>
            </a:r>
          </a:p>
          <a:p>
            <a:pPr lvl="1" eaLnBrk="1" hangingPunct="1">
              <a:lnSpc>
                <a:spcPct val="80000"/>
              </a:lnSpc>
            </a:pPr>
            <a:r>
              <a:rPr lang="en-US" sz="2400">
                <a:latin typeface="Calibri" charset="0"/>
                <a:ea typeface="ＭＳ Ｐゴシック" charset="0"/>
              </a:rPr>
              <a:t>Uses TCP connections between mgmt and mesh nodes</a:t>
            </a:r>
          </a:p>
          <a:p>
            <a:pPr lvl="1" eaLnBrk="1" hangingPunct="1">
              <a:lnSpc>
                <a:spcPct val="80000"/>
              </a:lnSpc>
            </a:pPr>
            <a:r>
              <a:rPr lang="en-US" sz="2400">
                <a:latin typeface="Calibri" charset="0"/>
                <a:ea typeface="ＭＳ Ｐゴシック" charset="0"/>
              </a:rPr>
              <a:t>Uses automatic pub/sub mechanism locally, manual/programmatic pub/sub across nodes (planned extension to complete automatic pub/sub in future)</a:t>
            </a:r>
          </a:p>
        </p:txBody>
      </p:sp>
      <p:sp>
        <p:nvSpPr>
          <p:cNvPr id="5" name="Rounded Rectangle 4"/>
          <p:cNvSpPr/>
          <p:nvPr/>
        </p:nvSpPr>
        <p:spPr>
          <a:xfrm>
            <a:off x="6858000" y="4724400"/>
            <a:ext cx="2057400" cy="13716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solidFill>
                <a:srgbClr val="000000"/>
              </a:solidFill>
              <a:ea typeface="ＭＳ Ｐゴシック" pitchFamily="-108" charset="-128"/>
              <a:cs typeface="ＭＳ Ｐゴシック" pitchFamily="-108" charset="-128"/>
            </a:endParaRPr>
          </a:p>
        </p:txBody>
      </p:sp>
      <p:sp>
        <p:nvSpPr>
          <p:cNvPr id="7" name="Rounded Rectangle 6"/>
          <p:cNvSpPr/>
          <p:nvPr/>
        </p:nvSpPr>
        <p:spPr>
          <a:xfrm>
            <a:off x="1905000" y="5241925"/>
            <a:ext cx="2057400" cy="13716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solidFill>
                <a:srgbClr val="000000"/>
              </a:solidFill>
              <a:ea typeface="ＭＳ Ｐゴシック" pitchFamily="-108" charset="-128"/>
              <a:cs typeface="ＭＳ Ｐゴシック" pitchFamily="-108" charset="-128"/>
            </a:endParaRPr>
          </a:p>
        </p:txBody>
      </p:sp>
      <p:sp>
        <p:nvSpPr>
          <p:cNvPr id="12" name="Rectangle 11"/>
          <p:cNvSpPr/>
          <p:nvPr/>
        </p:nvSpPr>
        <p:spPr>
          <a:xfrm>
            <a:off x="3124200" y="5791200"/>
            <a:ext cx="838200" cy="473075"/>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8" name="Rounded Rectangle 7"/>
          <p:cNvSpPr/>
          <p:nvPr/>
        </p:nvSpPr>
        <p:spPr>
          <a:xfrm>
            <a:off x="2514600" y="4724400"/>
            <a:ext cx="2057400" cy="13716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solidFill>
                <a:srgbClr val="000000"/>
              </a:solidFill>
              <a:ea typeface="ＭＳ Ｐゴシック" pitchFamily="-108" charset="-128"/>
              <a:cs typeface="ＭＳ Ｐゴシック" pitchFamily="-108" charset="-128"/>
            </a:endParaRPr>
          </a:p>
        </p:txBody>
      </p:sp>
      <p:sp>
        <p:nvSpPr>
          <p:cNvPr id="11" name="Rectangle 10"/>
          <p:cNvSpPr/>
          <p:nvPr/>
        </p:nvSpPr>
        <p:spPr>
          <a:xfrm>
            <a:off x="3733800" y="5241925"/>
            <a:ext cx="838200" cy="473075"/>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6" name="Rounded Rectangle 5"/>
          <p:cNvSpPr/>
          <p:nvPr/>
        </p:nvSpPr>
        <p:spPr>
          <a:xfrm>
            <a:off x="3200400" y="4114800"/>
            <a:ext cx="2057400" cy="13716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solidFill>
                <a:srgbClr val="000000"/>
              </a:solidFill>
              <a:ea typeface="ＭＳ Ｐゴシック" pitchFamily="-108" charset="-128"/>
              <a:cs typeface="ＭＳ Ｐゴシック" pitchFamily="-108" charset="-128"/>
            </a:endParaRPr>
          </a:p>
        </p:txBody>
      </p:sp>
      <p:sp>
        <p:nvSpPr>
          <p:cNvPr id="9" name="Rectangle 8"/>
          <p:cNvSpPr/>
          <p:nvPr/>
        </p:nvSpPr>
        <p:spPr>
          <a:xfrm>
            <a:off x="6858000" y="5165725"/>
            <a:ext cx="838200" cy="473075"/>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0" name="Rectangle 9"/>
          <p:cNvSpPr/>
          <p:nvPr/>
        </p:nvSpPr>
        <p:spPr>
          <a:xfrm>
            <a:off x="4419600" y="4564063"/>
            <a:ext cx="838200" cy="473075"/>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3" name="Left-Right Arrow 12"/>
          <p:cNvSpPr/>
          <p:nvPr/>
        </p:nvSpPr>
        <p:spPr>
          <a:xfrm rot="1015141">
            <a:off x="5257800" y="4872038"/>
            <a:ext cx="1600200" cy="312737"/>
          </a:xfrm>
          <a:prstGeom prst="lef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701720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Software Architecture</a:t>
            </a:r>
          </a:p>
        </p:txBody>
      </p:sp>
      <p:sp>
        <p:nvSpPr>
          <p:cNvPr id="26627" name="Content Placeholder 2"/>
          <p:cNvSpPr>
            <a:spLocks noGrp="1"/>
          </p:cNvSpPr>
          <p:nvPr>
            <p:ph idx="1"/>
          </p:nvPr>
        </p:nvSpPr>
        <p:spPr>
          <a:xfrm>
            <a:off x="457200" y="1295400"/>
            <a:ext cx="8229600" cy="3276600"/>
          </a:xfrm>
        </p:spPr>
        <p:txBody>
          <a:bodyPr/>
          <a:lstStyle/>
          <a:p>
            <a:pPr eaLnBrk="1" hangingPunct="1">
              <a:lnSpc>
                <a:spcPct val="90000"/>
              </a:lnSpc>
            </a:pPr>
            <a:r>
              <a:rPr lang="en-US" sz="3000" dirty="0" err="1">
                <a:latin typeface="Calibri" charset="0"/>
                <a:ea typeface="ＭＳ Ｐゴシック" charset="0"/>
                <a:cs typeface="ＭＳ Ｐゴシック" charset="0"/>
              </a:rPr>
              <a:t>Mgmt</a:t>
            </a:r>
            <a:r>
              <a:rPr lang="en-US" sz="3000" dirty="0">
                <a:latin typeface="Calibri" charset="0"/>
                <a:ea typeface="ＭＳ Ｐゴシック" charset="0"/>
                <a:cs typeface="ＭＳ Ｐゴシック" charset="0"/>
              </a:rPr>
              <a:t> node contains a </a:t>
            </a:r>
            <a:r>
              <a:rPr lang="en-US" sz="3000" dirty="0">
                <a:solidFill>
                  <a:srgbClr val="FF0000"/>
                </a:solidFill>
                <a:latin typeface="Calibri" charset="0"/>
                <a:ea typeface="ＭＳ Ｐゴシック" charset="0"/>
                <a:cs typeface="ＭＳ Ｐゴシック" charset="0"/>
              </a:rPr>
              <a:t>data </a:t>
            </a:r>
            <a:r>
              <a:rPr lang="en-US" sz="3000" dirty="0" smtClean="0">
                <a:solidFill>
                  <a:srgbClr val="FF0000"/>
                </a:solidFill>
                <a:latin typeface="Calibri" charset="0"/>
                <a:ea typeface="ＭＳ Ｐゴシック" charset="0"/>
                <a:cs typeface="ＭＳ Ｐゴシック" charset="0"/>
              </a:rPr>
              <a:t>repository</a:t>
            </a:r>
            <a:endParaRPr lang="en-US" sz="3000" dirty="0">
              <a:latin typeface="Calibri" charset="0"/>
              <a:ea typeface="ＭＳ Ｐゴシック" charset="0"/>
              <a:cs typeface="ＭＳ Ｐゴシック" charset="0"/>
            </a:endParaRPr>
          </a:p>
          <a:p>
            <a:pPr lvl="1" eaLnBrk="1" hangingPunct="1">
              <a:lnSpc>
                <a:spcPct val="90000"/>
              </a:lnSpc>
            </a:pPr>
            <a:r>
              <a:rPr lang="en-US" sz="2600" dirty="0">
                <a:latin typeface="Calibri" charset="0"/>
                <a:ea typeface="ＭＳ Ｐゴシック" charset="0"/>
              </a:rPr>
              <a:t>Acts as decoupling intermediary between various data collection/dissemination procedures</a:t>
            </a:r>
          </a:p>
          <a:p>
            <a:pPr eaLnBrk="1" hangingPunct="1">
              <a:lnSpc>
                <a:spcPct val="90000"/>
              </a:lnSpc>
            </a:pPr>
            <a:r>
              <a:rPr lang="en-US" sz="3000" dirty="0">
                <a:latin typeface="Calibri" charset="0"/>
                <a:ea typeface="ＭＳ Ｐゴシック" charset="0"/>
                <a:cs typeface="ＭＳ Ｐゴシック" charset="0"/>
              </a:rPr>
              <a:t>Management software modules implemented in general as paired </a:t>
            </a:r>
            <a:r>
              <a:rPr lang="en-US" sz="3000" dirty="0">
                <a:solidFill>
                  <a:srgbClr val="0000FF"/>
                </a:solidFill>
                <a:latin typeface="Calibri" charset="0"/>
                <a:ea typeface="ＭＳ Ｐゴシック" charset="0"/>
                <a:cs typeface="ＭＳ Ｐゴシック" charset="0"/>
              </a:rPr>
              <a:t>managers </a:t>
            </a:r>
            <a:r>
              <a:rPr lang="en-US" sz="3000" dirty="0">
                <a:latin typeface="Calibri" charset="0"/>
                <a:ea typeface="ＭＳ Ｐゴシック" charset="0"/>
                <a:cs typeface="ＭＳ Ｐゴシック" charset="0"/>
              </a:rPr>
              <a:t>and </a:t>
            </a:r>
            <a:r>
              <a:rPr lang="en-US" sz="3000" dirty="0">
                <a:solidFill>
                  <a:srgbClr val="0000FF"/>
                </a:solidFill>
                <a:latin typeface="Calibri" charset="0"/>
                <a:ea typeface="ＭＳ Ｐゴシック" charset="0"/>
                <a:cs typeface="ＭＳ Ｐゴシック" charset="0"/>
              </a:rPr>
              <a:t>agents</a:t>
            </a:r>
          </a:p>
          <a:p>
            <a:pPr lvl="1" eaLnBrk="1" hangingPunct="1">
              <a:lnSpc>
                <a:spcPct val="90000"/>
              </a:lnSpc>
            </a:pPr>
            <a:r>
              <a:rPr lang="en-US" sz="2600" dirty="0">
                <a:latin typeface="Calibri" charset="0"/>
                <a:ea typeface="ＭＳ Ｐゴシック" charset="0"/>
              </a:rPr>
              <a:t>Managers and agents are clients to communicator</a:t>
            </a:r>
          </a:p>
          <a:p>
            <a:pPr lvl="1" eaLnBrk="1" hangingPunct="1">
              <a:lnSpc>
                <a:spcPct val="90000"/>
              </a:lnSpc>
            </a:pPr>
            <a:r>
              <a:rPr lang="en-US" sz="2600" dirty="0">
                <a:latin typeface="Calibri" charset="0"/>
                <a:ea typeface="ＭＳ Ｐゴシック" charset="0"/>
              </a:rPr>
              <a:t>Managers interact with data repository</a:t>
            </a:r>
          </a:p>
        </p:txBody>
      </p:sp>
      <p:sp>
        <p:nvSpPr>
          <p:cNvPr id="5" name="Left-Right Arrow 4"/>
          <p:cNvSpPr/>
          <p:nvPr/>
        </p:nvSpPr>
        <p:spPr>
          <a:xfrm>
            <a:off x="3768725" y="5257800"/>
            <a:ext cx="2098675" cy="312738"/>
          </a:xfrm>
          <a:prstGeom prst="lef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6" name="Rounded Rectangle 5"/>
          <p:cNvSpPr/>
          <p:nvPr/>
        </p:nvSpPr>
        <p:spPr>
          <a:xfrm>
            <a:off x="5943600" y="4724400"/>
            <a:ext cx="2743200" cy="13716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solidFill>
                <a:srgbClr val="000000"/>
              </a:solidFill>
              <a:ea typeface="ＭＳ Ｐゴシック" pitchFamily="-108" charset="-128"/>
              <a:cs typeface="ＭＳ Ｐゴシック" pitchFamily="-108" charset="-128"/>
            </a:endParaRPr>
          </a:p>
        </p:txBody>
      </p:sp>
      <p:sp>
        <p:nvSpPr>
          <p:cNvPr id="7" name="Rounded Rectangle 6"/>
          <p:cNvSpPr/>
          <p:nvPr/>
        </p:nvSpPr>
        <p:spPr>
          <a:xfrm>
            <a:off x="1600200" y="4724400"/>
            <a:ext cx="2057400" cy="13716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solidFill>
                <a:srgbClr val="000000"/>
              </a:solidFill>
              <a:ea typeface="ＭＳ Ｐゴシック" pitchFamily="-108" charset="-128"/>
              <a:cs typeface="ＭＳ Ｐゴシック" pitchFamily="-108" charset="-128"/>
            </a:endParaRPr>
          </a:p>
        </p:txBody>
      </p:sp>
      <p:sp>
        <p:nvSpPr>
          <p:cNvPr id="8" name="Rectangle 7"/>
          <p:cNvSpPr/>
          <p:nvPr/>
        </p:nvSpPr>
        <p:spPr>
          <a:xfrm>
            <a:off x="2819400" y="5165725"/>
            <a:ext cx="838200" cy="473075"/>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9" name="Rectangle 8"/>
          <p:cNvSpPr/>
          <p:nvPr/>
        </p:nvSpPr>
        <p:spPr>
          <a:xfrm>
            <a:off x="5943600" y="5165725"/>
            <a:ext cx="838200" cy="473075"/>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0" name="Can 9"/>
          <p:cNvSpPr/>
          <p:nvPr/>
        </p:nvSpPr>
        <p:spPr>
          <a:xfrm>
            <a:off x="8001000" y="5165725"/>
            <a:ext cx="457200" cy="473075"/>
          </a:xfrm>
          <a:prstGeom prst="can">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1" name="Rounded Rectangle 10"/>
          <p:cNvSpPr/>
          <p:nvPr/>
        </p:nvSpPr>
        <p:spPr>
          <a:xfrm>
            <a:off x="7162800" y="4953000"/>
            <a:ext cx="381000" cy="3048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2" name="Rounded Rectangle 11"/>
          <p:cNvSpPr/>
          <p:nvPr/>
        </p:nvSpPr>
        <p:spPr>
          <a:xfrm>
            <a:off x="7162800" y="5486400"/>
            <a:ext cx="381000" cy="3048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3" name="Rounded Rectangle 12"/>
          <p:cNvSpPr/>
          <p:nvPr/>
        </p:nvSpPr>
        <p:spPr>
          <a:xfrm>
            <a:off x="2019300" y="4953000"/>
            <a:ext cx="381000" cy="3048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4" name="Rounded Rectangle 13"/>
          <p:cNvSpPr/>
          <p:nvPr/>
        </p:nvSpPr>
        <p:spPr>
          <a:xfrm>
            <a:off x="2019300" y="5486400"/>
            <a:ext cx="381000" cy="3048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33869142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Software Architecture</a:t>
            </a:r>
          </a:p>
        </p:txBody>
      </p:sp>
      <p:sp>
        <p:nvSpPr>
          <p:cNvPr id="27651" name="Content Placeholder 2"/>
          <p:cNvSpPr>
            <a:spLocks noGrp="1"/>
          </p:cNvSpPr>
          <p:nvPr>
            <p:ph idx="1"/>
          </p:nvPr>
        </p:nvSpPr>
        <p:spPr>
          <a:xfrm>
            <a:off x="457200" y="1295400"/>
            <a:ext cx="8229600" cy="2819400"/>
          </a:xfrm>
        </p:spPr>
        <p:txBody>
          <a:bodyPr/>
          <a:lstStyle/>
          <a:p>
            <a:pPr eaLnBrk="1" hangingPunct="1"/>
            <a:r>
              <a:rPr lang="en-US" sz="2800">
                <a:solidFill>
                  <a:srgbClr val="CC66FF"/>
                </a:solidFill>
                <a:latin typeface="Calibri" charset="0"/>
                <a:ea typeface="ＭＳ Ｐゴシック" charset="0"/>
                <a:cs typeface="ＭＳ Ｐゴシック" charset="0"/>
              </a:rPr>
              <a:t>Servers </a:t>
            </a:r>
            <a:r>
              <a:rPr lang="en-US" sz="2800">
                <a:latin typeface="Calibri" charset="0"/>
                <a:ea typeface="ＭＳ Ｐゴシック" charset="0"/>
                <a:cs typeface="ＭＳ Ｐゴシック" charset="0"/>
              </a:rPr>
              <a:t>for typical OAM tasks also attaches to data repository</a:t>
            </a:r>
          </a:p>
          <a:p>
            <a:pPr lvl="1" eaLnBrk="1" hangingPunct="1"/>
            <a:r>
              <a:rPr lang="en-US" sz="2400">
                <a:latin typeface="Calibri" charset="0"/>
                <a:ea typeface="ＭＳ Ｐゴシック" charset="0"/>
              </a:rPr>
              <a:t>Clients may run on control node or elsewhere on Internet</a:t>
            </a:r>
          </a:p>
          <a:p>
            <a:pPr lvl="1" eaLnBrk="1" hangingPunct="1"/>
            <a:r>
              <a:rPr lang="en-US" sz="2400">
                <a:latin typeface="Calibri" charset="0"/>
                <a:ea typeface="ＭＳ Ｐゴシック" charset="0"/>
              </a:rPr>
              <a:t>Visualization currently implemented this way</a:t>
            </a:r>
          </a:p>
          <a:p>
            <a:pPr lvl="1" eaLnBrk="1" hangingPunct="1"/>
            <a:r>
              <a:rPr lang="en-US" sz="2400">
                <a:latin typeface="Calibri" charset="0"/>
                <a:ea typeface="ＭＳ Ｐゴシック" charset="0"/>
              </a:rPr>
              <a:t>Scripting planned to work this way (will adapt from past existing testbed implementation)</a:t>
            </a:r>
          </a:p>
        </p:txBody>
      </p:sp>
      <p:sp>
        <p:nvSpPr>
          <p:cNvPr id="5" name="Left-Right Arrow 4"/>
          <p:cNvSpPr/>
          <p:nvPr/>
        </p:nvSpPr>
        <p:spPr>
          <a:xfrm>
            <a:off x="2667000" y="4876800"/>
            <a:ext cx="1412875" cy="312738"/>
          </a:xfrm>
          <a:prstGeom prst="lef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6" name="Rounded Rectangle 5"/>
          <p:cNvSpPr/>
          <p:nvPr/>
        </p:nvSpPr>
        <p:spPr>
          <a:xfrm>
            <a:off x="4191000" y="4343400"/>
            <a:ext cx="2743200" cy="13716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solidFill>
                <a:srgbClr val="000000"/>
              </a:solidFill>
              <a:ea typeface="ＭＳ Ｐゴシック" pitchFamily="-108" charset="-128"/>
              <a:cs typeface="ＭＳ Ｐゴシック" pitchFamily="-108" charset="-128"/>
            </a:endParaRPr>
          </a:p>
        </p:txBody>
      </p:sp>
      <p:sp>
        <p:nvSpPr>
          <p:cNvPr id="7" name="Rounded Rectangle 6"/>
          <p:cNvSpPr/>
          <p:nvPr/>
        </p:nvSpPr>
        <p:spPr>
          <a:xfrm>
            <a:off x="533400" y="4343400"/>
            <a:ext cx="2057400" cy="13716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solidFill>
                <a:srgbClr val="000000"/>
              </a:solidFill>
              <a:ea typeface="ＭＳ Ｐゴシック" pitchFamily="-108" charset="-128"/>
              <a:cs typeface="ＭＳ Ｐゴシック" pitchFamily="-108" charset="-128"/>
            </a:endParaRPr>
          </a:p>
        </p:txBody>
      </p:sp>
      <p:sp>
        <p:nvSpPr>
          <p:cNvPr id="8" name="Rectangle 7"/>
          <p:cNvSpPr/>
          <p:nvPr/>
        </p:nvSpPr>
        <p:spPr>
          <a:xfrm>
            <a:off x="1752600" y="4784725"/>
            <a:ext cx="838200" cy="473075"/>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9" name="Rectangle 8"/>
          <p:cNvSpPr/>
          <p:nvPr/>
        </p:nvSpPr>
        <p:spPr>
          <a:xfrm>
            <a:off x="4191000" y="4784725"/>
            <a:ext cx="838200" cy="473075"/>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0" name="Can 9"/>
          <p:cNvSpPr/>
          <p:nvPr/>
        </p:nvSpPr>
        <p:spPr>
          <a:xfrm>
            <a:off x="6248400" y="4784725"/>
            <a:ext cx="457200" cy="473075"/>
          </a:xfrm>
          <a:prstGeom prst="can">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1" name="Rounded Rectangle 10"/>
          <p:cNvSpPr/>
          <p:nvPr/>
        </p:nvSpPr>
        <p:spPr>
          <a:xfrm>
            <a:off x="5410200" y="4572000"/>
            <a:ext cx="381000" cy="3048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2" name="Rounded Rectangle 11"/>
          <p:cNvSpPr/>
          <p:nvPr/>
        </p:nvSpPr>
        <p:spPr>
          <a:xfrm>
            <a:off x="5410200" y="5105400"/>
            <a:ext cx="381000" cy="3048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3" name="Rounded Rectangle 12"/>
          <p:cNvSpPr/>
          <p:nvPr/>
        </p:nvSpPr>
        <p:spPr>
          <a:xfrm>
            <a:off x="952500" y="4572000"/>
            <a:ext cx="381000" cy="3048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4" name="Rounded Rectangle 13"/>
          <p:cNvSpPr/>
          <p:nvPr/>
        </p:nvSpPr>
        <p:spPr>
          <a:xfrm>
            <a:off x="952500" y="5105400"/>
            <a:ext cx="381000" cy="3048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5" name="Snip Same Side Corner Rectangle 14"/>
          <p:cNvSpPr/>
          <p:nvPr/>
        </p:nvSpPr>
        <p:spPr>
          <a:xfrm>
            <a:off x="6324600" y="5370513"/>
            <a:ext cx="304800" cy="192087"/>
          </a:xfrm>
          <a:prstGeom prst="snip2SameRect">
            <a:avLst/>
          </a:prstGeom>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sp>
        <p:nvSpPr>
          <p:cNvPr id="16" name="Rounded Rectangle 15"/>
          <p:cNvSpPr/>
          <p:nvPr/>
        </p:nvSpPr>
        <p:spPr>
          <a:xfrm>
            <a:off x="7620000" y="4343400"/>
            <a:ext cx="1219200" cy="137160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solidFill>
                <a:srgbClr val="000000"/>
              </a:solidFill>
              <a:ea typeface="ＭＳ Ｐゴシック" pitchFamily="-108" charset="-128"/>
              <a:cs typeface="ＭＳ Ｐゴシック" pitchFamily="-108" charset="-128"/>
            </a:endParaRPr>
          </a:p>
        </p:txBody>
      </p:sp>
      <p:sp>
        <p:nvSpPr>
          <p:cNvPr id="17" name="Round Same Side Corner Rectangle 16"/>
          <p:cNvSpPr/>
          <p:nvPr/>
        </p:nvSpPr>
        <p:spPr>
          <a:xfrm>
            <a:off x="8077200" y="5370513"/>
            <a:ext cx="304800" cy="192087"/>
          </a:xfrm>
          <a:prstGeom prst="round2SameRect">
            <a:avLst/>
          </a:prstGeom>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8" charset="-128"/>
              <a:cs typeface="ＭＳ Ｐゴシック" pitchFamily="-108" charset="-128"/>
            </a:endParaRPr>
          </a:p>
        </p:txBody>
      </p:sp>
      <p:cxnSp>
        <p:nvCxnSpPr>
          <p:cNvPr id="19" name="Straight Arrow Connector 18"/>
          <p:cNvCxnSpPr>
            <a:endCxn id="17" idx="2"/>
          </p:cNvCxnSpPr>
          <p:nvPr/>
        </p:nvCxnSpPr>
        <p:spPr>
          <a:xfrm>
            <a:off x="6629400" y="5467350"/>
            <a:ext cx="1447800" cy="1588"/>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pic>
        <p:nvPicPr>
          <p:cNvPr id="20" name="Picture 19" descr="Visualization-screensh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177987">
            <a:off x="1285875" y="1446213"/>
            <a:ext cx="7564438"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755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AutoShape 17"/>
          <p:cNvSpPr>
            <a:spLocks noChangeArrowheads="1"/>
          </p:cNvSpPr>
          <p:nvPr/>
        </p:nvSpPr>
        <p:spPr bwMode="auto">
          <a:xfrm>
            <a:off x="228600" y="457200"/>
            <a:ext cx="8534400" cy="5943600"/>
          </a:xfrm>
          <a:prstGeom prst="roundRect">
            <a:avLst>
              <a:gd name="adj" fmla="val 16667"/>
            </a:avLst>
          </a:prstGeom>
          <a:solidFill>
            <a:schemeClr val="accent1"/>
          </a:solidFill>
          <a:ln w="9525">
            <a:solidFill>
              <a:schemeClr val="tx1"/>
            </a:solidFill>
            <a:round/>
            <a:headEnd/>
            <a:tailEnd/>
          </a:ln>
          <a:effectLst>
            <a:outerShdw blurRad="63500" dist="88899" dir="2700000" algn="ctr" rotWithShape="0">
              <a:srgbClr val="FFFF66">
                <a:alpha val="74998"/>
              </a:srgbClr>
            </a:outerShdw>
          </a:effectLst>
        </p:spPr>
        <p:txBody>
          <a:bodyPr wrap="none" anchor="ctr"/>
          <a:lstStyle/>
          <a:p>
            <a:endParaRPr lang="en-US"/>
          </a:p>
        </p:txBody>
      </p:sp>
      <p:sp>
        <p:nvSpPr>
          <p:cNvPr id="1037" name="WordArt 13"/>
          <p:cNvSpPr>
            <a:spLocks noChangeArrowheads="1" noChangeShapeType="1" noTextEdit="1"/>
          </p:cNvSpPr>
          <p:nvPr/>
        </p:nvSpPr>
        <p:spPr bwMode="auto">
          <a:xfrm>
            <a:off x="2209800" y="1676400"/>
            <a:ext cx="5105400" cy="3657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66CCFF">
                    <a:alpha val="0"/>
                  </a:srgbClr>
                </a:solidFill>
                <a:effectLst>
                  <a:outerShdw blurRad="148590" algn="ctr" rotWithShape="0">
                    <a:schemeClr val="bg1">
                      <a:alpha val="78999"/>
                    </a:schemeClr>
                  </a:outerShdw>
                </a:effectLst>
                <a:latin typeface="Arial Black"/>
                <a:ea typeface="Arial Black"/>
                <a:cs typeface="Arial Black"/>
              </a:rPr>
              <a:t>?</a:t>
            </a:r>
          </a:p>
        </p:txBody>
      </p:sp>
      <p:sp>
        <p:nvSpPr>
          <p:cNvPr id="1029" name="Rectangle 5"/>
          <p:cNvSpPr>
            <a:spLocks noChangeArrowheads="1"/>
          </p:cNvSpPr>
          <p:nvPr/>
        </p:nvSpPr>
        <p:spPr bwMode="auto">
          <a:xfrm>
            <a:off x="1981200" y="1524000"/>
            <a:ext cx="70104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Clr>
                <a:schemeClr val="tx1"/>
              </a:buClr>
              <a:buSzPct val="80000"/>
              <a:buFont typeface="Wingdings" charset="0"/>
              <a:buNone/>
            </a:pPr>
            <a:r>
              <a:rPr lang="en-US" sz="1800">
                <a:solidFill>
                  <a:srgbClr val="800000"/>
                </a:solidFill>
              </a:rPr>
              <a:t>Are the same protocols right for every application?</a:t>
            </a:r>
          </a:p>
          <a:p>
            <a:pPr marL="342900" indent="-342900" eaLnBrk="1" hangingPunct="1">
              <a:spcBef>
                <a:spcPct val="20000"/>
              </a:spcBef>
              <a:buClr>
                <a:schemeClr val="tx1"/>
              </a:buClr>
              <a:buSzPct val="80000"/>
              <a:buFont typeface="Wingdings" charset="0"/>
              <a:buNone/>
            </a:pPr>
            <a:r>
              <a:rPr lang="en-US" sz="1800">
                <a:solidFill>
                  <a:srgbClr val="800000"/>
                </a:solidFill>
              </a:rPr>
              <a:t>Every host?  Every physical medium?</a:t>
            </a:r>
          </a:p>
        </p:txBody>
      </p:sp>
      <p:sp>
        <p:nvSpPr>
          <p:cNvPr id="1030" name="Rectangle 6"/>
          <p:cNvSpPr>
            <a:spLocks noChangeArrowheads="1"/>
          </p:cNvSpPr>
          <p:nvPr/>
        </p:nvSpPr>
        <p:spPr bwMode="auto">
          <a:xfrm>
            <a:off x="1143000" y="2514600"/>
            <a:ext cx="7010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Clr>
                <a:schemeClr val="tx1"/>
              </a:buClr>
              <a:buSzPct val="80000"/>
              <a:buFont typeface="Wingdings" charset="0"/>
              <a:buNone/>
            </a:pPr>
            <a:r>
              <a:rPr lang="en-US" sz="1800">
                <a:solidFill>
                  <a:srgbClr val="800080"/>
                </a:solidFill>
              </a:rPr>
              <a:t>Is flexibility good?</a:t>
            </a:r>
          </a:p>
          <a:p>
            <a:pPr marL="342900" indent="-342900" eaLnBrk="1" hangingPunct="1">
              <a:spcBef>
                <a:spcPct val="20000"/>
              </a:spcBef>
              <a:buClr>
                <a:schemeClr val="tx1"/>
              </a:buClr>
              <a:buSzPct val="80000"/>
              <a:buFont typeface="Wingdings" charset="0"/>
              <a:buNone/>
            </a:pPr>
            <a:r>
              <a:rPr lang="en-US" sz="1800">
                <a:solidFill>
                  <a:srgbClr val="800080"/>
                </a:solidFill>
              </a:rPr>
              <a:t>If everything is flexible, is there </a:t>
            </a:r>
            <a:r>
              <a:rPr lang="ja-JP" altLang="en-US" sz="1800">
                <a:solidFill>
                  <a:srgbClr val="800080"/>
                </a:solidFill>
                <a:latin typeface="Arial"/>
              </a:rPr>
              <a:t>“</a:t>
            </a:r>
            <a:r>
              <a:rPr lang="en-US" sz="1800">
                <a:solidFill>
                  <a:srgbClr val="800080"/>
                </a:solidFill>
              </a:rPr>
              <a:t>a network</a:t>
            </a:r>
            <a:r>
              <a:rPr lang="ja-JP" altLang="en-US" sz="1800">
                <a:solidFill>
                  <a:srgbClr val="800080"/>
                </a:solidFill>
                <a:latin typeface="Arial"/>
              </a:rPr>
              <a:t>”</a:t>
            </a:r>
            <a:r>
              <a:rPr lang="en-US" sz="1800">
                <a:solidFill>
                  <a:srgbClr val="800080"/>
                </a:solidFill>
              </a:rPr>
              <a:t> left?</a:t>
            </a:r>
          </a:p>
          <a:p>
            <a:pPr marL="342900" indent="-342900" eaLnBrk="1" hangingPunct="1">
              <a:spcBef>
                <a:spcPct val="20000"/>
              </a:spcBef>
              <a:buClr>
                <a:schemeClr val="tx1"/>
              </a:buClr>
              <a:buSzPct val="80000"/>
              <a:buFont typeface="Wingdings" charset="0"/>
              <a:buNone/>
            </a:pPr>
            <a:r>
              <a:rPr lang="en-US" sz="1800">
                <a:solidFill>
                  <a:srgbClr val="800080"/>
                </a:solidFill>
              </a:rPr>
              <a:t>What is </a:t>
            </a:r>
            <a:r>
              <a:rPr lang="ja-JP" altLang="en-US" sz="1800">
                <a:solidFill>
                  <a:srgbClr val="800080"/>
                </a:solidFill>
                <a:latin typeface="Arial"/>
              </a:rPr>
              <a:t>“</a:t>
            </a:r>
            <a:r>
              <a:rPr lang="en-US" sz="1800">
                <a:solidFill>
                  <a:srgbClr val="800080"/>
                </a:solidFill>
              </a:rPr>
              <a:t>a network</a:t>
            </a:r>
            <a:r>
              <a:rPr lang="ja-JP" altLang="en-US" sz="1800">
                <a:solidFill>
                  <a:srgbClr val="800080"/>
                </a:solidFill>
                <a:latin typeface="Arial"/>
              </a:rPr>
              <a:t>”</a:t>
            </a:r>
            <a:r>
              <a:rPr lang="en-US" sz="1800">
                <a:solidFill>
                  <a:srgbClr val="800080"/>
                </a:solidFill>
              </a:rPr>
              <a:t>, anyway?</a:t>
            </a:r>
          </a:p>
        </p:txBody>
      </p:sp>
      <p:sp>
        <p:nvSpPr>
          <p:cNvPr id="1031" name="Rectangle 7"/>
          <p:cNvSpPr>
            <a:spLocks noChangeArrowheads="1"/>
          </p:cNvSpPr>
          <p:nvPr/>
        </p:nvSpPr>
        <p:spPr bwMode="auto">
          <a:xfrm>
            <a:off x="304800" y="4114800"/>
            <a:ext cx="7010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Clr>
                <a:schemeClr val="tx1"/>
              </a:buClr>
              <a:buSzPct val="80000"/>
              <a:buFont typeface="Wingdings" charset="0"/>
              <a:buNone/>
            </a:pPr>
            <a:r>
              <a:rPr lang="en-US" sz="1800">
                <a:solidFill>
                  <a:srgbClr val="008000"/>
                </a:solidFill>
              </a:rPr>
              <a:t>If change is (or is supposed to be) a way of life in the Internet, is anything ever </a:t>
            </a:r>
            <a:r>
              <a:rPr lang="ja-JP" altLang="en-US" sz="1800">
                <a:solidFill>
                  <a:srgbClr val="008000"/>
                </a:solidFill>
                <a:latin typeface="Arial"/>
              </a:rPr>
              <a:t>“</a:t>
            </a:r>
            <a:r>
              <a:rPr lang="en-US" sz="1800">
                <a:solidFill>
                  <a:srgbClr val="008000"/>
                </a:solidFill>
              </a:rPr>
              <a:t>wrong</a:t>
            </a:r>
            <a:r>
              <a:rPr lang="ja-JP" altLang="en-US" sz="1800">
                <a:solidFill>
                  <a:srgbClr val="008000"/>
                </a:solidFill>
                <a:latin typeface="Arial"/>
              </a:rPr>
              <a:t>”</a:t>
            </a:r>
            <a:r>
              <a:rPr lang="en-US" sz="1800">
                <a:solidFill>
                  <a:srgbClr val="008000"/>
                </a:solidFill>
              </a:rPr>
              <a:t> with it?</a:t>
            </a:r>
          </a:p>
        </p:txBody>
      </p:sp>
      <p:sp>
        <p:nvSpPr>
          <p:cNvPr id="1032" name="Rectangle 8"/>
          <p:cNvSpPr>
            <a:spLocks noChangeArrowheads="1"/>
          </p:cNvSpPr>
          <p:nvPr/>
        </p:nvSpPr>
        <p:spPr bwMode="auto">
          <a:xfrm>
            <a:off x="4343400" y="4724400"/>
            <a:ext cx="472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Clr>
                <a:schemeClr val="tx1"/>
              </a:buClr>
              <a:buSzPct val="80000"/>
              <a:buFont typeface="Wingdings" charset="0"/>
              <a:buNone/>
            </a:pPr>
            <a:r>
              <a:rPr lang="en-US" sz="1800">
                <a:solidFill>
                  <a:srgbClr val="FF0000"/>
                </a:solidFill>
              </a:rPr>
              <a:t>Can you really </a:t>
            </a:r>
            <a:r>
              <a:rPr lang="ja-JP" altLang="en-US" sz="1800">
                <a:solidFill>
                  <a:srgbClr val="FF0000"/>
                </a:solidFill>
                <a:latin typeface="Arial"/>
              </a:rPr>
              <a:t>“</a:t>
            </a:r>
            <a:r>
              <a:rPr lang="en-US" sz="1800">
                <a:solidFill>
                  <a:srgbClr val="FF0000"/>
                </a:solidFill>
              </a:rPr>
              <a:t>design for change?</a:t>
            </a:r>
            <a:r>
              <a:rPr lang="ja-JP" altLang="en-US" sz="1800">
                <a:solidFill>
                  <a:srgbClr val="FF0000"/>
                </a:solidFill>
                <a:latin typeface="Arial"/>
              </a:rPr>
              <a:t>”</a:t>
            </a:r>
            <a:endParaRPr lang="en-US" sz="1800">
              <a:solidFill>
                <a:srgbClr val="FF0000"/>
              </a:solidFill>
            </a:endParaRPr>
          </a:p>
        </p:txBody>
      </p:sp>
      <p:sp>
        <p:nvSpPr>
          <p:cNvPr id="1033" name="Rectangle 9"/>
          <p:cNvSpPr>
            <a:spLocks noChangeArrowheads="1"/>
          </p:cNvSpPr>
          <p:nvPr/>
        </p:nvSpPr>
        <p:spPr bwMode="auto">
          <a:xfrm>
            <a:off x="1066800" y="5410200"/>
            <a:ext cx="7010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Clr>
                <a:schemeClr val="tx1"/>
              </a:buClr>
              <a:buSzPct val="80000"/>
              <a:buFont typeface="Wingdings" charset="0"/>
              <a:buNone/>
            </a:pPr>
            <a:r>
              <a:rPr lang="en-US" sz="1800">
                <a:solidFill>
                  <a:srgbClr val="800000"/>
                </a:solidFill>
              </a:rPr>
              <a:t>Is it true that a community is smarter than any individuals, in the long run?</a:t>
            </a:r>
          </a:p>
        </p:txBody>
      </p:sp>
      <p:sp>
        <p:nvSpPr>
          <p:cNvPr id="1035" name="Rectangle 11"/>
          <p:cNvSpPr>
            <a:spLocks noChangeArrowheads="1"/>
          </p:cNvSpPr>
          <p:nvPr/>
        </p:nvSpPr>
        <p:spPr bwMode="auto">
          <a:xfrm>
            <a:off x="685800" y="762000"/>
            <a:ext cx="5943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Clr>
                <a:schemeClr val="tx1"/>
              </a:buClr>
              <a:buSzPct val="80000"/>
              <a:buFont typeface="Wingdings" charset="0"/>
              <a:buNone/>
            </a:pPr>
            <a:r>
              <a:rPr lang="en-US" sz="1800"/>
              <a:t>Are the current network protocols the right protocols?</a:t>
            </a:r>
          </a:p>
        </p:txBody>
      </p:sp>
      <p:sp>
        <p:nvSpPr>
          <p:cNvPr id="1028" name="Rectangle 4"/>
          <p:cNvSpPr>
            <a:spLocks noChangeArrowheads="1"/>
          </p:cNvSpPr>
          <p:nvPr/>
        </p:nvSpPr>
        <p:spPr bwMode="auto">
          <a:xfrm>
            <a:off x="762000" y="990600"/>
            <a:ext cx="5410200" cy="304800"/>
          </a:xfrm>
          <a:prstGeom prst="rect">
            <a:avLst/>
          </a:prstGeom>
          <a:solidFill>
            <a:schemeClr val="accent1">
              <a:alpha val="7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buClr>
                <a:schemeClr val="tx1"/>
              </a:buClr>
              <a:buSzPct val="80000"/>
              <a:buFont typeface="Wingdings" charset="0"/>
              <a:buNone/>
            </a:pPr>
            <a:r>
              <a:rPr lang="en-US" sz="2000" i="1"/>
              <a:t>Are</a:t>
            </a:r>
            <a:r>
              <a:rPr lang="en-US" sz="2000"/>
              <a:t> there any </a:t>
            </a:r>
            <a:r>
              <a:rPr lang="ja-JP" altLang="en-US" sz="2000">
                <a:latin typeface="Arial"/>
              </a:rPr>
              <a:t>“</a:t>
            </a:r>
            <a:r>
              <a:rPr lang="en-US" sz="2000"/>
              <a:t>right</a:t>
            </a:r>
            <a:r>
              <a:rPr lang="ja-JP" altLang="en-US" sz="2000">
                <a:latin typeface="Arial"/>
              </a:rPr>
              <a:t>”</a:t>
            </a:r>
            <a:r>
              <a:rPr lang="en-US" sz="2000"/>
              <a:t> protocols?</a:t>
            </a:r>
          </a:p>
        </p:txBody>
      </p:sp>
    </p:spTree>
    <p:extLst>
      <p:ext uri="{BB962C8B-B14F-4D97-AF65-F5344CB8AC3E}">
        <p14:creationId xmlns:p14="http://schemas.microsoft.com/office/powerpoint/2010/main" val="3063799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dissolve">
                                      <p:cBhvr>
                                        <p:cTn id="7" dur="500"/>
                                        <p:tgtEl>
                                          <p:spTgt spid="10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770" decel="100000"/>
                                        <p:tgtEl>
                                          <p:spTgt spid="1028"/>
                                        </p:tgtEl>
                                      </p:cBhvr>
                                    </p:animEffect>
                                    <p:animScale>
                                      <p:cBhvr>
                                        <p:cTn id="13" dur="770" decel="100000"/>
                                        <p:tgtEl>
                                          <p:spTgt spid="1028"/>
                                        </p:tgtEl>
                                      </p:cBhvr>
                                      <p:from x="10000" y="10000"/>
                                      <p:to x="200000" y="450000"/>
                                    </p:animScale>
                                    <p:animScale>
                                      <p:cBhvr>
                                        <p:cTn id="14" dur="1230" accel="100000" fill="hold">
                                          <p:stCondLst>
                                            <p:cond delay="770"/>
                                          </p:stCondLst>
                                        </p:cTn>
                                        <p:tgtEl>
                                          <p:spTgt spid="1028"/>
                                        </p:tgtEl>
                                      </p:cBhvr>
                                      <p:from x="200000" y="450000"/>
                                      <p:to x="100000" y="100000"/>
                                    </p:animScale>
                                    <p:set>
                                      <p:cBhvr>
                                        <p:cTn id="15" dur="770" fill="hold"/>
                                        <p:tgtEl>
                                          <p:spTgt spid="1028"/>
                                        </p:tgtEl>
                                        <p:attrNameLst>
                                          <p:attrName>ppt_x</p:attrName>
                                        </p:attrNameLst>
                                      </p:cBhvr>
                                      <p:to>
                                        <p:strVal val="(0.5)"/>
                                      </p:to>
                                    </p:set>
                                    <p:anim from="(0.5)" to="(#ppt_x)" calcmode="lin" valueType="num">
                                      <p:cBhvr>
                                        <p:cTn id="16" dur="1230" accel="100000" fill="hold">
                                          <p:stCondLst>
                                            <p:cond delay="770"/>
                                          </p:stCondLst>
                                        </p:cTn>
                                        <p:tgtEl>
                                          <p:spTgt spid="1028"/>
                                        </p:tgtEl>
                                        <p:attrNameLst>
                                          <p:attrName>ppt_x</p:attrName>
                                        </p:attrNameLst>
                                      </p:cBhvr>
                                    </p:anim>
                                    <p:set>
                                      <p:cBhvr>
                                        <p:cTn id="17" dur="770" fill="hold"/>
                                        <p:tgtEl>
                                          <p:spTgt spid="1028"/>
                                        </p:tgtEl>
                                        <p:attrNameLst>
                                          <p:attrName>ppt_y</p:attrName>
                                        </p:attrNameLst>
                                      </p:cBhvr>
                                      <p:to>
                                        <p:strVal val="(#ppt_y+0.4)"/>
                                      </p:to>
                                    </p:set>
                                    <p:anim from="(#ppt_y+0.4)" to="(#ppt_y)" calcmode="lin" valueType="num">
                                      <p:cBhvr>
                                        <p:cTn id="18" dur="1230" accel="100000" fill="hold">
                                          <p:stCondLst>
                                            <p:cond delay="770"/>
                                          </p:stCondLst>
                                        </p:cTn>
                                        <p:tgtEl>
                                          <p:spTgt spid="1028"/>
                                        </p:tgtEl>
                                        <p:attrNameLst>
                                          <p:attrName>ppt_y</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1029"/>
                                        </p:tgtEl>
                                        <p:attrNameLst>
                                          <p:attrName>style.visibility</p:attrName>
                                        </p:attrNameLst>
                                      </p:cBhvr>
                                      <p:to>
                                        <p:strVal val="visible"/>
                                      </p:to>
                                    </p:set>
                                    <p:anim calcmode="lin" valueType="num">
                                      <p:cBhvr>
                                        <p:cTn id="23" dur="1000" fill="hold"/>
                                        <p:tgtEl>
                                          <p:spTgt spid="1029"/>
                                        </p:tgtEl>
                                        <p:attrNameLst>
                                          <p:attrName>ppt_w</p:attrName>
                                        </p:attrNameLst>
                                      </p:cBhvr>
                                      <p:tavLst>
                                        <p:tav tm="0">
                                          <p:val>
                                            <p:strVal val="#ppt_w+.3"/>
                                          </p:val>
                                        </p:tav>
                                        <p:tav tm="100000">
                                          <p:val>
                                            <p:strVal val="#ppt_w"/>
                                          </p:val>
                                        </p:tav>
                                      </p:tavLst>
                                    </p:anim>
                                    <p:anim calcmode="lin" valueType="num">
                                      <p:cBhvr>
                                        <p:cTn id="24" dur="1000" fill="hold"/>
                                        <p:tgtEl>
                                          <p:spTgt spid="1029"/>
                                        </p:tgtEl>
                                        <p:attrNameLst>
                                          <p:attrName>ppt_h</p:attrName>
                                        </p:attrNameLst>
                                      </p:cBhvr>
                                      <p:tavLst>
                                        <p:tav tm="0">
                                          <p:val>
                                            <p:strVal val="#ppt_h"/>
                                          </p:val>
                                        </p:tav>
                                        <p:tav tm="100000">
                                          <p:val>
                                            <p:strVal val="#ppt_h"/>
                                          </p:val>
                                        </p:tav>
                                      </p:tavLst>
                                    </p:anim>
                                    <p:animEffect transition="in" filter="fade">
                                      <p:cBhvr>
                                        <p:cTn id="25" dur="1000"/>
                                        <p:tgtEl>
                                          <p:spTgt spid="102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1030"/>
                                        </p:tgtEl>
                                        <p:attrNameLst>
                                          <p:attrName>style.visibility</p:attrName>
                                        </p:attrNameLst>
                                      </p:cBhvr>
                                      <p:to>
                                        <p:strVal val="visible"/>
                                      </p:to>
                                    </p:set>
                                    <p:anim calcmode="discrete" valueType="clr">
                                      <p:cBhvr override="childStyle">
                                        <p:cTn id="30" dur="80"/>
                                        <p:tgtEl>
                                          <p:spTgt spid="1030"/>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030"/>
                                        </p:tgtEl>
                                        <p:attrNameLst>
                                          <p:attrName>fillcolor</p:attrName>
                                        </p:attrNameLst>
                                      </p:cBhvr>
                                      <p:tavLst>
                                        <p:tav tm="0">
                                          <p:val>
                                            <p:clrVal>
                                              <a:schemeClr val="accent2"/>
                                            </p:clrVal>
                                          </p:val>
                                        </p:tav>
                                        <p:tav tm="50000">
                                          <p:val>
                                            <p:clrVal>
                                              <a:schemeClr val="hlink"/>
                                            </p:clrVal>
                                          </p:val>
                                        </p:tav>
                                      </p:tavLst>
                                    </p:anim>
                                    <p:set>
                                      <p:cBhvr>
                                        <p:cTn id="32" dur="80"/>
                                        <p:tgtEl>
                                          <p:spTgt spid="1030"/>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031"/>
                                        </p:tgtEl>
                                        <p:attrNameLst>
                                          <p:attrName>style.visibility</p:attrName>
                                        </p:attrNameLst>
                                      </p:cBhvr>
                                      <p:to>
                                        <p:strVal val="visible"/>
                                      </p:to>
                                    </p:set>
                                    <p:anim calcmode="lin" valueType="num">
                                      <p:cBhvr additive="base">
                                        <p:cTn id="37" dur="500" fill="hold"/>
                                        <p:tgtEl>
                                          <p:spTgt spid="1031"/>
                                        </p:tgtEl>
                                        <p:attrNameLst>
                                          <p:attrName>ppt_x</p:attrName>
                                        </p:attrNameLst>
                                      </p:cBhvr>
                                      <p:tavLst>
                                        <p:tav tm="0">
                                          <p:val>
                                            <p:strVal val="0-#ppt_w/2"/>
                                          </p:val>
                                        </p:tav>
                                        <p:tav tm="100000">
                                          <p:val>
                                            <p:strVal val="#ppt_x"/>
                                          </p:val>
                                        </p:tav>
                                      </p:tavLst>
                                    </p:anim>
                                    <p:anim calcmode="lin" valueType="num">
                                      <p:cBhvr additive="base">
                                        <p:cTn id="38" dur="500" fill="hold"/>
                                        <p:tgtEl>
                                          <p:spTgt spid="1031"/>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anim calcmode="lin" valueType="num">
                                      <p:cBhvr additive="base">
                                        <p:cTn id="43" dur="500" fill="hold"/>
                                        <p:tgtEl>
                                          <p:spTgt spid="1032"/>
                                        </p:tgtEl>
                                        <p:attrNameLst>
                                          <p:attrName>ppt_x</p:attrName>
                                        </p:attrNameLst>
                                      </p:cBhvr>
                                      <p:tavLst>
                                        <p:tav tm="0">
                                          <p:val>
                                            <p:strVal val="1+#ppt_w/2"/>
                                          </p:val>
                                        </p:tav>
                                        <p:tav tm="100000">
                                          <p:val>
                                            <p:strVal val="#ppt_x"/>
                                          </p:val>
                                        </p:tav>
                                      </p:tavLst>
                                    </p:anim>
                                    <p:anim calcmode="lin" valueType="num">
                                      <p:cBhvr additive="base">
                                        <p:cTn id="44"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33"/>
                                        </p:tgtEl>
                                        <p:attrNameLst>
                                          <p:attrName>style.visibility</p:attrName>
                                        </p:attrNameLst>
                                      </p:cBhvr>
                                      <p:to>
                                        <p:strVal val="visible"/>
                                      </p:to>
                                    </p:set>
                                    <p:anim calcmode="lin" valueType="num">
                                      <p:cBhvr additive="base">
                                        <p:cTn id="49" dur="500" fill="hold"/>
                                        <p:tgtEl>
                                          <p:spTgt spid="1033"/>
                                        </p:tgtEl>
                                        <p:attrNameLst>
                                          <p:attrName>ppt_x</p:attrName>
                                        </p:attrNameLst>
                                      </p:cBhvr>
                                      <p:tavLst>
                                        <p:tav tm="0">
                                          <p:val>
                                            <p:strVal val="#ppt_x"/>
                                          </p:val>
                                        </p:tav>
                                        <p:tav tm="100000">
                                          <p:val>
                                            <p:strVal val="#ppt_x"/>
                                          </p:val>
                                        </p:tav>
                                      </p:tavLst>
                                    </p:anim>
                                    <p:anim calcmode="lin" valueType="num">
                                      <p:cBhvr additive="base">
                                        <p:cTn id="50"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p:bldP spid="1030" grpId="0"/>
      <p:bldP spid="1031" grpId="0"/>
      <p:bldP spid="1035" grpId="0"/>
      <p:bldP spid="10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 Same Side Corner Rectangle 18"/>
          <p:cNvSpPr/>
          <p:nvPr/>
        </p:nvSpPr>
        <p:spPr>
          <a:xfrm>
            <a:off x="6213475" y="2301875"/>
            <a:ext cx="1882775" cy="3856038"/>
          </a:xfrm>
          <a:prstGeom prst="round2Same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31747" name="Title 3"/>
          <p:cNvSpPr>
            <a:spLocks noGrp="1"/>
          </p:cNvSpPr>
          <p:nvPr>
            <p:ph type="title"/>
          </p:nvPr>
        </p:nvSpPr>
        <p:spPr/>
        <p:txBody>
          <a:bodyPr/>
          <a:lstStyle/>
          <a:p>
            <a:r>
              <a:rPr lang="en-US">
                <a:latin typeface="Calibri" charset="0"/>
                <a:ea typeface="ＭＳ Ｐゴシック" charset="0"/>
                <a:cs typeface="ＭＳ Ｐゴシック" charset="0"/>
              </a:rPr>
              <a:t>Using CentMesh Software (or not)</a:t>
            </a:r>
          </a:p>
        </p:txBody>
      </p:sp>
      <p:sp>
        <p:nvSpPr>
          <p:cNvPr id="7" name="Rectangle 6"/>
          <p:cNvSpPr/>
          <p:nvPr/>
        </p:nvSpPr>
        <p:spPr>
          <a:xfrm>
            <a:off x="3376613" y="5772150"/>
            <a:ext cx="1882775" cy="3968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BIOS</a:t>
            </a:r>
          </a:p>
        </p:txBody>
      </p:sp>
      <p:grpSp>
        <p:nvGrpSpPr>
          <p:cNvPr id="5" name="Group 4"/>
          <p:cNvGrpSpPr/>
          <p:nvPr/>
        </p:nvGrpSpPr>
        <p:grpSpPr>
          <a:xfrm>
            <a:off x="3376613" y="1916113"/>
            <a:ext cx="1882775" cy="3856037"/>
            <a:chOff x="3376613" y="1916113"/>
            <a:chExt cx="1882775" cy="3856037"/>
          </a:xfrm>
        </p:grpSpPr>
        <p:sp>
          <p:nvSpPr>
            <p:cNvPr id="6" name="Round Same Side Corner Rectangle 5"/>
            <p:cNvSpPr/>
            <p:nvPr/>
          </p:nvSpPr>
          <p:spPr>
            <a:xfrm>
              <a:off x="3376613" y="1916113"/>
              <a:ext cx="1882775" cy="3856037"/>
            </a:xfrm>
            <a:prstGeom prst="round2Same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solidFill>
                  <a:srgbClr val="000000"/>
                </a:solidFill>
              </a:endParaRPr>
            </a:p>
          </p:txBody>
        </p:sp>
        <p:sp>
          <p:nvSpPr>
            <p:cNvPr id="31751" name="TextBox 9"/>
            <p:cNvSpPr txBox="1">
              <a:spLocks noChangeArrowheads="1"/>
            </p:cNvSpPr>
            <p:nvPr/>
          </p:nvSpPr>
          <p:spPr bwMode="auto">
            <a:xfrm>
              <a:off x="3518129" y="5376863"/>
              <a:ext cx="16445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solidFill>
                    <a:srgbClr val="000000"/>
                  </a:solidFill>
                </a:rPr>
                <a:t>Multi-stage boot</a:t>
              </a:r>
              <a:endParaRPr lang="en-US" sz="1600" dirty="0">
                <a:solidFill>
                  <a:srgbClr val="000000"/>
                </a:solidFill>
              </a:endParaRPr>
            </a:p>
          </p:txBody>
        </p:sp>
      </p:grpSp>
      <p:grpSp>
        <p:nvGrpSpPr>
          <p:cNvPr id="4" name="Group 3"/>
          <p:cNvGrpSpPr/>
          <p:nvPr/>
        </p:nvGrpSpPr>
        <p:grpSpPr>
          <a:xfrm>
            <a:off x="3513138" y="2085975"/>
            <a:ext cx="1598612" cy="3221038"/>
            <a:chOff x="3513138" y="2085975"/>
            <a:chExt cx="1598612" cy="3221038"/>
          </a:xfrm>
        </p:grpSpPr>
        <p:sp>
          <p:nvSpPr>
            <p:cNvPr id="8" name="Round Same Side Corner Rectangle 7"/>
            <p:cNvSpPr/>
            <p:nvPr/>
          </p:nvSpPr>
          <p:spPr>
            <a:xfrm>
              <a:off x="3513138" y="2085975"/>
              <a:ext cx="1598612" cy="3221038"/>
            </a:xfrm>
            <a:prstGeom prst="round2Same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srgbClr val="000000"/>
                </a:solidFill>
              </a:endParaRPr>
            </a:p>
          </p:txBody>
        </p:sp>
        <p:sp>
          <p:nvSpPr>
            <p:cNvPr id="31753" name="TextBox 11"/>
            <p:cNvSpPr txBox="1">
              <a:spLocks noChangeArrowheads="1"/>
            </p:cNvSpPr>
            <p:nvPr/>
          </p:nvSpPr>
          <p:spPr bwMode="auto">
            <a:xfrm>
              <a:off x="3876675" y="4910138"/>
              <a:ext cx="868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00"/>
                  </a:solidFill>
                </a:rPr>
                <a:t>System</a:t>
              </a:r>
            </a:p>
          </p:txBody>
        </p:sp>
      </p:grpSp>
      <p:grpSp>
        <p:nvGrpSpPr>
          <p:cNvPr id="3" name="Group 2"/>
          <p:cNvGrpSpPr/>
          <p:nvPr/>
        </p:nvGrpSpPr>
        <p:grpSpPr>
          <a:xfrm>
            <a:off x="3671888" y="2279650"/>
            <a:ext cx="1270000" cy="2586038"/>
            <a:chOff x="3671888" y="2279650"/>
            <a:chExt cx="1270000" cy="2586038"/>
          </a:xfrm>
        </p:grpSpPr>
        <p:sp>
          <p:nvSpPr>
            <p:cNvPr id="11" name="Round Same Side Corner Rectangle 10"/>
            <p:cNvSpPr/>
            <p:nvPr/>
          </p:nvSpPr>
          <p:spPr>
            <a:xfrm>
              <a:off x="3671888" y="2279650"/>
              <a:ext cx="1270000" cy="2586038"/>
            </a:xfrm>
            <a:prstGeom prst="round2Same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solidFill>
                  <a:srgbClr val="000000"/>
                </a:solidFill>
              </a:endParaRPr>
            </a:p>
          </p:txBody>
        </p:sp>
        <p:cxnSp>
          <p:nvCxnSpPr>
            <p:cNvPr id="14" name="Straight Connector 13"/>
            <p:cNvCxnSpPr/>
            <p:nvPr/>
          </p:nvCxnSpPr>
          <p:spPr>
            <a:xfrm>
              <a:off x="3671888" y="4400550"/>
              <a:ext cx="1270000" cy="1588"/>
            </a:xfrm>
            <a:prstGeom prst="line">
              <a:avLst/>
            </a:prstGeom>
          </p:spPr>
          <p:style>
            <a:lnRef idx="2">
              <a:schemeClr val="accent6"/>
            </a:lnRef>
            <a:fillRef idx="0">
              <a:schemeClr val="accent6"/>
            </a:fillRef>
            <a:effectRef idx="1">
              <a:schemeClr val="accent6"/>
            </a:effectRef>
            <a:fontRef idx="minor">
              <a:schemeClr val="tx1"/>
            </a:fontRef>
          </p:style>
        </p:cxnSp>
        <p:sp>
          <p:nvSpPr>
            <p:cNvPr id="31755" name="TextBox 14"/>
            <p:cNvSpPr txBox="1">
              <a:spLocks noChangeArrowheads="1"/>
            </p:cNvSpPr>
            <p:nvPr/>
          </p:nvSpPr>
          <p:spPr bwMode="auto">
            <a:xfrm>
              <a:off x="3995738" y="4492625"/>
              <a:ext cx="630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rPr>
                <a:t>Core</a:t>
              </a:r>
            </a:p>
          </p:txBody>
        </p:sp>
        <p:sp>
          <p:nvSpPr>
            <p:cNvPr id="31756" name="TextBox 15"/>
            <p:cNvSpPr txBox="1">
              <a:spLocks noChangeArrowheads="1"/>
            </p:cNvSpPr>
            <p:nvPr/>
          </p:nvSpPr>
          <p:spPr bwMode="auto">
            <a:xfrm>
              <a:off x="4002088" y="3152775"/>
              <a:ext cx="6175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rPr>
                <a:t>User</a:t>
              </a:r>
            </a:p>
          </p:txBody>
        </p:sp>
      </p:grpSp>
      <p:sp>
        <p:nvSpPr>
          <p:cNvPr id="18" name="Round Same Side Corner Rectangle 17"/>
          <p:cNvSpPr/>
          <p:nvPr/>
        </p:nvSpPr>
        <p:spPr>
          <a:xfrm>
            <a:off x="5813425" y="2085975"/>
            <a:ext cx="1881188" cy="3856038"/>
          </a:xfrm>
          <a:prstGeom prst="round2Same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22" name="Round Same Side Corner Rectangle 21"/>
          <p:cNvSpPr/>
          <p:nvPr/>
        </p:nvSpPr>
        <p:spPr>
          <a:xfrm>
            <a:off x="979488" y="2085975"/>
            <a:ext cx="1881187" cy="3856038"/>
          </a:xfrm>
          <a:prstGeom prst="round2Same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21" name="Round Same Side Corner Rectangle 20"/>
          <p:cNvSpPr/>
          <p:nvPr/>
        </p:nvSpPr>
        <p:spPr>
          <a:xfrm>
            <a:off x="1389063" y="1871663"/>
            <a:ext cx="1882775" cy="3854450"/>
          </a:xfrm>
          <a:prstGeom prst="round2SameRect">
            <a:avLst/>
          </a:prstGeom>
          <a:gradFill>
            <a:gsLst>
              <a:gs pos="0">
                <a:schemeClr val="accent1">
                  <a:tint val="50000"/>
                  <a:satMod val="300000"/>
                  <a:alpha val="78000"/>
                </a:schemeClr>
              </a:gs>
              <a:gs pos="35000">
                <a:schemeClr val="accent1">
                  <a:tint val="37000"/>
                  <a:satMod val="300000"/>
                  <a:alpha val="75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17" name="Round Same Side Corner Rectangle 16"/>
          <p:cNvSpPr/>
          <p:nvPr/>
        </p:nvSpPr>
        <p:spPr>
          <a:xfrm>
            <a:off x="5411788" y="1871663"/>
            <a:ext cx="1882775" cy="3854450"/>
          </a:xfrm>
          <a:prstGeom prst="round2SameRect">
            <a:avLst/>
          </a:prstGeom>
          <a:gradFill>
            <a:gsLst>
              <a:gs pos="0">
                <a:schemeClr val="accent1">
                  <a:tint val="50000"/>
                  <a:satMod val="300000"/>
                  <a:alpha val="79000"/>
                </a:schemeClr>
              </a:gs>
              <a:gs pos="35000">
                <a:schemeClr val="accent1">
                  <a:tint val="37000"/>
                  <a:satMod val="300000"/>
                  <a:alpha val="63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31761" name="TextBox 22"/>
          <p:cNvSpPr txBox="1">
            <a:spLocks noChangeArrowheads="1"/>
          </p:cNvSpPr>
          <p:nvPr/>
        </p:nvSpPr>
        <p:spPr bwMode="auto">
          <a:xfrm>
            <a:off x="1389063" y="6169025"/>
            <a:ext cx="110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800"/>
              <a:t>“</a:t>
            </a:r>
            <a:r>
              <a:rPr lang="en-US" sz="1800"/>
              <a:t>Images</a:t>
            </a:r>
            <a:r>
              <a:rPr lang="ja-JP" altLang="en-US" sz="1800"/>
              <a:t>”</a:t>
            </a:r>
            <a:endParaRPr lang="en-US" sz="1800"/>
          </a:p>
        </p:txBody>
      </p:sp>
      <p:sp>
        <p:nvSpPr>
          <p:cNvPr id="24" name="Freeform 23"/>
          <p:cNvSpPr/>
          <p:nvPr/>
        </p:nvSpPr>
        <p:spPr>
          <a:xfrm>
            <a:off x="1685925" y="2362200"/>
            <a:ext cx="1328738" cy="2457450"/>
          </a:xfrm>
          <a:custGeom>
            <a:avLst/>
            <a:gdLst>
              <a:gd name="connsiteX0" fmla="*/ 11870 w 1329389"/>
              <a:gd name="connsiteY0" fmla="*/ 2457129 h 2457129"/>
              <a:gd name="connsiteX1" fmla="*/ 0 w 1329389"/>
              <a:gd name="connsiteY1" fmla="*/ 225534 h 2457129"/>
              <a:gd name="connsiteX2" fmla="*/ 23739 w 1329389"/>
              <a:gd name="connsiteY2" fmla="*/ 130572 h 2457129"/>
              <a:gd name="connsiteX3" fmla="*/ 106826 w 1329389"/>
              <a:gd name="connsiteY3" fmla="*/ 59351 h 2457129"/>
              <a:gd name="connsiteX4" fmla="*/ 225522 w 1329389"/>
              <a:gd name="connsiteY4" fmla="*/ 0 h 2457129"/>
              <a:gd name="connsiteX5" fmla="*/ 1186955 w 1329389"/>
              <a:gd name="connsiteY5" fmla="*/ 0 h 2457129"/>
              <a:gd name="connsiteX6" fmla="*/ 1270041 w 1329389"/>
              <a:gd name="connsiteY6" fmla="*/ 35611 h 2457129"/>
              <a:gd name="connsiteX7" fmla="*/ 1329389 w 1329389"/>
              <a:gd name="connsiteY7" fmla="*/ 130572 h 2457129"/>
              <a:gd name="connsiteX8" fmla="*/ 1329389 w 1329389"/>
              <a:gd name="connsiteY8" fmla="*/ 308625 h 2457129"/>
              <a:gd name="connsiteX9" fmla="*/ 1317520 w 1329389"/>
              <a:gd name="connsiteY9" fmla="*/ 2065412 h 2457129"/>
              <a:gd name="connsiteX10" fmla="*/ 320478 w 1329389"/>
              <a:gd name="connsiteY10" fmla="*/ 2041672 h 2457129"/>
              <a:gd name="connsiteX11" fmla="*/ 308608 w 1329389"/>
              <a:gd name="connsiteY11" fmla="*/ 2445258 h 2457129"/>
              <a:gd name="connsiteX12" fmla="*/ 11870 w 1329389"/>
              <a:gd name="connsiteY12" fmla="*/ 2457129 h 245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9389" h="2457129">
                <a:moveTo>
                  <a:pt x="11870" y="2457129"/>
                </a:moveTo>
                <a:cubicBezTo>
                  <a:pt x="7913" y="1713264"/>
                  <a:pt x="0" y="225534"/>
                  <a:pt x="0" y="225534"/>
                </a:cubicBezTo>
                <a:lnTo>
                  <a:pt x="23739" y="130572"/>
                </a:lnTo>
                <a:cubicBezTo>
                  <a:pt x="97754" y="56553"/>
                  <a:pt x="61384" y="59351"/>
                  <a:pt x="106826" y="59351"/>
                </a:cubicBezTo>
                <a:lnTo>
                  <a:pt x="225522" y="0"/>
                </a:lnTo>
                <a:lnTo>
                  <a:pt x="1186955" y="0"/>
                </a:lnTo>
                <a:lnTo>
                  <a:pt x="1270041" y="35611"/>
                </a:lnTo>
                <a:lnTo>
                  <a:pt x="1329389" y="130572"/>
                </a:lnTo>
                <a:lnTo>
                  <a:pt x="1329389" y="308625"/>
                </a:lnTo>
                <a:cubicBezTo>
                  <a:pt x="1325433" y="894221"/>
                  <a:pt x="1317520" y="2065412"/>
                  <a:pt x="1317520" y="2065412"/>
                </a:cubicBezTo>
                <a:lnTo>
                  <a:pt x="320478" y="2041672"/>
                </a:lnTo>
                <a:lnTo>
                  <a:pt x="308608" y="2445258"/>
                </a:lnTo>
                <a:lnTo>
                  <a:pt x="11870" y="2457129"/>
                </a:lnTo>
                <a:close/>
              </a:path>
            </a:pathLst>
          </a:custGeom>
          <a:gradFill flip="none" rotWithShape="1">
            <a:gsLst>
              <a:gs pos="0">
                <a:srgbClr val="FF0000"/>
              </a:gs>
              <a:gs pos="100000">
                <a:srgbClr val="FF0000"/>
              </a:gs>
              <a:gs pos="27000">
                <a:schemeClr val="bg2"/>
              </a:gs>
              <a:gs pos="51000">
                <a:srgbClr val="FF0000"/>
              </a:gs>
              <a:gs pos="75000">
                <a:schemeClr val="bg2"/>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ound Same Side Corner Rectangle 24"/>
          <p:cNvSpPr/>
          <p:nvPr/>
        </p:nvSpPr>
        <p:spPr>
          <a:xfrm>
            <a:off x="5562600" y="2057400"/>
            <a:ext cx="1598613" cy="3221038"/>
          </a:xfrm>
          <a:prstGeom prst="round2SameRect">
            <a:avLst/>
          </a:prstGeom>
          <a:gradFill>
            <a:gsLst>
              <a:gs pos="0">
                <a:srgbClr val="008000"/>
              </a:gs>
              <a:gs pos="77000">
                <a:schemeClr val="bg1"/>
              </a:gs>
              <a:gs pos="100000">
                <a:srgbClr val="008000"/>
              </a:gs>
              <a:gs pos="26000">
                <a:schemeClr val="bg1"/>
              </a:gs>
              <a:gs pos="51000">
                <a:srgbClr val="008000"/>
              </a:gs>
            </a:gsLst>
            <a:lin ang="18900000" scaled="0"/>
          </a:gradFill>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2597950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2" grpId="0" animBg="1"/>
      <p:bldP spid="21" grpId="0" animBg="1"/>
      <p:bldP spid="17" grpId="0" animBg="1"/>
      <p:bldP spid="24"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2553" y="-49974"/>
            <a:ext cx="5541638" cy="6858000"/>
            <a:chOff x="267249" y="0"/>
            <a:chExt cx="5541638" cy="6858000"/>
          </a:xfrm>
        </p:grpSpPr>
        <p:pic>
          <p:nvPicPr>
            <p:cNvPr id="3" name="Content Placeholder 4" descr="centMeshNews1.jpg"/>
            <p:cNvPicPr>
              <a:picLocks noChangeAspect="1"/>
            </p:cNvPicPr>
            <p:nvPr/>
          </p:nvPicPr>
          <p:blipFill rotWithShape="1">
            <a:blip r:embed="rId2">
              <a:extLst>
                <a:ext uri="{28A0092B-C50C-407E-A947-70E740481C1C}">
                  <a14:useLocalDpi xmlns:a14="http://schemas.microsoft.com/office/drawing/2010/main" val="0"/>
                </a:ext>
              </a:extLst>
            </a:blip>
            <a:srcRect l="-7026" t="-2029" r="-4580" b="-2073"/>
            <a:stretch/>
          </p:blipFill>
          <p:spPr bwMode="auto">
            <a:xfrm>
              <a:off x="267249" y="0"/>
              <a:ext cx="5513971" cy="6858000"/>
            </a:xfrm>
            <a:prstGeom prst="rect">
              <a:avLst/>
            </a:prstGeom>
          </p:spPr>
        </p:pic>
        <p:sp>
          <p:nvSpPr>
            <p:cNvPr id="5" name="Freeform 4"/>
            <p:cNvSpPr/>
            <p:nvPr/>
          </p:nvSpPr>
          <p:spPr>
            <a:xfrm>
              <a:off x="4962248" y="70550"/>
              <a:ext cx="846639" cy="6690444"/>
            </a:xfrm>
            <a:custGeom>
              <a:avLst/>
              <a:gdLst>
                <a:gd name="connsiteX0" fmla="*/ 0 w 846639"/>
                <a:gd name="connsiteY0" fmla="*/ 164615 h 6690444"/>
                <a:gd name="connsiteX1" fmla="*/ 117589 w 846639"/>
                <a:gd name="connsiteY1" fmla="*/ 6690444 h 6690444"/>
                <a:gd name="connsiteX2" fmla="*/ 846639 w 846639"/>
                <a:gd name="connsiteY2" fmla="*/ 6690444 h 6690444"/>
                <a:gd name="connsiteX3" fmla="*/ 717292 w 846639"/>
                <a:gd name="connsiteY3" fmla="*/ 23516 h 6690444"/>
                <a:gd name="connsiteX4" fmla="*/ 0 w 846639"/>
                <a:gd name="connsiteY4" fmla="*/ 0 h 6690444"/>
                <a:gd name="connsiteX5" fmla="*/ 0 w 846639"/>
                <a:gd name="connsiteY5" fmla="*/ 164615 h 66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9" h="6690444">
                  <a:moveTo>
                    <a:pt x="0" y="164615"/>
                  </a:moveTo>
                  <a:lnTo>
                    <a:pt x="117589" y="6690444"/>
                  </a:lnTo>
                  <a:lnTo>
                    <a:pt x="846639" y="6690444"/>
                  </a:lnTo>
                  <a:lnTo>
                    <a:pt x="717292" y="23516"/>
                  </a:lnTo>
                  <a:lnTo>
                    <a:pt x="0" y="0"/>
                  </a:lnTo>
                  <a:lnTo>
                    <a:pt x="0" y="164615"/>
                  </a:lnTo>
                  <a:close/>
                </a:path>
              </a:pathLst>
            </a:cu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Freeform 5"/>
            <p:cNvSpPr/>
            <p:nvPr/>
          </p:nvSpPr>
          <p:spPr>
            <a:xfrm>
              <a:off x="870157" y="117583"/>
              <a:ext cx="4233197" cy="105824"/>
            </a:xfrm>
            <a:custGeom>
              <a:avLst/>
              <a:gdLst>
                <a:gd name="connsiteX0" fmla="*/ 0 w 4233197"/>
                <a:gd name="connsiteY0" fmla="*/ 23516 h 105824"/>
                <a:gd name="connsiteX1" fmla="*/ 4092091 w 4233197"/>
                <a:gd name="connsiteY1" fmla="*/ 105824 h 105824"/>
                <a:gd name="connsiteX2" fmla="*/ 4233197 w 4233197"/>
                <a:gd name="connsiteY2" fmla="*/ 0 h 105824"/>
                <a:gd name="connsiteX3" fmla="*/ 0 w 4233197"/>
                <a:gd name="connsiteY3" fmla="*/ 23516 h 105824"/>
              </a:gdLst>
              <a:ahLst/>
              <a:cxnLst>
                <a:cxn ang="0">
                  <a:pos x="connsiteX0" y="connsiteY0"/>
                </a:cxn>
                <a:cxn ang="0">
                  <a:pos x="connsiteX1" y="connsiteY1"/>
                </a:cxn>
                <a:cxn ang="0">
                  <a:pos x="connsiteX2" y="connsiteY2"/>
                </a:cxn>
                <a:cxn ang="0">
                  <a:pos x="connsiteX3" y="connsiteY3"/>
                </a:cxn>
              </a:cxnLst>
              <a:rect l="l" t="t" r="r" b="b"/>
              <a:pathLst>
                <a:path w="4233197" h="105824">
                  <a:moveTo>
                    <a:pt x="0" y="23516"/>
                  </a:moveTo>
                  <a:lnTo>
                    <a:pt x="4092091" y="105824"/>
                  </a:lnTo>
                  <a:lnTo>
                    <a:pt x="4233197" y="0"/>
                  </a:lnTo>
                  <a:lnTo>
                    <a:pt x="0" y="23516"/>
                  </a:lnTo>
                  <a:close/>
                </a:path>
              </a:pathLst>
            </a:cu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 name="Freeform 6"/>
            <p:cNvSpPr/>
            <p:nvPr/>
          </p:nvSpPr>
          <p:spPr>
            <a:xfrm>
              <a:off x="423320" y="70550"/>
              <a:ext cx="446837" cy="6725719"/>
            </a:xfrm>
            <a:custGeom>
              <a:avLst/>
              <a:gdLst>
                <a:gd name="connsiteX0" fmla="*/ 446837 w 446837"/>
                <a:gd name="connsiteY0" fmla="*/ 70549 h 6725719"/>
                <a:gd name="connsiteX1" fmla="*/ 246936 w 446837"/>
                <a:gd name="connsiteY1" fmla="*/ 6678686 h 6725719"/>
                <a:gd name="connsiteX2" fmla="*/ 117589 w 446837"/>
                <a:gd name="connsiteY2" fmla="*/ 6725719 h 6725719"/>
                <a:gd name="connsiteX3" fmla="*/ 0 w 446837"/>
                <a:gd name="connsiteY3" fmla="*/ 23516 h 6725719"/>
                <a:gd name="connsiteX4" fmla="*/ 376284 w 446837"/>
                <a:gd name="connsiteY4" fmla="*/ 0 h 6725719"/>
                <a:gd name="connsiteX5" fmla="*/ 446837 w 446837"/>
                <a:gd name="connsiteY5" fmla="*/ 70549 h 672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37" h="6725719">
                  <a:moveTo>
                    <a:pt x="446837" y="70549"/>
                  </a:moveTo>
                  <a:lnTo>
                    <a:pt x="246936" y="6678686"/>
                  </a:lnTo>
                  <a:lnTo>
                    <a:pt x="117589" y="6725719"/>
                  </a:lnTo>
                  <a:lnTo>
                    <a:pt x="0" y="23516"/>
                  </a:lnTo>
                  <a:lnTo>
                    <a:pt x="376284" y="0"/>
                  </a:lnTo>
                  <a:lnTo>
                    <a:pt x="446837" y="70549"/>
                  </a:lnTo>
                  <a:close/>
                </a:path>
              </a:pathLst>
            </a:cu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pic>
        <p:nvPicPr>
          <p:cNvPr id="9" name="Picture 8" descr="IMG_0037.jpg"/>
          <p:cNvPicPr>
            <a:picLocks noChangeAspect="1"/>
          </p:cNvPicPr>
          <p:nvPr/>
        </p:nvPicPr>
        <p:blipFill rotWithShape="1">
          <a:blip r:embed="rId3">
            <a:extLst>
              <a:ext uri="{28A0092B-C50C-407E-A947-70E740481C1C}">
                <a14:useLocalDpi xmlns:a14="http://schemas.microsoft.com/office/drawing/2010/main" val="0"/>
              </a:ext>
            </a:extLst>
          </a:blip>
          <a:srcRect l="4574" t="21630" r="13396"/>
          <a:stretch/>
        </p:blipFill>
        <p:spPr>
          <a:xfrm>
            <a:off x="4809382" y="2010661"/>
            <a:ext cx="4221439" cy="3024810"/>
          </a:xfrm>
          <a:prstGeom prst="rect">
            <a:avLst/>
          </a:prstGeom>
        </p:spPr>
      </p:pic>
    </p:spTree>
    <p:extLst>
      <p:ext uri="{BB962C8B-B14F-4D97-AF65-F5344CB8AC3E}">
        <p14:creationId xmlns:p14="http://schemas.microsoft.com/office/powerpoint/2010/main" val="32233018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CentMesh</a:t>
            </a:r>
            <a:r>
              <a:rPr lang="en-US" dirty="0" smtClean="0"/>
              <a:t> Research</a:t>
            </a:r>
            <a:endParaRPr lang="en-US" dirty="0"/>
          </a:p>
        </p:txBody>
      </p:sp>
      <p:cxnSp>
        <p:nvCxnSpPr>
          <p:cNvPr id="4" name="Straight Connector 3"/>
          <p:cNvCxnSpPr/>
          <p:nvPr/>
        </p:nvCxnSpPr>
        <p:spPr bwMode="auto">
          <a:xfrm>
            <a:off x="3026446" y="2482113"/>
            <a:ext cx="1199264" cy="9764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bwMode="auto">
          <a:xfrm rot="10800000" flipV="1">
            <a:off x="4443757" y="2046018"/>
            <a:ext cx="1848665" cy="1630617"/>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bwMode="auto">
          <a:xfrm rot="10800000">
            <a:off x="5856327" y="3240540"/>
            <a:ext cx="1417308" cy="981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rot="5400000" flipH="1" flipV="1">
            <a:off x="4386876" y="4928040"/>
            <a:ext cx="1199264" cy="4739"/>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bwMode="auto">
          <a:xfrm flipV="1">
            <a:off x="2481328" y="4221756"/>
            <a:ext cx="1090238" cy="867449"/>
          </a:xfrm>
          <a:prstGeom prst="line">
            <a:avLst/>
          </a:prstGeom>
        </p:spPr>
        <p:style>
          <a:lnRef idx="2">
            <a:schemeClr val="accent1"/>
          </a:lnRef>
          <a:fillRef idx="0">
            <a:schemeClr val="accent1"/>
          </a:fillRef>
          <a:effectRef idx="1">
            <a:schemeClr val="accent1"/>
          </a:effectRef>
          <a:fontRef idx="minor">
            <a:schemeClr val="tx1"/>
          </a:fontRef>
        </p:style>
      </p:cxnSp>
      <p:sp>
        <p:nvSpPr>
          <p:cNvPr id="9" name="Cloud 8"/>
          <p:cNvSpPr/>
          <p:nvPr/>
        </p:nvSpPr>
        <p:spPr bwMode="auto">
          <a:xfrm>
            <a:off x="2917423" y="2804445"/>
            <a:ext cx="4185566" cy="2071454"/>
          </a:xfrm>
          <a:prstGeom prst="cloud">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err="1"/>
              <a:t>CentMesh</a:t>
            </a:r>
            <a:r>
              <a:rPr lang="en-US" sz="2400" dirty="0"/>
              <a:t> : Smart programmable Wireless </a:t>
            </a:r>
          </a:p>
        </p:txBody>
      </p:sp>
      <p:sp>
        <p:nvSpPr>
          <p:cNvPr id="10" name="Rectangle 9"/>
          <p:cNvSpPr/>
          <p:nvPr/>
        </p:nvSpPr>
        <p:spPr bwMode="auto">
          <a:xfrm>
            <a:off x="1722902" y="1718948"/>
            <a:ext cx="2194695" cy="97647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dirty="0"/>
              <a:t>Augmented Reality Apps</a:t>
            </a:r>
          </a:p>
        </p:txBody>
      </p:sp>
      <p:sp>
        <p:nvSpPr>
          <p:cNvPr id="11" name="Rectangle 10"/>
          <p:cNvSpPr/>
          <p:nvPr/>
        </p:nvSpPr>
        <p:spPr bwMode="auto">
          <a:xfrm>
            <a:off x="5965349" y="1282853"/>
            <a:ext cx="1630618" cy="981213"/>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dirty="0"/>
              <a:t>Network Design</a:t>
            </a:r>
          </a:p>
        </p:txBody>
      </p:sp>
      <p:sp>
        <p:nvSpPr>
          <p:cNvPr id="12" name="Rectangle 11"/>
          <p:cNvSpPr/>
          <p:nvPr/>
        </p:nvSpPr>
        <p:spPr bwMode="auto">
          <a:xfrm>
            <a:off x="7055587" y="4112731"/>
            <a:ext cx="1630618" cy="976475"/>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t>Social Sciences</a:t>
            </a:r>
          </a:p>
        </p:txBody>
      </p:sp>
      <p:sp>
        <p:nvSpPr>
          <p:cNvPr id="13" name="Rectangle 12"/>
          <p:cNvSpPr/>
          <p:nvPr/>
        </p:nvSpPr>
        <p:spPr bwMode="auto">
          <a:xfrm>
            <a:off x="4007662" y="5307253"/>
            <a:ext cx="2185215" cy="981216"/>
          </a:xfrm>
          <a:prstGeom prst="rect">
            <a:avLst/>
          </a:prstGeom>
          <a:gradFill>
            <a:gsLst>
              <a:gs pos="0">
                <a:schemeClr val="accent6"/>
              </a:gs>
              <a:gs pos="80000">
                <a:schemeClr val="accent6">
                  <a:lumMod val="60000"/>
                  <a:lumOff val="40000"/>
                </a:schemeClr>
              </a:gs>
              <a:gs pos="100000">
                <a:schemeClr val="accent6"/>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FF0000"/>
                </a:solidFill>
              </a:rPr>
              <a:t>Transportation Planning</a:t>
            </a:r>
          </a:p>
        </p:txBody>
      </p:sp>
      <p:sp>
        <p:nvSpPr>
          <p:cNvPr id="14" name="Rectangle 13"/>
          <p:cNvSpPr/>
          <p:nvPr/>
        </p:nvSpPr>
        <p:spPr bwMode="auto">
          <a:xfrm>
            <a:off x="959733" y="4765021"/>
            <a:ext cx="1850000" cy="97936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dirty="0">
                <a:solidFill>
                  <a:schemeClr val="bg1"/>
                </a:solidFill>
              </a:rPr>
              <a:t>Smart Grid</a:t>
            </a:r>
          </a:p>
        </p:txBody>
      </p:sp>
    </p:spTree>
    <p:extLst>
      <p:ext uri="{BB962C8B-B14F-4D97-AF65-F5344CB8AC3E}">
        <p14:creationId xmlns:p14="http://schemas.microsoft.com/office/powerpoint/2010/main" val="346966982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Redundant Routing (Diffuse/Disjoint)</a:t>
            </a:r>
            <a:endParaRPr lang="en-US" dirty="0"/>
          </a:p>
        </p:txBody>
      </p:sp>
      <p:pic>
        <p:nvPicPr>
          <p:cNvPr id="3" name="Picture 2"/>
          <p:cNvPicPr>
            <a:picLocks noChangeAspect="1"/>
          </p:cNvPicPr>
          <p:nvPr/>
        </p:nvPicPr>
        <p:blipFill>
          <a:blip r:embed="rId2"/>
          <a:stretch>
            <a:fillRect/>
          </a:stretch>
        </p:blipFill>
        <p:spPr>
          <a:xfrm>
            <a:off x="149795" y="1417638"/>
            <a:ext cx="6400133" cy="5102359"/>
          </a:xfrm>
          <a:prstGeom prst="rect">
            <a:avLst/>
          </a:prstGeom>
        </p:spPr>
      </p:pic>
      <p:pic>
        <p:nvPicPr>
          <p:cNvPr id="4" name="Picture 3"/>
          <p:cNvPicPr>
            <a:picLocks noChangeAspect="1"/>
          </p:cNvPicPr>
          <p:nvPr/>
        </p:nvPicPr>
        <p:blipFill>
          <a:blip r:embed="rId3"/>
          <a:stretch>
            <a:fillRect/>
          </a:stretch>
        </p:blipFill>
        <p:spPr>
          <a:xfrm>
            <a:off x="6698720" y="2256059"/>
            <a:ext cx="2361734" cy="3308556"/>
          </a:xfrm>
          <a:prstGeom prst="rect">
            <a:avLst/>
          </a:prstGeom>
        </p:spPr>
      </p:pic>
    </p:spTree>
    <p:extLst>
      <p:ext uri="{BB962C8B-B14F-4D97-AF65-F5344CB8AC3E}">
        <p14:creationId xmlns:p14="http://schemas.microsoft.com/office/powerpoint/2010/main" val="319590123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Wireless Back-pressure</a:t>
            </a:r>
            <a:endParaRPr lang="en-US" dirty="0"/>
          </a:p>
        </p:txBody>
      </p:sp>
      <p:sp>
        <p:nvSpPr>
          <p:cNvPr id="6" name="Oval 5"/>
          <p:cNvSpPr/>
          <p:nvPr/>
        </p:nvSpPr>
        <p:spPr>
          <a:xfrm>
            <a:off x="967063" y="2075646"/>
            <a:ext cx="349250" cy="34925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t>A</a:t>
            </a:r>
            <a:endParaRPr lang="en-US" dirty="0"/>
          </a:p>
        </p:txBody>
      </p:sp>
      <p:sp>
        <p:nvSpPr>
          <p:cNvPr id="7" name="Oval 6"/>
          <p:cNvSpPr/>
          <p:nvPr/>
        </p:nvSpPr>
        <p:spPr>
          <a:xfrm>
            <a:off x="2056088" y="2974171"/>
            <a:ext cx="349250" cy="34925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t>C</a:t>
            </a:r>
            <a:endParaRPr lang="en-US" dirty="0"/>
          </a:p>
        </p:txBody>
      </p:sp>
      <p:sp>
        <p:nvSpPr>
          <p:cNvPr id="8" name="Oval 7"/>
          <p:cNvSpPr/>
          <p:nvPr/>
        </p:nvSpPr>
        <p:spPr>
          <a:xfrm>
            <a:off x="967063" y="3872696"/>
            <a:ext cx="349250" cy="34925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t>B</a:t>
            </a:r>
            <a:endParaRPr lang="en-US" dirty="0"/>
          </a:p>
        </p:txBody>
      </p:sp>
      <p:sp>
        <p:nvSpPr>
          <p:cNvPr id="9" name="Oval 8"/>
          <p:cNvSpPr/>
          <p:nvPr/>
        </p:nvSpPr>
        <p:spPr>
          <a:xfrm>
            <a:off x="5183463" y="2075646"/>
            <a:ext cx="349250" cy="34925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t>E</a:t>
            </a:r>
            <a:endParaRPr lang="en-US" dirty="0"/>
          </a:p>
        </p:txBody>
      </p:sp>
      <p:sp>
        <p:nvSpPr>
          <p:cNvPr id="10" name="Oval 9"/>
          <p:cNvSpPr/>
          <p:nvPr/>
        </p:nvSpPr>
        <p:spPr>
          <a:xfrm>
            <a:off x="4024588" y="2974171"/>
            <a:ext cx="349250" cy="34925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t>D</a:t>
            </a:r>
            <a:endParaRPr lang="en-US" dirty="0"/>
          </a:p>
        </p:txBody>
      </p:sp>
      <p:sp>
        <p:nvSpPr>
          <p:cNvPr id="11" name="Oval 10"/>
          <p:cNvSpPr/>
          <p:nvPr/>
        </p:nvSpPr>
        <p:spPr>
          <a:xfrm>
            <a:off x="5183463" y="3872696"/>
            <a:ext cx="349250" cy="349250"/>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t>F</a:t>
            </a:r>
            <a:endParaRPr lang="en-US" dirty="0"/>
          </a:p>
        </p:txBody>
      </p:sp>
      <p:cxnSp>
        <p:nvCxnSpPr>
          <p:cNvPr id="13" name="Straight Connector 12"/>
          <p:cNvCxnSpPr>
            <a:stCxn id="6" idx="5"/>
            <a:endCxn id="7" idx="1"/>
          </p:cNvCxnSpPr>
          <p:nvPr/>
        </p:nvCxnSpPr>
        <p:spPr>
          <a:xfrm>
            <a:off x="1265167" y="2373750"/>
            <a:ext cx="842067" cy="651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7"/>
            <a:endCxn id="7" idx="3"/>
          </p:cNvCxnSpPr>
          <p:nvPr/>
        </p:nvCxnSpPr>
        <p:spPr>
          <a:xfrm flipV="1">
            <a:off x="1265167" y="3272275"/>
            <a:ext cx="842067" cy="651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373838" y="2373750"/>
            <a:ext cx="842067" cy="651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1396" y="3307546"/>
            <a:ext cx="842067" cy="651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354192" y="3136442"/>
            <a:ext cx="1721542"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1316313" y="1837521"/>
            <a:ext cx="3778250" cy="987345"/>
          </a:xfrm>
          <a:custGeom>
            <a:avLst/>
            <a:gdLst>
              <a:gd name="connsiteX0" fmla="*/ 0 w 3778250"/>
              <a:gd name="connsiteY0" fmla="*/ 0 h 987345"/>
              <a:gd name="connsiteX1" fmla="*/ 936625 w 3778250"/>
              <a:gd name="connsiteY1" fmla="*/ 841375 h 987345"/>
              <a:gd name="connsiteX2" fmla="*/ 2714625 w 3778250"/>
              <a:gd name="connsiteY2" fmla="*/ 920750 h 987345"/>
              <a:gd name="connsiteX3" fmla="*/ 3778250 w 3778250"/>
              <a:gd name="connsiteY3" fmla="*/ 142875 h 987345"/>
            </a:gdLst>
            <a:ahLst/>
            <a:cxnLst>
              <a:cxn ang="0">
                <a:pos x="connsiteX0" y="connsiteY0"/>
              </a:cxn>
              <a:cxn ang="0">
                <a:pos x="connsiteX1" y="connsiteY1"/>
              </a:cxn>
              <a:cxn ang="0">
                <a:pos x="connsiteX2" y="connsiteY2"/>
              </a:cxn>
              <a:cxn ang="0">
                <a:pos x="connsiteX3" y="connsiteY3"/>
              </a:cxn>
            </a:cxnLst>
            <a:rect l="l" t="t" r="r" b="b"/>
            <a:pathLst>
              <a:path w="3778250" h="987345">
                <a:moveTo>
                  <a:pt x="0" y="0"/>
                </a:moveTo>
                <a:cubicBezTo>
                  <a:pt x="242094" y="343958"/>
                  <a:pt x="484188" y="687917"/>
                  <a:pt x="936625" y="841375"/>
                </a:cubicBezTo>
                <a:cubicBezTo>
                  <a:pt x="1389062" y="994833"/>
                  <a:pt x="2241021" y="1037167"/>
                  <a:pt x="2714625" y="920750"/>
                </a:cubicBezTo>
                <a:cubicBezTo>
                  <a:pt x="3188229" y="804333"/>
                  <a:pt x="3483239" y="473604"/>
                  <a:pt x="3778250" y="142875"/>
                </a:cubicBezTo>
              </a:path>
            </a:pathLst>
          </a:custGeom>
          <a:ln w="57150" cmpd="sng">
            <a:solidFill>
              <a:srgbClr val="FFFF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flipV="1">
            <a:off x="1316313" y="3394898"/>
            <a:ext cx="3778250" cy="987345"/>
          </a:xfrm>
          <a:custGeom>
            <a:avLst/>
            <a:gdLst>
              <a:gd name="connsiteX0" fmla="*/ 0 w 3778250"/>
              <a:gd name="connsiteY0" fmla="*/ 0 h 987345"/>
              <a:gd name="connsiteX1" fmla="*/ 936625 w 3778250"/>
              <a:gd name="connsiteY1" fmla="*/ 841375 h 987345"/>
              <a:gd name="connsiteX2" fmla="*/ 2714625 w 3778250"/>
              <a:gd name="connsiteY2" fmla="*/ 920750 h 987345"/>
              <a:gd name="connsiteX3" fmla="*/ 3778250 w 3778250"/>
              <a:gd name="connsiteY3" fmla="*/ 142875 h 987345"/>
            </a:gdLst>
            <a:ahLst/>
            <a:cxnLst>
              <a:cxn ang="0">
                <a:pos x="connsiteX0" y="connsiteY0"/>
              </a:cxn>
              <a:cxn ang="0">
                <a:pos x="connsiteX1" y="connsiteY1"/>
              </a:cxn>
              <a:cxn ang="0">
                <a:pos x="connsiteX2" y="connsiteY2"/>
              </a:cxn>
              <a:cxn ang="0">
                <a:pos x="connsiteX3" y="connsiteY3"/>
              </a:cxn>
            </a:cxnLst>
            <a:rect l="l" t="t" r="r" b="b"/>
            <a:pathLst>
              <a:path w="3778250" h="987345">
                <a:moveTo>
                  <a:pt x="0" y="0"/>
                </a:moveTo>
                <a:cubicBezTo>
                  <a:pt x="242094" y="343958"/>
                  <a:pt x="484188" y="687917"/>
                  <a:pt x="936625" y="841375"/>
                </a:cubicBezTo>
                <a:cubicBezTo>
                  <a:pt x="1389062" y="994833"/>
                  <a:pt x="2241021" y="1037167"/>
                  <a:pt x="2714625" y="920750"/>
                </a:cubicBezTo>
                <a:cubicBezTo>
                  <a:pt x="3188229" y="804333"/>
                  <a:pt x="3483239" y="473604"/>
                  <a:pt x="3778250" y="142875"/>
                </a:cubicBezTo>
              </a:path>
            </a:pathLst>
          </a:custGeom>
          <a:ln w="57150" cmpd="sng">
            <a:solidFill>
              <a:srgbClr val="FFFF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0" name="Group 29"/>
          <p:cNvGrpSpPr/>
          <p:nvPr/>
        </p:nvGrpSpPr>
        <p:grpSpPr>
          <a:xfrm>
            <a:off x="2151338" y="2278072"/>
            <a:ext cx="508000" cy="293647"/>
            <a:chOff x="7381875" y="3154404"/>
            <a:chExt cx="508000" cy="293647"/>
          </a:xfrm>
        </p:grpSpPr>
        <p:cxnSp>
          <p:nvCxnSpPr>
            <p:cNvPr id="14" name="Straight Connector 13"/>
            <p:cNvCxnSpPr/>
            <p:nvPr/>
          </p:nvCxnSpPr>
          <p:spPr>
            <a:xfrm>
              <a:off x="7381875" y="3159125"/>
              <a:ext cx="508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381875" y="3441620"/>
              <a:ext cx="508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7889875" y="3159126"/>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794625" y="3154404"/>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93025" y="3165557"/>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591425" y="3160835"/>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2151338" y="3674136"/>
            <a:ext cx="508000" cy="293647"/>
            <a:chOff x="7381875" y="3154404"/>
            <a:chExt cx="508000" cy="293647"/>
          </a:xfrm>
        </p:grpSpPr>
        <p:cxnSp>
          <p:nvCxnSpPr>
            <p:cNvPr id="32" name="Straight Connector 31"/>
            <p:cNvCxnSpPr/>
            <p:nvPr/>
          </p:nvCxnSpPr>
          <p:spPr>
            <a:xfrm>
              <a:off x="7381875" y="3159125"/>
              <a:ext cx="508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381875" y="3441620"/>
              <a:ext cx="508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7889875" y="3159126"/>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794625" y="3154404"/>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7693025" y="3165557"/>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7591425" y="3160835"/>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3770588" y="2288369"/>
            <a:ext cx="508000" cy="293647"/>
            <a:chOff x="7381875" y="3154404"/>
            <a:chExt cx="508000" cy="293647"/>
          </a:xfrm>
        </p:grpSpPr>
        <p:cxnSp>
          <p:nvCxnSpPr>
            <p:cNvPr id="39" name="Straight Connector 38"/>
            <p:cNvCxnSpPr/>
            <p:nvPr/>
          </p:nvCxnSpPr>
          <p:spPr>
            <a:xfrm>
              <a:off x="7381875" y="3159125"/>
              <a:ext cx="508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81875" y="3441620"/>
              <a:ext cx="508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889875" y="3159126"/>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7794625" y="3154404"/>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7693025" y="3165557"/>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7591425" y="3160835"/>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3770588" y="3684433"/>
            <a:ext cx="508000" cy="293647"/>
            <a:chOff x="7381875" y="3154404"/>
            <a:chExt cx="508000" cy="293647"/>
          </a:xfrm>
        </p:grpSpPr>
        <p:cxnSp>
          <p:nvCxnSpPr>
            <p:cNvPr id="46" name="Straight Connector 45"/>
            <p:cNvCxnSpPr/>
            <p:nvPr/>
          </p:nvCxnSpPr>
          <p:spPr>
            <a:xfrm>
              <a:off x="7381875" y="3159125"/>
              <a:ext cx="508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381875" y="3441620"/>
              <a:ext cx="508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7889875" y="3159126"/>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794625" y="3154404"/>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7693025" y="3165557"/>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7591425" y="3160835"/>
              <a:ext cx="0" cy="282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2" name="TextBox 51"/>
          <p:cNvSpPr txBox="1"/>
          <p:nvPr/>
        </p:nvSpPr>
        <p:spPr>
          <a:xfrm>
            <a:off x="2618063" y="1980396"/>
            <a:ext cx="301660" cy="369332"/>
          </a:xfrm>
          <a:prstGeom prst="rect">
            <a:avLst/>
          </a:prstGeom>
          <a:noFill/>
        </p:spPr>
        <p:txBody>
          <a:bodyPr wrap="none" rtlCol="0">
            <a:spAutoFit/>
          </a:bodyPr>
          <a:lstStyle/>
          <a:p>
            <a:r>
              <a:rPr lang="en-US" dirty="0" smtClean="0"/>
              <a:t>6</a:t>
            </a:r>
            <a:endParaRPr lang="en-US" dirty="0"/>
          </a:p>
        </p:txBody>
      </p:sp>
      <p:sp>
        <p:nvSpPr>
          <p:cNvPr id="53" name="TextBox 52"/>
          <p:cNvSpPr txBox="1"/>
          <p:nvPr/>
        </p:nvSpPr>
        <p:spPr>
          <a:xfrm>
            <a:off x="2659338" y="3955856"/>
            <a:ext cx="301660" cy="369332"/>
          </a:xfrm>
          <a:prstGeom prst="rect">
            <a:avLst/>
          </a:prstGeom>
          <a:noFill/>
        </p:spPr>
        <p:txBody>
          <a:bodyPr wrap="none" rtlCol="0">
            <a:spAutoFit/>
          </a:bodyPr>
          <a:lstStyle/>
          <a:p>
            <a:r>
              <a:rPr lang="en-US" dirty="0"/>
              <a:t>2</a:t>
            </a:r>
          </a:p>
        </p:txBody>
      </p:sp>
      <p:sp>
        <p:nvSpPr>
          <p:cNvPr id="54" name="TextBox 53"/>
          <p:cNvSpPr txBox="1"/>
          <p:nvPr/>
        </p:nvSpPr>
        <p:spPr>
          <a:xfrm>
            <a:off x="4319898" y="1980396"/>
            <a:ext cx="301660" cy="369332"/>
          </a:xfrm>
          <a:prstGeom prst="rect">
            <a:avLst/>
          </a:prstGeom>
          <a:noFill/>
        </p:spPr>
        <p:txBody>
          <a:bodyPr wrap="none" rtlCol="0">
            <a:spAutoFit/>
          </a:bodyPr>
          <a:lstStyle/>
          <a:p>
            <a:r>
              <a:rPr lang="en-US" dirty="0"/>
              <a:t>9</a:t>
            </a:r>
          </a:p>
        </p:txBody>
      </p:sp>
      <p:sp>
        <p:nvSpPr>
          <p:cNvPr id="55" name="TextBox 54"/>
          <p:cNvSpPr txBox="1"/>
          <p:nvPr/>
        </p:nvSpPr>
        <p:spPr>
          <a:xfrm>
            <a:off x="4361173" y="3955856"/>
            <a:ext cx="301660" cy="369332"/>
          </a:xfrm>
          <a:prstGeom prst="rect">
            <a:avLst/>
          </a:prstGeom>
          <a:noFill/>
        </p:spPr>
        <p:txBody>
          <a:bodyPr wrap="none" rtlCol="0">
            <a:spAutoFit/>
          </a:bodyPr>
          <a:lstStyle/>
          <a:p>
            <a:r>
              <a:rPr lang="en-US" dirty="0"/>
              <a:t>3</a:t>
            </a:r>
          </a:p>
        </p:txBody>
      </p:sp>
      <p:sp>
        <p:nvSpPr>
          <p:cNvPr id="56" name="Shape 204"/>
          <p:cNvSpPr/>
          <p:nvPr/>
        </p:nvSpPr>
        <p:spPr>
          <a:xfrm>
            <a:off x="5636051" y="2555168"/>
            <a:ext cx="3413303" cy="1107965"/>
          </a:xfrm>
          <a:prstGeom prst="rect">
            <a:avLst/>
          </a:prstGeom>
        </p:spPr>
        <p:txBody>
          <a:bodyPr wrap="square" lIns="91425" tIns="91425" rIns="91425" bIns="91425" anchor="t" anchorCtr="0">
            <a:spAutoFit/>
          </a:bodyPr>
          <a:lstStyle/>
          <a:p>
            <a:pPr lvl="0" rtl="0">
              <a:buNone/>
            </a:pPr>
            <a:r>
              <a:rPr sz="2000" dirty="0"/>
              <a:t>Urgency weight </a:t>
            </a:r>
          </a:p>
          <a:p>
            <a:pPr marL="0" lvl="0" indent="0" rtl="0">
              <a:buNone/>
            </a:pPr>
            <a:r>
              <a:rPr sz="2000" dirty="0"/>
              <a:t>(1) on CD for E = 9K - 6K = 3K</a:t>
            </a:r>
          </a:p>
          <a:p>
            <a:pPr lvl="0" rtl="0">
              <a:buNone/>
            </a:pPr>
            <a:r>
              <a:rPr sz="2000" dirty="0"/>
              <a:t>(2) on CD for F = 3K - 2K = 1K</a:t>
            </a:r>
          </a:p>
        </p:txBody>
      </p:sp>
      <p:sp>
        <p:nvSpPr>
          <p:cNvPr id="12" name="Rectangle 11"/>
          <p:cNvSpPr/>
          <p:nvPr/>
        </p:nvSpPr>
        <p:spPr>
          <a:xfrm>
            <a:off x="643904" y="5043204"/>
            <a:ext cx="7843681" cy="830997"/>
          </a:xfrm>
          <a:prstGeom prst="rect">
            <a:avLst/>
          </a:prstGeom>
        </p:spPr>
        <p:txBody>
          <a:bodyPr wrap="square">
            <a:spAutoFit/>
          </a:bodyPr>
          <a:lstStyle/>
          <a:p>
            <a:r>
              <a:rPr lang="en-US" sz="2400" dirty="0">
                <a:solidFill>
                  <a:srgbClr val="FFFF00"/>
                </a:solidFill>
              </a:rPr>
              <a:t>How to allow medium access that is urgency-proportional in presence of varying packet size traffic?</a:t>
            </a:r>
          </a:p>
        </p:txBody>
      </p:sp>
    </p:spTree>
    <p:extLst>
      <p:ext uri="{BB962C8B-B14F-4D97-AF65-F5344CB8AC3E}">
        <p14:creationId xmlns:p14="http://schemas.microsoft.com/office/powerpoint/2010/main" val="2476840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52" grpId="0"/>
      <p:bldP spid="53" grpId="0"/>
      <p:bldP spid="54" grpId="0"/>
      <p:bldP spid="55" grpId="0"/>
      <p:bldP spid="56"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457200" y="274638"/>
            <a:ext cx="8229600" cy="1143000"/>
          </a:xfrm>
        </p:spPr>
        <p:txBody>
          <a:bodyPr/>
          <a:lstStyle/>
          <a:p>
            <a:r>
              <a:rPr lang="en-US" dirty="0" smtClean="0"/>
              <a:t>Impact of Power Control in Mesh</a:t>
            </a:r>
            <a:endParaRPr lang="en-US" dirty="0"/>
          </a:p>
        </p:txBody>
      </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252" y="1783598"/>
            <a:ext cx="5643563"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s.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6545" y="3296969"/>
            <a:ext cx="595185" cy="815279"/>
          </a:xfrm>
          <a:prstGeom prst="rect">
            <a:avLst/>
          </a:prstGeom>
        </p:spPr>
      </p:pic>
      <p:grpSp>
        <p:nvGrpSpPr>
          <p:cNvPr id="6" name="Group 5"/>
          <p:cNvGrpSpPr/>
          <p:nvPr/>
        </p:nvGrpSpPr>
        <p:grpSpPr>
          <a:xfrm>
            <a:off x="718669" y="2683562"/>
            <a:ext cx="1772652" cy="2762542"/>
            <a:chOff x="718669" y="2683562"/>
            <a:chExt cx="1772652" cy="2762542"/>
          </a:xfrm>
        </p:grpSpPr>
        <p:pic>
          <p:nvPicPr>
            <p:cNvPr id="16" name="Picture 15" descr="images.jpeg"/>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718669" y="2683562"/>
              <a:ext cx="1772652" cy="2428162"/>
            </a:xfrm>
            <a:prstGeom prst="rect">
              <a:avLst/>
            </a:prstGeom>
          </p:spPr>
        </p:pic>
        <p:sp>
          <p:nvSpPr>
            <p:cNvPr id="4" name="Rectangle 3"/>
            <p:cNvSpPr/>
            <p:nvPr/>
          </p:nvSpPr>
          <p:spPr>
            <a:xfrm>
              <a:off x="1111325" y="4112248"/>
              <a:ext cx="952564" cy="133385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grpSp>
        <p:nvGrpSpPr>
          <p:cNvPr id="13" name="Group 12"/>
          <p:cNvGrpSpPr/>
          <p:nvPr/>
        </p:nvGrpSpPr>
        <p:grpSpPr>
          <a:xfrm>
            <a:off x="743093" y="1593297"/>
            <a:ext cx="1381857" cy="1156050"/>
            <a:chOff x="743093" y="1593297"/>
            <a:chExt cx="1381857" cy="1156050"/>
          </a:xfrm>
        </p:grpSpPr>
        <p:sp>
          <p:nvSpPr>
            <p:cNvPr id="7" name="Freeform 6"/>
            <p:cNvSpPr/>
            <p:nvPr/>
          </p:nvSpPr>
          <p:spPr>
            <a:xfrm>
              <a:off x="842652" y="1660695"/>
              <a:ext cx="1282298" cy="1001302"/>
            </a:xfrm>
            <a:custGeom>
              <a:avLst/>
              <a:gdLst>
                <a:gd name="connsiteX0" fmla="*/ 0 w 1282298"/>
                <a:gd name="connsiteY0" fmla="*/ 1001302 h 1001302"/>
                <a:gd name="connsiteX1" fmla="*/ 329734 w 1282298"/>
                <a:gd name="connsiteY1" fmla="*/ 915825 h 1001302"/>
                <a:gd name="connsiteX2" fmla="*/ 329734 w 1282298"/>
                <a:gd name="connsiteY2" fmla="*/ 573917 h 1001302"/>
                <a:gd name="connsiteX3" fmla="*/ 842653 w 1282298"/>
                <a:gd name="connsiteY3" fmla="*/ 537284 h 1001302"/>
                <a:gd name="connsiteX4" fmla="*/ 818228 w 1282298"/>
                <a:gd name="connsiteY4" fmla="*/ 305275 h 1001302"/>
                <a:gd name="connsiteX5" fmla="*/ 1282298 w 1282298"/>
                <a:gd name="connsiteY5" fmla="*/ 195376 h 1001302"/>
                <a:gd name="connsiteX6" fmla="*/ 1233448 w 1282298"/>
                <a:gd name="connsiteY6" fmla="*/ 0 h 100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298" h="1001302">
                  <a:moveTo>
                    <a:pt x="0" y="1001302"/>
                  </a:moveTo>
                  <a:lnTo>
                    <a:pt x="329734" y="915825"/>
                  </a:lnTo>
                  <a:lnTo>
                    <a:pt x="329734" y="573917"/>
                  </a:lnTo>
                  <a:lnTo>
                    <a:pt x="842653" y="537284"/>
                  </a:lnTo>
                  <a:lnTo>
                    <a:pt x="818228" y="305275"/>
                  </a:lnTo>
                  <a:lnTo>
                    <a:pt x="1282298" y="195376"/>
                  </a:lnTo>
                  <a:lnTo>
                    <a:pt x="1233448"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Oval 10"/>
            <p:cNvSpPr/>
            <p:nvPr/>
          </p:nvSpPr>
          <p:spPr>
            <a:xfrm>
              <a:off x="743093" y="2625364"/>
              <a:ext cx="123983" cy="1239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982361" y="1593297"/>
              <a:ext cx="123983" cy="1239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grpSp>
      <p:sp>
        <p:nvSpPr>
          <p:cNvPr id="19" name="Freeform 18"/>
          <p:cNvSpPr/>
          <p:nvPr/>
        </p:nvSpPr>
        <p:spPr>
          <a:xfrm>
            <a:off x="809341" y="1668583"/>
            <a:ext cx="1232689" cy="1008621"/>
          </a:xfrm>
          <a:custGeom>
            <a:avLst/>
            <a:gdLst>
              <a:gd name="connsiteX0" fmla="*/ 0 w 1232689"/>
              <a:gd name="connsiteY0" fmla="*/ 1008621 h 1008621"/>
              <a:gd name="connsiteX1" fmla="*/ 361091 w 1232689"/>
              <a:gd name="connsiteY1" fmla="*/ 560345 h 1008621"/>
              <a:gd name="connsiteX2" fmla="*/ 1083272 w 1232689"/>
              <a:gd name="connsiteY2" fmla="*/ 373563 h 1008621"/>
              <a:gd name="connsiteX3" fmla="*/ 1232689 w 1232689"/>
              <a:gd name="connsiteY3" fmla="*/ 0 h 1008621"/>
            </a:gdLst>
            <a:ahLst/>
            <a:cxnLst>
              <a:cxn ang="0">
                <a:pos x="connsiteX0" y="connsiteY0"/>
              </a:cxn>
              <a:cxn ang="0">
                <a:pos x="connsiteX1" y="connsiteY1"/>
              </a:cxn>
              <a:cxn ang="0">
                <a:pos x="connsiteX2" y="connsiteY2"/>
              </a:cxn>
              <a:cxn ang="0">
                <a:pos x="connsiteX3" y="connsiteY3"/>
              </a:cxn>
            </a:cxnLst>
            <a:rect l="l" t="t" r="r" b="b"/>
            <a:pathLst>
              <a:path w="1232689" h="1008621">
                <a:moveTo>
                  <a:pt x="0" y="1008621"/>
                </a:moveTo>
                <a:lnTo>
                  <a:pt x="361091" y="560345"/>
                </a:lnTo>
                <a:lnTo>
                  <a:pt x="1083272" y="373563"/>
                </a:lnTo>
                <a:lnTo>
                  <a:pt x="1232689" y="0"/>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nvGrpSpPr>
          <p:cNvPr id="25" name="Group 24"/>
          <p:cNvGrpSpPr/>
          <p:nvPr/>
        </p:nvGrpSpPr>
        <p:grpSpPr>
          <a:xfrm>
            <a:off x="895493" y="4868079"/>
            <a:ext cx="1381857" cy="1156050"/>
            <a:chOff x="743093" y="1593297"/>
            <a:chExt cx="1381857" cy="1156050"/>
          </a:xfrm>
        </p:grpSpPr>
        <p:sp>
          <p:nvSpPr>
            <p:cNvPr id="27" name="Freeform 26"/>
            <p:cNvSpPr/>
            <p:nvPr/>
          </p:nvSpPr>
          <p:spPr>
            <a:xfrm>
              <a:off x="842652" y="1660695"/>
              <a:ext cx="1282298" cy="1001302"/>
            </a:xfrm>
            <a:custGeom>
              <a:avLst/>
              <a:gdLst>
                <a:gd name="connsiteX0" fmla="*/ 0 w 1282298"/>
                <a:gd name="connsiteY0" fmla="*/ 1001302 h 1001302"/>
                <a:gd name="connsiteX1" fmla="*/ 329734 w 1282298"/>
                <a:gd name="connsiteY1" fmla="*/ 915825 h 1001302"/>
                <a:gd name="connsiteX2" fmla="*/ 329734 w 1282298"/>
                <a:gd name="connsiteY2" fmla="*/ 573917 h 1001302"/>
                <a:gd name="connsiteX3" fmla="*/ 842653 w 1282298"/>
                <a:gd name="connsiteY3" fmla="*/ 537284 h 1001302"/>
                <a:gd name="connsiteX4" fmla="*/ 818228 w 1282298"/>
                <a:gd name="connsiteY4" fmla="*/ 305275 h 1001302"/>
                <a:gd name="connsiteX5" fmla="*/ 1282298 w 1282298"/>
                <a:gd name="connsiteY5" fmla="*/ 195376 h 1001302"/>
                <a:gd name="connsiteX6" fmla="*/ 1233448 w 1282298"/>
                <a:gd name="connsiteY6" fmla="*/ 0 h 100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298" h="1001302">
                  <a:moveTo>
                    <a:pt x="0" y="1001302"/>
                  </a:moveTo>
                  <a:lnTo>
                    <a:pt x="329734" y="915825"/>
                  </a:lnTo>
                  <a:lnTo>
                    <a:pt x="329734" y="573917"/>
                  </a:lnTo>
                  <a:lnTo>
                    <a:pt x="842653" y="537284"/>
                  </a:lnTo>
                  <a:lnTo>
                    <a:pt x="818228" y="305275"/>
                  </a:lnTo>
                  <a:lnTo>
                    <a:pt x="1282298" y="195376"/>
                  </a:lnTo>
                  <a:lnTo>
                    <a:pt x="1233448"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Oval 27"/>
            <p:cNvSpPr/>
            <p:nvPr/>
          </p:nvSpPr>
          <p:spPr>
            <a:xfrm>
              <a:off x="743093" y="2625364"/>
              <a:ext cx="123983" cy="1239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982361" y="1593297"/>
              <a:ext cx="123983" cy="1239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grpSp>
      <p:grpSp>
        <p:nvGrpSpPr>
          <p:cNvPr id="23" name="Group 22"/>
          <p:cNvGrpSpPr/>
          <p:nvPr/>
        </p:nvGrpSpPr>
        <p:grpSpPr>
          <a:xfrm>
            <a:off x="1681574" y="5121778"/>
            <a:ext cx="360456" cy="475503"/>
            <a:chOff x="1681574" y="5121778"/>
            <a:chExt cx="360456" cy="475503"/>
          </a:xfrm>
        </p:grpSpPr>
        <p:sp>
          <p:nvSpPr>
            <p:cNvPr id="21" name="Oval 20"/>
            <p:cNvSpPr/>
            <p:nvPr/>
          </p:nvSpPr>
          <p:spPr>
            <a:xfrm>
              <a:off x="1681574" y="5121778"/>
              <a:ext cx="323103" cy="3231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718927" y="5274178"/>
              <a:ext cx="323103" cy="3231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rot="3848777">
            <a:off x="1399460" y="4815011"/>
            <a:ext cx="873312" cy="1152048"/>
            <a:chOff x="1681574" y="5121778"/>
            <a:chExt cx="360456" cy="475503"/>
          </a:xfrm>
        </p:grpSpPr>
        <p:sp>
          <p:nvSpPr>
            <p:cNvPr id="33" name="Oval 32"/>
            <p:cNvSpPr/>
            <p:nvPr/>
          </p:nvSpPr>
          <p:spPr>
            <a:xfrm>
              <a:off x="1681574" y="5121778"/>
              <a:ext cx="323103" cy="32310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4" name="Oval 33"/>
            <p:cNvSpPr/>
            <p:nvPr/>
          </p:nvSpPr>
          <p:spPr>
            <a:xfrm>
              <a:off x="1718927" y="5274178"/>
              <a:ext cx="323103" cy="323103"/>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1225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Rounded Rectangle 275"/>
          <p:cNvSpPr/>
          <p:nvPr/>
        </p:nvSpPr>
        <p:spPr>
          <a:xfrm>
            <a:off x="363132" y="1081914"/>
            <a:ext cx="8463393" cy="55663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6478"/>
            <a:ext cx="8229600" cy="1143000"/>
          </a:xfrm>
        </p:spPr>
        <p:txBody>
          <a:bodyPr/>
          <a:lstStyle/>
          <a:p>
            <a:r>
              <a:rPr lang="en-US" dirty="0" smtClean="0"/>
              <a:t>Autonomous Smart Sensor</a:t>
            </a:r>
            <a:endParaRPr lang="en-US" dirty="0"/>
          </a:p>
        </p:txBody>
      </p:sp>
      <p:grpSp>
        <p:nvGrpSpPr>
          <p:cNvPr id="275" name="Group 274"/>
          <p:cNvGrpSpPr/>
          <p:nvPr/>
        </p:nvGrpSpPr>
        <p:grpSpPr>
          <a:xfrm>
            <a:off x="865071" y="1274752"/>
            <a:ext cx="7481497" cy="5185371"/>
            <a:chOff x="127406" y="319849"/>
            <a:chExt cx="11741996" cy="8454572"/>
          </a:xfrm>
        </p:grpSpPr>
        <p:sp>
          <p:nvSpPr>
            <p:cNvPr id="3" name="Sun 2"/>
            <p:cNvSpPr/>
            <p:nvPr/>
          </p:nvSpPr>
          <p:spPr>
            <a:xfrm>
              <a:off x="5676810" y="1832569"/>
              <a:ext cx="307614" cy="29629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grpSp>
          <p:nvGrpSpPr>
            <p:cNvPr id="4" name="Group 3"/>
            <p:cNvGrpSpPr/>
            <p:nvPr/>
          </p:nvGrpSpPr>
          <p:grpSpPr>
            <a:xfrm>
              <a:off x="8857893" y="723641"/>
              <a:ext cx="373974" cy="956764"/>
              <a:chOff x="7069531" y="3703030"/>
              <a:chExt cx="559872" cy="2284491"/>
            </a:xfrm>
          </p:grpSpPr>
          <p:grpSp>
            <p:nvGrpSpPr>
              <p:cNvPr id="5" name="Group 4"/>
              <p:cNvGrpSpPr/>
              <p:nvPr/>
            </p:nvGrpSpPr>
            <p:grpSpPr>
              <a:xfrm>
                <a:off x="7069531" y="3707210"/>
                <a:ext cx="559872" cy="2280311"/>
                <a:chOff x="6540939" y="3714038"/>
                <a:chExt cx="559872" cy="2280311"/>
              </a:xfrm>
            </p:grpSpPr>
            <p:sp>
              <p:nvSpPr>
                <p:cNvPr id="7" name="Freeform 6"/>
                <p:cNvSpPr/>
                <p:nvPr/>
              </p:nvSpPr>
              <p:spPr>
                <a:xfrm>
                  <a:off x="6540939" y="3727693"/>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3"/>
                    </a:gs>
                    <a:gs pos="100000">
                      <a:schemeClr val="accent3">
                        <a:tint val="15000"/>
                        <a:satMod val="350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Freeform 7"/>
                <p:cNvSpPr/>
                <p:nvPr/>
              </p:nvSpPr>
              <p:spPr>
                <a:xfrm flipH="1">
                  <a:off x="6814048" y="3714038"/>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6"/>
                    </a:gs>
                    <a:gs pos="100000">
                      <a:schemeClr val="accent6">
                        <a:tint val="15000"/>
                        <a:satMod val="350000"/>
                      </a:schemeClr>
                    </a:gs>
                  </a:gsLst>
                </a:gradFill>
                <a:ln>
                  <a:gradFill flip="none" rotWithShape="1">
                    <a:gsLst>
                      <a:gs pos="0">
                        <a:schemeClr val="accent6">
                          <a:shade val="95000"/>
                          <a:satMod val="105000"/>
                        </a:schemeClr>
                      </a:gs>
                      <a:gs pos="100000">
                        <a:schemeClr val="accent6">
                          <a:lumMod val="40000"/>
                          <a:lumOff val="60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6" name="Sun 5"/>
              <p:cNvSpPr/>
              <p:nvPr/>
            </p:nvSpPr>
            <p:spPr>
              <a:xfrm>
                <a:off x="7225558" y="3703030"/>
                <a:ext cx="253640" cy="274845"/>
              </a:xfrm>
              <a:prstGeom prst="su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pic>
          <p:nvPicPr>
            <p:cNvPr id="9" name="Picture 8" descr="j0178740.jpg"/>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9676" t="8604" r="39173" b="29240"/>
            <a:stretch/>
          </p:blipFill>
          <p:spPr>
            <a:xfrm>
              <a:off x="3551866" y="323753"/>
              <a:ext cx="920385" cy="934109"/>
            </a:xfrm>
            <a:prstGeom prst="ellipse">
              <a:avLst/>
            </a:prstGeom>
            <a:ln>
              <a:noFill/>
            </a:ln>
            <a:effectLst>
              <a:softEdge rad="112500"/>
            </a:effectLst>
          </p:spPr>
        </p:pic>
        <p:pic>
          <p:nvPicPr>
            <p:cNvPr id="10" name="Picture 9" descr="j0178740.jpg"/>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9676" t="8604" r="39173" b="29240"/>
            <a:stretch/>
          </p:blipFill>
          <p:spPr>
            <a:xfrm>
              <a:off x="3273154" y="855599"/>
              <a:ext cx="920385" cy="934109"/>
            </a:xfrm>
            <a:prstGeom prst="ellipse">
              <a:avLst/>
            </a:prstGeom>
            <a:ln>
              <a:noFill/>
            </a:ln>
            <a:effectLst>
              <a:softEdge rad="112500"/>
            </a:effectLst>
          </p:spPr>
        </p:pic>
        <p:pic>
          <p:nvPicPr>
            <p:cNvPr id="11" name="Picture 10" descr="j0178740.jpg"/>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9676" t="8604" r="39173" b="29240"/>
            <a:stretch/>
          </p:blipFill>
          <p:spPr>
            <a:xfrm>
              <a:off x="3724701" y="723646"/>
              <a:ext cx="920385" cy="934109"/>
            </a:xfrm>
            <a:prstGeom prst="ellipse">
              <a:avLst/>
            </a:prstGeom>
            <a:ln>
              <a:noFill/>
            </a:ln>
            <a:effectLst>
              <a:softEdge rad="112500"/>
            </a:effectLst>
          </p:spPr>
        </p:pic>
        <p:sp>
          <p:nvSpPr>
            <p:cNvPr id="12" name="Freeform 11"/>
            <p:cNvSpPr/>
            <p:nvPr/>
          </p:nvSpPr>
          <p:spPr>
            <a:xfrm>
              <a:off x="7237713" y="2973450"/>
              <a:ext cx="2089277" cy="1310837"/>
            </a:xfrm>
            <a:custGeom>
              <a:avLst/>
              <a:gdLst>
                <a:gd name="connsiteX0" fmla="*/ 0 w 1392851"/>
                <a:gd name="connsiteY0" fmla="*/ 395983 h 983128"/>
                <a:gd name="connsiteX1" fmla="*/ 0 w 1392851"/>
                <a:gd name="connsiteY1" fmla="*/ 983128 h 983128"/>
                <a:gd name="connsiteX2" fmla="*/ 1392851 w 1392851"/>
                <a:gd name="connsiteY2" fmla="*/ 983128 h 983128"/>
                <a:gd name="connsiteX3" fmla="*/ 1392851 w 1392851"/>
                <a:gd name="connsiteY3" fmla="*/ 0 h 983128"/>
                <a:gd name="connsiteX4" fmla="*/ 1065122 w 1392851"/>
                <a:gd name="connsiteY4" fmla="*/ 382328 h 983128"/>
                <a:gd name="connsiteX5" fmla="*/ 1065122 w 1392851"/>
                <a:gd name="connsiteY5" fmla="*/ 13655 h 983128"/>
                <a:gd name="connsiteX6" fmla="*/ 778358 w 1392851"/>
                <a:gd name="connsiteY6" fmla="*/ 382328 h 983128"/>
                <a:gd name="connsiteX7" fmla="*/ 778358 w 1392851"/>
                <a:gd name="connsiteY7" fmla="*/ 27310 h 983128"/>
                <a:gd name="connsiteX8" fmla="*/ 518906 w 1392851"/>
                <a:gd name="connsiteY8" fmla="*/ 395983 h 983128"/>
                <a:gd name="connsiteX9" fmla="*/ 518906 w 1392851"/>
                <a:gd name="connsiteY9" fmla="*/ 27310 h 983128"/>
                <a:gd name="connsiteX10" fmla="*/ 259453 w 1392851"/>
                <a:gd name="connsiteY10" fmla="*/ 382328 h 983128"/>
                <a:gd name="connsiteX11" fmla="*/ 259453 w 1392851"/>
                <a:gd name="connsiteY11" fmla="*/ 68273 h 983128"/>
                <a:gd name="connsiteX12" fmla="*/ 0 w 1392851"/>
                <a:gd name="connsiteY12" fmla="*/ 395983 h 98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2851" h="983128">
                  <a:moveTo>
                    <a:pt x="0" y="395983"/>
                  </a:moveTo>
                  <a:lnTo>
                    <a:pt x="0" y="983128"/>
                  </a:lnTo>
                  <a:lnTo>
                    <a:pt x="1392851" y="983128"/>
                  </a:lnTo>
                  <a:lnTo>
                    <a:pt x="1392851" y="0"/>
                  </a:lnTo>
                  <a:lnTo>
                    <a:pt x="1065122" y="382328"/>
                  </a:lnTo>
                  <a:lnTo>
                    <a:pt x="1065122" y="13655"/>
                  </a:lnTo>
                  <a:lnTo>
                    <a:pt x="778358" y="382328"/>
                  </a:lnTo>
                  <a:lnTo>
                    <a:pt x="778358" y="27310"/>
                  </a:lnTo>
                  <a:lnTo>
                    <a:pt x="518906" y="395983"/>
                  </a:lnTo>
                  <a:lnTo>
                    <a:pt x="518906" y="27310"/>
                  </a:lnTo>
                  <a:lnTo>
                    <a:pt x="259453" y="382328"/>
                  </a:lnTo>
                  <a:lnTo>
                    <a:pt x="259453" y="68273"/>
                  </a:lnTo>
                  <a:lnTo>
                    <a:pt x="0" y="395983"/>
                  </a:lnTo>
                  <a:close/>
                </a:path>
              </a:pathLst>
            </a:custGeom>
          </p:spPr>
          <p:style>
            <a:lnRef idx="1">
              <a:schemeClr val="dk1"/>
            </a:lnRef>
            <a:fillRef idx="3">
              <a:schemeClr val="dk1"/>
            </a:fillRef>
            <a:effectRef idx="2">
              <a:schemeClr val="dk1"/>
            </a:effectRef>
            <a:fontRef idx="minor">
              <a:schemeClr val="lt1"/>
            </a:fontRef>
          </p:style>
          <p:txBody>
            <a:bodyPr lIns="130615" tIns="65308" rIns="130615" bIns="65308" spcCol="0" rtlCol="0" anchor="ctr"/>
            <a:lstStyle/>
            <a:p>
              <a:pPr algn="ctr"/>
              <a:endParaRPr lang="en-US"/>
            </a:p>
          </p:txBody>
        </p:sp>
        <p:sp>
          <p:nvSpPr>
            <p:cNvPr id="13" name="Freeform 12"/>
            <p:cNvSpPr/>
            <p:nvPr/>
          </p:nvSpPr>
          <p:spPr>
            <a:xfrm>
              <a:off x="1645827" y="1262077"/>
              <a:ext cx="7107638" cy="6299300"/>
            </a:xfrm>
            <a:custGeom>
              <a:avLst/>
              <a:gdLst>
                <a:gd name="connsiteX0" fmla="*/ 0 w 4738425"/>
                <a:gd name="connsiteY0" fmla="*/ 4724475 h 4724475"/>
                <a:gd name="connsiteX1" fmla="*/ 1638649 w 4738425"/>
                <a:gd name="connsiteY1" fmla="*/ 3618457 h 4724475"/>
                <a:gd name="connsiteX2" fmla="*/ 1406507 w 4738425"/>
                <a:gd name="connsiteY2" fmla="*/ 2102801 h 4724475"/>
                <a:gd name="connsiteX3" fmla="*/ 3209020 w 4738425"/>
                <a:gd name="connsiteY3" fmla="*/ 1461037 h 4724475"/>
                <a:gd name="connsiteX4" fmla="*/ 3495784 w 4738425"/>
                <a:gd name="connsiteY4" fmla="*/ 573491 h 4724475"/>
                <a:gd name="connsiteX5" fmla="*/ 4738425 w 4738425"/>
                <a:gd name="connsiteY5" fmla="*/ 0 h 47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8425" h="4724475">
                  <a:moveTo>
                    <a:pt x="0" y="4724475"/>
                  </a:moveTo>
                  <a:cubicBezTo>
                    <a:pt x="702115" y="4389939"/>
                    <a:pt x="1404231" y="4055403"/>
                    <a:pt x="1638649" y="3618457"/>
                  </a:cubicBezTo>
                  <a:cubicBezTo>
                    <a:pt x="1873067" y="3181511"/>
                    <a:pt x="1144779" y="2462371"/>
                    <a:pt x="1406507" y="2102801"/>
                  </a:cubicBezTo>
                  <a:cubicBezTo>
                    <a:pt x="1668235" y="1743231"/>
                    <a:pt x="2860807" y="1715922"/>
                    <a:pt x="3209020" y="1461037"/>
                  </a:cubicBezTo>
                  <a:cubicBezTo>
                    <a:pt x="3557233" y="1206152"/>
                    <a:pt x="3240883" y="816997"/>
                    <a:pt x="3495784" y="573491"/>
                  </a:cubicBezTo>
                  <a:cubicBezTo>
                    <a:pt x="3750685" y="329985"/>
                    <a:pt x="4738425" y="0"/>
                    <a:pt x="4738425" y="0"/>
                  </a:cubicBezTo>
                </a:path>
              </a:pathLst>
            </a:cu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lIns="130615" tIns="65308" rIns="130615" bIns="65308" spcCol="0" rtlCol="0" anchor="ctr"/>
            <a:lstStyle/>
            <a:p>
              <a:pPr algn="ctr"/>
              <a:endParaRPr lang="en-US">
                <a:ln>
                  <a:solidFill>
                    <a:schemeClr val="tx1">
                      <a:lumMod val="50000"/>
                      <a:lumOff val="50000"/>
                    </a:schemeClr>
                  </a:solidFill>
                </a:ln>
                <a:solidFill>
                  <a:schemeClr val="tx1">
                    <a:lumMod val="50000"/>
                    <a:lumOff val="50000"/>
                  </a:schemeClr>
                </a:solidFill>
              </a:endParaRPr>
            </a:p>
          </p:txBody>
        </p:sp>
        <p:sp>
          <p:nvSpPr>
            <p:cNvPr id="14" name="Freeform 13"/>
            <p:cNvSpPr/>
            <p:nvPr/>
          </p:nvSpPr>
          <p:spPr>
            <a:xfrm>
              <a:off x="4902637" y="1407727"/>
              <a:ext cx="3994206" cy="6699835"/>
            </a:xfrm>
            <a:custGeom>
              <a:avLst/>
              <a:gdLst>
                <a:gd name="connsiteX0" fmla="*/ 0 w 2662804"/>
                <a:gd name="connsiteY0" fmla="*/ 5024876 h 5024876"/>
                <a:gd name="connsiteX1" fmla="*/ 764703 w 2662804"/>
                <a:gd name="connsiteY1" fmla="*/ 3563839 h 5024876"/>
                <a:gd name="connsiteX2" fmla="*/ 355041 w 2662804"/>
                <a:gd name="connsiteY2" fmla="*/ 2416856 h 5024876"/>
                <a:gd name="connsiteX3" fmla="*/ 1433818 w 2662804"/>
                <a:gd name="connsiteY3" fmla="*/ 1720474 h 5024876"/>
                <a:gd name="connsiteX4" fmla="*/ 1570372 w 2662804"/>
                <a:gd name="connsiteY4" fmla="*/ 682728 h 5024876"/>
                <a:gd name="connsiteX5" fmla="*/ 2662804 w 2662804"/>
                <a:gd name="connsiteY5" fmla="*/ 0 h 502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2804" h="5024876">
                  <a:moveTo>
                    <a:pt x="0" y="5024876"/>
                  </a:moveTo>
                  <a:cubicBezTo>
                    <a:pt x="352764" y="4511692"/>
                    <a:pt x="705529" y="3998509"/>
                    <a:pt x="764703" y="3563839"/>
                  </a:cubicBezTo>
                  <a:cubicBezTo>
                    <a:pt x="823877" y="3129169"/>
                    <a:pt x="243522" y="2724083"/>
                    <a:pt x="355041" y="2416856"/>
                  </a:cubicBezTo>
                  <a:cubicBezTo>
                    <a:pt x="466560" y="2109628"/>
                    <a:pt x="1231263" y="2009495"/>
                    <a:pt x="1433818" y="1720474"/>
                  </a:cubicBezTo>
                  <a:cubicBezTo>
                    <a:pt x="1636373" y="1431453"/>
                    <a:pt x="1365541" y="969474"/>
                    <a:pt x="1570372" y="682728"/>
                  </a:cubicBezTo>
                  <a:cubicBezTo>
                    <a:pt x="1775203" y="395982"/>
                    <a:pt x="2662804" y="0"/>
                    <a:pt x="2662804" y="0"/>
                  </a:cubicBezTo>
                </a:path>
              </a:pathLst>
            </a:custGeom>
            <a:ln>
              <a:solidFill>
                <a:schemeClr val="tx1">
                  <a:lumMod val="75000"/>
                  <a:lumOff val="25000"/>
                </a:schemeClr>
              </a:solidFill>
            </a:ln>
            <a:effectLst>
              <a:outerShdw blurRad="88900" dir="2700000" sx="102000" sy="102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lIns="130615" tIns="65308" rIns="130615" bIns="65308" spcCol="0" rtlCol="0" anchor="ctr"/>
            <a:lstStyle/>
            <a:p>
              <a:pPr algn="ctr"/>
              <a:endParaRPr lang="en-US">
                <a:ln>
                  <a:solidFill>
                    <a:schemeClr val="tx1">
                      <a:lumMod val="50000"/>
                      <a:lumOff val="50000"/>
                    </a:schemeClr>
                  </a:solidFill>
                </a:ln>
                <a:solidFill>
                  <a:schemeClr val="tx1">
                    <a:lumMod val="50000"/>
                    <a:lumOff val="50000"/>
                  </a:schemeClr>
                </a:solidFill>
              </a:endParaRPr>
            </a:p>
          </p:txBody>
        </p:sp>
        <p:sp>
          <p:nvSpPr>
            <p:cNvPr id="15" name="Freeform 14"/>
            <p:cNvSpPr/>
            <p:nvPr/>
          </p:nvSpPr>
          <p:spPr>
            <a:xfrm>
              <a:off x="3202540" y="1553373"/>
              <a:ext cx="5141259" cy="6390332"/>
            </a:xfrm>
            <a:custGeom>
              <a:avLst/>
              <a:gdLst>
                <a:gd name="connsiteX0" fmla="*/ 0 w 3427506"/>
                <a:gd name="connsiteY0" fmla="*/ 4792749 h 4792749"/>
                <a:gd name="connsiteX1" fmla="*/ 1174364 w 3427506"/>
                <a:gd name="connsiteY1" fmla="*/ 3509221 h 4792749"/>
                <a:gd name="connsiteX2" fmla="*/ 983189 w 3427506"/>
                <a:gd name="connsiteY2" fmla="*/ 2239347 h 4792749"/>
                <a:gd name="connsiteX3" fmla="*/ 2335074 w 3427506"/>
                <a:gd name="connsiteY3" fmla="*/ 1515656 h 4792749"/>
                <a:gd name="connsiteX4" fmla="*/ 2553560 w 3427506"/>
                <a:gd name="connsiteY4" fmla="*/ 546183 h 4792749"/>
                <a:gd name="connsiteX5" fmla="*/ 3427506 w 3427506"/>
                <a:gd name="connsiteY5" fmla="*/ 0 h 479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7506" h="4792749">
                  <a:moveTo>
                    <a:pt x="0" y="4792749"/>
                  </a:moveTo>
                  <a:cubicBezTo>
                    <a:pt x="505249" y="4363768"/>
                    <a:pt x="1010499" y="3934788"/>
                    <a:pt x="1174364" y="3509221"/>
                  </a:cubicBezTo>
                  <a:cubicBezTo>
                    <a:pt x="1338229" y="3083654"/>
                    <a:pt x="789737" y="2571608"/>
                    <a:pt x="983189" y="2239347"/>
                  </a:cubicBezTo>
                  <a:cubicBezTo>
                    <a:pt x="1176641" y="1907086"/>
                    <a:pt x="2073346" y="1797850"/>
                    <a:pt x="2335074" y="1515656"/>
                  </a:cubicBezTo>
                  <a:cubicBezTo>
                    <a:pt x="2596803" y="1233462"/>
                    <a:pt x="2371488" y="798792"/>
                    <a:pt x="2553560" y="546183"/>
                  </a:cubicBezTo>
                  <a:cubicBezTo>
                    <a:pt x="2735632" y="293574"/>
                    <a:pt x="3427506" y="0"/>
                    <a:pt x="3427506" y="0"/>
                  </a:cubicBezTo>
                </a:path>
              </a:pathLst>
            </a:custGeom>
            <a:ln w="76200" cmpd="sng">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txBody>
            <a:bodyPr lIns="130615" tIns="65308" rIns="130615" bIns="65308" spcCol="0" rtlCol="0" anchor="ctr"/>
            <a:lstStyle/>
            <a:p>
              <a:pPr algn="ctr"/>
              <a:endParaRPr lang="en-US"/>
            </a:p>
          </p:txBody>
        </p:sp>
        <p:sp>
          <p:nvSpPr>
            <p:cNvPr id="16" name="Freeform 15"/>
            <p:cNvSpPr/>
            <p:nvPr/>
          </p:nvSpPr>
          <p:spPr>
            <a:xfrm>
              <a:off x="2055486" y="1136104"/>
              <a:ext cx="1184734" cy="834545"/>
            </a:xfrm>
            <a:custGeom>
              <a:avLst/>
              <a:gdLst>
                <a:gd name="connsiteX0" fmla="*/ 0 w 1392851"/>
                <a:gd name="connsiteY0" fmla="*/ 395983 h 983128"/>
                <a:gd name="connsiteX1" fmla="*/ 0 w 1392851"/>
                <a:gd name="connsiteY1" fmla="*/ 983128 h 983128"/>
                <a:gd name="connsiteX2" fmla="*/ 1392851 w 1392851"/>
                <a:gd name="connsiteY2" fmla="*/ 983128 h 983128"/>
                <a:gd name="connsiteX3" fmla="*/ 1392851 w 1392851"/>
                <a:gd name="connsiteY3" fmla="*/ 0 h 983128"/>
                <a:gd name="connsiteX4" fmla="*/ 1065122 w 1392851"/>
                <a:gd name="connsiteY4" fmla="*/ 382328 h 983128"/>
                <a:gd name="connsiteX5" fmla="*/ 1065122 w 1392851"/>
                <a:gd name="connsiteY5" fmla="*/ 13655 h 983128"/>
                <a:gd name="connsiteX6" fmla="*/ 778358 w 1392851"/>
                <a:gd name="connsiteY6" fmla="*/ 382328 h 983128"/>
                <a:gd name="connsiteX7" fmla="*/ 778358 w 1392851"/>
                <a:gd name="connsiteY7" fmla="*/ 27310 h 983128"/>
                <a:gd name="connsiteX8" fmla="*/ 518906 w 1392851"/>
                <a:gd name="connsiteY8" fmla="*/ 395983 h 983128"/>
                <a:gd name="connsiteX9" fmla="*/ 518906 w 1392851"/>
                <a:gd name="connsiteY9" fmla="*/ 27310 h 983128"/>
                <a:gd name="connsiteX10" fmla="*/ 259453 w 1392851"/>
                <a:gd name="connsiteY10" fmla="*/ 382328 h 983128"/>
                <a:gd name="connsiteX11" fmla="*/ 259453 w 1392851"/>
                <a:gd name="connsiteY11" fmla="*/ 68273 h 983128"/>
                <a:gd name="connsiteX12" fmla="*/ 0 w 1392851"/>
                <a:gd name="connsiteY12" fmla="*/ 395983 h 98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2851" h="983128">
                  <a:moveTo>
                    <a:pt x="0" y="395983"/>
                  </a:moveTo>
                  <a:lnTo>
                    <a:pt x="0" y="983128"/>
                  </a:lnTo>
                  <a:lnTo>
                    <a:pt x="1392851" y="983128"/>
                  </a:lnTo>
                  <a:lnTo>
                    <a:pt x="1392851" y="0"/>
                  </a:lnTo>
                  <a:lnTo>
                    <a:pt x="1065122" y="382328"/>
                  </a:lnTo>
                  <a:lnTo>
                    <a:pt x="1065122" y="13655"/>
                  </a:lnTo>
                  <a:lnTo>
                    <a:pt x="778358" y="382328"/>
                  </a:lnTo>
                  <a:lnTo>
                    <a:pt x="778358" y="27310"/>
                  </a:lnTo>
                  <a:lnTo>
                    <a:pt x="518906" y="395983"/>
                  </a:lnTo>
                  <a:lnTo>
                    <a:pt x="518906" y="27310"/>
                  </a:lnTo>
                  <a:lnTo>
                    <a:pt x="259453" y="382328"/>
                  </a:lnTo>
                  <a:lnTo>
                    <a:pt x="259453" y="68273"/>
                  </a:lnTo>
                  <a:lnTo>
                    <a:pt x="0" y="395983"/>
                  </a:lnTo>
                  <a:close/>
                </a:path>
              </a:pathLst>
            </a:custGeom>
          </p:spPr>
          <p:style>
            <a:lnRef idx="1">
              <a:schemeClr val="dk1"/>
            </a:lnRef>
            <a:fillRef idx="3">
              <a:schemeClr val="dk1"/>
            </a:fillRef>
            <a:effectRef idx="2">
              <a:schemeClr val="dk1"/>
            </a:effectRef>
            <a:fontRef idx="minor">
              <a:schemeClr val="lt1"/>
            </a:fontRef>
          </p:style>
          <p:txBody>
            <a:bodyPr lIns="130615" tIns="65308" rIns="130615" bIns="65308" spcCol="0" rtlCol="0" anchor="ctr"/>
            <a:lstStyle/>
            <a:p>
              <a:pPr algn="ctr"/>
              <a:endParaRPr lang="en-US"/>
            </a:p>
          </p:txBody>
        </p:sp>
        <p:grpSp>
          <p:nvGrpSpPr>
            <p:cNvPr id="17" name="Group 16"/>
            <p:cNvGrpSpPr/>
            <p:nvPr/>
          </p:nvGrpSpPr>
          <p:grpSpPr>
            <a:xfrm>
              <a:off x="6531045" y="3992985"/>
              <a:ext cx="1413335" cy="2530644"/>
              <a:chOff x="4649664" y="2949383"/>
              <a:chExt cx="942223" cy="1897983"/>
            </a:xfrm>
          </p:grpSpPr>
          <p:sp>
            <p:nvSpPr>
              <p:cNvPr id="18" name="Cube 17"/>
              <p:cNvSpPr/>
              <p:nvPr/>
            </p:nvSpPr>
            <p:spPr>
              <a:xfrm>
                <a:off x="4649664" y="2949383"/>
                <a:ext cx="942223" cy="1897983"/>
              </a:xfrm>
              <a:prstGeom prst="cube">
                <a:avLst>
                  <a:gd name="adj" fmla="val 1340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Rectangle 18"/>
              <p:cNvSpPr/>
              <p:nvPr/>
            </p:nvSpPr>
            <p:spPr>
              <a:xfrm>
                <a:off x="4765736"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0" name="Rectangle 19"/>
              <p:cNvSpPr/>
              <p:nvPr/>
            </p:nvSpPr>
            <p:spPr>
              <a:xfrm>
                <a:off x="4984222"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1" name="Rectangle 20"/>
              <p:cNvSpPr/>
              <p:nvPr/>
            </p:nvSpPr>
            <p:spPr>
              <a:xfrm>
                <a:off x="5202708"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2" name="Rectangle 21"/>
              <p:cNvSpPr/>
              <p:nvPr/>
            </p:nvSpPr>
            <p:spPr>
              <a:xfrm>
                <a:off x="4767927"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3" name="Rectangle 22"/>
              <p:cNvSpPr/>
              <p:nvPr/>
            </p:nvSpPr>
            <p:spPr>
              <a:xfrm>
                <a:off x="4986413"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4" name="Rectangle 23"/>
              <p:cNvSpPr/>
              <p:nvPr/>
            </p:nvSpPr>
            <p:spPr>
              <a:xfrm>
                <a:off x="5204899"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Rectangle 24"/>
              <p:cNvSpPr/>
              <p:nvPr/>
            </p:nvSpPr>
            <p:spPr>
              <a:xfrm>
                <a:off x="4770118"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6" name="Rectangle 25"/>
              <p:cNvSpPr/>
              <p:nvPr/>
            </p:nvSpPr>
            <p:spPr>
              <a:xfrm>
                <a:off x="4988604"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Rectangle 26"/>
              <p:cNvSpPr/>
              <p:nvPr/>
            </p:nvSpPr>
            <p:spPr>
              <a:xfrm>
                <a:off x="5207090"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Rectangle 27"/>
              <p:cNvSpPr/>
              <p:nvPr/>
            </p:nvSpPr>
            <p:spPr>
              <a:xfrm>
                <a:off x="4772309"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Rectangle 28"/>
              <p:cNvSpPr/>
              <p:nvPr/>
            </p:nvSpPr>
            <p:spPr>
              <a:xfrm>
                <a:off x="4990795"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0" name="Rectangle 29"/>
              <p:cNvSpPr/>
              <p:nvPr/>
            </p:nvSpPr>
            <p:spPr>
              <a:xfrm>
                <a:off x="5209281"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31" name="Group 30"/>
            <p:cNvGrpSpPr/>
            <p:nvPr/>
          </p:nvGrpSpPr>
          <p:grpSpPr>
            <a:xfrm>
              <a:off x="8579836" y="1136105"/>
              <a:ext cx="524415" cy="1156437"/>
              <a:chOff x="4649664" y="2949383"/>
              <a:chExt cx="942223" cy="1897983"/>
            </a:xfrm>
          </p:grpSpPr>
          <p:sp>
            <p:nvSpPr>
              <p:cNvPr id="32" name="Cube 31"/>
              <p:cNvSpPr/>
              <p:nvPr/>
            </p:nvSpPr>
            <p:spPr>
              <a:xfrm>
                <a:off x="4649664" y="2949383"/>
                <a:ext cx="942223" cy="1897983"/>
              </a:xfrm>
              <a:prstGeom prst="cube">
                <a:avLst>
                  <a:gd name="adj" fmla="val 1340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3" name="Rectangle 32"/>
              <p:cNvSpPr/>
              <p:nvPr/>
            </p:nvSpPr>
            <p:spPr>
              <a:xfrm>
                <a:off x="4765736"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4" name="Rectangle 33"/>
              <p:cNvSpPr/>
              <p:nvPr/>
            </p:nvSpPr>
            <p:spPr>
              <a:xfrm>
                <a:off x="4984222"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5" name="Rectangle 34"/>
              <p:cNvSpPr/>
              <p:nvPr/>
            </p:nvSpPr>
            <p:spPr>
              <a:xfrm>
                <a:off x="5202708"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6" name="Rectangle 35"/>
              <p:cNvSpPr/>
              <p:nvPr/>
            </p:nvSpPr>
            <p:spPr>
              <a:xfrm>
                <a:off x="4767927"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Rectangle 36"/>
              <p:cNvSpPr/>
              <p:nvPr/>
            </p:nvSpPr>
            <p:spPr>
              <a:xfrm>
                <a:off x="4986413"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a:off x="5204899"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9" name="Rectangle 38"/>
              <p:cNvSpPr/>
              <p:nvPr/>
            </p:nvSpPr>
            <p:spPr>
              <a:xfrm>
                <a:off x="4770118"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0" name="Rectangle 39"/>
              <p:cNvSpPr/>
              <p:nvPr/>
            </p:nvSpPr>
            <p:spPr>
              <a:xfrm>
                <a:off x="4988604"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Rectangle 40"/>
              <p:cNvSpPr/>
              <p:nvPr/>
            </p:nvSpPr>
            <p:spPr>
              <a:xfrm>
                <a:off x="5207090"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2" name="Rectangle 41"/>
              <p:cNvSpPr/>
              <p:nvPr/>
            </p:nvSpPr>
            <p:spPr>
              <a:xfrm>
                <a:off x="4772309"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3" name="Rectangle 42"/>
              <p:cNvSpPr/>
              <p:nvPr/>
            </p:nvSpPr>
            <p:spPr>
              <a:xfrm>
                <a:off x="4990795"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4" name="Rectangle 43"/>
              <p:cNvSpPr/>
              <p:nvPr/>
            </p:nvSpPr>
            <p:spPr>
              <a:xfrm>
                <a:off x="5209281"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45" name="Group 44"/>
            <p:cNvGrpSpPr/>
            <p:nvPr/>
          </p:nvGrpSpPr>
          <p:grpSpPr>
            <a:xfrm>
              <a:off x="8282353" y="1553378"/>
              <a:ext cx="716528" cy="974025"/>
              <a:chOff x="4649664" y="2949383"/>
              <a:chExt cx="942223" cy="1897983"/>
            </a:xfrm>
          </p:grpSpPr>
          <p:sp>
            <p:nvSpPr>
              <p:cNvPr id="46" name="Cube 45"/>
              <p:cNvSpPr/>
              <p:nvPr/>
            </p:nvSpPr>
            <p:spPr>
              <a:xfrm>
                <a:off x="4649664" y="2949383"/>
                <a:ext cx="942223" cy="1897983"/>
              </a:xfrm>
              <a:prstGeom prst="cube">
                <a:avLst>
                  <a:gd name="adj" fmla="val 1340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7" name="Rectangle 46"/>
              <p:cNvSpPr/>
              <p:nvPr/>
            </p:nvSpPr>
            <p:spPr>
              <a:xfrm>
                <a:off x="4765736"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8" name="Rectangle 47"/>
              <p:cNvSpPr/>
              <p:nvPr/>
            </p:nvSpPr>
            <p:spPr>
              <a:xfrm>
                <a:off x="4984222"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9" name="Rectangle 48"/>
              <p:cNvSpPr/>
              <p:nvPr/>
            </p:nvSpPr>
            <p:spPr>
              <a:xfrm>
                <a:off x="5202708"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0" name="Rectangle 49"/>
              <p:cNvSpPr/>
              <p:nvPr/>
            </p:nvSpPr>
            <p:spPr>
              <a:xfrm>
                <a:off x="4767927"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1" name="Rectangle 50"/>
              <p:cNvSpPr/>
              <p:nvPr/>
            </p:nvSpPr>
            <p:spPr>
              <a:xfrm>
                <a:off x="4986413"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2" name="Rectangle 51"/>
              <p:cNvSpPr/>
              <p:nvPr/>
            </p:nvSpPr>
            <p:spPr>
              <a:xfrm>
                <a:off x="5204899"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3" name="Rectangle 52"/>
              <p:cNvSpPr/>
              <p:nvPr/>
            </p:nvSpPr>
            <p:spPr>
              <a:xfrm>
                <a:off x="4770118"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4" name="Rectangle 53"/>
              <p:cNvSpPr/>
              <p:nvPr/>
            </p:nvSpPr>
            <p:spPr>
              <a:xfrm>
                <a:off x="4988604"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5" name="Rectangle 54"/>
              <p:cNvSpPr/>
              <p:nvPr/>
            </p:nvSpPr>
            <p:spPr>
              <a:xfrm>
                <a:off x="5207090"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6" name="Rectangle 55"/>
              <p:cNvSpPr/>
              <p:nvPr/>
            </p:nvSpPr>
            <p:spPr>
              <a:xfrm>
                <a:off x="4772309"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7" name="Rectangle 56"/>
              <p:cNvSpPr/>
              <p:nvPr/>
            </p:nvSpPr>
            <p:spPr>
              <a:xfrm>
                <a:off x="4990795"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8" name="Rectangle 57"/>
              <p:cNvSpPr/>
              <p:nvPr/>
            </p:nvSpPr>
            <p:spPr>
              <a:xfrm>
                <a:off x="5209281"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59" name="Group 58"/>
            <p:cNvGrpSpPr/>
            <p:nvPr/>
          </p:nvGrpSpPr>
          <p:grpSpPr>
            <a:xfrm flipH="1">
              <a:off x="3861284" y="1553376"/>
              <a:ext cx="1239227" cy="1953057"/>
              <a:chOff x="4649664" y="2949383"/>
              <a:chExt cx="942223" cy="1897983"/>
            </a:xfrm>
          </p:grpSpPr>
          <p:sp>
            <p:nvSpPr>
              <p:cNvPr id="60" name="Cube 59"/>
              <p:cNvSpPr/>
              <p:nvPr/>
            </p:nvSpPr>
            <p:spPr>
              <a:xfrm>
                <a:off x="4649664" y="2949383"/>
                <a:ext cx="942223" cy="1897983"/>
              </a:xfrm>
              <a:prstGeom prst="cube">
                <a:avLst>
                  <a:gd name="adj" fmla="val 1340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1" name="Rectangle 60"/>
              <p:cNvSpPr/>
              <p:nvPr/>
            </p:nvSpPr>
            <p:spPr>
              <a:xfrm>
                <a:off x="4765736"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2" name="Rectangle 61"/>
              <p:cNvSpPr/>
              <p:nvPr/>
            </p:nvSpPr>
            <p:spPr>
              <a:xfrm>
                <a:off x="4984222"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3" name="Rectangle 62"/>
              <p:cNvSpPr/>
              <p:nvPr/>
            </p:nvSpPr>
            <p:spPr>
              <a:xfrm>
                <a:off x="5202708"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4" name="Rectangle 63"/>
              <p:cNvSpPr/>
              <p:nvPr/>
            </p:nvSpPr>
            <p:spPr>
              <a:xfrm>
                <a:off x="4767927"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5" name="Rectangle 64"/>
              <p:cNvSpPr/>
              <p:nvPr/>
            </p:nvSpPr>
            <p:spPr>
              <a:xfrm>
                <a:off x="4986413"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6" name="Rectangle 65"/>
              <p:cNvSpPr/>
              <p:nvPr/>
            </p:nvSpPr>
            <p:spPr>
              <a:xfrm>
                <a:off x="5204899"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7" name="Rectangle 66"/>
              <p:cNvSpPr/>
              <p:nvPr/>
            </p:nvSpPr>
            <p:spPr>
              <a:xfrm>
                <a:off x="4770118"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8" name="Rectangle 67"/>
              <p:cNvSpPr/>
              <p:nvPr/>
            </p:nvSpPr>
            <p:spPr>
              <a:xfrm>
                <a:off x="4988604"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9" name="Rectangle 68"/>
              <p:cNvSpPr/>
              <p:nvPr/>
            </p:nvSpPr>
            <p:spPr>
              <a:xfrm>
                <a:off x="5207090"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0" name="Rectangle 69"/>
              <p:cNvSpPr/>
              <p:nvPr/>
            </p:nvSpPr>
            <p:spPr>
              <a:xfrm>
                <a:off x="4772309"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1" name="Rectangle 70"/>
              <p:cNvSpPr/>
              <p:nvPr/>
            </p:nvSpPr>
            <p:spPr>
              <a:xfrm>
                <a:off x="4990795"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2" name="Rectangle 71"/>
              <p:cNvSpPr/>
              <p:nvPr/>
            </p:nvSpPr>
            <p:spPr>
              <a:xfrm>
                <a:off x="5209281"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73" name="Group 72"/>
            <p:cNvGrpSpPr/>
            <p:nvPr/>
          </p:nvGrpSpPr>
          <p:grpSpPr>
            <a:xfrm flipH="1">
              <a:off x="1276979" y="2973453"/>
              <a:ext cx="1140942" cy="3031645"/>
              <a:chOff x="4649664" y="2949383"/>
              <a:chExt cx="942223" cy="1897983"/>
            </a:xfrm>
          </p:grpSpPr>
          <p:sp>
            <p:nvSpPr>
              <p:cNvPr id="74" name="Cube 73"/>
              <p:cNvSpPr/>
              <p:nvPr/>
            </p:nvSpPr>
            <p:spPr>
              <a:xfrm>
                <a:off x="4649664" y="2949383"/>
                <a:ext cx="942223" cy="1897983"/>
              </a:xfrm>
              <a:prstGeom prst="cube">
                <a:avLst>
                  <a:gd name="adj" fmla="val 1340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5" name="Rectangle 74"/>
              <p:cNvSpPr/>
              <p:nvPr/>
            </p:nvSpPr>
            <p:spPr>
              <a:xfrm>
                <a:off x="4765736"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6" name="Rectangle 75"/>
              <p:cNvSpPr/>
              <p:nvPr/>
            </p:nvSpPr>
            <p:spPr>
              <a:xfrm>
                <a:off x="4984222"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7" name="Rectangle 76"/>
              <p:cNvSpPr/>
              <p:nvPr/>
            </p:nvSpPr>
            <p:spPr>
              <a:xfrm>
                <a:off x="5202708"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8" name="Rectangle 77"/>
              <p:cNvSpPr/>
              <p:nvPr/>
            </p:nvSpPr>
            <p:spPr>
              <a:xfrm>
                <a:off x="4767927"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9" name="Rectangle 78"/>
              <p:cNvSpPr/>
              <p:nvPr/>
            </p:nvSpPr>
            <p:spPr>
              <a:xfrm>
                <a:off x="4986413"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0" name="Rectangle 79"/>
              <p:cNvSpPr/>
              <p:nvPr/>
            </p:nvSpPr>
            <p:spPr>
              <a:xfrm>
                <a:off x="5204899"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a:off x="4770118"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a:off x="4988604"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a:off x="5207090"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a:off x="4772309"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5" name="Rectangle 84"/>
              <p:cNvSpPr/>
              <p:nvPr/>
            </p:nvSpPr>
            <p:spPr>
              <a:xfrm>
                <a:off x="4990795"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6" name="Rectangle 85"/>
              <p:cNvSpPr/>
              <p:nvPr/>
            </p:nvSpPr>
            <p:spPr>
              <a:xfrm>
                <a:off x="5209281"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1481958" y="3810925"/>
              <a:ext cx="1544190" cy="2894036"/>
              <a:chOff x="4649664" y="2949383"/>
              <a:chExt cx="942223" cy="1897983"/>
            </a:xfrm>
          </p:grpSpPr>
          <p:sp>
            <p:nvSpPr>
              <p:cNvPr id="88" name="Cube 87"/>
              <p:cNvSpPr/>
              <p:nvPr/>
            </p:nvSpPr>
            <p:spPr>
              <a:xfrm>
                <a:off x="4649664" y="2949383"/>
                <a:ext cx="942223" cy="1897983"/>
              </a:xfrm>
              <a:prstGeom prst="cube">
                <a:avLst>
                  <a:gd name="adj" fmla="val 1340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9" name="Rectangle 88"/>
              <p:cNvSpPr/>
              <p:nvPr/>
            </p:nvSpPr>
            <p:spPr>
              <a:xfrm>
                <a:off x="4765736"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0" name="Rectangle 89"/>
              <p:cNvSpPr/>
              <p:nvPr/>
            </p:nvSpPr>
            <p:spPr>
              <a:xfrm>
                <a:off x="4984222"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1" name="Rectangle 90"/>
              <p:cNvSpPr/>
              <p:nvPr/>
            </p:nvSpPr>
            <p:spPr>
              <a:xfrm>
                <a:off x="5202708"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2" name="Rectangle 91"/>
              <p:cNvSpPr/>
              <p:nvPr/>
            </p:nvSpPr>
            <p:spPr>
              <a:xfrm>
                <a:off x="4767927"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986413"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5204899"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770118"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988604"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7" name="Rectangle 96"/>
              <p:cNvSpPr/>
              <p:nvPr/>
            </p:nvSpPr>
            <p:spPr>
              <a:xfrm>
                <a:off x="5207090"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8" name="Rectangle 97"/>
              <p:cNvSpPr/>
              <p:nvPr/>
            </p:nvSpPr>
            <p:spPr>
              <a:xfrm>
                <a:off x="4772309"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9" name="Rectangle 98"/>
              <p:cNvSpPr/>
              <p:nvPr/>
            </p:nvSpPr>
            <p:spPr>
              <a:xfrm>
                <a:off x="4990795"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0" name="Rectangle 99"/>
              <p:cNvSpPr/>
              <p:nvPr/>
            </p:nvSpPr>
            <p:spPr>
              <a:xfrm>
                <a:off x="5209281"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01" name="Group 100"/>
            <p:cNvGrpSpPr/>
            <p:nvPr/>
          </p:nvGrpSpPr>
          <p:grpSpPr>
            <a:xfrm flipH="1">
              <a:off x="6787685" y="723644"/>
              <a:ext cx="517264" cy="956764"/>
              <a:chOff x="4649664" y="2949383"/>
              <a:chExt cx="942223" cy="1897983"/>
            </a:xfrm>
          </p:grpSpPr>
          <p:sp>
            <p:nvSpPr>
              <p:cNvPr id="102" name="Cube 101"/>
              <p:cNvSpPr/>
              <p:nvPr/>
            </p:nvSpPr>
            <p:spPr>
              <a:xfrm>
                <a:off x="4649664" y="2949383"/>
                <a:ext cx="942223" cy="1897983"/>
              </a:xfrm>
              <a:prstGeom prst="cube">
                <a:avLst>
                  <a:gd name="adj" fmla="val 1340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3" name="Rectangle 102"/>
              <p:cNvSpPr/>
              <p:nvPr/>
            </p:nvSpPr>
            <p:spPr>
              <a:xfrm>
                <a:off x="4765736"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984222"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5202708" y="3277093"/>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6" name="Rectangle 105"/>
              <p:cNvSpPr/>
              <p:nvPr/>
            </p:nvSpPr>
            <p:spPr>
              <a:xfrm>
                <a:off x="4767927"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7" name="Rectangle 106"/>
              <p:cNvSpPr/>
              <p:nvPr/>
            </p:nvSpPr>
            <p:spPr>
              <a:xfrm>
                <a:off x="4986413"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8" name="Rectangle 107"/>
              <p:cNvSpPr/>
              <p:nvPr/>
            </p:nvSpPr>
            <p:spPr>
              <a:xfrm>
                <a:off x="5204899" y="3647967"/>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9" name="Rectangle 108"/>
              <p:cNvSpPr/>
              <p:nvPr/>
            </p:nvSpPr>
            <p:spPr>
              <a:xfrm>
                <a:off x="4770118"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0" name="Rectangle 109"/>
              <p:cNvSpPr/>
              <p:nvPr/>
            </p:nvSpPr>
            <p:spPr>
              <a:xfrm>
                <a:off x="4988604"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5207090" y="4018841"/>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772309"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990795"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5209281" y="4389715"/>
                <a:ext cx="136554" cy="2321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pic>
          <p:nvPicPr>
            <p:cNvPr id="115" name="Picture 114" descr="j0178740.jpg"/>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9676" t="8604" r="39173" b="29240"/>
            <a:stretch/>
          </p:blipFill>
          <p:spPr>
            <a:xfrm>
              <a:off x="4768252" y="1796423"/>
              <a:ext cx="1782771" cy="1809355"/>
            </a:xfrm>
            <a:prstGeom prst="ellipse">
              <a:avLst/>
            </a:prstGeom>
            <a:ln>
              <a:noFill/>
            </a:ln>
            <a:effectLst>
              <a:softEdge rad="112500"/>
            </a:effectLst>
          </p:spPr>
        </p:pic>
        <p:pic>
          <p:nvPicPr>
            <p:cNvPr id="116" name="Picture 115" descr="j0178740.jpg"/>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9676" t="8604" r="39173" b="29240"/>
            <a:stretch/>
          </p:blipFill>
          <p:spPr>
            <a:xfrm>
              <a:off x="7106091" y="1090650"/>
              <a:ext cx="1176259" cy="1193797"/>
            </a:xfrm>
            <a:prstGeom prst="ellipse">
              <a:avLst/>
            </a:prstGeom>
            <a:ln>
              <a:noFill/>
            </a:ln>
            <a:effectLst>
              <a:softEdge rad="112500"/>
            </a:effectLst>
          </p:spPr>
        </p:pic>
        <p:pic>
          <p:nvPicPr>
            <p:cNvPr id="117" name="Picture 116" descr="j0178740.jpg"/>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9676" t="8604" r="39173" b="29240"/>
            <a:stretch/>
          </p:blipFill>
          <p:spPr>
            <a:xfrm>
              <a:off x="9443934" y="1972113"/>
              <a:ext cx="1176259" cy="1193797"/>
            </a:xfrm>
            <a:prstGeom prst="ellipse">
              <a:avLst/>
            </a:prstGeom>
            <a:ln>
              <a:noFill/>
            </a:ln>
            <a:effectLst>
              <a:softEdge rad="112500"/>
            </a:effectLst>
          </p:spPr>
        </p:pic>
        <p:sp>
          <p:nvSpPr>
            <p:cNvPr id="118" name="Freeform 117"/>
            <p:cNvSpPr/>
            <p:nvPr/>
          </p:nvSpPr>
          <p:spPr>
            <a:xfrm>
              <a:off x="9443933" y="791403"/>
              <a:ext cx="716910" cy="471353"/>
            </a:xfrm>
            <a:custGeom>
              <a:avLst/>
              <a:gdLst>
                <a:gd name="connsiteX0" fmla="*/ 0 w 1392851"/>
                <a:gd name="connsiteY0" fmla="*/ 395983 h 983128"/>
                <a:gd name="connsiteX1" fmla="*/ 0 w 1392851"/>
                <a:gd name="connsiteY1" fmla="*/ 983128 h 983128"/>
                <a:gd name="connsiteX2" fmla="*/ 1392851 w 1392851"/>
                <a:gd name="connsiteY2" fmla="*/ 983128 h 983128"/>
                <a:gd name="connsiteX3" fmla="*/ 1392851 w 1392851"/>
                <a:gd name="connsiteY3" fmla="*/ 0 h 983128"/>
                <a:gd name="connsiteX4" fmla="*/ 1065122 w 1392851"/>
                <a:gd name="connsiteY4" fmla="*/ 382328 h 983128"/>
                <a:gd name="connsiteX5" fmla="*/ 1065122 w 1392851"/>
                <a:gd name="connsiteY5" fmla="*/ 13655 h 983128"/>
                <a:gd name="connsiteX6" fmla="*/ 778358 w 1392851"/>
                <a:gd name="connsiteY6" fmla="*/ 382328 h 983128"/>
                <a:gd name="connsiteX7" fmla="*/ 778358 w 1392851"/>
                <a:gd name="connsiteY7" fmla="*/ 27310 h 983128"/>
                <a:gd name="connsiteX8" fmla="*/ 518906 w 1392851"/>
                <a:gd name="connsiteY8" fmla="*/ 395983 h 983128"/>
                <a:gd name="connsiteX9" fmla="*/ 518906 w 1392851"/>
                <a:gd name="connsiteY9" fmla="*/ 27310 h 983128"/>
                <a:gd name="connsiteX10" fmla="*/ 259453 w 1392851"/>
                <a:gd name="connsiteY10" fmla="*/ 382328 h 983128"/>
                <a:gd name="connsiteX11" fmla="*/ 259453 w 1392851"/>
                <a:gd name="connsiteY11" fmla="*/ 68273 h 983128"/>
                <a:gd name="connsiteX12" fmla="*/ 0 w 1392851"/>
                <a:gd name="connsiteY12" fmla="*/ 395983 h 98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2851" h="983128">
                  <a:moveTo>
                    <a:pt x="0" y="395983"/>
                  </a:moveTo>
                  <a:lnTo>
                    <a:pt x="0" y="983128"/>
                  </a:lnTo>
                  <a:lnTo>
                    <a:pt x="1392851" y="983128"/>
                  </a:lnTo>
                  <a:lnTo>
                    <a:pt x="1392851" y="0"/>
                  </a:lnTo>
                  <a:lnTo>
                    <a:pt x="1065122" y="382328"/>
                  </a:lnTo>
                  <a:lnTo>
                    <a:pt x="1065122" y="13655"/>
                  </a:lnTo>
                  <a:lnTo>
                    <a:pt x="778358" y="382328"/>
                  </a:lnTo>
                  <a:lnTo>
                    <a:pt x="778358" y="27310"/>
                  </a:lnTo>
                  <a:lnTo>
                    <a:pt x="518906" y="395983"/>
                  </a:lnTo>
                  <a:lnTo>
                    <a:pt x="518906" y="27310"/>
                  </a:lnTo>
                  <a:lnTo>
                    <a:pt x="259453" y="382328"/>
                  </a:lnTo>
                  <a:lnTo>
                    <a:pt x="259453" y="68273"/>
                  </a:lnTo>
                  <a:lnTo>
                    <a:pt x="0" y="395983"/>
                  </a:lnTo>
                  <a:close/>
                </a:path>
              </a:pathLst>
            </a:custGeom>
          </p:spPr>
          <p:style>
            <a:lnRef idx="1">
              <a:schemeClr val="dk1"/>
            </a:lnRef>
            <a:fillRef idx="3">
              <a:schemeClr val="dk1"/>
            </a:fillRef>
            <a:effectRef idx="2">
              <a:schemeClr val="dk1"/>
            </a:effectRef>
            <a:fontRef idx="minor">
              <a:schemeClr val="lt1"/>
            </a:fontRef>
          </p:style>
          <p:txBody>
            <a:bodyPr lIns="130615" tIns="65308" rIns="130615" bIns="65308" spcCol="0" rtlCol="0" anchor="ctr"/>
            <a:lstStyle/>
            <a:p>
              <a:pPr algn="ctr"/>
              <a:endParaRPr lang="en-US"/>
            </a:p>
          </p:txBody>
        </p:sp>
        <p:grpSp>
          <p:nvGrpSpPr>
            <p:cNvPr id="119" name="Group 118"/>
            <p:cNvGrpSpPr/>
            <p:nvPr/>
          </p:nvGrpSpPr>
          <p:grpSpPr>
            <a:xfrm>
              <a:off x="5062309" y="5728433"/>
              <a:ext cx="839809" cy="3045988"/>
              <a:chOff x="7069531" y="3703030"/>
              <a:chExt cx="559872" cy="2284491"/>
            </a:xfrm>
          </p:grpSpPr>
          <p:grpSp>
            <p:nvGrpSpPr>
              <p:cNvPr id="120" name="Group 119"/>
              <p:cNvGrpSpPr/>
              <p:nvPr/>
            </p:nvGrpSpPr>
            <p:grpSpPr>
              <a:xfrm>
                <a:off x="7069531" y="3707210"/>
                <a:ext cx="559872" cy="2280311"/>
                <a:chOff x="6540939" y="3714038"/>
                <a:chExt cx="559872" cy="2280311"/>
              </a:xfrm>
            </p:grpSpPr>
            <p:sp>
              <p:nvSpPr>
                <p:cNvPr id="122" name="Freeform 121"/>
                <p:cNvSpPr/>
                <p:nvPr/>
              </p:nvSpPr>
              <p:spPr>
                <a:xfrm>
                  <a:off x="6540939" y="3727693"/>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3"/>
                    </a:gs>
                    <a:gs pos="100000">
                      <a:schemeClr val="accent3">
                        <a:tint val="15000"/>
                        <a:satMod val="350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3" name="Freeform 122"/>
                <p:cNvSpPr/>
                <p:nvPr/>
              </p:nvSpPr>
              <p:spPr>
                <a:xfrm flipH="1">
                  <a:off x="6814048" y="3714038"/>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6"/>
                    </a:gs>
                    <a:gs pos="100000">
                      <a:schemeClr val="accent6">
                        <a:tint val="15000"/>
                        <a:satMod val="350000"/>
                      </a:schemeClr>
                    </a:gs>
                  </a:gsLst>
                </a:gradFill>
                <a:ln>
                  <a:gradFill flip="none" rotWithShape="1">
                    <a:gsLst>
                      <a:gs pos="0">
                        <a:schemeClr val="accent6">
                          <a:shade val="95000"/>
                          <a:satMod val="105000"/>
                        </a:schemeClr>
                      </a:gs>
                      <a:gs pos="100000">
                        <a:schemeClr val="accent6">
                          <a:lumMod val="40000"/>
                          <a:lumOff val="60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21" name="Sun 120"/>
              <p:cNvSpPr/>
              <p:nvPr/>
            </p:nvSpPr>
            <p:spPr>
              <a:xfrm>
                <a:off x="7225558" y="3703030"/>
                <a:ext cx="253640" cy="274845"/>
              </a:xfrm>
              <a:prstGeom prst="su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24" name="Sun 123"/>
            <p:cNvSpPr/>
            <p:nvPr/>
          </p:nvSpPr>
          <p:spPr>
            <a:xfrm>
              <a:off x="10620194" y="1954109"/>
              <a:ext cx="254273" cy="244916"/>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grpSp>
          <p:nvGrpSpPr>
            <p:cNvPr id="125" name="Group 124"/>
            <p:cNvGrpSpPr/>
            <p:nvPr/>
          </p:nvGrpSpPr>
          <p:grpSpPr>
            <a:xfrm>
              <a:off x="127408" y="4275376"/>
              <a:ext cx="839809" cy="3040415"/>
              <a:chOff x="6540939" y="3714038"/>
              <a:chExt cx="559872" cy="2280311"/>
            </a:xfrm>
          </p:grpSpPr>
          <p:sp>
            <p:nvSpPr>
              <p:cNvPr id="126" name="Freeform 125"/>
              <p:cNvSpPr/>
              <p:nvPr/>
            </p:nvSpPr>
            <p:spPr>
              <a:xfrm>
                <a:off x="6540939" y="3727693"/>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3"/>
                  </a:gs>
                  <a:gs pos="100000">
                    <a:schemeClr val="accent3">
                      <a:tint val="15000"/>
                      <a:satMod val="350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7" name="Freeform 126"/>
              <p:cNvSpPr/>
              <p:nvPr/>
            </p:nvSpPr>
            <p:spPr>
              <a:xfrm flipH="1">
                <a:off x="6814048" y="3714038"/>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6"/>
                  </a:gs>
                  <a:gs pos="100000">
                    <a:schemeClr val="accent6">
                      <a:tint val="15000"/>
                      <a:satMod val="350000"/>
                    </a:schemeClr>
                  </a:gs>
                </a:gsLst>
              </a:gradFill>
              <a:ln>
                <a:gradFill flip="none" rotWithShape="1">
                  <a:gsLst>
                    <a:gs pos="0">
                      <a:schemeClr val="accent6">
                        <a:shade val="95000"/>
                        <a:satMod val="105000"/>
                      </a:schemeClr>
                    </a:gs>
                    <a:gs pos="100000">
                      <a:schemeClr val="accent6">
                        <a:lumMod val="40000"/>
                        <a:lumOff val="60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grpSp>
          <p:nvGrpSpPr>
            <p:cNvPr id="128" name="Group 127"/>
            <p:cNvGrpSpPr/>
            <p:nvPr/>
          </p:nvGrpSpPr>
          <p:grpSpPr>
            <a:xfrm>
              <a:off x="5957133" y="1635695"/>
              <a:ext cx="511092" cy="1853736"/>
              <a:chOff x="7069531" y="3703030"/>
              <a:chExt cx="559872" cy="2284491"/>
            </a:xfrm>
          </p:grpSpPr>
          <p:grpSp>
            <p:nvGrpSpPr>
              <p:cNvPr id="129" name="Group 128"/>
              <p:cNvGrpSpPr/>
              <p:nvPr/>
            </p:nvGrpSpPr>
            <p:grpSpPr>
              <a:xfrm>
                <a:off x="7069531" y="3707210"/>
                <a:ext cx="559872" cy="2280311"/>
                <a:chOff x="6540939" y="3714038"/>
                <a:chExt cx="559872" cy="2280311"/>
              </a:xfrm>
            </p:grpSpPr>
            <p:sp>
              <p:nvSpPr>
                <p:cNvPr id="131" name="Freeform 130"/>
                <p:cNvSpPr/>
                <p:nvPr/>
              </p:nvSpPr>
              <p:spPr>
                <a:xfrm>
                  <a:off x="6540939" y="3727693"/>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3"/>
                    </a:gs>
                    <a:gs pos="100000">
                      <a:schemeClr val="accent3">
                        <a:tint val="15000"/>
                        <a:satMod val="350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2" name="Freeform 131"/>
                <p:cNvSpPr/>
                <p:nvPr/>
              </p:nvSpPr>
              <p:spPr>
                <a:xfrm flipH="1">
                  <a:off x="6814048" y="3714038"/>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6"/>
                    </a:gs>
                    <a:gs pos="100000">
                      <a:schemeClr val="accent6">
                        <a:tint val="15000"/>
                        <a:satMod val="350000"/>
                      </a:schemeClr>
                    </a:gs>
                  </a:gsLst>
                </a:gradFill>
                <a:ln>
                  <a:gradFill flip="none" rotWithShape="1">
                    <a:gsLst>
                      <a:gs pos="0">
                        <a:schemeClr val="accent6">
                          <a:shade val="95000"/>
                          <a:satMod val="105000"/>
                        </a:schemeClr>
                      </a:gs>
                      <a:gs pos="100000">
                        <a:schemeClr val="accent6">
                          <a:lumMod val="40000"/>
                          <a:lumOff val="60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30" name="Sun 129"/>
              <p:cNvSpPr/>
              <p:nvPr/>
            </p:nvSpPr>
            <p:spPr>
              <a:xfrm>
                <a:off x="7225558" y="3703030"/>
                <a:ext cx="253640" cy="274845"/>
              </a:xfrm>
              <a:prstGeom prst="su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133" name="Group 132"/>
            <p:cNvGrpSpPr/>
            <p:nvPr/>
          </p:nvGrpSpPr>
          <p:grpSpPr>
            <a:xfrm>
              <a:off x="745803" y="1005854"/>
              <a:ext cx="465534" cy="1403192"/>
              <a:chOff x="6540939" y="3714038"/>
              <a:chExt cx="559872" cy="2280311"/>
            </a:xfrm>
          </p:grpSpPr>
          <p:sp>
            <p:nvSpPr>
              <p:cNvPr id="134" name="Freeform 133"/>
              <p:cNvSpPr/>
              <p:nvPr/>
            </p:nvSpPr>
            <p:spPr>
              <a:xfrm>
                <a:off x="6540939" y="3727693"/>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3"/>
                  </a:gs>
                  <a:gs pos="100000">
                    <a:schemeClr val="accent3">
                      <a:tint val="15000"/>
                      <a:satMod val="350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5" name="Freeform 134"/>
              <p:cNvSpPr/>
              <p:nvPr/>
            </p:nvSpPr>
            <p:spPr>
              <a:xfrm flipH="1">
                <a:off x="6814048" y="3714038"/>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6"/>
                  </a:gs>
                  <a:gs pos="100000">
                    <a:schemeClr val="accent6">
                      <a:tint val="15000"/>
                      <a:satMod val="350000"/>
                    </a:schemeClr>
                  </a:gs>
                </a:gsLst>
              </a:gradFill>
              <a:ln>
                <a:gradFill flip="none" rotWithShape="1">
                  <a:gsLst>
                    <a:gs pos="0">
                      <a:schemeClr val="accent6">
                        <a:shade val="95000"/>
                        <a:satMod val="105000"/>
                      </a:schemeClr>
                    </a:gs>
                    <a:gs pos="100000">
                      <a:schemeClr val="accent6">
                        <a:lumMod val="40000"/>
                        <a:lumOff val="60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grpSp>
          <p:nvGrpSpPr>
            <p:cNvPr id="136" name="Group 135"/>
            <p:cNvGrpSpPr/>
            <p:nvPr/>
          </p:nvGrpSpPr>
          <p:grpSpPr>
            <a:xfrm>
              <a:off x="4768254" y="329341"/>
              <a:ext cx="294059" cy="928516"/>
              <a:chOff x="6540939" y="3714038"/>
              <a:chExt cx="559872" cy="2280311"/>
            </a:xfrm>
          </p:grpSpPr>
          <p:sp>
            <p:nvSpPr>
              <p:cNvPr id="137" name="Freeform 136"/>
              <p:cNvSpPr/>
              <p:nvPr/>
            </p:nvSpPr>
            <p:spPr>
              <a:xfrm>
                <a:off x="6540939" y="3727693"/>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3"/>
                  </a:gs>
                  <a:gs pos="100000">
                    <a:schemeClr val="accent3">
                      <a:tint val="15000"/>
                      <a:satMod val="350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8" name="Freeform 137"/>
              <p:cNvSpPr/>
              <p:nvPr/>
            </p:nvSpPr>
            <p:spPr>
              <a:xfrm flipH="1">
                <a:off x="6814048" y="3714038"/>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6"/>
                  </a:gs>
                  <a:gs pos="100000">
                    <a:schemeClr val="accent6">
                      <a:tint val="15000"/>
                      <a:satMod val="350000"/>
                    </a:schemeClr>
                  </a:gs>
                </a:gsLst>
              </a:gradFill>
              <a:ln>
                <a:gradFill flip="none" rotWithShape="1">
                  <a:gsLst>
                    <a:gs pos="0">
                      <a:schemeClr val="accent6">
                        <a:shade val="95000"/>
                        <a:satMod val="105000"/>
                      </a:schemeClr>
                    </a:gs>
                    <a:gs pos="100000">
                      <a:schemeClr val="accent6">
                        <a:lumMod val="40000"/>
                        <a:lumOff val="60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39" name="Sun 138"/>
            <p:cNvSpPr/>
            <p:nvPr/>
          </p:nvSpPr>
          <p:spPr>
            <a:xfrm>
              <a:off x="9588806" y="2263265"/>
              <a:ext cx="254273" cy="244916"/>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sp>
          <p:nvSpPr>
            <p:cNvPr id="140" name="Sun 139"/>
            <p:cNvSpPr/>
            <p:nvPr/>
          </p:nvSpPr>
          <p:spPr>
            <a:xfrm>
              <a:off x="9913131" y="2388632"/>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41" name="Sun 140"/>
            <p:cNvSpPr/>
            <p:nvPr/>
          </p:nvSpPr>
          <p:spPr>
            <a:xfrm>
              <a:off x="10365921" y="2920992"/>
              <a:ext cx="254273" cy="244916"/>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sp>
          <p:nvSpPr>
            <p:cNvPr id="142" name="Sun 141"/>
            <p:cNvSpPr/>
            <p:nvPr/>
          </p:nvSpPr>
          <p:spPr>
            <a:xfrm>
              <a:off x="8885742" y="2728532"/>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43" name="Sun 142"/>
            <p:cNvSpPr/>
            <p:nvPr/>
          </p:nvSpPr>
          <p:spPr>
            <a:xfrm>
              <a:off x="9343414" y="2793517"/>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44" name="Sun 143"/>
            <p:cNvSpPr/>
            <p:nvPr/>
          </p:nvSpPr>
          <p:spPr>
            <a:xfrm>
              <a:off x="10033709" y="3093489"/>
              <a:ext cx="254273" cy="244916"/>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sp>
          <p:nvSpPr>
            <p:cNvPr id="145" name="Sun 144"/>
            <p:cNvSpPr/>
            <p:nvPr/>
          </p:nvSpPr>
          <p:spPr>
            <a:xfrm>
              <a:off x="9880677" y="1587649"/>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46" name="Sun 145"/>
            <p:cNvSpPr/>
            <p:nvPr/>
          </p:nvSpPr>
          <p:spPr>
            <a:xfrm>
              <a:off x="3205063" y="2768528"/>
              <a:ext cx="346805" cy="307428"/>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sp>
          <p:nvSpPr>
            <p:cNvPr id="147" name="Sun 146"/>
            <p:cNvSpPr/>
            <p:nvPr/>
          </p:nvSpPr>
          <p:spPr>
            <a:xfrm>
              <a:off x="6028680" y="4769949"/>
              <a:ext cx="380460" cy="366460"/>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48" name="Sun 147"/>
            <p:cNvSpPr/>
            <p:nvPr/>
          </p:nvSpPr>
          <p:spPr>
            <a:xfrm>
              <a:off x="778805" y="3208598"/>
              <a:ext cx="310386" cy="29896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49" name="Sun 148"/>
            <p:cNvSpPr/>
            <p:nvPr/>
          </p:nvSpPr>
          <p:spPr>
            <a:xfrm>
              <a:off x="317636" y="2710628"/>
              <a:ext cx="275244" cy="2651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50" name="Sun 149"/>
            <p:cNvSpPr/>
            <p:nvPr/>
          </p:nvSpPr>
          <p:spPr>
            <a:xfrm>
              <a:off x="1392650" y="3760925"/>
              <a:ext cx="380460" cy="366460"/>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sp>
          <p:nvSpPr>
            <p:cNvPr id="151" name="Sun 150"/>
            <p:cNvSpPr/>
            <p:nvPr/>
          </p:nvSpPr>
          <p:spPr>
            <a:xfrm>
              <a:off x="1251433" y="2527403"/>
              <a:ext cx="250341" cy="241129"/>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52" name="Sun 151"/>
            <p:cNvSpPr/>
            <p:nvPr/>
          </p:nvSpPr>
          <p:spPr>
            <a:xfrm>
              <a:off x="996143" y="3944157"/>
              <a:ext cx="380460" cy="366460"/>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53" name="Sun 152"/>
            <p:cNvSpPr/>
            <p:nvPr/>
          </p:nvSpPr>
          <p:spPr>
            <a:xfrm>
              <a:off x="127406" y="3806728"/>
              <a:ext cx="380460" cy="366460"/>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54" name="Sun 153"/>
            <p:cNvSpPr/>
            <p:nvPr/>
          </p:nvSpPr>
          <p:spPr>
            <a:xfrm>
              <a:off x="11360856" y="1847796"/>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55" name="Sun 154"/>
            <p:cNvSpPr/>
            <p:nvPr/>
          </p:nvSpPr>
          <p:spPr>
            <a:xfrm>
              <a:off x="10329468" y="1613657"/>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56" name="Sun 155"/>
            <p:cNvSpPr/>
            <p:nvPr/>
          </p:nvSpPr>
          <p:spPr>
            <a:xfrm>
              <a:off x="10653793" y="2282317"/>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57" name="Sun 156"/>
            <p:cNvSpPr/>
            <p:nvPr/>
          </p:nvSpPr>
          <p:spPr>
            <a:xfrm>
              <a:off x="11615129" y="2888249"/>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58" name="Sun 157"/>
            <p:cNvSpPr/>
            <p:nvPr/>
          </p:nvSpPr>
          <p:spPr>
            <a:xfrm>
              <a:off x="9626404" y="2622217"/>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59" name="Sun 158"/>
            <p:cNvSpPr/>
            <p:nvPr/>
          </p:nvSpPr>
          <p:spPr>
            <a:xfrm>
              <a:off x="11106584" y="2223464"/>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60" name="Sun 159"/>
            <p:cNvSpPr/>
            <p:nvPr/>
          </p:nvSpPr>
          <p:spPr>
            <a:xfrm>
              <a:off x="11233721" y="3068553"/>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61" name="Sun 160"/>
            <p:cNvSpPr/>
            <p:nvPr/>
          </p:nvSpPr>
          <p:spPr>
            <a:xfrm>
              <a:off x="10307269" y="2531404"/>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62" name="Sun 161"/>
            <p:cNvSpPr/>
            <p:nvPr/>
          </p:nvSpPr>
          <p:spPr>
            <a:xfrm>
              <a:off x="7579123" y="2892725"/>
              <a:ext cx="254273" cy="244916"/>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63" name="Sun 162"/>
            <p:cNvSpPr/>
            <p:nvPr/>
          </p:nvSpPr>
          <p:spPr>
            <a:xfrm>
              <a:off x="2659629" y="744277"/>
              <a:ext cx="210812" cy="203055"/>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sp>
          <p:nvSpPr>
            <p:cNvPr id="164" name="Sun 163"/>
            <p:cNvSpPr/>
            <p:nvPr/>
          </p:nvSpPr>
          <p:spPr>
            <a:xfrm>
              <a:off x="1628239" y="1053433"/>
              <a:ext cx="210812" cy="20305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65" name="Sun 164"/>
            <p:cNvSpPr/>
            <p:nvPr/>
          </p:nvSpPr>
          <p:spPr>
            <a:xfrm>
              <a:off x="1920110" y="377817"/>
              <a:ext cx="210812" cy="203055"/>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sp>
          <p:nvSpPr>
            <p:cNvPr id="166" name="Sun 165"/>
            <p:cNvSpPr/>
            <p:nvPr/>
          </p:nvSpPr>
          <p:spPr>
            <a:xfrm>
              <a:off x="2368901" y="403825"/>
              <a:ext cx="210812" cy="20305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67" name="Sun 166"/>
            <p:cNvSpPr/>
            <p:nvPr/>
          </p:nvSpPr>
          <p:spPr>
            <a:xfrm>
              <a:off x="2693227" y="1072487"/>
              <a:ext cx="210812" cy="20305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68" name="Sun 167"/>
            <p:cNvSpPr/>
            <p:nvPr/>
          </p:nvSpPr>
          <p:spPr>
            <a:xfrm>
              <a:off x="3146019" y="1013632"/>
              <a:ext cx="210812" cy="20305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69" name="Sun 168"/>
            <p:cNvSpPr/>
            <p:nvPr/>
          </p:nvSpPr>
          <p:spPr>
            <a:xfrm>
              <a:off x="3273154" y="1858723"/>
              <a:ext cx="210812" cy="20305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70" name="Sun 169"/>
            <p:cNvSpPr/>
            <p:nvPr/>
          </p:nvSpPr>
          <p:spPr>
            <a:xfrm>
              <a:off x="5837708" y="319849"/>
              <a:ext cx="144128" cy="138824"/>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71" name="Sun 170"/>
            <p:cNvSpPr/>
            <p:nvPr/>
          </p:nvSpPr>
          <p:spPr>
            <a:xfrm>
              <a:off x="5871307" y="648058"/>
              <a:ext cx="144128" cy="138824"/>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72" name="Sun 171"/>
            <p:cNvSpPr/>
            <p:nvPr/>
          </p:nvSpPr>
          <p:spPr>
            <a:xfrm>
              <a:off x="6324098" y="589203"/>
              <a:ext cx="144128" cy="138824"/>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73" name="Cube 172"/>
            <p:cNvSpPr/>
            <p:nvPr/>
          </p:nvSpPr>
          <p:spPr>
            <a:xfrm>
              <a:off x="8774548" y="6094898"/>
              <a:ext cx="2785704" cy="1471027"/>
            </a:xfrm>
            <a:prstGeom prst="cube">
              <a:avLst>
                <a:gd name="adj" fmla="val 13406"/>
              </a:avLst>
            </a:prstGeom>
          </p:spPr>
          <p:style>
            <a:lnRef idx="1">
              <a:schemeClr val="accent5"/>
            </a:lnRef>
            <a:fillRef idx="2">
              <a:schemeClr val="accent5"/>
            </a:fillRef>
            <a:effectRef idx="1">
              <a:schemeClr val="accent5"/>
            </a:effectRef>
            <a:fontRef idx="minor">
              <a:schemeClr val="dk1"/>
            </a:fontRef>
          </p:style>
          <p:txBody>
            <a:bodyPr lIns="130615" tIns="65308" rIns="130615" bIns="65308" spcCol="0" rtlCol="0" anchor="ctr"/>
            <a:lstStyle/>
            <a:p>
              <a:pPr algn="ctr"/>
              <a:endParaRPr lang="en-US"/>
            </a:p>
          </p:txBody>
        </p:sp>
        <p:sp>
          <p:nvSpPr>
            <p:cNvPr id="174" name="Rectangle 173"/>
            <p:cNvSpPr/>
            <p:nvPr/>
          </p:nvSpPr>
          <p:spPr>
            <a:xfrm>
              <a:off x="9097236" y="6458127"/>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75" name="Rectangle 174"/>
            <p:cNvSpPr/>
            <p:nvPr/>
          </p:nvSpPr>
          <p:spPr>
            <a:xfrm>
              <a:off x="9743194" y="6458127"/>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76" name="Rectangle 175"/>
            <p:cNvSpPr/>
            <p:nvPr/>
          </p:nvSpPr>
          <p:spPr>
            <a:xfrm>
              <a:off x="10389154" y="6458127"/>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77" name="Rectangle 176"/>
            <p:cNvSpPr/>
            <p:nvPr/>
          </p:nvSpPr>
          <p:spPr>
            <a:xfrm>
              <a:off x="9103714" y="6745574"/>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78" name="Rectangle 177"/>
            <p:cNvSpPr/>
            <p:nvPr/>
          </p:nvSpPr>
          <p:spPr>
            <a:xfrm>
              <a:off x="9749671" y="6745574"/>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79" name="Rectangle 178"/>
            <p:cNvSpPr/>
            <p:nvPr/>
          </p:nvSpPr>
          <p:spPr>
            <a:xfrm>
              <a:off x="10395631" y="6745574"/>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80" name="Rectangle 179"/>
            <p:cNvSpPr/>
            <p:nvPr/>
          </p:nvSpPr>
          <p:spPr>
            <a:xfrm>
              <a:off x="9110191" y="7033012"/>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81" name="Rectangle 180"/>
            <p:cNvSpPr/>
            <p:nvPr/>
          </p:nvSpPr>
          <p:spPr>
            <a:xfrm>
              <a:off x="9756151" y="7033012"/>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82" name="Rectangle 181"/>
            <p:cNvSpPr/>
            <p:nvPr/>
          </p:nvSpPr>
          <p:spPr>
            <a:xfrm>
              <a:off x="10402107" y="7033012"/>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grpSp>
          <p:nvGrpSpPr>
            <p:cNvPr id="183" name="Group 182"/>
            <p:cNvGrpSpPr/>
            <p:nvPr/>
          </p:nvGrpSpPr>
          <p:grpSpPr>
            <a:xfrm>
              <a:off x="175659" y="3599341"/>
              <a:ext cx="664422" cy="189084"/>
              <a:chOff x="7336661" y="3050183"/>
              <a:chExt cx="442947" cy="141813"/>
            </a:xfrm>
          </p:grpSpPr>
          <p:cxnSp>
            <p:nvCxnSpPr>
              <p:cNvPr id="184" name="Straight Connector 183"/>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185" name="Straight Connector 184"/>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186" name="Straight Connector 185"/>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187" name="Group 186"/>
            <p:cNvGrpSpPr/>
            <p:nvPr/>
          </p:nvGrpSpPr>
          <p:grpSpPr>
            <a:xfrm rot="20846197">
              <a:off x="6513292" y="1189249"/>
              <a:ext cx="2210807" cy="396687"/>
              <a:chOff x="7336661" y="3050183"/>
              <a:chExt cx="442947" cy="141813"/>
            </a:xfrm>
          </p:grpSpPr>
          <p:cxnSp>
            <p:nvCxnSpPr>
              <p:cNvPr id="188" name="Straight Connector 187"/>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189" name="Straight Connector 188"/>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190" name="Straight Connector 189"/>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191" name="Group 190"/>
            <p:cNvGrpSpPr/>
            <p:nvPr/>
          </p:nvGrpSpPr>
          <p:grpSpPr>
            <a:xfrm>
              <a:off x="6100347" y="648058"/>
              <a:ext cx="129770" cy="70192"/>
              <a:chOff x="7336661" y="3050183"/>
              <a:chExt cx="442947" cy="141813"/>
            </a:xfrm>
          </p:grpSpPr>
          <p:cxnSp>
            <p:nvCxnSpPr>
              <p:cNvPr id="192" name="Straight Connector 191"/>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193" name="Straight Connector 192"/>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194" name="Straight Connector 193"/>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195" name="Group 194"/>
            <p:cNvGrpSpPr/>
            <p:nvPr/>
          </p:nvGrpSpPr>
          <p:grpSpPr>
            <a:xfrm>
              <a:off x="9177731" y="2548721"/>
              <a:ext cx="409581" cy="163268"/>
              <a:chOff x="7336661" y="3050183"/>
              <a:chExt cx="442947" cy="141813"/>
            </a:xfrm>
          </p:grpSpPr>
          <p:cxnSp>
            <p:nvCxnSpPr>
              <p:cNvPr id="196" name="Straight Connector 195"/>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197" name="Straight Connector 196"/>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198" name="Straight Connector 197"/>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199" name="Group 198"/>
            <p:cNvGrpSpPr/>
            <p:nvPr/>
          </p:nvGrpSpPr>
          <p:grpSpPr>
            <a:xfrm flipV="1">
              <a:off x="5822167" y="6160703"/>
              <a:ext cx="2657297" cy="598403"/>
              <a:chOff x="7336661" y="3050183"/>
              <a:chExt cx="442947" cy="141813"/>
            </a:xfrm>
          </p:grpSpPr>
          <p:cxnSp>
            <p:nvCxnSpPr>
              <p:cNvPr id="200" name="Straight Connector 199"/>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01" name="Straight Connector 200"/>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02" name="Straight Connector 201"/>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03" name="Group 202"/>
            <p:cNvGrpSpPr/>
            <p:nvPr/>
          </p:nvGrpSpPr>
          <p:grpSpPr>
            <a:xfrm>
              <a:off x="10134947" y="1613661"/>
              <a:ext cx="283655" cy="107895"/>
              <a:chOff x="7336661" y="3050183"/>
              <a:chExt cx="442947" cy="141813"/>
            </a:xfrm>
          </p:grpSpPr>
          <p:cxnSp>
            <p:nvCxnSpPr>
              <p:cNvPr id="204" name="Straight Connector 203"/>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05" name="Straight Connector 204"/>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06" name="Straight Connector 205"/>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07" name="Group 206"/>
            <p:cNvGrpSpPr/>
            <p:nvPr/>
          </p:nvGrpSpPr>
          <p:grpSpPr>
            <a:xfrm rot="4671671">
              <a:off x="11164318" y="2515417"/>
              <a:ext cx="590596" cy="212720"/>
              <a:chOff x="7336661" y="3050183"/>
              <a:chExt cx="442947" cy="141813"/>
            </a:xfrm>
          </p:grpSpPr>
          <p:cxnSp>
            <p:nvCxnSpPr>
              <p:cNvPr id="208" name="Straight Connector 207"/>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09" name="Straight Connector 208"/>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10" name="Straight Connector 209"/>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11" name="Group 210"/>
            <p:cNvGrpSpPr/>
            <p:nvPr/>
          </p:nvGrpSpPr>
          <p:grpSpPr>
            <a:xfrm>
              <a:off x="11220503" y="2998951"/>
              <a:ext cx="339750" cy="106227"/>
              <a:chOff x="7336661" y="3050183"/>
              <a:chExt cx="442947" cy="141813"/>
            </a:xfrm>
          </p:grpSpPr>
          <p:cxnSp>
            <p:nvCxnSpPr>
              <p:cNvPr id="212" name="Straight Connector 211"/>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13" name="Straight Connector 212"/>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14" name="Straight Connector 213"/>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15" name="Group 214"/>
            <p:cNvGrpSpPr/>
            <p:nvPr/>
          </p:nvGrpSpPr>
          <p:grpSpPr>
            <a:xfrm rot="20017191">
              <a:off x="5554495" y="5397500"/>
              <a:ext cx="664422" cy="189084"/>
              <a:chOff x="7336661" y="3050183"/>
              <a:chExt cx="442947" cy="141813"/>
            </a:xfrm>
          </p:grpSpPr>
          <p:cxnSp>
            <p:nvCxnSpPr>
              <p:cNvPr id="216" name="Straight Connector 215"/>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17" name="Straight Connector 216"/>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18" name="Straight Connector 217"/>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19" name="Group 218"/>
            <p:cNvGrpSpPr/>
            <p:nvPr/>
          </p:nvGrpSpPr>
          <p:grpSpPr>
            <a:xfrm>
              <a:off x="495523" y="4002869"/>
              <a:ext cx="549379" cy="189084"/>
              <a:chOff x="7336661" y="3050183"/>
              <a:chExt cx="442947" cy="141813"/>
            </a:xfrm>
          </p:grpSpPr>
          <p:cxnSp>
            <p:nvCxnSpPr>
              <p:cNvPr id="220" name="Straight Connector 219"/>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21" name="Straight Connector 220"/>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22" name="Straight Connector 221"/>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23" name="Group 222"/>
            <p:cNvGrpSpPr/>
            <p:nvPr/>
          </p:nvGrpSpPr>
          <p:grpSpPr>
            <a:xfrm rot="19819375">
              <a:off x="976775" y="2874911"/>
              <a:ext cx="560676" cy="181603"/>
              <a:chOff x="7336661" y="3050183"/>
              <a:chExt cx="442947" cy="141813"/>
            </a:xfrm>
          </p:grpSpPr>
          <p:cxnSp>
            <p:nvCxnSpPr>
              <p:cNvPr id="224" name="Straight Connector 223"/>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25" name="Straight Connector 224"/>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26" name="Straight Connector 225"/>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27" name="Group 226"/>
            <p:cNvGrpSpPr/>
            <p:nvPr/>
          </p:nvGrpSpPr>
          <p:grpSpPr>
            <a:xfrm rot="4136844">
              <a:off x="368637" y="3015729"/>
              <a:ext cx="590596" cy="212720"/>
              <a:chOff x="7336661" y="3050183"/>
              <a:chExt cx="442947" cy="141813"/>
            </a:xfrm>
          </p:grpSpPr>
          <p:cxnSp>
            <p:nvCxnSpPr>
              <p:cNvPr id="228" name="Straight Connector 227"/>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29" name="Straight Connector 228"/>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30" name="Straight Connector 229"/>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31" name="Group 230"/>
            <p:cNvGrpSpPr/>
            <p:nvPr/>
          </p:nvGrpSpPr>
          <p:grpSpPr>
            <a:xfrm>
              <a:off x="5796255" y="541222"/>
              <a:ext cx="129770" cy="70192"/>
              <a:chOff x="7336661" y="3050183"/>
              <a:chExt cx="442947" cy="141813"/>
            </a:xfrm>
          </p:grpSpPr>
          <p:cxnSp>
            <p:nvCxnSpPr>
              <p:cNvPr id="232" name="Straight Connector 231"/>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33" name="Straight Connector 232"/>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34" name="Straight Connector 233"/>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35" name="Group 234"/>
            <p:cNvGrpSpPr/>
            <p:nvPr/>
          </p:nvGrpSpPr>
          <p:grpSpPr>
            <a:xfrm>
              <a:off x="11168834" y="1889001"/>
              <a:ext cx="129770" cy="70192"/>
              <a:chOff x="7336661" y="3050183"/>
              <a:chExt cx="442947" cy="141813"/>
            </a:xfrm>
          </p:grpSpPr>
          <p:cxnSp>
            <p:nvCxnSpPr>
              <p:cNvPr id="236" name="Straight Connector 235"/>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37" name="Straight Connector 236"/>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38" name="Straight Connector 237"/>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39" name="Group 238"/>
            <p:cNvGrpSpPr/>
            <p:nvPr/>
          </p:nvGrpSpPr>
          <p:grpSpPr>
            <a:xfrm>
              <a:off x="10946819" y="2347094"/>
              <a:ext cx="129770" cy="70192"/>
              <a:chOff x="7336661" y="3050183"/>
              <a:chExt cx="442947" cy="141813"/>
            </a:xfrm>
          </p:grpSpPr>
          <p:cxnSp>
            <p:nvCxnSpPr>
              <p:cNvPr id="240" name="Straight Connector 239"/>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41" name="Straight Connector 240"/>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42" name="Straight Connector 241"/>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43" name="Group 242"/>
            <p:cNvGrpSpPr/>
            <p:nvPr/>
          </p:nvGrpSpPr>
          <p:grpSpPr>
            <a:xfrm>
              <a:off x="10438049" y="2805187"/>
              <a:ext cx="129770" cy="70192"/>
              <a:chOff x="7336661" y="3050183"/>
              <a:chExt cx="442947" cy="141813"/>
            </a:xfrm>
          </p:grpSpPr>
          <p:cxnSp>
            <p:nvCxnSpPr>
              <p:cNvPr id="244" name="Straight Connector 243"/>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45" name="Straight Connector 244"/>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46" name="Straight Connector 245"/>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47" name="Group 246"/>
            <p:cNvGrpSpPr/>
            <p:nvPr/>
          </p:nvGrpSpPr>
          <p:grpSpPr>
            <a:xfrm>
              <a:off x="10297964" y="3208661"/>
              <a:ext cx="129770" cy="70192"/>
              <a:chOff x="7336661" y="3050183"/>
              <a:chExt cx="442947" cy="141813"/>
            </a:xfrm>
          </p:grpSpPr>
          <p:cxnSp>
            <p:nvCxnSpPr>
              <p:cNvPr id="248" name="Straight Connector 247"/>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49" name="Straight Connector 248"/>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50" name="Straight Connector 249"/>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51" name="Group 250"/>
            <p:cNvGrpSpPr/>
            <p:nvPr/>
          </p:nvGrpSpPr>
          <p:grpSpPr>
            <a:xfrm>
              <a:off x="10551382" y="1823621"/>
              <a:ext cx="129770" cy="70192"/>
              <a:chOff x="7336661" y="3050183"/>
              <a:chExt cx="442947" cy="141813"/>
            </a:xfrm>
          </p:grpSpPr>
          <p:cxnSp>
            <p:nvCxnSpPr>
              <p:cNvPr id="252" name="Straight Connector 251"/>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53" name="Straight Connector 252"/>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54" name="Straight Connector 253"/>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55" name="Group 254"/>
            <p:cNvGrpSpPr/>
            <p:nvPr/>
          </p:nvGrpSpPr>
          <p:grpSpPr>
            <a:xfrm>
              <a:off x="10349835" y="2328674"/>
              <a:ext cx="129770" cy="70192"/>
              <a:chOff x="7336661" y="3050183"/>
              <a:chExt cx="442947" cy="141813"/>
            </a:xfrm>
          </p:grpSpPr>
          <p:cxnSp>
            <p:nvCxnSpPr>
              <p:cNvPr id="256" name="Straight Connector 255"/>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57" name="Straight Connector 256"/>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58" name="Straight Connector 257"/>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59" name="Group 258"/>
            <p:cNvGrpSpPr/>
            <p:nvPr/>
          </p:nvGrpSpPr>
          <p:grpSpPr>
            <a:xfrm>
              <a:off x="5919540" y="1779410"/>
              <a:ext cx="129770" cy="70192"/>
              <a:chOff x="7336661" y="3050183"/>
              <a:chExt cx="442947" cy="141813"/>
            </a:xfrm>
          </p:grpSpPr>
          <p:cxnSp>
            <p:nvCxnSpPr>
              <p:cNvPr id="260" name="Straight Connector 259"/>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61" name="Straight Connector 260"/>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62" name="Straight Connector 261"/>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63" name="Group 262"/>
            <p:cNvGrpSpPr/>
            <p:nvPr/>
          </p:nvGrpSpPr>
          <p:grpSpPr>
            <a:xfrm>
              <a:off x="1900796" y="925556"/>
              <a:ext cx="664422" cy="189084"/>
              <a:chOff x="7336661" y="3050183"/>
              <a:chExt cx="442947" cy="141813"/>
            </a:xfrm>
          </p:grpSpPr>
          <p:cxnSp>
            <p:nvCxnSpPr>
              <p:cNvPr id="264" name="Straight Connector 263"/>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65" name="Straight Connector 264"/>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66" name="Straight Connector 265"/>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67" name="Group 266"/>
            <p:cNvGrpSpPr/>
            <p:nvPr/>
          </p:nvGrpSpPr>
          <p:grpSpPr>
            <a:xfrm>
              <a:off x="2189802" y="406937"/>
              <a:ext cx="129770" cy="70192"/>
              <a:chOff x="7336661" y="3050183"/>
              <a:chExt cx="442947" cy="141813"/>
            </a:xfrm>
          </p:grpSpPr>
          <p:cxnSp>
            <p:nvCxnSpPr>
              <p:cNvPr id="268" name="Straight Connector 267"/>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69" name="Straight Connector 268"/>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70" name="Straight Connector 269"/>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71" name="Group 270"/>
            <p:cNvGrpSpPr/>
            <p:nvPr/>
          </p:nvGrpSpPr>
          <p:grpSpPr>
            <a:xfrm>
              <a:off x="2961264" y="1055549"/>
              <a:ext cx="129770" cy="70192"/>
              <a:chOff x="7336661" y="3050183"/>
              <a:chExt cx="442947" cy="141813"/>
            </a:xfrm>
          </p:grpSpPr>
          <p:cxnSp>
            <p:nvCxnSpPr>
              <p:cNvPr id="272" name="Straight Connector 271"/>
              <p:cNvCxnSpPr/>
              <p:nvPr/>
            </p:nvCxnSpPr>
            <p:spPr>
              <a:xfrm flipV="1">
                <a:off x="7336661" y="3050183"/>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73" name="Straight Connector 272"/>
              <p:cNvCxnSpPr/>
              <p:nvPr/>
            </p:nvCxnSpPr>
            <p:spPr>
              <a:xfrm flipV="1">
                <a:off x="7570991" y="3052378"/>
                <a:ext cx="208617" cy="137423"/>
              </a:xfrm>
              <a:prstGeom prst="line">
                <a:avLst/>
              </a:prstGeom>
            </p:spPr>
            <p:style>
              <a:lnRef idx="1">
                <a:schemeClr val="accent6"/>
              </a:lnRef>
              <a:fillRef idx="0">
                <a:schemeClr val="accent6"/>
              </a:fillRef>
              <a:effectRef idx="0">
                <a:schemeClr val="accent6"/>
              </a:effectRef>
              <a:fontRef idx="minor">
                <a:schemeClr val="tx1"/>
              </a:fontRef>
            </p:style>
          </p:cxnSp>
          <p:cxnSp>
            <p:nvCxnSpPr>
              <p:cNvPr id="274" name="Straight Connector 273"/>
              <p:cNvCxnSpPr/>
              <p:nvPr/>
            </p:nvCxnSpPr>
            <p:spPr>
              <a:xfrm flipH="1" flipV="1">
                <a:off x="7545278" y="3050183"/>
                <a:ext cx="22399" cy="141813"/>
              </a:xfrm>
              <a:prstGeom prst="line">
                <a:avLst/>
              </a:prstGeom>
            </p:spPr>
            <p:style>
              <a:lnRef idx="1">
                <a:schemeClr val="accent6"/>
              </a:lnRef>
              <a:fillRef idx="0">
                <a:schemeClr val="accent6"/>
              </a:fillRef>
              <a:effectRef idx="0">
                <a:schemeClr val="accent6"/>
              </a:effectRef>
              <a:fontRef idx="minor">
                <a:schemeClr val="tx1"/>
              </a:fontRef>
            </p:style>
          </p:cxnSp>
        </p:grpSp>
      </p:grpSp>
    </p:spTree>
    <p:extLst>
      <p:ext uri="{BB962C8B-B14F-4D97-AF65-F5344CB8AC3E}">
        <p14:creationId xmlns:p14="http://schemas.microsoft.com/office/powerpoint/2010/main" val="39202483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ounded Rectangle 141"/>
          <p:cNvSpPr/>
          <p:nvPr/>
        </p:nvSpPr>
        <p:spPr>
          <a:xfrm>
            <a:off x="156777" y="2069748"/>
            <a:ext cx="8873560" cy="31359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1" name="Group 140"/>
          <p:cNvGrpSpPr/>
          <p:nvPr/>
        </p:nvGrpSpPr>
        <p:grpSpPr>
          <a:xfrm>
            <a:off x="317808" y="2633171"/>
            <a:ext cx="8584780" cy="1802168"/>
            <a:chOff x="437606" y="265505"/>
            <a:chExt cx="8584780" cy="1802168"/>
          </a:xfrm>
        </p:grpSpPr>
        <p:grpSp>
          <p:nvGrpSpPr>
            <p:cNvPr id="97" name="Group 96"/>
            <p:cNvGrpSpPr/>
            <p:nvPr/>
          </p:nvGrpSpPr>
          <p:grpSpPr>
            <a:xfrm>
              <a:off x="7442540" y="586947"/>
              <a:ext cx="1579846" cy="834258"/>
              <a:chOff x="5243179" y="812960"/>
              <a:chExt cx="2785704" cy="1471027"/>
            </a:xfrm>
          </p:grpSpPr>
          <p:sp>
            <p:nvSpPr>
              <p:cNvPr id="98" name="Cube 97"/>
              <p:cNvSpPr/>
              <p:nvPr/>
            </p:nvSpPr>
            <p:spPr>
              <a:xfrm>
                <a:off x="5243179" y="812960"/>
                <a:ext cx="2785704" cy="1471027"/>
              </a:xfrm>
              <a:prstGeom prst="cube">
                <a:avLst>
                  <a:gd name="adj" fmla="val 13406"/>
                </a:avLst>
              </a:prstGeom>
            </p:spPr>
            <p:style>
              <a:lnRef idx="1">
                <a:schemeClr val="accent5"/>
              </a:lnRef>
              <a:fillRef idx="2">
                <a:schemeClr val="accent5"/>
              </a:fillRef>
              <a:effectRef idx="1">
                <a:schemeClr val="accent5"/>
              </a:effectRef>
              <a:fontRef idx="minor">
                <a:schemeClr val="dk1"/>
              </a:fontRef>
            </p:style>
            <p:txBody>
              <a:bodyPr lIns="130615" tIns="65308" rIns="130615" bIns="65308" spcCol="0" rtlCol="0" anchor="ctr"/>
              <a:lstStyle/>
              <a:p>
                <a:pPr algn="ctr"/>
                <a:endParaRPr lang="en-US"/>
              </a:p>
            </p:txBody>
          </p:sp>
          <p:sp>
            <p:nvSpPr>
              <p:cNvPr id="99" name="Rectangle 98"/>
              <p:cNvSpPr/>
              <p:nvPr/>
            </p:nvSpPr>
            <p:spPr>
              <a:xfrm>
                <a:off x="5565867" y="1176189"/>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00" name="Rectangle 99"/>
              <p:cNvSpPr/>
              <p:nvPr/>
            </p:nvSpPr>
            <p:spPr>
              <a:xfrm>
                <a:off x="6211825" y="1176189"/>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01" name="Rectangle 100"/>
              <p:cNvSpPr/>
              <p:nvPr/>
            </p:nvSpPr>
            <p:spPr>
              <a:xfrm>
                <a:off x="6857785" y="1176189"/>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02" name="Rectangle 101"/>
              <p:cNvSpPr/>
              <p:nvPr/>
            </p:nvSpPr>
            <p:spPr>
              <a:xfrm>
                <a:off x="5572345" y="1463636"/>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03" name="Rectangle 102"/>
              <p:cNvSpPr/>
              <p:nvPr/>
            </p:nvSpPr>
            <p:spPr>
              <a:xfrm>
                <a:off x="6218302" y="1463636"/>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04" name="Rectangle 103"/>
              <p:cNvSpPr/>
              <p:nvPr/>
            </p:nvSpPr>
            <p:spPr>
              <a:xfrm>
                <a:off x="6864262" y="1463636"/>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05" name="Rectangle 104"/>
              <p:cNvSpPr/>
              <p:nvPr/>
            </p:nvSpPr>
            <p:spPr>
              <a:xfrm>
                <a:off x="5578822" y="1751074"/>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06" name="Rectangle 105"/>
              <p:cNvSpPr/>
              <p:nvPr/>
            </p:nvSpPr>
            <p:spPr>
              <a:xfrm>
                <a:off x="6224782" y="1751074"/>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sp>
            <p:nvSpPr>
              <p:cNvPr id="107" name="Rectangle 106"/>
              <p:cNvSpPr/>
              <p:nvPr/>
            </p:nvSpPr>
            <p:spPr>
              <a:xfrm>
                <a:off x="6870738" y="1751074"/>
                <a:ext cx="675405" cy="300979"/>
              </a:xfrm>
              <a:prstGeom prst="rect">
                <a:avLst/>
              </a:prstGeom>
            </p:spPr>
            <p:style>
              <a:lnRef idx="1">
                <a:schemeClr val="accent5"/>
              </a:lnRef>
              <a:fillRef idx="3">
                <a:schemeClr val="accent5"/>
              </a:fillRef>
              <a:effectRef idx="2">
                <a:schemeClr val="accent5"/>
              </a:effectRef>
              <a:fontRef idx="minor">
                <a:schemeClr val="lt1"/>
              </a:fontRef>
            </p:style>
            <p:txBody>
              <a:bodyPr lIns="130615" tIns="65308" rIns="130615" bIns="65308" spcCol="0" rtlCol="0" anchor="ctr"/>
              <a:lstStyle/>
              <a:p>
                <a:pPr algn="ctr"/>
                <a:endParaRPr lang="en-US"/>
              </a:p>
            </p:txBody>
          </p:sp>
        </p:grpSp>
        <p:grpSp>
          <p:nvGrpSpPr>
            <p:cNvPr id="108" name="Group 107"/>
            <p:cNvGrpSpPr/>
            <p:nvPr/>
          </p:nvGrpSpPr>
          <p:grpSpPr>
            <a:xfrm>
              <a:off x="943300" y="686285"/>
              <a:ext cx="357129" cy="1295306"/>
              <a:chOff x="7069531" y="3703030"/>
              <a:chExt cx="559872" cy="2284491"/>
            </a:xfrm>
          </p:grpSpPr>
          <p:grpSp>
            <p:nvGrpSpPr>
              <p:cNvPr id="109" name="Group 108"/>
              <p:cNvGrpSpPr/>
              <p:nvPr/>
            </p:nvGrpSpPr>
            <p:grpSpPr>
              <a:xfrm>
                <a:off x="7069531" y="3707210"/>
                <a:ext cx="559872" cy="2280311"/>
                <a:chOff x="6540939" y="3714038"/>
                <a:chExt cx="559872" cy="2280311"/>
              </a:xfrm>
            </p:grpSpPr>
            <p:sp>
              <p:nvSpPr>
                <p:cNvPr id="111" name="Freeform 110"/>
                <p:cNvSpPr/>
                <p:nvPr/>
              </p:nvSpPr>
              <p:spPr>
                <a:xfrm>
                  <a:off x="6540939" y="3727693"/>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3"/>
                    </a:gs>
                    <a:gs pos="100000">
                      <a:schemeClr val="accent3">
                        <a:tint val="15000"/>
                        <a:satMod val="350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2" name="Freeform 111"/>
                <p:cNvSpPr/>
                <p:nvPr/>
              </p:nvSpPr>
              <p:spPr>
                <a:xfrm flipH="1">
                  <a:off x="6814048" y="3714038"/>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6"/>
                    </a:gs>
                    <a:gs pos="100000">
                      <a:schemeClr val="accent6">
                        <a:tint val="15000"/>
                        <a:satMod val="350000"/>
                      </a:schemeClr>
                    </a:gs>
                  </a:gsLst>
                </a:gradFill>
                <a:ln>
                  <a:gradFill flip="none" rotWithShape="1">
                    <a:gsLst>
                      <a:gs pos="0">
                        <a:schemeClr val="accent6">
                          <a:shade val="95000"/>
                          <a:satMod val="105000"/>
                        </a:schemeClr>
                      </a:gs>
                      <a:gs pos="100000">
                        <a:schemeClr val="accent6">
                          <a:lumMod val="40000"/>
                          <a:lumOff val="60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10" name="Sun 109"/>
              <p:cNvSpPr/>
              <p:nvPr/>
            </p:nvSpPr>
            <p:spPr>
              <a:xfrm>
                <a:off x="7225558" y="3703030"/>
                <a:ext cx="253640" cy="274845"/>
              </a:xfrm>
              <a:prstGeom prst="su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13" name="Sun 112"/>
            <p:cNvSpPr/>
            <p:nvPr/>
          </p:nvSpPr>
          <p:spPr>
            <a:xfrm>
              <a:off x="4271729" y="899719"/>
              <a:ext cx="256003" cy="226936"/>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sp>
          <p:nvSpPr>
            <p:cNvPr id="114" name="Sun 113"/>
            <p:cNvSpPr/>
            <p:nvPr/>
          </p:nvSpPr>
          <p:spPr>
            <a:xfrm>
              <a:off x="1300429" y="523279"/>
              <a:ext cx="380460" cy="366460"/>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15" name="Sun 114"/>
            <p:cNvSpPr/>
            <p:nvPr/>
          </p:nvSpPr>
          <p:spPr>
            <a:xfrm>
              <a:off x="1611582" y="892766"/>
              <a:ext cx="210812" cy="20305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grpSp>
          <p:nvGrpSpPr>
            <p:cNvPr id="116" name="Group 115"/>
            <p:cNvGrpSpPr/>
            <p:nvPr/>
          </p:nvGrpSpPr>
          <p:grpSpPr>
            <a:xfrm>
              <a:off x="3914600" y="621317"/>
              <a:ext cx="357129" cy="1292936"/>
              <a:chOff x="6540939" y="3714038"/>
              <a:chExt cx="559872" cy="2280311"/>
            </a:xfrm>
          </p:grpSpPr>
          <p:sp>
            <p:nvSpPr>
              <p:cNvPr id="117" name="Freeform 116"/>
              <p:cNvSpPr/>
              <p:nvPr/>
            </p:nvSpPr>
            <p:spPr>
              <a:xfrm>
                <a:off x="6540939" y="3727693"/>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3"/>
                  </a:gs>
                  <a:gs pos="100000">
                    <a:schemeClr val="accent3">
                      <a:tint val="15000"/>
                      <a:satMod val="350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8" name="Freeform 117"/>
              <p:cNvSpPr/>
              <p:nvPr/>
            </p:nvSpPr>
            <p:spPr>
              <a:xfrm flipH="1">
                <a:off x="6814048" y="3714038"/>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6"/>
                  </a:gs>
                  <a:gs pos="100000">
                    <a:schemeClr val="accent6">
                      <a:tint val="15000"/>
                      <a:satMod val="350000"/>
                    </a:schemeClr>
                  </a:gs>
                </a:gsLst>
              </a:gradFill>
              <a:ln>
                <a:gradFill flip="none" rotWithShape="1">
                  <a:gsLst>
                    <a:gs pos="0">
                      <a:schemeClr val="accent6">
                        <a:shade val="95000"/>
                        <a:satMod val="105000"/>
                      </a:schemeClr>
                    </a:gs>
                    <a:gs pos="100000">
                      <a:schemeClr val="accent6">
                        <a:lumMod val="40000"/>
                        <a:lumOff val="60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19" name="Sun 118"/>
            <p:cNvSpPr/>
            <p:nvPr/>
          </p:nvSpPr>
          <p:spPr>
            <a:xfrm>
              <a:off x="4023770" y="548028"/>
              <a:ext cx="147871" cy="142429"/>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grpSp>
          <p:nvGrpSpPr>
            <p:cNvPr id="120" name="Group 119"/>
            <p:cNvGrpSpPr/>
            <p:nvPr/>
          </p:nvGrpSpPr>
          <p:grpSpPr>
            <a:xfrm>
              <a:off x="4610960" y="721729"/>
              <a:ext cx="357122" cy="1345944"/>
              <a:chOff x="4610960" y="721729"/>
              <a:chExt cx="357122" cy="1345944"/>
            </a:xfrm>
          </p:grpSpPr>
          <p:grpSp>
            <p:nvGrpSpPr>
              <p:cNvPr id="121" name="Group 120"/>
              <p:cNvGrpSpPr/>
              <p:nvPr/>
            </p:nvGrpSpPr>
            <p:grpSpPr>
              <a:xfrm>
                <a:off x="4610960" y="774737"/>
                <a:ext cx="357122" cy="1292936"/>
                <a:chOff x="6540949" y="3714038"/>
                <a:chExt cx="559862" cy="2280311"/>
              </a:xfrm>
            </p:grpSpPr>
            <p:sp>
              <p:nvSpPr>
                <p:cNvPr id="123" name="Freeform 122"/>
                <p:cNvSpPr/>
                <p:nvPr/>
              </p:nvSpPr>
              <p:spPr>
                <a:xfrm>
                  <a:off x="6540949" y="3727692"/>
                  <a:ext cx="286763" cy="2266657"/>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3"/>
                    </a:gs>
                    <a:gs pos="100000">
                      <a:schemeClr val="accent3">
                        <a:tint val="15000"/>
                        <a:satMod val="350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4" name="Freeform 123"/>
                <p:cNvSpPr/>
                <p:nvPr/>
              </p:nvSpPr>
              <p:spPr>
                <a:xfrm flipH="1">
                  <a:off x="6814048" y="3714038"/>
                  <a:ext cx="286763" cy="2266657"/>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6"/>
                    </a:gs>
                    <a:gs pos="100000">
                      <a:schemeClr val="accent6">
                        <a:tint val="15000"/>
                        <a:satMod val="350000"/>
                      </a:schemeClr>
                    </a:gs>
                  </a:gsLst>
                </a:gradFill>
                <a:ln>
                  <a:gradFill flip="none" rotWithShape="1">
                    <a:gsLst>
                      <a:gs pos="0">
                        <a:schemeClr val="accent6">
                          <a:shade val="95000"/>
                          <a:satMod val="105000"/>
                        </a:schemeClr>
                      </a:gs>
                      <a:gs pos="100000">
                        <a:schemeClr val="accent6">
                          <a:lumMod val="40000"/>
                          <a:lumOff val="60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22" name="Sun 121"/>
              <p:cNvSpPr/>
              <p:nvPr/>
            </p:nvSpPr>
            <p:spPr>
              <a:xfrm>
                <a:off x="4719944" y="721729"/>
                <a:ext cx="147871" cy="142429"/>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grpSp>
        <p:grpSp>
          <p:nvGrpSpPr>
            <p:cNvPr id="125" name="Group 124"/>
            <p:cNvGrpSpPr/>
            <p:nvPr/>
          </p:nvGrpSpPr>
          <p:grpSpPr>
            <a:xfrm>
              <a:off x="5073312" y="486630"/>
              <a:ext cx="357129" cy="1348071"/>
              <a:chOff x="5073312" y="486630"/>
              <a:chExt cx="357129" cy="1348071"/>
            </a:xfrm>
          </p:grpSpPr>
          <p:grpSp>
            <p:nvGrpSpPr>
              <p:cNvPr id="126" name="Group 125"/>
              <p:cNvGrpSpPr/>
              <p:nvPr/>
            </p:nvGrpSpPr>
            <p:grpSpPr>
              <a:xfrm>
                <a:off x="5073312" y="541765"/>
                <a:ext cx="357129" cy="1292936"/>
                <a:chOff x="6540939" y="3714038"/>
                <a:chExt cx="559872" cy="2280311"/>
              </a:xfrm>
            </p:grpSpPr>
            <p:sp>
              <p:nvSpPr>
                <p:cNvPr id="128" name="Freeform 127"/>
                <p:cNvSpPr/>
                <p:nvPr/>
              </p:nvSpPr>
              <p:spPr>
                <a:xfrm>
                  <a:off x="6540939" y="3727693"/>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3"/>
                    </a:gs>
                    <a:gs pos="100000">
                      <a:schemeClr val="accent3">
                        <a:tint val="15000"/>
                        <a:satMod val="350000"/>
                      </a:schemeClr>
                    </a:gs>
                  </a:gsLst>
                  <a:lin ang="5400000" scaled="0"/>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9" name="Freeform 128"/>
                <p:cNvSpPr/>
                <p:nvPr/>
              </p:nvSpPr>
              <p:spPr>
                <a:xfrm flipH="1">
                  <a:off x="6814048" y="3714038"/>
                  <a:ext cx="286763" cy="2266656"/>
                </a:xfrm>
                <a:custGeom>
                  <a:avLst/>
                  <a:gdLst>
                    <a:gd name="connsiteX0" fmla="*/ 286763 w 286763"/>
                    <a:gd name="connsiteY0" fmla="*/ 0 h 2266656"/>
                    <a:gd name="connsiteX1" fmla="*/ 273108 w 286763"/>
                    <a:gd name="connsiteY1" fmla="*/ 2266656 h 2266656"/>
                    <a:gd name="connsiteX2" fmla="*/ 0 w 286763"/>
                    <a:gd name="connsiteY2" fmla="*/ 1966256 h 2266656"/>
                    <a:gd name="connsiteX3" fmla="*/ 286763 w 286763"/>
                    <a:gd name="connsiteY3" fmla="*/ 0 h 2266656"/>
                  </a:gdLst>
                  <a:ahLst/>
                  <a:cxnLst>
                    <a:cxn ang="0">
                      <a:pos x="connsiteX0" y="connsiteY0"/>
                    </a:cxn>
                    <a:cxn ang="0">
                      <a:pos x="connsiteX1" y="connsiteY1"/>
                    </a:cxn>
                    <a:cxn ang="0">
                      <a:pos x="connsiteX2" y="connsiteY2"/>
                    </a:cxn>
                    <a:cxn ang="0">
                      <a:pos x="connsiteX3" y="connsiteY3"/>
                    </a:cxn>
                  </a:cxnLst>
                  <a:rect l="l" t="t" r="r" b="b"/>
                  <a:pathLst>
                    <a:path w="286763" h="2266656">
                      <a:moveTo>
                        <a:pt x="286763" y="0"/>
                      </a:moveTo>
                      <a:cubicBezTo>
                        <a:pt x="282211" y="755552"/>
                        <a:pt x="277660" y="1511104"/>
                        <a:pt x="273108" y="2266656"/>
                      </a:cubicBezTo>
                      <a:lnTo>
                        <a:pt x="0" y="1966256"/>
                      </a:lnTo>
                      <a:lnTo>
                        <a:pt x="286763" y="0"/>
                      </a:lnTo>
                      <a:close/>
                    </a:path>
                  </a:pathLst>
                </a:custGeom>
                <a:gradFill>
                  <a:gsLst>
                    <a:gs pos="0">
                      <a:schemeClr val="accent6"/>
                    </a:gs>
                    <a:gs pos="100000">
                      <a:schemeClr val="accent6">
                        <a:tint val="15000"/>
                        <a:satMod val="350000"/>
                      </a:schemeClr>
                    </a:gs>
                  </a:gsLst>
                </a:gradFill>
                <a:ln>
                  <a:gradFill flip="none" rotWithShape="1">
                    <a:gsLst>
                      <a:gs pos="0">
                        <a:schemeClr val="accent6">
                          <a:shade val="95000"/>
                          <a:satMod val="105000"/>
                        </a:schemeClr>
                      </a:gs>
                      <a:gs pos="100000">
                        <a:schemeClr val="accent6">
                          <a:lumMod val="40000"/>
                          <a:lumOff val="60000"/>
                        </a:schemeClr>
                      </a:gs>
                    </a:gsLst>
                    <a:path path="circle">
                      <a:fillToRect l="100000" t="100000"/>
                    </a:path>
                    <a:tileRect r="-100000" b="-100000"/>
                  </a:gra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27" name="Sun 126"/>
              <p:cNvSpPr/>
              <p:nvPr/>
            </p:nvSpPr>
            <p:spPr>
              <a:xfrm>
                <a:off x="5180544" y="486630"/>
                <a:ext cx="147871" cy="142429"/>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grpSp>
        <p:sp>
          <p:nvSpPr>
            <p:cNvPr id="130" name="Sun 129"/>
            <p:cNvSpPr/>
            <p:nvPr/>
          </p:nvSpPr>
          <p:spPr>
            <a:xfrm>
              <a:off x="4445132" y="430181"/>
              <a:ext cx="212944" cy="188766"/>
            </a:xfrm>
            <a:prstGeom prst="sun">
              <a:avLst/>
            </a:prstGeom>
          </p:spPr>
          <p:style>
            <a:lnRef idx="1">
              <a:schemeClr val="accent6"/>
            </a:lnRef>
            <a:fillRef idx="3">
              <a:schemeClr val="accent6"/>
            </a:fillRef>
            <a:effectRef idx="2">
              <a:schemeClr val="accent6"/>
            </a:effectRef>
            <a:fontRef idx="minor">
              <a:schemeClr val="lt1"/>
            </a:fontRef>
          </p:style>
          <p:txBody>
            <a:bodyPr lIns="130615" tIns="65308" rIns="130615" bIns="65308" spcCol="0" rtlCol="0" anchor="ctr"/>
            <a:lstStyle/>
            <a:p>
              <a:pPr algn="ctr"/>
              <a:endParaRPr lang="en-US"/>
            </a:p>
          </p:txBody>
        </p:sp>
        <p:sp>
          <p:nvSpPr>
            <p:cNvPr id="131" name="Sun 130"/>
            <p:cNvSpPr/>
            <p:nvPr/>
          </p:nvSpPr>
          <p:spPr>
            <a:xfrm>
              <a:off x="437606" y="693117"/>
              <a:ext cx="380460" cy="366460"/>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32" name="Sun 131"/>
            <p:cNvSpPr/>
            <p:nvPr/>
          </p:nvSpPr>
          <p:spPr>
            <a:xfrm>
              <a:off x="765416" y="1300721"/>
              <a:ext cx="210812" cy="20305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33" name="Sun 132"/>
            <p:cNvSpPr/>
            <p:nvPr/>
          </p:nvSpPr>
          <p:spPr>
            <a:xfrm>
              <a:off x="1268361" y="1130883"/>
              <a:ext cx="380460" cy="366460"/>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34" name="Sun 133"/>
            <p:cNvSpPr/>
            <p:nvPr/>
          </p:nvSpPr>
          <p:spPr>
            <a:xfrm>
              <a:off x="937420" y="478156"/>
              <a:ext cx="210812" cy="20305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35" name="Sun 134"/>
            <p:cNvSpPr/>
            <p:nvPr/>
          </p:nvSpPr>
          <p:spPr>
            <a:xfrm>
              <a:off x="1825934" y="719876"/>
              <a:ext cx="210812" cy="20305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36" name="Sun 135"/>
            <p:cNvSpPr/>
            <p:nvPr/>
          </p:nvSpPr>
          <p:spPr>
            <a:xfrm>
              <a:off x="629486" y="265505"/>
              <a:ext cx="210812" cy="203055"/>
            </a:xfrm>
            <a:prstGeom prst="sun">
              <a:avLst/>
            </a:prstGeom>
          </p:spPr>
          <p:style>
            <a:lnRef idx="1">
              <a:schemeClr val="accent2"/>
            </a:lnRef>
            <a:fillRef idx="3">
              <a:schemeClr val="accent2"/>
            </a:fillRef>
            <a:effectRef idx="2">
              <a:schemeClr val="accent2"/>
            </a:effectRef>
            <a:fontRef idx="minor">
              <a:schemeClr val="lt1"/>
            </a:fontRef>
          </p:style>
          <p:txBody>
            <a:bodyPr lIns="130615" tIns="65308" rIns="130615" bIns="65308" spcCol="0" rtlCol="0" anchor="ctr"/>
            <a:lstStyle/>
            <a:p>
              <a:pPr algn="ctr"/>
              <a:endParaRPr lang="en-US"/>
            </a:p>
          </p:txBody>
        </p:sp>
        <p:sp>
          <p:nvSpPr>
            <p:cNvPr id="137" name="Notched Right Arrow 136"/>
            <p:cNvSpPr/>
            <p:nvPr/>
          </p:nvSpPr>
          <p:spPr>
            <a:xfrm>
              <a:off x="2152895" y="472208"/>
              <a:ext cx="1595311" cy="783900"/>
            </a:xfrm>
            <a:prstGeom prst="notchedRightArrow">
              <a:avLst>
                <a:gd name="adj1" fmla="val 65808"/>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Sensed Data</a:t>
              </a:r>
              <a:endParaRPr lang="en-US" sz="1600" dirty="0"/>
            </a:p>
          </p:txBody>
        </p:sp>
        <p:sp>
          <p:nvSpPr>
            <p:cNvPr id="138" name="Notched Right Arrow 137"/>
            <p:cNvSpPr/>
            <p:nvPr/>
          </p:nvSpPr>
          <p:spPr>
            <a:xfrm>
              <a:off x="5604338" y="468560"/>
              <a:ext cx="1595311" cy="783900"/>
            </a:xfrm>
            <a:prstGeom prst="notchedRightArrow">
              <a:avLst>
                <a:gd name="adj1" fmla="val 65808"/>
                <a:gd name="adj2" fmla="val 50000"/>
              </a:avLst>
            </a:prstGeom>
          </p:spPr>
          <p:style>
            <a:lnRef idx="1">
              <a:schemeClr val="accent1"/>
            </a:lnRef>
            <a:fillRef idx="2">
              <a:schemeClr val="accent1"/>
            </a:fillRef>
            <a:effectRef idx="1">
              <a:schemeClr val="accent1"/>
            </a:effectRef>
            <a:fontRef idx="minor">
              <a:schemeClr val="dk1"/>
            </a:fontRef>
          </p:style>
          <p:txBody>
            <a:bodyPr wrap="none" lIns="0" tIns="0" rIns="0" bIns="0" rtlCol="0" anchor="ctr"/>
            <a:lstStyle/>
            <a:p>
              <a:pPr algn="ctr"/>
              <a:r>
                <a:rPr lang="en-US" sz="1600" dirty="0" smtClean="0"/>
                <a:t>Sensed Data,</a:t>
              </a:r>
            </a:p>
            <a:p>
              <a:pPr algn="ctr"/>
              <a:r>
                <a:rPr lang="en-US" sz="1600" dirty="0" smtClean="0"/>
                <a:t>Digested Data</a:t>
              </a:r>
              <a:endParaRPr lang="en-US" sz="1600" dirty="0"/>
            </a:p>
          </p:txBody>
        </p:sp>
        <p:sp>
          <p:nvSpPr>
            <p:cNvPr id="139" name="Notched Right Arrow 138"/>
            <p:cNvSpPr/>
            <p:nvPr/>
          </p:nvSpPr>
          <p:spPr>
            <a:xfrm flipH="1">
              <a:off x="2152895" y="1252171"/>
              <a:ext cx="1595311" cy="783900"/>
            </a:xfrm>
            <a:prstGeom prst="notchedRightArrow">
              <a:avLst>
                <a:gd name="adj1" fmla="val 65808"/>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Location Control</a:t>
              </a:r>
              <a:endParaRPr lang="en-US" sz="1600" dirty="0"/>
            </a:p>
          </p:txBody>
        </p:sp>
        <p:sp>
          <p:nvSpPr>
            <p:cNvPr id="140" name="Notched Right Arrow 139"/>
            <p:cNvSpPr/>
            <p:nvPr/>
          </p:nvSpPr>
          <p:spPr>
            <a:xfrm flipH="1">
              <a:off x="5604338" y="1248523"/>
              <a:ext cx="1595311" cy="783900"/>
            </a:xfrm>
            <a:prstGeom prst="notchedRightArrow">
              <a:avLst>
                <a:gd name="adj1" fmla="val 65808"/>
                <a:gd name="adj2" fmla="val 50000"/>
              </a:avLst>
            </a:prstGeom>
          </p:spPr>
          <p:style>
            <a:lnRef idx="1">
              <a:schemeClr val="accent1"/>
            </a:lnRef>
            <a:fillRef idx="2">
              <a:schemeClr val="accent1"/>
            </a:fillRef>
            <a:effectRef idx="1">
              <a:schemeClr val="accent1"/>
            </a:effectRef>
            <a:fontRef idx="minor">
              <a:schemeClr val="dk1"/>
            </a:fontRef>
          </p:style>
          <p:txBody>
            <a:bodyPr wrap="none" lIns="0" tIns="0" rIns="0" bIns="0" rtlCol="0" anchor="ctr"/>
            <a:lstStyle/>
            <a:p>
              <a:pPr algn="ctr"/>
              <a:r>
                <a:rPr lang="en-US" sz="1600" dirty="0" smtClean="0"/>
                <a:t>Data request,</a:t>
              </a:r>
            </a:p>
            <a:p>
              <a:pPr algn="ctr"/>
              <a:r>
                <a:rPr lang="en-US" sz="1600" dirty="0" smtClean="0"/>
                <a:t>priority</a:t>
              </a:r>
              <a:endParaRPr lang="en-US" sz="1600" dirty="0"/>
            </a:p>
          </p:txBody>
        </p:sp>
      </p:grpSp>
    </p:spTree>
    <p:extLst>
      <p:ext uri="{BB962C8B-B14F-4D97-AF65-F5344CB8AC3E}">
        <p14:creationId xmlns:p14="http://schemas.microsoft.com/office/powerpoint/2010/main" val="12878460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14114" y="859027"/>
            <a:ext cx="7276635" cy="5372084"/>
            <a:chOff x="1883500" y="1369479"/>
            <a:chExt cx="7276635" cy="5372084"/>
          </a:xfrm>
        </p:grpSpPr>
        <p:sp>
          <p:nvSpPr>
            <p:cNvPr id="4" name="Freeform 3"/>
            <p:cNvSpPr/>
            <p:nvPr/>
          </p:nvSpPr>
          <p:spPr>
            <a:xfrm>
              <a:off x="2757074" y="2916265"/>
              <a:ext cx="813262" cy="528620"/>
            </a:xfrm>
            <a:custGeom>
              <a:avLst/>
              <a:gdLst>
                <a:gd name="connsiteX0" fmla="*/ 0 w 813262"/>
                <a:gd name="connsiteY0" fmla="*/ 88105 h 528620"/>
                <a:gd name="connsiteX1" fmla="*/ 88105 w 813262"/>
                <a:gd name="connsiteY1" fmla="*/ 0 h 528620"/>
                <a:gd name="connsiteX2" fmla="*/ 725157 w 813262"/>
                <a:gd name="connsiteY2" fmla="*/ 0 h 528620"/>
                <a:gd name="connsiteX3" fmla="*/ 813262 w 813262"/>
                <a:gd name="connsiteY3" fmla="*/ 88105 h 528620"/>
                <a:gd name="connsiteX4" fmla="*/ 813262 w 813262"/>
                <a:gd name="connsiteY4" fmla="*/ 440515 h 528620"/>
                <a:gd name="connsiteX5" fmla="*/ 725157 w 813262"/>
                <a:gd name="connsiteY5" fmla="*/ 528620 h 528620"/>
                <a:gd name="connsiteX6" fmla="*/ 88105 w 813262"/>
                <a:gd name="connsiteY6" fmla="*/ 528620 h 528620"/>
                <a:gd name="connsiteX7" fmla="*/ 0 w 813262"/>
                <a:gd name="connsiteY7" fmla="*/ 440515 h 528620"/>
                <a:gd name="connsiteX8" fmla="*/ 0 w 813262"/>
                <a:gd name="connsiteY8" fmla="*/ 88105 h 5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262" h="528620">
                  <a:moveTo>
                    <a:pt x="0" y="88105"/>
                  </a:moveTo>
                  <a:cubicBezTo>
                    <a:pt x="0" y="39446"/>
                    <a:pt x="39446" y="0"/>
                    <a:pt x="88105" y="0"/>
                  </a:cubicBezTo>
                  <a:lnTo>
                    <a:pt x="725157" y="0"/>
                  </a:lnTo>
                  <a:cubicBezTo>
                    <a:pt x="773816" y="0"/>
                    <a:pt x="813262" y="39446"/>
                    <a:pt x="813262" y="88105"/>
                  </a:cubicBezTo>
                  <a:lnTo>
                    <a:pt x="813262" y="440515"/>
                  </a:lnTo>
                  <a:cubicBezTo>
                    <a:pt x="813262" y="489174"/>
                    <a:pt x="773816" y="528620"/>
                    <a:pt x="725157" y="528620"/>
                  </a:cubicBezTo>
                  <a:lnTo>
                    <a:pt x="88105" y="528620"/>
                  </a:lnTo>
                  <a:cubicBezTo>
                    <a:pt x="39446" y="528620"/>
                    <a:pt x="0" y="489174"/>
                    <a:pt x="0" y="440515"/>
                  </a:cubicBezTo>
                  <a:lnTo>
                    <a:pt x="0" y="88105"/>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66702">
                <a:lnSpc>
                  <a:spcPct val="90000"/>
                </a:lnSpc>
                <a:spcBef>
                  <a:spcPct val="0"/>
                </a:spcBef>
                <a:spcAft>
                  <a:spcPct val="35000"/>
                </a:spcAft>
              </a:pPr>
              <a:r>
                <a:rPr lang="en-US" sz="1100">
                  <a:solidFill>
                    <a:srgbClr val="000000"/>
                  </a:solidFill>
                </a:rPr>
                <a:t>Information sharing with neighbors</a:t>
              </a:r>
              <a:endParaRPr lang="en-US" sz="1100" dirty="0">
                <a:solidFill>
                  <a:srgbClr val="000000"/>
                </a:solidFill>
              </a:endParaRPr>
            </a:p>
          </p:txBody>
        </p:sp>
        <p:sp>
          <p:nvSpPr>
            <p:cNvPr id="5" name="Freeform 4"/>
            <p:cNvSpPr/>
            <p:nvPr/>
          </p:nvSpPr>
          <p:spPr>
            <a:xfrm>
              <a:off x="2290131" y="3180575"/>
              <a:ext cx="1747149" cy="1747149"/>
            </a:xfrm>
            <a:custGeom>
              <a:avLst/>
              <a:gdLst/>
              <a:ahLst/>
              <a:cxnLst/>
              <a:rect l="0" t="0" r="0" b="0"/>
              <a:pathLst>
                <a:path>
                  <a:moveTo>
                    <a:pt x="1392541" y="170860"/>
                  </a:moveTo>
                  <a:arcTo wR="873574" hR="873574" stAng="18386790" swAng="1634204"/>
                </a:path>
              </a:pathLst>
            </a:custGeom>
            <a:noFill/>
            <a:ln w="28575" cmpd="sng">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6" name="Freeform 5"/>
            <p:cNvSpPr/>
            <p:nvPr/>
          </p:nvSpPr>
          <p:spPr>
            <a:xfrm>
              <a:off x="3630648" y="3789840"/>
              <a:ext cx="813262" cy="528620"/>
            </a:xfrm>
            <a:custGeom>
              <a:avLst/>
              <a:gdLst>
                <a:gd name="connsiteX0" fmla="*/ 0 w 813262"/>
                <a:gd name="connsiteY0" fmla="*/ 88105 h 528620"/>
                <a:gd name="connsiteX1" fmla="*/ 88105 w 813262"/>
                <a:gd name="connsiteY1" fmla="*/ 0 h 528620"/>
                <a:gd name="connsiteX2" fmla="*/ 725157 w 813262"/>
                <a:gd name="connsiteY2" fmla="*/ 0 h 528620"/>
                <a:gd name="connsiteX3" fmla="*/ 813262 w 813262"/>
                <a:gd name="connsiteY3" fmla="*/ 88105 h 528620"/>
                <a:gd name="connsiteX4" fmla="*/ 813262 w 813262"/>
                <a:gd name="connsiteY4" fmla="*/ 440515 h 528620"/>
                <a:gd name="connsiteX5" fmla="*/ 725157 w 813262"/>
                <a:gd name="connsiteY5" fmla="*/ 528620 h 528620"/>
                <a:gd name="connsiteX6" fmla="*/ 88105 w 813262"/>
                <a:gd name="connsiteY6" fmla="*/ 528620 h 528620"/>
                <a:gd name="connsiteX7" fmla="*/ 0 w 813262"/>
                <a:gd name="connsiteY7" fmla="*/ 440515 h 528620"/>
                <a:gd name="connsiteX8" fmla="*/ 0 w 813262"/>
                <a:gd name="connsiteY8" fmla="*/ 88105 h 5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262" h="528620">
                  <a:moveTo>
                    <a:pt x="0" y="88105"/>
                  </a:moveTo>
                  <a:cubicBezTo>
                    <a:pt x="0" y="39446"/>
                    <a:pt x="39446" y="0"/>
                    <a:pt x="88105" y="0"/>
                  </a:cubicBezTo>
                  <a:lnTo>
                    <a:pt x="725157" y="0"/>
                  </a:lnTo>
                  <a:cubicBezTo>
                    <a:pt x="773816" y="0"/>
                    <a:pt x="813262" y="39446"/>
                    <a:pt x="813262" y="88105"/>
                  </a:cubicBezTo>
                  <a:lnTo>
                    <a:pt x="813262" y="440515"/>
                  </a:lnTo>
                  <a:cubicBezTo>
                    <a:pt x="813262" y="489174"/>
                    <a:pt x="773816" y="528620"/>
                    <a:pt x="725157" y="528620"/>
                  </a:cubicBezTo>
                  <a:lnTo>
                    <a:pt x="88105" y="528620"/>
                  </a:lnTo>
                  <a:cubicBezTo>
                    <a:pt x="39446" y="528620"/>
                    <a:pt x="0" y="489174"/>
                    <a:pt x="0" y="440515"/>
                  </a:cubicBezTo>
                  <a:lnTo>
                    <a:pt x="0" y="88105"/>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67712" tIns="67712" rIns="67712" bIns="67712" numCol="1" spcCol="1270" anchor="ctr" anchorCtr="0">
              <a:noAutofit/>
            </a:bodyPr>
            <a:lstStyle/>
            <a:p>
              <a:pPr algn="ctr" defTabSz="488926">
                <a:lnSpc>
                  <a:spcPct val="90000"/>
                </a:lnSpc>
                <a:spcBef>
                  <a:spcPct val="0"/>
                </a:spcBef>
                <a:spcAft>
                  <a:spcPct val="35000"/>
                </a:spcAft>
              </a:pPr>
              <a:r>
                <a:rPr lang="en-US" sz="1200" dirty="0">
                  <a:solidFill>
                    <a:srgbClr val="000000"/>
                  </a:solidFill>
                </a:rPr>
                <a:t>Local Directives</a:t>
              </a:r>
            </a:p>
          </p:txBody>
        </p:sp>
        <p:sp>
          <p:nvSpPr>
            <p:cNvPr id="7" name="Freeform 6"/>
            <p:cNvSpPr/>
            <p:nvPr/>
          </p:nvSpPr>
          <p:spPr>
            <a:xfrm>
              <a:off x="2290131" y="3180575"/>
              <a:ext cx="1747149" cy="1747149"/>
            </a:xfrm>
            <a:custGeom>
              <a:avLst/>
              <a:gdLst/>
              <a:ahLst/>
              <a:cxnLst/>
              <a:rect l="0" t="0" r="0" b="0"/>
              <a:pathLst>
                <a:path>
                  <a:moveTo>
                    <a:pt x="1656609" y="1260859"/>
                  </a:moveTo>
                  <a:arcTo wR="873574" hR="873574" stAng="1579006" swAng="1634204"/>
                </a:path>
              </a:pathLst>
            </a:custGeom>
            <a:noFill/>
            <a:ln w="28575" cmpd="sng">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Freeform 7"/>
            <p:cNvSpPr/>
            <p:nvPr/>
          </p:nvSpPr>
          <p:spPr>
            <a:xfrm>
              <a:off x="2757074" y="4663414"/>
              <a:ext cx="813262" cy="528620"/>
            </a:xfrm>
            <a:custGeom>
              <a:avLst/>
              <a:gdLst>
                <a:gd name="connsiteX0" fmla="*/ 0 w 813262"/>
                <a:gd name="connsiteY0" fmla="*/ 88105 h 528620"/>
                <a:gd name="connsiteX1" fmla="*/ 88105 w 813262"/>
                <a:gd name="connsiteY1" fmla="*/ 0 h 528620"/>
                <a:gd name="connsiteX2" fmla="*/ 725157 w 813262"/>
                <a:gd name="connsiteY2" fmla="*/ 0 h 528620"/>
                <a:gd name="connsiteX3" fmla="*/ 813262 w 813262"/>
                <a:gd name="connsiteY3" fmla="*/ 88105 h 528620"/>
                <a:gd name="connsiteX4" fmla="*/ 813262 w 813262"/>
                <a:gd name="connsiteY4" fmla="*/ 440515 h 528620"/>
                <a:gd name="connsiteX5" fmla="*/ 725157 w 813262"/>
                <a:gd name="connsiteY5" fmla="*/ 528620 h 528620"/>
                <a:gd name="connsiteX6" fmla="*/ 88105 w 813262"/>
                <a:gd name="connsiteY6" fmla="*/ 528620 h 528620"/>
                <a:gd name="connsiteX7" fmla="*/ 0 w 813262"/>
                <a:gd name="connsiteY7" fmla="*/ 440515 h 528620"/>
                <a:gd name="connsiteX8" fmla="*/ 0 w 813262"/>
                <a:gd name="connsiteY8" fmla="*/ 88105 h 5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262" h="528620">
                  <a:moveTo>
                    <a:pt x="0" y="88105"/>
                  </a:moveTo>
                  <a:cubicBezTo>
                    <a:pt x="0" y="39446"/>
                    <a:pt x="39446" y="0"/>
                    <a:pt x="88105" y="0"/>
                  </a:cubicBezTo>
                  <a:lnTo>
                    <a:pt x="725157" y="0"/>
                  </a:lnTo>
                  <a:cubicBezTo>
                    <a:pt x="773816" y="0"/>
                    <a:pt x="813262" y="39446"/>
                    <a:pt x="813262" y="88105"/>
                  </a:cubicBezTo>
                  <a:lnTo>
                    <a:pt x="813262" y="440515"/>
                  </a:lnTo>
                  <a:cubicBezTo>
                    <a:pt x="813262" y="489174"/>
                    <a:pt x="773816" y="528620"/>
                    <a:pt x="725157" y="528620"/>
                  </a:cubicBezTo>
                  <a:lnTo>
                    <a:pt x="88105" y="528620"/>
                  </a:lnTo>
                  <a:cubicBezTo>
                    <a:pt x="39446" y="528620"/>
                    <a:pt x="0" y="489174"/>
                    <a:pt x="0" y="440515"/>
                  </a:cubicBezTo>
                  <a:lnTo>
                    <a:pt x="0" y="88105"/>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67712" tIns="67712" rIns="67712" bIns="67712" numCol="1" spcCol="1270" anchor="ctr" anchorCtr="0">
              <a:noAutofit/>
            </a:bodyPr>
            <a:lstStyle/>
            <a:p>
              <a:pPr algn="ctr" defTabSz="488926">
                <a:lnSpc>
                  <a:spcPct val="90000"/>
                </a:lnSpc>
                <a:spcBef>
                  <a:spcPct val="0"/>
                </a:spcBef>
                <a:spcAft>
                  <a:spcPct val="35000"/>
                </a:spcAft>
              </a:pPr>
              <a:r>
                <a:rPr lang="en-US" sz="1100">
                  <a:solidFill>
                    <a:srgbClr val="000000"/>
                  </a:solidFill>
                </a:rPr>
                <a:t>Individual Sensor Mission</a:t>
              </a:r>
              <a:endParaRPr lang="en-US" sz="1100" dirty="0">
                <a:solidFill>
                  <a:srgbClr val="000000"/>
                </a:solidFill>
              </a:endParaRPr>
            </a:p>
          </p:txBody>
        </p:sp>
        <p:sp>
          <p:nvSpPr>
            <p:cNvPr id="9" name="Freeform 8"/>
            <p:cNvSpPr/>
            <p:nvPr/>
          </p:nvSpPr>
          <p:spPr>
            <a:xfrm>
              <a:off x="2290131" y="3180575"/>
              <a:ext cx="1747149" cy="1747149"/>
            </a:xfrm>
            <a:custGeom>
              <a:avLst/>
              <a:gdLst/>
              <a:ahLst/>
              <a:cxnLst/>
              <a:rect l="0" t="0" r="0" b="0"/>
              <a:pathLst>
                <a:path>
                  <a:moveTo>
                    <a:pt x="354608" y="1576288"/>
                  </a:moveTo>
                  <a:arcTo wR="873574" hR="873574" stAng="7586790" swAng="1634204"/>
                </a:path>
              </a:pathLst>
            </a:custGeom>
            <a:noFill/>
            <a:ln w="28575" cmpd="sng">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Freeform 9"/>
            <p:cNvSpPr/>
            <p:nvPr/>
          </p:nvSpPr>
          <p:spPr>
            <a:xfrm>
              <a:off x="1883500" y="3789840"/>
              <a:ext cx="813262" cy="528620"/>
            </a:xfrm>
            <a:custGeom>
              <a:avLst/>
              <a:gdLst>
                <a:gd name="connsiteX0" fmla="*/ 0 w 813262"/>
                <a:gd name="connsiteY0" fmla="*/ 88105 h 528620"/>
                <a:gd name="connsiteX1" fmla="*/ 88105 w 813262"/>
                <a:gd name="connsiteY1" fmla="*/ 0 h 528620"/>
                <a:gd name="connsiteX2" fmla="*/ 725157 w 813262"/>
                <a:gd name="connsiteY2" fmla="*/ 0 h 528620"/>
                <a:gd name="connsiteX3" fmla="*/ 813262 w 813262"/>
                <a:gd name="connsiteY3" fmla="*/ 88105 h 528620"/>
                <a:gd name="connsiteX4" fmla="*/ 813262 w 813262"/>
                <a:gd name="connsiteY4" fmla="*/ 440515 h 528620"/>
                <a:gd name="connsiteX5" fmla="*/ 725157 w 813262"/>
                <a:gd name="connsiteY5" fmla="*/ 528620 h 528620"/>
                <a:gd name="connsiteX6" fmla="*/ 88105 w 813262"/>
                <a:gd name="connsiteY6" fmla="*/ 528620 h 528620"/>
                <a:gd name="connsiteX7" fmla="*/ 0 w 813262"/>
                <a:gd name="connsiteY7" fmla="*/ 440515 h 528620"/>
                <a:gd name="connsiteX8" fmla="*/ 0 w 813262"/>
                <a:gd name="connsiteY8" fmla="*/ 88105 h 5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262" h="528620">
                  <a:moveTo>
                    <a:pt x="0" y="88105"/>
                  </a:moveTo>
                  <a:cubicBezTo>
                    <a:pt x="0" y="39446"/>
                    <a:pt x="39446" y="0"/>
                    <a:pt x="88105" y="0"/>
                  </a:cubicBezTo>
                  <a:lnTo>
                    <a:pt x="725157" y="0"/>
                  </a:lnTo>
                  <a:cubicBezTo>
                    <a:pt x="773816" y="0"/>
                    <a:pt x="813262" y="39446"/>
                    <a:pt x="813262" y="88105"/>
                  </a:cubicBezTo>
                  <a:lnTo>
                    <a:pt x="813262" y="440515"/>
                  </a:lnTo>
                  <a:cubicBezTo>
                    <a:pt x="813262" y="489174"/>
                    <a:pt x="773816" y="528620"/>
                    <a:pt x="725157" y="528620"/>
                  </a:cubicBezTo>
                  <a:lnTo>
                    <a:pt x="88105" y="528620"/>
                  </a:lnTo>
                  <a:cubicBezTo>
                    <a:pt x="39446" y="528620"/>
                    <a:pt x="0" y="489174"/>
                    <a:pt x="0" y="440515"/>
                  </a:cubicBezTo>
                  <a:lnTo>
                    <a:pt x="0" y="88105"/>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67712" tIns="67712" rIns="67712" bIns="67712" numCol="1" spcCol="1270" anchor="ctr" anchorCtr="0">
              <a:noAutofit/>
            </a:bodyPr>
            <a:lstStyle/>
            <a:p>
              <a:pPr algn="ctr" defTabSz="488926">
                <a:lnSpc>
                  <a:spcPct val="90000"/>
                </a:lnSpc>
                <a:spcBef>
                  <a:spcPct val="0"/>
                </a:spcBef>
                <a:spcAft>
                  <a:spcPct val="35000"/>
                </a:spcAft>
              </a:pPr>
              <a:r>
                <a:rPr lang="en-US" sz="1100" dirty="0">
                  <a:solidFill>
                    <a:srgbClr val="000000"/>
                  </a:solidFill>
                </a:rPr>
                <a:t>Sensing &amp; Movement</a:t>
              </a:r>
            </a:p>
          </p:txBody>
        </p:sp>
        <p:sp>
          <p:nvSpPr>
            <p:cNvPr id="11" name="Freeform 10"/>
            <p:cNvSpPr/>
            <p:nvPr/>
          </p:nvSpPr>
          <p:spPr>
            <a:xfrm>
              <a:off x="2290131" y="3180575"/>
              <a:ext cx="1747149" cy="1747149"/>
            </a:xfrm>
            <a:custGeom>
              <a:avLst/>
              <a:gdLst/>
              <a:ahLst/>
              <a:cxnLst/>
              <a:rect l="0" t="0" r="0" b="0"/>
              <a:pathLst>
                <a:path>
                  <a:moveTo>
                    <a:pt x="90540" y="486289"/>
                  </a:moveTo>
                  <a:arcTo wR="873574" hR="873574" stAng="12379006" swAng="1634204"/>
                </a:path>
              </a:pathLst>
            </a:custGeom>
            <a:noFill/>
            <a:ln w="28575" cmpd="sng">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619436" y="1879931"/>
              <a:ext cx="932996" cy="544315"/>
            </a:xfrm>
            <a:custGeom>
              <a:avLst/>
              <a:gdLst>
                <a:gd name="connsiteX0" fmla="*/ 0 w 837408"/>
                <a:gd name="connsiteY0" fmla="*/ 90721 h 544315"/>
                <a:gd name="connsiteX1" fmla="*/ 90721 w 837408"/>
                <a:gd name="connsiteY1" fmla="*/ 0 h 544315"/>
                <a:gd name="connsiteX2" fmla="*/ 746687 w 837408"/>
                <a:gd name="connsiteY2" fmla="*/ 0 h 544315"/>
                <a:gd name="connsiteX3" fmla="*/ 837408 w 837408"/>
                <a:gd name="connsiteY3" fmla="*/ 90721 h 544315"/>
                <a:gd name="connsiteX4" fmla="*/ 837408 w 837408"/>
                <a:gd name="connsiteY4" fmla="*/ 453594 h 544315"/>
                <a:gd name="connsiteX5" fmla="*/ 746687 w 837408"/>
                <a:gd name="connsiteY5" fmla="*/ 544315 h 544315"/>
                <a:gd name="connsiteX6" fmla="*/ 90721 w 837408"/>
                <a:gd name="connsiteY6" fmla="*/ 544315 h 544315"/>
                <a:gd name="connsiteX7" fmla="*/ 0 w 837408"/>
                <a:gd name="connsiteY7" fmla="*/ 453594 h 544315"/>
                <a:gd name="connsiteX8" fmla="*/ 0 w 837408"/>
                <a:gd name="connsiteY8" fmla="*/ 90721 h 54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08" h="544315">
                  <a:moveTo>
                    <a:pt x="0" y="90721"/>
                  </a:moveTo>
                  <a:cubicBezTo>
                    <a:pt x="0" y="40617"/>
                    <a:pt x="40617" y="0"/>
                    <a:pt x="90721" y="0"/>
                  </a:cubicBezTo>
                  <a:lnTo>
                    <a:pt x="746687" y="0"/>
                  </a:lnTo>
                  <a:cubicBezTo>
                    <a:pt x="796791" y="0"/>
                    <a:pt x="837408" y="40617"/>
                    <a:pt x="837408" y="90721"/>
                  </a:cubicBezTo>
                  <a:lnTo>
                    <a:pt x="837408" y="453594"/>
                  </a:lnTo>
                  <a:cubicBezTo>
                    <a:pt x="837408" y="503698"/>
                    <a:pt x="796791" y="544315"/>
                    <a:pt x="746687" y="544315"/>
                  </a:cubicBezTo>
                  <a:lnTo>
                    <a:pt x="90721" y="544315"/>
                  </a:lnTo>
                  <a:cubicBezTo>
                    <a:pt x="40617" y="544315"/>
                    <a:pt x="0" y="503698"/>
                    <a:pt x="0" y="453594"/>
                  </a:cubicBezTo>
                  <a:lnTo>
                    <a:pt x="0" y="90721"/>
                  </a:ln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888956">
                <a:lnSpc>
                  <a:spcPct val="90000"/>
                </a:lnSpc>
                <a:spcBef>
                  <a:spcPct val="0"/>
                </a:spcBef>
                <a:spcAft>
                  <a:spcPct val="35000"/>
                </a:spcAft>
              </a:pPr>
              <a:r>
                <a:rPr lang="en-US" sz="1200" dirty="0">
                  <a:solidFill>
                    <a:srgbClr val="000000"/>
                  </a:solidFill>
                </a:rPr>
                <a:t>Information Diffusion</a:t>
              </a:r>
            </a:p>
          </p:txBody>
        </p:sp>
        <p:sp>
          <p:nvSpPr>
            <p:cNvPr id="13" name="Freeform 12"/>
            <p:cNvSpPr/>
            <p:nvPr/>
          </p:nvSpPr>
          <p:spPr>
            <a:xfrm>
              <a:off x="3619436" y="5686796"/>
              <a:ext cx="837408" cy="544315"/>
            </a:xfrm>
            <a:custGeom>
              <a:avLst/>
              <a:gdLst>
                <a:gd name="connsiteX0" fmla="*/ 0 w 837408"/>
                <a:gd name="connsiteY0" fmla="*/ 90721 h 544315"/>
                <a:gd name="connsiteX1" fmla="*/ 90721 w 837408"/>
                <a:gd name="connsiteY1" fmla="*/ 0 h 544315"/>
                <a:gd name="connsiteX2" fmla="*/ 746687 w 837408"/>
                <a:gd name="connsiteY2" fmla="*/ 0 h 544315"/>
                <a:gd name="connsiteX3" fmla="*/ 837408 w 837408"/>
                <a:gd name="connsiteY3" fmla="*/ 90721 h 544315"/>
                <a:gd name="connsiteX4" fmla="*/ 837408 w 837408"/>
                <a:gd name="connsiteY4" fmla="*/ 453594 h 544315"/>
                <a:gd name="connsiteX5" fmla="*/ 746687 w 837408"/>
                <a:gd name="connsiteY5" fmla="*/ 544315 h 544315"/>
                <a:gd name="connsiteX6" fmla="*/ 90721 w 837408"/>
                <a:gd name="connsiteY6" fmla="*/ 544315 h 544315"/>
                <a:gd name="connsiteX7" fmla="*/ 0 w 837408"/>
                <a:gd name="connsiteY7" fmla="*/ 453594 h 544315"/>
                <a:gd name="connsiteX8" fmla="*/ 0 w 837408"/>
                <a:gd name="connsiteY8" fmla="*/ 90721 h 54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08" h="544315">
                  <a:moveTo>
                    <a:pt x="0" y="90721"/>
                  </a:moveTo>
                  <a:cubicBezTo>
                    <a:pt x="0" y="40617"/>
                    <a:pt x="40617" y="0"/>
                    <a:pt x="90721" y="0"/>
                  </a:cubicBezTo>
                  <a:lnTo>
                    <a:pt x="746687" y="0"/>
                  </a:lnTo>
                  <a:cubicBezTo>
                    <a:pt x="796791" y="0"/>
                    <a:pt x="837408" y="40617"/>
                    <a:pt x="837408" y="90721"/>
                  </a:cubicBezTo>
                  <a:lnTo>
                    <a:pt x="837408" y="453594"/>
                  </a:lnTo>
                  <a:cubicBezTo>
                    <a:pt x="837408" y="503698"/>
                    <a:pt x="796791" y="544315"/>
                    <a:pt x="746687" y="544315"/>
                  </a:cubicBezTo>
                  <a:lnTo>
                    <a:pt x="90721" y="544315"/>
                  </a:lnTo>
                  <a:cubicBezTo>
                    <a:pt x="40617" y="544315"/>
                    <a:pt x="0" y="503698"/>
                    <a:pt x="0" y="453594"/>
                  </a:cubicBezTo>
                  <a:lnTo>
                    <a:pt x="0" y="90721"/>
                  </a:ln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02766" tIns="102766" rIns="102766" bIns="102766" numCol="1" spcCol="1270" anchor="ctr" anchorCtr="0">
              <a:noAutofit/>
            </a:bodyPr>
            <a:lstStyle/>
            <a:p>
              <a:pPr algn="ctr" defTabSz="888956">
                <a:lnSpc>
                  <a:spcPct val="90000"/>
                </a:lnSpc>
                <a:spcBef>
                  <a:spcPct val="0"/>
                </a:spcBef>
                <a:spcAft>
                  <a:spcPct val="35000"/>
                </a:spcAft>
              </a:pPr>
              <a:r>
                <a:rPr lang="en-US" sz="1400" dirty="0">
                  <a:solidFill>
                    <a:srgbClr val="000000"/>
                  </a:solidFill>
                </a:rPr>
                <a:t>Platoon Mission</a:t>
              </a:r>
            </a:p>
          </p:txBody>
        </p:sp>
        <p:sp>
          <p:nvSpPr>
            <p:cNvPr id="14" name="Freeform 13"/>
            <p:cNvSpPr/>
            <p:nvPr/>
          </p:nvSpPr>
          <p:spPr>
            <a:xfrm>
              <a:off x="5424719" y="3775161"/>
              <a:ext cx="837408" cy="544315"/>
            </a:xfrm>
            <a:custGeom>
              <a:avLst/>
              <a:gdLst>
                <a:gd name="connsiteX0" fmla="*/ 0 w 837408"/>
                <a:gd name="connsiteY0" fmla="*/ 90721 h 544315"/>
                <a:gd name="connsiteX1" fmla="*/ 90721 w 837408"/>
                <a:gd name="connsiteY1" fmla="*/ 0 h 544315"/>
                <a:gd name="connsiteX2" fmla="*/ 746687 w 837408"/>
                <a:gd name="connsiteY2" fmla="*/ 0 h 544315"/>
                <a:gd name="connsiteX3" fmla="*/ 837408 w 837408"/>
                <a:gd name="connsiteY3" fmla="*/ 90721 h 544315"/>
                <a:gd name="connsiteX4" fmla="*/ 837408 w 837408"/>
                <a:gd name="connsiteY4" fmla="*/ 453594 h 544315"/>
                <a:gd name="connsiteX5" fmla="*/ 746687 w 837408"/>
                <a:gd name="connsiteY5" fmla="*/ 544315 h 544315"/>
                <a:gd name="connsiteX6" fmla="*/ 90721 w 837408"/>
                <a:gd name="connsiteY6" fmla="*/ 544315 h 544315"/>
                <a:gd name="connsiteX7" fmla="*/ 0 w 837408"/>
                <a:gd name="connsiteY7" fmla="*/ 453594 h 544315"/>
                <a:gd name="connsiteX8" fmla="*/ 0 w 837408"/>
                <a:gd name="connsiteY8" fmla="*/ 90721 h 54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08" h="544315">
                  <a:moveTo>
                    <a:pt x="0" y="90721"/>
                  </a:moveTo>
                  <a:cubicBezTo>
                    <a:pt x="0" y="40617"/>
                    <a:pt x="40617" y="0"/>
                    <a:pt x="90721" y="0"/>
                  </a:cubicBezTo>
                  <a:lnTo>
                    <a:pt x="746687" y="0"/>
                  </a:lnTo>
                  <a:cubicBezTo>
                    <a:pt x="796791" y="0"/>
                    <a:pt x="837408" y="40617"/>
                    <a:pt x="837408" y="90721"/>
                  </a:cubicBezTo>
                  <a:lnTo>
                    <a:pt x="837408" y="453594"/>
                  </a:lnTo>
                  <a:cubicBezTo>
                    <a:pt x="837408" y="503698"/>
                    <a:pt x="796791" y="544315"/>
                    <a:pt x="746687" y="544315"/>
                  </a:cubicBezTo>
                  <a:lnTo>
                    <a:pt x="90721" y="544315"/>
                  </a:lnTo>
                  <a:cubicBezTo>
                    <a:pt x="40617" y="544315"/>
                    <a:pt x="0" y="503698"/>
                    <a:pt x="0" y="453594"/>
                  </a:cubicBezTo>
                  <a:lnTo>
                    <a:pt x="0" y="90721"/>
                  </a:ln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02766" tIns="102766" rIns="102766" bIns="102766" numCol="1" spcCol="1270" anchor="ctr" anchorCtr="0">
              <a:noAutofit/>
            </a:bodyPr>
            <a:lstStyle/>
            <a:p>
              <a:pPr algn="ctr" defTabSz="888956">
                <a:lnSpc>
                  <a:spcPct val="90000"/>
                </a:lnSpc>
                <a:spcBef>
                  <a:spcPct val="0"/>
                </a:spcBef>
                <a:spcAft>
                  <a:spcPct val="35000"/>
                </a:spcAft>
              </a:pPr>
              <a:r>
                <a:rPr lang="en-US" sz="1200" dirty="0">
                  <a:solidFill>
                    <a:srgbClr val="000000"/>
                  </a:solidFill>
                </a:rPr>
                <a:t>Regional Directives</a:t>
              </a:r>
            </a:p>
          </p:txBody>
        </p:sp>
        <p:sp>
          <p:nvSpPr>
            <p:cNvPr id="15" name="Arc 14"/>
            <p:cNvSpPr/>
            <p:nvPr/>
          </p:nvSpPr>
          <p:spPr>
            <a:xfrm rot="17626407">
              <a:off x="4045259" y="3154899"/>
              <a:ext cx="1541145" cy="1467100"/>
            </a:xfrm>
            <a:prstGeom prst="arc">
              <a:avLst>
                <a:gd name="adj1" fmla="val 15855561"/>
                <a:gd name="adj2" fmla="val 2749815"/>
              </a:avLst>
            </a:prstGeom>
            <a:ln>
              <a:headEnd type="arrow"/>
              <a:tailEnd type="none"/>
            </a:ln>
            <a:effectLst/>
          </p:spPr>
          <p:style>
            <a:lnRef idx="2">
              <a:schemeClr val="accent6"/>
            </a:lnRef>
            <a:fillRef idx="0">
              <a:schemeClr val="accent6"/>
            </a:fillRef>
            <a:effectRef idx="1">
              <a:schemeClr val="accent6"/>
            </a:effectRef>
            <a:fontRef idx="minor">
              <a:schemeClr val="tx1"/>
            </a:fontRef>
          </p:style>
          <p:txBody>
            <a:bodyPr lIns="91435" tIns="45718" rIns="91435" bIns="45718"/>
            <a:lstStyle/>
            <a:p>
              <a:endParaRPr lang="en-US"/>
            </a:p>
          </p:txBody>
        </p:sp>
        <p:sp>
          <p:nvSpPr>
            <p:cNvPr id="16" name="Freeform 15"/>
            <p:cNvSpPr/>
            <p:nvPr/>
          </p:nvSpPr>
          <p:spPr>
            <a:xfrm>
              <a:off x="3057025" y="4054148"/>
              <a:ext cx="1747149" cy="1747149"/>
            </a:xfrm>
            <a:custGeom>
              <a:avLst/>
              <a:gdLst/>
              <a:ahLst/>
              <a:cxnLst/>
              <a:rect l="0" t="0" r="0" b="0"/>
              <a:pathLst>
                <a:path>
                  <a:moveTo>
                    <a:pt x="354608" y="1576288"/>
                  </a:moveTo>
                  <a:arcTo wR="873574" hR="873574" stAng="7586790" swAng="1634204"/>
                </a:path>
              </a:pathLst>
            </a:custGeom>
            <a:ln>
              <a:tailEnd type="arrow"/>
            </a:ln>
            <a:effectLst/>
          </p:spPr>
          <p:style>
            <a:lnRef idx="2">
              <a:schemeClr val="accent6"/>
            </a:lnRef>
            <a:fillRef idx="0">
              <a:schemeClr val="accent6"/>
            </a:fillRef>
            <a:effectRef idx="1">
              <a:schemeClr val="accent6"/>
            </a:effectRef>
            <a:fontRef idx="minor">
              <a:schemeClr val="tx1"/>
            </a:fontRef>
          </p:style>
        </p:sp>
        <p:sp>
          <p:nvSpPr>
            <p:cNvPr id="17" name="Freeform 16"/>
            <p:cNvSpPr/>
            <p:nvPr/>
          </p:nvSpPr>
          <p:spPr>
            <a:xfrm>
              <a:off x="3057025" y="2306999"/>
              <a:ext cx="1747149" cy="1747149"/>
            </a:xfrm>
            <a:custGeom>
              <a:avLst/>
              <a:gdLst/>
              <a:ahLst/>
              <a:cxnLst/>
              <a:rect l="0" t="0" r="0" b="0"/>
              <a:pathLst>
                <a:path>
                  <a:moveTo>
                    <a:pt x="90540" y="486289"/>
                  </a:moveTo>
                  <a:arcTo wR="873574" hR="873574" stAng="12379006" swAng="1634204"/>
                </a:path>
              </a:pathLst>
            </a:custGeom>
            <a:ln>
              <a:tailEnd type="arrow"/>
            </a:ln>
            <a:effectLst/>
          </p:spPr>
          <p:style>
            <a:lnRef idx="2">
              <a:schemeClr val="accent6"/>
            </a:lnRef>
            <a:fillRef idx="0">
              <a:schemeClr val="accent6"/>
            </a:fillRef>
            <a:effectRef idx="1">
              <a:schemeClr val="accent6"/>
            </a:effectRef>
            <a:fontRef idx="minor">
              <a:schemeClr val="tx1"/>
            </a:fontRef>
          </p:style>
        </p:sp>
        <p:sp>
          <p:nvSpPr>
            <p:cNvPr id="18" name="Arc 17"/>
            <p:cNvSpPr/>
            <p:nvPr/>
          </p:nvSpPr>
          <p:spPr>
            <a:xfrm>
              <a:off x="3473664" y="2269111"/>
              <a:ext cx="2307763" cy="2582741"/>
            </a:xfrm>
            <a:prstGeom prst="arc">
              <a:avLst/>
            </a:prstGeom>
            <a:ln>
              <a:headEnd type="none"/>
              <a:tailEnd type="arrow"/>
            </a:ln>
            <a:effectLst/>
          </p:spPr>
          <p:style>
            <a:lnRef idx="2">
              <a:schemeClr val="accent6"/>
            </a:lnRef>
            <a:fillRef idx="0">
              <a:schemeClr val="accent6"/>
            </a:fillRef>
            <a:effectRef idx="1">
              <a:schemeClr val="accent6"/>
            </a:effectRef>
            <a:fontRef idx="minor">
              <a:schemeClr val="tx1"/>
            </a:fontRef>
          </p:style>
          <p:txBody>
            <a:bodyPr lIns="91435" tIns="45718" rIns="91435" bIns="45718"/>
            <a:lstStyle/>
            <a:p>
              <a:endParaRPr lang="en-US"/>
            </a:p>
          </p:txBody>
        </p:sp>
        <p:sp>
          <p:nvSpPr>
            <p:cNvPr id="19" name="Arc 18"/>
            <p:cNvSpPr/>
            <p:nvPr/>
          </p:nvSpPr>
          <p:spPr>
            <a:xfrm>
              <a:off x="3517319" y="3295463"/>
              <a:ext cx="2307763" cy="2582741"/>
            </a:xfrm>
            <a:prstGeom prst="arc">
              <a:avLst>
                <a:gd name="adj1" fmla="val 21577170"/>
                <a:gd name="adj2" fmla="val 5381514"/>
              </a:avLst>
            </a:prstGeom>
            <a:ln>
              <a:headEnd type="none"/>
              <a:tailEnd type="arrow"/>
            </a:ln>
            <a:effectLst/>
          </p:spPr>
          <p:style>
            <a:lnRef idx="2">
              <a:schemeClr val="accent6"/>
            </a:lnRef>
            <a:fillRef idx="0">
              <a:schemeClr val="accent6"/>
            </a:fillRef>
            <a:effectRef idx="1">
              <a:schemeClr val="accent6"/>
            </a:effectRef>
            <a:fontRef idx="minor">
              <a:schemeClr val="tx1"/>
            </a:fontRef>
          </p:style>
          <p:txBody>
            <a:bodyPr lIns="91435" tIns="45718" rIns="91435" bIns="45718"/>
            <a:lstStyle/>
            <a:p>
              <a:endParaRPr lang="en-US"/>
            </a:p>
          </p:txBody>
        </p:sp>
        <p:sp>
          <p:nvSpPr>
            <p:cNvPr id="20" name="Freeform 19"/>
            <p:cNvSpPr/>
            <p:nvPr/>
          </p:nvSpPr>
          <p:spPr>
            <a:xfrm>
              <a:off x="6021462" y="1369479"/>
              <a:ext cx="785312" cy="510452"/>
            </a:xfrm>
            <a:custGeom>
              <a:avLst/>
              <a:gdLst>
                <a:gd name="connsiteX0" fmla="*/ 0 w 785312"/>
                <a:gd name="connsiteY0" fmla="*/ 85077 h 510452"/>
                <a:gd name="connsiteX1" fmla="*/ 85077 w 785312"/>
                <a:gd name="connsiteY1" fmla="*/ 0 h 510452"/>
                <a:gd name="connsiteX2" fmla="*/ 700235 w 785312"/>
                <a:gd name="connsiteY2" fmla="*/ 0 h 510452"/>
                <a:gd name="connsiteX3" fmla="*/ 785312 w 785312"/>
                <a:gd name="connsiteY3" fmla="*/ 85077 h 510452"/>
                <a:gd name="connsiteX4" fmla="*/ 785312 w 785312"/>
                <a:gd name="connsiteY4" fmla="*/ 425375 h 510452"/>
                <a:gd name="connsiteX5" fmla="*/ 700235 w 785312"/>
                <a:gd name="connsiteY5" fmla="*/ 510452 h 510452"/>
                <a:gd name="connsiteX6" fmla="*/ 85077 w 785312"/>
                <a:gd name="connsiteY6" fmla="*/ 510452 h 510452"/>
                <a:gd name="connsiteX7" fmla="*/ 0 w 785312"/>
                <a:gd name="connsiteY7" fmla="*/ 425375 h 510452"/>
                <a:gd name="connsiteX8" fmla="*/ 0 w 785312"/>
                <a:gd name="connsiteY8" fmla="*/ 85077 h 51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12" h="510452">
                  <a:moveTo>
                    <a:pt x="0" y="85077"/>
                  </a:moveTo>
                  <a:cubicBezTo>
                    <a:pt x="0" y="38090"/>
                    <a:pt x="38090" y="0"/>
                    <a:pt x="85077" y="0"/>
                  </a:cubicBezTo>
                  <a:lnTo>
                    <a:pt x="700235" y="0"/>
                  </a:lnTo>
                  <a:cubicBezTo>
                    <a:pt x="747222" y="0"/>
                    <a:pt x="785312" y="38090"/>
                    <a:pt x="785312" y="85077"/>
                  </a:cubicBezTo>
                  <a:lnTo>
                    <a:pt x="785312" y="425375"/>
                  </a:lnTo>
                  <a:cubicBezTo>
                    <a:pt x="785312" y="472362"/>
                    <a:pt x="747222" y="510452"/>
                    <a:pt x="700235" y="510452"/>
                  </a:cubicBezTo>
                  <a:lnTo>
                    <a:pt x="85077" y="510452"/>
                  </a:lnTo>
                  <a:cubicBezTo>
                    <a:pt x="38090" y="510452"/>
                    <a:pt x="0" y="472362"/>
                    <a:pt x="0" y="425375"/>
                  </a:cubicBezTo>
                  <a:lnTo>
                    <a:pt x="0" y="85077"/>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97303" tIns="97303" rIns="97303" bIns="97303" numCol="1" spcCol="1270" anchor="ctr" anchorCtr="0">
              <a:noAutofit/>
            </a:bodyPr>
            <a:lstStyle/>
            <a:p>
              <a:pPr algn="ctr" defTabSz="844508">
                <a:lnSpc>
                  <a:spcPct val="90000"/>
                </a:lnSpc>
                <a:spcBef>
                  <a:spcPct val="0"/>
                </a:spcBef>
                <a:spcAft>
                  <a:spcPct val="35000"/>
                </a:spcAft>
              </a:pPr>
              <a:r>
                <a:rPr lang="en-US" sz="1400" dirty="0">
                  <a:solidFill>
                    <a:srgbClr val="000000"/>
                  </a:solidFill>
                </a:rPr>
                <a:t>Global Digests</a:t>
              </a:r>
            </a:p>
          </p:txBody>
        </p:sp>
        <p:sp>
          <p:nvSpPr>
            <p:cNvPr id="21" name="Freeform 20"/>
            <p:cNvSpPr/>
            <p:nvPr/>
          </p:nvSpPr>
          <p:spPr>
            <a:xfrm>
              <a:off x="8374823" y="3770454"/>
              <a:ext cx="785312" cy="510452"/>
            </a:xfrm>
            <a:custGeom>
              <a:avLst/>
              <a:gdLst>
                <a:gd name="connsiteX0" fmla="*/ 0 w 785312"/>
                <a:gd name="connsiteY0" fmla="*/ 85077 h 510452"/>
                <a:gd name="connsiteX1" fmla="*/ 85077 w 785312"/>
                <a:gd name="connsiteY1" fmla="*/ 0 h 510452"/>
                <a:gd name="connsiteX2" fmla="*/ 700235 w 785312"/>
                <a:gd name="connsiteY2" fmla="*/ 0 h 510452"/>
                <a:gd name="connsiteX3" fmla="*/ 785312 w 785312"/>
                <a:gd name="connsiteY3" fmla="*/ 85077 h 510452"/>
                <a:gd name="connsiteX4" fmla="*/ 785312 w 785312"/>
                <a:gd name="connsiteY4" fmla="*/ 425375 h 510452"/>
                <a:gd name="connsiteX5" fmla="*/ 700235 w 785312"/>
                <a:gd name="connsiteY5" fmla="*/ 510452 h 510452"/>
                <a:gd name="connsiteX6" fmla="*/ 85077 w 785312"/>
                <a:gd name="connsiteY6" fmla="*/ 510452 h 510452"/>
                <a:gd name="connsiteX7" fmla="*/ 0 w 785312"/>
                <a:gd name="connsiteY7" fmla="*/ 425375 h 510452"/>
                <a:gd name="connsiteX8" fmla="*/ 0 w 785312"/>
                <a:gd name="connsiteY8" fmla="*/ 85077 h 51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12" h="510452">
                  <a:moveTo>
                    <a:pt x="0" y="85077"/>
                  </a:moveTo>
                  <a:cubicBezTo>
                    <a:pt x="0" y="38090"/>
                    <a:pt x="38090" y="0"/>
                    <a:pt x="85077" y="0"/>
                  </a:cubicBezTo>
                  <a:lnTo>
                    <a:pt x="700235" y="0"/>
                  </a:lnTo>
                  <a:cubicBezTo>
                    <a:pt x="747222" y="0"/>
                    <a:pt x="785312" y="38090"/>
                    <a:pt x="785312" y="85077"/>
                  </a:cubicBezTo>
                  <a:lnTo>
                    <a:pt x="785312" y="425375"/>
                  </a:lnTo>
                  <a:cubicBezTo>
                    <a:pt x="785312" y="472362"/>
                    <a:pt x="747222" y="510452"/>
                    <a:pt x="700235" y="510452"/>
                  </a:cubicBezTo>
                  <a:lnTo>
                    <a:pt x="85077" y="510452"/>
                  </a:lnTo>
                  <a:cubicBezTo>
                    <a:pt x="38090" y="510452"/>
                    <a:pt x="0" y="472362"/>
                    <a:pt x="0" y="425375"/>
                  </a:cubicBezTo>
                  <a:lnTo>
                    <a:pt x="0" y="85077"/>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844508">
                <a:lnSpc>
                  <a:spcPct val="90000"/>
                </a:lnSpc>
                <a:spcBef>
                  <a:spcPct val="0"/>
                </a:spcBef>
                <a:spcAft>
                  <a:spcPct val="35000"/>
                </a:spcAft>
              </a:pPr>
              <a:r>
                <a:rPr lang="en-US" sz="1400" dirty="0">
                  <a:solidFill>
                    <a:srgbClr val="000000"/>
                  </a:solidFill>
                </a:rPr>
                <a:t>Global Directives</a:t>
              </a:r>
            </a:p>
          </p:txBody>
        </p:sp>
        <p:sp>
          <p:nvSpPr>
            <p:cNvPr id="22" name="Freeform 21"/>
            <p:cNvSpPr/>
            <p:nvPr/>
          </p:nvSpPr>
          <p:spPr>
            <a:xfrm>
              <a:off x="6021462" y="6231111"/>
              <a:ext cx="907010" cy="510452"/>
            </a:xfrm>
            <a:custGeom>
              <a:avLst/>
              <a:gdLst>
                <a:gd name="connsiteX0" fmla="*/ 0 w 785312"/>
                <a:gd name="connsiteY0" fmla="*/ 85077 h 510452"/>
                <a:gd name="connsiteX1" fmla="*/ 85077 w 785312"/>
                <a:gd name="connsiteY1" fmla="*/ 0 h 510452"/>
                <a:gd name="connsiteX2" fmla="*/ 700235 w 785312"/>
                <a:gd name="connsiteY2" fmla="*/ 0 h 510452"/>
                <a:gd name="connsiteX3" fmla="*/ 785312 w 785312"/>
                <a:gd name="connsiteY3" fmla="*/ 85077 h 510452"/>
                <a:gd name="connsiteX4" fmla="*/ 785312 w 785312"/>
                <a:gd name="connsiteY4" fmla="*/ 425375 h 510452"/>
                <a:gd name="connsiteX5" fmla="*/ 700235 w 785312"/>
                <a:gd name="connsiteY5" fmla="*/ 510452 h 510452"/>
                <a:gd name="connsiteX6" fmla="*/ 85077 w 785312"/>
                <a:gd name="connsiteY6" fmla="*/ 510452 h 510452"/>
                <a:gd name="connsiteX7" fmla="*/ 0 w 785312"/>
                <a:gd name="connsiteY7" fmla="*/ 425375 h 510452"/>
                <a:gd name="connsiteX8" fmla="*/ 0 w 785312"/>
                <a:gd name="connsiteY8" fmla="*/ 85077 h 51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12" h="510452">
                  <a:moveTo>
                    <a:pt x="0" y="85077"/>
                  </a:moveTo>
                  <a:cubicBezTo>
                    <a:pt x="0" y="38090"/>
                    <a:pt x="38090" y="0"/>
                    <a:pt x="85077" y="0"/>
                  </a:cubicBezTo>
                  <a:lnTo>
                    <a:pt x="700235" y="0"/>
                  </a:lnTo>
                  <a:cubicBezTo>
                    <a:pt x="747222" y="0"/>
                    <a:pt x="785312" y="38090"/>
                    <a:pt x="785312" y="85077"/>
                  </a:cubicBezTo>
                  <a:lnTo>
                    <a:pt x="785312" y="425375"/>
                  </a:lnTo>
                  <a:cubicBezTo>
                    <a:pt x="785312" y="472362"/>
                    <a:pt x="747222" y="510452"/>
                    <a:pt x="700235" y="510452"/>
                  </a:cubicBezTo>
                  <a:lnTo>
                    <a:pt x="85077" y="510452"/>
                  </a:lnTo>
                  <a:cubicBezTo>
                    <a:pt x="38090" y="510452"/>
                    <a:pt x="0" y="472362"/>
                    <a:pt x="0" y="425375"/>
                  </a:cubicBezTo>
                  <a:lnTo>
                    <a:pt x="0" y="85077"/>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844508">
                <a:lnSpc>
                  <a:spcPct val="90000"/>
                </a:lnSpc>
                <a:spcBef>
                  <a:spcPct val="0"/>
                </a:spcBef>
                <a:spcAft>
                  <a:spcPct val="35000"/>
                </a:spcAft>
              </a:pPr>
              <a:r>
                <a:rPr lang="en-US" sz="1200" dirty="0">
                  <a:solidFill>
                    <a:srgbClr val="000000"/>
                  </a:solidFill>
                </a:rPr>
                <a:t>Platoon Organization</a:t>
              </a:r>
            </a:p>
          </p:txBody>
        </p:sp>
        <p:sp>
          <p:nvSpPr>
            <p:cNvPr id="23" name="Arc 22"/>
            <p:cNvSpPr/>
            <p:nvPr/>
          </p:nvSpPr>
          <p:spPr>
            <a:xfrm>
              <a:off x="4265668" y="1464489"/>
              <a:ext cx="2541106" cy="1147045"/>
            </a:xfrm>
            <a:prstGeom prst="arc">
              <a:avLst>
                <a:gd name="adj1" fmla="val 11406788"/>
                <a:gd name="adj2" fmla="val 17711845"/>
              </a:avLst>
            </a:prstGeom>
            <a:ln w="28575" cmpd="sng">
              <a:headEnd type="none"/>
              <a:tailEnd type="arrow"/>
            </a:ln>
          </p:spPr>
          <p:style>
            <a:lnRef idx="1">
              <a:schemeClr val="accent5"/>
            </a:lnRef>
            <a:fillRef idx="0">
              <a:schemeClr val="accent5"/>
            </a:fillRef>
            <a:effectRef idx="0">
              <a:schemeClr val="accent5"/>
            </a:effectRef>
            <a:fontRef idx="minor">
              <a:schemeClr val="tx1"/>
            </a:fontRef>
          </p:style>
          <p:txBody>
            <a:bodyPr lIns="91435" tIns="45718" rIns="91435" bIns="45718"/>
            <a:lstStyle/>
            <a:p>
              <a:endParaRPr lang="en-US"/>
            </a:p>
          </p:txBody>
        </p:sp>
        <p:sp>
          <p:nvSpPr>
            <p:cNvPr id="24" name="Arc 23"/>
            <p:cNvSpPr/>
            <p:nvPr/>
          </p:nvSpPr>
          <p:spPr>
            <a:xfrm flipV="1">
              <a:off x="4263406" y="5566807"/>
              <a:ext cx="2541106" cy="1147045"/>
            </a:xfrm>
            <a:prstGeom prst="arc">
              <a:avLst>
                <a:gd name="adj1" fmla="val 11406788"/>
                <a:gd name="adj2" fmla="val 17711845"/>
              </a:avLst>
            </a:prstGeom>
            <a:ln w="28575" cmpd="sng">
              <a:headEnd type="arrow"/>
              <a:tailEnd type="none"/>
            </a:ln>
          </p:spPr>
          <p:style>
            <a:lnRef idx="1">
              <a:schemeClr val="accent5"/>
            </a:lnRef>
            <a:fillRef idx="0">
              <a:schemeClr val="accent5"/>
            </a:fillRef>
            <a:effectRef idx="0">
              <a:schemeClr val="accent5"/>
            </a:effectRef>
            <a:fontRef idx="minor">
              <a:schemeClr val="tx1"/>
            </a:fontRef>
          </p:style>
          <p:txBody>
            <a:bodyPr lIns="91435" tIns="45718" rIns="91435" bIns="45718"/>
            <a:lstStyle/>
            <a:p>
              <a:endParaRPr lang="en-US"/>
            </a:p>
          </p:txBody>
        </p:sp>
        <p:sp>
          <p:nvSpPr>
            <p:cNvPr id="25" name="Arc 24"/>
            <p:cNvSpPr/>
            <p:nvPr/>
          </p:nvSpPr>
          <p:spPr>
            <a:xfrm>
              <a:off x="6021463" y="2694352"/>
              <a:ext cx="2574787" cy="2574787"/>
            </a:xfrm>
            <a:prstGeom prst="arc">
              <a:avLst>
                <a:gd name="adj1" fmla="val 1200247"/>
                <a:gd name="adj2" fmla="val 9282169"/>
              </a:avLst>
            </a:prstGeom>
            <a:ln w="28575" cmpd="sng">
              <a:headEnd type="none"/>
              <a:tailEnd type="arrow"/>
            </a:ln>
          </p:spPr>
          <p:style>
            <a:lnRef idx="1">
              <a:schemeClr val="accent5"/>
            </a:lnRef>
            <a:fillRef idx="0">
              <a:schemeClr val="accent5"/>
            </a:fillRef>
            <a:effectRef idx="0">
              <a:schemeClr val="accent5"/>
            </a:effectRef>
            <a:fontRef idx="minor">
              <a:schemeClr val="tx1"/>
            </a:fontRef>
          </p:style>
          <p:txBody>
            <a:bodyPr lIns="91435" tIns="45718" rIns="91435" bIns="45718"/>
            <a:lstStyle/>
            <a:p>
              <a:endParaRPr lang="en-US"/>
            </a:p>
          </p:txBody>
        </p:sp>
        <p:sp>
          <p:nvSpPr>
            <p:cNvPr id="26" name="Arc 25"/>
            <p:cNvSpPr/>
            <p:nvPr/>
          </p:nvSpPr>
          <p:spPr>
            <a:xfrm>
              <a:off x="5549276" y="1624893"/>
              <a:ext cx="3263642" cy="3813072"/>
            </a:xfrm>
            <a:prstGeom prst="arc">
              <a:avLst/>
            </a:prstGeom>
            <a:ln w="28575" cmpd="sng">
              <a:headEnd type="none"/>
              <a:tailEnd type="arrow"/>
            </a:ln>
          </p:spPr>
          <p:style>
            <a:lnRef idx="1">
              <a:schemeClr val="accent5"/>
            </a:lnRef>
            <a:fillRef idx="0">
              <a:schemeClr val="accent5"/>
            </a:fillRef>
            <a:effectRef idx="0">
              <a:schemeClr val="accent5"/>
            </a:effectRef>
            <a:fontRef idx="minor">
              <a:schemeClr val="tx1"/>
            </a:fontRef>
          </p:style>
          <p:txBody>
            <a:bodyPr lIns="91435" tIns="45718" rIns="91435" bIns="45718"/>
            <a:lstStyle/>
            <a:p>
              <a:endParaRPr lang="en-US"/>
            </a:p>
          </p:txBody>
        </p:sp>
        <p:sp>
          <p:nvSpPr>
            <p:cNvPr id="27" name="Arc 26"/>
            <p:cNvSpPr/>
            <p:nvPr/>
          </p:nvSpPr>
          <p:spPr>
            <a:xfrm>
              <a:off x="5248858" y="2611533"/>
              <a:ext cx="3564061" cy="3946896"/>
            </a:xfrm>
            <a:prstGeom prst="arc">
              <a:avLst>
                <a:gd name="adj1" fmla="val 21577170"/>
                <a:gd name="adj2" fmla="val 5381514"/>
              </a:avLst>
            </a:prstGeom>
            <a:ln w="28575" cmpd="sng">
              <a:headEnd type="none"/>
              <a:tailEnd type="arrow"/>
            </a:ln>
          </p:spPr>
          <p:style>
            <a:lnRef idx="1">
              <a:schemeClr val="accent5"/>
            </a:lnRef>
            <a:fillRef idx="0">
              <a:schemeClr val="accent5"/>
            </a:fillRef>
            <a:effectRef idx="0">
              <a:schemeClr val="accent5"/>
            </a:effectRef>
            <a:fontRef idx="minor">
              <a:schemeClr val="tx1"/>
            </a:fontRef>
          </p:style>
          <p:txBody>
            <a:bodyPr lIns="91435" tIns="45718" rIns="91435" bIns="45718"/>
            <a:lstStyle/>
            <a:p>
              <a:endParaRPr lang="en-US"/>
            </a:p>
          </p:txBody>
        </p:sp>
      </p:grpSp>
      <p:sp>
        <p:nvSpPr>
          <p:cNvPr id="29" name="Multidocument 28"/>
          <p:cNvSpPr/>
          <p:nvPr/>
        </p:nvSpPr>
        <p:spPr>
          <a:xfrm>
            <a:off x="5128183" y="2034801"/>
            <a:ext cx="740705" cy="899632"/>
          </a:xfrm>
          <a:prstGeom prst="flowChartMultidocument">
            <a:avLst/>
          </a:prstGeom>
        </p:spPr>
        <p:style>
          <a:lnRef idx="1">
            <a:schemeClr val="dk1"/>
          </a:lnRef>
          <a:fillRef idx="2">
            <a:schemeClr val="dk1"/>
          </a:fillRef>
          <a:effectRef idx="1">
            <a:schemeClr val="dk1"/>
          </a:effectRef>
          <a:fontRef idx="minor">
            <a:schemeClr val="dk1"/>
          </a:fontRef>
        </p:style>
        <p:txBody>
          <a:bodyPr lIns="0" tIns="45718" rIns="0" bIns="45718" spcCol="0" rtlCol="0" anchor="ctr"/>
          <a:lstStyle/>
          <a:p>
            <a:pPr algn="ctr"/>
            <a:r>
              <a:rPr lang="en-US" sz="1200" dirty="0" smtClean="0"/>
              <a:t>Stability</a:t>
            </a:r>
            <a:endParaRPr lang="en-US" sz="1200" dirty="0"/>
          </a:p>
        </p:txBody>
      </p:sp>
      <p:sp>
        <p:nvSpPr>
          <p:cNvPr id="30" name="Multidocument 29"/>
          <p:cNvSpPr/>
          <p:nvPr/>
        </p:nvSpPr>
        <p:spPr>
          <a:xfrm>
            <a:off x="191037" y="2155397"/>
            <a:ext cx="740705" cy="899632"/>
          </a:xfrm>
          <a:prstGeom prst="flowChartMultidocument">
            <a:avLst/>
          </a:prstGeom>
        </p:spPr>
        <p:style>
          <a:lnRef idx="1">
            <a:schemeClr val="dk1"/>
          </a:lnRef>
          <a:fillRef idx="2">
            <a:schemeClr val="dk1"/>
          </a:fillRef>
          <a:effectRef idx="1">
            <a:schemeClr val="dk1"/>
          </a:effectRef>
          <a:fontRef idx="minor">
            <a:schemeClr val="dk1"/>
          </a:fontRef>
        </p:style>
        <p:txBody>
          <a:bodyPr lIns="91435" tIns="45718" rIns="91435" bIns="45718" spcCol="0" rtlCol="0" anchor="ctr"/>
          <a:lstStyle/>
          <a:p>
            <a:pPr algn="ctr"/>
            <a:r>
              <a:rPr lang="en-US" sz="1200" dirty="0" smtClean="0"/>
              <a:t>Swarm control</a:t>
            </a:r>
            <a:endParaRPr lang="en-US" sz="1200" dirty="0"/>
          </a:p>
        </p:txBody>
      </p:sp>
      <p:grpSp>
        <p:nvGrpSpPr>
          <p:cNvPr id="59" name="Group 58"/>
          <p:cNvGrpSpPr/>
          <p:nvPr/>
        </p:nvGrpSpPr>
        <p:grpSpPr>
          <a:xfrm>
            <a:off x="5424721" y="1805584"/>
            <a:ext cx="3629856" cy="2611688"/>
            <a:chOff x="5424721" y="1805584"/>
            <a:chExt cx="3629856" cy="2611688"/>
          </a:xfrm>
        </p:grpSpPr>
        <p:sp>
          <p:nvSpPr>
            <p:cNvPr id="34" name="Multidocument 33"/>
            <p:cNvSpPr/>
            <p:nvPr/>
          </p:nvSpPr>
          <p:spPr>
            <a:xfrm>
              <a:off x="8313872" y="1805584"/>
              <a:ext cx="740705" cy="899632"/>
            </a:xfrm>
            <a:prstGeom prst="flowChartMultidocument">
              <a:avLst/>
            </a:prstGeom>
          </p:spPr>
          <p:style>
            <a:lnRef idx="1">
              <a:schemeClr val="dk1"/>
            </a:lnRef>
            <a:fillRef idx="2">
              <a:schemeClr val="dk1"/>
            </a:fillRef>
            <a:effectRef idx="1">
              <a:schemeClr val="dk1"/>
            </a:effectRef>
            <a:fontRef idx="minor">
              <a:schemeClr val="dk1"/>
            </a:fontRef>
          </p:style>
          <p:txBody>
            <a:bodyPr lIns="91435" tIns="45718" rIns="91435" bIns="45718" spcCol="0" rtlCol="0" anchor="ctr"/>
            <a:lstStyle/>
            <a:p>
              <a:pPr algn="ctr"/>
              <a:r>
                <a:rPr lang="en-US" sz="1200" dirty="0" smtClean="0"/>
                <a:t>Decompose model</a:t>
              </a:r>
              <a:endParaRPr lang="en-US" sz="1200" dirty="0"/>
            </a:p>
          </p:txBody>
        </p:sp>
        <p:cxnSp>
          <p:nvCxnSpPr>
            <p:cNvPr id="35" name="Curved Connector 34"/>
            <p:cNvCxnSpPr/>
            <p:nvPr/>
          </p:nvCxnSpPr>
          <p:spPr>
            <a:xfrm rot="5400000">
              <a:off x="6370615" y="2729565"/>
              <a:ext cx="2011458" cy="1363955"/>
            </a:xfrm>
            <a:prstGeom prst="curvedConnector3">
              <a:avLst>
                <a:gd name="adj1" fmla="val 30512"/>
              </a:avLst>
            </a:prstGeom>
            <a:ln>
              <a:solidFill>
                <a:schemeClr val="tx1">
                  <a:lumMod val="75000"/>
                  <a:lumOff val="25000"/>
                </a:schemeClr>
              </a:solidFill>
              <a:prstDash val="dash"/>
              <a:tailEnd type="arrow"/>
            </a:ln>
          </p:spPr>
          <p:style>
            <a:lnRef idx="2">
              <a:schemeClr val="dk1"/>
            </a:lnRef>
            <a:fillRef idx="0">
              <a:schemeClr val="dk1"/>
            </a:fillRef>
            <a:effectRef idx="1">
              <a:schemeClr val="dk1"/>
            </a:effectRef>
            <a:fontRef idx="minor">
              <a:schemeClr val="tx1"/>
            </a:fontRef>
          </p:style>
        </p:cxnSp>
        <p:cxnSp>
          <p:nvCxnSpPr>
            <p:cNvPr id="36" name="Curved Connector 35"/>
            <p:cNvCxnSpPr/>
            <p:nvPr/>
          </p:nvCxnSpPr>
          <p:spPr>
            <a:xfrm rot="10800000" flipV="1">
              <a:off x="5424721" y="2237981"/>
              <a:ext cx="2764412" cy="948625"/>
            </a:xfrm>
            <a:prstGeom prst="curvedConnector3">
              <a:avLst/>
            </a:prstGeom>
            <a:ln>
              <a:solidFill>
                <a:schemeClr val="tx1">
                  <a:lumMod val="75000"/>
                  <a:lumOff val="25000"/>
                </a:schemeClr>
              </a:solidFill>
              <a:prstDash val="dash"/>
              <a:tailEnd type="arrow"/>
            </a:ln>
          </p:spPr>
          <p:style>
            <a:lnRef idx="2">
              <a:schemeClr val="dk1"/>
            </a:lnRef>
            <a:fillRef idx="0">
              <a:schemeClr val="dk1"/>
            </a:fillRef>
            <a:effectRef idx="1">
              <a:schemeClr val="dk1"/>
            </a:effectRef>
            <a:fontRef idx="minor">
              <a:schemeClr val="tx1"/>
            </a:fontRef>
          </p:style>
        </p:cxnSp>
      </p:grpSp>
      <p:grpSp>
        <p:nvGrpSpPr>
          <p:cNvPr id="55" name="Group 54"/>
          <p:cNvGrpSpPr/>
          <p:nvPr/>
        </p:nvGrpSpPr>
        <p:grpSpPr>
          <a:xfrm>
            <a:off x="802448" y="54405"/>
            <a:ext cx="2852746" cy="2998056"/>
            <a:chOff x="802448" y="54405"/>
            <a:chExt cx="2852746" cy="2998056"/>
          </a:xfrm>
        </p:grpSpPr>
        <p:sp>
          <p:nvSpPr>
            <p:cNvPr id="33" name="Multidocument 32"/>
            <p:cNvSpPr/>
            <p:nvPr/>
          </p:nvSpPr>
          <p:spPr>
            <a:xfrm>
              <a:off x="802448" y="54405"/>
              <a:ext cx="909706" cy="899632"/>
            </a:xfrm>
            <a:prstGeom prst="flowChartMultidocument">
              <a:avLst/>
            </a:prstGeom>
          </p:spPr>
          <p:style>
            <a:lnRef idx="1">
              <a:schemeClr val="dk1"/>
            </a:lnRef>
            <a:fillRef idx="2">
              <a:schemeClr val="dk1"/>
            </a:fillRef>
            <a:effectRef idx="1">
              <a:schemeClr val="dk1"/>
            </a:effectRef>
            <a:fontRef idx="minor">
              <a:schemeClr val="dk1"/>
            </a:fontRef>
          </p:style>
          <p:txBody>
            <a:bodyPr wrap="none" lIns="0" tIns="0" rIns="0" bIns="0" spcCol="0" rtlCol="0" anchor="ctr"/>
            <a:lstStyle/>
            <a:p>
              <a:pPr algn="ctr"/>
              <a:r>
                <a:rPr lang="en-US" sz="1200" dirty="0" smtClean="0"/>
                <a:t>Hierarchical</a:t>
              </a:r>
            </a:p>
            <a:p>
              <a:pPr algn="ctr"/>
              <a:r>
                <a:rPr lang="en-US" sz="1200" dirty="0" smtClean="0"/>
                <a:t>messaging</a:t>
              </a:r>
              <a:endParaRPr lang="en-US" sz="1200" dirty="0"/>
            </a:p>
          </p:txBody>
        </p:sp>
        <p:cxnSp>
          <p:nvCxnSpPr>
            <p:cNvPr id="37" name="Curved Connector 36"/>
            <p:cNvCxnSpPr/>
            <p:nvPr/>
          </p:nvCxnSpPr>
          <p:spPr>
            <a:xfrm>
              <a:off x="1799524" y="561611"/>
              <a:ext cx="1855670" cy="392426"/>
            </a:xfrm>
            <a:prstGeom prst="curvedConnector3">
              <a:avLst/>
            </a:prstGeom>
            <a:ln>
              <a:solidFill>
                <a:schemeClr val="tx1">
                  <a:lumMod val="75000"/>
                  <a:lumOff val="25000"/>
                </a:schemeClr>
              </a:solidFill>
              <a:prstDash val="dash"/>
              <a:tailEnd type="arrow"/>
            </a:ln>
          </p:spPr>
          <p:style>
            <a:lnRef idx="2">
              <a:schemeClr val="dk1"/>
            </a:lnRef>
            <a:fillRef idx="0">
              <a:schemeClr val="dk1"/>
            </a:fillRef>
            <a:effectRef idx="1">
              <a:schemeClr val="dk1"/>
            </a:effectRef>
            <a:fontRef idx="minor">
              <a:schemeClr val="tx1"/>
            </a:fontRef>
          </p:style>
        </p:cxnSp>
        <p:cxnSp>
          <p:nvCxnSpPr>
            <p:cNvPr id="38" name="Curved Connector 37"/>
            <p:cNvCxnSpPr/>
            <p:nvPr/>
          </p:nvCxnSpPr>
          <p:spPr>
            <a:xfrm rot="16200000" flipH="1">
              <a:off x="1578406" y="1020903"/>
              <a:ext cx="1085896" cy="634893"/>
            </a:xfrm>
            <a:prstGeom prst="curvedConnector3">
              <a:avLst/>
            </a:prstGeom>
            <a:ln>
              <a:solidFill>
                <a:schemeClr val="tx1">
                  <a:lumMod val="75000"/>
                  <a:lumOff val="25000"/>
                </a:schemeClr>
              </a:solidFill>
              <a:prstDash val="dash"/>
              <a:tailEnd type="arrow"/>
            </a:ln>
          </p:spPr>
          <p:style>
            <a:lnRef idx="2">
              <a:schemeClr val="dk1"/>
            </a:lnRef>
            <a:fillRef idx="0">
              <a:schemeClr val="dk1"/>
            </a:fillRef>
            <a:effectRef idx="1">
              <a:schemeClr val="dk1"/>
            </a:effectRef>
            <a:fontRef idx="minor">
              <a:schemeClr val="tx1"/>
            </a:fontRef>
          </p:style>
        </p:cxnSp>
        <p:cxnSp>
          <p:nvCxnSpPr>
            <p:cNvPr id="39" name="Curved Connector 38"/>
            <p:cNvCxnSpPr/>
            <p:nvPr/>
          </p:nvCxnSpPr>
          <p:spPr>
            <a:xfrm rot="5400000">
              <a:off x="535112" y="1889905"/>
              <a:ext cx="1980398" cy="344714"/>
            </a:xfrm>
            <a:prstGeom prst="curvedConnector3">
              <a:avLst/>
            </a:prstGeom>
            <a:ln>
              <a:solidFill>
                <a:schemeClr val="tx1">
                  <a:lumMod val="75000"/>
                  <a:lumOff val="25000"/>
                </a:schemeClr>
              </a:solidFill>
              <a:prstDash val="dash"/>
              <a:tailEnd type="arrow"/>
            </a:ln>
          </p:spPr>
          <p:style>
            <a:lnRef idx="2">
              <a:schemeClr val="dk1"/>
            </a:lnRef>
            <a:fillRef idx="0">
              <a:schemeClr val="dk1"/>
            </a:fillRef>
            <a:effectRef idx="1">
              <a:schemeClr val="dk1"/>
            </a:effectRef>
            <a:fontRef idx="minor">
              <a:schemeClr val="tx1"/>
            </a:fontRef>
          </p:style>
        </p:cxnSp>
      </p:grpSp>
      <p:grpSp>
        <p:nvGrpSpPr>
          <p:cNvPr id="56" name="Group 55"/>
          <p:cNvGrpSpPr/>
          <p:nvPr/>
        </p:nvGrpSpPr>
        <p:grpSpPr>
          <a:xfrm>
            <a:off x="6892494" y="172431"/>
            <a:ext cx="1517389" cy="999038"/>
            <a:chOff x="6892494" y="172431"/>
            <a:chExt cx="1517389" cy="999038"/>
          </a:xfrm>
        </p:grpSpPr>
        <p:sp>
          <p:nvSpPr>
            <p:cNvPr id="28" name="Multidocument 27"/>
            <p:cNvSpPr/>
            <p:nvPr/>
          </p:nvSpPr>
          <p:spPr>
            <a:xfrm>
              <a:off x="7669178" y="172431"/>
              <a:ext cx="740705" cy="899632"/>
            </a:xfrm>
            <a:prstGeom prst="flowChartMultidocument">
              <a:avLst/>
            </a:prstGeom>
          </p:spPr>
          <p:style>
            <a:lnRef idx="1">
              <a:schemeClr val="dk1"/>
            </a:lnRef>
            <a:fillRef idx="2">
              <a:schemeClr val="dk1"/>
            </a:fillRef>
            <a:effectRef idx="1">
              <a:schemeClr val="dk1"/>
            </a:effectRef>
            <a:fontRef idx="minor">
              <a:schemeClr val="dk1"/>
            </a:fontRef>
          </p:style>
          <p:txBody>
            <a:bodyPr lIns="91435" tIns="45718" rIns="91435" bIns="45718" spcCol="0" rtlCol="0" anchor="ctr"/>
            <a:lstStyle/>
            <a:p>
              <a:pPr algn="ctr"/>
              <a:r>
                <a:rPr lang="en-US" sz="1200" dirty="0" smtClean="0"/>
                <a:t>Model sparse data</a:t>
              </a:r>
              <a:endParaRPr lang="en-US" sz="1200" dirty="0"/>
            </a:p>
          </p:txBody>
        </p:sp>
        <p:cxnSp>
          <p:nvCxnSpPr>
            <p:cNvPr id="40" name="Curved Connector 39"/>
            <p:cNvCxnSpPr/>
            <p:nvPr/>
          </p:nvCxnSpPr>
          <p:spPr>
            <a:xfrm rot="10800000" flipV="1">
              <a:off x="6892494" y="721651"/>
              <a:ext cx="648319" cy="449818"/>
            </a:xfrm>
            <a:prstGeom prst="curvedConnector3">
              <a:avLst/>
            </a:prstGeom>
            <a:ln>
              <a:solidFill>
                <a:schemeClr val="tx1">
                  <a:lumMod val="75000"/>
                  <a:lumOff val="25000"/>
                </a:schemeClr>
              </a:solidFill>
              <a:prstDash val="dash"/>
              <a:tailEnd type="arrow"/>
            </a:ln>
          </p:spPr>
          <p:style>
            <a:lnRef idx="2">
              <a:schemeClr val="dk1"/>
            </a:lnRef>
            <a:fillRef idx="0">
              <a:schemeClr val="dk1"/>
            </a:fillRef>
            <a:effectRef idx="1">
              <a:schemeClr val="dk1"/>
            </a:effectRef>
            <a:fontRef idx="minor">
              <a:schemeClr val="tx1"/>
            </a:fontRef>
          </p:style>
        </p:cxnSp>
      </p:grpSp>
      <p:grpSp>
        <p:nvGrpSpPr>
          <p:cNvPr id="65" name="Group 64"/>
          <p:cNvGrpSpPr/>
          <p:nvPr/>
        </p:nvGrpSpPr>
        <p:grpSpPr>
          <a:xfrm>
            <a:off x="4579891" y="4231766"/>
            <a:ext cx="4474686" cy="1816211"/>
            <a:chOff x="4579891" y="4231766"/>
            <a:chExt cx="4474686" cy="1816211"/>
          </a:xfrm>
        </p:grpSpPr>
        <p:sp>
          <p:nvSpPr>
            <p:cNvPr id="32" name="Multidocument 31"/>
            <p:cNvSpPr/>
            <p:nvPr/>
          </p:nvSpPr>
          <p:spPr>
            <a:xfrm>
              <a:off x="8313872" y="4231766"/>
              <a:ext cx="740705" cy="899632"/>
            </a:xfrm>
            <a:prstGeom prst="flowChartMultidocument">
              <a:avLst/>
            </a:prstGeom>
          </p:spPr>
          <p:style>
            <a:lnRef idx="1">
              <a:schemeClr val="dk1"/>
            </a:lnRef>
            <a:fillRef idx="2">
              <a:schemeClr val="dk1"/>
            </a:fillRef>
            <a:effectRef idx="1">
              <a:schemeClr val="dk1"/>
            </a:effectRef>
            <a:fontRef idx="minor">
              <a:schemeClr val="dk1"/>
            </a:fontRef>
          </p:style>
          <p:txBody>
            <a:bodyPr lIns="91435" tIns="45718" rIns="91435" bIns="45718" spcCol="0" rtlCol="0" anchor="ctr"/>
            <a:lstStyle/>
            <a:p>
              <a:pPr algn="ctr"/>
              <a:r>
                <a:rPr lang="en-US" sz="1200" dirty="0" smtClean="0"/>
                <a:t>Joint </a:t>
              </a:r>
              <a:r>
                <a:rPr lang="en-US" sz="1200" dirty="0" err="1" smtClean="0"/>
                <a:t>optimi-zation</a:t>
              </a:r>
              <a:endParaRPr lang="en-US" sz="1200" dirty="0"/>
            </a:p>
          </p:txBody>
        </p:sp>
        <p:cxnSp>
          <p:nvCxnSpPr>
            <p:cNvPr id="41" name="Curved Connector 40"/>
            <p:cNvCxnSpPr/>
            <p:nvPr/>
          </p:nvCxnSpPr>
          <p:spPr>
            <a:xfrm rot="10800000" flipV="1">
              <a:off x="7295695" y="4927512"/>
              <a:ext cx="893439" cy="828105"/>
            </a:xfrm>
            <a:prstGeom prst="curvedConnector3">
              <a:avLst>
                <a:gd name="adj1" fmla="val 50000"/>
              </a:avLst>
            </a:prstGeom>
            <a:ln>
              <a:solidFill>
                <a:schemeClr val="tx1">
                  <a:lumMod val="75000"/>
                  <a:lumOff val="25000"/>
                </a:schemeClr>
              </a:solidFill>
              <a:prstDash val="dash"/>
              <a:tailEnd type="arrow"/>
            </a:ln>
          </p:spPr>
          <p:style>
            <a:lnRef idx="2">
              <a:schemeClr val="dk1"/>
            </a:lnRef>
            <a:fillRef idx="0">
              <a:schemeClr val="dk1"/>
            </a:fillRef>
            <a:effectRef idx="1">
              <a:schemeClr val="dk1"/>
            </a:effectRef>
            <a:fontRef idx="minor">
              <a:schemeClr val="tx1"/>
            </a:fontRef>
          </p:style>
        </p:cxnSp>
        <p:cxnSp>
          <p:nvCxnSpPr>
            <p:cNvPr id="42" name="Curved Connector 41"/>
            <p:cNvCxnSpPr/>
            <p:nvPr/>
          </p:nvCxnSpPr>
          <p:spPr>
            <a:xfrm rot="10800000" flipV="1">
              <a:off x="4579891" y="4681581"/>
              <a:ext cx="3609245" cy="1366396"/>
            </a:xfrm>
            <a:prstGeom prst="curvedConnector3">
              <a:avLst>
                <a:gd name="adj1" fmla="val 85619"/>
              </a:avLst>
            </a:prstGeom>
            <a:ln>
              <a:solidFill>
                <a:schemeClr val="tx1">
                  <a:lumMod val="75000"/>
                  <a:lumOff val="25000"/>
                </a:schemeClr>
              </a:solidFill>
              <a:prstDash val="dash"/>
              <a:tailEnd type="arrow"/>
            </a:ln>
          </p:spPr>
          <p:style>
            <a:lnRef idx="2">
              <a:schemeClr val="dk1"/>
            </a:lnRef>
            <a:fillRef idx="0">
              <a:schemeClr val="dk1"/>
            </a:fillRef>
            <a:effectRef idx="1">
              <a:schemeClr val="dk1"/>
            </a:effectRef>
            <a:fontRef idx="minor">
              <a:schemeClr val="tx1"/>
            </a:fontRef>
          </p:style>
        </p:cxnSp>
      </p:grpSp>
      <p:grpSp>
        <p:nvGrpSpPr>
          <p:cNvPr id="66" name="Group 65"/>
          <p:cNvGrpSpPr/>
          <p:nvPr/>
        </p:nvGrpSpPr>
        <p:grpSpPr>
          <a:xfrm>
            <a:off x="802448" y="5272690"/>
            <a:ext cx="3314016" cy="1055330"/>
            <a:chOff x="802448" y="5272690"/>
            <a:chExt cx="3314016" cy="1055330"/>
          </a:xfrm>
        </p:grpSpPr>
        <p:sp>
          <p:nvSpPr>
            <p:cNvPr id="31" name="Multidocument 30"/>
            <p:cNvSpPr/>
            <p:nvPr/>
          </p:nvSpPr>
          <p:spPr>
            <a:xfrm>
              <a:off x="802448" y="5428388"/>
              <a:ext cx="816650" cy="899632"/>
            </a:xfrm>
            <a:prstGeom prst="flowChartMultidocument">
              <a:avLst/>
            </a:prstGeom>
          </p:spPr>
          <p:style>
            <a:lnRef idx="1">
              <a:schemeClr val="dk1"/>
            </a:lnRef>
            <a:fillRef idx="2">
              <a:schemeClr val="dk1"/>
            </a:fillRef>
            <a:effectRef idx="1">
              <a:schemeClr val="dk1"/>
            </a:effectRef>
            <a:fontRef idx="minor">
              <a:schemeClr val="dk1"/>
            </a:fontRef>
          </p:style>
          <p:txBody>
            <a:bodyPr lIns="0" tIns="45718" rIns="0" bIns="45718" spcCol="0" rtlCol="0" anchor="ctr"/>
            <a:lstStyle/>
            <a:p>
              <a:pPr algn="ctr"/>
              <a:r>
                <a:rPr lang="en-US" sz="1200" dirty="0" smtClean="0"/>
                <a:t>Predictive control</a:t>
              </a:r>
              <a:endParaRPr lang="en-US" sz="1200" dirty="0"/>
            </a:p>
          </p:txBody>
        </p:sp>
        <p:cxnSp>
          <p:nvCxnSpPr>
            <p:cNvPr id="43" name="Curved Connector 42"/>
            <p:cNvCxnSpPr/>
            <p:nvPr/>
          </p:nvCxnSpPr>
          <p:spPr>
            <a:xfrm flipV="1">
              <a:off x="1619098" y="5272690"/>
              <a:ext cx="812176" cy="311396"/>
            </a:xfrm>
            <a:prstGeom prst="curvedConnector3">
              <a:avLst>
                <a:gd name="adj1" fmla="val 50000"/>
              </a:avLst>
            </a:prstGeom>
            <a:ln>
              <a:solidFill>
                <a:schemeClr val="tx1">
                  <a:lumMod val="75000"/>
                  <a:lumOff val="25000"/>
                </a:schemeClr>
              </a:solidFill>
              <a:prstDash val="dash"/>
              <a:tailEnd type="arrow"/>
            </a:ln>
          </p:spPr>
          <p:style>
            <a:lnRef idx="2">
              <a:schemeClr val="dk1"/>
            </a:lnRef>
            <a:fillRef idx="0">
              <a:schemeClr val="dk1"/>
            </a:fillRef>
            <a:effectRef idx="1">
              <a:schemeClr val="dk1"/>
            </a:effectRef>
            <a:fontRef idx="minor">
              <a:schemeClr val="tx1"/>
            </a:fontRef>
          </p:style>
        </p:cxnSp>
        <p:cxnSp>
          <p:nvCxnSpPr>
            <p:cNvPr id="44" name="Curved Connector 43"/>
            <p:cNvCxnSpPr/>
            <p:nvPr/>
          </p:nvCxnSpPr>
          <p:spPr>
            <a:xfrm>
              <a:off x="1752366" y="5928488"/>
              <a:ext cx="2364098" cy="327320"/>
            </a:xfrm>
            <a:prstGeom prst="curvedConnector3">
              <a:avLst>
                <a:gd name="adj1" fmla="val 50000"/>
              </a:avLst>
            </a:prstGeom>
            <a:ln>
              <a:solidFill>
                <a:schemeClr val="tx1">
                  <a:lumMod val="75000"/>
                  <a:lumOff val="25000"/>
                </a:schemeClr>
              </a:solidFill>
              <a:prstDash val="dash"/>
              <a:tailEnd type="arrow"/>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234619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66" name="Group 65"/>
          <p:cNvGrpSpPr/>
          <p:nvPr/>
        </p:nvGrpSpPr>
        <p:grpSpPr>
          <a:xfrm>
            <a:off x="1174430" y="1871569"/>
            <a:ext cx="6671258" cy="4600486"/>
            <a:chOff x="23488755" y="16808488"/>
            <a:chExt cx="12815701" cy="8837681"/>
          </a:xfrm>
        </p:grpSpPr>
        <p:grpSp>
          <p:nvGrpSpPr>
            <p:cNvPr id="3" name="Group 2"/>
            <p:cNvGrpSpPr/>
            <p:nvPr/>
          </p:nvGrpSpPr>
          <p:grpSpPr>
            <a:xfrm>
              <a:off x="23488755" y="18533175"/>
              <a:ext cx="2513274" cy="369332"/>
              <a:chOff x="34645516" y="17591929"/>
              <a:chExt cx="2513274" cy="369332"/>
            </a:xfrm>
          </p:grpSpPr>
          <p:sp>
            <p:nvSpPr>
              <p:cNvPr id="4" name="TextBox 3"/>
              <p:cNvSpPr txBox="1"/>
              <p:nvPr/>
            </p:nvSpPr>
            <p:spPr>
              <a:xfrm>
                <a:off x="34645516" y="17591929"/>
                <a:ext cx="867019" cy="369332"/>
              </a:xfrm>
              <a:prstGeom prst="rect">
                <a:avLst/>
              </a:prstGeom>
              <a:solidFill>
                <a:schemeClr val="accent6">
                  <a:lumMod val="20000"/>
                  <a:lumOff val="80000"/>
                </a:schemeClr>
              </a:solidFill>
            </p:spPr>
            <p:txBody>
              <a:bodyPr wrap="none" rtlCol="0">
                <a:spAutoFit/>
              </a:bodyPr>
              <a:lstStyle/>
              <a:p>
                <a:r>
                  <a:rPr lang="en-US" sz="1800" dirty="0" smtClean="0"/>
                  <a:t>Battery</a:t>
                </a:r>
                <a:endParaRPr lang="en-US" sz="1800" dirty="0"/>
              </a:p>
            </p:txBody>
          </p:sp>
          <p:cxnSp>
            <p:nvCxnSpPr>
              <p:cNvPr id="5" name="Straight Connector 4"/>
              <p:cNvCxnSpPr>
                <a:endCxn id="4" idx="3"/>
              </p:cNvCxnSpPr>
              <p:nvPr/>
            </p:nvCxnSpPr>
            <p:spPr>
              <a:xfrm flipH="1" flipV="1">
                <a:off x="35512535" y="17776595"/>
                <a:ext cx="1646255" cy="184666"/>
              </a:xfrm>
              <a:prstGeom prst="line">
                <a:avLst/>
              </a:prstGeom>
            </p:spPr>
            <p:style>
              <a:lnRef idx="3">
                <a:schemeClr val="accent2"/>
              </a:lnRef>
              <a:fillRef idx="0">
                <a:schemeClr val="accent2"/>
              </a:fillRef>
              <a:effectRef idx="2">
                <a:schemeClr val="accent2"/>
              </a:effectRef>
              <a:fontRef idx="minor">
                <a:schemeClr val="tx1"/>
              </a:fontRef>
            </p:style>
          </p:cxnSp>
        </p:gr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6721" l="364" r="100000">
                          <a14:foregroundMark x1="74182" y1="92350" x2="74182" y2="87432"/>
                          <a14:foregroundMark x1="69818" y1="73224" x2="89455" y2="68852"/>
                          <a14:foregroundMark x1="97455" y1="34973" x2="87636" y2="21311"/>
                          <a14:foregroundMark x1="84364" y1="16940" x2="87273" y2="21311"/>
                          <a14:foregroundMark x1="84000" y1="15301" x2="84000" y2="17486"/>
                          <a14:foregroundMark x1="90545" y1="43169" x2="93818" y2="43169"/>
                          <a14:foregroundMark x1="71636" y1="94536" x2="73818" y2="96721"/>
                          <a14:foregroundMark x1="2545" y1="44262" x2="6909" y2="56831"/>
                          <a14:foregroundMark x1="35273" y1="16393" x2="45818" y2="10383"/>
                          <a14:foregroundMark x1="21818" y1="25683" x2="32364" y2="18579"/>
                          <a14:foregroundMark x1="38182" y1="27322" x2="40364" y2="29508"/>
                          <a14:foregroundMark x1="36727" y1="33333" x2="34909" y2="32240"/>
                          <a14:foregroundMark x1="41455" y1="68306" x2="43636" y2="67760"/>
                          <a14:foregroundMark x1="37091" y1="48087" x2="38545" y2="46448"/>
                        </a14:backgroundRemoval>
                      </a14:imgEffect>
                    </a14:imgLayer>
                  </a14:imgProps>
                </a:ext>
              </a:extLst>
            </a:blip>
            <a:stretch>
              <a:fillRect/>
            </a:stretch>
          </p:blipFill>
          <p:spPr>
            <a:xfrm>
              <a:off x="24939617" y="17693844"/>
              <a:ext cx="3492500" cy="23241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9783" b="89674" l="3297" r="94872">
                          <a14:foregroundMark x1="75092" y1="60326" x2="88278" y2="60326"/>
                          <a14:foregroundMark x1="87179" y1="51087" x2="90476" y2="47826"/>
                          <a14:foregroundMark x1="83883" y1="23913" x2="89011" y2="23913"/>
                        </a14:backgroundRemoval>
                      </a14:imgEffect>
                    </a14:imgLayer>
                  </a14:imgProps>
                </a:ext>
              </a:extLst>
            </a:blip>
            <a:stretch>
              <a:fillRect/>
            </a:stretch>
          </p:blipFill>
          <p:spPr>
            <a:xfrm>
              <a:off x="26600843" y="17778566"/>
              <a:ext cx="1116703" cy="752650"/>
            </a:xfrm>
            <a:prstGeom prst="rect">
              <a:avLst/>
            </a:prstGeom>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27455035" y="17568348"/>
              <a:ext cx="525021" cy="420435"/>
            </a:xfrm>
            <a:prstGeom prst="rect">
              <a:avLst/>
            </a:prstGeom>
          </p:spPr>
        </p:pic>
        <p:grpSp>
          <p:nvGrpSpPr>
            <p:cNvPr id="9" name="Group 8"/>
            <p:cNvGrpSpPr/>
            <p:nvPr/>
          </p:nvGrpSpPr>
          <p:grpSpPr>
            <a:xfrm>
              <a:off x="26657542" y="17245295"/>
              <a:ext cx="635296" cy="604469"/>
              <a:chOff x="25259024" y="16945456"/>
              <a:chExt cx="2210826" cy="2103549"/>
            </a:xfrm>
          </p:grpSpPr>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5584" b="97462" l="11719" r="89844">
                            <a14:foregroundMark x1="42578" y1="97462" x2="44531" y2="95939"/>
                          </a14:backgroundRemoval>
                        </a14:imgEffect>
                        <a14:imgEffect>
                          <a14:brightnessContrast bright="-37000" contrast="50000"/>
                        </a14:imgEffect>
                      </a14:imgLayer>
                    </a14:imgProps>
                  </a:ext>
                </a:extLst>
              </a:blip>
              <a:srcRect l="10491" t="-264" r="8418" b="1"/>
              <a:stretch/>
            </p:blipFill>
            <p:spPr>
              <a:xfrm>
                <a:off x="25259024" y="16945456"/>
                <a:ext cx="2210826" cy="2103549"/>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9778" b="89778" l="9778" r="96444"/>
                        </a14:imgEffect>
                      </a14:imgLayer>
                    </a14:imgProps>
                  </a:ext>
                </a:extLst>
              </a:blip>
              <a:stretch>
                <a:fillRect/>
              </a:stretch>
            </p:blipFill>
            <p:spPr>
              <a:xfrm>
                <a:off x="26183751" y="17465827"/>
                <a:ext cx="1099215" cy="1099215"/>
              </a:xfrm>
              <a:prstGeom prst="rect">
                <a:avLst/>
              </a:prstGeom>
            </p:spPr>
          </p:pic>
        </p:grpSp>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backgroundMark x1="54839" y1="72519" x2="54839" y2="72519"/>
                        </a14:backgroundRemoval>
                      </a14:imgEffect>
                    </a14:imgLayer>
                  </a14:imgProps>
                </a:ext>
              </a:extLst>
            </a:blip>
            <a:stretch>
              <a:fillRect/>
            </a:stretch>
          </p:blipFill>
          <p:spPr>
            <a:xfrm>
              <a:off x="33583849" y="18531216"/>
              <a:ext cx="1968500" cy="1663700"/>
            </a:xfrm>
            <a:prstGeom prst="rect">
              <a:avLst/>
            </a:prstGeom>
          </p:spPr>
        </p:pic>
        <p:pic>
          <p:nvPicPr>
            <p:cNvPr id="13" name="Picture 12"/>
            <p:cNvPicPr>
              <a:picLocks noChangeAspect="1"/>
            </p:cNvPicPr>
            <p:nvPr/>
          </p:nvPicPr>
          <p:blipFill>
            <a:blip r:embed="rId13">
              <a:extLst>
                <a:ext uri="{BEBA8EAE-BF5A-486C-A8C5-ECC9F3942E4B}">
                  <a14:imgProps xmlns:a14="http://schemas.microsoft.com/office/drawing/2010/main">
                    <a14:imgLayer r:embed="rId14">
                      <a14:imgEffect>
                        <a14:backgroundRemoval t="9574" b="89362" l="9901" r="99010"/>
                      </a14:imgEffect>
                    </a14:imgLayer>
                  </a14:imgProps>
                </a:ext>
              </a:extLst>
            </a:blip>
            <a:stretch>
              <a:fillRect/>
            </a:stretch>
          </p:blipFill>
          <p:spPr>
            <a:xfrm>
              <a:off x="25686932" y="19306977"/>
              <a:ext cx="641350" cy="596900"/>
            </a:xfrm>
            <a:prstGeom prst="rect">
              <a:avLst/>
            </a:prstGeom>
          </p:spPr>
        </p:pic>
        <p:pic>
          <p:nvPicPr>
            <p:cNvPr id="14" name="Picture 13"/>
            <p:cNvPicPr>
              <a:picLocks noChangeAspect="1"/>
            </p:cNvPicPr>
            <p:nvPr/>
          </p:nvPicPr>
          <p:blipFill>
            <a:blip r:embed="rId15">
              <a:extLst>
                <a:ext uri="{BEBA8EAE-BF5A-486C-A8C5-ECC9F3942E4B}">
                  <a14:imgProps xmlns:a14="http://schemas.microsoft.com/office/drawing/2010/main">
                    <a14:imgLayer r:embed="rId16">
                      <a14:imgEffect>
                        <a14:backgroundRemoval t="4670" b="98626" l="0" r="99627">
                          <a14:foregroundMark x1="81716" y1="4670" x2="74627" y2="8791"/>
                          <a14:foregroundMark x1="22388" y1="38462" x2="26119" y2="30769"/>
                        </a14:backgroundRemoval>
                      </a14:imgEffect>
                    </a14:imgLayer>
                  </a14:imgProps>
                </a:ext>
              </a:extLst>
            </a:blip>
            <a:stretch>
              <a:fillRect/>
            </a:stretch>
          </p:blipFill>
          <p:spPr>
            <a:xfrm>
              <a:off x="28967268" y="22648332"/>
              <a:ext cx="829636" cy="1126819"/>
            </a:xfrm>
            <a:prstGeom prst="rect">
              <a:avLst/>
            </a:prstGeom>
          </p:spPr>
        </p:pic>
        <p:pic>
          <p:nvPicPr>
            <p:cNvPr id="15" name="Picture 14"/>
            <p:cNvPicPr>
              <a:picLocks noChangeAspect="1"/>
            </p:cNvPicPr>
            <p:nvPr/>
          </p:nvPicPr>
          <p:blipFill>
            <a:blip r:embed="rId17">
              <a:extLst>
                <a:ext uri="{BEBA8EAE-BF5A-486C-A8C5-ECC9F3942E4B}">
                  <a14:imgProps xmlns:a14="http://schemas.microsoft.com/office/drawing/2010/main">
                    <a14:imgLayer r:embed="rId18">
                      <a14:imgEffect>
                        <a14:backgroundRemoval t="9375" b="94643" l="9778" r="89778">
                          <a14:foregroundMark x1="60889" y1="16964" x2="66667" y2="16964"/>
                          <a14:foregroundMark x1="57333" y1="92857" x2="60889" y2="92857"/>
                          <a14:foregroundMark x1="68889" y1="94643" x2="71556" y2="94643"/>
                        </a14:backgroundRemoval>
                      </a14:imgEffect>
                    </a14:imgLayer>
                  </a14:imgProps>
                </a:ext>
              </a:extLst>
            </a:blip>
            <a:stretch>
              <a:fillRect/>
            </a:stretch>
          </p:blipFill>
          <p:spPr>
            <a:xfrm>
              <a:off x="28619876" y="22801369"/>
              <a:ext cx="2709098" cy="2844800"/>
            </a:xfrm>
            <a:prstGeom prst="rect">
              <a:avLst/>
            </a:prstGeom>
          </p:spPr>
        </p:pic>
        <p:pic>
          <p:nvPicPr>
            <p:cNvPr id="16" name="Picture 15"/>
            <p:cNvPicPr>
              <a:picLocks noChangeAspect="1"/>
            </p:cNvPicPr>
            <p:nvPr/>
          </p:nvPicPr>
          <p:blipFill>
            <a:blip r:embed="rId19">
              <a:extLst>
                <a:ext uri="{BEBA8EAE-BF5A-486C-A8C5-ECC9F3942E4B}">
                  <a14:imgProps xmlns:a14="http://schemas.microsoft.com/office/drawing/2010/main">
                    <a14:imgLayer r:embed="rId20">
                      <a14:imgEffect>
                        <a14:backgroundRemoval t="7455" b="91003" l="2745" r="90000">
                          <a14:foregroundMark x1="7255" y1="51671" x2="7255" y2="39846"/>
                          <a14:foregroundMark x1="3529" y1="44987" x2="3137" y2="41902"/>
                          <a14:foregroundMark x1="40588" y1="7712" x2="42157" y2="8997"/>
                          <a14:foregroundMark x1="32941" y1="91003" x2="33725" y2="91003"/>
                          <a14:foregroundMark x1="39020" y1="84833" x2="42941" y2="81234"/>
                          <a14:foregroundMark x1="45686" y1="78149" x2="54118" y2="70437"/>
                          <a14:foregroundMark x1="21176" y1="22879" x2="16471" y2="19280"/>
                          <a14:foregroundMark x1="14510" y1="16710" x2="11373" y2="13111"/>
                        </a14:backgroundRemoval>
                      </a14:imgEffect>
                    </a14:imgLayer>
                  </a14:imgProps>
                </a:ext>
              </a:extLst>
            </a:blip>
            <a:stretch>
              <a:fillRect/>
            </a:stretch>
          </p:blipFill>
          <p:spPr>
            <a:xfrm>
              <a:off x="30918364" y="24327556"/>
              <a:ext cx="1236662" cy="943258"/>
            </a:xfrm>
            <a:prstGeom prst="rect">
              <a:avLst/>
            </a:prstGeom>
          </p:spPr>
        </p:pic>
        <p:pic>
          <p:nvPicPr>
            <p:cNvPr id="17" name="Picture 16"/>
            <p:cNvPicPr>
              <a:picLocks noChangeAspect="1"/>
            </p:cNvPicPr>
            <p:nvPr/>
          </p:nvPicPr>
          <p:blipFill>
            <a:blip r:embed="rId21">
              <a:extLst>
                <a:ext uri="{BEBA8EAE-BF5A-486C-A8C5-ECC9F3942E4B}">
                  <a14:imgProps xmlns:a14="http://schemas.microsoft.com/office/drawing/2010/main">
                    <a14:imgLayer r:embed="rId22">
                      <a14:imgEffect>
                        <a14:backgroundRemoval t="2844" b="98104" l="2101" r="99580"/>
                      </a14:imgEffect>
                    </a14:imgLayer>
                  </a14:imgProps>
                </a:ext>
              </a:extLst>
            </a:blip>
            <a:stretch>
              <a:fillRect/>
            </a:stretch>
          </p:blipFill>
          <p:spPr>
            <a:xfrm>
              <a:off x="33192680" y="19979618"/>
              <a:ext cx="1202481" cy="1066065"/>
            </a:xfrm>
            <a:prstGeom prst="rect">
              <a:avLst/>
            </a:prstGeom>
          </p:spPr>
        </p:pic>
        <p:pic>
          <p:nvPicPr>
            <p:cNvPr id="18" name="Picture 17"/>
            <p:cNvPicPr>
              <a:picLocks noChangeAspect="1"/>
            </p:cNvPicPr>
            <p:nvPr/>
          </p:nvPicPr>
          <p:blipFill>
            <a:blip r:embed="rId21">
              <a:extLst>
                <a:ext uri="{BEBA8EAE-BF5A-486C-A8C5-ECC9F3942E4B}">
                  <a14:imgProps xmlns:a14="http://schemas.microsoft.com/office/drawing/2010/main">
                    <a14:imgLayer r:embed="rId23">
                      <a14:imgEffect>
                        <a14:backgroundRemoval t="2844" b="98104" l="2101" r="99580"/>
                      </a14:imgEffect>
                    </a14:imgLayer>
                  </a14:imgProps>
                </a:ext>
              </a:extLst>
            </a:blip>
            <a:stretch>
              <a:fillRect/>
            </a:stretch>
          </p:blipFill>
          <p:spPr>
            <a:xfrm>
              <a:off x="33625166" y="20194916"/>
              <a:ext cx="1202481" cy="1066065"/>
            </a:xfrm>
            <a:prstGeom prst="rect">
              <a:avLst/>
            </a:prstGeom>
          </p:spPr>
        </p:pic>
        <p:pic>
          <p:nvPicPr>
            <p:cNvPr id="19" name="Picture 18"/>
            <p:cNvPicPr>
              <a:picLocks noChangeAspect="1"/>
            </p:cNvPicPr>
            <p:nvPr/>
          </p:nvPicPr>
          <p:blipFill>
            <a:blip r:embed="rId21">
              <a:extLst>
                <a:ext uri="{BEBA8EAE-BF5A-486C-A8C5-ECC9F3942E4B}">
                  <a14:imgProps xmlns:a14="http://schemas.microsoft.com/office/drawing/2010/main">
                    <a14:imgLayer r:embed="rId23">
                      <a14:imgEffect>
                        <a14:backgroundRemoval t="2844" b="98104" l="2101" r="99580"/>
                      </a14:imgEffect>
                    </a14:imgLayer>
                  </a14:imgProps>
                </a:ext>
              </a:extLst>
            </a:blip>
            <a:stretch>
              <a:fillRect/>
            </a:stretch>
          </p:blipFill>
          <p:spPr>
            <a:xfrm>
              <a:off x="34057652" y="20410214"/>
              <a:ext cx="1202481" cy="1066065"/>
            </a:xfrm>
            <a:prstGeom prst="rect">
              <a:avLst/>
            </a:prstGeom>
          </p:spPr>
        </p:pic>
        <p:pic>
          <p:nvPicPr>
            <p:cNvPr id="20" name="Picture 19"/>
            <p:cNvPicPr>
              <a:picLocks noChangeAspect="1"/>
            </p:cNvPicPr>
            <p:nvPr/>
          </p:nvPicPr>
          <p:blipFill>
            <a:blip r:embed="rId21">
              <a:extLst>
                <a:ext uri="{BEBA8EAE-BF5A-486C-A8C5-ECC9F3942E4B}">
                  <a14:imgProps xmlns:a14="http://schemas.microsoft.com/office/drawing/2010/main">
                    <a14:imgLayer r:embed="rId23">
                      <a14:imgEffect>
                        <a14:backgroundRemoval t="2844" b="98104" l="2101" r="99580"/>
                      </a14:imgEffect>
                    </a14:imgLayer>
                  </a14:imgProps>
                </a:ext>
              </a:extLst>
            </a:blip>
            <a:stretch>
              <a:fillRect/>
            </a:stretch>
          </p:blipFill>
          <p:spPr>
            <a:xfrm>
              <a:off x="34490138" y="20625512"/>
              <a:ext cx="1202481" cy="1066065"/>
            </a:xfrm>
            <a:prstGeom prst="rect">
              <a:avLst/>
            </a:prstGeom>
          </p:spPr>
        </p:pic>
        <p:cxnSp>
          <p:nvCxnSpPr>
            <p:cNvPr id="21" name="Straight Connector 20"/>
            <p:cNvCxnSpPr/>
            <p:nvPr/>
          </p:nvCxnSpPr>
          <p:spPr>
            <a:xfrm>
              <a:off x="28078833" y="25519170"/>
              <a:ext cx="4184876" cy="0"/>
            </a:xfrm>
            <a:prstGeom prst="line">
              <a:avLst/>
            </a:prstGeom>
          </p:spPr>
          <p:style>
            <a:lnRef idx="3">
              <a:schemeClr val="dk1"/>
            </a:lnRef>
            <a:fillRef idx="0">
              <a:schemeClr val="dk1"/>
            </a:fillRef>
            <a:effectRef idx="2">
              <a:schemeClr val="dk1"/>
            </a:effectRef>
            <a:fontRef idx="minor">
              <a:schemeClr val="tx1"/>
            </a:fontRef>
          </p:style>
        </p:cxnSp>
        <p:cxnSp>
          <p:nvCxnSpPr>
            <p:cNvPr id="22" name="Curved Connector 21"/>
            <p:cNvCxnSpPr/>
            <p:nvPr/>
          </p:nvCxnSpPr>
          <p:spPr>
            <a:xfrm flipV="1">
              <a:off x="26271838" y="19306977"/>
              <a:ext cx="272561" cy="180467"/>
            </a:xfrm>
            <a:prstGeom prst="curvedConnector3">
              <a:avLst/>
            </a:prstGeom>
          </p:spPr>
          <p:style>
            <a:lnRef idx="2">
              <a:schemeClr val="dk1"/>
            </a:lnRef>
            <a:fillRef idx="0">
              <a:schemeClr val="dk1"/>
            </a:fillRef>
            <a:effectRef idx="1">
              <a:schemeClr val="dk1"/>
            </a:effectRef>
            <a:fontRef idx="minor">
              <a:schemeClr val="tx1"/>
            </a:fontRef>
          </p:style>
        </p:cxnSp>
        <p:cxnSp>
          <p:nvCxnSpPr>
            <p:cNvPr id="23" name="Curved Connector 22"/>
            <p:cNvCxnSpPr/>
            <p:nvPr/>
          </p:nvCxnSpPr>
          <p:spPr>
            <a:xfrm rot="5400000">
              <a:off x="26834086" y="18475368"/>
              <a:ext cx="254004" cy="105045"/>
            </a:xfrm>
            <a:prstGeom prst="curvedConnector3">
              <a:avLst/>
            </a:prstGeom>
          </p:spPr>
          <p:style>
            <a:lnRef idx="2">
              <a:schemeClr val="dk1"/>
            </a:lnRef>
            <a:fillRef idx="0">
              <a:schemeClr val="dk1"/>
            </a:fillRef>
            <a:effectRef idx="1">
              <a:schemeClr val="dk1"/>
            </a:effectRef>
            <a:fontRef idx="minor">
              <a:schemeClr val="tx1"/>
            </a:fontRef>
          </p:style>
        </p:cxnSp>
        <p:cxnSp>
          <p:nvCxnSpPr>
            <p:cNvPr id="24" name="Curved Connector 23"/>
            <p:cNvCxnSpPr>
              <a:stCxn id="11" idx="3"/>
            </p:cNvCxnSpPr>
            <p:nvPr/>
          </p:nvCxnSpPr>
          <p:spPr>
            <a:xfrm>
              <a:off x="27239136" y="17552761"/>
              <a:ext cx="53702" cy="270523"/>
            </a:xfrm>
            <a:prstGeom prst="curvedConnector2">
              <a:avLst/>
            </a:prstGeom>
          </p:spPr>
          <p:style>
            <a:lnRef idx="2">
              <a:schemeClr val="dk1"/>
            </a:lnRef>
            <a:fillRef idx="0">
              <a:schemeClr val="dk1"/>
            </a:fillRef>
            <a:effectRef idx="1">
              <a:schemeClr val="dk1"/>
            </a:effectRef>
            <a:fontRef idx="minor">
              <a:schemeClr val="tx1"/>
            </a:fontRef>
          </p:style>
        </p:cxnSp>
        <p:sp>
          <p:nvSpPr>
            <p:cNvPr id="25" name="Freeform 24"/>
            <p:cNvSpPr/>
            <p:nvPr/>
          </p:nvSpPr>
          <p:spPr>
            <a:xfrm rot="480828">
              <a:off x="28072119" y="18064122"/>
              <a:ext cx="5686777" cy="747889"/>
            </a:xfrm>
            <a:custGeom>
              <a:avLst/>
              <a:gdLst>
                <a:gd name="connsiteX0" fmla="*/ 0 w 5686777"/>
                <a:gd name="connsiteY0" fmla="*/ 127000 h 747889"/>
                <a:gd name="connsiteX1" fmla="*/ 1439333 w 5686777"/>
                <a:gd name="connsiteY1" fmla="*/ 0 h 747889"/>
                <a:gd name="connsiteX2" fmla="*/ 1199444 w 5686777"/>
                <a:gd name="connsiteY2" fmla="*/ 366889 h 747889"/>
                <a:gd name="connsiteX3" fmla="*/ 3203222 w 5686777"/>
                <a:gd name="connsiteY3" fmla="*/ 169334 h 747889"/>
                <a:gd name="connsiteX4" fmla="*/ 2864555 w 5686777"/>
                <a:gd name="connsiteY4" fmla="*/ 522111 h 747889"/>
                <a:gd name="connsiteX5" fmla="*/ 4656666 w 5686777"/>
                <a:gd name="connsiteY5" fmla="*/ 352778 h 747889"/>
                <a:gd name="connsiteX6" fmla="*/ 4289777 w 5686777"/>
                <a:gd name="connsiteY6" fmla="*/ 747889 h 747889"/>
                <a:gd name="connsiteX7" fmla="*/ 5686777 w 5686777"/>
                <a:gd name="connsiteY7" fmla="*/ 578556 h 747889"/>
                <a:gd name="connsiteX8" fmla="*/ 5686777 w 5686777"/>
                <a:gd name="connsiteY8" fmla="*/ 578556 h 74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777" h="747889">
                  <a:moveTo>
                    <a:pt x="0" y="127000"/>
                  </a:moveTo>
                  <a:lnTo>
                    <a:pt x="1439333" y="0"/>
                  </a:lnTo>
                  <a:lnTo>
                    <a:pt x="1199444" y="366889"/>
                  </a:lnTo>
                  <a:lnTo>
                    <a:pt x="3203222" y="169334"/>
                  </a:lnTo>
                  <a:lnTo>
                    <a:pt x="2864555" y="522111"/>
                  </a:lnTo>
                  <a:lnTo>
                    <a:pt x="4656666" y="352778"/>
                  </a:lnTo>
                  <a:lnTo>
                    <a:pt x="4289777" y="747889"/>
                  </a:lnTo>
                  <a:lnTo>
                    <a:pt x="5686777" y="578556"/>
                  </a:lnTo>
                  <a:lnTo>
                    <a:pt x="5686777" y="578556"/>
                  </a:lnTo>
                </a:path>
              </a:pathLst>
            </a:custGeom>
            <a:ln w="76200" cmpd="sng">
              <a:solidFill>
                <a:srgbClr val="FFFF00"/>
              </a:solidFill>
              <a:prstDash val="sysDash"/>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6" name="Freeform 25"/>
            <p:cNvSpPr/>
            <p:nvPr/>
          </p:nvSpPr>
          <p:spPr>
            <a:xfrm rot="2892794">
              <a:off x="25359816" y="21190633"/>
              <a:ext cx="4393895" cy="747889"/>
            </a:xfrm>
            <a:custGeom>
              <a:avLst/>
              <a:gdLst>
                <a:gd name="connsiteX0" fmla="*/ 0 w 5686777"/>
                <a:gd name="connsiteY0" fmla="*/ 127000 h 747889"/>
                <a:gd name="connsiteX1" fmla="*/ 1439333 w 5686777"/>
                <a:gd name="connsiteY1" fmla="*/ 0 h 747889"/>
                <a:gd name="connsiteX2" fmla="*/ 1199444 w 5686777"/>
                <a:gd name="connsiteY2" fmla="*/ 366889 h 747889"/>
                <a:gd name="connsiteX3" fmla="*/ 3203222 w 5686777"/>
                <a:gd name="connsiteY3" fmla="*/ 169334 h 747889"/>
                <a:gd name="connsiteX4" fmla="*/ 2864555 w 5686777"/>
                <a:gd name="connsiteY4" fmla="*/ 522111 h 747889"/>
                <a:gd name="connsiteX5" fmla="*/ 4656666 w 5686777"/>
                <a:gd name="connsiteY5" fmla="*/ 352778 h 747889"/>
                <a:gd name="connsiteX6" fmla="*/ 4289777 w 5686777"/>
                <a:gd name="connsiteY6" fmla="*/ 747889 h 747889"/>
                <a:gd name="connsiteX7" fmla="*/ 5686777 w 5686777"/>
                <a:gd name="connsiteY7" fmla="*/ 578556 h 747889"/>
                <a:gd name="connsiteX8" fmla="*/ 5686777 w 5686777"/>
                <a:gd name="connsiteY8" fmla="*/ 578556 h 74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777" h="747889">
                  <a:moveTo>
                    <a:pt x="0" y="127000"/>
                  </a:moveTo>
                  <a:lnTo>
                    <a:pt x="1439333" y="0"/>
                  </a:lnTo>
                  <a:lnTo>
                    <a:pt x="1199444" y="366889"/>
                  </a:lnTo>
                  <a:lnTo>
                    <a:pt x="3203222" y="169334"/>
                  </a:lnTo>
                  <a:lnTo>
                    <a:pt x="2864555" y="522111"/>
                  </a:lnTo>
                  <a:lnTo>
                    <a:pt x="4656666" y="352778"/>
                  </a:lnTo>
                  <a:lnTo>
                    <a:pt x="4289777" y="747889"/>
                  </a:lnTo>
                  <a:lnTo>
                    <a:pt x="5686777" y="578556"/>
                  </a:lnTo>
                  <a:lnTo>
                    <a:pt x="5686777" y="578556"/>
                  </a:lnTo>
                </a:path>
              </a:pathLst>
            </a:custGeom>
            <a:ln w="76200" cmpd="sng">
              <a:solidFill>
                <a:schemeClr val="accent2">
                  <a:lumMod val="75000"/>
                </a:schemeClr>
              </a:solidFill>
              <a:prstDash val="sysDash"/>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grpSp>
          <p:nvGrpSpPr>
            <p:cNvPr id="27" name="Group 26"/>
            <p:cNvGrpSpPr/>
            <p:nvPr/>
          </p:nvGrpSpPr>
          <p:grpSpPr>
            <a:xfrm>
              <a:off x="34490138" y="17348206"/>
              <a:ext cx="1814318" cy="1617127"/>
              <a:chOff x="34490138" y="17348206"/>
              <a:chExt cx="1814318" cy="1617127"/>
            </a:xfrm>
          </p:grpSpPr>
          <p:sp>
            <p:nvSpPr>
              <p:cNvPr id="28" name="TextBox 27"/>
              <p:cNvSpPr txBox="1"/>
              <p:nvPr/>
            </p:nvSpPr>
            <p:spPr>
              <a:xfrm>
                <a:off x="34600444" y="17348206"/>
                <a:ext cx="1704012" cy="646331"/>
              </a:xfrm>
              <a:prstGeom prst="rect">
                <a:avLst/>
              </a:prstGeom>
              <a:solidFill>
                <a:schemeClr val="accent6">
                  <a:lumMod val="20000"/>
                  <a:lumOff val="80000"/>
                </a:schemeClr>
              </a:solidFill>
            </p:spPr>
            <p:txBody>
              <a:bodyPr wrap="none" rtlCol="0">
                <a:spAutoFit/>
              </a:bodyPr>
              <a:lstStyle/>
              <a:p>
                <a:r>
                  <a:rPr lang="en-US" sz="1800" dirty="0" err="1" smtClean="0"/>
                  <a:t>CentMesh</a:t>
                </a:r>
                <a:r>
                  <a:rPr lang="en-US" sz="1800" dirty="0" smtClean="0"/>
                  <a:t> Node</a:t>
                </a:r>
              </a:p>
              <a:p>
                <a:r>
                  <a:rPr lang="en-US" sz="1800" dirty="0" smtClean="0"/>
                  <a:t>(existing)</a:t>
                </a:r>
                <a:endParaRPr lang="en-US" sz="1800" dirty="0"/>
              </a:p>
            </p:txBody>
          </p:sp>
          <p:cxnSp>
            <p:nvCxnSpPr>
              <p:cNvPr id="29" name="Straight Connector 28"/>
              <p:cNvCxnSpPr>
                <a:endCxn id="28" idx="2"/>
              </p:cNvCxnSpPr>
              <p:nvPr/>
            </p:nvCxnSpPr>
            <p:spPr>
              <a:xfrm flipV="1">
                <a:off x="34490138" y="17994537"/>
                <a:ext cx="962312" cy="970796"/>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30" name="Group 29"/>
            <p:cNvGrpSpPr/>
            <p:nvPr/>
          </p:nvGrpSpPr>
          <p:grpSpPr>
            <a:xfrm>
              <a:off x="33647988" y="21260981"/>
              <a:ext cx="1159292" cy="1411601"/>
              <a:chOff x="34600444" y="16305937"/>
              <a:chExt cx="1159292" cy="1411601"/>
            </a:xfrm>
          </p:grpSpPr>
          <p:sp>
            <p:nvSpPr>
              <p:cNvPr id="31" name="TextBox 30"/>
              <p:cNvSpPr txBox="1"/>
              <p:nvPr/>
            </p:nvSpPr>
            <p:spPr>
              <a:xfrm>
                <a:off x="34600444" y="17348206"/>
                <a:ext cx="1159292" cy="369332"/>
              </a:xfrm>
              <a:prstGeom prst="rect">
                <a:avLst/>
              </a:prstGeom>
              <a:solidFill>
                <a:schemeClr val="accent6">
                  <a:lumMod val="20000"/>
                  <a:lumOff val="80000"/>
                </a:schemeClr>
              </a:solidFill>
            </p:spPr>
            <p:txBody>
              <a:bodyPr wrap="none" rtlCol="0">
                <a:spAutoFit/>
              </a:bodyPr>
              <a:lstStyle/>
              <a:p>
                <a:r>
                  <a:rPr lang="en-US" sz="1800" dirty="0" err="1" smtClean="0"/>
                  <a:t>WiFi</a:t>
                </a:r>
                <a:r>
                  <a:rPr lang="en-US" sz="1800" dirty="0" smtClean="0"/>
                  <a:t> cards</a:t>
                </a:r>
                <a:endParaRPr lang="en-US" sz="1800" dirty="0"/>
              </a:p>
            </p:txBody>
          </p:sp>
          <p:cxnSp>
            <p:nvCxnSpPr>
              <p:cNvPr id="32" name="Straight Connector 31"/>
              <p:cNvCxnSpPr>
                <a:endCxn id="31" idx="0"/>
              </p:cNvCxnSpPr>
              <p:nvPr/>
            </p:nvCxnSpPr>
            <p:spPr>
              <a:xfrm>
                <a:off x="34735718" y="16305937"/>
                <a:ext cx="444372" cy="1042269"/>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33" name="Group 32"/>
            <p:cNvGrpSpPr/>
            <p:nvPr/>
          </p:nvGrpSpPr>
          <p:grpSpPr>
            <a:xfrm>
              <a:off x="31975778" y="24817420"/>
              <a:ext cx="2556363" cy="369332"/>
              <a:chOff x="33677862" y="17348206"/>
              <a:chExt cx="2556363" cy="369332"/>
            </a:xfrm>
          </p:grpSpPr>
          <p:sp>
            <p:nvSpPr>
              <p:cNvPr id="34" name="TextBox 33"/>
              <p:cNvSpPr txBox="1"/>
              <p:nvPr/>
            </p:nvSpPr>
            <p:spPr>
              <a:xfrm>
                <a:off x="34600444" y="17348206"/>
                <a:ext cx="1633781" cy="369332"/>
              </a:xfrm>
              <a:prstGeom prst="rect">
                <a:avLst/>
              </a:prstGeom>
              <a:solidFill>
                <a:schemeClr val="accent6">
                  <a:lumMod val="20000"/>
                  <a:lumOff val="80000"/>
                </a:schemeClr>
              </a:solidFill>
            </p:spPr>
            <p:txBody>
              <a:bodyPr wrap="none" rtlCol="0">
                <a:spAutoFit/>
              </a:bodyPr>
              <a:lstStyle/>
              <a:p>
                <a:r>
                  <a:rPr lang="en-US" sz="1800" dirty="0" smtClean="0"/>
                  <a:t>Battery charger</a:t>
                </a:r>
                <a:endParaRPr lang="en-US" sz="1800" dirty="0"/>
              </a:p>
            </p:txBody>
          </p:sp>
          <p:cxnSp>
            <p:nvCxnSpPr>
              <p:cNvPr id="35" name="Straight Connector 34"/>
              <p:cNvCxnSpPr>
                <a:endCxn id="34" idx="1"/>
              </p:cNvCxnSpPr>
              <p:nvPr/>
            </p:nvCxnSpPr>
            <p:spPr>
              <a:xfrm>
                <a:off x="33677862" y="17526804"/>
                <a:ext cx="922582" cy="6068"/>
              </a:xfrm>
              <a:prstGeom prst="line">
                <a:avLst/>
              </a:prstGeom>
            </p:spPr>
            <p:style>
              <a:lnRef idx="3">
                <a:schemeClr val="accent2"/>
              </a:lnRef>
              <a:fillRef idx="0">
                <a:schemeClr val="accent2"/>
              </a:fillRef>
              <a:effectRef idx="2">
                <a:schemeClr val="accent2"/>
              </a:effectRef>
              <a:fontRef idx="minor">
                <a:schemeClr val="tx1"/>
              </a:fontRef>
            </p:style>
          </p:cxnSp>
        </p:grpSp>
        <p:sp>
          <p:nvSpPr>
            <p:cNvPr id="36" name="TextBox 35"/>
            <p:cNvSpPr txBox="1"/>
            <p:nvPr/>
          </p:nvSpPr>
          <p:spPr>
            <a:xfrm>
              <a:off x="30273969" y="17437570"/>
              <a:ext cx="1976548" cy="646331"/>
            </a:xfrm>
            <a:prstGeom prst="rect">
              <a:avLst/>
            </a:prstGeom>
            <a:solidFill>
              <a:srgbClr val="FFFF00"/>
            </a:solidFill>
          </p:spPr>
          <p:txBody>
            <a:bodyPr wrap="none" rtlCol="0">
              <a:spAutoFit/>
            </a:bodyPr>
            <a:lstStyle/>
            <a:p>
              <a:r>
                <a:rPr lang="en-US" sz="1800" dirty="0" smtClean="0"/>
                <a:t>Sensing, Command</a:t>
              </a:r>
            </a:p>
            <a:p>
              <a:r>
                <a:rPr lang="en-US" sz="1800" dirty="0" smtClean="0"/>
                <a:t>Orchestration</a:t>
              </a:r>
              <a:endParaRPr lang="en-US" sz="1800" dirty="0"/>
            </a:p>
          </p:txBody>
        </p:sp>
        <p:sp>
          <p:nvSpPr>
            <p:cNvPr id="37" name="TextBox 36"/>
            <p:cNvSpPr txBox="1"/>
            <p:nvPr/>
          </p:nvSpPr>
          <p:spPr>
            <a:xfrm>
              <a:off x="27658636" y="20920071"/>
              <a:ext cx="838691" cy="369332"/>
            </a:xfrm>
            <a:prstGeom prst="rect">
              <a:avLst/>
            </a:prstGeom>
            <a:solidFill>
              <a:schemeClr val="accent2">
                <a:lumMod val="60000"/>
                <a:lumOff val="40000"/>
              </a:schemeClr>
            </a:solidFill>
          </p:spPr>
          <p:txBody>
            <a:bodyPr wrap="none" rtlCol="0">
              <a:spAutoFit/>
            </a:bodyPr>
            <a:lstStyle/>
            <a:p>
              <a:r>
                <a:rPr lang="en-US" sz="1800" dirty="0" smtClean="0"/>
                <a:t>ABORT</a:t>
              </a:r>
              <a:endParaRPr lang="en-US" sz="1800" dirty="0"/>
            </a:p>
          </p:txBody>
        </p:sp>
        <p:grpSp>
          <p:nvGrpSpPr>
            <p:cNvPr id="38" name="Group 37"/>
            <p:cNvGrpSpPr/>
            <p:nvPr/>
          </p:nvGrpSpPr>
          <p:grpSpPr>
            <a:xfrm>
              <a:off x="27197869" y="23734888"/>
              <a:ext cx="1634469" cy="946666"/>
              <a:chOff x="34600445" y="17185348"/>
              <a:chExt cx="1634469" cy="946666"/>
            </a:xfrm>
          </p:grpSpPr>
          <p:sp>
            <p:nvSpPr>
              <p:cNvPr id="39" name="TextBox 38"/>
              <p:cNvSpPr txBox="1"/>
              <p:nvPr/>
            </p:nvSpPr>
            <p:spPr>
              <a:xfrm>
                <a:off x="34600445" y="17762682"/>
                <a:ext cx="1634469" cy="369332"/>
              </a:xfrm>
              <a:prstGeom prst="rect">
                <a:avLst/>
              </a:prstGeom>
              <a:solidFill>
                <a:schemeClr val="accent6">
                  <a:lumMod val="20000"/>
                  <a:lumOff val="80000"/>
                </a:schemeClr>
              </a:solidFill>
            </p:spPr>
            <p:txBody>
              <a:bodyPr wrap="none" rtlCol="0">
                <a:spAutoFit/>
              </a:bodyPr>
              <a:lstStyle/>
              <a:p>
                <a:r>
                  <a:rPr lang="en-US" sz="1800" dirty="0" smtClean="0"/>
                  <a:t>FM Transmitter</a:t>
                </a:r>
                <a:endParaRPr lang="en-US" sz="1800" dirty="0"/>
              </a:p>
            </p:txBody>
          </p:sp>
          <p:cxnSp>
            <p:nvCxnSpPr>
              <p:cNvPr id="40" name="Straight Connector 39"/>
              <p:cNvCxnSpPr>
                <a:endCxn id="39" idx="0"/>
              </p:cNvCxnSpPr>
              <p:nvPr/>
            </p:nvCxnSpPr>
            <p:spPr>
              <a:xfrm flipH="1">
                <a:off x="35417680" y="17185348"/>
                <a:ext cx="817234" cy="577334"/>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41" name="Group 40"/>
            <p:cNvGrpSpPr/>
            <p:nvPr/>
          </p:nvGrpSpPr>
          <p:grpSpPr>
            <a:xfrm>
              <a:off x="24090404" y="19678846"/>
              <a:ext cx="1634473" cy="946666"/>
              <a:chOff x="34600445" y="17185348"/>
              <a:chExt cx="1634473" cy="946666"/>
            </a:xfrm>
          </p:grpSpPr>
          <p:sp>
            <p:nvSpPr>
              <p:cNvPr id="42" name="TextBox 41"/>
              <p:cNvSpPr txBox="1"/>
              <p:nvPr/>
            </p:nvSpPr>
            <p:spPr>
              <a:xfrm>
                <a:off x="34600445" y="17762682"/>
                <a:ext cx="1345478" cy="369332"/>
              </a:xfrm>
              <a:prstGeom prst="rect">
                <a:avLst/>
              </a:prstGeom>
              <a:solidFill>
                <a:schemeClr val="accent6">
                  <a:lumMod val="20000"/>
                  <a:lumOff val="80000"/>
                </a:schemeClr>
              </a:solidFill>
            </p:spPr>
            <p:txBody>
              <a:bodyPr wrap="none" rtlCol="0">
                <a:spAutoFit/>
              </a:bodyPr>
              <a:lstStyle/>
              <a:p>
                <a:r>
                  <a:rPr lang="en-US" sz="1800" dirty="0" smtClean="0"/>
                  <a:t>FM Receiver</a:t>
                </a:r>
                <a:endParaRPr lang="en-US" sz="1800" dirty="0"/>
              </a:p>
            </p:txBody>
          </p:sp>
          <p:cxnSp>
            <p:nvCxnSpPr>
              <p:cNvPr id="43" name="Straight Connector 42"/>
              <p:cNvCxnSpPr>
                <a:endCxn id="42" idx="0"/>
              </p:cNvCxnSpPr>
              <p:nvPr/>
            </p:nvCxnSpPr>
            <p:spPr>
              <a:xfrm flipH="1">
                <a:off x="35273184" y="17185348"/>
                <a:ext cx="961734" cy="577334"/>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44" name="Group 43"/>
            <p:cNvGrpSpPr/>
            <p:nvPr/>
          </p:nvGrpSpPr>
          <p:grpSpPr>
            <a:xfrm>
              <a:off x="27734928" y="19999314"/>
              <a:ext cx="1097410" cy="445111"/>
              <a:chOff x="34286310" y="17686903"/>
              <a:chExt cx="1097410" cy="445111"/>
            </a:xfrm>
          </p:grpSpPr>
          <p:sp>
            <p:nvSpPr>
              <p:cNvPr id="45" name="TextBox 44"/>
              <p:cNvSpPr txBox="1"/>
              <p:nvPr/>
            </p:nvSpPr>
            <p:spPr>
              <a:xfrm>
                <a:off x="34600445" y="17762682"/>
                <a:ext cx="783275" cy="369332"/>
              </a:xfrm>
              <a:prstGeom prst="rect">
                <a:avLst/>
              </a:prstGeom>
              <a:solidFill>
                <a:schemeClr val="accent6">
                  <a:lumMod val="20000"/>
                  <a:lumOff val="80000"/>
                </a:schemeClr>
              </a:solidFill>
            </p:spPr>
            <p:txBody>
              <a:bodyPr wrap="none" rtlCol="0">
                <a:spAutoFit/>
              </a:bodyPr>
              <a:lstStyle/>
              <a:p>
                <a:r>
                  <a:rPr lang="en-US" sz="1800" dirty="0" smtClean="0"/>
                  <a:t>Motor</a:t>
                </a:r>
                <a:endParaRPr lang="en-US" sz="1800" dirty="0"/>
              </a:p>
            </p:txBody>
          </p:sp>
          <p:cxnSp>
            <p:nvCxnSpPr>
              <p:cNvPr id="46" name="Straight Connector 45"/>
              <p:cNvCxnSpPr>
                <a:endCxn id="45" idx="1"/>
              </p:cNvCxnSpPr>
              <p:nvPr/>
            </p:nvCxnSpPr>
            <p:spPr>
              <a:xfrm>
                <a:off x="34286310" y="17686903"/>
                <a:ext cx="314135" cy="260445"/>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47" name="Group 46"/>
            <p:cNvGrpSpPr/>
            <p:nvPr/>
          </p:nvGrpSpPr>
          <p:grpSpPr>
            <a:xfrm>
              <a:off x="27844974" y="19453043"/>
              <a:ext cx="1364535" cy="445111"/>
              <a:chOff x="34286310" y="17686903"/>
              <a:chExt cx="1364535" cy="445111"/>
            </a:xfrm>
          </p:grpSpPr>
          <p:sp>
            <p:nvSpPr>
              <p:cNvPr id="48" name="TextBox 47"/>
              <p:cNvSpPr txBox="1"/>
              <p:nvPr/>
            </p:nvSpPr>
            <p:spPr>
              <a:xfrm>
                <a:off x="34600445" y="17762682"/>
                <a:ext cx="1050400" cy="369332"/>
              </a:xfrm>
              <a:prstGeom prst="rect">
                <a:avLst/>
              </a:prstGeom>
              <a:solidFill>
                <a:schemeClr val="accent6">
                  <a:lumMod val="20000"/>
                  <a:lumOff val="80000"/>
                </a:schemeClr>
              </a:solidFill>
            </p:spPr>
            <p:txBody>
              <a:bodyPr wrap="none" rtlCol="0">
                <a:spAutoFit/>
              </a:bodyPr>
              <a:lstStyle/>
              <a:p>
                <a:r>
                  <a:rPr lang="en-US" sz="1800" dirty="0" err="1" smtClean="0"/>
                  <a:t>Propellor</a:t>
                </a:r>
                <a:endParaRPr lang="en-US" sz="1800" dirty="0"/>
              </a:p>
            </p:txBody>
          </p:sp>
          <p:cxnSp>
            <p:nvCxnSpPr>
              <p:cNvPr id="49" name="Straight Connector 48"/>
              <p:cNvCxnSpPr>
                <a:endCxn id="48" idx="1"/>
              </p:cNvCxnSpPr>
              <p:nvPr/>
            </p:nvCxnSpPr>
            <p:spPr>
              <a:xfrm>
                <a:off x="34286310" y="17686903"/>
                <a:ext cx="314135" cy="260445"/>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50" name="Group 49"/>
            <p:cNvGrpSpPr/>
            <p:nvPr/>
          </p:nvGrpSpPr>
          <p:grpSpPr>
            <a:xfrm>
              <a:off x="27935011" y="18759650"/>
              <a:ext cx="1326552" cy="445111"/>
              <a:chOff x="34286310" y="17686903"/>
              <a:chExt cx="1326552" cy="445111"/>
            </a:xfrm>
          </p:grpSpPr>
          <p:sp>
            <p:nvSpPr>
              <p:cNvPr id="51" name="TextBox 50"/>
              <p:cNvSpPr txBox="1"/>
              <p:nvPr/>
            </p:nvSpPr>
            <p:spPr>
              <a:xfrm>
                <a:off x="34600445" y="17762682"/>
                <a:ext cx="1012417" cy="369332"/>
              </a:xfrm>
              <a:prstGeom prst="rect">
                <a:avLst/>
              </a:prstGeom>
              <a:solidFill>
                <a:schemeClr val="accent6">
                  <a:lumMod val="20000"/>
                  <a:lumOff val="80000"/>
                </a:schemeClr>
              </a:solidFill>
            </p:spPr>
            <p:txBody>
              <a:bodyPr wrap="none" rtlCol="0">
                <a:spAutoFit/>
              </a:bodyPr>
              <a:lstStyle/>
              <a:p>
                <a:r>
                  <a:rPr lang="en-US" sz="1800" dirty="0" smtClean="0"/>
                  <a:t>Airframe</a:t>
                </a:r>
                <a:endParaRPr lang="en-US" sz="1800" dirty="0"/>
              </a:p>
            </p:txBody>
          </p:sp>
          <p:cxnSp>
            <p:nvCxnSpPr>
              <p:cNvPr id="52" name="Straight Connector 51"/>
              <p:cNvCxnSpPr>
                <a:endCxn id="51" idx="1"/>
              </p:cNvCxnSpPr>
              <p:nvPr/>
            </p:nvCxnSpPr>
            <p:spPr>
              <a:xfrm>
                <a:off x="34286310" y="17686903"/>
                <a:ext cx="314135" cy="260445"/>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53" name="Group 52"/>
            <p:cNvGrpSpPr/>
            <p:nvPr/>
          </p:nvGrpSpPr>
          <p:grpSpPr>
            <a:xfrm>
              <a:off x="27844974" y="17248050"/>
              <a:ext cx="1447039" cy="369332"/>
              <a:chOff x="34304232" y="17762682"/>
              <a:chExt cx="1447039" cy="369332"/>
            </a:xfrm>
          </p:grpSpPr>
          <p:sp>
            <p:nvSpPr>
              <p:cNvPr id="54" name="TextBox 53"/>
              <p:cNvSpPr txBox="1"/>
              <p:nvPr/>
            </p:nvSpPr>
            <p:spPr>
              <a:xfrm>
                <a:off x="34600445" y="17762682"/>
                <a:ext cx="1150826" cy="369332"/>
              </a:xfrm>
              <a:prstGeom prst="rect">
                <a:avLst/>
              </a:prstGeom>
              <a:solidFill>
                <a:schemeClr val="accent6">
                  <a:lumMod val="20000"/>
                  <a:lumOff val="80000"/>
                </a:schemeClr>
              </a:solidFill>
            </p:spPr>
            <p:txBody>
              <a:bodyPr wrap="none" rtlCol="0">
                <a:spAutoFit/>
              </a:bodyPr>
              <a:lstStyle/>
              <a:p>
                <a:r>
                  <a:rPr lang="en-US" sz="1800" dirty="0" smtClean="0"/>
                  <a:t>BBBK </a:t>
                </a:r>
                <a:r>
                  <a:rPr lang="en-US" sz="1800" dirty="0" err="1" smtClean="0"/>
                  <a:t>WiFi</a:t>
                </a:r>
                <a:endParaRPr lang="en-US" sz="1800" dirty="0"/>
              </a:p>
            </p:txBody>
          </p:sp>
          <p:cxnSp>
            <p:nvCxnSpPr>
              <p:cNvPr id="55" name="Straight Connector 54"/>
              <p:cNvCxnSpPr>
                <a:endCxn id="54" idx="1"/>
              </p:cNvCxnSpPr>
              <p:nvPr/>
            </p:nvCxnSpPr>
            <p:spPr>
              <a:xfrm flipV="1">
                <a:off x="34304232" y="17947348"/>
                <a:ext cx="296213" cy="135632"/>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56" name="Group 55"/>
            <p:cNvGrpSpPr/>
            <p:nvPr/>
          </p:nvGrpSpPr>
          <p:grpSpPr>
            <a:xfrm>
              <a:off x="27281291" y="16822584"/>
              <a:ext cx="681271" cy="932016"/>
              <a:chOff x="34600445" y="17762682"/>
              <a:chExt cx="681271" cy="932016"/>
            </a:xfrm>
          </p:grpSpPr>
          <p:sp>
            <p:nvSpPr>
              <p:cNvPr id="57" name="TextBox 56"/>
              <p:cNvSpPr txBox="1"/>
              <p:nvPr/>
            </p:nvSpPr>
            <p:spPr>
              <a:xfrm>
                <a:off x="34600445" y="17762682"/>
                <a:ext cx="681271" cy="369332"/>
              </a:xfrm>
              <a:prstGeom prst="rect">
                <a:avLst/>
              </a:prstGeom>
              <a:solidFill>
                <a:schemeClr val="accent6">
                  <a:lumMod val="20000"/>
                  <a:lumOff val="80000"/>
                </a:schemeClr>
              </a:solidFill>
            </p:spPr>
            <p:txBody>
              <a:bodyPr wrap="none" rtlCol="0">
                <a:spAutoFit/>
              </a:bodyPr>
              <a:lstStyle/>
              <a:p>
                <a:r>
                  <a:rPr lang="en-US" sz="1800" dirty="0" smtClean="0"/>
                  <a:t>BBBK</a:t>
                </a:r>
                <a:endParaRPr lang="en-US" sz="1800" dirty="0"/>
              </a:p>
            </p:txBody>
          </p:sp>
          <p:cxnSp>
            <p:nvCxnSpPr>
              <p:cNvPr id="58" name="Straight Connector 57"/>
              <p:cNvCxnSpPr>
                <a:endCxn id="57" idx="2"/>
              </p:cNvCxnSpPr>
              <p:nvPr/>
            </p:nvCxnSpPr>
            <p:spPr>
              <a:xfrm flipV="1">
                <a:off x="34674955" y="18132014"/>
                <a:ext cx="266126" cy="562684"/>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59" name="Group 58"/>
            <p:cNvGrpSpPr/>
            <p:nvPr/>
          </p:nvGrpSpPr>
          <p:grpSpPr>
            <a:xfrm>
              <a:off x="24713583" y="16808488"/>
              <a:ext cx="2041730" cy="646331"/>
              <a:chOff x="34600445" y="17508132"/>
              <a:chExt cx="2041730" cy="646331"/>
            </a:xfrm>
          </p:grpSpPr>
          <p:sp>
            <p:nvSpPr>
              <p:cNvPr id="60" name="TextBox 59"/>
              <p:cNvSpPr txBox="1"/>
              <p:nvPr/>
            </p:nvSpPr>
            <p:spPr>
              <a:xfrm>
                <a:off x="34600445" y="17508132"/>
                <a:ext cx="1288446" cy="646331"/>
              </a:xfrm>
              <a:prstGeom prst="rect">
                <a:avLst/>
              </a:prstGeom>
              <a:solidFill>
                <a:schemeClr val="accent6">
                  <a:lumMod val="20000"/>
                  <a:lumOff val="80000"/>
                </a:schemeClr>
              </a:solidFill>
            </p:spPr>
            <p:txBody>
              <a:bodyPr wrap="none" rtlCol="0">
                <a:spAutoFit/>
              </a:bodyPr>
              <a:lstStyle/>
              <a:p>
                <a:r>
                  <a:rPr lang="en-US" sz="1800" dirty="0" smtClean="0"/>
                  <a:t>Sensors on </a:t>
                </a:r>
              </a:p>
              <a:p>
                <a:r>
                  <a:rPr lang="en-US" sz="1800" dirty="0" smtClean="0"/>
                  <a:t>breadboard</a:t>
                </a:r>
                <a:endParaRPr lang="en-US" sz="1800" dirty="0"/>
              </a:p>
            </p:txBody>
          </p:sp>
          <p:cxnSp>
            <p:nvCxnSpPr>
              <p:cNvPr id="61" name="Straight Connector 60"/>
              <p:cNvCxnSpPr>
                <a:endCxn id="60" idx="3"/>
              </p:cNvCxnSpPr>
              <p:nvPr/>
            </p:nvCxnSpPr>
            <p:spPr>
              <a:xfrm flipH="1" flipV="1">
                <a:off x="35888891" y="17831298"/>
                <a:ext cx="753284" cy="277285"/>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62" name="Group 61"/>
            <p:cNvGrpSpPr/>
            <p:nvPr/>
          </p:nvGrpSpPr>
          <p:grpSpPr>
            <a:xfrm>
              <a:off x="23918752" y="17659620"/>
              <a:ext cx="2243248" cy="995273"/>
              <a:chOff x="34600445" y="17264495"/>
              <a:chExt cx="2243248" cy="995273"/>
            </a:xfrm>
          </p:grpSpPr>
          <p:sp>
            <p:nvSpPr>
              <p:cNvPr id="63" name="TextBox 62"/>
              <p:cNvSpPr txBox="1"/>
              <p:nvPr/>
            </p:nvSpPr>
            <p:spPr>
              <a:xfrm>
                <a:off x="34600445" y="17264495"/>
                <a:ext cx="1159292" cy="646331"/>
              </a:xfrm>
              <a:prstGeom prst="rect">
                <a:avLst/>
              </a:prstGeom>
              <a:solidFill>
                <a:schemeClr val="accent6">
                  <a:lumMod val="20000"/>
                  <a:lumOff val="80000"/>
                </a:schemeClr>
              </a:solidFill>
            </p:spPr>
            <p:txBody>
              <a:bodyPr wrap="none" rtlCol="0">
                <a:spAutoFit/>
              </a:bodyPr>
              <a:lstStyle/>
              <a:p>
                <a:r>
                  <a:rPr lang="en-US" sz="1800" dirty="0" smtClean="0"/>
                  <a:t>Autopilot/</a:t>
                </a:r>
              </a:p>
              <a:p>
                <a:r>
                  <a:rPr lang="en-US" sz="1800" dirty="0" smtClean="0"/>
                  <a:t>controller</a:t>
                </a:r>
                <a:endParaRPr lang="en-US" sz="1800" dirty="0"/>
              </a:p>
            </p:txBody>
          </p:sp>
          <p:cxnSp>
            <p:nvCxnSpPr>
              <p:cNvPr id="64" name="Straight Connector 63"/>
              <p:cNvCxnSpPr>
                <a:endCxn id="63" idx="3"/>
              </p:cNvCxnSpPr>
              <p:nvPr/>
            </p:nvCxnSpPr>
            <p:spPr>
              <a:xfrm flipH="1" flipV="1">
                <a:off x="35759737" y="17587661"/>
                <a:ext cx="1083956" cy="672107"/>
              </a:xfrm>
              <a:prstGeom prst="line">
                <a:avLst/>
              </a:prstGeom>
            </p:spPr>
            <p:style>
              <a:lnRef idx="3">
                <a:schemeClr val="accent2"/>
              </a:lnRef>
              <a:fillRef idx="0">
                <a:schemeClr val="accent2"/>
              </a:fillRef>
              <a:effectRef idx="2">
                <a:schemeClr val="accent2"/>
              </a:effectRef>
              <a:fontRef idx="minor">
                <a:schemeClr val="tx1"/>
              </a:fontRef>
            </p:style>
          </p:cxnSp>
        </p:grpSp>
        <p:cxnSp>
          <p:nvCxnSpPr>
            <p:cNvPr id="65" name="Curved Connector 64"/>
            <p:cNvCxnSpPr>
              <a:stCxn id="8" idx="2"/>
            </p:cNvCxnSpPr>
            <p:nvPr/>
          </p:nvCxnSpPr>
          <p:spPr>
            <a:xfrm rot="5400000">
              <a:off x="27569271" y="18078148"/>
              <a:ext cx="237640" cy="58910"/>
            </a:xfrm>
            <a:prstGeom prst="curvedConnector3">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74437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A Reconstructed Protocol Stack</a:t>
            </a:r>
          </a:p>
        </p:txBody>
      </p:sp>
      <p:sp>
        <p:nvSpPr>
          <p:cNvPr id="31761" name="Line 17"/>
          <p:cNvSpPr>
            <a:spLocks noChangeShapeType="1"/>
          </p:cNvSpPr>
          <p:nvPr/>
        </p:nvSpPr>
        <p:spPr bwMode="auto">
          <a:xfrm>
            <a:off x="3352800" y="1676400"/>
            <a:ext cx="0" cy="4495800"/>
          </a:xfrm>
          <a:prstGeom prst="line">
            <a:avLst/>
          </a:prstGeom>
          <a:noFill/>
          <a:ln w="9525">
            <a:solidFill>
              <a:schemeClr val="tx1"/>
            </a:solidFill>
            <a:round/>
            <a:headEnd/>
            <a:tailEnd/>
          </a:ln>
          <a:effectLst>
            <a:outerShdw blurRad="38100" dist="38085" dir="2700000" algn="ctr" rotWithShape="0">
              <a:srgbClr val="000000">
                <a:alpha val="96001"/>
              </a:srgbClr>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31861" name="Group 117"/>
          <p:cNvGrpSpPr>
            <a:grpSpLocks/>
          </p:cNvGrpSpPr>
          <p:nvPr/>
        </p:nvGrpSpPr>
        <p:grpSpPr bwMode="auto">
          <a:xfrm>
            <a:off x="609600" y="2286000"/>
            <a:ext cx="2362200" cy="3505200"/>
            <a:chOff x="384" y="1440"/>
            <a:chExt cx="1488" cy="2208"/>
          </a:xfrm>
        </p:grpSpPr>
        <p:sp>
          <p:nvSpPr>
            <p:cNvPr id="31748" name="Rectangle 4"/>
            <p:cNvSpPr>
              <a:spLocks noChangeArrowheads="1"/>
            </p:cNvSpPr>
            <p:nvPr/>
          </p:nvSpPr>
          <p:spPr bwMode="auto">
            <a:xfrm>
              <a:off x="528" y="3504"/>
              <a:ext cx="1296" cy="144"/>
            </a:xfrm>
            <a:prstGeom prst="rect">
              <a:avLst/>
            </a:prstGeom>
            <a:solidFill>
              <a:schemeClr val="accent1"/>
            </a:solidFill>
            <a:ln w="9525">
              <a:solidFill>
                <a:schemeClr val="tx1"/>
              </a:solidFill>
              <a:miter lim="800000"/>
              <a:headEnd/>
              <a:tailEnd/>
            </a:ln>
          </p:spPr>
          <p:txBody>
            <a:bodyPr wrap="none" anchor="ctr"/>
            <a:lstStyle/>
            <a:p>
              <a:pPr algn="ctr"/>
              <a:endParaRPr lang="en-US" sz="1400">
                <a:solidFill>
                  <a:srgbClr val="000000"/>
                </a:solidFill>
              </a:endParaRPr>
            </a:p>
          </p:txBody>
        </p:sp>
        <p:sp>
          <p:nvSpPr>
            <p:cNvPr id="31749" name="Rectangle 5"/>
            <p:cNvSpPr>
              <a:spLocks noChangeArrowheads="1"/>
            </p:cNvSpPr>
            <p:nvPr/>
          </p:nvSpPr>
          <p:spPr bwMode="auto">
            <a:xfrm>
              <a:off x="480" y="3456"/>
              <a:ext cx="1296" cy="144"/>
            </a:xfrm>
            <a:prstGeom prst="rect">
              <a:avLst/>
            </a:prstGeom>
            <a:solidFill>
              <a:schemeClr val="accent1"/>
            </a:solidFill>
            <a:ln w="9525">
              <a:solidFill>
                <a:schemeClr val="tx1"/>
              </a:solidFill>
              <a:miter lim="800000"/>
              <a:headEnd/>
              <a:tailEnd/>
            </a:ln>
          </p:spPr>
          <p:txBody>
            <a:bodyPr wrap="none" anchor="ctr"/>
            <a:lstStyle/>
            <a:p>
              <a:pPr algn="ctr"/>
              <a:endParaRPr lang="en-US" sz="1400">
                <a:solidFill>
                  <a:srgbClr val="000000"/>
                </a:solidFill>
              </a:endParaRPr>
            </a:p>
          </p:txBody>
        </p:sp>
        <p:sp>
          <p:nvSpPr>
            <p:cNvPr id="31750" name="Rectangle 6"/>
            <p:cNvSpPr>
              <a:spLocks noChangeArrowheads="1"/>
            </p:cNvSpPr>
            <p:nvPr/>
          </p:nvSpPr>
          <p:spPr bwMode="auto">
            <a:xfrm>
              <a:off x="384" y="1872"/>
              <a:ext cx="912" cy="240"/>
            </a:xfrm>
            <a:prstGeom prst="rect">
              <a:avLst/>
            </a:prstGeom>
            <a:solidFill>
              <a:srgbClr val="FFCC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2000">
                  <a:solidFill>
                    <a:srgbClr val="000000"/>
                  </a:solidFill>
                </a:rPr>
                <a:t>Transport</a:t>
              </a:r>
            </a:p>
          </p:txBody>
        </p:sp>
        <p:sp>
          <p:nvSpPr>
            <p:cNvPr id="31751" name="Rectangle 7"/>
            <p:cNvSpPr>
              <a:spLocks noChangeArrowheads="1"/>
            </p:cNvSpPr>
            <p:nvPr/>
          </p:nvSpPr>
          <p:spPr bwMode="auto">
            <a:xfrm>
              <a:off x="384" y="2256"/>
              <a:ext cx="1488" cy="240"/>
            </a:xfrm>
            <a:prstGeom prst="rect">
              <a:avLst/>
            </a:prstGeom>
            <a:solidFill>
              <a:srgbClr val="CC66FF"/>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2000">
                  <a:solidFill>
                    <a:srgbClr val="000000"/>
                  </a:solidFill>
                </a:rPr>
                <a:t>Network</a:t>
              </a:r>
            </a:p>
          </p:txBody>
        </p:sp>
        <p:sp>
          <p:nvSpPr>
            <p:cNvPr id="31752" name="Rectangle 8"/>
            <p:cNvSpPr>
              <a:spLocks noChangeArrowheads="1"/>
            </p:cNvSpPr>
            <p:nvPr/>
          </p:nvSpPr>
          <p:spPr bwMode="auto">
            <a:xfrm>
              <a:off x="384" y="2640"/>
              <a:ext cx="1488" cy="240"/>
            </a:xfrm>
            <a:prstGeom prst="rect">
              <a:avLst/>
            </a:prstGeom>
            <a:solidFill>
              <a:srgbClr val="FFFF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2000">
                  <a:solidFill>
                    <a:srgbClr val="000000"/>
                  </a:solidFill>
                </a:rPr>
                <a:t>Data Link</a:t>
              </a:r>
            </a:p>
          </p:txBody>
        </p:sp>
        <p:sp>
          <p:nvSpPr>
            <p:cNvPr id="31753" name="Rectangle 9"/>
            <p:cNvSpPr>
              <a:spLocks noChangeArrowheads="1"/>
            </p:cNvSpPr>
            <p:nvPr/>
          </p:nvSpPr>
          <p:spPr bwMode="auto">
            <a:xfrm>
              <a:off x="384" y="3024"/>
              <a:ext cx="1488" cy="240"/>
            </a:xfrm>
            <a:prstGeom prst="rect">
              <a:avLst/>
            </a:prstGeom>
            <a:solidFill>
              <a:srgbClr val="CCFF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2000">
                  <a:solidFill>
                    <a:srgbClr val="000000"/>
                  </a:solidFill>
                </a:rPr>
                <a:t>Physical</a:t>
              </a:r>
            </a:p>
          </p:txBody>
        </p:sp>
        <p:sp>
          <p:nvSpPr>
            <p:cNvPr id="31754" name="Rectangle 10"/>
            <p:cNvSpPr>
              <a:spLocks noChangeArrowheads="1"/>
            </p:cNvSpPr>
            <p:nvPr/>
          </p:nvSpPr>
          <p:spPr bwMode="auto">
            <a:xfrm>
              <a:off x="432" y="3408"/>
              <a:ext cx="1296" cy="144"/>
            </a:xfrm>
            <a:prstGeom prst="rect">
              <a:avLst/>
            </a:prstGeom>
            <a:solidFill>
              <a:schemeClr val="accent1"/>
            </a:solidFill>
            <a:ln w="9525">
              <a:solidFill>
                <a:schemeClr val="tx1"/>
              </a:solidFill>
              <a:miter lim="800000"/>
              <a:headEnd/>
              <a:tailEnd/>
            </a:ln>
          </p:spPr>
          <p:txBody>
            <a:bodyPr wrap="none" anchor="ctr"/>
            <a:lstStyle/>
            <a:p>
              <a:pPr algn="ctr"/>
              <a:r>
                <a:rPr lang="en-US" sz="1400">
                  <a:solidFill>
                    <a:srgbClr val="000000"/>
                  </a:solidFill>
                </a:rPr>
                <a:t>Physical Channels</a:t>
              </a:r>
            </a:p>
          </p:txBody>
        </p:sp>
        <p:sp>
          <p:nvSpPr>
            <p:cNvPr id="31755" name="AutoShape 11"/>
            <p:cNvSpPr>
              <a:spLocks noChangeArrowheads="1"/>
            </p:cNvSpPr>
            <p:nvPr/>
          </p:nvSpPr>
          <p:spPr bwMode="auto">
            <a:xfrm>
              <a:off x="384" y="1440"/>
              <a:ext cx="336" cy="192"/>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solidFill>
                    <a:srgbClr val="000000"/>
                  </a:solidFill>
                </a:rPr>
                <a:t>App</a:t>
              </a:r>
            </a:p>
          </p:txBody>
        </p:sp>
        <p:sp>
          <p:nvSpPr>
            <p:cNvPr id="31756" name="Rectangle 12"/>
            <p:cNvSpPr>
              <a:spLocks noChangeArrowheads="1"/>
            </p:cNvSpPr>
            <p:nvPr/>
          </p:nvSpPr>
          <p:spPr bwMode="auto">
            <a:xfrm>
              <a:off x="480" y="1728"/>
              <a:ext cx="144" cy="144"/>
            </a:xfrm>
            <a:prstGeom prst="rect">
              <a:avLst/>
            </a:prstGeom>
            <a:solidFill>
              <a:srgbClr val="FFCC66"/>
            </a:solidFill>
            <a:ln w="9525">
              <a:solidFill>
                <a:schemeClr val="tx1"/>
              </a:solidFill>
              <a:miter lim="800000"/>
              <a:headEnd/>
              <a:tailEnd/>
            </a:ln>
          </p:spPr>
          <p:txBody>
            <a:bodyPr wrap="none" anchor="ctr"/>
            <a:lstStyle/>
            <a:p>
              <a:endParaRPr lang="en-US">
                <a:solidFill>
                  <a:srgbClr val="000000"/>
                </a:solidFill>
              </a:endParaRPr>
            </a:p>
          </p:txBody>
        </p:sp>
        <p:sp>
          <p:nvSpPr>
            <p:cNvPr id="31757" name="Rectangle 13"/>
            <p:cNvSpPr>
              <a:spLocks noChangeArrowheads="1"/>
            </p:cNvSpPr>
            <p:nvPr/>
          </p:nvSpPr>
          <p:spPr bwMode="auto">
            <a:xfrm>
              <a:off x="1056" y="1728"/>
              <a:ext cx="144" cy="144"/>
            </a:xfrm>
            <a:prstGeom prst="rect">
              <a:avLst/>
            </a:prstGeom>
            <a:solidFill>
              <a:srgbClr val="FFCC66"/>
            </a:solidFill>
            <a:ln w="9525">
              <a:solidFill>
                <a:schemeClr val="tx1"/>
              </a:solidFill>
              <a:miter lim="800000"/>
              <a:headEnd/>
              <a:tailEnd/>
            </a:ln>
          </p:spPr>
          <p:txBody>
            <a:bodyPr wrap="none" anchor="ctr"/>
            <a:lstStyle/>
            <a:p>
              <a:endParaRPr lang="en-US">
                <a:solidFill>
                  <a:srgbClr val="000000"/>
                </a:solidFill>
              </a:endParaRPr>
            </a:p>
          </p:txBody>
        </p:sp>
        <p:sp>
          <p:nvSpPr>
            <p:cNvPr id="31758" name="Rectangle 14"/>
            <p:cNvSpPr>
              <a:spLocks noChangeArrowheads="1"/>
            </p:cNvSpPr>
            <p:nvPr/>
          </p:nvSpPr>
          <p:spPr bwMode="auto">
            <a:xfrm>
              <a:off x="1632" y="1728"/>
              <a:ext cx="144" cy="144"/>
            </a:xfrm>
            <a:prstGeom prst="rect">
              <a:avLst/>
            </a:prstGeom>
            <a:solidFill>
              <a:srgbClr val="FFCC66"/>
            </a:solidFill>
            <a:ln w="9525">
              <a:solidFill>
                <a:schemeClr val="tx1"/>
              </a:solidFill>
              <a:miter lim="800000"/>
              <a:headEnd/>
              <a:tailEnd/>
            </a:ln>
          </p:spPr>
          <p:txBody>
            <a:bodyPr wrap="none" anchor="ctr"/>
            <a:lstStyle/>
            <a:p>
              <a:endParaRPr lang="en-US">
                <a:solidFill>
                  <a:srgbClr val="000000"/>
                </a:solidFill>
              </a:endParaRPr>
            </a:p>
          </p:txBody>
        </p:sp>
        <p:sp>
          <p:nvSpPr>
            <p:cNvPr id="31759" name="AutoShape 15"/>
            <p:cNvSpPr>
              <a:spLocks noChangeArrowheads="1"/>
            </p:cNvSpPr>
            <p:nvPr/>
          </p:nvSpPr>
          <p:spPr bwMode="auto">
            <a:xfrm>
              <a:off x="960" y="1440"/>
              <a:ext cx="336" cy="192"/>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solidFill>
                    <a:srgbClr val="000000"/>
                  </a:solidFill>
                </a:rPr>
                <a:t>App</a:t>
              </a:r>
            </a:p>
          </p:txBody>
        </p:sp>
        <p:sp>
          <p:nvSpPr>
            <p:cNvPr id="31760" name="AutoShape 16"/>
            <p:cNvSpPr>
              <a:spLocks noChangeArrowheads="1"/>
            </p:cNvSpPr>
            <p:nvPr/>
          </p:nvSpPr>
          <p:spPr bwMode="auto">
            <a:xfrm>
              <a:off x="1536" y="1440"/>
              <a:ext cx="336" cy="192"/>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solidFill>
                    <a:srgbClr val="000000"/>
                  </a:solidFill>
                </a:rPr>
                <a:t>App</a:t>
              </a:r>
            </a:p>
          </p:txBody>
        </p:sp>
        <p:sp>
          <p:nvSpPr>
            <p:cNvPr id="31762" name="Rectangle 18"/>
            <p:cNvSpPr>
              <a:spLocks noChangeArrowheads="1"/>
            </p:cNvSpPr>
            <p:nvPr/>
          </p:nvSpPr>
          <p:spPr bwMode="auto">
            <a:xfrm>
              <a:off x="1440" y="1872"/>
              <a:ext cx="432" cy="240"/>
            </a:xfrm>
            <a:prstGeom prst="rect">
              <a:avLst/>
            </a:prstGeom>
            <a:solidFill>
              <a:srgbClr val="FFCC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Transport</a:t>
              </a:r>
            </a:p>
          </p:txBody>
        </p:sp>
      </p:grpSp>
      <p:grpSp>
        <p:nvGrpSpPr>
          <p:cNvPr id="31868" name="Group 124"/>
          <p:cNvGrpSpPr>
            <a:grpSpLocks/>
          </p:cNvGrpSpPr>
          <p:nvPr/>
        </p:nvGrpSpPr>
        <p:grpSpPr bwMode="auto">
          <a:xfrm>
            <a:off x="3581400" y="4572000"/>
            <a:ext cx="838200" cy="914400"/>
            <a:chOff x="2256" y="2880"/>
            <a:chExt cx="528" cy="576"/>
          </a:xfrm>
        </p:grpSpPr>
        <p:sp>
          <p:nvSpPr>
            <p:cNvPr id="31765" name="AutoShape 21"/>
            <p:cNvSpPr>
              <a:spLocks noChangeArrowheads="1"/>
            </p:cNvSpPr>
            <p:nvPr/>
          </p:nvSpPr>
          <p:spPr bwMode="auto">
            <a:xfrm>
              <a:off x="2256" y="3024"/>
              <a:ext cx="432" cy="432"/>
            </a:xfrm>
            <a:prstGeom prst="roundRect">
              <a:avLst>
                <a:gd name="adj" fmla="val 16667"/>
              </a:avLst>
            </a:prstGeom>
            <a:solidFill>
              <a:srgbClr val="CCCCCC"/>
            </a:solidFill>
            <a:ln w="9525">
              <a:solidFill>
                <a:schemeClr val="tx1"/>
              </a:solidFill>
              <a:round/>
              <a:headEnd/>
              <a:tailEnd/>
            </a:ln>
          </p:spPr>
          <p:txBody>
            <a:bodyPr wrap="none" anchor="ctr"/>
            <a:lstStyle/>
            <a:p>
              <a:pPr algn="ctr"/>
              <a:r>
                <a:rPr lang="en-US" sz="1000">
                  <a:solidFill>
                    <a:schemeClr val="bg1"/>
                  </a:solidFill>
                </a:rPr>
                <a:t>Tuning</a:t>
              </a:r>
            </a:p>
            <a:p>
              <a:pPr algn="ctr"/>
              <a:r>
                <a:rPr lang="en-US" sz="1000">
                  <a:solidFill>
                    <a:schemeClr val="bg1"/>
                  </a:solidFill>
                </a:rPr>
                <a:t>strategies,</a:t>
              </a:r>
            </a:p>
            <a:p>
              <a:pPr algn="ctr"/>
              <a:r>
                <a:rPr lang="en-US" sz="1000">
                  <a:solidFill>
                    <a:schemeClr val="bg1"/>
                  </a:solidFill>
                </a:rPr>
                <a:t>hints</a:t>
              </a:r>
            </a:p>
          </p:txBody>
        </p:sp>
        <p:sp>
          <p:nvSpPr>
            <p:cNvPr id="31767" name="Line 23"/>
            <p:cNvSpPr>
              <a:spLocks noChangeShapeType="1"/>
            </p:cNvSpPr>
            <p:nvPr/>
          </p:nvSpPr>
          <p:spPr bwMode="auto">
            <a:xfrm flipV="1">
              <a:off x="2448" y="2880"/>
              <a:ext cx="336" cy="144"/>
            </a:xfrm>
            <a:prstGeom prst="line">
              <a:avLst/>
            </a:prstGeom>
            <a:noFill/>
            <a:ln w="9525">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31864" name="Group 120"/>
          <p:cNvGrpSpPr>
            <a:grpSpLocks/>
          </p:cNvGrpSpPr>
          <p:nvPr/>
        </p:nvGrpSpPr>
        <p:grpSpPr bwMode="auto">
          <a:xfrm>
            <a:off x="5181600" y="2133600"/>
            <a:ext cx="2286000" cy="3810000"/>
            <a:chOff x="3264" y="1344"/>
            <a:chExt cx="1440" cy="2400"/>
          </a:xfrm>
        </p:grpSpPr>
        <p:grpSp>
          <p:nvGrpSpPr>
            <p:cNvPr id="31862" name="Group 118"/>
            <p:cNvGrpSpPr>
              <a:grpSpLocks/>
            </p:cNvGrpSpPr>
            <p:nvPr/>
          </p:nvGrpSpPr>
          <p:grpSpPr bwMode="auto">
            <a:xfrm>
              <a:off x="3264" y="1344"/>
              <a:ext cx="1392" cy="192"/>
              <a:chOff x="3264" y="1344"/>
              <a:chExt cx="1392" cy="192"/>
            </a:xfrm>
          </p:grpSpPr>
          <p:sp>
            <p:nvSpPr>
              <p:cNvPr id="31769" name="AutoShape 25"/>
              <p:cNvSpPr>
                <a:spLocks noChangeArrowheads="1"/>
              </p:cNvSpPr>
              <p:nvPr/>
            </p:nvSpPr>
            <p:spPr bwMode="auto">
              <a:xfrm>
                <a:off x="3264" y="1344"/>
                <a:ext cx="336" cy="192"/>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App</a:t>
                </a:r>
              </a:p>
            </p:txBody>
          </p:sp>
          <p:sp>
            <p:nvSpPr>
              <p:cNvPr id="31770" name="AutoShape 26"/>
              <p:cNvSpPr>
                <a:spLocks noChangeArrowheads="1"/>
              </p:cNvSpPr>
              <p:nvPr/>
            </p:nvSpPr>
            <p:spPr bwMode="auto">
              <a:xfrm>
                <a:off x="3792" y="1344"/>
                <a:ext cx="336" cy="192"/>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App</a:t>
                </a:r>
              </a:p>
            </p:txBody>
          </p:sp>
          <p:sp>
            <p:nvSpPr>
              <p:cNvPr id="31771" name="AutoShape 27"/>
              <p:cNvSpPr>
                <a:spLocks noChangeArrowheads="1"/>
              </p:cNvSpPr>
              <p:nvPr/>
            </p:nvSpPr>
            <p:spPr bwMode="auto">
              <a:xfrm>
                <a:off x="4320" y="1344"/>
                <a:ext cx="336" cy="192"/>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App</a:t>
                </a:r>
              </a:p>
            </p:txBody>
          </p:sp>
        </p:grpSp>
        <p:grpSp>
          <p:nvGrpSpPr>
            <p:cNvPr id="31863" name="Group 119"/>
            <p:cNvGrpSpPr>
              <a:grpSpLocks/>
            </p:cNvGrpSpPr>
            <p:nvPr/>
          </p:nvGrpSpPr>
          <p:grpSpPr bwMode="auto">
            <a:xfrm>
              <a:off x="3312" y="3504"/>
              <a:ext cx="1392" cy="240"/>
              <a:chOff x="3312" y="3504"/>
              <a:chExt cx="1392" cy="240"/>
            </a:xfrm>
          </p:grpSpPr>
          <p:sp>
            <p:nvSpPr>
              <p:cNvPr id="31772" name="Rectangle 28"/>
              <p:cNvSpPr>
                <a:spLocks noChangeArrowheads="1"/>
              </p:cNvSpPr>
              <p:nvPr/>
            </p:nvSpPr>
            <p:spPr bwMode="auto">
              <a:xfrm>
                <a:off x="3408" y="3600"/>
                <a:ext cx="1296" cy="144"/>
              </a:xfrm>
              <a:prstGeom prst="rect">
                <a:avLst/>
              </a:prstGeom>
              <a:solidFill>
                <a:schemeClr val="accent1"/>
              </a:solidFill>
              <a:ln w="9525">
                <a:solidFill>
                  <a:schemeClr val="tx1"/>
                </a:solidFill>
                <a:miter lim="800000"/>
                <a:headEnd/>
                <a:tailEnd/>
              </a:ln>
            </p:spPr>
            <p:txBody>
              <a:bodyPr wrap="none" anchor="ctr"/>
              <a:lstStyle/>
              <a:p>
                <a:pPr algn="ctr"/>
                <a:endParaRPr lang="en-US" sz="1400"/>
              </a:p>
            </p:txBody>
          </p:sp>
          <p:sp>
            <p:nvSpPr>
              <p:cNvPr id="31773" name="Rectangle 29"/>
              <p:cNvSpPr>
                <a:spLocks noChangeArrowheads="1"/>
              </p:cNvSpPr>
              <p:nvPr/>
            </p:nvSpPr>
            <p:spPr bwMode="auto">
              <a:xfrm>
                <a:off x="3360" y="3552"/>
                <a:ext cx="1296" cy="144"/>
              </a:xfrm>
              <a:prstGeom prst="rect">
                <a:avLst/>
              </a:prstGeom>
              <a:solidFill>
                <a:schemeClr val="accent1"/>
              </a:solidFill>
              <a:ln w="9525">
                <a:solidFill>
                  <a:schemeClr val="tx1"/>
                </a:solidFill>
                <a:miter lim="800000"/>
                <a:headEnd/>
                <a:tailEnd/>
              </a:ln>
            </p:spPr>
            <p:txBody>
              <a:bodyPr wrap="none" anchor="ctr"/>
              <a:lstStyle/>
              <a:p>
                <a:pPr algn="ctr"/>
                <a:endParaRPr lang="en-US" sz="1400"/>
              </a:p>
            </p:txBody>
          </p:sp>
          <p:sp>
            <p:nvSpPr>
              <p:cNvPr id="31774" name="Rectangle 30"/>
              <p:cNvSpPr>
                <a:spLocks noChangeArrowheads="1"/>
              </p:cNvSpPr>
              <p:nvPr/>
            </p:nvSpPr>
            <p:spPr bwMode="auto">
              <a:xfrm>
                <a:off x="3312" y="3504"/>
                <a:ext cx="1296" cy="144"/>
              </a:xfrm>
              <a:prstGeom prst="rect">
                <a:avLst/>
              </a:prstGeom>
              <a:solidFill>
                <a:schemeClr val="accent1"/>
              </a:solidFill>
              <a:ln w="9525">
                <a:solidFill>
                  <a:schemeClr val="tx1"/>
                </a:solidFill>
                <a:miter lim="800000"/>
                <a:headEnd/>
                <a:tailEnd/>
              </a:ln>
            </p:spPr>
            <p:txBody>
              <a:bodyPr wrap="none" anchor="ctr"/>
              <a:lstStyle/>
              <a:p>
                <a:pPr algn="ctr"/>
                <a:r>
                  <a:rPr lang="en-US" sz="1400"/>
                  <a:t>Physical Channels</a:t>
                </a:r>
              </a:p>
            </p:txBody>
          </p:sp>
        </p:grpSp>
      </p:grpSp>
      <p:sp>
        <p:nvSpPr>
          <p:cNvPr id="31775" name="Rectangle 31"/>
          <p:cNvSpPr>
            <a:spLocks noChangeArrowheads="1"/>
          </p:cNvSpPr>
          <p:nvPr/>
        </p:nvSpPr>
        <p:spPr bwMode="auto">
          <a:xfrm>
            <a:off x="5181600" y="2743200"/>
            <a:ext cx="533400" cy="304800"/>
          </a:xfrm>
          <a:prstGeom prst="rect">
            <a:avLst/>
          </a:prstGeom>
          <a:solidFill>
            <a:srgbClr val="FFCC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11</a:t>
            </a:r>
            <a:endParaRPr lang="en-US" sz="1200">
              <a:solidFill>
                <a:srgbClr val="000000"/>
              </a:solidFill>
            </a:endParaRPr>
          </a:p>
        </p:txBody>
      </p:sp>
      <p:sp>
        <p:nvSpPr>
          <p:cNvPr id="31780" name="Rectangle 36"/>
          <p:cNvSpPr>
            <a:spLocks noChangeArrowheads="1"/>
          </p:cNvSpPr>
          <p:nvPr/>
        </p:nvSpPr>
        <p:spPr bwMode="auto">
          <a:xfrm>
            <a:off x="5181600" y="3505200"/>
            <a:ext cx="533400" cy="304800"/>
          </a:xfrm>
          <a:prstGeom prst="rect">
            <a:avLst/>
          </a:prstGeom>
          <a:solidFill>
            <a:srgbClr val="66CCFF"/>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31</a:t>
            </a:r>
            <a:endParaRPr lang="en-US" sz="1200">
              <a:solidFill>
                <a:srgbClr val="000000"/>
              </a:solidFill>
            </a:endParaRPr>
          </a:p>
        </p:txBody>
      </p:sp>
      <p:sp>
        <p:nvSpPr>
          <p:cNvPr id="31781" name="Rectangle 37"/>
          <p:cNvSpPr>
            <a:spLocks noChangeArrowheads="1"/>
          </p:cNvSpPr>
          <p:nvPr/>
        </p:nvSpPr>
        <p:spPr bwMode="auto">
          <a:xfrm>
            <a:off x="5181600" y="3886200"/>
            <a:ext cx="533400" cy="304800"/>
          </a:xfrm>
          <a:prstGeom prst="rect">
            <a:avLst/>
          </a:prstGeom>
          <a:solidFill>
            <a:srgbClr val="CCFF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21</a:t>
            </a:r>
            <a:endParaRPr lang="en-US" sz="1200">
              <a:solidFill>
                <a:srgbClr val="000000"/>
              </a:solidFill>
            </a:endParaRPr>
          </a:p>
        </p:txBody>
      </p:sp>
      <p:sp>
        <p:nvSpPr>
          <p:cNvPr id="31784" name="Rectangle 40"/>
          <p:cNvSpPr>
            <a:spLocks noChangeArrowheads="1"/>
          </p:cNvSpPr>
          <p:nvPr/>
        </p:nvSpPr>
        <p:spPr bwMode="auto">
          <a:xfrm>
            <a:off x="5181600" y="4495800"/>
            <a:ext cx="533400" cy="304800"/>
          </a:xfrm>
          <a:prstGeom prst="rect">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42</a:t>
            </a:r>
            <a:endParaRPr lang="en-US" sz="1200">
              <a:solidFill>
                <a:srgbClr val="000000"/>
              </a:solidFill>
            </a:endParaRPr>
          </a:p>
        </p:txBody>
      </p:sp>
      <p:sp>
        <p:nvSpPr>
          <p:cNvPr id="31786" name="Rectangle 42"/>
          <p:cNvSpPr>
            <a:spLocks noChangeArrowheads="1"/>
          </p:cNvSpPr>
          <p:nvPr/>
        </p:nvSpPr>
        <p:spPr bwMode="auto">
          <a:xfrm>
            <a:off x="5181600" y="4876800"/>
            <a:ext cx="533400" cy="304800"/>
          </a:xfrm>
          <a:prstGeom prst="rect">
            <a:avLst/>
          </a:prstGeom>
          <a:solidFill>
            <a:srgbClr val="FFFFC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62</a:t>
            </a:r>
            <a:endParaRPr lang="en-US" sz="1200">
              <a:solidFill>
                <a:srgbClr val="000000"/>
              </a:solidFill>
            </a:endParaRPr>
          </a:p>
        </p:txBody>
      </p:sp>
      <p:grpSp>
        <p:nvGrpSpPr>
          <p:cNvPr id="31865" name="Group 121"/>
          <p:cNvGrpSpPr>
            <a:grpSpLocks/>
          </p:cNvGrpSpPr>
          <p:nvPr/>
        </p:nvGrpSpPr>
        <p:grpSpPr bwMode="auto">
          <a:xfrm>
            <a:off x="5029200" y="2743200"/>
            <a:ext cx="152400" cy="2462213"/>
            <a:chOff x="3168" y="1728"/>
            <a:chExt cx="96" cy="1551"/>
          </a:xfrm>
        </p:grpSpPr>
        <p:grpSp>
          <p:nvGrpSpPr>
            <p:cNvPr id="31789" name="Group 45"/>
            <p:cNvGrpSpPr>
              <a:grpSpLocks/>
            </p:cNvGrpSpPr>
            <p:nvPr/>
          </p:nvGrpSpPr>
          <p:grpSpPr bwMode="auto">
            <a:xfrm>
              <a:off x="3168" y="3183"/>
              <a:ext cx="96" cy="96"/>
              <a:chOff x="3168" y="2256"/>
              <a:chExt cx="96" cy="96"/>
            </a:xfrm>
          </p:grpSpPr>
          <p:sp>
            <p:nvSpPr>
              <p:cNvPr id="31790" name="Line 46"/>
              <p:cNvSpPr>
                <a:spLocks noChangeShapeType="1"/>
              </p:cNvSpPr>
              <p:nvPr/>
            </p:nvSpPr>
            <p:spPr bwMode="auto">
              <a:xfrm>
                <a:off x="3216" y="230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1" name="Rectangle 47"/>
              <p:cNvSpPr>
                <a:spLocks noChangeArrowheads="1"/>
              </p:cNvSpPr>
              <p:nvPr/>
            </p:nvSpPr>
            <p:spPr bwMode="auto">
              <a:xfrm>
                <a:off x="3168" y="225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p>
            </p:txBody>
          </p:sp>
        </p:grpSp>
        <p:grpSp>
          <p:nvGrpSpPr>
            <p:cNvPr id="31792" name="Group 48"/>
            <p:cNvGrpSpPr>
              <a:grpSpLocks/>
            </p:cNvGrpSpPr>
            <p:nvPr/>
          </p:nvGrpSpPr>
          <p:grpSpPr bwMode="auto">
            <a:xfrm>
              <a:off x="3168" y="3072"/>
              <a:ext cx="96" cy="96"/>
              <a:chOff x="3168" y="2256"/>
              <a:chExt cx="96" cy="96"/>
            </a:xfrm>
          </p:grpSpPr>
          <p:sp>
            <p:nvSpPr>
              <p:cNvPr id="31793" name="Line 49"/>
              <p:cNvSpPr>
                <a:spLocks noChangeShapeType="1"/>
              </p:cNvSpPr>
              <p:nvPr/>
            </p:nvSpPr>
            <p:spPr bwMode="auto">
              <a:xfrm>
                <a:off x="3216" y="230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4" name="Rectangle 50"/>
              <p:cNvSpPr>
                <a:spLocks noChangeArrowheads="1"/>
              </p:cNvSpPr>
              <p:nvPr/>
            </p:nvSpPr>
            <p:spPr bwMode="auto">
              <a:xfrm>
                <a:off x="3168" y="225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p>
            </p:txBody>
          </p:sp>
        </p:grpSp>
        <p:grpSp>
          <p:nvGrpSpPr>
            <p:cNvPr id="31795" name="Group 51"/>
            <p:cNvGrpSpPr>
              <a:grpSpLocks/>
            </p:cNvGrpSpPr>
            <p:nvPr/>
          </p:nvGrpSpPr>
          <p:grpSpPr bwMode="auto">
            <a:xfrm>
              <a:off x="3168" y="2880"/>
              <a:ext cx="96" cy="96"/>
              <a:chOff x="3168" y="2256"/>
              <a:chExt cx="96" cy="96"/>
            </a:xfrm>
          </p:grpSpPr>
          <p:sp>
            <p:nvSpPr>
              <p:cNvPr id="31796" name="Line 52"/>
              <p:cNvSpPr>
                <a:spLocks noChangeShapeType="1"/>
              </p:cNvSpPr>
              <p:nvPr/>
            </p:nvSpPr>
            <p:spPr bwMode="auto">
              <a:xfrm>
                <a:off x="3216" y="230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7" name="Rectangle 53"/>
              <p:cNvSpPr>
                <a:spLocks noChangeArrowheads="1"/>
              </p:cNvSpPr>
              <p:nvPr/>
            </p:nvSpPr>
            <p:spPr bwMode="auto">
              <a:xfrm>
                <a:off x="3168" y="225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p>
            </p:txBody>
          </p:sp>
        </p:grpSp>
        <p:grpSp>
          <p:nvGrpSpPr>
            <p:cNvPr id="31798" name="Group 54"/>
            <p:cNvGrpSpPr>
              <a:grpSpLocks/>
            </p:cNvGrpSpPr>
            <p:nvPr/>
          </p:nvGrpSpPr>
          <p:grpSpPr bwMode="auto">
            <a:xfrm>
              <a:off x="3168" y="2496"/>
              <a:ext cx="96" cy="96"/>
              <a:chOff x="3168" y="2256"/>
              <a:chExt cx="96" cy="96"/>
            </a:xfrm>
          </p:grpSpPr>
          <p:sp>
            <p:nvSpPr>
              <p:cNvPr id="31799" name="Line 55"/>
              <p:cNvSpPr>
                <a:spLocks noChangeShapeType="1"/>
              </p:cNvSpPr>
              <p:nvPr/>
            </p:nvSpPr>
            <p:spPr bwMode="auto">
              <a:xfrm>
                <a:off x="3216" y="230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800" name="Rectangle 56"/>
              <p:cNvSpPr>
                <a:spLocks noChangeArrowheads="1"/>
              </p:cNvSpPr>
              <p:nvPr/>
            </p:nvSpPr>
            <p:spPr bwMode="auto">
              <a:xfrm>
                <a:off x="3168" y="225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p>
            </p:txBody>
          </p:sp>
        </p:grpSp>
        <p:grpSp>
          <p:nvGrpSpPr>
            <p:cNvPr id="31801" name="Group 57"/>
            <p:cNvGrpSpPr>
              <a:grpSpLocks/>
            </p:cNvGrpSpPr>
            <p:nvPr/>
          </p:nvGrpSpPr>
          <p:grpSpPr bwMode="auto">
            <a:xfrm>
              <a:off x="3168" y="2304"/>
              <a:ext cx="96" cy="96"/>
              <a:chOff x="3168" y="2256"/>
              <a:chExt cx="96" cy="96"/>
            </a:xfrm>
          </p:grpSpPr>
          <p:sp>
            <p:nvSpPr>
              <p:cNvPr id="31802" name="Line 58"/>
              <p:cNvSpPr>
                <a:spLocks noChangeShapeType="1"/>
              </p:cNvSpPr>
              <p:nvPr/>
            </p:nvSpPr>
            <p:spPr bwMode="auto">
              <a:xfrm>
                <a:off x="3216" y="230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803" name="Rectangle 59"/>
              <p:cNvSpPr>
                <a:spLocks noChangeArrowheads="1"/>
              </p:cNvSpPr>
              <p:nvPr/>
            </p:nvSpPr>
            <p:spPr bwMode="auto">
              <a:xfrm>
                <a:off x="3168" y="225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p>
            </p:txBody>
          </p:sp>
        </p:grpSp>
        <p:grpSp>
          <p:nvGrpSpPr>
            <p:cNvPr id="31804" name="Group 60"/>
            <p:cNvGrpSpPr>
              <a:grpSpLocks/>
            </p:cNvGrpSpPr>
            <p:nvPr/>
          </p:nvGrpSpPr>
          <p:grpSpPr bwMode="auto">
            <a:xfrm>
              <a:off x="3168" y="2193"/>
              <a:ext cx="96" cy="96"/>
              <a:chOff x="3168" y="2256"/>
              <a:chExt cx="96" cy="96"/>
            </a:xfrm>
          </p:grpSpPr>
          <p:sp>
            <p:nvSpPr>
              <p:cNvPr id="31805" name="Line 61"/>
              <p:cNvSpPr>
                <a:spLocks noChangeShapeType="1"/>
              </p:cNvSpPr>
              <p:nvPr/>
            </p:nvSpPr>
            <p:spPr bwMode="auto">
              <a:xfrm>
                <a:off x="3216" y="230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806" name="Rectangle 62"/>
              <p:cNvSpPr>
                <a:spLocks noChangeArrowheads="1"/>
              </p:cNvSpPr>
              <p:nvPr/>
            </p:nvSpPr>
            <p:spPr bwMode="auto">
              <a:xfrm>
                <a:off x="3168" y="225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p>
            </p:txBody>
          </p:sp>
        </p:grpSp>
        <p:grpSp>
          <p:nvGrpSpPr>
            <p:cNvPr id="31807" name="Group 63"/>
            <p:cNvGrpSpPr>
              <a:grpSpLocks/>
            </p:cNvGrpSpPr>
            <p:nvPr/>
          </p:nvGrpSpPr>
          <p:grpSpPr bwMode="auto">
            <a:xfrm>
              <a:off x="3168" y="1839"/>
              <a:ext cx="96" cy="96"/>
              <a:chOff x="3168" y="2256"/>
              <a:chExt cx="96" cy="96"/>
            </a:xfrm>
          </p:grpSpPr>
          <p:sp>
            <p:nvSpPr>
              <p:cNvPr id="31808" name="Line 64"/>
              <p:cNvSpPr>
                <a:spLocks noChangeShapeType="1"/>
              </p:cNvSpPr>
              <p:nvPr/>
            </p:nvSpPr>
            <p:spPr bwMode="auto">
              <a:xfrm>
                <a:off x="3216" y="230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809" name="Rectangle 65"/>
              <p:cNvSpPr>
                <a:spLocks noChangeArrowheads="1"/>
              </p:cNvSpPr>
              <p:nvPr/>
            </p:nvSpPr>
            <p:spPr bwMode="auto">
              <a:xfrm>
                <a:off x="3168" y="225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p>
            </p:txBody>
          </p:sp>
        </p:grpSp>
        <p:grpSp>
          <p:nvGrpSpPr>
            <p:cNvPr id="31810" name="Group 66"/>
            <p:cNvGrpSpPr>
              <a:grpSpLocks/>
            </p:cNvGrpSpPr>
            <p:nvPr/>
          </p:nvGrpSpPr>
          <p:grpSpPr bwMode="auto">
            <a:xfrm>
              <a:off x="3168" y="1728"/>
              <a:ext cx="96" cy="96"/>
              <a:chOff x="3168" y="2256"/>
              <a:chExt cx="96" cy="96"/>
            </a:xfrm>
          </p:grpSpPr>
          <p:sp>
            <p:nvSpPr>
              <p:cNvPr id="31811" name="Line 67"/>
              <p:cNvSpPr>
                <a:spLocks noChangeShapeType="1"/>
              </p:cNvSpPr>
              <p:nvPr/>
            </p:nvSpPr>
            <p:spPr bwMode="auto">
              <a:xfrm>
                <a:off x="3216" y="230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812" name="Rectangle 68"/>
              <p:cNvSpPr>
                <a:spLocks noChangeArrowheads="1"/>
              </p:cNvSpPr>
              <p:nvPr/>
            </p:nvSpPr>
            <p:spPr bwMode="auto">
              <a:xfrm>
                <a:off x="3168" y="225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p>
            </p:txBody>
          </p:sp>
        </p:grpSp>
      </p:grpSp>
      <p:grpSp>
        <p:nvGrpSpPr>
          <p:cNvPr id="31869" name="Group 125"/>
          <p:cNvGrpSpPr>
            <a:grpSpLocks/>
          </p:cNvGrpSpPr>
          <p:nvPr/>
        </p:nvGrpSpPr>
        <p:grpSpPr bwMode="auto">
          <a:xfrm>
            <a:off x="5867400" y="2719388"/>
            <a:ext cx="1524000" cy="2486025"/>
            <a:chOff x="3696" y="1713"/>
            <a:chExt cx="960" cy="1566"/>
          </a:xfrm>
        </p:grpSpPr>
        <p:sp>
          <p:nvSpPr>
            <p:cNvPr id="31776" name="Rectangle 32"/>
            <p:cNvSpPr>
              <a:spLocks noChangeArrowheads="1"/>
            </p:cNvSpPr>
            <p:nvPr/>
          </p:nvSpPr>
          <p:spPr bwMode="auto">
            <a:xfrm>
              <a:off x="3792" y="1728"/>
              <a:ext cx="336" cy="192"/>
            </a:xfrm>
            <a:prstGeom prst="rect">
              <a:avLst/>
            </a:prstGeom>
            <a:solidFill>
              <a:srgbClr val="FFCC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11</a:t>
              </a:r>
              <a:endParaRPr lang="en-US" sz="1200">
                <a:solidFill>
                  <a:srgbClr val="000000"/>
                </a:solidFill>
              </a:endParaRPr>
            </a:p>
          </p:txBody>
        </p:sp>
        <p:sp>
          <p:nvSpPr>
            <p:cNvPr id="31777" name="Rectangle 33"/>
            <p:cNvSpPr>
              <a:spLocks noChangeArrowheads="1"/>
            </p:cNvSpPr>
            <p:nvPr/>
          </p:nvSpPr>
          <p:spPr bwMode="auto">
            <a:xfrm>
              <a:off x="4320" y="1728"/>
              <a:ext cx="336" cy="192"/>
            </a:xfrm>
            <a:prstGeom prst="rect">
              <a:avLst/>
            </a:prstGeom>
            <a:solidFill>
              <a:srgbClr val="FFFF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13</a:t>
              </a:r>
              <a:endParaRPr lang="en-US" sz="1200">
                <a:solidFill>
                  <a:srgbClr val="000000"/>
                </a:solidFill>
              </a:endParaRPr>
            </a:p>
          </p:txBody>
        </p:sp>
        <p:sp>
          <p:nvSpPr>
            <p:cNvPr id="31778" name="Rectangle 34"/>
            <p:cNvSpPr>
              <a:spLocks noChangeArrowheads="1"/>
            </p:cNvSpPr>
            <p:nvPr/>
          </p:nvSpPr>
          <p:spPr bwMode="auto">
            <a:xfrm>
              <a:off x="3792" y="1968"/>
              <a:ext cx="336" cy="192"/>
            </a:xfrm>
            <a:prstGeom prst="rect">
              <a:avLst/>
            </a:prstGeom>
            <a:solidFill>
              <a:srgbClr val="CCFF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21</a:t>
              </a:r>
              <a:endParaRPr lang="en-US" sz="1200">
                <a:solidFill>
                  <a:srgbClr val="000000"/>
                </a:solidFill>
              </a:endParaRPr>
            </a:p>
          </p:txBody>
        </p:sp>
        <p:sp>
          <p:nvSpPr>
            <p:cNvPr id="31779" name="Rectangle 35"/>
            <p:cNvSpPr>
              <a:spLocks noChangeArrowheads="1"/>
            </p:cNvSpPr>
            <p:nvPr/>
          </p:nvSpPr>
          <p:spPr bwMode="auto">
            <a:xfrm>
              <a:off x="4320" y="1968"/>
              <a:ext cx="336" cy="192"/>
            </a:xfrm>
            <a:prstGeom prst="rect">
              <a:avLst/>
            </a:prstGeom>
            <a:solidFill>
              <a:srgbClr val="CCFF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21</a:t>
              </a:r>
              <a:endParaRPr lang="en-US" sz="1200">
                <a:solidFill>
                  <a:srgbClr val="000000"/>
                </a:solidFill>
              </a:endParaRPr>
            </a:p>
          </p:txBody>
        </p:sp>
        <p:sp>
          <p:nvSpPr>
            <p:cNvPr id="31782" name="Rectangle 38"/>
            <p:cNvSpPr>
              <a:spLocks noChangeArrowheads="1"/>
            </p:cNvSpPr>
            <p:nvPr/>
          </p:nvSpPr>
          <p:spPr bwMode="auto">
            <a:xfrm>
              <a:off x="3792" y="2448"/>
              <a:ext cx="336" cy="192"/>
            </a:xfrm>
            <a:prstGeom prst="rect">
              <a:avLst/>
            </a:prstGeom>
            <a:solidFill>
              <a:srgbClr val="66CCFF"/>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31</a:t>
              </a:r>
              <a:endParaRPr lang="en-US" sz="1200">
                <a:solidFill>
                  <a:srgbClr val="000000"/>
                </a:solidFill>
              </a:endParaRPr>
            </a:p>
          </p:txBody>
        </p:sp>
        <p:sp>
          <p:nvSpPr>
            <p:cNvPr id="31783" name="Rectangle 39"/>
            <p:cNvSpPr>
              <a:spLocks noChangeArrowheads="1"/>
            </p:cNvSpPr>
            <p:nvPr/>
          </p:nvSpPr>
          <p:spPr bwMode="auto">
            <a:xfrm>
              <a:off x="4320" y="2448"/>
              <a:ext cx="336" cy="192"/>
            </a:xfrm>
            <a:prstGeom prst="rect">
              <a:avLst/>
            </a:prstGeom>
            <a:solidFill>
              <a:srgbClr val="66CCFF"/>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31</a:t>
              </a:r>
              <a:endParaRPr lang="en-US" sz="1200">
                <a:solidFill>
                  <a:srgbClr val="000000"/>
                </a:solidFill>
              </a:endParaRPr>
            </a:p>
          </p:txBody>
        </p:sp>
        <p:sp>
          <p:nvSpPr>
            <p:cNvPr id="31785" name="Rectangle 41"/>
            <p:cNvSpPr>
              <a:spLocks noChangeArrowheads="1"/>
            </p:cNvSpPr>
            <p:nvPr/>
          </p:nvSpPr>
          <p:spPr bwMode="auto">
            <a:xfrm>
              <a:off x="4320" y="2832"/>
              <a:ext cx="336" cy="192"/>
            </a:xfrm>
            <a:prstGeom prst="rect">
              <a:avLst/>
            </a:prstGeom>
            <a:solidFill>
              <a:srgbClr val="CC66FF"/>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43</a:t>
              </a:r>
              <a:endParaRPr lang="en-US" sz="1200">
                <a:solidFill>
                  <a:srgbClr val="000000"/>
                </a:solidFill>
              </a:endParaRPr>
            </a:p>
          </p:txBody>
        </p:sp>
        <p:sp>
          <p:nvSpPr>
            <p:cNvPr id="31787" name="Rectangle 43"/>
            <p:cNvSpPr>
              <a:spLocks noChangeArrowheads="1"/>
            </p:cNvSpPr>
            <p:nvPr/>
          </p:nvSpPr>
          <p:spPr bwMode="auto">
            <a:xfrm>
              <a:off x="3792" y="3072"/>
              <a:ext cx="336" cy="192"/>
            </a:xfrm>
            <a:prstGeom prst="rect">
              <a:avLst/>
            </a:prstGeom>
            <a:solidFill>
              <a:srgbClr val="FFFFC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62</a:t>
              </a:r>
              <a:endParaRPr lang="en-US" sz="1200">
                <a:solidFill>
                  <a:srgbClr val="000000"/>
                </a:solidFill>
              </a:endParaRPr>
            </a:p>
          </p:txBody>
        </p:sp>
        <p:sp>
          <p:nvSpPr>
            <p:cNvPr id="31788" name="Rectangle 44"/>
            <p:cNvSpPr>
              <a:spLocks noChangeArrowheads="1"/>
            </p:cNvSpPr>
            <p:nvPr/>
          </p:nvSpPr>
          <p:spPr bwMode="auto">
            <a:xfrm>
              <a:off x="4320" y="3072"/>
              <a:ext cx="336" cy="192"/>
            </a:xfrm>
            <a:prstGeom prst="rect">
              <a:avLst/>
            </a:prstGeom>
            <a:solidFill>
              <a:srgbClr val="66FFCC"/>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r>
                <a:rPr lang="en-US" sz="1200">
                  <a:solidFill>
                    <a:srgbClr val="000000"/>
                  </a:solidFill>
                </a:rPr>
                <a:t>m</a:t>
              </a:r>
              <a:r>
                <a:rPr lang="en-US" sz="1200" baseline="-25000">
                  <a:solidFill>
                    <a:srgbClr val="000000"/>
                  </a:solidFill>
                </a:rPr>
                <a:t>61</a:t>
              </a:r>
              <a:endParaRPr lang="en-US" sz="1200">
                <a:solidFill>
                  <a:srgbClr val="000000"/>
                </a:solidFill>
              </a:endParaRPr>
            </a:p>
          </p:txBody>
        </p:sp>
        <p:sp>
          <p:nvSpPr>
            <p:cNvPr id="31814" name="Line 70"/>
            <p:cNvSpPr>
              <a:spLocks noChangeShapeType="1"/>
            </p:cNvSpPr>
            <p:nvPr/>
          </p:nvSpPr>
          <p:spPr bwMode="auto">
            <a:xfrm>
              <a:off x="3744" y="187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15" name="Rectangle 71"/>
            <p:cNvSpPr>
              <a:spLocks noChangeArrowheads="1"/>
            </p:cNvSpPr>
            <p:nvPr/>
          </p:nvSpPr>
          <p:spPr bwMode="auto">
            <a:xfrm>
              <a:off x="3696" y="1824"/>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17" name="Line 73"/>
            <p:cNvSpPr>
              <a:spLocks noChangeShapeType="1"/>
            </p:cNvSpPr>
            <p:nvPr/>
          </p:nvSpPr>
          <p:spPr bwMode="auto">
            <a:xfrm>
              <a:off x="3744" y="1761"/>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18" name="Rectangle 74"/>
            <p:cNvSpPr>
              <a:spLocks noChangeArrowheads="1"/>
            </p:cNvSpPr>
            <p:nvPr/>
          </p:nvSpPr>
          <p:spPr bwMode="auto">
            <a:xfrm>
              <a:off x="3696" y="1713"/>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20" name="Line 76"/>
            <p:cNvSpPr>
              <a:spLocks noChangeShapeType="1"/>
            </p:cNvSpPr>
            <p:nvPr/>
          </p:nvSpPr>
          <p:spPr bwMode="auto">
            <a:xfrm>
              <a:off x="4272" y="182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21" name="Rectangle 77"/>
            <p:cNvSpPr>
              <a:spLocks noChangeArrowheads="1"/>
            </p:cNvSpPr>
            <p:nvPr/>
          </p:nvSpPr>
          <p:spPr bwMode="auto">
            <a:xfrm>
              <a:off x="4224" y="177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23" name="Line 79"/>
            <p:cNvSpPr>
              <a:spLocks noChangeShapeType="1"/>
            </p:cNvSpPr>
            <p:nvPr/>
          </p:nvSpPr>
          <p:spPr bwMode="auto">
            <a:xfrm>
              <a:off x="3744" y="206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24" name="Rectangle 80"/>
            <p:cNvSpPr>
              <a:spLocks noChangeArrowheads="1"/>
            </p:cNvSpPr>
            <p:nvPr/>
          </p:nvSpPr>
          <p:spPr bwMode="auto">
            <a:xfrm>
              <a:off x="3696" y="201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26" name="Line 82"/>
            <p:cNvSpPr>
              <a:spLocks noChangeShapeType="1"/>
            </p:cNvSpPr>
            <p:nvPr/>
          </p:nvSpPr>
          <p:spPr bwMode="auto">
            <a:xfrm>
              <a:off x="4272" y="206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27" name="Rectangle 83"/>
            <p:cNvSpPr>
              <a:spLocks noChangeArrowheads="1"/>
            </p:cNvSpPr>
            <p:nvPr/>
          </p:nvSpPr>
          <p:spPr bwMode="auto">
            <a:xfrm>
              <a:off x="4224" y="2016"/>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29" name="Line 85"/>
            <p:cNvSpPr>
              <a:spLocks noChangeShapeType="1"/>
            </p:cNvSpPr>
            <p:nvPr/>
          </p:nvSpPr>
          <p:spPr bwMode="auto">
            <a:xfrm>
              <a:off x="4272" y="259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30" name="Rectangle 86"/>
            <p:cNvSpPr>
              <a:spLocks noChangeArrowheads="1"/>
            </p:cNvSpPr>
            <p:nvPr/>
          </p:nvSpPr>
          <p:spPr bwMode="auto">
            <a:xfrm>
              <a:off x="4224" y="2544"/>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32" name="Line 88"/>
            <p:cNvSpPr>
              <a:spLocks noChangeShapeType="1"/>
            </p:cNvSpPr>
            <p:nvPr/>
          </p:nvSpPr>
          <p:spPr bwMode="auto">
            <a:xfrm>
              <a:off x="4272" y="2481"/>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33" name="Rectangle 89"/>
            <p:cNvSpPr>
              <a:spLocks noChangeArrowheads="1"/>
            </p:cNvSpPr>
            <p:nvPr/>
          </p:nvSpPr>
          <p:spPr bwMode="auto">
            <a:xfrm>
              <a:off x="4224" y="2433"/>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35" name="Line 91"/>
            <p:cNvSpPr>
              <a:spLocks noChangeShapeType="1"/>
            </p:cNvSpPr>
            <p:nvPr/>
          </p:nvSpPr>
          <p:spPr bwMode="auto">
            <a:xfrm>
              <a:off x="4272" y="292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36" name="Rectangle 92"/>
            <p:cNvSpPr>
              <a:spLocks noChangeArrowheads="1"/>
            </p:cNvSpPr>
            <p:nvPr/>
          </p:nvSpPr>
          <p:spPr bwMode="auto">
            <a:xfrm>
              <a:off x="4224" y="2880"/>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38" name="Line 94"/>
            <p:cNvSpPr>
              <a:spLocks noChangeShapeType="1"/>
            </p:cNvSpPr>
            <p:nvPr/>
          </p:nvSpPr>
          <p:spPr bwMode="auto">
            <a:xfrm>
              <a:off x="4272" y="316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39" name="Rectangle 95"/>
            <p:cNvSpPr>
              <a:spLocks noChangeArrowheads="1"/>
            </p:cNvSpPr>
            <p:nvPr/>
          </p:nvSpPr>
          <p:spPr bwMode="auto">
            <a:xfrm>
              <a:off x="4224" y="3120"/>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41" name="Line 97"/>
            <p:cNvSpPr>
              <a:spLocks noChangeShapeType="1"/>
            </p:cNvSpPr>
            <p:nvPr/>
          </p:nvSpPr>
          <p:spPr bwMode="auto">
            <a:xfrm>
              <a:off x="3744" y="3231"/>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42" name="Rectangle 98"/>
            <p:cNvSpPr>
              <a:spLocks noChangeArrowheads="1"/>
            </p:cNvSpPr>
            <p:nvPr/>
          </p:nvSpPr>
          <p:spPr bwMode="auto">
            <a:xfrm>
              <a:off x="3696" y="3183"/>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44" name="Line 100"/>
            <p:cNvSpPr>
              <a:spLocks noChangeShapeType="1"/>
            </p:cNvSpPr>
            <p:nvPr/>
          </p:nvSpPr>
          <p:spPr bwMode="auto">
            <a:xfrm>
              <a:off x="3744" y="312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45" name="Rectangle 101"/>
            <p:cNvSpPr>
              <a:spLocks noChangeArrowheads="1"/>
            </p:cNvSpPr>
            <p:nvPr/>
          </p:nvSpPr>
          <p:spPr bwMode="auto">
            <a:xfrm>
              <a:off x="3696" y="3072"/>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47" name="Line 103"/>
            <p:cNvSpPr>
              <a:spLocks noChangeShapeType="1"/>
            </p:cNvSpPr>
            <p:nvPr/>
          </p:nvSpPr>
          <p:spPr bwMode="auto">
            <a:xfrm>
              <a:off x="3744" y="2607"/>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48" name="Rectangle 104"/>
            <p:cNvSpPr>
              <a:spLocks noChangeArrowheads="1"/>
            </p:cNvSpPr>
            <p:nvPr/>
          </p:nvSpPr>
          <p:spPr bwMode="auto">
            <a:xfrm>
              <a:off x="3696" y="2559"/>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31850" name="Line 106"/>
            <p:cNvSpPr>
              <a:spLocks noChangeShapeType="1"/>
            </p:cNvSpPr>
            <p:nvPr/>
          </p:nvSpPr>
          <p:spPr bwMode="auto">
            <a:xfrm>
              <a:off x="3744" y="249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851" name="Rectangle 107"/>
            <p:cNvSpPr>
              <a:spLocks noChangeArrowheads="1"/>
            </p:cNvSpPr>
            <p:nvPr/>
          </p:nvSpPr>
          <p:spPr bwMode="auto">
            <a:xfrm>
              <a:off x="3696" y="2448"/>
              <a:ext cx="48" cy="96"/>
            </a:xfrm>
            <a:prstGeom prst="rect">
              <a:avLst/>
            </a:prstGeom>
            <a:gradFill rotWithShape="0">
              <a:gsLst>
                <a:gs pos="0">
                  <a:schemeClr val="tx1"/>
                </a:gs>
                <a:gs pos="50000">
                  <a:schemeClr val="bg1"/>
                </a:gs>
                <a:gs pos="100000">
                  <a:schemeClr val="tx1"/>
                </a:gs>
              </a:gsLst>
              <a:lin ang="5400000" scaled="1"/>
            </a:gradFill>
            <a:ln w="9525">
              <a:solidFill>
                <a:schemeClr val="tx1"/>
              </a:solidFill>
              <a:miter lim="800000"/>
              <a:headEnd/>
              <a:tailEnd/>
            </a:ln>
          </p:spPr>
          <p:txBody>
            <a:bodyPr wrap="none" anchor="ctr"/>
            <a:lstStyle/>
            <a:p>
              <a:endParaRPr lang="en-US">
                <a:solidFill>
                  <a:srgbClr val="000000"/>
                </a:solidFill>
              </a:endParaRPr>
            </a:p>
          </p:txBody>
        </p:sp>
      </p:grpSp>
      <p:grpSp>
        <p:nvGrpSpPr>
          <p:cNvPr id="31866" name="Group 122"/>
          <p:cNvGrpSpPr>
            <a:grpSpLocks/>
          </p:cNvGrpSpPr>
          <p:nvPr/>
        </p:nvGrpSpPr>
        <p:grpSpPr bwMode="auto">
          <a:xfrm>
            <a:off x="4038600" y="2971800"/>
            <a:ext cx="914400" cy="1600200"/>
            <a:chOff x="2544" y="1872"/>
            <a:chExt cx="576" cy="1008"/>
          </a:xfrm>
        </p:grpSpPr>
        <p:sp>
          <p:nvSpPr>
            <p:cNvPr id="31763" name="Rectangle 19"/>
            <p:cNvSpPr>
              <a:spLocks noChangeArrowheads="1"/>
            </p:cNvSpPr>
            <p:nvPr/>
          </p:nvSpPr>
          <p:spPr bwMode="auto">
            <a:xfrm>
              <a:off x="2544" y="1872"/>
              <a:ext cx="432" cy="1008"/>
            </a:xfrm>
            <a:prstGeom prst="rect">
              <a:avLst/>
            </a:prstGeom>
            <a:solidFill>
              <a:srgbClr val="E6E6E6"/>
            </a:solidFill>
            <a:ln w="9525">
              <a:solidFill>
                <a:schemeClr val="tx1"/>
              </a:solidFill>
              <a:miter lim="800000"/>
              <a:headEnd/>
              <a:tailEnd/>
            </a:ln>
          </p:spPr>
          <p:txBody>
            <a:bodyPr wrap="none" anchor="ctr"/>
            <a:lstStyle/>
            <a:p>
              <a:pPr algn="ctr"/>
              <a:r>
                <a:rPr lang="en-US" sz="1400" dirty="0">
                  <a:solidFill>
                    <a:schemeClr val="bg1"/>
                  </a:solidFill>
                </a:rPr>
                <a:t>Cross-</a:t>
              </a:r>
            </a:p>
            <a:p>
              <a:pPr algn="ctr"/>
              <a:r>
                <a:rPr lang="en-US" sz="1400" dirty="0">
                  <a:solidFill>
                    <a:schemeClr val="bg1"/>
                  </a:solidFill>
                </a:rPr>
                <a:t>Service</a:t>
              </a:r>
            </a:p>
            <a:p>
              <a:pPr algn="ctr"/>
              <a:r>
                <a:rPr lang="en-US" sz="1400" dirty="0">
                  <a:solidFill>
                    <a:schemeClr val="bg1"/>
                  </a:solidFill>
                </a:rPr>
                <a:t>Tuning</a:t>
              </a:r>
            </a:p>
          </p:txBody>
        </p:sp>
        <p:grpSp>
          <p:nvGrpSpPr>
            <p:cNvPr id="31852" name="Group 108"/>
            <p:cNvGrpSpPr>
              <a:grpSpLocks/>
            </p:cNvGrpSpPr>
            <p:nvPr/>
          </p:nvGrpSpPr>
          <p:grpSpPr bwMode="auto">
            <a:xfrm>
              <a:off x="2976" y="1968"/>
              <a:ext cx="144" cy="192"/>
              <a:chOff x="2448" y="3120"/>
              <a:chExt cx="144" cy="192"/>
            </a:xfrm>
          </p:grpSpPr>
          <p:sp>
            <p:nvSpPr>
              <p:cNvPr id="31853" name="Rectangle 109"/>
              <p:cNvSpPr>
                <a:spLocks noChangeArrowheads="1"/>
              </p:cNvSpPr>
              <p:nvPr/>
            </p:nvSpPr>
            <p:spPr bwMode="auto">
              <a:xfrm>
                <a:off x="2496" y="3120"/>
                <a:ext cx="48" cy="192"/>
              </a:xfrm>
              <a:prstGeom prst="rect">
                <a:avLst/>
              </a:prstGeom>
              <a:solidFill>
                <a:srgbClr val="666666"/>
              </a:solidFill>
              <a:ln w="9525">
                <a:solidFill>
                  <a:srgbClr val="666666"/>
                </a:solidFill>
                <a:miter lim="800000"/>
                <a:headEnd/>
                <a:tailEnd/>
              </a:ln>
            </p:spPr>
            <p:txBody>
              <a:bodyPr wrap="none" anchor="ctr"/>
              <a:lstStyle/>
              <a:p>
                <a:endParaRPr lang="en-US">
                  <a:solidFill>
                    <a:schemeClr val="bg1"/>
                  </a:solidFill>
                </a:endParaRPr>
              </a:p>
            </p:txBody>
          </p:sp>
          <p:sp>
            <p:nvSpPr>
              <p:cNvPr id="31854" name="Rectangle 110"/>
              <p:cNvSpPr>
                <a:spLocks noChangeArrowheads="1"/>
              </p:cNvSpPr>
              <p:nvPr/>
            </p:nvSpPr>
            <p:spPr bwMode="auto">
              <a:xfrm>
                <a:off x="2496" y="3264"/>
                <a:ext cx="96" cy="48"/>
              </a:xfrm>
              <a:prstGeom prst="rect">
                <a:avLst/>
              </a:prstGeom>
              <a:solidFill>
                <a:srgbClr val="666666"/>
              </a:solidFill>
              <a:ln w="9525">
                <a:solidFill>
                  <a:srgbClr val="666666"/>
                </a:solidFill>
                <a:miter lim="800000"/>
                <a:headEnd/>
                <a:tailEnd/>
              </a:ln>
            </p:spPr>
            <p:txBody>
              <a:bodyPr wrap="none" anchor="ctr"/>
              <a:lstStyle/>
              <a:p>
                <a:endParaRPr lang="en-US">
                  <a:solidFill>
                    <a:schemeClr val="bg1"/>
                  </a:solidFill>
                </a:endParaRPr>
              </a:p>
            </p:txBody>
          </p:sp>
          <p:sp>
            <p:nvSpPr>
              <p:cNvPr id="31855" name="Rectangle 111"/>
              <p:cNvSpPr>
                <a:spLocks noChangeArrowheads="1"/>
              </p:cNvSpPr>
              <p:nvPr/>
            </p:nvSpPr>
            <p:spPr bwMode="auto">
              <a:xfrm>
                <a:off x="2496" y="3120"/>
                <a:ext cx="96" cy="48"/>
              </a:xfrm>
              <a:prstGeom prst="rect">
                <a:avLst/>
              </a:prstGeom>
              <a:solidFill>
                <a:srgbClr val="666666"/>
              </a:solidFill>
              <a:ln w="9525">
                <a:solidFill>
                  <a:srgbClr val="666666"/>
                </a:solidFill>
                <a:miter lim="800000"/>
                <a:headEnd/>
                <a:tailEnd/>
              </a:ln>
            </p:spPr>
            <p:txBody>
              <a:bodyPr wrap="none" anchor="ctr"/>
              <a:lstStyle/>
              <a:p>
                <a:endParaRPr lang="en-US">
                  <a:solidFill>
                    <a:schemeClr val="bg1"/>
                  </a:solidFill>
                </a:endParaRPr>
              </a:p>
            </p:txBody>
          </p:sp>
          <p:sp>
            <p:nvSpPr>
              <p:cNvPr id="31856" name="Rectangle 112"/>
              <p:cNvSpPr>
                <a:spLocks noChangeArrowheads="1"/>
              </p:cNvSpPr>
              <p:nvPr/>
            </p:nvSpPr>
            <p:spPr bwMode="auto">
              <a:xfrm>
                <a:off x="2448" y="3192"/>
                <a:ext cx="96" cy="47"/>
              </a:xfrm>
              <a:prstGeom prst="rect">
                <a:avLst/>
              </a:prstGeom>
              <a:solidFill>
                <a:srgbClr val="666666"/>
              </a:solidFill>
              <a:ln w="9525">
                <a:solidFill>
                  <a:srgbClr val="666666"/>
                </a:solidFill>
                <a:miter lim="800000"/>
                <a:headEnd/>
                <a:tailEnd/>
              </a:ln>
            </p:spPr>
            <p:txBody>
              <a:bodyPr wrap="none" anchor="ctr"/>
              <a:lstStyle/>
              <a:p>
                <a:endParaRPr lang="en-US">
                  <a:solidFill>
                    <a:schemeClr val="bg1"/>
                  </a:solidFill>
                </a:endParaRPr>
              </a:p>
            </p:txBody>
          </p:sp>
        </p:grpSp>
      </p:grpSp>
      <p:grpSp>
        <p:nvGrpSpPr>
          <p:cNvPr id="31867" name="Group 123"/>
          <p:cNvGrpSpPr>
            <a:grpSpLocks/>
          </p:cNvGrpSpPr>
          <p:nvPr/>
        </p:nvGrpSpPr>
        <p:grpSpPr bwMode="auto">
          <a:xfrm>
            <a:off x="7543800" y="2514600"/>
            <a:ext cx="1524000" cy="2971800"/>
            <a:chOff x="4752" y="1584"/>
            <a:chExt cx="960" cy="1872"/>
          </a:xfrm>
        </p:grpSpPr>
        <p:sp>
          <p:nvSpPr>
            <p:cNvPr id="31764" name="Rectangle 20"/>
            <p:cNvSpPr>
              <a:spLocks noChangeArrowheads="1"/>
            </p:cNvSpPr>
            <p:nvPr/>
          </p:nvSpPr>
          <p:spPr bwMode="auto">
            <a:xfrm>
              <a:off x="4992" y="1872"/>
              <a:ext cx="432" cy="1008"/>
            </a:xfrm>
            <a:prstGeom prst="rect">
              <a:avLst/>
            </a:prstGeom>
            <a:solidFill>
              <a:srgbClr val="E6E6E6"/>
            </a:solidFill>
            <a:ln w="9525">
              <a:solidFill>
                <a:schemeClr val="tx1"/>
              </a:solidFill>
              <a:miter lim="800000"/>
              <a:headEnd/>
              <a:tailEnd/>
            </a:ln>
          </p:spPr>
          <p:txBody>
            <a:bodyPr wrap="none" anchor="ctr"/>
            <a:lstStyle/>
            <a:p>
              <a:pPr algn="ctr"/>
              <a:r>
                <a:rPr lang="en-US" sz="1400">
                  <a:solidFill>
                    <a:schemeClr val="bg1"/>
                  </a:solidFill>
                </a:rPr>
                <a:t>silo &amp;</a:t>
              </a:r>
            </a:p>
            <a:p>
              <a:pPr algn="ctr"/>
              <a:r>
                <a:rPr lang="en-US" sz="1400">
                  <a:solidFill>
                    <a:schemeClr val="bg1"/>
                  </a:solidFill>
                </a:rPr>
                <a:t>service</a:t>
              </a:r>
            </a:p>
            <a:p>
              <a:pPr algn="ctr"/>
              <a:r>
                <a:rPr lang="en-US" sz="1400">
                  <a:solidFill>
                    <a:schemeClr val="bg1"/>
                  </a:solidFill>
                </a:rPr>
                <a:t>mgmt</a:t>
              </a:r>
            </a:p>
          </p:txBody>
        </p:sp>
        <p:sp>
          <p:nvSpPr>
            <p:cNvPr id="31766" name="AutoShape 22"/>
            <p:cNvSpPr>
              <a:spLocks noChangeArrowheads="1"/>
            </p:cNvSpPr>
            <p:nvPr/>
          </p:nvSpPr>
          <p:spPr bwMode="auto">
            <a:xfrm>
              <a:off x="5184" y="3024"/>
              <a:ext cx="528" cy="432"/>
            </a:xfrm>
            <a:prstGeom prst="roundRect">
              <a:avLst>
                <a:gd name="adj" fmla="val 16667"/>
              </a:avLst>
            </a:prstGeom>
            <a:solidFill>
              <a:srgbClr val="CCCCCC"/>
            </a:solidFill>
            <a:ln w="9525">
              <a:solidFill>
                <a:schemeClr val="tx1"/>
              </a:solidFill>
              <a:round/>
              <a:headEnd/>
              <a:tailEnd/>
            </a:ln>
          </p:spPr>
          <p:txBody>
            <a:bodyPr wrap="none" anchor="ctr"/>
            <a:lstStyle/>
            <a:p>
              <a:pPr algn="ctr"/>
              <a:r>
                <a:rPr lang="en-US" sz="900">
                  <a:solidFill>
                    <a:schemeClr val="bg1"/>
                  </a:solidFill>
                </a:rPr>
                <a:t>Composability</a:t>
              </a:r>
            </a:p>
            <a:p>
              <a:pPr algn="ctr"/>
              <a:r>
                <a:rPr lang="en-US" sz="900">
                  <a:solidFill>
                    <a:schemeClr val="bg1"/>
                  </a:solidFill>
                </a:rPr>
                <a:t>Constraints</a:t>
              </a:r>
            </a:p>
          </p:txBody>
        </p:sp>
        <p:sp>
          <p:nvSpPr>
            <p:cNvPr id="31768" name="Line 24"/>
            <p:cNvSpPr>
              <a:spLocks noChangeShapeType="1"/>
            </p:cNvSpPr>
            <p:nvPr/>
          </p:nvSpPr>
          <p:spPr bwMode="auto">
            <a:xfrm flipH="1" flipV="1">
              <a:off x="5184" y="2880"/>
              <a:ext cx="336" cy="144"/>
            </a:xfrm>
            <a:prstGeom prst="line">
              <a:avLst/>
            </a:prstGeom>
            <a:noFill/>
            <a:ln w="9525">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31857" name="Rectangle 113"/>
            <p:cNvSpPr>
              <a:spLocks noChangeArrowheads="1"/>
            </p:cNvSpPr>
            <p:nvPr/>
          </p:nvSpPr>
          <p:spPr bwMode="auto">
            <a:xfrm flipH="1">
              <a:off x="4848" y="1584"/>
              <a:ext cx="48" cy="1824"/>
            </a:xfrm>
            <a:prstGeom prst="rect">
              <a:avLst/>
            </a:prstGeom>
            <a:solidFill>
              <a:srgbClr val="666666"/>
            </a:solidFill>
            <a:ln w="9525">
              <a:solidFill>
                <a:srgbClr val="666666"/>
              </a:solidFill>
              <a:miter lim="800000"/>
              <a:headEnd/>
              <a:tailEnd/>
            </a:ln>
          </p:spPr>
          <p:txBody>
            <a:bodyPr wrap="none" anchor="ctr"/>
            <a:lstStyle/>
            <a:p>
              <a:endParaRPr lang="en-US">
                <a:solidFill>
                  <a:schemeClr val="bg1"/>
                </a:solidFill>
              </a:endParaRPr>
            </a:p>
          </p:txBody>
        </p:sp>
        <p:sp>
          <p:nvSpPr>
            <p:cNvPr id="31858" name="Rectangle 114"/>
            <p:cNvSpPr>
              <a:spLocks noChangeArrowheads="1"/>
            </p:cNvSpPr>
            <p:nvPr/>
          </p:nvSpPr>
          <p:spPr bwMode="auto">
            <a:xfrm flipH="1">
              <a:off x="4752" y="3360"/>
              <a:ext cx="96" cy="48"/>
            </a:xfrm>
            <a:prstGeom prst="rect">
              <a:avLst/>
            </a:prstGeom>
            <a:solidFill>
              <a:srgbClr val="666666"/>
            </a:solidFill>
            <a:ln w="9525">
              <a:solidFill>
                <a:srgbClr val="666666"/>
              </a:solidFill>
              <a:miter lim="800000"/>
              <a:headEnd/>
              <a:tailEnd/>
            </a:ln>
          </p:spPr>
          <p:txBody>
            <a:bodyPr wrap="none" anchor="ctr"/>
            <a:lstStyle/>
            <a:p>
              <a:endParaRPr lang="en-US">
                <a:solidFill>
                  <a:schemeClr val="bg1"/>
                </a:solidFill>
              </a:endParaRPr>
            </a:p>
          </p:txBody>
        </p:sp>
        <p:sp>
          <p:nvSpPr>
            <p:cNvPr id="31859" name="Rectangle 115"/>
            <p:cNvSpPr>
              <a:spLocks noChangeArrowheads="1"/>
            </p:cNvSpPr>
            <p:nvPr/>
          </p:nvSpPr>
          <p:spPr bwMode="auto">
            <a:xfrm flipH="1">
              <a:off x="4752" y="1584"/>
              <a:ext cx="96" cy="48"/>
            </a:xfrm>
            <a:prstGeom prst="rect">
              <a:avLst/>
            </a:prstGeom>
            <a:solidFill>
              <a:srgbClr val="666666"/>
            </a:solidFill>
            <a:ln w="9525">
              <a:solidFill>
                <a:srgbClr val="666666"/>
              </a:solidFill>
              <a:miter lim="800000"/>
              <a:headEnd/>
              <a:tailEnd/>
            </a:ln>
          </p:spPr>
          <p:txBody>
            <a:bodyPr wrap="none" anchor="ctr"/>
            <a:lstStyle/>
            <a:p>
              <a:endParaRPr lang="en-US">
                <a:solidFill>
                  <a:schemeClr val="bg1"/>
                </a:solidFill>
              </a:endParaRPr>
            </a:p>
          </p:txBody>
        </p:sp>
        <p:sp>
          <p:nvSpPr>
            <p:cNvPr id="31860" name="Rectangle 116"/>
            <p:cNvSpPr>
              <a:spLocks noChangeArrowheads="1"/>
            </p:cNvSpPr>
            <p:nvPr/>
          </p:nvSpPr>
          <p:spPr bwMode="auto">
            <a:xfrm flipH="1">
              <a:off x="4896" y="2161"/>
              <a:ext cx="96" cy="47"/>
            </a:xfrm>
            <a:prstGeom prst="rect">
              <a:avLst/>
            </a:prstGeom>
            <a:solidFill>
              <a:srgbClr val="666666"/>
            </a:solidFill>
            <a:ln w="9525">
              <a:solidFill>
                <a:srgbClr val="666666"/>
              </a:solidFill>
              <a:miter lim="800000"/>
              <a:headEnd/>
              <a:tailEnd/>
            </a:ln>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3589249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8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7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78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78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7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31865"/>
                                        </p:tgtEl>
                                        <p:attrNameLst>
                                          <p:attrName>style.visibility</p:attrName>
                                        </p:attrNameLst>
                                      </p:cBhvr>
                                      <p:to>
                                        <p:strVal val="visible"/>
                                      </p:to>
                                    </p:set>
                                    <p:animEffect transition="in" filter="dissolve">
                                      <p:cBhvr>
                                        <p:cTn id="39" dur="500"/>
                                        <p:tgtEl>
                                          <p:spTgt spid="3186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3186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31869"/>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31867"/>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31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1" grpId="0" animBg="1"/>
      <p:bldP spid="31775" grpId="0" animBg="1"/>
      <p:bldP spid="31780" grpId="0" animBg="1"/>
      <p:bldP spid="31781" grpId="0" animBg="1"/>
      <p:bldP spid="31784" grpId="0" animBg="1"/>
      <p:bldP spid="3178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698" y="4336386"/>
            <a:ext cx="3146234" cy="209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3" descr="IMG_0014.jpg"/>
          <p:cNvPicPr>
            <a:picLocks noChangeAspect="1"/>
          </p:cNvPicPr>
          <p:nvPr/>
        </p:nvPicPr>
        <p:blipFill rotWithShape="1">
          <a:blip r:embed="rId3">
            <a:extLst>
              <a:ext uri="{28A0092B-C50C-407E-A947-70E740481C1C}">
                <a14:useLocalDpi xmlns:a14="http://schemas.microsoft.com/office/drawing/2010/main" val="0"/>
              </a:ext>
            </a:extLst>
          </a:blip>
          <a:srcRect l="7367" r="19994"/>
          <a:stretch/>
        </p:blipFill>
        <p:spPr>
          <a:xfrm>
            <a:off x="740895" y="2149388"/>
            <a:ext cx="1556404" cy="2856868"/>
          </a:xfrm>
          <a:prstGeom prst="rect">
            <a:avLst/>
          </a:prstGeom>
        </p:spPr>
      </p:pic>
      <p:pic>
        <p:nvPicPr>
          <p:cNvPr id="5" name="Picture 4" descr="IMG_0065.jpg"/>
          <p:cNvPicPr>
            <a:picLocks noChangeAspect="1"/>
          </p:cNvPicPr>
          <p:nvPr/>
        </p:nvPicPr>
        <p:blipFill rotWithShape="1">
          <a:blip r:embed="rId4">
            <a:extLst>
              <a:ext uri="{28A0092B-C50C-407E-A947-70E740481C1C}">
                <a14:useLocalDpi xmlns:a14="http://schemas.microsoft.com/office/drawing/2010/main" val="0"/>
              </a:ext>
            </a:extLst>
          </a:blip>
          <a:srcRect l="21364" t="9485" r="17504" b="40072"/>
          <a:stretch/>
        </p:blipFill>
        <p:spPr>
          <a:xfrm>
            <a:off x="5961659" y="1086779"/>
            <a:ext cx="2006749" cy="2207814"/>
          </a:xfrm>
          <a:prstGeom prst="rect">
            <a:avLst/>
          </a:prstGeom>
        </p:spPr>
      </p:pic>
      <p:pic>
        <p:nvPicPr>
          <p:cNvPr id="6" name="Picture 2" descr="cart_omf.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6366" y="3911565"/>
            <a:ext cx="3073991" cy="242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532" y="1838803"/>
            <a:ext cx="3679709" cy="245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9" descr="rudr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34127" y="5385586"/>
            <a:ext cx="758788" cy="90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miha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94739" y="3793249"/>
            <a:ext cx="742386" cy="90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p:nvGrpSpPr>
        <p:grpSpPr bwMode="auto">
          <a:xfrm>
            <a:off x="0" y="0"/>
            <a:ext cx="9144000" cy="636588"/>
            <a:chOff x="0" y="0"/>
            <a:chExt cx="5760" cy="401"/>
          </a:xfrm>
        </p:grpSpPr>
        <p:pic>
          <p:nvPicPr>
            <p:cNvPr id="14" name="Picture 13" descr="wolf_banner onl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 y="0"/>
              <a:ext cx="491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1682" y="274"/>
              <a:ext cx="769" cy="127"/>
            </a:xfrm>
            <a:prstGeom prst="rect">
              <a:avLst/>
            </a:prstGeom>
            <a:gradFill rotWithShape="0">
              <a:gsLst>
                <a:gs pos="0">
                  <a:schemeClr val="tx2"/>
                </a:gs>
                <a:gs pos="100000">
                  <a:schemeClr val="tx1">
                    <a:alpha val="0"/>
                  </a:schemeClr>
                </a:gs>
              </a:gsLst>
              <a:lin ang="0" scaled="1"/>
            </a:gradFill>
            <a:ln w="19050">
              <a:noFill/>
              <a:miter lim="800000"/>
              <a:headEnd/>
              <a:tailEnd/>
            </a:ln>
            <a:effectLst/>
          </p:spPr>
          <p:txBody>
            <a:bodyPr wrap="none" anchor="ctr"/>
            <a:lstStyle/>
            <a:p>
              <a:pPr>
                <a:defRPr/>
              </a:pPr>
              <a:endParaRPr lang="en-US">
                <a:latin typeface="Arial" pitchFamily="-108" charset="0"/>
                <a:ea typeface="ＭＳ Ｐゴシック" pitchFamily="-108" charset="-128"/>
                <a:cs typeface="ＭＳ Ｐゴシック" pitchFamily="-108" charset="-128"/>
              </a:endParaRPr>
            </a:p>
          </p:txBody>
        </p:sp>
        <p:pic>
          <p:nvPicPr>
            <p:cNvPr id="16" name="Picture 15" descr="NCSUbrick_CSC reshad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69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angle 16"/>
          <p:cNvSpPr/>
          <p:nvPr/>
        </p:nvSpPr>
        <p:spPr>
          <a:xfrm>
            <a:off x="253109" y="922329"/>
            <a:ext cx="7843681" cy="830997"/>
          </a:xfrm>
          <a:prstGeom prst="rect">
            <a:avLst/>
          </a:prstGeom>
        </p:spPr>
        <p:txBody>
          <a:bodyPr wrap="square">
            <a:spAutoFit/>
          </a:bodyPr>
          <a:lstStyle/>
          <a:p>
            <a:r>
              <a:rPr lang="en-US" sz="2400" dirty="0" err="1">
                <a:solidFill>
                  <a:srgbClr val="FFFF00"/>
                </a:solidFill>
              </a:rPr>
              <a:t>c</a:t>
            </a:r>
            <a:r>
              <a:rPr lang="en-US" sz="2400" dirty="0" err="1" smtClean="0">
                <a:solidFill>
                  <a:srgbClr val="FFFF00"/>
                </a:solidFill>
              </a:rPr>
              <a:t>entmesh.csc.ncsu.edu</a:t>
            </a:r>
            <a:endParaRPr lang="en-US" sz="2400" dirty="0" smtClean="0">
              <a:solidFill>
                <a:srgbClr val="FFFF00"/>
              </a:solidFill>
            </a:endParaRPr>
          </a:p>
          <a:p>
            <a:r>
              <a:rPr lang="en-US" sz="2400" dirty="0" err="1">
                <a:solidFill>
                  <a:srgbClr val="FFFF00"/>
                </a:solidFill>
              </a:rPr>
              <a:t>i</a:t>
            </a:r>
            <a:r>
              <a:rPr lang="en-US" sz="2400" dirty="0" err="1" smtClean="0">
                <a:solidFill>
                  <a:srgbClr val="FFFF00"/>
                </a:solidFill>
              </a:rPr>
              <a:t>tng.ncsu.edu</a:t>
            </a:r>
            <a:endParaRPr lang="en-US" sz="2400" dirty="0">
              <a:solidFill>
                <a:srgbClr val="FFFF00"/>
              </a:solidFill>
            </a:endParaRPr>
          </a:p>
        </p:txBody>
      </p:sp>
    </p:spTree>
    <p:extLst>
      <p:ext uri="{BB962C8B-B14F-4D97-AF65-F5344CB8AC3E}">
        <p14:creationId xmlns:p14="http://schemas.microsoft.com/office/powerpoint/2010/main" val="898426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title"/>
          </p:nvPr>
        </p:nvSpPr>
        <p:spPr>
          <a:xfrm>
            <a:off x="914400" y="304800"/>
            <a:ext cx="7924800" cy="1143000"/>
          </a:xfrm>
        </p:spPr>
        <p:txBody>
          <a:bodyPr/>
          <a:lstStyle/>
          <a:p>
            <a:pPr marL="457200" lvl="1" indent="-457200"/>
            <a:r>
              <a:rPr lang="en-US" sz="3200" dirty="0" smtClean="0">
                <a:solidFill>
                  <a:srgbClr val="C00000"/>
                </a:solidFill>
              </a:rPr>
              <a:t>3) Decoupling Measurement and Analysis</a:t>
            </a:r>
          </a:p>
        </p:txBody>
      </p:sp>
      <p:sp>
        <p:nvSpPr>
          <p:cNvPr id="2" name="Content Placeholder 1"/>
          <p:cNvSpPr>
            <a:spLocks noGrp="1"/>
          </p:cNvSpPr>
          <p:nvPr>
            <p:ph idx="1"/>
          </p:nvPr>
        </p:nvSpPr>
        <p:spPr>
          <a:xfrm>
            <a:off x="990600" y="1447800"/>
            <a:ext cx="8077200" cy="4419600"/>
          </a:xfrm>
        </p:spPr>
        <p:txBody>
          <a:bodyPr/>
          <a:lstStyle/>
          <a:p>
            <a:pPr marL="0" indent="0">
              <a:buNone/>
            </a:pPr>
            <a:r>
              <a:rPr lang="en-US" sz="2800" b="1" dirty="0" smtClean="0"/>
              <a:t>Marker Mechanism:</a:t>
            </a:r>
          </a:p>
          <a:p>
            <a:r>
              <a:rPr lang="en-US" sz="2400" dirty="0" smtClean="0"/>
              <a:t>Measuring and matching the same “metric” across MPs</a:t>
            </a:r>
          </a:p>
          <a:p>
            <a:r>
              <a:rPr lang="en-US" sz="2400" dirty="0" smtClean="0"/>
              <a:t>User’s </a:t>
            </a:r>
            <a:r>
              <a:rPr lang="en-US" sz="2400" smtClean="0"/>
              <a:t>sending rate may </a:t>
            </a:r>
            <a:r>
              <a:rPr lang="en-US" sz="2400" dirty="0" smtClean="0"/>
              <a:t>vary</a:t>
            </a:r>
          </a:p>
          <a:p>
            <a:r>
              <a:rPr lang="en-US" sz="2400" dirty="0" smtClean="0"/>
              <a:t>Add “marker” information to application PDU</a:t>
            </a:r>
          </a:p>
          <a:p>
            <a:r>
              <a:rPr lang="en-US" sz="2400" dirty="0" smtClean="0"/>
              <a:t>Timestamp the first marker packet </a:t>
            </a:r>
            <a:r>
              <a:rPr lang="en-US" sz="2400" b="1" i="1" dirty="0" smtClean="0"/>
              <a:t>M</a:t>
            </a:r>
            <a:r>
              <a:rPr lang="en-US" sz="2400" b="1" i="1" baseline="-25000" dirty="0" smtClean="0"/>
              <a:t>1</a:t>
            </a:r>
            <a:r>
              <a:rPr lang="en-US" sz="2400" dirty="0" smtClean="0"/>
              <a:t> as </a:t>
            </a:r>
            <a:r>
              <a:rPr lang="en-US" sz="2400" b="1" i="1" dirty="0" smtClean="0"/>
              <a:t>t</a:t>
            </a:r>
            <a:r>
              <a:rPr lang="en-US" sz="2400" b="1" i="1" baseline="-25000" dirty="0" smtClean="0"/>
              <a:t>1</a:t>
            </a:r>
          </a:p>
          <a:p>
            <a:r>
              <a:rPr lang="en-US" sz="2400" dirty="0" smtClean="0"/>
              <a:t>Count the number of bytes, called </a:t>
            </a:r>
            <a:r>
              <a:rPr lang="en-US" sz="2400" b="1" i="1" dirty="0" smtClean="0"/>
              <a:t>B</a:t>
            </a:r>
            <a:r>
              <a:rPr lang="en-US" sz="2400" dirty="0" smtClean="0"/>
              <a:t> till the next marker packet </a:t>
            </a:r>
            <a:r>
              <a:rPr lang="en-US" sz="2400" b="1" i="1" dirty="0" smtClean="0"/>
              <a:t>M</a:t>
            </a:r>
            <a:r>
              <a:rPr lang="en-US" sz="2400" b="1" i="1" baseline="-25000" dirty="0" smtClean="0"/>
              <a:t>2</a:t>
            </a:r>
            <a:r>
              <a:rPr lang="en-US" sz="2400" b="1" i="1" dirty="0" smtClean="0"/>
              <a:t> </a:t>
            </a:r>
            <a:r>
              <a:rPr lang="en-US" sz="2400" dirty="0" smtClean="0"/>
              <a:t> received at</a:t>
            </a:r>
            <a:r>
              <a:rPr lang="en-US" sz="2400" b="1" i="1" dirty="0" smtClean="0"/>
              <a:t> t</a:t>
            </a:r>
            <a:r>
              <a:rPr lang="en-US" sz="2400" b="1" i="1" baseline="-25000" dirty="0" smtClean="0"/>
              <a:t>2</a:t>
            </a:r>
          </a:p>
          <a:p>
            <a:r>
              <a:rPr lang="en-US" sz="2400" dirty="0" smtClean="0"/>
              <a:t>When M</a:t>
            </a:r>
            <a:r>
              <a:rPr lang="en-US" sz="2400" baseline="-25000" dirty="0" smtClean="0"/>
              <a:t>2</a:t>
            </a:r>
            <a:r>
              <a:rPr lang="en-US" sz="2400" dirty="0" smtClean="0"/>
              <a:t> is received, </a:t>
            </a:r>
            <a:r>
              <a:rPr lang="en-US" sz="2400" b="1" dirty="0" smtClean="0"/>
              <a:t>send(</a:t>
            </a:r>
            <a:r>
              <a:rPr lang="en-US" sz="2400" i="1" dirty="0" smtClean="0"/>
              <a:t> </a:t>
            </a:r>
            <a:r>
              <a:rPr lang="en-US" sz="2800" b="1" dirty="0" smtClean="0">
                <a:solidFill>
                  <a:srgbClr val="0070C0"/>
                </a:solidFill>
                <a:latin typeface="Courier New" pitchFamily="49" charset="0"/>
                <a:cs typeface="Courier New" pitchFamily="49" charset="0"/>
              </a:rPr>
              <a:t>2, t</a:t>
            </a:r>
            <a:r>
              <a:rPr lang="en-US" sz="2800" b="1" baseline="-25000" dirty="0" smtClean="0">
                <a:solidFill>
                  <a:srgbClr val="0070C0"/>
                </a:solidFill>
                <a:latin typeface="Courier New" pitchFamily="49" charset="0"/>
                <a:cs typeface="Courier New" pitchFamily="49" charset="0"/>
              </a:rPr>
              <a:t>1</a:t>
            </a:r>
            <a:r>
              <a:rPr lang="en-US" sz="2800" b="1" dirty="0" smtClean="0">
                <a:solidFill>
                  <a:srgbClr val="0070C0"/>
                </a:solidFill>
                <a:latin typeface="Courier New" pitchFamily="49" charset="0"/>
                <a:cs typeface="Courier New" pitchFamily="49" charset="0"/>
              </a:rPr>
              <a:t>, t</a:t>
            </a:r>
            <a:r>
              <a:rPr lang="en-US" sz="2800" b="1" baseline="-25000" dirty="0" smtClean="0">
                <a:solidFill>
                  <a:srgbClr val="0070C0"/>
                </a:solidFill>
                <a:latin typeface="Courier New" pitchFamily="49" charset="0"/>
                <a:cs typeface="Courier New" pitchFamily="49" charset="0"/>
              </a:rPr>
              <a:t>2</a:t>
            </a:r>
            <a:r>
              <a:rPr lang="en-US" sz="2800" b="1" dirty="0" smtClean="0">
                <a:solidFill>
                  <a:srgbClr val="0070C0"/>
                </a:solidFill>
                <a:latin typeface="Courier New" pitchFamily="49" charset="0"/>
                <a:cs typeface="Courier New" pitchFamily="49" charset="0"/>
              </a:rPr>
              <a:t>, B</a:t>
            </a:r>
            <a:r>
              <a:rPr lang="en-US" sz="2800" b="1" dirty="0" smtClean="0">
                <a:solidFill>
                  <a:srgbClr val="0070C0"/>
                </a:solidFill>
                <a:latin typeface="+mj-lt"/>
                <a:cs typeface="Courier New" pitchFamily="49" charset="0"/>
              </a:rPr>
              <a:t> </a:t>
            </a:r>
            <a:r>
              <a:rPr lang="en-US" sz="2400" b="1" dirty="0" smtClean="0">
                <a:latin typeface="+mj-lt"/>
                <a:cs typeface="Courier New" pitchFamily="49" charset="0"/>
              </a:rPr>
              <a:t>)</a:t>
            </a:r>
            <a:r>
              <a:rPr lang="en-US" sz="2000" b="1" dirty="0" smtClean="0">
                <a:solidFill>
                  <a:srgbClr val="0070C0"/>
                </a:solidFill>
                <a:latin typeface="Courier New" pitchFamily="49" charset="0"/>
                <a:cs typeface="Courier New" pitchFamily="49" charset="0"/>
              </a:rPr>
              <a:t> </a:t>
            </a:r>
            <a:r>
              <a:rPr lang="en-US" sz="2400" dirty="0" smtClean="0"/>
              <a:t>as MD</a:t>
            </a:r>
          </a:p>
          <a:p>
            <a:r>
              <a:rPr lang="en-US" sz="2400" dirty="0" smtClean="0"/>
              <a:t>Granularity is based on the user</a:t>
            </a:r>
          </a:p>
          <a:p>
            <a:pPr marL="0" indent="0">
              <a:buNone/>
            </a:pPr>
            <a:endParaRPr lang="en-US" dirty="0"/>
          </a:p>
        </p:txBody>
      </p:sp>
    </p:spTree>
    <p:extLst>
      <p:ext uri="{BB962C8B-B14F-4D97-AF65-F5344CB8AC3E}">
        <p14:creationId xmlns:p14="http://schemas.microsoft.com/office/powerpoint/2010/main" val="25106505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title"/>
          </p:nvPr>
        </p:nvSpPr>
        <p:spPr>
          <a:xfrm>
            <a:off x="914400" y="152400"/>
            <a:ext cx="7924800" cy="1143000"/>
          </a:xfrm>
        </p:spPr>
        <p:txBody>
          <a:bodyPr/>
          <a:lstStyle/>
          <a:p>
            <a:pPr marL="457200" lvl="1" indent="-457200" algn="l"/>
            <a:r>
              <a:rPr lang="en-US" sz="3200" dirty="0" smtClean="0">
                <a:solidFill>
                  <a:srgbClr val="C00000"/>
                </a:solidFill>
              </a:rPr>
              <a:t>3a) </a:t>
            </a:r>
            <a:r>
              <a:rPr lang="en-US" sz="3200" dirty="0"/>
              <a:t>Simple Throughput Measurement</a:t>
            </a:r>
            <a:endParaRPr lang="en-US" sz="3200" dirty="0" smtClean="0">
              <a:solidFill>
                <a:srgbClr val="C00000"/>
              </a:solidFill>
            </a:endParaRPr>
          </a:p>
        </p:txBody>
      </p:sp>
      <p:sp>
        <p:nvSpPr>
          <p:cNvPr id="2" name="TextBox 1"/>
          <p:cNvSpPr txBox="1"/>
          <p:nvPr/>
        </p:nvSpPr>
        <p:spPr>
          <a:xfrm>
            <a:off x="2286000" y="1200090"/>
            <a:ext cx="4572000" cy="400110"/>
          </a:xfrm>
          <a:prstGeom prst="rect">
            <a:avLst/>
          </a:prstGeom>
          <a:noFill/>
          <a:ln w="12700">
            <a:solidFill>
              <a:schemeClr val="tx2"/>
            </a:solidFill>
            <a:prstDash val="dash"/>
          </a:ln>
        </p:spPr>
        <p:txBody>
          <a:bodyPr wrap="square" rtlCol="0">
            <a:spAutoFit/>
          </a:bodyPr>
          <a:lstStyle/>
          <a:p>
            <a:pPr defTabSz="914400" fontAlgn="base">
              <a:spcBef>
                <a:spcPct val="0"/>
              </a:spcBef>
              <a:spcAft>
                <a:spcPct val="0"/>
              </a:spcAft>
            </a:pPr>
            <a:r>
              <a:rPr lang="en-US" sz="2000" dirty="0" smtClean="0">
                <a:solidFill>
                  <a:srgbClr val="000000"/>
                </a:solidFill>
                <a:latin typeface="Times New Roman" pitchFamily="18" charset="0"/>
              </a:rPr>
              <a:t>One-way delay measurement across MPs</a:t>
            </a:r>
            <a:endParaRPr lang="en-US" sz="2000" dirty="0">
              <a:solidFill>
                <a:srgbClr val="000000"/>
              </a:solidFill>
              <a:latin typeface="Times New Roman" pitchFamily="18" charset="0"/>
            </a:endParaRPr>
          </a:p>
        </p:txBody>
      </p:sp>
      <p:sp>
        <p:nvSpPr>
          <p:cNvPr id="22" name="TextBox 21"/>
          <p:cNvSpPr txBox="1"/>
          <p:nvPr/>
        </p:nvSpPr>
        <p:spPr>
          <a:xfrm>
            <a:off x="381000" y="1676400"/>
            <a:ext cx="1295400" cy="338554"/>
          </a:xfrm>
          <a:prstGeom prst="rect">
            <a:avLst/>
          </a:prstGeom>
          <a:noFill/>
        </p:spPr>
        <p:txBody>
          <a:bodyPr wrap="square" rtlCol="0">
            <a:spAutoFit/>
          </a:bodyPr>
          <a:lstStyle/>
          <a:p>
            <a:pPr defTabSz="914400" fontAlgn="base">
              <a:spcBef>
                <a:spcPct val="0"/>
              </a:spcBef>
              <a:spcAft>
                <a:spcPct val="0"/>
              </a:spcAft>
            </a:pPr>
            <a:r>
              <a:rPr lang="en-US" sz="1600" b="1" dirty="0" smtClean="0">
                <a:solidFill>
                  <a:srgbClr val="000000"/>
                </a:solidFill>
                <a:latin typeface="Calibri" pitchFamily="34" charset="0"/>
              </a:rPr>
              <a:t>Time (s)</a:t>
            </a:r>
            <a:endParaRPr lang="en-US" sz="1600" b="1" dirty="0">
              <a:solidFill>
                <a:srgbClr val="000000"/>
              </a:solidFill>
              <a:latin typeface="Calibri" pitchFamily="34" charset="0"/>
            </a:endParaRPr>
          </a:p>
        </p:txBody>
      </p:sp>
      <p:graphicFrame>
        <p:nvGraphicFramePr>
          <p:cNvPr id="19" name="Chart 18"/>
          <p:cNvGraphicFramePr>
            <a:graphicFrameLocks/>
          </p:cNvGraphicFramePr>
          <p:nvPr>
            <p:extLst>
              <p:ext uri="{D42A27DB-BD31-4B8C-83A1-F6EECF244321}">
                <p14:modId xmlns:p14="http://schemas.microsoft.com/office/powerpoint/2010/main" val="2086322970"/>
              </p:ext>
            </p:extLst>
          </p:nvPr>
        </p:nvGraphicFramePr>
        <p:xfrm>
          <a:off x="708870" y="1643656"/>
          <a:ext cx="4107657"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p:cNvSpPr txBox="1"/>
          <p:nvPr/>
        </p:nvSpPr>
        <p:spPr>
          <a:xfrm>
            <a:off x="1905000" y="6019800"/>
            <a:ext cx="2351964" cy="307777"/>
          </a:xfrm>
          <a:prstGeom prst="rect">
            <a:avLst/>
          </a:prstGeom>
          <a:noFill/>
        </p:spPr>
        <p:txBody>
          <a:bodyPr wrap="square" rtlCol="0">
            <a:spAutoFit/>
          </a:bodyPr>
          <a:lstStyle/>
          <a:p>
            <a:pPr defTabSz="914400" fontAlgn="base">
              <a:spcBef>
                <a:spcPct val="0"/>
              </a:spcBef>
              <a:spcAft>
                <a:spcPct val="0"/>
              </a:spcAft>
            </a:pPr>
            <a:r>
              <a:rPr lang="en-US" sz="1400" b="1" dirty="0" smtClean="0">
                <a:solidFill>
                  <a:srgbClr val="000000"/>
                </a:solidFill>
                <a:latin typeface="Palatino Linotype"/>
              </a:rPr>
              <a:t>Marker Sequence Number</a:t>
            </a:r>
            <a:endParaRPr lang="en-US" sz="1400" b="1" dirty="0">
              <a:solidFill>
                <a:srgbClr val="000000"/>
              </a:solidFill>
              <a:latin typeface="Palatino Linotype"/>
            </a:endParaRPr>
          </a:p>
        </p:txBody>
      </p:sp>
      <p:pic>
        <p:nvPicPr>
          <p:cNvPr id="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27200"/>
            <a:ext cx="2878137" cy="40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4648200" y="1718846"/>
            <a:ext cx="1295400" cy="338554"/>
          </a:xfrm>
          <a:prstGeom prst="rect">
            <a:avLst/>
          </a:prstGeom>
          <a:noFill/>
        </p:spPr>
        <p:txBody>
          <a:bodyPr wrap="square" rtlCol="0">
            <a:spAutoFit/>
          </a:bodyPr>
          <a:lstStyle/>
          <a:p>
            <a:pPr defTabSz="914400" fontAlgn="base">
              <a:spcBef>
                <a:spcPct val="0"/>
              </a:spcBef>
              <a:spcAft>
                <a:spcPct val="0"/>
              </a:spcAft>
            </a:pPr>
            <a:r>
              <a:rPr lang="en-US" sz="1600" b="1" dirty="0" smtClean="0">
                <a:solidFill>
                  <a:srgbClr val="000000"/>
                </a:solidFill>
                <a:latin typeface="Calibri" pitchFamily="34" charset="0"/>
              </a:rPr>
              <a:t>Delay (</a:t>
            </a:r>
            <a:r>
              <a:rPr lang="en-US" sz="1600" b="1" dirty="0" err="1" smtClean="0">
                <a:solidFill>
                  <a:srgbClr val="000000"/>
                </a:solidFill>
                <a:latin typeface="Calibri" pitchFamily="34" charset="0"/>
              </a:rPr>
              <a:t>ms</a:t>
            </a:r>
            <a:r>
              <a:rPr lang="en-US" sz="1600" b="1" dirty="0" smtClean="0">
                <a:solidFill>
                  <a:srgbClr val="000000"/>
                </a:solidFill>
                <a:latin typeface="Calibri" pitchFamily="34" charset="0"/>
              </a:rPr>
              <a:t>)</a:t>
            </a:r>
            <a:endParaRPr lang="en-US" sz="1600" b="1" dirty="0">
              <a:solidFill>
                <a:srgbClr val="000000"/>
              </a:solidFill>
              <a:latin typeface="Calibri" pitchFamily="34" charset="0"/>
            </a:endParaRPr>
          </a:p>
        </p:txBody>
      </p:sp>
      <p:sp>
        <p:nvSpPr>
          <p:cNvPr id="26" name="TextBox 25"/>
          <p:cNvSpPr txBox="1"/>
          <p:nvPr/>
        </p:nvSpPr>
        <p:spPr>
          <a:xfrm>
            <a:off x="6705600" y="5909846"/>
            <a:ext cx="1295400" cy="338554"/>
          </a:xfrm>
          <a:prstGeom prst="rect">
            <a:avLst/>
          </a:prstGeom>
          <a:noFill/>
        </p:spPr>
        <p:txBody>
          <a:bodyPr wrap="square" rtlCol="0">
            <a:spAutoFit/>
          </a:bodyPr>
          <a:lstStyle/>
          <a:p>
            <a:pPr defTabSz="914400" fontAlgn="base">
              <a:spcBef>
                <a:spcPct val="0"/>
              </a:spcBef>
              <a:spcAft>
                <a:spcPct val="0"/>
              </a:spcAft>
            </a:pPr>
            <a:r>
              <a:rPr lang="en-US" sz="1600" b="1" dirty="0" smtClean="0">
                <a:solidFill>
                  <a:srgbClr val="000000"/>
                </a:solidFill>
                <a:latin typeface="Calibri" pitchFamily="34" charset="0"/>
              </a:rPr>
              <a:t>Time (s)</a:t>
            </a:r>
            <a:endParaRPr lang="en-US" sz="1600" b="1" dirty="0">
              <a:solidFill>
                <a:srgbClr val="000000"/>
              </a:solidFill>
              <a:latin typeface="Calibri" pitchFamily="34" charset="0"/>
            </a:endParaRPr>
          </a:p>
        </p:txBody>
      </p:sp>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03304"/>
            <a:ext cx="4038600" cy="394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4947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title"/>
          </p:nvPr>
        </p:nvSpPr>
        <p:spPr>
          <a:xfrm>
            <a:off x="914400" y="152400"/>
            <a:ext cx="7924800" cy="1143000"/>
          </a:xfrm>
        </p:spPr>
        <p:txBody>
          <a:bodyPr/>
          <a:lstStyle/>
          <a:p>
            <a:pPr marL="457200" lvl="1" indent="-457200" algn="l"/>
            <a:r>
              <a:rPr lang="en-US" sz="3200" dirty="0" smtClean="0">
                <a:solidFill>
                  <a:srgbClr val="C00000"/>
                </a:solidFill>
              </a:rPr>
              <a:t>3a) </a:t>
            </a:r>
            <a:r>
              <a:rPr lang="en-US" sz="3200" dirty="0"/>
              <a:t>Simple Throughput Measurement</a:t>
            </a:r>
            <a:endParaRPr lang="en-US" sz="3200" dirty="0" smtClean="0">
              <a:solidFill>
                <a:srgbClr val="C00000"/>
              </a:solidFill>
            </a:endParaRPr>
          </a:p>
        </p:txBody>
      </p:sp>
      <p:sp>
        <p:nvSpPr>
          <p:cNvPr id="17" name="Content Placeholder 1"/>
          <p:cNvSpPr>
            <a:spLocks noGrp="1"/>
          </p:cNvSpPr>
          <p:nvPr>
            <p:ph idx="1"/>
          </p:nvPr>
        </p:nvSpPr>
        <p:spPr>
          <a:xfrm>
            <a:off x="838200" y="990600"/>
            <a:ext cx="8077200" cy="4876800"/>
          </a:xfrm>
        </p:spPr>
        <p:txBody>
          <a:bodyPr/>
          <a:lstStyle/>
          <a:p>
            <a:pPr marL="0" indent="0">
              <a:buNone/>
            </a:pPr>
            <a:r>
              <a:rPr lang="en-US" sz="2400" b="1" dirty="0" smtClean="0"/>
              <a:t>Overhead benefit comparison;</a:t>
            </a:r>
            <a:endParaRPr lang="en-US" sz="2000" dirty="0" smtClean="0"/>
          </a:p>
          <a:p>
            <a:r>
              <a:rPr lang="en-US" sz="2000" dirty="0" smtClean="0"/>
              <a:t>Based on the results of previous research papers</a:t>
            </a:r>
          </a:p>
          <a:p>
            <a:r>
              <a:rPr lang="en-US" sz="2000" dirty="0" smtClean="0"/>
              <a:t>Using rough calculations and approximations</a:t>
            </a:r>
          </a:p>
          <a:p>
            <a:r>
              <a:rPr lang="en-US" sz="2000" dirty="0" smtClean="0"/>
              <a:t>At least </a:t>
            </a:r>
            <a:r>
              <a:rPr lang="en-US" sz="2000" u="sng" dirty="0"/>
              <a:t>one order of magnitude </a:t>
            </a:r>
            <a:r>
              <a:rPr lang="en-US" sz="2000" u="sng" dirty="0" smtClean="0"/>
              <a:t>less</a:t>
            </a:r>
            <a:r>
              <a:rPr lang="en-US" sz="2000" dirty="0" smtClean="0"/>
              <a:t> network load than all existing approaches</a:t>
            </a:r>
          </a:p>
          <a:p>
            <a:r>
              <a:rPr lang="en-US" sz="2000" dirty="0" smtClean="0">
                <a:solidFill>
                  <a:srgbClr val="008000"/>
                </a:solidFill>
              </a:rPr>
              <a:t>This is of the nature of “easy way to do difficult problem”</a:t>
            </a:r>
          </a:p>
        </p:txBody>
      </p:sp>
      <p:graphicFrame>
        <p:nvGraphicFramePr>
          <p:cNvPr id="19" name="Chart 18"/>
          <p:cNvGraphicFramePr>
            <a:graphicFrameLocks/>
          </p:cNvGraphicFramePr>
          <p:nvPr>
            <p:extLst>
              <p:ext uri="{D42A27DB-BD31-4B8C-83A1-F6EECF244321}">
                <p14:modId xmlns:p14="http://schemas.microsoft.com/office/powerpoint/2010/main" val="2211536536"/>
              </p:ext>
            </p:extLst>
          </p:nvPr>
        </p:nvGraphicFramePr>
        <p:xfrm>
          <a:off x="609600" y="2384471"/>
          <a:ext cx="7848600" cy="3792799"/>
        </p:xfrm>
        <a:graphic>
          <a:graphicData uri="http://schemas.openxmlformats.org/drawingml/2006/chart">
            <c:chart xmlns:c="http://schemas.openxmlformats.org/drawingml/2006/chart" xmlns:r="http://schemas.openxmlformats.org/officeDocument/2006/relationships" r:id="rId2"/>
          </a:graphicData>
        </a:graphic>
      </p:graphicFrame>
      <p:sp>
        <p:nvSpPr>
          <p:cNvPr id="20" name="Left Brace 19"/>
          <p:cNvSpPr/>
          <p:nvPr/>
        </p:nvSpPr>
        <p:spPr>
          <a:xfrm rot="16200000">
            <a:off x="2538911" y="4611190"/>
            <a:ext cx="446678" cy="2781300"/>
          </a:xfrm>
          <a:prstGeom prst="leftBrace">
            <a:avLst>
              <a:gd name="adj1" fmla="val 8333"/>
              <a:gd name="adj2" fmla="val 4950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sz="2400">
              <a:solidFill>
                <a:srgbClr val="000000"/>
              </a:solidFill>
              <a:latin typeface="Palatino Linotype"/>
            </a:endParaRPr>
          </a:p>
        </p:txBody>
      </p:sp>
      <p:sp>
        <p:nvSpPr>
          <p:cNvPr id="4" name="TextBox 3"/>
          <p:cNvSpPr txBox="1"/>
          <p:nvPr/>
        </p:nvSpPr>
        <p:spPr>
          <a:xfrm>
            <a:off x="1600200" y="6007100"/>
            <a:ext cx="20574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srgbClr val="000000"/>
                </a:solidFill>
                <a:latin typeface="Times New Roman" pitchFamily="18" charset="0"/>
              </a:rPr>
              <a:t>Accuracy:   &gt;50%</a:t>
            </a:r>
            <a:endParaRPr lang="en-US" b="1" dirty="0">
              <a:solidFill>
                <a:srgbClr val="000000"/>
              </a:solidFill>
              <a:latin typeface="Times New Roman" pitchFamily="18" charset="0"/>
            </a:endParaRPr>
          </a:p>
        </p:txBody>
      </p:sp>
      <p:sp>
        <p:nvSpPr>
          <p:cNvPr id="23" name="TextBox 22"/>
          <p:cNvSpPr txBox="1"/>
          <p:nvPr/>
        </p:nvSpPr>
        <p:spPr>
          <a:xfrm>
            <a:off x="4724400" y="6007100"/>
            <a:ext cx="24384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srgbClr val="000000"/>
                </a:solidFill>
                <a:latin typeface="Times New Roman" pitchFamily="18" charset="0"/>
              </a:rPr>
              <a:t>Accuracy:   10%-20%</a:t>
            </a:r>
            <a:endParaRPr lang="en-US" b="1" dirty="0">
              <a:solidFill>
                <a:srgbClr val="000000"/>
              </a:solidFill>
              <a:latin typeface="Times New Roman" pitchFamily="18" charset="0"/>
            </a:endParaRPr>
          </a:p>
        </p:txBody>
      </p:sp>
      <p:sp>
        <p:nvSpPr>
          <p:cNvPr id="24" name="Left Brace 23"/>
          <p:cNvSpPr/>
          <p:nvPr/>
        </p:nvSpPr>
        <p:spPr>
          <a:xfrm rot="16200000">
            <a:off x="5644061" y="4858840"/>
            <a:ext cx="446678" cy="22860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sz="2400">
              <a:solidFill>
                <a:srgbClr val="000000"/>
              </a:solidFill>
              <a:latin typeface="Palatino Linotype"/>
            </a:endParaRPr>
          </a:p>
        </p:txBody>
      </p:sp>
    </p:spTree>
    <p:extLst>
      <p:ext uri="{BB962C8B-B14F-4D97-AF65-F5344CB8AC3E}">
        <p14:creationId xmlns:p14="http://schemas.microsoft.com/office/powerpoint/2010/main" val="23041427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title"/>
          </p:nvPr>
        </p:nvSpPr>
        <p:spPr>
          <a:xfrm>
            <a:off x="609600" y="76200"/>
            <a:ext cx="8382000" cy="1143000"/>
          </a:xfrm>
        </p:spPr>
        <p:txBody>
          <a:bodyPr/>
          <a:lstStyle/>
          <a:p>
            <a:pPr marL="457200" lvl="1" indent="-457200"/>
            <a:r>
              <a:rPr lang="en-US" sz="2800" dirty="0" smtClean="0"/>
              <a:t>3b) Jitter </a:t>
            </a:r>
            <a:r>
              <a:rPr lang="en-US" sz="2800" dirty="0"/>
              <a:t>Apportionment for Video Streaming Experience Quantification</a:t>
            </a:r>
            <a:endParaRPr lang="en-US" sz="2800" dirty="0" smtClean="0">
              <a:solidFill>
                <a:srgbClr val="C00000"/>
              </a:solidFill>
            </a:endParaRPr>
          </a:p>
        </p:txBody>
      </p:sp>
      <p:graphicFrame>
        <p:nvGraphicFramePr>
          <p:cNvPr id="6" name="Chart 5"/>
          <p:cNvGraphicFramePr>
            <a:graphicFrameLocks/>
          </p:cNvGraphicFramePr>
          <p:nvPr>
            <p:extLst>
              <p:ext uri="{D42A27DB-BD31-4B8C-83A1-F6EECF244321}">
                <p14:modId xmlns:p14="http://schemas.microsoft.com/office/powerpoint/2010/main" val="2601655225"/>
              </p:ext>
            </p:extLst>
          </p:nvPr>
        </p:nvGraphicFramePr>
        <p:xfrm>
          <a:off x="685800" y="841248"/>
          <a:ext cx="82296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901700" y="5930900"/>
            <a:ext cx="6090730" cy="369332"/>
          </a:xfrm>
          <a:prstGeom prst="rect">
            <a:avLst/>
          </a:prstGeom>
          <a:noFill/>
        </p:spPr>
        <p:txBody>
          <a:bodyPr wrap="none" rtlCol="0">
            <a:spAutoFit/>
          </a:bodyPr>
          <a:lstStyle/>
          <a:p>
            <a:r>
              <a:rPr lang="en-US" dirty="0" smtClean="0">
                <a:solidFill>
                  <a:srgbClr val="008000"/>
                </a:solidFill>
                <a:latin typeface="Palatino Linotype"/>
              </a:rPr>
              <a:t>At this level of data examination, NSP3 is clearly to blame</a:t>
            </a:r>
            <a:endParaRPr lang="en-US" dirty="0">
              <a:solidFill>
                <a:srgbClr val="008000"/>
              </a:solidFill>
              <a:latin typeface="Palatino Linotype"/>
            </a:endParaRPr>
          </a:p>
        </p:txBody>
      </p:sp>
    </p:spTree>
    <p:extLst>
      <p:ext uri="{BB962C8B-B14F-4D97-AF65-F5344CB8AC3E}">
        <p14:creationId xmlns:p14="http://schemas.microsoft.com/office/powerpoint/2010/main" val="8228539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368994163"/>
              </p:ext>
            </p:extLst>
          </p:nvPr>
        </p:nvGraphicFramePr>
        <p:xfrm>
          <a:off x="685800" y="838200"/>
          <a:ext cx="84582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72152" y="5866993"/>
            <a:ext cx="7010400" cy="400110"/>
          </a:xfrm>
          <a:prstGeom prst="rect">
            <a:avLst/>
          </a:prstGeom>
          <a:noFill/>
          <a:ln>
            <a:solidFill>
              <a:schemeClr val="tx2"/>
            </a:solidFill>
            <a:prstDash val="dash"/>
          </a:ln>
        </p:spPr>
        <p:txBody>
          <a:bodyPr wrap="square" rtlCol="0">
            <a:spAutoFit/>
          </a:bodyPr>
          <a:lstStyle/>
          <a:p>
            <a:pPr defTabSz="914400" fontAlgn="base">
              <a:spcBef>
                <a:spcPct val="0"/>
              </a:spcBef>
              <a:spcAft>
                <a:spcPct val="0"/>
              </a:spcAft>
            </a:pPr>
            <a:r>
              <a:rPr lang="en-US" sz="2000" b="1" dirty="0" smtClean="0">
                <a:solidFill>
                  <a:srgbClr val="000000"/>
                </a:solidFill>
                <a:latin typeface="Times New Roman" pitchFamily="18" charset="0"/>
              </a:rPr>
              <a:t>Glitches</a:t>
            </a:r>
            <a:r>
              <a:rPr lang="en-US" sz="2000" dirty="0" smtClean="0">
                <a:solidFill>
                  <a:srgbClr val="000000"/>
                </a:solidFill>
                <a:latin typeface="Times New Roman" pitchFamily="18" charset="0"/>
              </a:rPr>
              <a:t> denote the losses and </a:t>
            </a:r>
            <a:r>
              <a:rPr lang="en-US" sz="2000" b="1" dirty="0" smtClean="0">
                <a:solidFill>
                  <a:srgbClr val="000000"/>
                </a:solidFill>
                <a:latin typeface="Times New Roman" pitchFamily="18" charset="0"/>
              </a:rPr>
              <a:t>Freezes</a:t>
            </a:r>
            <a:r>
              <a:rPr lang="en-US" sz="2000" dirty="0" smtClean="0">
                <a:solidFill>
                  <a:srgbClr val="000000"/>
                </a:solidFill>
                <a:latin typeface="Times New Roman" pitchFamily="18" charset="0"/>
              </a:rPr>
              <a:t> denote video player freezes</a:t>
            </a:r>
            <a:endParaRPr lang="en-US" sz="2000" dirty="0">
              <a:solidFill>
                <a:srgbClr val="000000"/>
              </a:solidFill>
              <a:latin typeface="Times New Roman" pitchFamily="18" charset="0"/>
            </a:endParaRPr>
          </a:p>
        </p:txBody>
      </p:sp>
      <p:sp>
        <p:nvSpPr>
          <p:cNvPr id="6" name="Rectangular Callout 5"/>
          <p:cNvSpPr/>
          <p:nvPr/>
        </p:nvSpPr>
        <p:spPr>
          <a:xfrm>
            <a:off x="3567752" y="1210100"/>
            <a:ext cx="1219200" cy="466299"/>
          </a:xfrm>
          <a:prstGeom prst="wedgeRectCallout">
            <a:avLst>
              <a:gd name="adj1" fmla="val -74757"/>
              <a:gd name="adj2" fmla="val 231434"/>
            </a:avLst>
          </a:prstGeom>
          <a:solidFill>
            <a:srgbClr val="FCF9C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dirty="0" smtClean="0">
                <a:solidFill>
                  <a:srgbClr val="000000"/>
                </a:solidFill>
                <a:latin typeface="Palatino Linotype"/>
              </a:rPr>
              <a:t>A </a:t>
            </a:r>
            <a:r>
              <a:rPr lang="en-US" b="1" u="sng" dirty="0" smtClean="0">
                <a:solidFill>
                  <a:srgbClr val="000000"/>
                </a:solidFill>
                <a:latin typeface="Palatino Linotype"/>
              </a:rPr>
              <a:t>freeze</a:t>
            </a:r>
            <a:endParaRPr lang="en-US" sz="2400" b="1" u="sng" dirty="0">
              <a:solidFill>
                <a:srgbClr val="000000"/>
              </a:solidFill>
              <a:latin typeface="Palatino Linotype"/>
            </a:endParaRPr>
          </a:p>
        </p:txBody>
      </p:sp>
      <p:sp>
        <p:nvSpPr>
          <p:cNvPr id="8" name="Rectangular Callout 7"/>
          <p:cNvSpPr/>
          <p:nvPr/>
        </p:nvSpPr>
        <p:spPr>
          <a:xfrm>
            <a:off x="1219200" y="1467132"/>
            <a:ext cx="1066800" cy="466299"/>
          </a:xfrm>
          <a:prstGeom prst="wedgeRectCallout">
            <a:avLst>
              <a:gd name="adj1" fmla="val 51256"/>
              <a:gd name="adj2" fmla="val 200702"/>
            </a:avLst>
          </a:prstGeom>
          <a:solidFill>
            <a:srgbClr val="FCF9C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dirty="0" smtClean="0">
                <a:solidFill>
                  <a:srgbClr val="000000"/>
                </a:solidFill>
                <a:latin typeface="Palatino Linotype"/>
              </a:rPr>
              <a:t>A </a:t>
            </a:r>
            <a:r>
              <a:rPr lang="en-US" b="1" u="sng" dirty="0" smtClean="0">
                <a:solidFill>
                  <a:srgbClr val="000000"/>
                </a:solidFill>
                <a:latin typeface="Palatino Linotype"/>
              </a:rPr>
              <a:t>glitch</a:t>
            </a:r>
            <a:endParaRPr lang="en-US" sz="2400" b="1" u="sng" dirty="0">
              <a:solidFill>
                <a:srgbClr val="000000"/>
              </a:solidFill>
              <a:latin typeface="Palatino Linotype"/>
            </a:endParaRPr>
          </a:p>
        </p:txBody>
      </p:sp>
      <p:sp>
        <p:nvSpPr>
          <p:cNvPr id="9" name="Rectangle 5"/>
          <p:cNvSpPr>
            <a:spLocks noGrp="1" noChangeArrowheads="1"/>
          </p:cNvSpPr>
          <p:nvPr>
            <p:ph type="title"/>
          </p:nvPr>
        </p:nvSpPr>
        <p:spPr>
          <a:xfrm>
            <a:off x="533400" y="76200"/>
            <a:ext cx="8610600" cy="1143000"/>
          </a:xfrm>
        </p:spPr>
        <p:txBody>
          <a:bodyPr/>
          <a:lstStyle/>
          <a:p>
            <a:pPr marL="457200" lvl="1" indent="-457200"/>
            <a:r>
              <a:rPr lang="en-US" sz="2800" dirty="0" smtClean="0"/>
              <a:t>3b) Jitter </a:t>
            </a:r>
            <a:r>
              <a:rPr lang="en-US" sz="2800" dirty="0"/>
              <a:t>Apportionment for Video Streaming Experience Quantification</a:t>
            </a:r>
            <a:endParaRPr lang="en-US" sz="2800" dirty="0" smtClean="0">
              <a:solidFill>
                <a:srgbClr val="C00000"/>
              </a:solidFill>
            </a:endParaRPr>
          </a:p>
        </p:txBody>
      </p:sp>
    </p:spTree>
    <p:extLst>
      <p:ext uri="{BB962C8B-B14F-4D97-AF65-F5344CB8AC3E}">
        <p14:creationId xmlns:p14="http://schemas.microsoft.com/office/powerpoint/2010/main" val="42271077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542990"/>
            <a:ext cx="4876800" cy="400110"/>
          </a:xfrm>
          <a:prstGeom prst="rect">
            <a:avLst/>
          </a:prstGeom>
          <a:noFill/>
        </p:spPr>
        <p:txBody>
          <a:bodyPr wrap="square" rtlCol="0" anchor="t">
            <a:spAutoFit/>
          </a:bodyPr>
          <a:lstStyle/>
          <a:p>
            <a:pPr defTabSz="914400" fontAlgn="base">
              <a:spcBef>
                <a:spcPct val="0"/>
              </a:spcBef>
              <a:spcAft>
                <a:spcPct val="0"/>
              </a:spcAft>
            </a:pPr>
            <a:r>
              <a:rPr lang="en-US" sz="2000" b="1" dirty="0" smtClean="0">
                <a:solidFill>
                  <a:srgbClr val="000000"/>
                </a:solidFill>
                <a:latin typeface="Times New Roman" pitchFamily="18" charset="0"/>
              </a:rPr>
              <a:t>Analysis for freeze 1 [t=6 and t=10]</a:t>
            </a:r>
            <a:endParaRPr lang="en-US" sz="2000" b="1" dirty="0">
              <a:solidFill>
                <a:srgbClr val="000000"/>
              </a:solidFill>
              <a:latin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03629917"/>
              </p:ext>
            </p:extLst>
          </p:nvPr>
        </p:nvGraphicFramePr>
        <p:xfrm>
          <a:off x="685800" y="1975605"/>
          <a:ext cx="4038600" cy="1542294"/>
        </p:xfrm>
        <a:graphic>
          <a:graphicData uri="http://schemas.openxmlformats.org/drawingml/2006/table">
            <a:tbl>
              <a:tblPr firstRow="1" firstCol="1" bandRow="1"/>
              <a:tblGrid>
                <a:gridCol w="794479"/>
                <a:gridCol w="926892"/>
                <a:gridCol w="1112734"/>
                <a:gridCol w="1204495"/>
              </a:tblGrid>
              <a:tr h="367216">
                <a:tc>
                  <a:txBody>
                    <a:bodyPr/>
                    <a:lstStyle/>
                    <a:p>
                      <a:pPr marL="0" marR="0" algn="ctr">
                        <a:lnSpc>
                          <a:spcPct val="115000"/>
                        </a:lnSpc>
                        <a:spcBef>
                          <a:spcPts val="0"/>
                        </a:spcBef>
                        <a:spcAft>
                          <a:spcPts val="0"/>
                        </a:spcAft>
                      </a:pPr>
                      <a:endParaRPr lang="en-US" sz="18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Mean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err="1">
                          <a:effectLst/>
                          <a:latin typeface="Calibri"/>
                          <a:ea typeface="Calibri"/>
                          <a:cs typeface="Times New Roman"/>
                        </a:rPr>
                        <a:t>Std</a:t>
                      </a:r>
                      <a:r>
                        <a:rPr lang="en-US" sz="1800" b="1" dirty="0">
                          <a:effectLst/>
                          <a:latin typeface="Calibri"/>
                          <a:ea typeface="Calibri"/>
                          <a:cs typeface="Times New Roman"/>
                        </a:rPr>
                        <a:t> </a:t>
                      </a:r>
                      <a:r>
                        <a:rPr lang="en-US" sz="1800" b="1" dirty="0" err="1" smtClean="0">
                          <a:effectLst/>
                          <a:latin typeface="Calibri"/>
                          <a:ea typeface="Calibri"/>
                          <a:cs typeface="Times New Roman"/>
                        </a:rPr>
                        <a:t>dev</a:t>
                      </a:r>
                      <a:r>
                        <a:rPr lang="en-US" sz="1800" b="1" dirty="0" smtClean="0">
                          <a:effectLst/>
                          <a:latin typeface="Calibri"/>
                          <a:ea typeface="Calibri"/>
                          <a:cs typeface="Times New Roman"/>
                        </a:rPr>
                        <a:t> </a:t>
                      </a:r>
                      <a:r>
                        <a:rPr lang="en-US" sz="1800" b="1" dirty="0">
                          <a:effectLst/>
                          <a:latin typeface="Calibri"/>
                          <a:ea typeface="Calibri"/>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Max </a:t>
                      </a:r>
                      <a:r>
                        <a:rPr lang="en-US" sz="1800" b="1" dirty="0" smtClean="0">
                          <a:effectLst/>
                          <a:latin typeface="Calibri"/>
                          <a:ea typeface="Calibri"/>
                          <a:cs typeface="Times New Roman"/>
                        </a:rPr>
                        <a:t>J %</a:t>
                      </a:r>
                      <a:endParaRPr lang="en-US" sz="18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0646">
                <a:tc>
                  <a:txBody>
                    <a:bodyPr/>
                    <a:lstStyle/>
                    <a:p>
                      <a:pPr marL="0" marR="0" algn="ctr">
                        <a:lnSpc>
                          <a:spcPct val="115000"/>
                        </a:lnSpc>
                        <a:spcBef>
                          <a:spcPts val="0"/>
                        </a:spcBef>
                        <a:spcAft>
                          <a:spcPts val="0"/>
                        </a:spcAft>
                      </a:pPr>
                      <a:r>
                        <a:rPr lang="en-US" sz="1800" b="1" dirty="0">
                          <a:effectLst/>
                          <a:latin typeface="Calibri"/>
                          <a:ea typeface="Calibri"/>
                          <a:cs typeface="Times New Roman"/>
                        </a:rPr>
                        <a:t>NSP1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FF0000"/>
                          </a:solidFill>
                          <a:effectLst/>
                          <a:latin typeface="Calibri"/>
                          <a:ea typeface="Calibri"/>
                          <a:cs typeface="Times New Roman"/>
                        </a:rPr>
                        <a:t>96.7 %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FF0000"/>
                          </a:solidFill>
                          <a:effectLst/>
                          <a:latin typeface="Calibri"/>
                          <a:ea typeface="Calibri"/>
                          <a:cs typeface="Times New Roman"/>
                        </a:rPr>
                        <a:t>93.8 %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FF0000"/>
                          </a:solidFill>
                          <a:effectLst/>
                          <a:latin typeface="Calibri"/>
                          <a:ea typeface="Calibri"/>
                          <a:cs typeface="Times New Roman"/>
                        </a:rPr>
                        <a:t>94.7 %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216">
                <a:tc>
                  <a:txBody>
                    <a:bodyPr/>
                    <a:lstStyle/>
                    <a:p>
                      <a:pPr marL="0" marR="0" algn="ctr">
                        <a:lnSpc>
                          <a:spcPct val="115000"/>
                        </a:lnSpc>
                        <a:spcBef>
                          <a:spcPts val="0"/>
                        </a:spcBef>
                        <a:spcAft>
                          <a:spcPts val="0"/>
                        </a:spcAft>
                      </a:pPr>
                      <a:r>
                        <a:rPr lang="en-US" sz="1800" b="1" dirty="0">
                          <a:effectLst/>
                          <a:latin typeface="Calibri"/>
                          <a:ea typeface="Calibri"/>
                          <a:cs typeface="Times New Roman"/>
                        </a:rPr>
                        <a:t>NSP2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effectLst/>
                          <a:latin typeface="Calibri"/>
                          <a:ea typeface="Calibri"/>
                          <a:cs typeface="Times New Roman"/>
                        </a:rPr>
                        <a:t>0.2 %</a:t>
                      </a:r>
                      <a:endParaRPr lang="en-US"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Calibri"/>
                          <a:cs typeface="Times New Roman"/>
                        </a:rPr>
                        <a:t>0.6 %</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Calibri"/>
                          <a:cs typeface="Times New Roman"/>
                        </a:rPr>
                        <a:t>0.2 %</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216">
                <a:tc>
                  <a:txBody>
                    <a:bodyPr/>
                    <a:lstStyle/>
                    <a:p>
                      <a:pPr marL="0" marR="0" algn="ctr">
                        <a:lnSpc>
                          <a:spcPct val="115000"/>
                        </a:lnSpc>
                        <a:spcBef>
                          <a:spcPts val="0"/>
                        </a:spcBef>
                        <a:spcAft>
                          <a:spcPts val="0"/>
                        </a:spcAft>
                      </a:pPr>
                      <a:r>
                        <a:rPr lang="en-US" sz="1800" b="1" dirty="0">
                          <a:effectLst/>
                          <a:latin typeface="Calibri"/>
                          <a:ea typeface="Calibri"/>
                          <a:cs typeface="Times New Roman"/>
                        </a:rPr>
                        <a:t>NSP3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Calibri"/>
                          <a:cs typeface="Times New Roman"/>
                        </a:rPr>
                        <a:t>3.1 %</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Calibri"/>
                          <a:cs typeface="Times New Roman"/>
                        </a:rPr>
                        <a:t>5.6 %</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Calibri"/>
                          <a:cs typeface="Times New Roman"/>
                        </a:rPr>
                        <a:t>5.1 %</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601614220"/>
              </p:ext>
            </p:extLst>
          </p:nvPr>
        </p:nvGraphicFramePr>
        <p:xfrm>
          <a:off x="685800" y="4425879"/>
          <a:ext cx="4038600" cy="1530420"/>
        </p:xfrm>
        <a:graphic>
          <a:graphicData uri="http://schemas.openxmlformats.org/drawingml/2006/table">
            <a:tbl>
              <a:tblPr firstRow="1" firstCol="1" bandRow="1"/>
              <a:tblGrid>
                <a:gridCol w="673100"/>
                <a:gridCol w="942340"/>
                <a:gridCol w="1218665"/>
                <a:gridCol w="1204495"/>
              </a:tblGrid>
              <a:tr h="401883">
                <a:tc>
                  <a:txBody>
                    <a:bodyPr/>
                    <a:lstStyle/>
                    <a:p>
                      <a:pPr marL="0" marR="0" algn="ctr">
                        <a:lnSpc>
                          <a:spcPct val="115000"/>
                        </a:lnSpc>
                        <a:spcBef>
                          <a:spcPts val="0"/>
                        </a:spcBef>
                        <a:spcAft>
                          <a:spcPts val="0"/>
                        </a:spcAft>
                      </a:pPr>
                      <a:endParaRPr lang="en-US" sz="18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Mean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err="1">
                          <a:effectLst/>
                          <a:latin typeface="Calibri"/>
                          <a:ea typeface="Calibri"/>
                          <a:cs typeface="Times New Roman"/>
                        </a:rPr>
                        <a:t>Std</a:t>
                      </a:r>
                      <a:r>
                        <a:rPr lang="en-US" sz="1800" b="1" dirty="0">
                          <a:effectLst/>
                          <a:latin typeface="Calibri"/>
                          <a:ea typeface="Calibri"/>
                          <a:cs typeface="Times New Roman"/>
                        </a:rPr>
                        <a:t> </a:t>
                      </a:r>
                      <a:r>
                        <a:rPr lang="en-US" sz="1800" b="1" dirty="0" err="1">
                          <a:effectLst/>
                          <a:latin typeface="Calibri"/>
                          <a:ea typeface="Calibri"/>
                          <a:cs typeface="Times New Roman"/>
                        </a:rPr>
                        <a:t>dev</a:t>
                      </a:r>
                      <a:r>
                        <a:rPr lang="en-US" sz="1800" b="1" dirty="0">
                          <a:effectLst/>
                          <a:latin typeface="Calibri"/>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Max </a:t>
                      </a:r>
                      <a:r>
                        <a:rPr lang="en-US" sz="1800" b="1" dirty="0" smtClean="0">
                          <a:effectLst/>
                          <a:latin typeface="Calibri"/>
                          <a:ea typeface="Calibri"/>
                          <a:cs typeface="Times New Roman"/>
                        </a:rPr>
                        <a:t>J %</a:t>
                      </a:r>
                      <a:endParaRPr lang="en-US" sz="18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357">
                <a:tc>
                  <a:txBody>
                    <a:bodyPr/>
                    <a:lstStyle/>
                    <a:p>
                      <a:pPr marL="0" marR="0" algn="ctr">
                        <a:lnSpc>
                          <a:spcPct val="115000"/>
                        </a:lnSpc>
                        <a:spcBef>
                          <a:spcPts val="0"/>
                        </a:spcBef>
                        <a:spcAft>
                          <a:spcPts val="0"/>
                        </a:spcAft>
                      </a:pPr>
                      <a:r>
                        <a:rPr lang="en-US" sz="1800" b="1" dirty="0">
                          <a:effectLst/>
                          <a:latin typeface="Calibri"/>
                          <a:ea typeface="Calibri"/>
                          <a:cs typeface="Times New Roman"/>
                        </a:rPr>
                        <a:t>NSP1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FF0000"/>
                          </a:solidFill>
                          <a:effectLst/>
                          <a:latin typeface="Calibri"/>
                          <a:ea typeface="Calibri"/>
                          <a:cs typeface="Times New Roman"/>
                        </a:rPr>
                        <a:t>98.5 %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FF0000"/>
                          </a:solidFill>
                          <a:effectLst/>
                          <a:latin typeface="Calibri"/>
                          <a:ea typeface="Calibri"/>
                          <a:cs typeface="Times New Roman"/>
                        </a:rPr>
                        <a:t>97.2 %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FF0000"/>
                          </a:solidFill>
                          <a:effectLst/>
                          <a:latin typeface="Calibri"/>
                          <a:ea typeface="Calibri"/>
                          <a:cs typeface="Times New Roman"/>
                        </a:rPr>
                        <a:t>97.2 %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297">
                <a:tc>
                  <a:txBody>
                    <a:bodyPr/>
                    <a:lstStyle/>
                    <a:p>
                      <a:pPr marL="0" marR="0" algn="ctr">
                        <a:lnSpc>
                          <a:spcPct val="115000"/>
                        </a:lnSpc>
                        <a:spcBef>
                          <a:spcPts val="0"/>
                        </a:spcBef>
                        <a:spcAft>
                          <a:spcPts val="0"/>
                        </a:spcAft>
                      </a:pPr>
                      <a:r>
                        <a:rPr lang="en-US" sz="1800" b="1" dirty="0">
                          <a:effectLst/>
                          <a:latin typeface="Calibri"/>
                          <a:ea typeface="Calibri"/>
                          <a:cs typeface="Times New Roman"/>
                        </a:rPr>
                        <a:t>NSP2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effectLst/>
                          <a:latin typeface="Calibri"/>
                          <a:ea typeface="Calibri"/>
                          <a:cs typeface="Times New Roman"/>
                        </a:rPr>
                        <a:t>0.0 %</a:t>
                      </a:r>
                      <a:endParaRPr lang="en-US"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Calibri"/>
                          <a:cs typeface="Times New Roman"/>
                        </a:rPr>
                        <a:t>0.0 %</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Calibri"/>
                          <a:cs typeface="Times New Roman"/>
                        </a:rPr>
                        <a:t>0.0 %</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883">
                <a:tc>
                  <a:txBody>
                    <a:bodyPr/>
                    <a:lstStyle/>
                    <a:p>
                      <a:pPr marL="0" marR="0" algn="ctr">
                        <a:lnSpc>
                          <a:spcPct val="115000"/>
                        </a:lnSpc>
                        <a:spcBef>
                          <a:spcPts val="0"/>
                        </a:spcBef>
                        <a:spcAft>
                          <a:spcPts val="0"/>
                        </a:spcAft>
                      </a:pPr>
                      <a:r>
                        <a:rPr lang="en-US" sz="1800" b="1" dirty="0">
                          <a:effectLst/>
                          <a:latin typeface="Calibri"/>
                          <a:ea typeface="Calibri"/>
                          <a:cs typeface="Times New Roman"/>
                        </a:rPr>
                        <a:t>NSP3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effectLst/>
                          <a:latin typeface="Calibri"/>
                          <a:ea typeface="Calibri"/>
                          <a:cs typeface="Times New Roman"/>
                        </a:rPr>
                        <a:t>1.5 %</a:t>
                      </a:r>
                      <a:endParaRPr lang="en-US"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Calibri"/>
                          <a:cs typeface="Times New Roman"/>
                        </a:rPr>
                        <a:t>2.8 %</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effectLst/>
                          <a:latin typeface="Calibri"/>
                          <a:ea typeface="Calibri"/>
                          <a:cs typeface="Times New Roman"/>
                        </a:rPr>
                        <a:t>2.8 %</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TextBox 13"/>
          <p:cNvSpPr txBox="1"/>
          <p:nvPr/>
        </p:nvSpPr>
        <p:spPr>
          <a:xfrm>
            <a:off x="685800" y="3975100"/>
            <a:ext cx="5181600" cy="400110"/>
          </a:xfrm>
          <a:prstGeom prst="rect">
            <a:avLst/>
          </a:prstGeom>
          <a:noFill/>
        </p:spPr>
        <p:txBody>
          <a:bodyPr wrap="square" rtlCol="0" anchor="t">
            <a:spAutoFit/>
          </a:bodyPr>
          <a:lstStyle/>
          <a:p>
            <a:pPr defTabSz="914400" fontAlgn="base">
              <a:spcBef>
                <a:spcPct val="0"/>
              </a:spcBef>
              <a:spcAft>
                <a:spcPct val="0"/>
              </a:spcAft>
            </a:pPr>
            <a:r>
              <a:rPr lang="en-US" sz="2000" b="1" dirty="0" smtClean="0">
                <a:solidFill>
                  <a:srgbClr val="000000"/>
                </a:solidFill>
                <a:latin typeface="Times New Roman" pitchFamily="18" charset="0"/>
              </a:rPr>
              <a:t>Analysis for freeze 2 [t=8 and t=12]</a:t>
            </a:r>
            <a:endParaRPr lang="en-US" sz="2000" b="1" dirty="0">
              <a:solidFill>
                <a:srgbClr val="000000"/>
              </a:solidFill>
              <a:latin typeface="Times New Roman" pitchFamily="18" charset="0"/>
            </a:endParaRPr>
          </a:p>
        </p:txBody>
      </p:sp>
      <p:graphicFrame>
        <p:nvGraphicFramePr>
          <p:cNvPr id="19" name="Chart 18"/>
          <p:cNvGraphicFramePr>
            <a:graphicFrameLocks/>
          </p:cNvGraphicFramePr>
          <p:nvPr>
            <p:extLst>
              <p:ext uri="{D42A27DB-BD31-4B8C-83A1-F6EECF244321}">
                <p14:modId xmlns:p14="http://schemas.microsoft.com/office/powerpoint/2010/main" val="2134177206"/>
              </p:ext>
            </p:extLst>
          </p:nvPr>
        </p:nvGraphicFramePr>
        <p:xfrm>
          <a:off x="4800600" y="1504043"/>
          <a:ext cx="4260273" cy="483325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724400" y="1762254"/>
            <a:ext cx="1295400" cy="338554"/>
          </a:xfrm>
          <a:prstGeom prst="rect">
            <a:avLst/>
          </a:prstGeom>
          <a:noFill/>
        </p:spPr>
        <p:txBody>
          <a:bodyPr wrap="square" rtlCol="0">
            <a:spAutoFit/>
          </a:bodyPr>
          <a:lstStyle/>
          <a:p>
            <a:pPr defTabSz="914400" fontAlgn="base">
              <a:spcBef>
                <a:spcPct val="0"/>
              </a:spcBef>
              <a:spcAft>
                <a:spcPct val="0"/>
              </a:spcAft>
            </a:pPr>
            <a:r>
              <a:rPr lang="en-US" sz="1600" b="1" dirty="0" smtClean="0">
                <a:solidFill>
                  <a:srgbClr val="000000"/>
                </a:solidFill>
                <a:latin typeface="Calibri" pitchFamily="34" charset="0"/>
              </a:rPr>
              <a:t>Delay (</a:t>
            </a:r>
            <a:r>
              <a:rPr lang="en-US" sz="1600" b="1" dirty="0" err="1" smtClean="0">
                <a:solidFill>
                  <a:srgbClr val="000000"/>
                </a:solidFill>
                <a:latin typeface="Calibri" pitchFamily="34" charset="0"/>
              </a:rPr>
              <a:t>ms</a:t>
            </a:r>
            <a:r>
              <a:rPr lang="en-US" sz="1600" b="1" dirty="0" smtClean="0">
                <a:solidFill>
                  <a:srgbClr val="000000"/>
                </a:solidFill>
                <a:latin typeface="Calibri" pitchFamily="34" charset="0"/>
              </a:rPr>
              <a:t>)</a:t>
            </a:r>
            <a:endParaRPr lang="en-US" sz="1600" b="1" dirty="0">
              <a:solidFill>
                <a:srgbClr val="000000"/>
              </a:solidFill>
              <a:latin typeface="Calibri" pitchFamily="34" charset="0"/>
            </a:endParaRPr>
          </a:p>
        </p:txBody>
      </p:sp>
      <p:sp>
        <p:nvSpPr>
          <p:cNvPr id="21" name="Rectangular Callout 20"/>
          <p:cNvSpPr/>
          <p:nvPr/>
        </p:nvSpPr>
        <p:spPr>
          <a:xfrm>
            <a:off x="7010400" y="1611977"/>
            <a:ext cx="1828800" cy="427345"/>
          </a:xfrm>
          <a:prstGeom prst="wedgeRectCallout">
            <a:avLst>
              <a:gd name="adj1" fmla="val -79687"/>
              <a:gd name="adj2" fmla="val 168446"/>
            </a:avLst>
          </a:prstGeom>
          <a:solidFill>
            <a:srgbClr val="FCF9C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600" b="1" dirty="0" smtClean="0">
                <a:solidFill>
                  <a:srgbClr val="000000"/>
                </a:solidFill>
                <a:latin typeface="Palatino Linotype"/>
              </a:rPr>
              <a:t>Freeze 1 is at t=8s</a:t>
            </a:r>
            <a:endParaRPr lang="en-US" sz="2000" b="1" dirty="0">
              <a:solidFill>
                <a:srgbClr val="000000"/>
              </a:solidFill>
              <a:latin typeface="Palatino Linotype"/>
            </a:endParaRPr>
          </a:p>
        </p:txBody>
      </p:sp>
      <p:sp>
        <p:nvSpPr>
          <p:cNvPr id="22" name="Rectangular Callout 21"/>
          <p:cNvSpPr/>
          <p:nvPr/>
        </p:nvSpPr>
        <p:spPr>
          <a:xfrm>
            <a:off x="7848600" y="2374900"/>
            <a:ext cx="1188522" cy="762000"/>
          </a:xfrm>
          <a:prstGeom prst="wedgeRectCallout">
            <a:avLst>
              <a:gd name="adj1" fmla="val -99232"/>
              <a:gd name="adj2" fmla="val -15179"/>
            </a:avLst>
          </a:prstGeom>
          <a:solidFill>
            <a:srgbClr val="FCF9C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600" b="1" dirty="0" smtClean="0">
                <a:solidFill>
                  <a:srgbClr val="000000"/>
                </a:solidFill>
                <a:latin typeface="Palatino Linotype"/>
              </a:rPr>
              <a:t>Freeze 2 is</a:t>
            </a:r>
          </a:p>
          <a:p>
            <a:pPr algn="ctr" defTabSz="914400" fontAlgn="base">
              <a:spcBef>
                <a:spcPct val="0"/>
              </a:spcBef>
              <a:spcAft>
                <a:spcPct val="0"/>
              </a:spcAft>
            </a:pPr>
            <a:r>
              <a:rPr lang="en-US" sz="1600" b="1" dirty="0" smtClean="0">
                <a:solidFill>
                  <a:srgbClr val="000000"/>
                </a:solidFill>
                <a:latin typeface="Palatino Linotype"/>
              </a:rPr>
              <a:t> at t=10s</a:t>
            </a:r>
            <a:endParaRPr lang="en-US" sz="2000" b="1" dirty="0">
              <a:solidFill>
                <a:srgbClr val="000000"/>
              </a:solidFill>
              <a:latin typeface="Palatino Linotype"/>
            </a:endParaRPr>
          </a:p>
        </p:txBody>
      </p:sp>
      <p:sp>
        <p:nvSpPr>
          <p:cNvPr id="12" name="Rectangle 5"/>
          <p:cNvSpPr txBox="1">
            <a:spLocks noChangeArrowheads="1"/>
          </p:cNvSpPr>
          <p:nvPr/>
        </p:nvSpPr>
        <p:spPr bwMode="auto">
          <a:xfrm>
            <a:off x="533400" y="76200"/>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CC0000"/>
                </a:solidFill>
                <a:latin typeface="+mj-lt"/>
                <a:ea typeface="+mj-ea"/>
                <a:cs typeface="+mj-cs"/>
              </a:defRPr>
            </a:lvl1pPr>
            <a:lvl2pPr algn="ctr" rtl="0" fontAlgn="base">
              <a:spcBef>
                <a:spcPct val="0"/>
              </a:spcBef>
              <a:spcAft>
                <a:spcPct val="0"/>
              </a:spcAft>
              <a:defRPr sz="4400">
                <a:solidFill>
                  <a:srgbClr val="CC0000"/>
                </a:solidFill>
                <a:latin typeface="Palatino Linotype" pitchFamily="18" charset="0"/>
              </a:defRPr>
            </a:lvl2pPr>
            <a:lvl3pPr algn="ctr" rtl="0" fontAlgn="base">
              <a:spcBef>
                <a:spcPct val="0"/>
              </a:spcBef>
              <a:spcAft>
                <a:spcPct val="0"/>
              </a:spcAft>
              <a:defRPr sz="4400">
                <a:solidFill>
                  <a:srgbClr val="CC0000"/>
                </a:solidFill>
                <a:latin typeface="Palatino Linotype" pitchFamily="18" charset="0"/>
              </a:defRPr>
            </a:lvl3pPr>
            <a:lvl4pPr algn="ctr" rtl="0" fontAlgn="base">
              <a:spcBef>
                <a:spcPct val="0"/>
              </a:spcBef>
              <a:spcAft>
                <a:spcPct val="0"/>
              </a:spcAft>
              <a:defRPr sz="4400">
                <a:solidFill>
                  <a:srgbClr val="CC0000"/>
                </a:solidFill>
                <a:latin typeface="Palatino Linotype" pitchFamily="18" charset="0"/>
              </a:defRPr>
            </a:lvl4pPr>
            <a:lvl5pPr algn="ctr" rtl="0" fontAlgn="base">
              <a:spcBef>
                <a:spcPct val="0"/>
              </a:spcBef>
              <a:spcAft>
                <a:spcPct val="0"/>
              </a:spcAft>
              <a:defRPr sz="4400">
                <a:solidFill>
                  <a:srgbClr val="CC0000"/>
                </a:solidFill>
                <a:latin typeface="Palatino Linotype" pitchFamily="18" charset="0"/>
              </a:defRPr>
            </a:lvl5pPr>
            <a:lvl6pPr marL="457200" algn="ctr" rtl="0" fontAlgn="base">
              <a:spcBef>
                <a:spcPct val="0"/>
              </a:spcBef>
              <a:spcAft>
                <a:spcPct val="0"/>
              </a:spcAft>
              <a:defRPr sz="4400">
                <a:solidFill>
                  <a:srgbClr val="CC0000"/>
                </a:solidFill>
                <a:latin typeface="Palatino Linotype" pitchFamily="18" charset="0"/>
              </a:defRPr>
            </a:lvl6pPr>
            <a:lvl7pPr marL="914400" algn="ctr" rtl="0" fontAlgn="base">
              <a:spcBef>
                <a:spcPct val="0"/>
              </a:spcBef>
              <a:spcAft>
                <a:spcPct val="0"/>
              </a:spcAft>
              <a:defRPr sz="4400">
                <a:solidFill>
                  <a:srgbClr val="CC0000"/>
                </a:solidFill>
                <a:latin typeface="Palatino Linotype" pitchFamily="18" charset="0"/>
              </a:defRPr>
            </a:lvl7pPr>
            <a:lvl8pPr marL="1371600" algn="ctr" rtl="0" fontAlgn="base">
              <a:spcBef>
                <a:spcPct val="0"/>
              </a:spcBef>
              <a:spcAft>
                <a:spcPct val="0"/>
              </a:spcAft>
              <a:defRPr sz="4400">
                <a:solidFill>
                  <a:srgbClr val="CC0000"/>
                </a:solidFill>
                <a:latin typeface="Palatino Linotype" pitchFamily="18" charset="0"/>
              </a:defRPr>
            </a:lvl8pPr>
            <a:lvl9pPr marL="1828800" algn="ctr" rtl="0" fontAlgn="base">
              <a:spcBef>
                <a:spcPct val="0"/>
              </a:spcBef>
              <a:spcAft>
                <a:spcPct val="0"/>
              </a:spcAft>
              <a:defRPr sz="4400">
                <a:solidFill>
                  <a:srgbClr val="CC0000"/>
                </a:solidFill>
                <a:latin typeface="Palatino Linotype" pitchFamily="18" charset="0"/>
              </a:defRPr>
            </a:lvl9pPr>
          </a:lstStyle>
          <a:p>
            <a:pPr lvl="1" indent="-457200" defTabSz="914400"/>
            <a:r>
              <a:rPr lang="en-US" sz="2800" kern="0" dirty="0" smtClean="0"/>
              <a:t>3b) Jitter Apportionment for Video Streaming Experience Quantification</a:t>
            </a:r>
            <a:endParaRPr lang="en-US" sz="2800" kern="0" dirty="0" smtClean="0">
              <a:solidFill>
                <a:srgbClr val="C00000"/>
              </a:solidFill>
            </a:endParaRPr>
          </a:p>
        </p:txBody>
      </p:sp>
      <p:sp>
        <p:nvSpPr>
          <p:cNvPr id="3" name="TextBox 2"/>
          <p:cNvSpPr txBox="1"/>
          <p:nvPr/>
        </p:nvSpPr>
        <p:spPr>
          <a:xfrm>
            <a:off x="814709" y="1151622"/>
            <a:ext cx="7929950" cy="369332"/>
          </a:xfrm>
          <a:prstGeom prst="rect">
            <a:avLst/>
          </a:prstGeom>
          <a:noFill/>
        </p:spPr>
        <p:txBody>
          <a:bodyPr wrap="none" rtlCol="0">
            <a:spAutoFit/>
          </a:bodyPr>
          <a:lstStyle/>
          <a:p>
            <a:r>
              <a:rPr lang="en-US" dirty="0" smtClean="0">
                <a:solidFill>
                  <a:srgbClr val="008000"/>
                </a:solidFill>
                <a:latin typeface="Palatino Linotype"/>
              </a:rPr>
              <a:t>Systematic analysis produces “apparent surprise”: NSP1 is equally to blame</a:t>
            </a:r>
            <a:endParaRPr lang="en-US" dirty="0">
              <a:solidFill>
                <a:srgbClr val="008000"/>
              </a:solidFill>
              <a:latin typeface="Palatino Linotype"/>
            </a:endParaRPr>
          </a:p>
        </p:txBody>
      </p:sp>
    </p:spTree>
    <p:extLst>
      <p:ext uri="{BB962C8B-B14F-4D97-AF65-F5344CB8AC3E}">
        <p14:creationId xmlns:p14="http://schemas.microsoft.com/office/powerpoint/2010/main" val="31967275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66FF"/>
            </a:gs>
            <a:gs pos="100000">
              <a:srgbClr val="800000"/>
            </a:gs>
            <a:gs pos="38000">
              <a:schemeClr val="bg1"/>
            </a:gs>
            <a:gs pos="60000">
              <a:schemeClr val="bg1"/>
            </a:gs>
          </a:gsLst>
          <a:lin ang="19680000" scaled="0"/>
          <a:tileRect/>
        </a:gradFill>
        <a:effectLst/>
      </p:bgPr>
    </p:bg>
    <p:spTree>
      <p:nvGrpSpPr>
        <p:cNvPr id="1" name=""/>
        <p:cNvGrpSpPr/>
        <p:nvPr/>
      </p:nvGrpSpPr>
      <p:grpSpPr>
        <a:xfrm>
          <a:off x="0" y="0"/>
          <a:ext cx="0" cy="0"/>
          <a:chOff x="0" y="0"/>
          <a:chExt cx="0" cy="0"/>
        </a:xfrm>
      </p:grpSpPr>
      <p:pic>
        <p:nvPicPr>
          <p:cNvPr id="19" name="Picture 62" descr="brick1"/>
          <p:cNvPicPr>
            <a:picLocks noChangeAspect="1" noChangeArrowheads="1"/>
          </p:cNvPicPr>
          <p:nvPr/>
        </p:nvPicPr>
        <p:blipFill>
          <a:blip r:embed="rId2"/>
          <a:srcRect b="16667"/>
          <a:stretch>
            <a:fillRect/>
          </a:stretch>
        </p:blipFill>
        <p:spPr bwMode="auto">
          <a:xfrm>
            <a:off x="59575" y="6049184"/>
            <a:ext cx="1712493" cy="290904"/>
          </a:xfrm>
          <a:prstGeom prst="rect">
            <a:avLst/>
          </a:prstGeom>
          <a:noFill/>
          <a:ln w="9525">
            <a:noFill/>
            <a:miter lim="800000"/>
            <a:headEnd/>
            <a:tailEnd/>
          </a:ln>
        </p:spPr>
      </p:pic>
      <p:pic>
        <p:nvPicPr>
          <p:cNvPr id="20" name="Picture 64" descr="http://www.renci.org/wp-content/uploads/2009/03/RENCI-Official-Logo-Inverted-No-Tagline1.jpg"/>
          <p:cNvPicPr>
            <a:picLocks noChangeAspect="1" noChangeArrowheads="1"/>
          </p:cNvPicPr>
          <p:nvPr/>
        </p:nvPicPr>
        <p:blipFill>
          <a:blip r:embed="rId3"/>
          <a:srcRect l="10744" t="16994" r="10744" b="10397"/>
          <a:stretch>
            <a:fillRect/>
          </a:stretch>
        </p:blipFill>
        <p:spPr bwMode="auto">
          <a:xfrm>
            <a:off x="56456" y="6539854"/>
            <a:ext cx="686639" cy="339391"/>
          </a:xfrm>
          <a:prstGeom prst="rect">
            <a:avLst/>
          </a:prstGeom>
          <a:noFill/>
          <a:ln w="9525">
            <a:noFill/>
            <a:miter lim="800000"/>
            <a:headEnd/>
            <a:tailEnd/>
          </a:ln>
        </p:spPr>
      </p:pic>
      <p:pic>
        <p:nvPicPr>
          <p:cNvPr id="21" name="Picture 2" descr="Z:\sasha\Logo\Transparent Background\lrl_logo_1.png"/>
          <p:cNvPicPr>
            <a:picLocks noChangeAspect="1" noChangeArrowheads="1"/>
          </p:cNvPicPr>
          <p:nvPr/>
        </p:nvPicPr>
        <p:blipFill>
          <a:blip r:embed="rId4">
            <a:duotone>
              <a:prstClr val="black"/>
              <a:schemeClr val="accent2">
                <a:tint val="45000"/>
                <a:satMod val="400000"/>
              </a:schemeClr>
            </a:duotone>
          </a:blip>
          <a:srcRect/>
          <a:stretch>
            <a:fillRect/>
          </a:stretch>
        </p:blipFill>
        <p:spPr bwMode="auto">
          <a:xfrm>
            <a:off x="814688" y="6392816"/>
            <a:ext cx="1180639" cy="472160"/>
          </a:xfrm>
          <a:prstGeom prst="rect">
            <a:avLst/>
          </a:prstGeom>
          <a:noFill/>
          <a:ln w="9525">
            <a:noFill/>
            <a:miter lim="800000"/>
            <a:headEnd/>
            <a:tailEnd/>
          </a:ln>
        </p:spPr>
      </p:pic>
      <p:grpSp>
        <p:nvGrpSpPr>
          <p:cNvPr id="3" name="Group 2"/>
          <p:cNvGrpSpPr/>
          <p:nvPr/>
        </p:nvGrpSpPr>
        <p:grpSpPr>
          <a:xfrm>
            <a:off x="2653544" y="429649"/>
            <a:ext cx="6448706" cy="4797093"/>
            <a:chOff x="994569" y="1767134"/>
            <a:chExt cx="6448706" cy="4797093"/>
          </a:xfrm>
        </p:grpSpPr>
        <p:sp>
          <p:nvSpPr>
            <p:cNvPr id="5" name="Rectangle 4"/>
            <p:cNvSpPr/>
            <p:nvPr/>
          </p:nvSpPr>
          <p:spPr bwMode="auto">
            <a:xfrm>
              <a:off x="994569" y="1767134"/>
              <a:ext cx="6448706" cy="45231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3" name="Rounded Rectangle 32"/>
            <p:cNvSpPr/>
            <p:nvPr/>
          </p:nvSpPr>
          <p:spPr>
            <a:xfrm>
              <a:off x="1076780" y="1779217"/>
              <a:ext cx="6234975" cy="4449589"/>
            </a:xfrm>
            <a:prstGeom prst="roundRect">
              <a:avLst>
                <a:gd name="adj" fmla="val 961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latin typeface="Calibri"/>
              </a:endParaRPr>
            </a:p>
          </p:txBody>
        </p:sp>
        <p:pic>
          <p:nvPicPr>
            <p:cNvPr id="6" name="Content Placeholder 3" descr="IMF_Arch.png"/>
            <p:cNvPicPr>
              <a:picLocks noChangeAspect="1"/>
            </p:cNvPicPr>
            <p:nvPr/>
          </p:nvPicPr>
          <p:blipFill>
            <a:blip r:embed="rId5">
              <a:extLst>
                <a:ext uri="{28A0092B-C50C-407E-A947-70E740481C1C}">
                  <a14:useLocalDpi xmlns:a14="http://schemas.microsoft.com/office/drawing/2010/main" val="0"/>
                </a:ext>
              </a:extLst>
            </a:blip>
            <a:srcRect l="-1805" t="2527" r="3857"/>
            <a:stretch>
              <a:fillRect/>
            </a:stretch>
          </p:blipFill>
          <p:spPr bwMode="auto">
            <a:xfrm>
              <a:off x="995196" y="1902757"/>
              <a:ext cx="6173353" cy="438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p:cNvSpPr txBox="1">
              <a:spLocks noChangeArrowheads="1"/>
            </p:cNvSpPr>
            <p:nvPr/>
          </p:nvSpPr>
          <p:spPr bwMode="auto">
            <a:xfrm>
              <a:off x="6125769" y="4326650"/>
              <a:ext cx="723756" cy="326812"/>
            </a:xfrm>
            <a:prstGeom prst="rect">
              <a:avLst/>
            </a:prstGeom>
            <a:solidFill>
              <a:schemeClr val="bg1">
                <a:lumMod val="85000"/>
              </a:schemeClr>
            </a:solidFill>
            <a:ln>
              <a:noFill/>
            </a:ln>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37931725" indent="-37474525" eaLnBrk="0" hangingPunct="0">
                <a:defRPr sz="7200">
                  <a:solidFill>
                    <a:schemeClr val="tx1"/>
                  </a:solidFill>
                  <a:latin typeface="Arial" charset="0"/>
                  <a:ea typeface="ＭＳ Ｐゴシック" charset="0"/>
                </a:defRPr>
              </a:lvl2pPr>
              <a:lvl3pPr eaLnBrk="0" hangingPunct="0">
                <a:defRPr sz="7200">
                  <a:solidFill>
                    <a:schemeClr val="tx1"/>
                  </a:solidFill>
                  <a:latin typeface="Arial" charset="0"/>
                  <a:ea typeface="ＭＳ Ｐゴシック" charset="0"/>
                </a:defRPr>
              </a:lvl3pPr>
              <a:lvl4pPr eaLnBrk="0" hangingPunct="0">
                <a:defRPr sz="7200">
                  <a:solidFill>
                    <a:schemeClr val="tx1"/>
                  </a:solidFill>
                  <a:latin typeface="Arial" charset="0"/>
                  <a:ea typeface="ＭＳ Ｐゴシック" charset="0"/>
                </a:defRPr>
              </a:lvl4pPr>
              <a:lvl5pPr eaLnBrk="0" hangingPunct="0">
                <a:defRPr sz="7200">
                  <a:solidFill>
                    <a:schemeClr val="tx1"/>
                  </a:solidFill>
                  <a:latin typeface="Arial" charset="0"/>
                  <a:ea typeface="ＭＳ Ｐゴシック" charset="0"/>
                </a:defRPr>
              </a:lvl5pPr>
              <a:lvl6pPr marL="457200" eaLnBrk="0" fontAlgn="base" hangingPunct="0">
                <a:spcBef>
                  <a:spcPct val="0"/>
                </a:spcBef>
                <a:spcAft>
                  <a:spcPct val="0"/>
                </a:spcAft>
                <a:defRPr sz="7200">
                  <a:solidFill>
                    <a:schemeClr val="tx1"/>
                  </a:solidFill>
                  <a:latin typeface="Arial" charset="0"/>
                  <a:ea typeface="ＭＳ Ｐゴシック" charset="0"/>
                </a:defRPr>
              </a:lvl6pPr>
              <a:lvl7pPr marL="914400" eaLnBrk="0" fontAlgn="base" hangingPunct="0">
                <a:spcBef>
                  <a:spcPct val="0"/>
                </a:spcBef>
                <a:spcAft>
                  <a:spcPct val="0"/>
                </a:spcAft>
                <a:defRPr sz="7200">
                  <a:solidFill>
                    <a:schemeClr val="tx1"/>
                  </a:solidFill>
                  <a:latin typeface="Arial" charset="0"/>
                  <a:ea typeface="ＭＳ Ｐゴシック" charset="0"/>
                </a:defRPr>
              </a:lvl7pPr>
              <a:lvl8pPr marL="1371600" eaLnBrk="0" fontAlgn="base" hangingPunct="0">
                <a:spcBef>
                  <a:spcPct val="0"/>
                </a:spcBef>
                <a:spcAft>
                  <a:spcPct val="0"/>
                </a:spcAft>
                <a:defRPr sz="7200">
                  <a:solidFill>
                    <a:schemeClr val="tx1"/>
                  </a:solidFill>
                  <a:latin typeface="Arial" charset="0"/>
                  <a:ea typeface="ＭＳ Ｐゴシック" charset="0"/>
                </a:defRPr>
              </a:lvl8pPr>
              <a:lvl9pPr marL="18288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r>
                <a:rPr lang="en-US" sz="900" b="1">
                  <a:solidFill>
                    <a:prstClr val="black"/>
                  </a:solidFill>
                  <a:cs typeface="Arial" charset="0"/>
                </a:rPr>
                <a:t>XML-RPC</a:t>
              </a:r>
            </a:p>
            <a:p>
              <a:pPr eaLnBrk="1" hangingPunct="1"/>
              <a:endParaRPr lang="en-US" sz="900" b="1">
                <a:solidFill>
                  <a:prstClr val="black"/>
                </a:solidFill>
                <a:cs typeface="Arial" charset="0"/>
              </a:endParaRPr>
            </a:p>
          </p:txBody>
        </p:sp>
        <p:sp>
          <p:nvSpPr>
            <p:cNvPr id="8" name="TextBox 7"/>
            <p:cNvSpPr txBox="1"/>
            <p:nvPr/>
          </p:nvSpPr>
          <p:spPr bwMode="auto">
            <a:xfrm>
              <a:off x="6074550" y="3048781"/>
              <a:ext cx="724836" cy="224683"/>
            </a:xfrm>
            <a:prstGeom prst="rect">
              <a:avLst/>
            </a:prstGeom>
            <a:solidFill>
              <a:schemeClr val="bg1">
                <a:lumMod val="85000"/>
              </a:schemeClr>
            </a:solidFill>
          </p:spPr>
          <p:txBody>
            <a:bodyPr>
              <a:spAutoFit/>
            </a:bodyPr>
            <a:lstStyle/>
            <a:p>
              <a:pPr>
                <a:defRPr/>
              </a:pPr>
              <a:r>
                <a:rPr lang="en-US" sz="1050" b="1" dirty="0">
                  <a:solidFill>
                    <a:prstClr val="black"/>
                  </a:solidFill>
                  <a:latin typeface="Arial"/>
                  <a:cs typeface="Arial"/>
                </a:rPr>
                <a:t>XML-RPC</a:t>
              </a:r>
            </a:p>
          </p:txBody>
        </p:sp>
        <p:grpSp>
          <p:nvGrpSpPr>
            <p:cNvPr id="22" name="Group 21"/>
            <p:cNvGrpSpPr/>
            <p:nvPr/>
          </p:nvGrpSpPr>
          <p:grpSpPr>
            <a:xfrm>
              <a:off x="2967937" y="6290303"/>
              <a:ext cx="910414" cy="273924"/>
              <a:chOff x="1703388" y="5714463"/>
              <a:chExt cx="1989137" cy="598488"/>
            </a:xfrm>
          </p:grpSpPr>
          <p:grpSp>
            <p:nvGrpSpPr>
              <p:cNvPr id="23" name="Group 52"/>
              <p:cNvGrpSpPr>
                <a:grpSpLocks/>
              </p:cNvGrpSpPr>
              <p:nvPr/>
            </p:nvGrpSpPr>
            <p:grpSpPr bwMode="auto">
              <a:xfrm>
                <a:off x="1703388" y="5714463"/>
                <a:ext cx="601662" cy="598488"/>
                <a:chOff x="3461" y="3655"/>
                <a:chExt cx="379" cy="377"/>
              </a:xfrm>
            </p:grpSpPr>
            <p:sp>
              <p:nvSpPr>
                <p:cNvPr id="27" name="Line 53"/>
                <p:cNvSpPr>
                  <a:spLocks noChangeShapeType="1"/>
                </p:cNvSpPr>
                <p:nvPr/>
              </p:nvSpPr>
              <p:spPr bwMode="auto">
                <a:xfrm>
                  <a:off x="3651" y="3655"/>
                  <a:ext cx="0" cy="377"/>
                </a:xfrm>
                <a:prstGeom prst="line">
                  <a:avLst/>
                </a:prstGeom>
                <a:noFill/>
                <a:ln w="25400">
                  <a:solidFill>
                    <a:srgbClr val="FF0000"/>
                  </a:solidFill>
                  <a:round/>
                  <a:headEnd/>
                  <a:tailEnd/>
                </a:ln>
                <a:effectLst/>
              </p:spPr>
              <p:txBody>
                <a:bodyPr wrap="none" anchor="ctr">
                  <a:prstTxWarp prst="textNoShape">
                    <a:avLst/>
                  </a:prstTxWarp>
                </a:bodyPr>
                <a:lstStyle/>
                <a:p>
                  <a:endParaRPr lang="en-US">
                    <a:solidFill>
                      <a:prstClr val="black"/>
                    </a:solidFill>
                    <a:latin typeface="Calibri"/>
                  </a:endParaRPr>
                </a:p>
              </p:txBody>
            </p:sp>
            <p:sp>
              <p:nvSpPr>
                <p:cNvPr id="28" name="Line 54"/>
                <p:cNvSpPr>
                  <a:spLocks noChangeShapeType="1"/>
                </p:cNvSpPr>
                <p:nvPr/>
              </p:nvSpPr>
              <p:spPr bwMode="auto">
                <a:xfrm>
                  <a:off x="3461" y="3837"/>
                  <a:ext cx="269" cy="0"/>
                </a:xfrm>
                <a:prstGeom prst="line">
                  <a:avLst/>
                </a:prstGeom>
                <a:noFill/>
                <a:ln w="25400">
                  <a:solidFill>
                    <a:srgbClr val="FF0000"/>
                  </a:solidFill>
                  <a:round/>
                  <a:headEnd/>
                  <a:tailEnd/>
                </a:ln>
                <a:effectLst/>
              </p:spPr>
              <p:txBody>
                <a:bodyPr wrap="none" anchor="ctr">
                  <a:prstTxWarp prst="textNoShape">
                    <a:avLst/>
                  </a:prstTxWarp>
                </a:bodyPr>
                <a:lstStyle/>
                <a:p>
                  <a:endParaRPr lang="en-US">
                    <a:solidFill>
                      <a:prstClr val="black"/>
                    </a:solidFill>
                    <a:latin typeface="Calibri"/>
                  </a:endParaRPr>
                </a:p>
              </p:txBody>
            </p:sp>
            <p:sp>
              <p:nvSpPr>
                <p:cNvPr id="29" name="Line 55"/>
                <p:cNvSpPr>
                  <a:spLocks noChangeShapeType="1"/>
                </p:cNvSpPr>
                <p:nvPr/>
              </p:nvSpPr>
              <p:spPr bwMode="auto">
                <a:xfrm>
                  <a:off x="3461" y="3733"/>
                  <a:ext cx="371" cy="214"/>
                </a:xfrm>
                <a:prstGeom prst="line">
                  <a:avLst/>
                </a:prstGeom>
                <a:noFill/>
                <a:ln w="25400">
                  <a:solidFill>
                    <a:srgbClr val="FF0000"/>
                  </a:solidFill>
                  <a:round/>
                  <a:headEnd/>
                  <a:tailEnd/>
                </a:ln>
                <a:effectLst/>
              </p:spPr>
              <p:txBody>
                <a:bodyPr wrap="none" anchor="ctr">
                  <a:prstTxWarp prst="textNoShape">
                    <a:avLst/>
                  </a:prstTxWarp>
                </a:bodyPr>
                <a:lstStyle/>
                <a:p>
                  <a:endParaRPr lang="en-US">
                    <a:solidFill>
                      <a:prstClr val="black"/>
                    </a:solidFill>
                    <a:latin typeface="Calibri"/>
                  </a:endParaRPr>
                </a:p>
              </p:txBody>
            </p:sp>
            <p:sp>
              <p:nvSpPr>
                <p:cNvPr id="30" name="Line 56"/>
                <p:cNvSpPr>
                  <a:spLocks noChangeShapeType="1"/>
                </p:cNvSpPr>
                <p:nvPr/>
              </p:nvSpPr>
              <p:spPr bwMode="auto">
                <a:xfrm flipV="1">
                  <a:off x="3555" y="3655"/>
                  <a:ext cx="200" cy="348"/>
                </a:xfrm>
                <a:prstGeom prst="line">
                  <a:avLst/>
                </a:prstGeom>
                <a:noFill/>
                <a:ln w="25400">
                  <a:solidFill>
                    <a:srgbClr val="FF0000"/>
                  </a:solidFill>
                  <a:round/>
                  <a:headEnd/>
                  <a:tailEnd/>
                </a:ln>
                <a:effectLst/>
              </p:spPr>
              <p:txBody>
                <a:bodyPr wrap="none" anchor="ctr">
                  <a:prstTxWarp prst="textNoShape">
                    <a:avLst/>
                  </a:prstTxWarp>
                </a:bodyPr>
                <a:lstStyle/>
                <a:p>
                  <a:endParaRPr lang="en-US">
                    <a:solidFill>
                      <a:prstClr val="black"/>
                    </a:solidFill>
                    <a:latin typeface="Calibri"/>
                  </a:endParaRPr>
                </a:p>
              </p:txBody>
            </p:sp>
            <p:sp>
              <p:nvSpPr>
                <p:cNvPr id="31" name="Line 57"/>
                <p:cNvSpPr>
                  <a:spLocks noChangeShapeType="1"/>
                </p:cNvSpPr>
                <p:nvPr/>
              </p:nvSpPr>
              <p:spPr bwMode="auto">
                <a:xfrm flipV="1">
                  <a:off x="3469" y="3733"/>
                  <a:ext cx="371" cy="214"/>
                </a:xfrm>
                <a:prstGeom prst="line">
                  <a:avLst/>
                </a:prstGeom>
                <a:noFill/>
                <a:ln w="25400">
                  <a:solidFill>
                    <a:srgbClr val="FF0000"/>
                  </a:solidFill>
                  <a:round/>
                  <a:headEnd/>
                  <a:tailEnd/>
                </a:ln>
                <a:effectLst/>
              </p:spPr>
              <p:txBody>
                <a:bodyPr wrap="none" anchor="ctr">
                  <a:prstTxWarp prst="textNoShape">
                    <a:avLst/>
                  </a:prstTxWarp>
                </a:bodyPr>
                <a:lstStyle/>
                <a:p>
                  <a:endParaRPr lang="en-US">
                    <a:solidFill>
                      <a:prstClr val="black"/>
                    </a:solidFill>
                    <a:latin typeface="Calibri"/>
                  </a:endParaRPr>
                </a:p>
              </p:txBody>
            </p:sp>
            <p:sp>
              <p:nvSpPr>
                <p:cNvPr id="32" name="Line 58"/>
                <p:cNvSpPr>
                  <a:spLocks noChangeShapeType="1"/>
                </p:cNvSpPr>
                <p:nvPr/>
              </p:nvSpPr>
              <p:spPr bwMode="auto">
                <a:xfrm>
                  <a:off x="3555" y="3655"/>
                  <a:ext cx="200" cy="348"/>
                </a:xfrm>
                <a:prstGeom prst="line">
                  <a:avLst/>
                </a:prstGeom>
                <a:noFill/>
                <a:ln w="25400">
                  <a:solidFill>
                    <a:srgbClr val="FF0000"/>
                  </a:solidFill>
                  <a:round/>
                  <a:headEnd/>
                  <a:tailEnd/>
                </a:ln>
                <a:effectLst/>
              </p:spPr>
              <p:txBody>
                <a:bodyPr wrap="none" anchor="ctr">
                  <a:prstTxWarp prst="textNoShape">
                    <a:avLst/>
                  </a:prstTxWarp>
                </a:bodyPr>
                <a:lstStyle/>
                <a:p>
                  <a:endParaRPr lang="en-US">
                    <a:solidFill>
                      <a:prstClr val="black"/>
                    </a:solidFill>
                    <a:latin typeface="Calibri"/>
                  </a:endParaRPr>
                </a:p>
              </p:txBody>
            </p:sp>
          </p:grpSp>
          <p:sp>
            <p:nvSpPr>
              <p:cNvPr id="24" name="Oval 59"/>
              <p:cNvSpPr>
                <a:spLocks noChangeArrowheads="1"/>
              </p:cNvSpPr>
              <p:nvPr/>
            </p:nvSpPr>
            <p:spPr bwMode="auto">
              <a:xfrm>
                <a:off x="1789114" y="5800189"/>
                <a:ext cx="439738" cy="439738"/>
              </a:xfrm>
              <a:prstGeom prst="ellipse">
                <a:avLst/>
              </a:prstGeom>
              <a:solidFill>
                <a:schemeClr val="bg1">
                  <a:lumMod val="95000"/>
                </a:schemeClr>
              </a:solidFill>
              <a:ln w="25400">
                <a:noFill/>
                <a:round/>
                <a:headEnd/>
                <a:tailEnd/>
              </a:ln>
              <a:effectLst/>
            </p:spPr>
            <p:txBody>
              <a:bodyPr wrap="none" anchor="ctr">
                <a:prstTxWarp prst="textNoShape">
                  <a:avLst/>
                </a:prstTxWarp>
              </a:bodyPr>
              <a:lstStyle/>
              <a:p>
                <a:endParaRPr lang="en-US">
                  <a:solidFill>
                    <a:prstClr val="black"/>
                  </a:solidFill>
                  <a:latin typeface="Calibri"/>
                </a:endParaRPr>
              </a:p>
            </p:txBody>
          </p:sp>
          <p:sp>
            <p:nvSpPr>
              <p:cNvPr id="25" name="Oval 60"/>
              <p:cNvSpPr>
                <a:spLocks noChangeArrowheads="1"/>
              </p:cNvSpPr>
              <p:nvPr/>
            </p:nvSpPr>
            <p:spPr bwMode="auto">
              <a:xfrm>
                <a:off x="1903413" y="5901787"/>
                <a:ext cx="227012" cy="227012"/>
              </a:xfrm>
              <a:prstGeom prst="ellipse">
                <a:avLst/>
              </a:prstGeom>
              <a:solidFill>
                <a:srgbClr val="FF0000"/>
              </a:solidFill>
              <a:ln w="25400">
                <a:solidFill>
                  <a:srgbClr val="FF0000"/>
                </a:solidFill>
                <a:round/>
                <a:headEnd/>
                <a:tailEnd/>
              </a:ln>
              <a:effectLst/>
            </p:spPr>
            <p:txBody>
              <a:bodyPr wrap="none" anchor="ctr">
                <a:prstTxWarp prst="textNoShape">
                  <a:avLst/>
                </a:prstTxWarp>
              </a:bodyPr>
              <a:lstStyle/>
              <a:p>
                <a:endParaRPr lang="en-US">
                  <a:solidFill>
                    <a:prstClr val="black"/>
                  </a:solidFill>
                  <a:latin typeface="Calibri"/>
                </a:endParaRPr>
              </a:p>
            </p:txBody>
          </p:sp>
          <p:sp>
            <p:nvSpPr>
              <p:cNvPr id="26" name="Line 61"/>
              <p:cNvSpPr>
                <a:spLocks noChangeShapeType="1"/>
              </p:cNvSpPr>
              <p:nvPr/>
            </p:nvSpPr>
            <p:spPr bwMode="auto">
              <a:xfrm flipH="1">
                <a:off x="1966914" y="6003388"/>
                <a:ext cx="1725611" cy="0"/>
              </a:xfrm>
              <a:prstGeom prst="line">
                <a:avLst/>
              </a:prstGeom>
              <a:noFill/>
              <a:ln w="57150">
                <a:solidFill>
                  <a:srgbClr val="FF0000"/>
                </a:solidFill>
                <a:round/>
                <a:headEnd/>
                <a:tailEnd/>
              </a:ln>
              <a:effectLst/>
            </p:spPr>
            <p:txBody>
              <a:bodyPr wrap="none" anchor="ctr">
                <a:prstTxWarp prst="textNoShape">
                  <a:avLst/>
                </a:prstTxWarp>
              </a:bodyPr>
              <a:lstStyle/>
              <a:p>
                <a:endParaRPr lang="en-US">
                  <a:solidFill>
                    <a:prstClr val="black"/>
                  </a:solidFill>
                  <a:latin typeface="Calibri"/>
                </a:endParaRPr>
              </a:p>
            </p:txBody>
          </p:sp>
        </p:grpSp>
      </p:grpSp>
      <p:sp>
        <p:nvSpPr>
          <p:cNvPr id="39" name="TextBox 38"/>
          <p:cNvSpPr txBox="1"/>
          <p:nvPr/>
        </p:nvSpPr>
        <p:spPr>
          <a:xfrm>
            <a:off x="56456" y="1627478"/>
            <a:ext cx="2654172" cy="4462760"/>
          </a:xfrm>
          <a:prstGeom prst="rect">
            <a:avLst/>
          </a:prstGeom>
          <a:noFill/>
        </p:spPr>
        <p:txBody>
          <a:bodyPr wrap="square" rtlCol="0">
            <a:spAutoFit/>
          </a:bodyPr>
          <a:lstStyle/>
          <a:p>
            <a:r>
              <a:rPr lang="en-US" dirty="0" smtClean="0">
                <a:solidFill>
                  <a:srgbClr val="C0504D">
                    <a:lumMod val="50000"/>
                  </a:srgbClr>
                </a:solidFill>
                <a:latin typeface="Calibri"/>
                <a:sym typeface="Wingdings"/>
              </a:rPr>
              <a:t> Make it possible for measurements to be exchanged between substrates and GENI slices</a:t>
            </a:r>
            <a:endParaRPr lang="en-US" dirty="0" smtClean="0">
              <a:solidFill>
                <a:srgbClr val="C0504D">
                  <a:lumMod val="50000"/>
                </a:srgbClr>
              </a:solidFill>
              <a:latin typeface="Calibri"/>
            </a:endParaRPr>
          </a:p>
          <a:p>
            <a:r>
              <a:rPr lang="en-US" sz="1600" dirty="0">
                <a:solidFill>
                  <a:srgbClr val="F79646">
                    <a:lumMod val="75000"/>
                  </a:srgbClr>
                </a:solidFill>
                <a:latin typeface="Calibri"/>
              </a:rPr>
              <a:t> </a:t>
            </a:r>
            <a:r>
              <a:rPr lang="en-US" sz="1600" dirty="0" smtClean="0">
                <a:solidFill>
                  <a:srgbClr val="F79646">
                    <a:lumMod val="75000"/>
                  </a:srgbClr>
                </a:solidFill>
                <a:latin typeface="Calibri"/>
                <a:sym typeface="Wingdings"/>
              </a:rPr>
              <a:t> XMPP server enhanced with GENI credentials for authentication/authorization</a:t>
            </a:r>
          </a:p>
          <a:p>
            <a:r>
              <a:rPr lang="en-US" sz="1600" dirty="0" smtClean="0">
                <a:solidFill>
                  <a:srgbClr val="3366FF"/>
                </a:solidFill>
                <a:latin typeface="Calibri"/>
                <a:sym typeface="Wingdings"/>
              </a:rPr>
              <a:t>      Different modes for real-time measurement/actuation loop suitable for control, and offline archival</a:t>
            </a:r>
            <a:endParaRPr lang="en-US" dirty="0" smtClean="0">
              <a:solidFill>
                <a:srgbClr val="3366FF"/>
              </a:solidFill>
              <a:latin typeface="Calibri"/>
              <a:sym typeface="Wingdings"/>
            </a:endParaRPr>
          </a:p>
          <a:p>
            <a:r>
              <a:rPr lang="en-US" sz="1600" dirty="0" smtClean="0">
                <a:solidFill>
                  <a:srgbClr val="F79646">
                    <a:lumMod val="75000"/>
                  </a:srgbClr>
                </a:solidFill>
                <a:latin typeface="Calibri"/>
                <a:sym typeface="Wingdings"/>
              </a:rPr>
              <a:t>  Plugs in with </a:t>
            </a:r>
            <a:r>
              <a:rPr lang="en-US" sz="1600" dirty="0" err="1" smtClean="0">
                <a:solidFill>
                  <a:srgbClr val="F79646">
                    <a:lumMod val="75000"/>
                  </a:srgbClr>
                </a:solidFill>
                <a:latin typeface="Calibri"/>
                <a:sym typeface="Wingdings"/>
              </a:rPr>
              <a:t>perfSONAR</a:t>
            </a:r>
            <a:r>
              <a:rPr lang="en-US" sz="1600" dirty="0" smtClean="0">
                <a:solidFill>
                  <a:srgbClr val="F79646">
                    <a:lumMod val="75000"/>
                  </a:srgbClr>
                </a:solidFill>
                <a:latin typeface="Calibri"/>
                <a:sym typeface="Wingdings"/>
              </a:rPr>
              <a:t> and OMF if desired, also carries </a:t>
            </a:r>
            <a:r>
              <a:rPr lang="en-US" sz="1600" dirty="0" err="1" smtClean="0">
                <a:solidFill>
                  <a:srgbClr val="F79646">
                    <a:lumMod val="75000"/>
                  </a:srgbClr>
                </a:solidFill>
                <a:latin typeface="Calibri"/>
                <a:sym typeface="Wingdings"/>
              </a:rPr>
              <a:t>NetKarma</a:t>
            </a:r>
            <a:r>
              <a:rPr lang="en-US" sz="1600" dirty="0" smtClean="0">
                <a:solidFill>
                  <a:srgbClr val="F79646">
                    <a:lumMod val="75000"/>
                  </a:srgbClr>
                </a:solidFill>
                <a:latin typeface="Calibri"/>
                <a:sym typeface="Wingdings"/>
              </a:rPr>
              <a:t> event records</a:t>
            </a:r>
          </a:p>
          <a:p>
            <a:r>
              <a:rPr lang="en-US" dirty="0">
                <a:solidFill>
                  <a:srgbClr val="C0504D">
                    <a:lumMod val="50000"/>
                  </a:srgbClr>
                </a:solidFill>
                <a:latin typeface="Calibri"/>
                <a:sym typeface="Wingdings"/>
              </a:rPr>
              <a:t> Early demonstration at GEC8, GEC12, </a:t>
            </a:r>
            <a:r>
              <a:rPr lang="en-US" dirty="0" smtClean="0">
                <a:solidFill>
                  <a:srgbClr val="C0504D">
                    <a:lumMod val="50000"/>
                  </a:srgbClr>
                </a:solidFill>
                <a:latin typeface="Calibri"/>
                <a:sym typeface="Wingdings"/>
              </a:rPr>
              <a:t>GEC13</a:t>
            </a:r>
            <a:endParaRPr lang="en-US" dirty="0">
              <a:solidFill>
                <a:srgbClr val="C0504D">
                  <a:lumMod val="50000"/>
                </a:srgbClr>
              </a:solidFill>
              <a:latin typeface="Calibri"/>
            </a:endParaRPr>
          </a:p>
        </p:txBody>
      </p:sp>
      <p:sp>
        <p:nvSpPr>
          <p:cNvPr id="35" name="Title 1"/>
          <p:cNvSpPr>
            <a:spLocks noGrp="1"/>
          </p:cNvSpPr>
          <p:nvPr>
            <p:ph type="title"/>
          </p:nvPr>
        </p:nvSpPr>
        <p:spPr>
          <a:xfrm>
            <a:off x="-1" y="26130"/>
            <a:ext cx="9144001" cy="388037"/>
          </a:xfrm>
        </p:spPr>
        <p:txBody>
          <a:bodyPr>
            <a:noAutofit/>
          </a:bodyPr>
          <a:lstStyle/>
          <a:p>
            <a:r>
              <a:rPr lang="en-US" sz="2400" dirty="0" smtClean="0">
                <a:solidFill>
                  <a:schemeClr val="accent5">
                    <a:lumMod val="75000"/>
                  </a:schemeClr>
                </a:solidFill>
              </a:rPr>
              <a:t>Working Application of Optical Equipment Control in GENI</a:t>
            </a:r>
            <a:endParaRPr lang="en-US" sz="2400" dirty="0">
              <a:solidFill>
                <a:schemeClr val="accent5">
                  <a:lumMod val="75000"/>
                </a:schemeClr>
              </a:solidFill>
            </a:endParaRPr>
          </a:p>
        </p:txBody>
      </p:sp>
      <p:pic>
        <p:nvPicPr>
          <p:cNvPr id="34" name="Picture 33"/>
          <p:cNvPicPr>
            <a:picLocks noChangeAspect="1"/>
          </p:cNvPicPr>
          <p:nvPr/>
        </p:nvPicPr>
        <p:blipFill>
          <a:blip r:embed="rId6"/>
          <a:stretch>
            <a:fillRect/>
          </a:stretch>
        </p:blipFill>
        <p:spPr>
          <a:xfrm>
            <a:off x="73846" y="527346"/>
            <a:ext cx="1102672" cy="955649"/>
          </a:xfrm>
          <a:prstGeom prst="rect">
            <a:avLst/>
          </a:prstGeom>
        </p:spPr>
      </p:pic>
      <p:sp>
        <p:nvSpPr>
          <p:cNvPr id="40" name="TextBox 39"/>
          <p:cNvSpPr txBox="1"/>
          <p:nvPr/>
        </p:nvSpPr>
        <p:spPr>
          <a:xfrm>
            <a:off x="2868427" y="5212943"/>
            <a:ext cx="6233824" cy="1384995"/>
          </a:xfrm>
          <a:prstGeom prst="rect">
            <a:avLst/>
          </a:prstGeom>
          <a:noFill/>
        </p:spPr>
        <p:txBody>
          <a:bodyPr wrap="square" rtlCol="0">
            <a:spAutoFit/>
          </a:bodyPr>
          <a:lstStyle/>
          <a:p>
            <a:r>
              <a:rPr lang="en-US" dirty="0" smtClean="0">
                <a:solidFill>
                  <a:srgbClr val="C0504D">
                    <a:lumMod val="50000"/>
                  </a:srgbClr>
                </a:solidFill>
                <a:latin typeface="Calibri"/>
                <a:sym typeface="Wingdings"/>
              </a:rPr>
              <a:t> Video stream between hosts, through </a:t>
            </a:r>
            <a:r>
              <a:rPr lang="en-US" dirty="0" err="1" smtClean="0">
                <a:solidFill>
                  <a:srgbClr val="C0504D">
                    <a:lumMod val="50000"/>
                  </a:srgbClr>
                </a:solidFill>
                <a:latin typeface="Calibri"/>
                <a:sym typeface="Wingdings"/>
              </a:rPr>
              <a:t>Polatis</a:t>
            </a:r>
            <a:r>
              <a:rPr lang="en-US" dirty="0" smtClean="0">
                <a:solidFill>
                  <a:srgbClr val="C0504D">
                    <a:lumMod val="50000"/>
                  </a:srgbClr>
                </a:solidFill>
                <a:latin typeface="Calibri"/>
                <a:sym typeface="Wingdings"/>
              </a:rPr>
              <a:t> / </a:t>
            </a:r>
            <a:r>
              <a:rPr lang="en-US" dirty="0" err="1" smtClean="0">
                <a:solidFill>
                  <a:srgbClr val="C0504D">
                    <a:lumMod val="50000"/>
                  </a:srgbClr>
                </a:solidFill>
                <a:latin typeface="Calibri"/>
                <a:sym typeface="Wingdings"/>
              </a:rPr>
              <a:t>Infinera</a:t>
            </a:r>
            <a:endParaRPr lang="en-US" dirty="0" smtClean="0">
              <a:solidFill>
                <a:srgbClr val="C0504D">
                  <a:lumMod val="50000"/>
                </a:srgbClr>
              </a:solidFill>
              <a:latin typeface="Calibri"/>
              <a:sym typeface="Wingdings"/>
            </a:endParaRPr>
          </a:p>
          <a:p>
            <a:r>
              <a:rPr lang="en-US" sz="1600" dirty="0" smtClean="0">
                <a:solidFill>
                  <a:srgbClr val="F79646">
                    <a:lumMod val="75000"/>
                  </a:srgbClr>
                </a:solidFill>
                <a:latin typeface="Calibri"/>
              </a:rPr>
              <a:t>  </a:t>
            </a:r>
            <a:r>
              <a:rPr lang="en-US" sz="1600" dirty="0">
                <a:solidFill>
                  <a:srgbClr val="F79646">
                    <a:lumMod val="75000"/>
                  </a:srgbClr>
                </a:solidFill>
                <a:latin typeface="Calibri"/>
                <a:sym typeface="Wingdings"/>
              </a:rPr>
              <a:t> </a:t>
            </a:r>
            <a:r>
              <a:rPr lang="en-US" sz="1600" dirty="0" smtClean="0">
                <a:solidFill>
                  <a:srgbClr val="F79646">
                    <a:lumMod val="75000"/>
                  </a:srgbClr>
                </a:solidFill>
                <a:latin typeface="Calibri"/>
                <a:sym typeface="Wingdings"/>
              </a:rPr>
              <a:t>BER / port power measurements from optical layer to stack protocol</a:t>
            </a:r>
          </a:p>
          <a:p>
            <a:r>
              <a:rPr lang="en-US" sz="1600" dirty="0" smtClean="0">
                <a:solidFill>
                  <a:srgbClr val="3366FF"/>
                </a:solidFill>
                <a:latin typeface="Calibri"/>
                <a:sym typeface="Wingdings"/>
              </a:rPr>
              <a:t>     </a:t>
            </a:r>
            <a:r>
              <a:rPr lang="en-US" sz="1600" dirty="0" smtClean="0">
                <a:solidFill>
                  <a:srgbClr val="3366FF"/>
                </a:solidFill>
                <a:latin typeface="Calibri"/>
              </a:rPr>
              <a:t> </a:t>
            </a:r>
            <a:r>
              <a:rPr lang="en-US" sz="1600" dirty="0">
                <a:solidFill>
                  <a:srgbClr val="3366FF"/>
                </a:solidFill>
                <a:latin typeface="Calibri"/>
                <a:sym typeface="Wingdings"/>
              </a:rPr>
              <a:t> </a:t>
            </a:r>
            <a:r>
              <a:rPr lang="en-US" sz="1600" dirty="0" smtClean="0">
                <a:solidFill>
                  <a:srgbClr val="3366FF"/>
                </a:solidFill>
                <a:latin typeface="Calibri"/>
                <a:sym typeface="Wingdings"/>
              </a:rPr>
              <a:t>Attenuate one path, application switches to another path</a:t>
            </a:r>
          </a:p>
          <a:p>
            <a:r>
              <a:rPr lang="en-US" sz="1600" dirty="0" smtClean="0">
                <a:solidFill>
                  <a:srgbClr val="3366FF"/>
                </a:solidFill>
                <a:latin typeface="Calibri"/>
                <a:sym typeface="Wingdings"/>
              </a:rPr>
              <a:t>        Improves video</a:t>
            </a:r>
            <a:endParaRPr lang="en-US" sz="1600" dirty="0">
              <a:solidFill>
                <a:srgbClr val="3366FF"/>
              </a:solidFill>
              <a:latin typeface="Calibri"/>
              <a:sym typeface="Wingdings"/>
            </a:endParaRPr>
          </a:p>
          <a:p>
            <a:r>
              <a:rPr lang="en-US" dirty="0">
                <a:solidFill>
                  <a:srgbClr val="C0504D">
                    <a:lumMod val="50000"/>
                  </a:srgbClr>
                </a:solidFill>
                <a:latin typeface="Calibri"/>
                <a:sym typeface="Wingdings"/>
              </a:rPr>
              <a:t> </a:t>
            </a:r>
            <a:r>
              <a:rPr lang="en-US" dirty="0" smtClean="0">
                <a:solidFill>
                  <a:srgbClr val="C0504D">
                    <a:lumMod val="50000"/>
                  </a:srgbClr>
                </a:solidFill>
                <a:latin typeface="Calibri"/>
                <a:sym typeface="Wingdings"/>
              </a:rPr>
              <a:t>Rudimentary but shows promise of approach</a:t>
            </a:r>
            <a:endParaRPr lang="en-US" dirty="0">
              <a:solidFill>
                <a:srgbClr val="C0504D">
                  <a:lumMod val="50000"/>
                </a:srgbClr>
              </a:solidFill>
              <a:latin typeface="Calibri"/>
            </a:endParaRPr>
          </a:p>
        </p:txBody>
      </p:sp>
      <p:sp>
        <p:nvSpPr>
          <p:cNvPr id="41" name="TextBox 40"/>
          <p:cNvSpPr txBox="1"/>
          <p:nvPr/>
        </p:nvSpPr>
        <p:spPr>
          <a:xfrm>
            <a:off x="1198742" y="627832"/>
            <a:ext cx="1538665" cy="923330"/>
          </a:xfrm>
          <a:prstGeom prst="rect">
            <a:avLst/>
          </a:prstGeom>
          <a:noFill/>
        </p:spPr>
        <p:txBody>
          <a:bodyPr wrap="none" rtlCol="0">
            <a:spAutoFit/>
          </a:bodyPr>
          <a:lstStyle/>
          <a:p>
            <a:r>
              <a:rPr lang="en-US" b="1" dirty="0" smtClean="0">
                <a:solidFill>
                  <a:srgbClr val="9BBB59">
                    <a:lumMod val="50000"/>
                  </a:srgbClr>
                </a:solidFill>
                <a:latin typeface="Calibri"/>
              </a:rPr>
              <a:t>Integrated</a:t>
            </a:r>
          </a:p>
          <a:p>
            <a:r>
              <a:rPr lang="en-US" b="1" dirty="0" smtClean="0">
                <a:solidFill>
                  <a:srgbClr val="9BBB59">
                    <a:lumMod val="50000"/>
                  </a:srgbClr>
                </a:solidFill>
                <a:latin typeface="Calibri"/>
              </a:rPr>
              <a:t>Measurement</a:t>
            </a:r>
          </a:p>
          <a:p>
            <a:r>
              <a:rPr lang="en-US" b="1" dirty="0" smtClean="0">
                <a:solidFill>
                  <a:srgbClr val="9BBB59">
                    <a:lumMod val="50000"/>
                  </a:srgbClr>
                </a:solidFill>
                <a:latin typeface="Calibri"/>
              </a:rPr>
              <a:t>Framework</a:t>
            </a:r>
            <a:endParaRPr lang="en-US" b="1" dirty="0">
              <a:solidFill>
                <a:srgbClr val="9BBB59">
                  <a:lumMod val="50000"/>
                </a:srgbClr>
              </a:solidFill>
              <a:latin typeface="Calibri"/>
            </a:endParaRPr>
          </a:p>
        </p:txBody>
      </p:sp>
    </p:spTree>
    <p:extLst>
      <p:ext uri="{BB962C8B-B14F-4D97-AF65-F5344CB8AC3E}">
        <p14:creationId xmlns:p14="http://schemas.microsoft.com/office/powerpoint/2010/main" val="25053728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is </a:t>
            </a:r>
            <a:r>
              <a:rPr lang="en-US" sz="3600" dirty="0" err="1" smtClean="0"/>
              <a:t>CentMesh</a:t>
            </a:r>
            <a:r>
              <a:rPr lang="en-US" sz="3600" dirty="0"/>
              <a:t> </a:t>
            </a:r>
            <a:r>
              <a:rPr lang="en-US" sz="3600" dirty="0" smtClean="0"/>
              <a:t>?</a:t>
            </a:r>
            <a:endParaRPr lang="en-US" sz="3600" dirty="0"/>
          </a:p>
        </p:txBody>
      </p:sp>
      <p:sp>
        <p:nvSpPr>
          <p:cNvPr id="3" name="Content Placeholder 2"/>
          <p:cNvSpPr>
            <a:spLocks noGrp="1"/>
          </p:cNvSpPr>
          <p:nvPr>
            <p:ph idx="1"/>
          </p:nvPr>
        </p:nvSpPr>
        <p:spPr>
          <a:xfrm>
            <a:off x="457200" y="2043523"/>
            <a:ext cx="8229600" cy="3014524"/>
          </a:xfrm>
        </p:spPr>
        <p:txBody>
          <a:bodyPr>
            <a:normAutofit/>
          </a:bodyPr>
          <a:lstStyle/>
          <a:p>
            <a:r>
              <a:rPr lang="en-US" dirty="0" err="1" smtClean="0"/>
              <a:t>CentMesh</a:t>
            </a:r>
            <a:r>
              <a:rPr lang="en-US" dirty="0" smtClean="0"/>
              <a:t> : a project to build a versatile, open source shared resource on campus</a:t>
            </a:r>
          </a:p>
          <a:p>
            <a:r>
              <a:rPr lang="en-US" dirty="0">
                <a:solidFill>
                  <a:srgbClr val="558ED5"/>
                </a:solidFill>
              </a:rPr>
              <a:t>P</a:t>
            </a:r>
            <a:r>
              <a:rPr lang="en-US" dirty="0" smtClean="0">
                <a:solidFill>
                  <a:srgbClr val="558ED5"/>
                </a:solidFill>
              </a:rPr>
              <a:t>rovide an active </a:t>
            </a:r>
            <a:r>
              <a:rPr lang="en-US" dirty="0" err="1" smtClean="0">
                <a:solidFill>
                  <a:srgbClr val="558ED5"/>
                </a:solidFill>
              </a:rPr>
              <a:t>testbed</a:t>
            </a:r>
            <a:r>
              <a:rPr lang="en-US" dirty="0" smtClean="0">
                <a:solidFill>
                  <a:srgbClr val="558ED5"/>
                </a:solidFill>
              </a:rPr>
              <a:t> to support research and instruction on wireless networks</a:t>
            </a:r>
          </a:p>
          <a:p>
            <a:r>
              <a:rPr lang="en-US" dirty="0" smtClean="0"/>
              <a:t>Part of NCSU’s “Living Laboratory”</a:t>
            </a:r>
            <a:r>
              <a:rPr lang="en-US" dirty="0"/>
              <a:t> </a:t>
            </a:r>
            <a:r>
              <a:rPr lang="en-US" dirty="0" smtClean="0"/>
              <a:t>vision</a:t>
            </a:r>
            <a:endParaRPr lang="en-US" dirty="0"/>
          </a:p>
        </p:txBody>
      </p:sp>
      <p:sp>
        <p:nvSpPr>
          <p:cNvPr id="10" name="Footer Placeholder 4"/>
          <p:cNvSpPr txBox="1">
            <a:spLocks/>
          </p:cNvSpPr>
          <p:nvPr/>
        </p:nvSpPr>
        <p:spPr>
          <a:xfrm>
            <a:off x="7021252" y="4251389"/>
            <a:ext cx="2096561" cy="2451334"/>
          </a:xfrm>
          <a:prstGeom prst="rect">
            <a:avLst/>
          </a:prstGeom>
          <a:solidFill>
            <a:srgbClr val="000000">
              <a:alpha val="21000"/>
            </a:srgbClr>
          </a:solidFill>
          <a:effectLst>
            <a:softEdge rad="88900"/>
          </a:effectLst>
        </p:spPr>
        <p:txBody>
          <a:bodyPr vert="horz" lIns="91440" tIns="45720" rIns="91440" bIns="45720" rtlCol="0" anchor="ctr"/>
          <a:lstStyle>
            <a:defPPr>
              <a:defRPr lang="en-US"/>
            </a:defPPr>
            <a:lvl1pPr marL="0" algn="ctr" defTabSz="457200" rtl="0" eaLnBrk="1" latinLnBrk="0" hangingPunct="1">
              <a:defRPr sz="1400" b="0" kern="1200">
                <a:solidFill>
                  <a:schemeClr val="bg1">
                    <a:alpha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smtClean="0">
                <a:solidFill>
                  <a:prstClr val="white">
                    <a:alpha val="65000"/>
                  </a:prstClr>
                </a:solidFill>
                <a:latin typeface="Calibri"/>
              </a:rPr>
              <a:t>An extensible, programmable, open, real outdoor wireless network</a:t>
            </a:r>
          </a:p>
          <a:p>
            <a:r>
              <a:rPr lang="en-US" sz="1600" dirty="0" smtClean="0">
                <a:solidFill>
                  <a:srgbClr val="0075FF">
                    <a:alpha val="79000"/>
                  </a:srgbClr>
                </a:solidFill>
                <a:latin typeface="Calibri"/>
              </a:rPr>
              <a:t>A teaching and research resource at NCSU Centennial</a:t>
            </a:r>
          </a:p>
          <a:p>
            <a:r>
              <a:rPr lang="en-US" sz="1600" dirty="0" err="1" smtClean="0">
                <a:solidFill>
                  <a:srgbClr val="FFFF00">
                    <a:alpha val="79000"/>
                  </a:srgbClr>
                </a:solidFill>
                <a:latin typeface="Calibri"/>
              </a:rPr>
              <a:t>centmesh.csc.ncsu.edu</a:t>
            </a:r>
            <a:endParaRPr lang="en-US" sz="1600" dirty="0">
              <a:solidFill>
                <a:srgbClr val="FFFF00">
                  <a:alpha val="79000"/>
                </a:srgbClr>
              </a:solidFill>
              <a:latin typeface="Calibri"/>
            </a:endParaRPr>
          </a:p>
        </p:txBody>
      </p:sp>
      <p:pic>
        <p:nvPicPr>
          <p:cNvPr id="8" name="Picture 2" descr="campus_photo.jpg"/>
          <p:cNvPicPr>
            <a:picLocks noChangeAspect="1"/>
          </p:cNvPicPr>
          <p:nvPr/>
        </p:nvPicPr>
        <p:blipFill>
          <a:blip r:embed="rId2">
            <a:alphaModFix amt="28000"/>
            <a:extLst>
              <a:ext uri="{28A0092B-C50C-407E-A947-70E740481C1C}">
                <a14:useLocalDpi xmlns:a14="http://schemas.microsoft.com/office/drawing/2010/main" val="0"/>
              </a:ext>
            </a:extLst>
          </a:blip>
          <a:srcRect/>
          <a:stretch>
            <a:fillRect/>
          </a:stretch>
        </p:blipFill>
        <p:spPr bwMode="auto">
          <a:xfrm>
            <a:off x="296863" y="0"/>
            <a:ext cx="8550275"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789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l="18739" t="26919"/>
          <a:stretch/>
        </p:blipFill>
        <p:spPr bwMode="auto">
          <a:xfrm>
            <a:off x="1650529" y="2712347"/>
            <a:ext cx="5633089" cy="33788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Title 3"/>
          <p:cNvSpPr>
            <a:spLocks noGrp="1"/>
          </p:cNvSpPr>
          <p:nvPr>
            <p:ph type="title"/>
          </p:nvPr>
        </p:nvSpPr>
        <p:spPr/>
        <p:txBody>
          <a:bodyPr>
            <a:normAutofit/>
          </a:bodyPr>
          <a:lstStyle/>
          <a:p>
            <a:r>
              <a:rPr lang="en-US" dirty="0" smtClean="0"/>
              <a:t>Who Built </a:t>
            </a:r>
            <a:r>
              <a:rPr lang="en-US" dirty="0" err="1" smtClean="0"/>
              <a:t>CentMesh</a:t>
            </a:r>
            <a:r>
              <a:rPr lang="en-US" dirty="0" smtClean="0"/>
              <a:t> ?</a:t>
            </a:r>
            <a:endParaRPr lang="en-US" dirty="0"/>
          </a:p>
        </p:txBody>
      </p:sp>
      <p:pic>
        <p:nvPicPr>
          <p:cNvPr id="8" name="Picture 8" descr="mihai.jpg"/>
          <p:cNvPicPr>
            <a:picLocks noChangeAspect="1"/>
          </p:cNvPicPr>
          <p:nvPr/>
        </p:nvPicPr>
        <p:blipFill>
          <a:blip r:embed="rId3">
            <a:alphaModFix amt="65000"/>
            <a:extLst>
              <a:ext uri="{28A0092B-C50C-407E-A947-70E740481C1C}">
                <a14:useLocalDpi xmlns:a14="http://schemas.microsoft.com/office/drawing/2010/main" val="0"/>
              </a:ext>
            </a:extLst>
          </a:blip>
          <a:srcRect/>
          <a:stretch>
            <a:fillRect/>
          </a:stretch>
        </p:blipFill>
        <p:spPr bwMode="auto">
          <a:xfrm>
            <a:off x="4103221" y="1469344"/>
            <a:ext cx="1141221" cy="13955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rudra.jpg"/>
          <p:cNvPicPr>
            <a:picLocks noChangeAspect="1"/>
          </p:cNvPicPr>
          <p:nvPr/>
        </p:nvPicPr>
        <p:blipFill>
          <a:blip r:embed="rId4">
            <a:alphaModFix amt="65000"/>
            <a:extLst>
              <a:ext uri="{28A0092B-C50C-407E-A947-70E740481C1C}">
                <a14:useLocalDpi xmlns:a14="http://schemas.microsoft.com/office/drawing/2010/main" val="0"/>
              </a:ext>
            </a:extLst>
          </a:blip>
          <a:srcRect/>
          <a:stretch>
            <a:fillRect/>
          </a:stretch>
        </p:blipFill>
        <p:spPr bwMode="auto">
          <a:xfrm>
            <a:off x="2355130" y="1700400"/>
            <a:ext cx="1083230" cy="12960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alphaModFix amt="65000"/>
          </a:blip>
          <a:stretch>
            <a:fillRect/>
          </a:stretch>
        </p:blipFill>
        <p:spPr>
          <a:xfrm>
            <a:off x="6274793" y="2102747"/>
            <a:ext cx="1270000" cy="1219200"/>
          </a:xfrm>
          <a:prstGeom prst="rect">
            <a:avLst/>
          </a:prstGeom>
          <a:ln>
            <a:noFill/>
          </a:ln>
          <a:effectLst>
            <a:softEdge rad="112500"/>
          </a:effectLst>
        </p:spPr>
      </p:pic>
      <p:pic>
        <p:nvPicPr>
          <p:cNvPr id="3" name="Picture 2"/>
          <p:cNvPicPr>
            <a:picLocks noChangeAspect="1"/>
          </p:cNvPicPr>
          <p:nvPr/>
        </p:nvPicPr>
        <p:blipFill>
          <a:blip r:embed="rId6">
            <a:alphaModFix amt="65000"/>
          </a:blip>
          <a:stretch>
            <a:fillRect/>
          </a:stretch>
        </p:blipFill>
        <p:spPr>
          <a:xfrm>
            <a:off x="815049" y="3098278"/>
            <a:ext cx="1006861" cy="1398671"/>
          </a:xfrm>
          <a:prstGeom prst="rect">
            <a:avLst/>
          </a:prstGeom>
          <a:ln>
            <a:noFill/>
          </a:ln>
          <a:effectLst>
            <a:softEdge rad="112500"/>
          </a:effectLst>
        </p:spPr>
      </p:pic>
      <p:pic>
        <p:nvPicPr>
          <p:cNvPr id="11" name="Picture 10"/>
          <p:cNvPicPr>
            <a:picLocks noChangeAspect="1"/>
          </p:cNvPicPr>
          <p:nvPr/>
        </p:nvPicPr>
        <p:blipFill>
          <a:blip r:embed="rId7">
            <a:alphaModFix amt="65000"/>
          </a:blip>
          <a:stretch>
            <a:fillRect/>
          </a:stretch>
        </p:blipFill>
        <p:spPr>
          <a:xfrm>
            <a:off x="7689898" y="3098279"/>
            <a:ext cx="1043848" cy="1263178"/>
          </a:xfrm>
          <a:prstGeom prst="rect">
            <a:avLst/>
          </a:prstGeom>
          <a:ln>
            <a:noFill/>
          </a:ln>
          <a:effectLst>
            <a:softEdge rad="112500"/>
          </a:effectLst>
        </p:spPr>
      </p:pic>
      <p:pic>
        <p:nvPicPr>
          <p:cNvPr id="12" name="Picture 11"/>
          <p:cNvPicPr>
            <a:picLocks noChangeAspect="1"/>
          </p:cNvPicPr>
          <p:nvPr/>
        </p:nvPicPr>
        <p:blipFill>
          <a:blip r:embed="rId8">
            <a:alphaModFix amt="65000"/>
          </a:blip>
          <a:stretch>
            <a:fillRect/>
          </a:stretch>
        </p:blipFill>
        <p:spPr>
          <a:xfrm>
            <a:off x="7689898" y="1469344"/>
            <a:ext cx="1089876" cy="1062629"/>
          </a:xfrm>
          <a:prstGeom prst="rect">
            <a:avLst/>
          </a:prstGeom>
          <a:ln>
            <a:noFill/>
          </a:ln>
          <a:effectLst>
            <a:softEdge rad="112500"/>
          </a:effectLst>
        </p:spPr>
      </p:pic>
      <p:sp>
        <p:nvSpPr>
          <p:cNvPr id="16" name="Content Placeholder 15"/>
          <p:cNvSpPr>
            <a:spLocks noGrp="1"/>
          </p:cNvSpPr>
          <p:nvPr>
            <p:ph idx="1"/>
          </p:nvPr>
        </p:nvSpPr>
        <p:spPr>
          <a:xfrm>
            <a:off x="815048" y="2151372"/>
            <a:ext cx="7359531" cy="2896749"/>
          </a:xfrm>
          <a:solidFill>
            <a:srgbClr val="000000">
              <a:alpha val="36000"/>
            </a:srgbClr>
          </a:solidFill>
          <a:effectLst>
            <a:softEdge rad="215900"/>
          </a:effectLst>
        </p:spPr>
        <p:txBody>
          <a:bodyPr>
            <a:normAutofit lnSpcReduction="10000"/>
          </a:bodyPr>
          <a:lstStyle/>
          <a:p>
            <a:r>
              <a:rPr lang="en-US" dirty="0" smtClean="0"/>
              <a:t>Homemade !</a:t>
            </a:r>
          </a:p>
          <a:p>
            <a:pPr lvl="1"/>
            <a:r>
              <a:rPr lang="en-US" dirty="0" smtClean="0"/>
              <a:t>Built by NCSU student researchers</a:t>
            </a:r>
          </a:p>
          <a:p>
            <a:pPr lvl="1"/>
            <a:r>
              <a:rPr lang="en-US" dirty="0"/>
              <a:t>G</a:t>
            </a:r>
            <a:r>
              <a:rPr lang="en-US" dirty="0" smtClean="0"/>
              <a:t>uided by NCSU faculty</a:t>
            </a:r>
          </a:p>
          <a:p>
            <a:pPr lvl="1"/>
            <a:r>
              <a:rPr lang="en-US" dirty="0"/>
              <a:t>F</a:t>
            </a:r>
            <a:r>
              <a:rPr lang="en-US" dirty="0" smtClean="0"/>
              <a:t>unded by Army Research Office and NCSU</a:t>
            </a:r>
          </a:p>
          <a:p>
            <a:pPr lvl="1"/>
            <a:r>
              <a:rPr lang="en-US" dirty="0"/>
              <a:t>O</a:t>
            </a:r>
            <a:r>
              <a:rPr lang="en-US" dirty="0" smtClean="0"/>
              <a:t>perationalized by Institute of Technology of Next Generation (</a:t>
            </a:r>
            <a:r>
              <a:rPr lang="en-US" dirty="0" err="1" smtClean="0"/>
              <a:t>ITng</a:t>
            </a:r>
            <a:r>
              <a:rPr lang="en-US" dirty="0" smtClean="0"/>
              <a:t>), NCSU</a:t>
            </a:r>
            <a:endParaRPr lang="en-US" dirty="0"/>
          </a:p>
        </p:txBody>
      </p:sp>
    </p:spTree>
    <p:extLst>
      <p:ext uri="{BB962C8B-B14F-4D97-AF65-F5344CB8AC3E}">
        <p14:creationId xmlns:p14="http://schemas.microsoft.com/office/powerpoint/2010/main" val="5759117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Service Composition</a:t>
            </a:r>
          </a:p>
        </p:txBody>
      </p:sp>
      <p:sp>
        <p:nvSpPr>
          <p:cNvPr id="35843" name="Rectangle 3"/>
          <p:cNvSpPr>
            <a:spLocks noGrp="1" noChangeArrowheads="1"/>
          </p:cNvSpPr>
          <p:nvPr>
            <p:ph type="body" idx="1"/>
          </p:nvPr>
        </p:nvSpPr>
        <p:spPr/>
        <p:txBody>
          <a:bodyPr>
            <a:normAutofit fontScale="92500" lnSpcReduction="20000"/>
          </a:bodyPr>
          <a:lstStyle/>
          <a:p>
            <a:pPr>
              <a:lnSpc>
                <a:spcPct val="90000"/>
              </a:lnSpc>
            </a:pPr>
            <a:r>
              <a:rPr lang="en-US"/>
              <a:t>Ontology of services</a:t>
            </a:r>
          </a:p>
          <a:p>
            <a:pPr lvl="1">
              <a:lnSpc>
                <a:spcPct val="90000"/>
              </a:lnSpc>
            </a:pPr>
            <a:r>
              <a:rPr lang="en-US"/>
              <a:t>Constraints on composition</a:t>
            </a:r>
          </a:p>
          <a:p>
            <a:pPr lvl="2">
              <a:lnSpc>
                <a:spcPct val="90000"/>
              </a:lnSpc>
            </a:pPr>
            <a:r>
              <a:rPr lang="en-US"/>
              <a:t>Relations - </a:t>
            </a:r>
            <a:r>
              <a:rPr lang="ja-JP" altLang="en-US">
                <a:latin typeface="Arial"/>
              </a:rPr>
              <a:t>“</a:t>
            </a:r>
            <a:r>
              <a:rPr lang="en-US"/>
              <a:t>requires</a:t>
            </a:r>
            <a:r>
              <a:rPr lang="ja-JP" altLang="en-US">
                <a:latin typeface="Arial"/>
              </a:rPr>
              <a:t>”</a:t>
            </a:r>
            <a:r>
              <a:rPr lang="en-US"/>
              <a:t>, </a:t>
            </a:r>
            <a:r>
              <a:rPr lang="ja-JP" altLang="en-US">
                <a:latin typeface="Arial"/>
              </a:rPr>
              <a:t>“</a:t>
            </a:r>
            <a:r>
              <a:rPr lang="en-US"/>
              <a:t>not / above</a:t>
            </a:r>
            <a:r>
              <a:rPr lang="ja-JP" altLang="en-US">
                <a:latin typeface="Arial"/>
              </a:rPr>
              <a:t>”</a:t>
            </a:r>
            <a:r>
              <a:rPr lang="en-US"/>
              <a:t> </a:t>
            </a:r>
            <a:r>
              <a:rPr lang="ja-JP" altLang="en-US">
                <a:latin typeface="Arial"/>
              </a:rPr>
              <a:t>“</a:t>
            </a:r>
            <a:r>
              <a:rPr lang="en-US"/>
              <a:t>not / immediately above</a:t>
            </a:r>
            <a:r>
              <a:rPr lang="ja-JP" altLang="en-US">
                <a:latin typeface="Arial"/>
              </a:rPr>
              <a:t>”</a:t>
            </a:r>
            <a:endParaRPr lang="en-US"/>
          </a:p>
          <a:p>
            <a:pPr lvl="1">
              <a:lnSpc>
                <a:spcPct val="90000"/>
              </a:lnSpc>
            </a:pPr>
            <a:r>
              <a:rPr lang="en-US"/>
              <a:t>Application provides some service requirements</a:t>
            </a:r>
          </a:p>
          <a:p>
            <a:pPr lvl="2">
              <a:lnSpc>
                <a:spcPct val="90000"/>
              </a:lnSpc>
            </a:pPr>
            <a:r>
              <a:rPr lang="ja-JP" altLang="en-US">
                <a:latin typeface="Arial"/>
              </a:rPr>
              <a:t>“</a:t>
            </a:r>
            <a:r>
              <a:rPr lang="en-US"/>
              <a:t>Need encryption</a:t>
            </a:r>
            <a:r>
              <a:rPr lang="ja-JP" altLang="en-US">
                <a:latin typeface="Arial"/>
              </a:rPr>
              <a:t>”</a:t>
            </a:r>
            <a:endParaRPr lang="en-US"/>
          </a:p>
          <a:p>
            <a:pPr>
              <a:lnSpc>
                <a:spcPct val="90000"/>
              </a:lnSpc>
            </a:pPr>
            <a:r>
              <a:rPr lang="en-US"/>
              <a:t>Composition</a:t>
            </a:r>
          </a:p>
          <a:p>
            <a:pPr lvl="1">
              <a:lnSpc>
                <a:spcPct val="90000"/>
              </a:lnSpc>
            </a:pPr>
            <a:r>
              <a:rPr lang="en-US"/>
              <a:t>Find a permissible ordering for (expanded) set of services</a:t>
            </a:r>
          </a:p>
          <a:p>
            <a:pPr>
              <a:lnSpc>
                <a:spcPct val="90000"/>
              </a:lnSpc>
            </a:pPr>
            <a:r>
              <a:rPr lang="en-US"/>
              <a:t>Later - ontology as a repository for :</a:t>
            </a:r>
          </a:p>
          <a:p>
            <a:pPr lvl="1">
              <a:lnSpc>
                <a:spcPct val="90000"/>
              </a:lnSpc>
            </a:pPr>
            <a:r>
              <a:rPr lang="en-US"/>
              <a:t>Recipes, policies, tuning strategies, reasoning about performance effects</a:t>
            </a:r>
          </a:p>
          <a:p>
            <a:pPr>
              <a:lnSpc>
                <a:spcPct val="90000"/>
              </a:lnSpc>
            </a:pPr>
            <a:endParaRPr lang="en-US"/>
          </a:p>
        </p:txBody>
      </p:sp>
    </p:spTree>
    <p:extLst>
      <p:ext uri="{BB962C8B-B14F-4D97-AF65-F5344CB8AC3E}">
        <p14:creationId xmlns:p14="http://schemas.microsoft.com/office/powerpoint/2010/main" val="14106161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411" y="135381"/>
            <a:ext cx="6173894" cy="1467834"/>
          </a:xfrm>
        </p:spPr>
        <p:txBody>
          <a:bodyPr>
            <a:normAutofit/>
          </a:bodyPr>
          <a:lstStyle/>
          <a:p>
            <a:r>
              <a:rPr lang="en-US" sz="3600" dirty="0" smtClean="0"/>
              <a:t>Designing </a:t>
            </a:r>
            <a:r>
              <a:rPr lang="en-US" sz="3600" dirty="0" err="1" smtClean="0"/>
              <a:t>CentMesh</a:t>
            </a:r>
            <a:endParaRPr lang="en-US" sz="3600" dirty="0"/>
          </a:p>
        </p:txBody>
      </p:sp>
      <p:sp>
        <p:nvSpPr>
          <p:cNvPr id="3" name="Content Placeholder 2"/>
          <p:cNvSpPr>
            <a:spLocks noGrp="1"/>
          </p:cNvSpPr>
          <p:nvPr>
            <p:ph idx="1"/>
          </p:nvPr>
        </p:nvSpPr>
        <p:spPr>
          <a:xfrm>
            <a:off x="457200" y="1270000"/>
            <a:ext cx="8229600" cy="5355581"/>
          </a:xfrm>
        </p:spPr>
        <p:txBody>
          <a:bodyPr>
            <a:normAutofit/>
          </a:bodyPr>
          <a:lstStyle/>
          <a:p>
            <a:r>
              <a:rPr lang="en-US" dirty="0" smtClean="0"/>
              <a:t>Modular programming library</a:t>
            </a:r>
          </a:p>
          <a:p>
            <a:r>
              <a:rPr lang="en-US" dirty="0" smtClean="0">
                <a:solidFill>
                  <a:srgbClr val="558ED5"/>
                </a:solidFill>
              </a:rPr>
              <a:t>Clear separation of data, control, management functions</a:t>
            </a:r>
          </a:p>
          <a:p>
            <a:r>
              <a:rPr lang="en-US" dirty="0" smtClean="0"/>
              <a:t>Easy to innovate in some or many parts, keep others unchanged</a:t>
            </a:r>
          </a:p>
          <a:p>
            <a:r>
              <a:rPr lang="en-US" dirty="0" smtClean="0"/>
              <a:t>Currently working on sensor/actuator expansion</a:t>
            </a:r>
          </a:p>
          <a:p>
            <a:pPr lvl="1"/>
            <a:r>
              <a:rPr lang="en-US" dirty="0" err="1" smtClean="0"/>
              <a:t>SmartAir</a:t>
            </a:r>
            <a:r>
              <a:rPr lang="en-US" dirty="0" smtClean="0"/>
              <a:t> (see </a:t>
            </a:r>
            <a:r>
              <a:rPr lang="en-US" dirty="0" err="1" smtClean="0"/>
              <a:t>Sichitiu</a:t>
            </a:r>
            <a:r>
              <a:rPr lang="en-US" dirty="0" smtClean="0"/>
              <a:t> talk)</a:t>
            </a:r>
            <a:endParaRPr lang="en-US" dirty="0"/>
          </a:p>
          <a:p>
            <a:r>
              <a:rPr lang="en-US" dirty="0" smtClean="0"/>
              <a:t>Ideally suited for instrumenting of networking and distributed computing, human mobility, transportation, … </a:t>
            </a:r>
          </a:p>
          <a:p>
            <a:r>
              <a:rPr lang="en-US" dirty="0">
                <a:solidFill>
                  <a:srgbClr val="008000"/>
                </a:solidFill>
              </a:rPr>
              <a:t>A</a:t>
            </a:r>
            <a:r>
              <a:rPr lang="en-US" dirty="0" smtClean="0">
                <a:solidFill>
                  <a:srgbClr val="008000"/>
                </a:solidFill>
              </a:rPr>
              <a:t> general-purpose </a:t>
            </a:r>
            <a:r>
              <a:rPr lang="en-US" dirty="0" err="1" smtClean="0">
                <a:solidFill>
                  <a:srgbClr val="008000"/>
                </a:solidFill>
              </a:rPr>
              <a:t>testbed</a:t>
            </a:r>
            <a:r>
              <a:rPr lang="en-US" dirty="0" smtClean="0">
                <a:solidFill>
                  <a:srgbClr val="008000"/>
                </a:solidFill>
              </a:rPr>
              <a:t> for analytic tool/science ?</a:t>
            </a:r>
          </a:p>
        </p:txBody>
      </p:sp>
    </p:spTree>
    <p:extLst>
      <p:ext uri="{BB962C8B-B14F-4D97-AF65-F5344CB8AC3E}">
        <p14:creationId xmlns:p14="http://schemas.microsoft.com/office/powerpoint/2010/main" val="38450694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Theory</a:t>
            </a:r>
            <a:endParaRPr lang="en-US" dirty="0"/>
          </a:p>
        </p:txBody>
      </p:sp>
      <p:sp>
        <p:nvSpPr>
          <p:cNvPr id="3" name="Content Placeholder 2"/>
          <p:cNvSpPr>
            <a:spLocks noGrp="1"/>
          </p:cNvSpPr>
          <p:nvPr>
            <p:ph idx="1"/>
          </p:nvPr>
        </p:nvSpPr>
        <p:spPr>
          <a:xfrm>
            <a:off x="208433" y="1600200"/>
            <a:ext cx="5618069" cy="4525963"/>
          </a:xfrm>
        </p:spPr>
        <p:txBody>
          <a:bodyPr>
            <a:normAutofit lnSpcReduction="10000"/>
          </a:bodyPr>
          <a:lstStyle/>
          <a:p>
            <a:r>
              <a:rPr lang="en-US" dirty="0" smtClean="0"/>
              <a:t>Collaboration with U New Mexico, funded by Science of Security </a:t>
            </a:r>
            <a:r>
              <a:rPr lang="en-US" dirty="0" err="1" smtClean="0"/>
              <a:t>Lablet</a:t>
            </a:r>
            <a:endParaRPr lang="en-US" dirty="0" smtClean="0"/>
          </a:p>
          <a:p>
            <a:pPr lvl="1"/>
            <a:r>
              <a:rPr lang="en-US" dirty="0" smtClean="0"/>
              <a:t>Many computing/networking things can be seen as feedback systems</a:t>
            </a:r>
          </a:p>
          <a:p>
            <a:pPr lvl="1"/>
            <a:r>
              <a:rPr lang="en-US" dirty="0" smtClean="0"/>
              <a:t>Use control theory to characterize</a:t>
            </a:r>
          </a:p>
          <a:p>
            <a:r>
              <a:rPr lang="en-US" dirty="0" smtClean="0"/>
              <a:t>Characterize routing policies by reachability analysis of linear system description</a:t>
            </a:r>
          </a:p>
          <a:p>
            <a:pPr lvl="1"/>
            <a:r>
              <a:rPr lang="en-US" dirty="0" err="1" smtClean="0"/>
              <a:t>Multihop</a:t>
            </a:r>
            <a:r>
              <a:rPr lang="en-US" dirty="0" smtClean="0"/>
              <a:t> wireless (redundant routing algorithm), OLSR</a:t>
            </a:r>
            <a:endParaRPr lang="en-US" dirty="0"/>
          </a:p>
        </p:txBody>
      </p:sp>
      <p:pic>
        <p:nvPicPr>
          <p:cNvPr id="4" name="Picture 3"/>
          <p:cNvPicPr>
            <a:picLocks noChangeAspect="1"/>
          </p:cNvPicPr>
          <p:nvPr/>
        </p:nvPicPr>
        <p:blipFill>
          <a:blip r:embed="rId2"/>
          <a:stretch>
            <a:fillRect/>
          </a:stretch>
        </p:blipFill>
        <p:spPr>
          <a:xfrm>
            <a:off x="5701334" y="1325981"/>
            <a:ext cx="3329799" cy="2654606"/>
          </a:xfrm>
          <a:prstGeom prst="rect">
            <a:avLst/>
          </a:prstGeom>
        </p:spPr>
      </p:pic>
      <p:pic>
        <p:nvPicPr>
          <p:cNvPr id="5" name="Picture 4"/>
          <p:cNvPicPr>
            <a:picLocks noChangeAspect="1"/>
          </p:cNvPicPr>
          <p:nvPr/>
        </p:nvPicPr>
        <p:blipFill>
          <a:blip r:embed="rId3"/>
          <a:stretch>
            <a:fillRect/>
          </a:stretch>
        </p:blipFill>
        <p:spPr>
          <a:xfrm>
            <a:off x="6921306" y="4215557"/>
            <a:ext cx="1458376" cy="2043041"/>
          </a:xfrm>
          <a:prstGeom prst="rect">
            <a:avLst/>
          </a:prstGeom>
        </p:spPr>
      </p:pic>
    </p:spTree>
    <p:extLst>
      <p:ext uri="{BB962C8B-B14F-4D97-AF65-F5344CB8AC3E}">
        <p14:creationId xmlns:p14="http://schemas.microsoft.com/office/powerpoint/2010/main" val="20623331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2432" y="220285"/>
            <a:ext cx="8163996" cy="369332"/>
          </a:xfrm>
          <a:prstGeom prst="rect">
            <a:avLst/>
          </a:prstGeom>
          <a:noFill/>
        </p:spPr>
        <p:txBody>
          <a:bodyPr wrap="square" rtlCol="0">
            <a:spAutoFit/>
          </a:bodyPr>
          <a:lstStyle/>
          <a:p>
            <a:pPr algn="ctr"/>
            <a:r>
              <a:rPr lang="en-US" dirty="0" smtClean="0">
                <a:solidFill>
                  <a:prstClr val="black"/>
                </a:solidFill>
                <a:latin typeface="Calibri"/>
              </a:rPr>
              <a:t>Example</a:t>
            </a:r>
            <a:endParaRPr lang="en-US" dirty="0">
              <a:solidFill>
                <a:prstClr val="black"/>
              </a:solidFill>
              <a:latin typeface="Calibri"/>
            </a:endParaRPr>
          </a:p>
        </p:txBody>
      </p:sp>
      <p:cxnSp>
        <p:nvCxnSpPr>
          <p:cNvPr id="6" name="Straight Connector 5"/>
          <p:cNvCxnSpPr/>
          <p:nvPr/>
        </p:nvCxnSpPr>
        <p:spPr>
          <a:xfrm rot="5400000">
            <a:off x="-12912" y="1814114"/>
            <a:ext cx="158087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700612" y="1814115"/>
            <a:ext cx="158087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1413342" y="1814116"/>
            <a:ext cx="1580871"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776729" y="1024472"/>
            <a:ext cx="1426254" cy="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776729" y="1801156"/>
            <a:ext cx="1426254" cy="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776729" y="2605342"/>
            <a:ext cx="1426254" cy="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92497" y="940247"/>
            <a:ext cx="168464" cy="168454"/>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Oval 13"/>
          <p:cNvSpPr/>
          <p:nvPr/>
        </p:nvSpPr>
        <p:spPr>
          <a:xfrm>
            <a:off x="2118751" y="940247"/>
            <a:ext cx="168464" cy="168454"/>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Oval 14"/>
          <p:cNvSpPr/>
          <p:nvPr/>
        </p:nvSpPr>
        <p:spPr>
          <a:xfrm>
            <a:off x="1406021" y="940247"/>
            <a:ext cx="168464" cy="168454"/>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Oval 15"/>
          <p:cNvSpPr/>
          <p:nvPr/>
        </p:nvSpPr>
        <p:spPr>
          <a:xfrm>
            <a:off x="694086" y="1716929"/>
            <a:ext cx="168464" cy="168454"/>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Oval 16"/>
          <p:cNvSpPr/>
          <p:nvPr/>
        </p:nvSpPr>
        <p:spPr>
          <a:xfrm>
            <a:off x="1407610" y="1716931"/>
            <a:ext cx="168464" cy="168454"/>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p:cNvSpPr/>
          <p:nvPr/>
        </p:nvSpPr>
        <p:spPr>
          <a:xfrm>
            <a:off x="2118751" y="1716931"/>
            <a:ext cx="168464" cy="168454"/>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Oval 18"/>
          <p:cNvSpPr/>
          <p:nvPr/>
        </p:nvSpPr>
        <p:spPr>
          <a:xfrm>
            <a:off x="694086" y="2521115"/>
            <a:ext cx="168464" cy="168454"/>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p:cNvSpPr/>
          <p:nvPr/>
        </p:nvSpPr>
        <p:spPr>
          <a:xfrm>
            <a:off x="1407610" y="2521115"/>
            <a:ext cx="168464" cy="168454"/>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Oval 20"/>
          <p:cNvSpPr/>
          <p:nvPr/>
        </p:nvSpPr>
        <p:spPr>
          <a:xfrm>
            <a:off x="2118751" y="2521115"/>
            <a:ext cx="168464" cy="168454"/>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TextBox 21"/>
          <p:cNvSpPr txBox="1"/>
          <p:nvPr/>
        </p:nvSpPr>
        <p:spPr>
          <a:xfrm>
            <a:off x="492432" y="2297569"/>
            <a:ext cx="272133" cy="307777"/>
          </a:xfrm>
          <a:prstGeom prst="rect">
            <a:avLst/>
          </a:prstGeom>
          <a:noFill/>
        </p:spPr>
        <p:txBody>
          <a:bodyPr wrap="square" rtlCol="0">
            <a:spAutoFit/>
          </a:bodyPr>
          <a:lstStyle/>
          <a:p>
            <a:r>
              <a:rPr lang="en-US" sz="1400" dirty="0" smtClean="0">
                <a:solidFill>
                  <a:prstClr val="black"/>
                </a:solidFill>
                <a:latin typeface="Calibri"/>
              </a:rPr>
              <a:t>7</a:t>
            </a:r>
            <a:endParaRPr lang="en-US" sz="1400" dirty="0">
              <a:solidFill>
                <a:prstClr val="black"/>
              </a:solidFill>
              <a:latin typeface="Calibri"/>
            </a:endParaRPr>
          </a:p>
        </p:txBody>
      </p:sp>
      <p:sp>
        <p:nvSpPr>
          <p:cNvPr id="23" name="TextBox 22"/>
          <p:cNvSpPr txBox="1"/>
          <p:nvPr/>
        </p:nvSpPr>
        <p:spPr>
          <a:xfrm>
            <a:off x="1219709" y="2297569"/>
            <a:ext cx="272133" cy="307777"/>
          </a:xfrm>
          <a:prstGeom prst="rect">
            <a:avLst/>
          </a:prstGeom>
          <a:noFill/>
        </p:spPr>
        <p:txBody>
          <a:bodyPr wrap="square" rtlCol="0">
            <a:spAutoFit/>
          </a:bodyPr>
          <a:lstStyle/>
          <a:p>
            <a:r>
              <a:rPr lang="en-US" sz="1400" dirty="0" smtClean="0">
                <a:solidFill>
                  <a:prstClr val="black"/>
                </a:solidFill>
                <a:latin typeface="Calibri"/>
              </a:rPr>
              <a:t>8</a:t>
            </a:r>
            <a:endParaRPr lang="en-US" sz="1400" dirty="0">
              <a:solidFill>
                <a:prstClr val="black"/>
              </a:solidFill>
              <a:latin typeface="Calibri"/>
            </a:endParaRPr>
          </a:p>
        </p:txBody>
      </p:sp>
      <p:sp>
        <p:nvSpPr>
          <p:cNvPr id="24" name="TextBox 23"/>
          <p:cNvSpPr txBox="1"/>
          <p:nvPr/>
        </p:nvSpPr>
        <p:spPr>
          <a:xfrm>
            <a:off x="1932439" y="2297569"/>
            <a:ext cx="272133" cy="307777"/>
          </a:xfrm>
          <a:prstGeom prst="rect">
            <a:avLst/>
          </a:prstGeom>
          <a:noFill/>
        </p:spPr>
        <p:txBody>
          <a:bodyPr wrap="square" rtlCol="0">
            <a:spAutoFit/>
          </a:bodyPr>
          <a:lstStyle/>
          <a:p>
            <a:r>
              <a:rPr lang="en-US" sz="1400" dirty="0" smtClean="0">
                <a:solidFill>
                  <a:prstClr val="black"/>
                </a:solidFill>
                <a:latin typeface="Calibri"/>
              </a:rPr>
              <a:t>9</a:t>
            </a:r>
            <a:endParaRPr lang="en-US" sz="1400" dirty="0">
              <a:solidFill>
                <a:prstClr val="black"/>
              </a:solidFill>
              <a:latin typeface="Calibri"/>
            </a:endParaRPr>
          </a:p>
        </p:txBody>
      </p:sp>
      <p:sp>
        <p:nvSpPr>
          <p:cNvPr id="25" name="TextBox 24"/>
          <p:cNvSpPr txBox="1"/>
          <p:nvPr/>
        </p:nvSpPr>
        <p:spPr>
          <a:xfrm>
            <a:off x="1930850" y="1493381"/>
            <a:ext cx="272133" cy="307777"/>
          </a:xfrm>
          <a:prstGeom prst="rect">
            <a:avLst/>
          </a:prstGeom>
          <a:noFill/>
        </p:spPr>
        <p:txBody>
          <a:bodyPr wrap="square" rtlCol="0">
            <a:spAutoFit/>
          </a:bodyPr>
          <a:lstStyle/>
          <a:p>
            <a:r>
              <a:rPr lang="en-US" sz="1400" dirty="0" smtClean="0">
                <a:solidFill>
                  <a:prstClr val="black"/>
                </a:solidFill>
                <a:latin typeface="Calibri"/>
              </a:rPr>
              <a:t>6</a:t>
            </a:r>
            <a:endParaRPr lang="en-US" sz="1400" dirty="0">
              <a:solidFill>
                <a:prstClr val="black"/>
              </a:solidFill>
              <a:latin typeface="Calibri"/>
            </a:endParaRPr>
          </a:p>
        </p:txBody>
      </p:sp>
      <p:sp>
        <p:nvSpPr>
          <p:cNvPr id="26" name="TextBox 25"/>
          <p:cNvSpPr txBox="1"/>
          <p:nvPr/>
        </p:nvSpPr>
        <p:spPr>
          <a:xfrm>
            <a:off x="1219709" y="1493381"/>
            <a:ext cx="272133" cy="307777"/>
          </a:xfrm>
          <a:prstGeom prst="rect">
            <a:avLst/>
          </a:prstGeom>
          <a:noFill/>
        </p:spPr>
        <p:txBody>
          <a:bodyPr wrap="square" rtlCol="0">
            <a:spAutoFit/>
          </a:bodyPr>
          <a:lstStyle/>
          <a:p>
            <a:r>
              <a:rPr lang="en-US" sz="1400" dirty="0" smtClean="0">
                <a:solidFill>
                  <a:prstClr val="black"/>
                </a:solidFill>
                <a:latin typeface="Calibri"/>
              </a:rPr>
              <a:t>5</a:t>
            </a:r>
            <a:endParaRPr lang="en-US" sz="1400" dirty="0">
              <a:solidFill>
                <a:prstClr val="black"/>
              </a:solidFill>
              <a:latin typeface="Calibri"/>
            </a:endParaRPr>
          </a:p>
        </p:txBody>
      </p:sp>
      <p:sp>
        <p:nvSpPr>
          <p:cNvPr id="27" name="TextBox 26"/>
          <p:cNvSpPr txBox="1"/>
          <p:nvPr/>
        </p:nvSpPr>
        <p:spPr>
          <a:xfrm>
            <a:off x="492432" y="1493381"/>
            <a:ext cx="272133" cy="307777"/>
          </a:xfrm>
          <a:prstGeom prst="rect">
            <a:avLst/>
          </a:prstGeom>
          <a:noFill/>
        </p:spPr>
        <p:txBody>
          <a:bodyPr wrap="square" rtlCol="0">
            <a:spAutoFit/>
          </a:bodyPr>
          <a:lstStyle/>
          <a:p>
            <a:r>
              <a:rPr lang="en-US" sz="1400" dirty="0" smtClean="0">
                <a:solidFill>
                  <a:prstClr val="black"/>
                </a:solidFill>
                <a:latin typeface="Calibri"/>
              </a:rPr>
              <a:t>4</a:t>
            </a:r>
            <a:endParaRPr lang="en-US" sz="1400" dirty="0">
              <a:solidFill>
                <a:prstClr val="black"/>
              </a:solidFill>
              <a:latin typeface="Calibri"/>
            </a:endParaRPr>
          </a:p>
        </p:txBody>
      </p:sp>
      <p:sp>
        <p:nvSpPr>
          <p:cNvPr id="28" name="TextBox 27"/>
          <p:cNvSpPr txBox="1"/>
          <p:nvPr/>
        </p:nvSpPr>
        <p:spPr>
          <a:xfrm>
            <a:off x="2015082" y="632470"/>
            <a:ext cx="272133" cy="307777"/>
          </a:xfrm>
          <a:prstGeom prst="rect">
            <a:avLst/>
          </a:prstGeom>
          <a:noFill/>
        </p:spPr>
        <p:txBody>
          <a:bodyPr wrap="square" rtlCol="0">
            <a:spAutoFit/>
          </a:bodyPr>
          <a:lstStyle/>
          <a:p>
            <a:r>
              <a:rPr lang="en-US" sz="1400" dirty="0" smtClean="0">
                <a:solidFill>
                  <a:prstClr val="black"/>
                </a:solidFill>
                <a:latin typeface="Calibri"/>
              </a:rPr>
              <a:t>3</a:t>
            </a:r>
            <a:endParaRPr lang="en-US" sz="1400" dirty="0">
              <a:solidFill>
                <a:prstClr val="black"/>
              </a:solidFill>
              <a:latin typeface="Calibri"/>
            </a:endParaRPr>
          </a:p>
        </p:txBody>
      </p:sp>
      <p:sp>
        <p:nvSpPr>
          <p:cNvPr id="29" name="TextBox 28"/>
          <p:cNvSpPr txBox="1"/>
          <p:nvPr/>
        </p:nvSpPr>
        <p:spPr>
          <a:xfrm>
            <a:off x="558019" y="632470"/>
            <a:ext cx="272133" cy="307777"/>
          </a:xfrm>
          <a:prstGeom prst="rect">
            <a:avLst/>
          </a:prstGeom>
          <a:noFill/>
        </p:spPr>
        <p:txBody>
          <a:bodyPr wrap="square" rtlCol="0">
            <a:spAutoFit/>
          </a:bodyPr>
          <a:lstStyle/>
          <a:p>
            <a:r>
              <a:rPr lang="en-US" sz="1400" dirty="0" smtClean="0">
                <a:solidFill>
                  <a:prstClr val="black"/>
                </a:solidFill>
                <a:latin typeface="Calibri"/>
              </a:rPr>
              <a:t>1</a:t>
            </a:r>
            <a:endParaRPr lang="en-US" sz="1400" dirty="0">
              <a:solidFill>
                <a:prstClr val="black"/>
              </a:solidFill>
              <a:latin typeface="Calibri"/>
            </a:endParaRPr>
          </a:p>
        </p:txBody>
      </p:sp>
      <p:sp>
        <p:nvSpPr>
          <p:cNvPr id="30" name="TextBox 29"/>
          <p:cNvSpPr txBox="1"/>
          <p:nvPr/>
        </p:nvSpPr>
        <p:spPr>
          <a:xfrm>
            <a:off x="1271543" y="632470"/>
            <a:ext cx="272133" cy="307777"/>
          </a:xfrm>
          <a:prstGeom prst="rect">
            <a:avLst/>
          </a:prstGeom>
          <a:noFill/>
        </p:spPr>
        <p:txBody>
          <a:bodyPr wrap="square" rtlCol="0">
            <a:spAutoFit/>
          </a:bodyPr>
          <a:lstStyle/>
          <a:p>
            <a:r>
              <a:rPr lang="en-US" sz="1400" dirty="0" smtClean="0">
                <a:solidFill>
                  <a:prstClr val="black"/>
                </a:solidFill>
                <a:latin typeface="Calibri"/>
              </a:rPr>
              <a:t>2</a:t>
            </a:r>
            <a:endParaRPr lang="en-US" sz="1400" dirty="0">
              <a:solidFill>
                <a:prstClr val="black"/>
              </a:solidFill>
              <a:latin typeface="Calibri"/>
            </a:endParaRPr>
          </a:p>
        </p:txBody>
      </p:sp>
      <p:sp>
        <p:nvSpPr>
          <p:cNvPr id="31" name="TextBox 30"/>
          <p:cNvSpPr txBox="1"/>
          <p:nvPr/>
        </p:nvSpPr>
        <p:spPr>
          <a:xfrm>
            <a:off x="2682456" y="940247"/>
            <a:ext cx="5637045" cy="1077218"/>
          </a:xfrm>
          <a:prstGeom prst="rect">
            <a:avLst/>
          </a:prstGeom>
          <a:noFill/>
        </p:spPr>
        <p:txBody>
          <a:bodyPr wrap="square" rtlCol="0">
            <a:spAutoFit/>
          </a:bodyPr>
          <a:lstStyle/>
          <a:p>
            <a:pPr algn="ctr"/>
            <a:r>
              <a:rPr lang="en-US" sz="1600" dirty="0" smtClean="0">
                <a:solidFill>
                  <a:prstClr val="black"/>
                </a:solidFill>
                <a:latin typeface="Calibri"/>
              </a:rPr>
              <a:t>Nodes: {1,2,…,9}		Links: {e</a:t>
            </a:r>
            <a:r>
              <a:rPr lang="en-US" sz="1600" baseline="-25000" dirty="0" smtClean="0">
                <a:solidFill>
                  <a:prstClr val="black"/>
                </a:solidFill>
                <a:latin typeface="Calibri"/>
              </a:rPr>
              <a:t>12</a:t>
            </a:r>
            <a:r>
              <a:rPr lang="en-US" sz="1600" dirty="0" smtClean="0">
                <a:solidFill>
                  <a:prstClr val="black"/>
                </a:solidFill>
                <a:latin typeface="Calibri"/>
              </a:rPr>
              <a:t>,e</a:t>
            </a:r>
            <a:r>
              <a:rPr lang="en-US" sz="1600" baseline="-25000" dirty="0" smtClean="0">
                <a:solidFill>
                  <a:prstClr val="black"/>
                </a:solidFill>
                <a:latin typeface="Calibri"/>
              </a:rPr>
              <a:t>14</a:t>
            </a:r>
            <a:r>
              <a:rPr lang="en-US" sz="1600" dirty="0" smtClean="0">
                <a:solidFill>
                  <a:prstClr val="black"/>
                </a:solidFill>
                <a:latin typeface="Calibri"/>
              </a:rPr>
              <a:t>,e</a:t>
            </a:r>
            <a:r>
              <a:rPr lang="en-US" sz="1600" baseline="-25000" dirty="0" smtClean="0">
                <a:solidFill>
                  <a:prstClr val="black"/>
                </a:solidFill>
                <a:latin typeface="Calibri"/>
              </a:rPr>
              <a:t>23</a:t>
            </a:r>
            <a:r>
              <a:rPr lang="en-US" sz="1600" dirty="0" smtClean="0">
                <a:solidFill>
                  <a:prstClr val="black"/>
                </a:solidFill>
                <a:latin typeface="Calibri"/>
              </a:rPr>
              <a:t>,…,e</a:t>
            </a:r>
            <a:r>
              <a:rPr lang="en-US" sz="1600" baseline="-25000" dirty="0" smtClean="0">
                <a:solidFill>
                  <a:prstClr val="black"/>
                </a:solidFill>
                <a:latin typeface="Calibri"/>
              </a:rPr>
              <a:t>89</a:t>
            </a:r>
            <a:r>
              <a:rPr lang="en-US" sz="1600" dirty="0" smtClean="0">
                <a:solidFill>
                  <a:prstClr val="black"/>
                </a:solidFill>
                <a:latin typeface="Calibri"/>
              </a:rPr>
              <a:t>} = 12 total</a:t>
            </a:r>
          </a:p>
          <a:p>
            <a:pPr algn="ctr"/>
            <a:r>
              <a:rPr lang="en-US" sz="1600" dirty="0" smtClean="0">
                <a:solidFill>
                  <a:prstClr val="black"/>
                </a:solidFill>
                <a:latin typeface="Calibri"/>
              </a:rPr>
              <a:t>Goal is to reach node </a:t>
            </a:r>
            <a:r>
              <a:rPr lang="en-US" sz="1600" dirty="0" err="1" smtClean="0">
                <a:solidFill>
                  <a:prstClr val="black"/>
                </a:solidFill>
                <a:latin typeface="Calibri"/>
              </a:rPr>
              <a:t>s</a:t>
            </a:r>
            <a:r>
              <a:rPr lang="en-US" sz="1600" dirty="0" smtClean="0">
                <a:solidFill>
                  <a:prstClr val="black"/>
                </a:solidFill>
                <a:latin typeface="Calibri"/>
              </a:rPr>
              <a:t> = 9</a:t>
            </a:r>
          </a:p>
          <a:p>
            <a:pPr algn="ctr"/>
            <a:endParaRPr lang="en-US" sz="1600" dirty="0" smtClean="0">
              <a:solidFill>
                <a:prstClr val="black"/>
              </a:solidFill>
              <a:latin typeface="Calibri"/>
            </a:endParaRPr>
          </a:p>
          <a:p>
            <a:endParaRPr lang="en-US" sz="1600" dirty="0">
              <a:solidFill>
                <a:prstClr val="black"/>
              </a:solidFill>
              <a:latin typeface="Calibri"/>
            </a:endParaRPr>
          </a:p>
        </p:txBody>
      </p:sp>
      <p:sp>
        <p:nvSpPr>
          <p:cNvPr id="32" name="TextBox 31"/>
          <p:cNvSpPr txBox="1"/>
          <p:nvPr/>
        </p:nvSpPr>
        <p:spPr>
          <a:xfrm>
            <a:off x="3472938" y="1462602"/>
            <a:ext cx="5183490" cy="338554"/>
          </a:xfrm>
          <a:prstGeom prst="rect">
            <a:avLst/>
          </a:prstGeom>
          <a:noFill/>
        </p:spPr>
        <p:txBody>
          <a:bodyPr wrap="square" rtlCol="0">
            <a:spAutoFit/>
          </a:bodyPr>
          <a:lstStyle/>
          <a:p>
            <a:r>
              <a:rPr lang="en-US" sz="1600" dirty="0" smtClean="0">
                <a:solidFill>
                  <a:prstClr val="black"/>
                </a:solidFill>
                <a:latin typeface="Calibri"/>
              </a:rPr>
              <a:t>Possible controls: </a:t>
            </a:r>
            <a:endParaRPr lang="en-US" sz="1600" dirty="0">
              <a:solidFill>
                <a:prstClr val="black"/>
              </a:solidFill>
              <a:latin typeface="Calibri"/>
            </a:endParaRPr>
          </a:p>
        </p:txBody>
      </p:sp>
      <p:pic>
        <p:nvPicPr>
          <p:cNvPr id="33" name="Picture 32" descr="latex-image-1.pdf"/>
          <p:cNvPicPr>
            <a:picLocks noChangeAspect="1"/>
          </p:cNvPicPr>
          <p:nvPr/>
        </p:nvPicPr>
        <p:blipFill>
          <a:blip r:embed="rId2"/>
          <a:stretch>
            <a:fillRect/>
          </a:stretch>
        </p:blipFill>
        <p:spPr>
          <a:xfrm>
            <a:off x="5182646" y="1504383"/>
            <a:ext cx="1866900" cy="254000"/>
          </a:xfrm>
          <a:prstGeom prst="rect">
            <a:avLst/>
          </a:prstGeom>
        </p:spPr>
      </p:pic>
      <p:sp>
        <p:nvSpPr>
          <p:cNvPr id="34" name="TextBox 33"/>
          <p:cNvSpPr txBox="1"/>
          <p:nvPr/>
        </p:nvSpPr>
        <p:spPr>
          <a:xfrm>
            <a:off x="2915713" y="1858572"/>
            <a:ext cx="5740715" cy="830997"/>
          </a:xfrm>
          <a:prstGeom prst="rect">
            <a:avLst/>
          </a:prstGeom>
          <a:noFill/>
        </p:spPr>
        <p:txBody>
          <a:bodyPr wrap="square" rtlCol="0">
            <a:spAutoFit/>
          </a:bodyPr>
          <a:lstStyle/>
          <a:p>
            <a:r>
              <a:rPr lang="en-US" sz="1600" dirty="0" smtClean="0">
                <a:solidFill>
                  <a:prstClr val="black"/>
                </a:solidFill>
                <a:latin typeface="Calibri"/>
              </a:rPr>
              <a:t>Link state </a:t>
            </a:r>
            <a:r>
              <a:rPr lang="en-US" sz="1600" dirty="0" err="1" smtClean="0">
                <a:solidFill>
                  <a:prstClr val="black"/>
                </a:solidFill>
                <a:latin typeface="Calibri"/>
              </a:rPr>
              <a:t>q</a:t>
            </a:r>
            <a:r>
              <a:rPr lang="en-US" sz="1600" dirty="0" smtClean="0">
                <a:solidFill>
                  <a:prstClr val="black"/>
                </a:solidFill>
                <a:latin typeface="Calibri"/>
              </a:rPr>
              <a:t>:				  if all links are working at time 0</a:t>
            </a:r>
          </a:p>
          <a:p>
            <a:endParaRPr lang="en-US" sz="1600" dirty="0" smtClean="0">
              <a:solidFill>
                <a:prstClr val="black"/>
              </a:solidFill>
              <a:latin typeface="Calibri"/>
            </a:endParaRPr>
          </a:p>
          <a:p>
            <a:endParaRPr lang="en-US" sz="1600" dirty="0">
              <a:solidFill>
                <a:prstClr val="black"/>
              </a:solidFill>
              <a:latin typeface="Calibri"/>
            </a:endParaRPr>
          </a:p>
        </p:txBody>
      </p:sp>
      <p:pic>
        <p:nvPicPr>
          <p:cNvPr id="35" name="Picture 34" descr="latex-image-1.pdf"/>
          <p:cNvPicPr>
            <a:picLocks noChangeAspect="1"/>
          </p:cNvPicPr>
          <p:nvPr/>
        </p:nvPicPr>
        <p:blipFill>
          <a:blip r:embed="rId3"/>
          <a:stretch>
            <a:fillRect/>
          </a:stretch>
        </p:blipFill>
        <p:spPr>
          <a:xfrm>
            <a:off x="4157663" y="1920875"/>
            <a:ext cx="1689100" cy="254000"/>
          </a:xfrm>
          <a:prstGeom prst="rect">
            <a:avLst/>
          </a:prstGeom>
        </p:spPr>
      </p:pic>
      <p:pic>
        <p:nvPicPr>
          <p:cNvPr id="36" name="Picture 35" descr="latex-image-1.pdf"/>
          <p:cNvPicPr>
            <a:picLocks noChangeAspect="1"/>
          </p:cNvPicPr>
          <p:nvPr/>
        </p:nvPicPr>
        <p:blipFill>
          <a:blip r:embed="rId4"/>
          <a:stretch>
            <a:fillRect/>
          </a:stretch>
        </p:blipFill>
        <p:spPr>
          <a:xfrm>
            <a:off x="2685650" y="3484956"/>
            <a:ext cx="2184400" cy="254000"/>
          </a:xfrm>
          <a:prstGeom prst="rect">
            <a:avLst/>
          </a:prstGeom>
        </p:spPr>
      </p:pic>
      <p:sp>
        <p:nvSpPr>
          <p:cNvPr id="37" name="TextBox 36"/>
          <p:cNvSpPr txBox="1"/>
          <p:nvPr/>
        </p:nvSpPr>
        <p:spPr>
          <a:xfrm>
            <a:off x="4870050" y="3374714"/>
            <a:ext cx="4358991" cy="584776"/>
          </a:xfrm>
          <a:prstGeom prst="rect">
            <a:avLst/>
          </a:prstGeom>
          <a:noFill/>
        </p:spPr>
        <p:txBody>
          <a:bodyPr wrap="square" rtlCol="0">
            <a:spAutoFit/>
          </a:bodyPr>
          <a:lstStyle/>
          <a:p>
            <a:r>
              <a:rPr lang="en-US" sz="1600" dirty="0" smtClean="0">
                <a:solidFill>
                  <a:prstClr val="black"/>
                </a:solidFill>
                <a:latin typeface="Calibri"/>
              </a:rPr>
              <a:t>i.e. once we choose a feasible node to move to given q</a:t>
            </a:r>
            <a:r>
              <a:rPr lang="en-US" sz="1600" baseline="-25000" dirty="0" smtClean="0">
                <a:solidFill>
                  <a:prstClr val="black"/>
                </a:solidFill>
                <a:latin typeface="Calibri"/>
              </a:rPr>
              <a:t>t</a:t>
            </a:r>
            <a:r>
              <a:rPr lang="en-US" sz="1600" dirty="0" smtClean="0">
                <a:solidFill>
                  <a:prstClr val="black"/>
                </a:solidFill>
                <a:latin typeface="Calibri"/>
              </a:rPr>
              <a:t>, we move to that node with probability 1 </a:t>
            </a:r>
            <a:endParaRPr lang="en-US" sz="1600" dirty="0">
              <a:solidFill>
                <a:prstClr val="black"/>
              </a:solidFill>
              <a:latin typeface="Calibri"/>
            </a:endParaRPr>
          </a:p>
        </p:txBody>
      </p:sp>
      <p:sp>
        <p:nvSpPr>
          <p:cNvPr id="38" name="TextBox 37"/>
          <p:cNvSpPr txBox="1"/>
          <p:nvPr/>
        </p:nvSpPr>
        <p:spPr>
          <a:xfrm>
            <a:off x="492432" y="3431179"/>
            <a:ext cx="2573031" cy="615553"/>
          </a:xfrm>
          <a:prstGeom prst="rect">
            <a:avLst/>
          </a:prstGeom>
          <a:noFill/>
        </p:spPr>
        <p:txBody>
          <a:bodyPr wrap="square" rtlCol="0">
            <a:spAutoFit/>
          </a:bodyPr>
          <a:lstStyle/>
          <a:p>
            <a:r>
              <a:rPr lang="en-US" sz="1600" dirty="0" smtClean="0">
                <a:solidFill>
                  <a:prstClr val="black"/>
                </a:solidFill>
                <a:latin typeface="Calibri"/>
              </a:rPr>
              <a:t>State transition function:</a:t>
            </a:r>
          </a:p>
          <a:p>
            <a:endParaRPr lang="en-US" dirty="0">
              <a:solidFill>
                <a:prstClr val="black"/>
              </a:solidFill>
              <a:latin typeface="Calibri"/>
            </a:endParaRPr>
          </a:p>
        </p:txBody>
      </p:sp>
      <p:pic>
        <p:nvPicPr>
          <p:cNvPr id="39" name="Picture 38" descr="latex-image-1.pdf"/>
          <p:cNvPicPr>
            <a:picLocks noChangeAspect="1"/>
          </p:cNvPicPr>
          <p:nvPr/>
        </p:nvPicPr>
        <p:blipFill>
          <a:blip r:embed="rId5"/>
          <a:stretch>
            <a:fillRect/>
          </a:stretch>
        </p:blipFill>
        <p:spPr>
          <a:xfrm>
            <a:off x="776729" y="4005656"/>
            <a:ext cx="3124200" cy="698500"/>
          </a:xfrm>
          <a:prstGeom prst="rect">
            <a:avLst/>
          </a:prstGeom>
        </p:spPr>
      </p:pic>
      <p:sp>
        <p:nvSpPr>
          <p:cNvPr id="40" name="TextBox 39"/>
          <p:cNvSpPr txBox="1"/>
          <p:nvPr/>
        </p:nvSpPr>
        <p:spPr>
          <a:xfrm>
            <a:off x="4090988" y="4216009"/>
            <a:ext cx="4744981" cy="338554"/>
          </a:xfrm>
          <a:prstGeom prst="rect">
            <a:avLst/>
          </a:prstGeom>
          <a:noFill/>
        </p:spPr>
        <p:txBody>
          <a:bodyPr wrap="square" rtlCol="0">
            <a:spAutoFit/>
          </a:bodyPr>
          <a:lstStyle/>
          <a:p>
            <a:r>
              <a:rPr lang="en-US" sz="1600" dirty="0" smtClean="0">
                <a:solidFill>
                  <a:prstClr val="black"/>
                </a:solidFill>
                <a:latin typeface="Calibri"/>
              </a:rPr>
              <a:t>with</a:t>
            </a:r>
            <a:endParaRPr lang="en-US" sz="1600" dirty="0">
              <a:solidFill>
                <a:prstClr val="black"/>
              </a:solidFill>
              <a:latin typeface="Calibri"/>
            </a:endParaRPr>
          </a:p>
        </p:txBody>
      </p:sp>
      <p:sp>
        <p:nvSpPr>
          <p:cNvPr id="42" name="TextBox 41"/>
          <p:cNvSpPr txBox="1"/>
          <p:nvPr/>
        </p:nvSpPr>
        <p:spPr>
          <a:xfrm>
            <a:off x="558019" y="4755570"/>
            <a:ext cx="8098409" cy="1569660"/>
          </a:xfrm>
          <a:prstGeom prst="rect">
            <a:avLst/>
          </a:prstGeom>
          <a:noFill/>
        </p:spPr>
        <p:txBody>
          <a:bodyPr wrap="square" rtlCol="0">
            <a:spAutoFit/>
          </a:bodyPr>
          <a:lstStyle/>
          <a:p>
            <a:r>
              <a:rPr lang="en-US" sz="1600" dirty="0" smtClean="0">
                <a:solidFill>
                  <a:prstClr val="black"/>
                </a:solidFill>
                <a:latin typeface="Calibri"/>
              </a:rPr>
              <a:t>So at each time step we choose a node </a:t>
            </a:r>
            <a:r>
              <a:rPr lang="en-US" sz="1600" dirty="0" err="1" smtClean="0">
                <a:solidFill>
                  <a:prstClr val="black"/>
                </a:solidFill>
                <a:latin typeface="Calibri"/>
              </a:rPr>
              <a:t>u</a:t>
            </a:r>
            <a:r>
              <a:rPr lang="en-US" sz="1600" baseline="-25000" dirty="0" err="1" smtClean="0">
                <a:solidFill>
                  <a:prstClr val="black"/>
                </a:solidFill>
                <a:latin typeface="Calibri"/>
              </a:rPr>
              <a:t>t</a:t>
            </a:r>
            <a:r>
              <a:rPr lang="en-US" sz="1600" dirty="0" smtClean="0">
                <a:solidFill>
                  <a:prstClr val="black"/>
                </a:solidFill>
                <a:latin typeface="Calibri"/>
              </a:rPr>
              <a:t> to travel to based on current location and current state of the links.  </a:t>
            </a:r>
          </a:p>
          <a:p>
            <a:r>
              <a:rPr lang="en-US" sz="1600" dirty="0" smtClean="0">
                <a:solidFill>
                  <a:prstClr val="black"/>
                </a:solidFill>
                <a:latin typeface="Calibri"/>
              </a:rPr>
              <a:t>Our “look-up table” is given by the function               , which tells us where to go next based on current state.  We find              by solving </a:t>
            </a:r>
          </a:p>
          <a:p>
            <a:endParaRPr lang="en-US" sz="1600" dirty="0" smtClean="0">
              <a:solidFill>
                <a:prstClr val="black"/>
              </a:solidFill>
              <a:latin typeface="Calibri"/>
            </a:endParaRPr>
          </a:p>
          <a:p>
            <a:endParaRPr lang="en-US" sz="1600" dirty="0">
              <a:solidFill>
                <a:prstClr val="black"/>
              </a:solidFill>
              <a:latin typeface="Calibri"/>
            </a:endParaRPr>
          </a:p>
        </p:txBody>
      </p:sp>
      <p:sp>
        <p:nvSpPr>
          <p:cNvPr id="43" name="TextBox 42"/>
          <p:cNvSpPr txBox="1"/>
          <p:nvPr/>
        </p:nvSpPr>
        <p:spPr>
          <a:xfrm>
            <a:off x="2915713" y="2284828"/>
            <a:ext cx="5740715" cy="584776"/>
          </a:xfrm>
          <a:prstGeom prst="rect">
            <a:avLst/>
          </a:prstGeom>
          <a:noFill/>
        </p:spPr>
        <p:txBody>
          <a:bodyPr wrap="square" rtlCol="0">
            <a:spAutoFit/>
          </a:bodyPr>
          <a:lstStyle/>
          <a:p>
            <a:r>
              <a:rPr lang="en-US" sz="1600" dirty="0" smtClean="0">
                <a:solidFill>
                  <a:prstClr val="black"/>
                </a:solidFill>
                <a:latin typeface="Calibri"/>
              </a:rPr>
              <a:t>Link costs:</a:t>
            </a:r>
          </a:p>
          <a:p>
            <a:r>
              <a:rPr lang="en-US" sz="1600" dirty="0" smtClean="0">
                <a:solidFill>
                  <a:prstClr val="black"/>
                </a:solidFill>
                <a:latin typeface="Calibri"/>
              </a:rPr>
              <a:t>	i.e. c</a:t>
            </a:r>
            <a:r>
              <a:rPr lang="en-US" sz="1600" baseline="-25000" dirty="0" smtClean="0">
                <a:solidFill>
                  <a:prstClr val="black"/>
                </a:solidFill>
                <a:latin typeface="Calibri"/>
              </a:rPr>
              <a:t>12</a:t>
            </a:r>
            <a:r>
              <a:rPr lang="en-US" sz="1600" dirty="0" smtClean="0">
                <a:solidFill>
                  <a:prstClr val="black"/>
                </a:solidFill>
                <a:latin typeface="Calibri"/>
              </a:rPr>
              <a:t>=1, c</a:t>
            </a:r>
            <a:r>
              <a:rPr lang="en-US" sz="1600" baseline="-25000" dirty="0" smtClean="0">
                <a:solidFill>
                  <a:prstClr val="black"/>
                </a:solidFill>
                <a:latin typeface="Calibri"/>
              </a:rPr>
              <a:t>14</a:t>
            </a:r>
            <a:r>
              <a:rPr lang="en-US" sz="1600" dirty="0" smtClean="0">
                <a:solidFill>
                  <a:prstClr val="black"/>
                </a:solidFill>
                <a:latin typeface="Calibri"/>
              </a:rPr>
              <a:t>=2, etc.</a:t>
            </a:r>
          </a:p>
        </p:txBody>
      </p:sp>
      <p:pic>
        <p:nvPicPr>
          <p:cNvPr id="45" name="Picture 44" descr="latex-image-1.pdf"/>
          <p:cNvPicPr>
            <a:picLocks noChangeAspect="1"/>
          </p:cNvPicPr>
          <p:nvPr/>
        </p:nvPicPr>
        <p:blipFill>
          <a:blip r:embed="rId6"/>
          <a:stretch>
            <a:fillRect/>
          </a:stretch>
        </p:blipFill>
        <p:spPr>
          <a:xfrm>
            <a:off x="4336650" y="5357813"/>
            <a:ext cx="533400" cy="254000"/>
          </a:xfrm>
          <a:prstGeom prst="rect">
            <a:avLst/>
          </a:prstGeom>
        </p:spPr>
      </p:pic>
      <p:pic>
        <p:nvPicPr>
          <p:cNvPr id="46" name="Picture 45" descr="latex-image-1.pdf"/>
          <p:cNvPicPr>
            <a:picLocks noChangeAspect="1"/>
          </p:cNvPicPr>
          <p:nvPr/>
        </p:nvPicPr>
        <p:blipFill>
          <a:blip r:embed="rId6"/>
          <a:stretch>
            <a:fillRect/>
          </a:stretch>
        </p:blipFill>
        <p:spPr>
          <a:xfrm>
            <a:off x="2532063" y="5611813"/>
            <a:ext cx="533400" cy="254000"/>
          </a:xfrm>
          <a:prstGeom prst="rect">
            <a:avLst/>
          </a:prstGeom>
        </p:spPr>
      </p:pic>
      <p:pic>
        <p:nvPicPr>
          <p:cNvPr id="47" name="Picture 46" descr="latex-image-1.pdf"/>
          <p:cNvPicPr>
            <a:picLocks noChangeAspect="1"/>
          </p:cNvPicPr>
          <p:nvPr/>
        </p:nvPicPr>
        <p:blipFill>
          <a:blip r:embed="rId7"/>
          <a:stretch>
            <a:fillRect/>
          </a:stretch>
        </p:blipFill>
        <p:spPr>
          <a:xfrm>
            <a:off x="1349375" y="5899150"/>
            <a:ext cx="6451600" cy="927100"/>
          </a:xfrm>
          <a:prstGeom prst="rect">
            <a:avLst/>
          </a:prstGeom>
        </p:spPr>
      </p:pic>
      <p:pic>
        <p:nvPicPr>
          <p:cNvPr id="48" name="Picture 47" descr="latex-image-1.pdf"/>
          <p:cNvPicPr>
            <a:picLocks noChangeAspect="1"/>
          </p:cNvPicPr>
          <p:nvPr/>
        </p:nvPicPr>
        <p:blipFill>
          <a:blip r:embed="rId8"/>
          <a:stretch>
            <a:fillRect/>
          </a:stretch>
        </p:blipFill>
        <p:spPr>
          <a:xfrm>
            <a:off x="4624388" y="4046732"/>
            <a:ext cx="2895600" cy="711200"/>
          </a:xfrm>
          <a:prstGeom prst="rect">
            <a:avLst/>
          </a:prstGeom>
        </p:spPr>
      </p:pic>
      <p:sp>
        <p:nvSpPr>
          <p:cNvPr id="49" name="TextBox 48"/>
          <p:cNvSpPr txBox="1"/>
          <p:nvPr/>
        </p:nvSpPr>
        <p:spPr>
          <a:xfrm>
            <a:off x="992216" y="1550795"/>
            <a:ext cx="357159" cy="307777"/>
          </a:xfrm>
          <a:prstGeom prst="rect">
            <a:avLst/>
          </a:prstGeom>
          <a:noFill/>
        </p:spPr>
        <p:txBody>
          <a:bodyPr wrap="square" rtlCol="0">
            <a:spAutoFit/>
          </a:bodyPr>
          <a:lstStyle/>
          <a:p>
            <a:r>
              <a:rPr lang="en-US" sz="1400" dirty="0" smtClean="0">
                <a:solidFill>
                  <a:srgbClr val="FF0000"/>
                </a:solidFill>
                <a:latin typeface="Calibri"/>
              </a:rPr>
              <a:t>1</a:t>
            </a:r>
            <a:endParaRPr lang="en-US" sz="1400" dirty="0">
              <a:solidFill>
                <a:srgbClr val="FF0000"/>
              </a:solidFill>
              <a:latin typeface="Calibri"/>
            </a:endParaRPr>
          </a:p>
        </p:txBody>
      </p:sp>
      <p:sp>
        <p:nvSpPr>
          <p:cNvPr id="50" name="TextBox 49"/>
          <p:cNvSpPr txBox="1"/>
          <p:nvPr/>
        </p:nvSpPr>
        <p:spPr>
          <a:xfrm>
            <a:off x="1657923" y="786358"/>
            <a:ext cx="357159" cy="307777"/>
          </a:xfrm>
          <a:prstGeom prst="rect">
            <a:avLst/>
          </a:prstGeom>
          <a:noFill/>
        </p:spPr>
        <p:txBody>
          <a:bodyPr wrap="square" rtlCol="0">
            <a:spAutoFit/>
          </a:bodyPr>
          <a:lstStyle/>
          <a:p>
            <a:r>
              <a:rPr lang="en-US" sz="1400" dirty="0" smtClean="0">
                <a:solidFill>
                  <a:srgbClr val="FF0000"/>
                </a:solidFill>
                <a:latin typeface="Calibri"/>
              </a:rPr>
              <a:t>2</a:t>
            </a:r>
            <a:endParaRPr lang="en-US" sz="1400" dirty="0">
              <a:solidFill>
                <a:srgbClr val="FF0000"/>
              </a:solidFill>
              <a:latin typeface="Calibri"/>
            </a:endParaRPr>
          </a:p>
        </p:txBody>
      </p:sp>
      <p:sp>
        <p:nvSpPr>
          <p:cNvPr id="51" name="TextBox 50"/>
          <p:cNvSpPr txBox="1"/>
          <p:nvPr/>
        </p:nvSpPr>
        <p:spPr>
          <a:xfrm>
            <a:off x="992216" y="786358"/>
            <a:ext cx="357159" cy="307777"/>
          </a:xfrm>
          <a:prstGeom prst="rect">
            <a:avLst/>
          </a:prstGeom>
          <a:noFill/>
        </p:spPr>
        <p:txBody>
          <a:bodyPr wrap="square" rtlCol="0">
            <a:spAutoFit/>
          </a:bodyPr>
          <a:lstStyle/>
          <a:p>
            <a:r>
              <a:rPr lang="en-US" sz="1400" dirty="0" smtClean="0">
                <a:solidFill>
                  <a:srgbClr val="FF0000"/>
                </a:solidFill>
                <a:latin typeface="Calibri"/>
              </a:rPr>
              <a:t>1</a:t>
            </a:r>
            <a:endParaRPr lang="en-US" sz="1400" dirty="0">
              <a:solidFill>
                <a:srgbClr val="FF0000"/>
              </a:solidFill>
              <a:latin typeface="Calibri"/>
            </a:endParaRPr>
          </a:p>
        </p:txBody>
      </p:sp>
      <p:sp>
        <p:nvSpPr>
          <p:cNvPr id="52" name="TextBox 51"/>
          <p:cNvSpPr txBox="1"/>
          <p:nvPr/>
        </p:nvSpPr>
        <p:spPr>
          <a:xfrm>
            <a:off x="1657923" y="1550795"/>
            <a:ext cx="357159" cy="307777"/>
          </a:xfrm>
          <a:prstGeom prst="rect">
            <a:avLst/>
          </a:prstGeom>
          <a:noFill/>
        </p:spPr>
        <p:txBody>
          <a:bodyPr wrap="square" rtlCol="0">
            <a:spAutoFit/>
          </a:bodyPr>
          <a:lstStyle/>
          <a:p>
            <a:r>
              <a:rPr lang="en-US" sz="1400" dirty="0" smtClean="0">
                <a:solidFill>
                  <a:srgbClr val="FF0000"/>
                </a:solidFill>
                <a:latin typeface="Calibri"/>
              </a:rPr>
              <a:t>1</a:t>
            </a:r>
            <a:endParaRPr lang="en-US" sz="1400" dirty="0">
              <a:solidFill>
                <a:srgbClr val="FF0000"/>
              </a:solidFill>
              <a:latin typeface="Calibri"/>
            </a:endParaRPr>
          </a:p>
        </p:txBody>
      </p:sp>
      <p:sp>
        <p:nvSpPr>
          <p:cNvPr id="53" name="TextBox 52"/>
          <p:cNvSpPr txBox="1"/>
          <p:nvPr/>
        </p:nvSpPr>
        <p:spPr>
          <a:xfrm>
            <a:off x="1227441" y="1243018"/>
            <a:ext cx="357159" cy="307777"/>
          </a:xfrm>
          <a:prstGeom prst="rect">
            <a:avLst/>
          </a:prstGeom>
          <a:noFill/>
        </p:spPr>
        <p:txBody>
          <a:bodyPr wrap="square" rtlCol="0">
            <a:spAutoFit/>
          </a:bodyPr>
          <a:lstStyle/>
          <a:p>
            <a:r>
              <a:rPr lang="en-US" sz="1400" dirty="0" smtClean="0">
                <a:solidFill>
                  <a:srgbClr val="FF0000"/>
                </a:solidFill>
                <a:latin typeface="Calibri"/>
              </a:rPr>
              <a:t>3</a:t>
            </a:r>
            <a:endParaRPr lang="en-US" sz="1400" dirty="0">
              <a:solidFill>
                <a:srgbClr val="FF0000"/>
              </a:solidFill>
              <a:latin typeface="Calibri"/>
            </a:endParaRPr>
          </a:p>
        </p:txBody>
      </p:sp>
      <p:sp>
        <p:nvSpPr>
          <p:cNvPr id="54" name="TextBox 53"/>
          <p:cNvSpPr txBox="1"/>
          <p:nvPr/>
        </p:nvSpPr>
        <p:spPr>
          <a:xfrm>
            <a:off x="492432" y="1246535"/>
            <a:ext cx="357159" cy="307777"/>
          </a:xfrm>
          <a:prstGeom prst="rect">
            <a:avLst/>
          </a:prstGeom>
          <a:noFill/>
        </p:spPr>
        <p:txBody>
          <a:bodyPr wrap="square" rtlCol="0">
            <a:spAutoFit/>
          </a:bodyPr>
          <a:lstStyle/>
          <a:p>
            <a:r>
              <a:rPr lang="en-US" sz="1400" dirty="0" smtClean="0">
                <a:solidFill>
                  <a:srgbClr val="FF0000"/>
                </a:solidFill>
                <a:latin typeface="Calibri"/>
              </a:rPr>
              <a:t>2</a:t>
            </a:r>
            <a:endParaRPr lang="en-US" sz="1400" dirty="0">
              <a:solidFill>
                <a:srgbClr val="FF0000"/>
              </a:solidFill>
              <a:latin typeface="Calibri"/>
            </a:endParaRPr>
          </a:p>
        </p:txBody>
      </p:sp>
      <p:sp>
        <p:nvSpPr>
          <p:cNvPr id="55" name="TextBox 54"/>
          <p:cNvSpPr txBox="1"/>
          <p:nvPr/>
        </p:nvSpPr>
        <p:spPr>
          <a:xfrm>
            <a:off x="1940171" y="1246535"/>
            <a:ext cx="357159" cy="307777"/>
          </a:xfrm>
          <a:prstGeom prst="rect">
            <a:avLst/>
          </a:prstGeom>
          <a:noFill/>
        </p:spPr>
        <p:txBody>
          <a:bodyPr wrap="square" rtlCol="0">
            <a:spAutoFit/>
          </a:bodyPr>
          <a:lstStyle/>
          <a:p>
            <a:r>
              <a:rPr lang="en-US" sz="1400" dirty="0" smtClean="0">
                <a:solidFill>
                  <a:srgbClr val="FF0000"/>
                </a:solidFill>
                <a:latin typeface="Calibri"/>
              </a:rPr>
              <a:t>4</a:t>
            </a:r>
            <a:endParaRPr lang="en-US" sz="1400" dirty="0">
              <a:solidFill>
                <a:srgbClr val="FF0000"/>
              </a:solidFill>
              <a:latin typeface="Calibri"/>
            </a:endParaRPr>
          </a:p>
        </p:txBody>
      </p:sp>
      <p:sp>
        <p:nvSpPr>
          <p:cNvPr id="56" name="TextBox 55"/>
          <p:cNvSpPr txBox="1"/>
          <p:nvPr/>
        </p:nvSpPr>
        <p:spPr>
          <a:xfrm>
            <a:off x="1657923" y="2359540"/>
            <a:ext cx="357159" cy="307777"/>
          </a:xfrm>
          <a:prstGeom prst="rect">
            <a:avLst/>
          </a:prstGeom>
          <a:noFill/>
        </p:spPr>
        <p:txBody>
          <a:bodyPr wrap="square" rtlCol="0">
            <a:spAutoFit/>
          </a:bodyPr>
          <a:lstStyle/>
          <a:p>
            <a:r>
              <a:rPr lang="en-US" sz="1400" dirty="0" smtClean="0">
                <a:solidFill>
                  <a:srgbClr val="FF0000"/>
                </a:solidFill>
                <a:latin typeface="Calibri"/>
              </a:rPr>
              <a:t>2</a:t>
            </a:r>
            <a:endParaRPr lang="en-US" sz="1400" dirty="0">
              <a:solidFill>
                <a:srgbClr val="FF0000"/>
              </a:solidFill>
              <a:latin typeface="Calibri"/>
            </a:endParaRPr>
          </a:p>
        </p:txBody>
      </p:sp>
      <p:sp>
        <p:nvSpPr>
          <p:cNvPr id="57" name="TextBox 56"/>
          <p:cNvSpPr txBox="1"/>
          <p:nvPr/>
        </p:nvSpPr>
        <p:spPr>
          <a:xfrm>
            <a:off x="992216" y="2359540"/>
            <a:ext cx="357159" cy="307777"/>
          </a:xfrm>
          <a:prstGeom prst="rect">
            <a:avLst/>
          </a:prstGeom>
          <a:noFill/>
        </p:spPr>
        <p:txBody>
          <a:bodyPr wrap="square" rtlCol="0">
            <a:spAutoFit/>
          </a:bodyPr>
          <a:lstStyle/>
          <a:p>
            <a:r>
              <a:rPr lang="en-US" sz="1400" dirty="0" smtClean="0">
                <a:solidFill>
                  <a:srgbClr val="FF0000"/>
                </a:solidFill>
                <a:latin typeface="Calibri"/>
              </a:rPr>
              <a:t>2</a:t>
            </a:r>
            <a:endParaRPr lang="en-US" sz="1400" dirty="0">
              <a:solidFill>
                <a:srgbClr val="FF0000"/>
              </a:solidFill>
              <a:latin typeface="Calibri"/>
            </a:endParaRPr>
          </a:p>
        </p:txBody>
      </p:sp>
      <p:sp>
        <p:nvSpPr>
          <p:cNvPr id="58" name="TextBox 57"/>
          <p:cNvSpPr txBox="1"/>
          <p:nvPr/>
        </p:nvSpPr>
        <p:spPr>
          <a:xfrm>
            <a:off x="492432" y="2051763"/>
            <a:ext cx="357159" cy="307777"/>
          </a:xfrm>
          <a:prstGeom prst="rect">
            <a:avLst/>
          </a:prstGeom>
          <a:noFill/>
        </p:spPr>
        <p:txBody>
          <a:bodyPr wrap="square" rtlCol="0">
            <a:spAutoFit/>
          </a:bodyPr>
          <a:lstStyle/>
          <a:p>
            <a:r>
              <a:rPr lang="en-US" sz="1400" dirty="0" smtClean="0">
                <a:solidFill>
                  <a:srgbClr val="FF0000"/>
                </a:solidFill>
                <a:latin typeface="Calibri"/>
              </a:rPr>
              <a:t>3</a:t>
            </a:r>
            <a:endParaRPr lang="en-US" sz="1400" dirty="0">
              <a:solidFill>
                <a:srgbClr val="FF0000"/>
              </a:solidFill>
              <a:latin typeface="Calibri"/>
            </a:endParaRPr>
          </a:p>
        </p:txBody>
      </p:sp>
      <p:sp>
        <p:nvSpPr>
          <p:cNvPr id="59" name="TextBox 58"/>
          <p:cNvSpPr txBox="1"/>
          <p:nvPr/>
        </p:nvSpPr>
        <p:spPr>
          <a:xfrm>
            <a:off x="1217326" y="2051763"/>
            <a:ext cx="357159" cy="307777"/>
          </a:xfrm>
          <a:prstGeom prst="rect">
            <a:avLst/>
          </a:prstGeom>
          <a:noFill/>
        </p:spPr>
        <p:txBody>
          <a:bodyPr wrap="square" rtlCol="0">
            <a:spAutoFit/>
          </a:bodyPr>
          <a:lstStyle/>
          <a:p>
            <a:r>
              <a:rPr lang="en-US" sz="1400" dirty="0" smtClean="0">
                <a:solidFill>
                  <a:srgbClr val="FF0000"/>
                </a:solidFill>
                <a:latin typeface="Calibri"/>
              </a:rPr>
              <a:t>4</a:t>
            </a:r>
            <a:endParaRPr lang="en-US" sz="1400" dirty="0">
              <a:solidFill>
                <a:srgbClr val="FF0000"/>
              </a:solidFill>
              <a:latin typeface="Calibri"/>
            </a:endParaRPr>
          </a:p>
        </p:txBody>
      </p:sp>
      <p:sp>
        <p:nvSpPr>
          <p:cNvPr id="60" name="TextBox 59"/>
          <p:cNvSpPr txBox="1"/>
          <p:nvPr/>
        </p:nvSpPr>
        <p:spPr>
          <a:xfrm>
            <a:off x="1930056" y="2051763"/>
            <a:ext cx="357159" cy="307777"/>
          </a:xfrm>
          <a:prstGeom prst="rect">
            <a:avLst/>
          </a:prstGeom>
          <a:noFill/>
        </p:spPr>
        <p:txBody>
          <a:bodyPr wrap="square" rtlCol="0">
            <a:spAutoFit/>
          </a:bodyPr>
          <a:lstStyle/>
          <a:p>
            <a:r>
              <a:rPr lang="en-US" sz="1400" dirty="0" smtClean="0">
                <a:solidFill>
                  <a:srgbClr val="FF0000"/>
                </a:solidFill>
                <a:latin typeface="Calibri"/>
              </a:rPr>
              <a:t>3</a:t>
            </a:r>
            <a:endParaRPr lang="en-US" sz="1400" dirty="0">
              <a:solidFill>
                <a:srgbClr val="FF0000"/>
              </a:solidFill>
              <a:latin typeface="Calibri"/>
            </a:endParaRPr>
          </a:p>
        </p:txBody>
      </p:sp>
      <p:pic>
        <p:nvPicPr>
          <p:cNvPr id="61" name="Picture 60" descr="latex-image-1.pdf"/>
          <p:cNvPicPr>
            <a:picLocks noChangeAspect="1"/>
          </p:cNvPicPr>
          <p:nvPr/>
        </p:nvPicPr>
        <p:blipFill>
          <a:blip r:embed="rId9"/>
          <a:stretch>
            <a:fillRect/>
          </a:stretch>
        </p:blipFill>
        <p:spPr>
          <a:xfrm>
            <a:off x="4090988" y="2335213"/>
            <a:ext cx="3429000" cy="254000"/>
          </a:xfrm>
          <a:prstGeom prst="rect">
            <a:avLst/>
          </a:prstGeom>
        </p:spPr>
      </p:pic>
      <p:sp>
        <p:nvSpPr>
          <p:cNvPr id="62" name="TextBox 61"/>
          <p:cNvSpPr txBox="1"/>
          <p:nvPr/>
        </p:nvSpPr>
        <p:spPr>
          <a:xfrm>
            <a:off x="2915713" y="2869604"/>
            <a:ext cx="5403788" cy="861774"/>
          </a:xfrm>
          <a:prstGeom prst="rect">
            <a:avLst/>
          </a:prstGeom>
          <a:noFill/>
        </p:spPr>
        <p:txBody>
          <a:bodyPr wrap="square" rtlCol="0">
            <a:spAutoFit/>
          </a:bodyPr>
          <a:lstStyle/>
          <a:p>
            <a:r>
              <a:rPr lang="en-US" sz="1600" dirty="0" smtClean="0">
                <a:solidFill>
                  <a:prstClr val="black"/>
                </a:solidFill>
                <a:latin typeface="Calibri"/>
              </a:rPr>
              <a:t>We also include “holding” cost of 5 if we choose to stay in same node, i.e. </a:t>
            </a:r>
            <a:r>
              <a:rPr lang="en-US" sz="1600" dirty="0" err="1" smtClean="0">
                <a:solidFill>
                  <a:prstClr val="black"/>
                </a:solidFill>
                <a:latin typeface="Calibri"/>
              </a:rPr>
              <a:t>c</a:t>
            </a:r>
            <a:r>
              <a:rPr lang="en-US" sz="1600" baseline="-25000" dirty="0" err="1" smtClean="0">
                <a:solidFill>
                  <a:prstClr val="black"/>
                </a:solidFill>
                <a:latin typeface="Calibri"/>
              </a:rPr>
              <a:t>ii</a:t>
            </a:r>
            <a:r>
              <a:rPr lang="en-US" sz="1600" dirty="0" smtClean="0">
                <a:solidFill>
                  <a:prstClr val="black"/>
                </a:solidFill>
                <a:latin typeface="Calibri"/>
              </a:rPr>
              <a:t>=5  </a:t>
            </a:r>
          </a:p>
          <a:p>
            <a:endParaRPr lang="en-US"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7294" y="178157"/>
            <a:ext cx="5999889" cy="369332"/>
          </a:xfrm>
          <a:prstGeom prst="rect">
            <a:avLst/>
          </a:prstGeom>
          <a:noFill/>
        </p:spPr>
        <p:txBody>
          <a:bodyPr wrap="square" rtlCol="0">
            <a:spAutoFit/>
          </a:bodyPr>
          <a:lstStyle/>
          <a:p>
            <a:pPr algn="ctr"/>
            <a:r>
              <a:rPr lang="en-US" dirty="0" smtClean="0">
                <a:solidFill>
                  <a:prstClr val="black"/>
                </a:solidFill>
                <a:latin typeface="Calibri"/>
              </a:rPr>
              <a:t>Solution: Dynamic Program</a:t>
            </a:r>
            <a:endParaRPr lang="en-US" dirty="0">
              <a:solidFill>
                <a:prstClr val="black"/>
              </a:solidFill>
              <a:latin typeface="Calibri"/>
            </a:endParaRPr>
          </a:p>
        </p:txBody>
      </p:sp>
      <p:sp>
        <p:nvSpPr>
          <p:cNvPr id="7" name="TextBox 6"/>
          <p:cNvSpPr txBox="1"/>
          <p:nvPr/>
        </p:nvSpPr>
        <p:spPr>
          <a:xfrm>
            <a:off x="401720" y="738604"/>
            <a:ext cx="8371337" cy="5509201"/>
          </a:xfrm>
          <a:prstGeom prst="rect">
            <a:avLst/>
          </a:prstGeom>
          <a:noFill/>
        </p:spPr>
        <p:txBody>
          <a:bodyPr wrap="square" rtlCol="0">
            <a:spAutoFit/>
          </a:bodyPr>
          <a:lstStyle/>
          <a:p>
            <a:pPr marL="342900" indent="-342900">
              <a:buFont typeface="+mj-lt"/>
              <a:buAutoNum type="arabicPeriod"/>
            </a:pPr>
            <a:r>
              <a:rPr lang="en-US" sz="1600" dirty="0" smtClean="0">
                <a:solidFill>
                  <a:prstClr val="black"/>
                </a:solidFill>
                <a:latin typeface="Calibri"/>
              </a:rPr>
              <a:t>Time N (Working backwards):</a:t>
            </a:r>
          </a:p>
          <a:p>
            <a:pPr marL="800100" lvl="1" indent="-342900">
              <a:buFont typeface="Arial"/>
              <a:buChar char="•"/>
            </a:pPr>
            <a:r>
              <a:rPr lang="en-US" sz="1600" dirty="0" smtClean="0">
                <a:solidFill>
                  <a:prstClr val="black"/>
                </a:solidFill>
                <a:latin typeface="Calibri"/>
              </a:rPr>
              <a:t>Set </a:t>
            </a:r>
          </a:p>
          <a:p>
            <a:pPr marL="342900" indent="-342900">
              <a:buFont typeface="+mj-lt"/>
              <a:buAutoNum type="arabicPeriod"/>
            </a:pPr>
            <a:endParaRPr lang="en-US" sz="1600" dirty="0" smtClean="0">
              <a:solidFill>
                <a:prstClr val="black"/>
              </a:solidFill>
              <a:latin typeface="Calibri"/>
            </a:endParaRPr>
          </a:p>
          <a:p>
            <a:pPr marL="342900" indent="-342900">
              <a:buFont typeface="+mj-lt"/>
              <a:buAutoNum type="arabicPeriod"/>
            </a:pPr>
            <a:endParaRPr lang="en-US" sz="1600" dirty="0" smtClean="0">
              <a:solidFill>
                <a:prstClr val="black"/>
              </a:solidFill>
              <a:latin typeface="Calibri"/>
            </a:endParaRPr>
          </a:p>
          <a:p>
            <a:pPr marL="342900" indent="-342900">
              <a:buFont typeface="+mj-lt"/>
              <a:buAutoNum type="arabicPeriod"/>
            </a:pPr>
            <a:endParaRPr lang="en-US" sz="1600" dirty="0" smtClean="0">
              <a:solidFill>
                <a:prstClr val="black"/>
              </a:solidFill>
              <a:latin typeface="Calibri"/>
            </a:endParaRPr>
          </a:p>
          <a:p>
            <a:pPr marL="342900" indent="-342900">
              <a:buFont typeface="+mj-lt"/>
              <a:buAutoNum type="arabicPeriod"/>
            </a:pPr>
            <a:r>
              <a:rPr lang="en-US" sz="1600" dirty="0" smtClean="0">
                <a:solidFill>
                  <a:prstClr val="black"/>
                </a:solidFill>
                <a:latin typeface="Calibri"/>
              </a:rPr>
              <a:t>Time </a:t>
            </a:r>
            <a:r>
              <a:rPr lang="en-US" sz="1600" dirty="0" err="1" smtClean="0">
                <a:solidFill>
                  <a:prstClr val="black"/>
                </a:solidFill>
                <a:latin typeface="Calibri"/>
              </a:rPr>
              <a:t>k</a:t>
            </a:r>
            <a:r>
              <a:rPr lang="en-US" sz="1600" dirty="0" smtClean="0">
                <a:solidFill>
                  <a:prstClr val="black"/>
                </a:solidFill>
                <a:latin typeface="Calibri"/>
              </a:rPr>
              <a:t> = N-1, …, 1:</a:t>
            </a:r>
          </a:p>
          <a:p>
            <a:pPr marL="800100" lvl="1" indent="-342900">
              <a:buFont typeface="Arial"/>
              <a:buChar char="•"/>
            </a:pPr>
            <a:r>
              <a:rPr lang="en-US" sz="1600" dirty="0" smtClean="0">
                <a:solidFill>
                  <a:prstClr val="black"/>
                </a:solidFill>
                <a:latin typeface="Calibri"/>
              </a:rPr>
              <a:t>For </a:t>
            </a:r>
            <a:r>
              <a:rPr lang="en-US" sz="1600" dirty="0" err="1" smtClean="0">
                <a:solidFill>
                  <a:prstClr val="black"/>
                </a:solidFill>
                <a:latin typeface="Calibri"/>
              </a:rPr>
              <a:t>i</a:t>
            </a:r>
            <a:r>
              <a:rPr lang="en-US" sz="1600" dirty="0" smtClean="0">
                <a:solidFill>
                  <a:prstClr val="black"/>
                </a:solidFill>
                <a:latin typeface="Calibri"/>
              </a:rPr>
              <a:t> = 1,…,8   (don’t include node 9 because once at node 9, we stay there with 0 cost)</a:t>
            </a:r>
          </a:p>
          <a:p>
            <a:pPr marL="1257300" lvl="2" indent="-342900">
              <a:buFont typeface="Arial"/>
              <a:buChar char="•"/>
            </a:pPr>
            <a:r>
              <a:rPr lang="en-US" sz="1600" dirty="0" smtClean="0">
                <a:solidFill>
                  <a:prstClr val="black"/>
                </a:solidFill>
                <a:latin typeface="Calibri"/>
              </a:rPr>
              <a:t>For                      (                                                        )  </a:t>
            </a:r>
          </a:p>
          <a:p>
            <a:pPr marL="1714500" lvl="3" indent="-342900"/>
            <a:r>
              <a:rPr lang="en-US" sz="1600" dirty="0" smtClean="0">
                <a:solidFill>
                  <a:prstClr val="black"/>
                </a:solidFill>
                <a:latin typeface="Calibri"/>
              </a:rPr>
              <a:t>Define               as the set of nodes packet can reach from node </a:t>
            </a:r>
            <a:r>
              <a:rPr lang="en-US" sz="1600" dirty="0" err="1" smtClean="0">
                <a:solidFill>
                  <a:prstClr val="black"/>
                </a:solidFill>
                <a:latin typeface="Calibri"/>
              </a:rPr>
              <a:t>i</a:t>
            </a:r>
            <a:r>
              <a:rPr lang="en-US" sz="1600" dirty="0" smtClean="0">
                <a:solidFill>
                  <a:prstClr val="black"/>
                </a:solidFill>
                <a:latin typeface="Calibri"/>
              </a:rPr>
              <a:t> given link conditions described by state </a:t>
            </a:r>
            <a:r>
              <a:rPr lang="en-US" sz="1600" dirty="0" err="1" smtClean="0">
                <a:solidFill>
                  <a:prstClr val="black"/>
                </a:solidFill>
                <a:latin typeface="Calibri"/>
              </a:rPr>
              <a:t>q</a:t>
            </a:r>
            <a:r>
              <a:rPr lang="en-US" sz="1600" dirty="0" smtClean="0">
                <a:solidFill>
                  <a:prstClr val="black"/>
                </a:solidFill>
                <a:latin typeface="Calibri"/>
              </a:rPr>
              <a:t>.  If               is empty, set </a:t>
            </a:r>
            <a:r>
              <a:rPr lang="en-US" sz="1600" dirty="0" err="1" smtClean="0">
                <a:solidFill>
                  <a:prstClr val="black"/>
                </a:solidFill>
                <a:latin typeface="Calibri"/>
              </a:rPr>
              <a:t>u</a:t>
            </a:r>
            <a:r>
              <a:rPr lang="en-US" sz="1600" dirty="0" smtClean="0">
                <a:solidFill>
                  <a:prstClr val="black"/>
                </a:solidFill>
                <a:latin typeface="Calibri"/>
              </a:rPr>
              <a:t>=</a:t>
            </a:r>
            <a:r>
              <a:rPr lang="en-US" sz="1600" dirty="0" err="1" smtClean="0">
                <a:solidFill>
                  <a:prstClr val="black"/>
                </a:solidFill>
                <a:latin typeface="Calibri"/>
              </a:rPr>
              <a:t>i</a:t>
            </a:r>
            <a:r>
              <a:rPr lang="en-US" sz="1600" dirty="0" smtClean="0">
                <a:solidFill>
                  <a:prstClr val="black"/>
                </a:solidFill>
                <a:latin typeface="Calibri"/>
              </a:rPr>
              <a:t> and incur cost </a:t>
            </a:r>
            <a:r>
              <a:rPr lang="en-US" sz="1600" dirty="0" err="1" smtClean="0">
                <a:solidFill>
                  <a:prstClr val="black"/>
                </a:solidFill>
                <a:latin typeface="Calibri"/>
              </a:rPr>
              <a:t>c</a:t>
            </a:r>
            <a:r>
              <a:rPr lang="en-US" sz="1600" baseline="-25000" dirty="0" err="1" smtClean="0">
                <a:solidFill>
                  <a:prstClr val="black"/>
                </a:solidFill>
                <a:latin typeface="Calibri"/>
              </a:rPr>
              <a:t>ii</a:t>
            </a:r>
            <a:r>
              <a:rPr lang="en-US" sz="1600" dirty="0" smtClean="0">
                <a:solidFill>
                  <a:prstClr val="black"/>
                </a:solidFill>
                <a:latin typeface="Calibri"/>
              </a:rPr>
              <a:t>.</a:t>
            </a:r>
          </a:p>
          <a:p>
            <a:pPr marL="1714500" lvl="3" indent="-342900"/>
            <a:r>
              <a:rPr lang="en-US" sz="1600" dirty="0" smtClean="0">
                <a:solidFill>
                  <a:prstClr val="black"/>
                </a:solidFill>
                <a:latin typeface="Calibri"/>
              </a:rPr>
              <a:t>Set</a:t>
            </a:r>
          </a:p>
          <a:p>
            <a:pPr marL="1714500" lvl="3" indent="-342900"/>
            <a:endParaRPr lang="en-US" sz="1600" dirty="0" smtClean="0">
              <a:solidFill>
                <a:prstClr val="black"/>
              </a:solidFill>
              <a:latin typeface="Calibri"/>
            </a:endParaRPr>
          </a:p>
          <a:p>
            <a:pPr marL="1714500" lvl="3" indent="-342900"/>
            <a:endParaRPr lang="en-US" sz="1600" dirty="0" smtClean="0">
              <a:solidFill>
                <a:prstClr val="black"/>
              </a:solidFill>
              <a:latin typeface="Calibri"/>
            </a:endParaRPr>
          </a:p>
          <a:p>
            <a:pPr marL="1714500" lvl="3" indent="-342900"/>
            <a:endParaRPr lang="en-US" sz="1600" dirty="0" smtClean="0">
              <a:solidFill>
                <a:prstClr val="black"/>
              </a:solidFill>
              <a:latin typeface="Calibri"/>
            </a:endParaRPr>
          </a:p>
          <a:p>
            <a:pPr marL="342900" indent="-342900">
              <a:buFont typeface="+mj-lt"/>
              <a:buAutoNum type="arabicPeriod"/>
            </a:pPr>
            <a:endParaRPr lang="en-US" sz="1600" dirty="0" smtClean="0">
              <a:solidFill>
                <a:prstClr val="black"/>
              </a:solidFill>
              <a:latin typeface="Calibri"/>
            </a:endParaRPr>
          </a:p>
          <a:p>
            <a:pPr marL="342900" indent="-342900">
              <a:buFont typeface="+mj-lt"/>
              <a:buAutoNum type="arabicPeriod"/>
            </a:pPr>
            <a:endParaRPr lang="en-US" sz="1600" dirty="0" smtClean="0">
              <a:solidFill>
                <a:prstClr val="black"/>
              </a:solidFill>
              <a:latin typeface="Calibri"/>
            </a:endParaRPr>
          </a:p>
          <a:p>
            <a:pPr marL="342900" indent="-342900">
              <a:buFont typeface="+mj-lt"/>
              <a:buAutoNum type="arabicPeriod"/>
            </a:pPr>
            <a:endParaRPr lang="en-US" sz="1600" dirty="0" smtClean="0">
              <a:solidFill>
                <a:prstClr val="black"/>
              </a:solidFill>
              <a:latin typeface="Calibri"/>
            </a:endParaRPr>
          </a:p>
          <a:p>
            <a:pPr marL="342900" indent="-342900">
              <a:buFont typeface="+mj-lt"/>
              <a:buAutoNum type="arabicPeriod"/>
            </a:pPr>
            <a:endParaRPr lang="en-US" sz="1600" dirty="0" smtClean="0">
              <a:solidFill>
                <a:prstClr val="black"/>
              </a:solidFill>
              <a:latin typeface="Calibri"/>
            </a:endParaRPr>
          </a:p>
          <a:p>
            <a:pPr marL="342900" indent="-342900">
              <a:buFont typeface="+mj-lt"/>
              <a:buAutoNum type="arabicPeriod"/>
            </a:pPr>
            <a:r>
              <a:rPr lang="en-US" sz="1600" dirty="0" smtClean="0">
                <a:solidFill>
                  <a:prstClr val="black"/>
                </a:solidFill>
                <a:latin typeface="Calibri"/>
              </a:rPr>
              <a:t>At time </a:t>
            </a:r>
            <a:r>
              <a:rPr lang="en-US" sz="1600" dirty="0" err="1" smtClean="0">
                <a:solidFill>
                  <a:prstClr val="black"/>
                </a:solidFill>
                <a:latin typeface="Calibri"/>
              </a:rPr>
              <a:t>k</a:t>
            </a:r>
            <a:r>
              <a:rPr lang="en-US" sz="1600" dirty="0" smtClean="0">
                <a:solidFill>
                  <a:prstClr val="black"/>
                </a:solidFill>
                <a:latin typeface="Calibri"/>
              </a:rPr>
              <a:t>=1,                gives shortest </a:t>
            </a:r>
            <a:r>
              <a:rPr lang="en-US" sz="1600" i="1" dirty="0" smtClean="0">
                <a:solidFill>
                  <a:prstClr val="black"/>
                </a:solidFill>
                <a:latin typeface="Calibri"/>
              </a:rPr>
              <a:t>expected</a:t>
            </a:r>
            <a:r>
              <a:rPr lang="en-US" sz="1600" dirty="0" smtClean="0">
                <a:solidFill>
                  <a:prstClr val="black"/>
                </a:solidFill>
                <a:latin typeface="Calibri"/>
              </a:rPr>
              <a:t> path (expected value of shortest path) starting from node </a:t>
            </a:r>
            <a:r>
              <a:rPr lang="en-US" sz="1600" dirty="0" err="1" smtClean="0">
                <a:solidFill>
                  <a:prstClr val="black"/>
                </a:solidFill>
                <a:latin typeface="Calibri"/>
              </a:rPr>
              <a:t>i</a:t>
            </a:r>
            <a:r>
              <a:rPr lang="en-US" sz="1600" dirty="0" smtClean="0">
                <a:solidFill>
                  <a:prstClr val="black"/>
                </a:solidFill>
                <a:latin typeface="Calibri"/>
              </a:rPr>
              <a:t> with starting link conditions </a:t>
            </a:r>
            <a:r>
              <a:rPr lang="en-US" sz="1600" dirty="0" err="1" smtClean="0">
                <a:solidFill>
                  <a:prstClr val="black"/>
                </a:solidFill>
                <a:latin typeface="Calibri"/>
              </a:rPr>
              <a:t>q</a:t>
            </a:r>
            <a:r>
              <a:rPr lang="en-US" sz="1600" dirty="0" smtClean="0">
                <a:solidFill>
                  <a:prstClr val="black"/>
                </a:solidFill>
                <a:latin typeface="Calibri"/>
              </a:rPr>
              <a:t>.  </a:t>
            </a:r>
          </a:p>
          <a:p>
            <a:pPr marL="342900" indent="-342900">
              <a:buFont typeface="+mj-lt"/>
              <a:buAutoNum type="arabicPeriod"/>
            </a:pPr>
            <a:r>
              <a:rPr lang="en-US" sz="1600" dirty="0" smtClean="0">
                <a:solidFill>
                  <a:prstClr val="black"/>
                </a:solidFill>
                <a:latin typeface="Calibri"/>
              </a:rPr>
              <a:t>We also have the function                 which provides a look-up table indicating which node to travel to at time k+1 given packet is in node </a:t>
            </a:r>
            <a:r>
              <a:rPr lang="en-US" sz="1600" dirty="0" err="1" smtClean="0">
                <a:solidFill>
                  <a:prstClr val="black"/>
                </a:solidFill>
                <a:latin typeface="Calibri"/>
              </a:rPr>
              <a:t>i</a:t>
            </a:r>
            <a:r>
              <a:rPr lang="en-US" sz="1600" dirty="0" smtClean="0">
                <a:solidFill>
                  <a:prstClr val="black"/>
                </a:solidFill>
                <a:latin typeface="Calibri"/>
              </a:rPr>
              <a:t> at time </a:t>
            </a:r>
            <a:r>
              <a:rPr lang="en-US" sz="1600" dirty="0" err="1" smtClean="0">
                <a:solidFill>
                  <a:prstClr val="black"/>
                </a:solidFill>
                <a:latin typeface="Calibri"/>
              </a:rPr>
              <a:t>k</a:t>
            </a:r>
            <a:r>
              <a:rPr lang="en-US" sz="1600" dirty="0" smtClean="0">
                <a:solidFill>
                  <a:prstClr val="black"/>
                </a:solidFill>
                <a:latin typeface="Calibri"/>
              </a:rPr>
              <a:t>, and link conditions are described by </a:t>
            </a:r>
            <a:r>
              <a:rPr lang="en-US" sz="1600" dirty="0" err="1" smtClean="0">
                <a:solidFill>
                  <a:prstClr val="black"/>
                </a:solidFill>
                <a:latin typeface="Calibri"/>
              </a:rPr>
              <a:t>q</a:t>
            </a:r>
            <a:r>
              <a:rPr lang="en-US" sz="1600" dirty="0" smtClean="0">
                <a:solidFill>
                  <a:prstClr val="black"/>
                </a:solidFill>
                <a:latin typeface="Calibri"/>
              </a:rPr>
              <a:t>.</a:t>
            </a:r>
            <a:endParaRPr lang="en-US" sz="1600" dirty="0">
              <a:solidFill>
                <a:prstClr val="black"/>
              </a:solidFill>
              <a:latin typeface="Calibri"/>
            </a:endParaRPr>
          </a:p>
        </p:txBody>
      </p:sp>
      <p:pic>
        <p:nvPicPr>
          <p:cNvPr id="8" name="Picture 7" descr="latex-image-1.pdf"/>
          <p:cNvPicPr>
            <a:picLocks noChangeAspect="1"/>
          </p:cNvPicPr>
          <p:nvPr/>
        </p:nvPicPr>
        <p:blipFill>
          <a:blip r:embed="rId2"/>
          <a:stretch>
            <a:fillRect/>
          </a:stretch>
        </p:blipFill>
        <p:spPr>
          <a:xfrm>
            <a:off x="1697038" y="1147763"/>
            <a:ext cx="2413000" cy="711200"/>
          </a:xfrm>
          <a:prstGeom prst="rect">
            <a:avLst/>
          </a:prstGeom>
        </p:spPr>
      </p:pic>
      <p:sp>
        <p:nvSpPr>
          <p:cNvPr id="9" name="TextBox 8"/>
          <p:cNvSpPr txBox="1"/>
          <p:nvPr/>
        </p:nvSpPr>
        <p:spPr>
          <a:xfrm>
            <a:off x="4587388" y="1323380"/>
            <a:ext cx="3110094" cy="338554"/>
          </a:xfrm>
          <a:prstGeom prst="rect">
            <a:avLst/>
          </a:prstGeom>
          <a:noFill/>
        </p:spPr>
        <p:txBody>
          <a:bodyPr wrap="square" rtlCol="0">
            <a:spAutoFit/>
          </a:bodyPr>
          <a:lstStyle/>
          <a:p>
            <a:r>
              <a:rPr lang="en-US" sz="1600" dirty="0" smtClean="0">
                <a:solidFill>
                  <a:prstClr val="black"/>
                </a:solidFill>
                <a:latin typeface="Calibri"/>
              </a:rPr>
              <a:t>with M a large number</a:t>
            </a:r>
            <a:endParaRPr lang="en-US" sz="1600" dirty="0">
              <a:solidFill>
                <a:prstClr val="black"/>
              </a:solidFill>
              <a:latin typeface="Calibri"/>
            </a:endParaRPr>
          </a:p>
        </p:txBody>
      </p:sp>
      <p:pic>
        <p:nvPicPr>
          <p:cNvPr id="10" name="Picture 9" descr="latex-image-1.pdf"/>
          <p:cNvPicPr>
            <a:picLocks noChangeAspect="1"/>
          </p:cNvPicPr>
          <p:nvPr/>
        </p:nvPicPr>
        <p:blipFill>
          <a:blip r:embed="rId3"/>
          <a:stretch>
            <a:fillRect/>
          </a:stretch>
        </p:blipFill>
        <p:spPr>
          <a:xfrm>
            <a:off x="3129033" y="2452688"/>
            <a:ext cx="2501900" cy="279400"/>
          </a:xfrm>
          <a:prstGeom prst="rect">
            <a:avLst/>
          </a:prstGeom>
        </p:spPr>
      </p:pic>
      <p:pic>
        <p:nvPicPr>
          <p:cNvPr id="11" name="Picture 10" descr="latex-image-1.pdf"/>
          <p:cNvPicPr>
            <a:picLocks noChangeAspect="1"/>
          </p:cNvPicPr>
          <p:nvPr/>
        </p:nvPicPr>
        <p:blipFill>
          <a:blip r:embed="rId4"/>
          <a:stretch>
            <a:fillRect/>
          </a:stretch>
        </p:blipFill>
        <p:spPr>
          <a:xfrm>
            <a:off x="2138363" y="2503488"/>
            <a:ext cx="596900" cy="228600"/>
          </a:xfrm>
          <a:prstGeom prst="rect">
            <a:avLst/>
          </a:prstGeom>
        </p:spPr>
      </p:pic>
      <p:pic>
        <p:nvPicPr>
          <p:cNvPr id="12" name="Picture 11" descr="latex-image-1.pdf"/>
          <p:cNvPicPr>
            <a:picLocks noChangeAspect="1"/>
          </p:cNvPicPr>
          <p:nvPr/>
        </p:nvPicPr>
        <p:blipFill>
          <a:blip r:embed="rId5"/>
          <a:stretch>
            <a:fillRect/>
          </a:stretch>
        </p:blipFill>
        <p:spPr>
          <a:xfrm>
            <a:off x="2436813" y="2776538"/>
            <a:ext cx="647700" cy="254000"/>
          </a:xfrm>
          <a:prstGeom prst="rect">
            <a:avLst/>
          </a:prstGeom>
        </p:spPr>
      </p:pic>
      <p:pic>
        <p:nvPicPr>
          <p:cNvPr id="13" name="Picture 12" descr="latex-image-1.pdf"/>
          <p:cNvPicPr>
            <a:picLocks noChangeAspect="1"/>
          </p:cNvPicPr>
          <p:nvPr/>
        </p:nvPicPr>
        <p:blipFill>
          <a:blip r:embed="rId6"/>
          <a:stretch>
            <a:fillRect/>
          </a:stretch>
        </p:blipFill>
        <p:spPr>
          <a:xfrm>
            <a:off x="5054600" y="2995613"/>
            <a:ext cx="647700" cy="254000"/>
          </a:xfrm>
          <a:prstGeom prst="rect">
            <a:avLst/>
          </a:prstGeom>
        </p:spPr>
      </p:pic>
      <p:pic>
        <p:nvPicPr>
          <p:cNvPr id="14" name="Picture 13" descr="latex-image-1.pdf"/>
          <p:cNvPicPr>
            <a:picLocks noChangeAspect="1"/>
          </p:cNvPicPr>
          <p:nvPr/>
        </p:nvPicPr>
        <p:blipFill>
          <a:blip r:embed="rId7"/>
          <a:stretch>
            <a:fillRect/>
          </a:stretch>
        </p:blipFill>
        <p:spPr>
          <a:xfrm>
            <a:off x="2241550" y="3325813"/>
            <a:ext cx="5080000" cy="838200"/>
          </a:xfrm>
          <a:prstGeom prst="rect">
            <a:avLst/>
          </a:prstGeom>
        </p:spPr>
      </p:pic>
      <p:pic>
        <p:nvPicPr>
          <p:cNvPr id="15" name="Picture 14" descr="latex-image-1.pdf"/>
          <p:cNvPicPr>
            <a:picLocks noChangeAspect="1"/>
          </p:cNvPicPr>
          <p:nvPr/>
        </p:nvPicPr>
        <p:blipFill>
          <a:blip r:embed="rId8"/>
          <a:stretch>
            <a:fillRect/>
          </a:stretch>
        </p:blipFill>
        <p:spPr>
          <a:xfrm>
            <a:off x="2241550" y="4259263"/>
            <a:ext cx="5448300" cy="838200"/>
          </a:xfrm>
          <a:prstGeom prst="rect">
            <a:avLst/>
          </a:prstGeom>
        </p:spPr>
      </p:pic>
      <p:pic>
        <p:nvPicPr>
          <p:cNvPr id="16" name="Picture 15" descr="latex-image-1.pdf"/>
          <p:cNvPicPr>
            <a:picLocks noChangeAspect="1"/>
          </p:cNvPicPr>
          <p:nvPr/>
        </p:nvPicPr>
        <p:blipFill>
          <a:blip r:embed="rId9"/>
          <a:stretch>
            <a:fillRect/>
          </a:stretch>
        </p:blipFill>
        <p:spPr>
          <a:xfrm>
            <a:off x="3021013" y="5665788"/>
            <a:ext cx="723900" cy="254000"/>
          </a:xfrm>
          <a:prstGeom prst="rect">
            <a:avLst/>
          </a:prstGeom>
        </p:spPr>
      </p:pic>
      <p:pic>
        <p:nvPicPr>
          <p:cNvPr id="18" name="Picture 17" descr="latex-image-1.pdf"/>
          <p:cNvPicPr>
            <a:picLocks noChangeAspect="1"/>
          </p:cNvPicPr>
          <p:nvPr/>
        </p:nvPicPr>
        <p:blipFill>
          <a:blip r:embed="rId10"/>
          <a:stretch>
            <a:fillRect/>
          </a:stretch>
        </p:blipFill>
        <p:spPr>
          <a:xfrm>
            <a:off x="1866900" y="5202238"/>
            <a:ext cx="6477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6514" y="310991"/>
            <a:ext cx="8202873" cy="369332"/>
          </a:xfrm>
          <a:prstGeom prst="rect">
            <a:avLst/>
          </a:prstGeom>
          <a:noFill/>
        </p:spPr>
        <p:txBody>
          <a:bodyPr wrap="square" rtlCol="0">
            <a:spAutoFit/>
          </a:bodyPr>
          <a:lstStyle/>
          <a:p>
            <a:pPr algn="ctr"/>
            <a:r>
              <a:rPr lang="en-US" dirty="0" smtClean="0">
                <a:solidFill>
                  <a:prstClr val="black"/>
                </a:solidFill>
                <a:latin typeface="Calibri"/>
              </a:rPr>
              <a:t>Results</a:t>
            </a:r>
            <a:endParaRPr lang="en-US" dirty="0">
              <a:solidFill>
                <a:prstClr val="black"/>
              </a:solidFill>
              <a:latin typeface="Calibri"/>
            </a:endParaRPr>
          </a:p>
        </p:txBody>
      </p:sp>
      <p:sp>
        <p:nvSpPr>
          <p:cNvPr id="9" name="TextBox 8"/>
          <p:cNvSpPr txBox="1"/>
          <p:nvPr/>
        </p:nvSpPr>
        <p:spPr>
          <a:xfrm>
            <a:off x="466513" y="2138680"/>
            <a:ext cx="8202873" cy="307777"/>
          </a:xfrm>
          <a:prstGeom prst="rect">
            <a:avLst/>
          </a:prstGeom>
          <a:noFill/>
        </p:spPr>
        <p:txBody>
          <a:bodyPr wrap="square" rtlCol="0">
            <a:spAutoFit/>
          </a:bodyPr>
          <a:lstStyle/>
          <a:p>
            <a:pPr algn="ctr"/>
            <a:r>
              <a:rPr lang="en-US" sz="1400" dirty="0" smtClean="0">
                <a:solidFill>
                  <a:prstClr val="black"/>
                </a:solidFill>
                <a:latin typeface="Calibri"/>
              </a:rPr>
              <a:t>Expected shortest path length (cost) starting from each node, given all links are active at time 1, i.e. </a:t>
            </a:r>
            <a:endParaRPr lang="en-US" sz="1400" dirty="0">
              <a:solidFill>
                <a:prstClr val="black"/>
              </a:solidFill>
              <a:latin typeface="Calibri"/>
            </a:endParaRPr>
          </a:p>
        </p:txBody>
      </p:sp>
      <p:sp>
        <p:nvSpPr>
          <p:cNvPr id="10" name="TextBox 9"/>
          <p:cNvSpPr txBox="1"/>
          <p:nvPr/>
        </p:nvSpPr>
        <p:spPr>
          <a:xfrm>
            <a:off x="0" y="680323"/>
            <a:ext cx="9144000" cy="584776"/>
          </a:xfrm>
          <a:prstGeom prst="rect">
            <a:avLst/>
          </a:prstGeom>
          <a:noFill/>
        </p:spPr>
        <p:txBody>
          <a:bodyPr wrap="square" rtlCol="0">
            <a:spAutoFit/>
          </a:bodyPr>
          <a:lstStyle/>
          <a:p>
            <a:pPr algn="ctr"/>
            <a:r>
              <a:rPr lang="en-US" sz="1600" dirty="0" smtClean="0">
                <a:solidFill>
                  <a:prstClr val="black"/>
                </a:solidFill>
                <a:latin typeface="Calibri"/>
              </a:rPr>
              <a:t>Over N=10 time steps (so packet must reach node 9 within 10 time steps), what are expected shortest path lengths given various starting link conditions?</a:t>
            </a:r>
            <a:endParaRPr lang="en-US" sz="1600" dirty="0">
              <a:solidFill>
                <a:prstClr val="black"/>
              </a:solidFill>
              <a:latin typeface="Calibri"/>
            </a:endParaRPr>
          </a:p>
        </p:txBody>
      </p:sp>
      <p:graphicFrame>
        <p:nvGraphicFramePr>
          <p:cNvPr id="11" name="Table 10"/>
          <p:cNvGraphicFramePr>
            <a:graphicFrameLocks noGrp="1"/>
          </p:cNvGraphicFramePr>
          <p:nvPr/>
        </p:nvGraphicFramePr>
        <p:xfrm>
          <a:off x="1118902" y="1397000"/>
          <a:ext cx="7096313" cy="741680"/>
        </p:xfrm>
        <a:graphic>
          <a:graphicData uri="http://schemas.openxmlformats.org/drawingml/2006/table">
            <a:tbl>
              <a:tblPr firstRow="1" bandRow="1">
                <a:tableStyleId>{69CF1AB2-1976-4502-BF36-3FF5EA218861}</a:tableStyleId>
              </a:tblPr>
              <a:tblGrid>
                <a:gridCol w="1019396"/>
                <a:gridCol w="675213"/>
                <a:gridCol w="675213"/>
                <a:gridCol w="675213"/>
                <a:gridCol w="675213"/>
                <a:gridCol w="675213"/>
                <a:gridCol w="675213"/>
                <a:gridCol w="675213"/>
                <a:gridCol w="675213"/>
                <a:gridCol w="675213"/>
              </a:tblGrid>
              <a:tr h="370840">
                <a:tc>
                  <a:txBody>
                    <a:bodyPr/>
                    <a:lstStyle/>
                    <a:p>
                      <a:r>
                        <a:rPr lang="en-US" dirty="0" smtClean="0"/>
                        <a:t>Node</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1</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3</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5</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7</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9</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840">
                <a:tc>
                  <a:txBody>
                    <a:bodyPr/>
                    <a:lstStyle/>
                    <a:p>
                      <a:endParaRPr lang="en-US"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9.66</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8.01</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7.54</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6.01</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4.54</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3</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4.67</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2</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0</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2" name="Table 11"/>
          <p:cNvGraphicFramePr>
            <a:graphicFrameLocks noGrp="1"/>
          </p:cNvGraphicFramePr>
          <p:nvPr/>
        </p:nvGraphicFramePr>
        <p:xfrm>
          <a:off x="1118902" y="2879575"/>
          <a:ext cx="7096313" cy="771917"/>
        </p:xfrm>
        <a:graphic>
          <a:graphicData uri="http://schemas.openxmlformats.org/drawingml/2006/table">
            <a:tbl>
              <a:tblPr firstRow="1" bandRow="1">
                <a:tableStyleId>{69CF1AB2-1976-4502-BF36-3FF5EA218861}</a:tableStyleId>
              </a:tblPr>
              <a:tblGrid>
                <a:gridCol w="1019396"/>
                <a:gridCol w="675213"/>
                <a:gridCol w="675213"/>
                <a:gridCol w="675213"/>
                <a:gridCol w="675213"/>
                <a:gridCol w="675213"/>
                <a:gridCol w="675213"/>
                <a:gridCol w="675213"/>
                <a:gridCol w="675213"/>
                <a:gridCol w="675213"/>
              </a:tblGrid>
              <a:tr h="401077">
                <a:tc>
                  <a:txBody>
                    <a:bodyPr/>
                    <a:lstStyle/>
                    <a:p>
                      <a:r>
                        <a:rPr lang="en-US" dirty="0" smtClean="0"/>
                        <a:t>Node</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1</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3</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5</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7</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9</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840">
                <a:tc>
                  <a:txBody>
                    <a:bodyPr/>
                    <a:lstStyle/>
                    <a:p>
                      <a:endParaRPr lang="en-US"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12.05</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8.06</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7.58</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6.06</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4.58</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3</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4.70</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2</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0</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3" name="Rectangle 12"/>
          <p:cNvSpPr/>
          <p:nvPr/>
        </p:nvSpPr>
        <p:spPr>
          <a:xfrm>
            <a:off x="466514" y="3705999"/>
            <a:ext cx="8202872" cy="307777"/>
          </a:xfrm>
          <a:prstGeom prst="rect">
            <a:avLst/>
          </a:prstGeom>
        </p:spPr>
        <p:txBody>
          <a:bodyPr wrap="square">
            <a:spAutoFit/>
          </a:bodyPr>
          <a:lstStyle/>
          <a:p>
            <a:pPr algn="ctr"/>
            <a:r>
              <a:rPr lang="en-US" sz="1400" dirty="0" smtClean="0">
                <a:solidFill>
                  <a:prstClr val="black"/>
                </a:solidFill>
                <a:latin typeface="Calibri"/>
              </a:rPr>
              <a:t>Expected shortest path length (cost) starting from each node, given links (1,4) (2,3) are inactive at time 1, i.e.</a:t>
            </a:r>
            <a:endParaRPr lang="en-US" sz="1400" dirty="0">
              <a:solidFill>
                <a:prstClr val="black"/>
              </a:solidFill>
              <a:latin typeface="Calibri"/>
            </a:endParaRPr>
          </a:p>
        </p:txBody>
      </p:sp>
      <p:graphicFrame>
        <p:nvGraphicFramePr>
          <p:cNvPr id="14" name="Table 13"/>
          <p:cNvGraphicFramePr>
            <a:graphicFrameLocks noGrp="1"/>
          </p:cNvGraphicFramePr>
          <p:nvPr/>
        </p:nvGraphicFramePr>
        <p:xfrm>
          <a:off x="1118902" y="4565701"/>
          <a:ext cx="7096313" cy="771917"/>
        </p:xfrm>
        <a:graphic>
          <a:graphicData uri="http://schemas.openxmlformats.org/drawingml/2006/table">
            <a:tbl>
              <a:tblPr firstRow="1" bandRow="1">
                <a:tableStyleId>{69CF1AB2-1976-4502-BF36-3FF5EA218861}</a:tableStyleId>
              </a:tblPr>
              <a:tblGrid>
                <a:gridCol w="1019396"/>
                <a:gridCol w="675213"/>
                <a:gridCol w="675213"/>
                <a:gridCol w="675213"/>
                <a:gridCol w="675213"/>
                <a:gridCol w="675213"/>
                <a:gridCol w="675213"/>
                <a:gridCol w="675213"/>
                <a:gridCol w="675213"/>
                <a:gridCol w="675213"/>
              </a:tblGrid>
              <a:tr h="401077">
                <a:tc>
                  <a:txBody>
                    <a:bodyPr/>
                    <a:lstStyle/>
                    <a:p>
                      <a:r>
                        <a:rPr lang="en-US" dirty="0" smtClean="0"/>
                        <a:t>Node</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1</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2</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3</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4</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5</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6</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7</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8</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t>9</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0840">
                <a:tc>
                  <a:txBody>
                    <a:bodyPr/>
                    <a:lstStyle/>
                    <a:p>
                      <a:endParaRPr lang="en-US"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13.79</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9.74</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8.35</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7.74</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5.35</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3</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14.8</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10.74</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dirty="0" smtClean="0"/>
                        <a:t>0</a:t>
                      </a:r>
                      <a:endParaRPr lang="en-US"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5" name="Rectangle 14"/>
          <p:cNvSpPr/>
          <p:nvPr/>
        </p:nvSpPr>
        <p:spPr>
          <a:xfrm>
            <a:off x="466513" y="5356423"/>
            <a:ext cx="8202872" cy="307777"/>
          </a:xfrm>
          <a:prstGeom prst="rect">
            <a:avLst/>
          </a:prstGeom>
        </p:spPr>
        <p:txBody>
          <a:bodyPr wrap="square">
            <a:spAutoFit/>
          </a:bodyPr>
          <a:lstStyle/>
          <a:p>
            <a:pPr algn="ctr"/>
            <a:r>
              <a:rPr lang="en-US" sz="1400" dirty="0" smtClean="0">
                <a:solidFill>
                  <a:prstClr val="black"/>
                </a:solidFill>
                <a:latin typeface="Calibri"/>
              </a:rPr>
              <a:t>Expected shortest path length (cost) starting from each node, given links (8,9) (7,8) are inactive at time 1, i.e.</a:t>
            </a:r>
            <a:endParaRPr lang="en-US" sz="1400" dirty="0">
              <a:solidFill>
                <a:prstClr val="black"/>
              </a:solidFill>
              <a:latin typeface="Calibri"/>
            </a:endParaRPr>
          </a:p>
        </p:txBody>
      </p:sp>
      <p:pic>
        <p:nvPicPr>
          <p:cNvPr id="19" name="Picture 18" descr="latex-image-1.pdf"/>
          <p:cNvPicPr>
            <a:picLocks noChangeAspect="1"/>
          </p:cNvPicPr>
          <p:nvPr/>
        </p:nvPicPr>
        <p:blipFill>
          <a:blip r:embed="rId2"/>
          <a:stretch>
            <a:fillRect/>
          </a:stretch>
        </p:blipFill>
        <p:spPr>
          <a:xfrm>
            <a:off x="3179763" y="2427288"/>
            <a:ext cx="3187700" cy="254000"/>
          </a:xfrm>
          <a:prstGeom prst="rect">
            <a:avLst/>
          </a:prstGeom>
        </p:spPr>
      </p:pic>
      <p:pic>
        <p:nvPicPr>
          <p:cNvPr id="20" name="Picture 19" descr="latex-image-1.pdf"/>
          <p:cNvPicPr>
            <a:picLocks noChangeAspect="1"/>
          </p:cNvPicPr>
          <p:nvPr/>
        </p:nvPicPr>
        <p:blipFill>
          <a:blip r:embed="rId3"/>
          <a:stretch>
            <a:fillRect/>
          </a:stretch>
        </p:blipFill>
        <p:spPr>
          <a:xfrm>
            <a:off x="3122613" y="4073525"/>
            <a:ext cx="3187700" cy="254000"/>
          </a:xfrm>
          <a:prstGeom prst="rect">
            <a:avLst/>
          </a:prstGeom>
        </p:spPr>
      </p:pic>
      <p:pic>
        <p:nvPicPr>
          <p:cNvPr id="21" name="Picture 20" descr="latex-image-1.pdf"/>
          <p:cNvPicPr>
            <a:picLocks noChangeAspect="1"/>
          </p:cNvPicPr>
          <p:nvPr/>
        </p:nvPicPr>
        <p:blipFill>
          <a:blip r:embed="rId4"/>
          <a:stretch>
            <a:fillRect/>
          </a:stretch>
        </p:blipFill>
        <p:spPr>
          <a:xfrm>
            <a:off x="3179763" y="5664200"/>
            <a:ext cx="3187700" cy="254000"/>
          </a:xfrm>
          <a:prstGeom prst="rect">
            <a:avLst/>
          </a:prstGeom>
        </p:spPr>
      </p:pic>
      <p:pic>
        <p:nvPicPr>
          <p:cNvPr id="22" name="Picture 21" descr="latex-image-1.pdf"/>
          <p:cNvPicPr>
            <a:picLocks noChangeAspect="1"/>
          </p:cNvPicPr>
          <p:nvPr/>
        </p:nvPicPr>
        <p:blipFill>
          <a:blip r:embed="rId5"/>
          <a:stretch>
            <a:fillRect/>
          </a:stretch>
        </p:blipFill>
        <p:spPr>
          <a:xfrm>
            <a:off x="1271588" y="1812925"/>
            <a:ext cx="723900" cy="254000"/>
          </a:xfrm>
          <a:prstGeom prst="rect">
            <a:avLst/>
          </a:prstGeom>
        </p:spPr>
      </p:pic>
      <p:pic>
        <p:nvPicPr>
          <p:cNvPr id="23" name="Picture 22" descr="latex-image-1.pdf"/>
          <p:cNvPicPr>
            <a:picLocks noChangeAspect="1"/>
          </p:cNvPicPr>
          <p:nvPr/>
        </p:nvPicPr>
        <p:blipFill>
          <a:blip r:embed="rId6"/>
          <a:stretch>
            <a:fillRect/>
          </a:stretch>
        </p:blipFill>
        <p:spPr>
          <a:xfrm>
            <a:off x="1271588" y="3319463"/>
            <a:ext cx="723900" cy="254000"/>
          </a:xfrm>
          <a:prstGeom prst="rect">
            <a:avLst/>
          </a:prstGeom>
        </p:spPr>
      </p:pic>
      <p:pic>
        <p:nvPicPr>
          <p:cNvPr id="25" name="Picture 24" descr="latex-image-1.pdf"/>
          <p:cNvPicPr>
            <a:picLocks noChangeAspect="1"/>
          </p:cNvPicPr>
          <p:nvPr/>
        </p:nvPicPr>
        <p:blipFill>
          <a:blip r:embed="rId7"/>
          <a:stretch>
            <a:fillRect/>
          </a:stretch>
        </p:blipFill>
        <p:spPr>
          <a:xfrm>
            <a:off x="1257300" y="5022850"/>
            <a:ext cx="723900" cy="25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18698" y="1632940"/>
          <a:ext cx="3444635" cy="4023360"/>
        </p:xfrm>
        <a:graphic>
          <a:graphicData uri="http://schemas.openxmlformats.org/drawingml/2006/table">
            <a:tbl>
              <a:tblPr firstRow="1" bandRow="1">
                <a:tableStyleId>{69CF1AB2-1976-4502-BF36-3FF5EA218861}</a:tableStyleId>
              </a:tblPr>
              <a:tblGrid>
                <a:gridCol w="688927"/>
                <a:gridCol w="688927"/>
                <a:gridCol w="688927"/>
                <a:gridCol w="688927"/>
                <a:gridCol w="688927"/>
              </a:tblGrid>
              <a:tr h="182880">
                <a:tc>
                  <a:txBody>
                    <a:bodyPr/>
                    <a:lstStyle/>
                    <a:p>
                      <a:pPr algn="ctr"/>
                      <a:r>
                        <a:rPr lang="en-US" dirty="0" smtClean="0"/>
                        <a:t>Time</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rowSpan="2">
                  <a:txBody>
                    <a:bodyPr/>
                    <a:lstStyle/>
                    <a:p>
                      <a:r>
                        <a:rPr lang="en-US" dirty="0" smtClean="0"/>
                        <a:t>K=1</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rowSpan="2">
                  <a:txBody>
                    <a:bodyPr/>
                    <a:lstStyle/>
                    <a:p>
                      <a:r>
                        <a:rPr lang="en-US" dirty="0" smtClean="0"/>
                        <a:t>K=2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rowSpan="2">
                  <a:txBody>
                    <a:bodyPr/>
                    <a:lstStyle/>
                    <a:p>
                      <a:r>
                        <a:rPr lang="en-US" dirty="0" smtClean="0"/>
                        <a:t>K=3</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rowSpan="2">
                  <a:txBody>
                    <a:bodyPr/>
                    <a:lstStyle/>
                    <a:p>
                      <a:r>
                        <a:rPr lang="en-US" dirty="0" smtClean="0"/>
                        <a:t>K=4</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182880">
                <a:tc>
                  <a:txBody>
                    <a:bodyPr/>
                    <a:lstStyle/>
                    <a:p>
                      <a:pPr algn="ctr"/>
                      <a:r>
                        <a:rPr lang="en-US" dirty="0" smtClean="0"/>
                        <a:t>Node</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304235">
                <a:tc>
                  <a:txBody>
                    <a:bodyPr/>
                    <a:lstStyle/>
                    <a:p>
                      <a:r>
                        <a:rPr lang="en-US" dirty="0" smtClean="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4</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1</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1</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3</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4</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4</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7</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8</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8</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8</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8</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8</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r>
                        <a:rPr lang="en-US" dirty="0" smtClean="0"/>
                        <a:t>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bl>
          </a:graphicData>
        </a:graphic>
      </p:graphicFrame>
      <p:sp>
        <p:nvSpPr>
          <p:cNvPr id="5" name="Rectangle 4"/>
          <p:cNvSpPr/>
          <p:nvPr/>
        </p:nvSpPr>
        <p:spPr>
          <a:xfrm>
            <a:off x="0" y="634510"/>
            <a:ext cx="9144000" cy="830997"/>
          </a:xfrm>
          <a:prstGeom prst="rect">
            <a:avLst/>
          </a:prstGeom>
        </p:spPr>
        <p:txBody>
          <a:bodyPr wrap="square">
            <a:spAutoFit/>
          </a:bodyPr>
          <a:lstStyle/>
          <a:p>
            <a:pPr algn="ctr"/>
            <a:r>
              <a:rPr lang="en-US" sz="1600" dirty="0" smtClean="0">
                <a:solidFill>
                  <a:prstClr val="black"/>
                </a:solidFill>
                <a:latin typeface="Calibri"/>
              </a:rPr>
              <a:t>Look-up Table when all links are up at each step (same as deterministic shortest path algorithm).  Here N=5, so that packet must reach Node 9 within 5 time steps, in order to demonstrate what happens to routing algorithm when a packet cannot reach destination in time.</a:t>
            </a:r>
            <a:endParaRPr lang="en-US" sz="1600" dirty="0">
              <a:solidFill>
                <a:prstClr val="black"/>
              </a:solidFill>
              <a:latin typeface="Calibri"/>
            </a:endParaRPr>
          </a:p>
        </p:txBody>
      </p:sp>
      <p:sp>
        <p:nvSpPr>
          <p:cNvPr id="6" name="TextBox 5"/>
          <p:cNvSpPr txBox="1"/>
          <p:nvPr/>
        </p:nvSpPr>
        <p:spPr>
          <a:xfrm>
            <a:off x="218698" y="265178"/>
            <a:ext cx="8600849" cy="369332"/>
          </a:xfrm>
          <a:prstGeom prst="rect">
            <a:avLst/>
          </a:prstGeom>
          <a:noFill/>
        </p:spPr>
        <p:txBody>
          <a:bodyPr wrap="square" rtlCol="0">
            <a:spAutoFit/>
          </a:bodyPr>
          <a:lstStyle/>
          <a:p>
            <a:pPr algn="ctr"/>
            <a:r>
              <a:rPr lang="en-US" dirty="0" smtClean="0">
                <a:solidFill>
                  <a:prstClr val="black"/>
                </a:solidFill>
                <a:latin typeface="Calibri"/>
              </a:rPr>
              <a:t>Routing Policies</a:t>
            </a:r>
            <a:endParaRPr lang="en-US" dirty="0">
              <a:solidFill>
                <a:prstClr val="black"/>
              </a:solidFill>
              <a:latin typeface="Calibri"/>
            </a:endParaRPr>
          </a:p>
        </p:txBody>
      </p:sp>
      <p:sp>
        <p:nvSpPr>
          <p:cNvPr id="8" name="TextBox 7"/>
          <p:cNvSpPr txBox="1"/>
          <p:nvPr/>
        </p:nvSpPr>
        <p:spPr>
          <a:xfrm>
            <a:off x="218698" y="5656300"/>
            <a:ext cx="8925302" cy="1169551"/>
          </a:xfrm>
          <a:prstGeom prst="rect">
            <a:avLst/>
          </a:prstGeom>
          <a:noFill/>
        </p:spPr>
        <p:txBody>
          <a:bodyPr wrap="square" rtlCol="0">
            <a:spAutoFit/>
          </a:bodyPr>
          <a:lstStyle/>
          <a:p>
            <a:r>
              <a:rPr lang="en-US" sz="1400" dirty="0" smtClean="0">
                <a:solidFill>
                  <a:prstClr val="black"/>
                </a:solidFill>
                <a:latin typeface="Calibri"/>
              </a:rPr>
              <a:t>Note: Because we are limited to 5 time steps, after time </a:t>
            </a:r>
            <a:r>
              <a:rPr lang="en-US" sz="1400" dirty="0" err="1" smtClean="0">
                <a:solidFill>
                  <a:prstClr val="black"/>
                </a:solidFill>
                <a:latin typeface="Calibri"/>
              </a:rPr>
              <a:t>k</a:t>
            </a:r>
            <a:r>
              <a:rPr lang="en-US" sz="1400" dirty="0" smtClean="0">
                <a:solidFill>
                  <a:prstClr val="black"/>
                </a:solidFill>
                <a:latin typeface="Calibri"/>
              </a:rPr>
              <a:t>=2, Node 1 can no longer make it to Node 9 in time, Node 2 cannot make it to Node 9 after </a:t>
            </a:r>
            <a:r>
              <a:rPr lang="en-US" sz="1400" dirty="0" err="1" smtClean="0">
                <a:solidFill>
                  <a:prstClr val="black"/>
                </a:solidFill>
                <a:latin typeface="Calibri"/>
              </a:rPr>
              <a:t>k</a:t>
            </a:r>
            <a:r>
              <a:rPr lang="en-US" sz="1400" dirty="0" smtClean="0">
                <a:solidFill>
                  <a:prstClr val="black"/>
                </a:solidFill>
                <a:latin typeface="Calibri"/>
              </a:rPr>
              <a:t>=3, etc.  This is why we see consistent routing for each node up to the time when it can no longer make it, at which point it tries to minimize link traversal costs without having a destination.  Hence we see that the packet bounces back and forth between Nodes 1 and 2 when it does not have time to reach Node 9.  Without a time constraint, we would get a time-independent routing table identical to column 1.</a:t>
            </a:r>
            <a:endParaRPr lang="en-US" sz="1400" dirty="0">
              <a:solidFill>
                <a:prstClr val="black"/>
              </a:solidFill>
              <a:latin typeface="Calibri"/>
            </a:endParaRPr>
          </a:p>
        </p:txBody>
      </p:sp>
      <p:cxnSp>
        <p:nvCxnSpPr>
          <p:cNvPr id="46" name="Straight Connector 45"/>
          <p:cNvCxnSpPr/>
          <p:nvPr/>
        </p:nvCxnSpPr>
        <p:spPr>
          <a:xfrm>
            <a:off x="4730738" y="1912075"/>
            <a:ext cx="2958455" cy="139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3349020" y="3307750"/>
            <a:ext cx="2763437"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729944" y="4690263"/>
            <a:ext cx="2959249"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6299305" y="3301963"/>
            <a:ext cx="2779776"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4806917" y="3315919"/>
            <a:ext cx="2779776"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16783" y="3307750"/>
            <a:ext cx="2958455" cy="1395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4532577" y="1767026"/>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 name="Oval 56"/>
          <p:cNvSpPr/>
          <p:nvPr/>
        </p:nvSpPr>
        <p:spPr>
          <a:xfrm>
            <a:off x="7511363" y="1767026"/>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 name="Oval 57"/>
          <p:cNvSpPr/>
          <p:nvPr/>
        </p:nvSpPr>
        <p:spPr>
          <a:xfrm>
            <a:off x="6017387" y="1752228"/>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 name="Oval 58"/>
          <p:cNvSpPr/>
          <p:nvPr/>
        </p:nvSpPr>
        <p:spPr>
          <a:xfrm>
            <a:off x="4506353" y="3161908"/>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Oval 59"/>
          <p:cNvSpPr/>
          <p:nvPr/>
        </p:nvSpPr>
        <p:spPr>
          <a:xfrm>
            <a:off x="6018975" y="3147951"/>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Oval 60"/>
          <p:cNvSpPr/>
          <p:nvPr/>
        </p:nvSpPr>
        <p:spPr>
          <a:xfrm>
            <a:off x="7511363" y="3147951"/>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Oval 61"/>
          <p:cNvSpPr/>
          <p:nvPr/>
        </p:nvSpPr>
        <p:spPr>
          <a:xfrm>
            <a:off x="7511363" y="4530464"/>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Oval 62"/>
          <p:cNvSpPr/>
          <p:nvPr/>
        </p:nvSpPr>
        <p:spPr>
          <a:xfrm>
            <a:off x="6018975" y="4546802"/>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Oval 63"/>
          <p:cNvSpPr/>
          <p:nvPr/>
        </p:nvSpPr>
        <p:spPr>
          <a:xfrm>
            <a:off x="4552909" y="4530464"/>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6" name="Straight Arrow Connector 65"/>
          <p:cNvCxnSpPr/>
          <p:nvPr/>
        </p:nvCxnSpPr>
        <p:spPr>
          <a:xfrm rot="5400000">
            <a:off x="4238483" y="2602541"/>
            <a:ext cx="627262" cy="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5400000">
            <a:off x="7196939" y="2602542"/>
            <a:ext cx="627262" cy="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rot="5400000">
            <a:off x="5706138" y="2602541"/>
            <a:ext cx="627262" cy="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5062867" y="3147951"/>
            <a:ext cx="6726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544885" y="3161908"/>
            <a:ext cx="6726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rot="5400000">
            <a:off x="7198528" y="3983132"/>
            <a:ext cx="627262" cy="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5062867" y="4546802"/>
            <a:ext cx="6726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6697285" y="4530464"/>
            <a:ext cx="6726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304006" y="1479051"/>
            <a:ext cx="404694" cy="307777"/>
          </a:xfrm>
          <a:prstGeom prst="rect">
            <a:avLst/>
          </a:prstGeom>
          <a:noFill/>
        </p:spPr>
        <p:txBody>
          <a:bodyPr wrap="square" rtlCol="0">
            <a:spAutoFit/>
          </a:bodyPr>
          <a:lstStyle/>
          <a:p>
            <a:r>
              <a:rPr lang="en-US" sz="1400" dirty="0" smtClean="0">
                <a:solidFill>
                  <a:prstClr val="black"/>
                </a:solidFill>
                <a:latin typeface="Calibri"/>
              </a:rPr>
              <a:t>1</a:t>
            </a:r>
            <a:endParaRPr lang="en-US" sz="1400" dirty="0">
              <a:solidFill>
                <a:prstClr val="black"/>
              </a:solidFill>
              <a:latin typeface="Calibri"/>
            </a:endParaRPr>
          </a:p>
        </p:txBody>
      </p:sp>
      <p:sp>
        <p:nvSpPr>
          <p:cNvPr id="79" name="TextBox 78"/>
          <p:cNvSpPr txBox="1"/>
          <p:nvPr/>
        </p:nvSpPr>
        <p:spPr>
          <a:xfrm>
            <a:off x="7270544" y="1547792"/>
            <a:ext cx="404694" cy="307777"/>
          </a:xfrm>
          <a:prstGeom prst="rect">
            <a:avLst/>
          </a:prstGeom>
          <a:noFill/>
        </p:spPr>
        <p:txBody>
          <a:bodyPr wrap="square" rtlCol="0">
            <a:spAutoFit/>
          </a:bodyPr>
          <a:lstStyle/>
          <a:p>
            <a:r>
              <a:rPr lang="en-US" sz="1400" dirty="0" smtClean="0">
                <a:solidFill>
                  <a:prstClr val="black"/>
                </a:solidFill>
                <a:latin typeface="Calibri"/>
              </a:rPr>
              <a:t>3</a:t>
            </a:r>
            <a:endParaRPr lang="en-US" sz="1400" dirty="0">
              <a:solidFill>
                <a:prstClr val="black"/>
              </a:solidFill>
              <a:latin typeface="Calibri"/>
            </a:endParaRPr>
          </a:p>
        </p:txBody>
      </p:sp>
      <p:sp>
        <p:nvSpPr>
          <p:cNvPr id="80" name="TextBox 79"/>
          <p:cNvSpPr txBox="1"/>
          <p:nvPr/>
        </p:nvSpPr>
        <p:spPr>
          <a:xfrm>
            <a:off x="5735496" y="1479051"/>
            <a:ext cx="404694" cy="307777"/>
          </a:xfrm>
          <a:prstGeom prst="rect">
            <a:avLst/>
          </a:prstGeom>
          <a:noFill/>
        </p:spPr>
        <p:txBody>
          <a:bodyPr wrap="square" rtlCol="0">
            <a:spAutoFit/>
          </a:bodyPr>
          <a:lstStyle/>
          <a:p>
            <a:r>
              <a:rPr lang="en-US" sz="1400" dirty="0" smtClean="0">
                <a:solidFill>
                  <a:prstClr val="black"/>
                </a:solidFill>
                <a:latin typeface="Calibri"/>
              </a:rPr>
              <a:t>2</a:t>
            </a:r>
            <a:endParaRPr lang="en-US" sz="1400" dirty="0">
              <a:solidFill>
                <a:prstClr val="black"/>
              </a:solidFill>
              <a:latin typeface="Calibri"/>
            </a:endParaRPr>
          </a:p>
        </p:txBody>
      </p:sp>
      <p:sp>
        <p:nvSpPr>
          <p:cNvPr id="81" name="TextBox 80"/>
          <p:cNvSpPr txBox="1"/>
          <p:nvPr/>
        </p:nvSpPr>
        <p:spPr>
          <a:xfrm>
            <a:off x="7310607" y="4297558"/>
            <a:ext cx="404694" cy="307777"/>
          </a:xfrm>
          <a:prstGeom prst="rect">
            <a:avLst/>
          </a:prstGeom>
          <a:noFill/>
        </p:spPr>
        <p:txBody>
          <a:bodyPr wrap="square" rtlCol="0">
            <a:spAutoFit/>
          </a:bodyPr>
          <a:lstStyle/>
          <a:p>
            <a:r>
              <a:rPr lang="en-US" sz="1400" dirty="0" smtClean="0">
                <a:solidFill>
                  <a:prstClr val="black"/>
                </a:solidFill>
                <a:latin typeface="Calibri"/>
              </a:rPr>
              <a:t>9</a:t>
            </a:r>
            <a:endParaRPr lang="en-US" sz="1400" dirty="0">
              <a:solidFill>
                <a:prstClr val="black"/>
              </a:solidFill>
              <a:latin typeface="Calibri"/>
            </a:endParaRPr>
          </a:p>
        </p:txBody>
      </p:sp>
      <p:sp>
        <p:nvSpPr>
          <p:cNvPr id="82" name="TextBox 81"/>
          <p:cNvSpPr txBox="1"/>
          <p:nvPr/>
        </p:nvSpPr>
        <p:spPr>
          <a:xfrm>
            <a:off x="5818217" y="4376575"/>
            <a:ext cx="404694" cy="307777"/>
          </a:xfrm>
          <a:prstGeom prst="rect">
            <a:avLst/>
          </a:prstGeom>
          <a:noFill/>
        </p:spPr>
        <p:txBody>
          <a:bodyPr wrap="square" rtlCol="0">
            <a:spAutoFit/>
          </a:bodyPr>
          <a:lstStyle/>
          <a:p>
            <a:r>
              <a:rPr lang="en-US" sz="1400" dirty="0" smtClean="0">
                <a:solidFill>
                  <a:prstClr val="black"/>
                </a:solidFill>
                <a:latin typeface="Calibri"/>
              </a:rPr>
              <a:t>8</a:t>
            </a:r>
            <a:endParaRPr lang="en-US" sz="1400" dirty="0">
              <a:solidFill>
                <a:prstClr val="black"/>
              </a:solidFill>
              <a:latin typeface="Calibri"/>
            </a:endParaRPr>
          </a:p>
        </p:txBody>
      </p:sp>
      <p:sp>
        <p:nvSpPr>
          <p:cNvPr id="83" name="TextBox 82"/>
          <p:cNvSpPr txBox="1"/>
          <p:nvPr/>
        </p:nvSpPr>
        <p:spPr>
          <a:xfrm>
            <a:off x="4350562" y="4376575"/>
            <a:ext cx="404694" cy="307777"/>
          </a:xfrm>
          <a:prstGeom prst="rect">
            <a:avLst/>
          </a:prstGeom>
          <a:noFill/>
        </p:spPr>
        <p:txBody>
          <a:bodyPr wrap="square" rtlCol="0">
            <a:spAutoFit/>
          </a:bodyPr>
          <a:lstStyle/>
          <a:p>
            <a:r>
              <a:rPr lang="en-US" sz="1400" dirty="0" smtClean="0">
                <a:solidFill>
                  <a:prstClr val="black"/>
                </a:solidFill>
                <a:latin typeface="Calibri"/>
              </a:rPr>
              <a:t>7</a:t>
            </a:r>
            <a:endParaRPr lang="en-US" sz="1400" dirty="0">
              <a:solidFill>
                <a:prstClr val="black"/>
              </a:solidFill>
              <a:latin typeface="Calibri"/>
            </a:endParaRPr>
          </a:p>
        </p:txBody>
      </p:sp>
      <p:sp>
        <p:nvSpPr>
          <p:cNvPr id="84" name="TextBox 83"/>
          <p:cNvSpPr txBox="1"/>
          <p:nvPr/>
        </p:nvSpPr>
        <p:spPr>
          <a:xfrm>
            <a:off x="4304006" y="2916968"/>
            <a:ext cx="404694" cy="307777"/>
          </a:xfrm>
          <a:prstGeom prst="rect">
            <a:avLst/>
          </a:prstGeom>
          <a:noFill/>
        </p:spPr>
        <p:txBody>
          <a:bodyPr wrap="square" rtlCol="0">
            <a:spAutoFit/>
          </a:bodyPr>
          <a:lstStyle/>
          <a:p>
            <a:r>
              <a:rPr lang="en-US" sz="1400" dirty="0" smtClean="0">
                <a:solidFill>
                  <a:prstClr val="black"/>
                </a:solidFill>
                <a:latin typeface="Calibri"/>
              </a:rPr>
              <a:t>4</a:t>
            </a:r>
            <a:endParaRPr lang="en-US" sz="1400" dirty="0">
              <a:solidFill>
                <a:prstClr val="black"/>
              </a:solidFill>
              <a:latin typeface="Calibri"/>
            </a:endParaRPr>
          </a:p>
        </p:txBody>
      </p:sp>
      <p:sp>
        <p:nvSpPr>
          <p:cNvPr id="85" name="TextBox 84"/>
          <p:cNvSpPr txBox="1"/>
          <p:nvPr/>
        </p:nvSpPr>
        <p:spPr>
          <a:xfrm>
            <a:off x="5818217" y="2916967"/>
            <a:ext cx="404694" cy="307777"/>
          </a:xfrm>
          <a:prstGeom prst="rect">
            <a:avLst/>
          </a:prstGeom>
          <a:noFill/>
        </p:spPr>
        <p:txBody>
          <a:bodyPr wrap="square" rtlCol="0">
            <a:spAutoFit/>
          </a:bodyPr>
          <a:lstStyle/>
          <a:p>
            <a:r>
              <a:rPr lang="en-US" sz="1400" dirty="0" smtClean="0">
                <a:solidFill>
                  <a:prstClr val="black"/>
                </a:solidFill>
                <a:latin typeface="Calibri"/>
              </a:rPr>
              <a:t>5</a:t>
            </a:r>
            <a:endParaRPr lang="en-US" sz="1400" dirty="0">
              <a:solidFill>
                <a:prstClr val="black"/>
              </a:solidFill>
              <a:latin typeface="Calibri"/>
            </a:endParaRPr>
          </a:p>
        </p:txBody>
      </p:sp>
      <p:sp>
        <p:nvSpPr>
          <p:cNvPr id="86" name="TextBox 85"/>
          <p:cNvSpPr txBox="1"/>
          <p:nvPr/>
        </p:nvSpPr>
        <p:spPr>
          <a:xfrm>
            <a:off x="7285293" y="2916968"/>
            <a:ext cx="404694" cy="307777"/>
          </a:xfrm>
          <a:prstGeom prst="rect">
            <a:avLst/>
          </a:prstGeom>
          <a:noFill/>
        </p:spPr>
        <p:txBody>
          <a:bodyPr wrap="square" rtlCol="0">
            <a:spAutoFit/>
          </a:bodyPr>
          <a:lstStyle/>
          <a:p>
            <a:r>
              <a:rPr lang="en-US" sz="1400" dirty="0" smtClean="0">
                <a:solidFill>
                  <a:prstClr val="black"/>
                </a:solidFill>
                <a:latin typeface="Calibri"/>
              </a:rPr>
              <a:t>6</a:t>
            </a:r>
            <a:endParaRPr lang="en-US" sz="1400"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18698" y="1632940"/>
          <a:ext cx="3444635" cy="4023360"/>
        </p:xfrm>
        <a:graphic>
          <a:graphicData uri="http://schemas.openxmlformats.org/drawingml/2006/table">
            <a:tbl>
              <a:tblPr firstRow="1" bandRow="1">
                <a:tableStyleId>{69CF1AB2-1976-4502-BF36-3FF5EA218861}</a:tableStyleId>
              </a:tblPr>
              <a:tblGrid>
                <a:gridCol w="688927"/>
                <a:gridCol w="688927"/>
                <a:gridCol w="688927"/>
                <a:gridCol w="688927"/>
                <a:gridCol w="688927"/>
              </a:tblGrid>
              <a:tr h="182880">
                <a:tc>
                  <a:txBody>
                    <a:bodyPr/>
                    <a:lstStyle/>
                    <a:p>
                      <a:pPr algn="ctr"/>
                      <a:r>
                        <a:rPr lang="en-US" dirty="0" smtClean="0"/>
                        <a:t>Time</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rowSpan="2">
                  <a:txBody>
                    <a:bodyPr/>
                    <a:lstStyle/>
                    <a:p>
                      <a:r>
                        <a:rPr lang="en-US" dirty="0" smtClean="0"/>
                        <a:t>K=1</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rowSpan="2">
                  <a:txBody>
                    <a:bodyPr/>
                    <a:lstStyle/>
                    <a:p>
                      <a:r>
                        <a:rPr lang="en-US" dirty="0" smtClean="0"/>
                        <a:t>K=2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rowSpan="2">
                  <a:txBody>
                    <a:bodyPr/>
                    <a:lstStyle/>
                    <a:p>
                      <a:r>
                        <a:rPr lang="en-US" dirty="0" smtClean="0"/>
                        <a:t>K=3</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rowSpan="2">
                  <a:txBody>
                    <a:bodyPr/>
                    <a:lstStyle/>
                    <a:p>
                      <a:r>
                        <a:rPr lang="en-US" dirty="0" smtClean="0"/>
                        <a:t>K=4</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182880">
                <a:tc>
                  <a:txBody>
                    <a:bodyPr/>
                    <a:lstStyle/>
                    <a:p>
                      <a:pPr algn="ctr"/>
                      <a:r>
                        <a:rPr lang="en-US" dirty="0" smtClean="0"/>
                        <a:t>Node</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304235">
                <a:tc>
                  <a:txBody>
                    <a:bodyPr/>
                    <a:lstStyle/>
                    <a:p>
                      <a:r>
                        <a:rPr lang="en-US" dirty="0" smtClean="0"/>
                        <a:t>1</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2</a:t>
                      </a:r>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2</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3</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3</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4</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6</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7</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8</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8</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8</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8</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8</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5</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r h="304235">
                <a:tc>
                  <a:txBody>
                    <a:bodyPr/>
                    <a:lstStyle/>
                    <a:p>
                      <a:r>
                        <a:rPr lang="en-US" dirty="0" smtClean="0"/>
                        <a:t>9</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r>
                        <a:rPr lang="en-US" dirty="0" smtClean="0"/>
                        <a:t>0</a:t>
                      </a:r>
                      <a:endParaRPr lang="en-US" dirty="0"/>
                    </a:p>
                  </a:txBody>
                  <a:tcP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r>
            </a:tbl>
          </a:graphicData>
        </a:graphic>
      </p:graphicFrame>
      <p:sp>
        <p:nvSpPr>
          <p:cNvPr id="5" name="Rectangle 4"/>
          <p:cNvSpPr/>
          <p:nvPr/>
        </p:nvSpPr>
        <p:spPr>
          <a:xfrm>
            <a:off x="0" y="634510"/>
            <a:ext cx="8819547" cy="830997"/>
          </a:xfrm>
          <a:prstGeom prst="rect">
            <a:avLst/>
          </a:prstGeom>
        </p:spPr>
        <p:txBody>
          <a:bodyPr wrap="square">
            <a:spAutoFit/>
          </a:bodyPr>
          <a:lstStyle/>
          <a:p>
            <a:r>
              <a:rPr lang="en-US" sz="1600" dirty="0" smtClean="0">
                <a:solidFill>
                  <a:prstClr val="black"/>
                </a:solidFill>
                <a:latin typeface="Calibri"/>
              </a:rPr>
              <a:t>Look-up Table when links  (1,4) and (2,3) are down at times </a:t>
            </a:r>
            <a:r>
              <a:rPr lang="en-US" sz="1600" dirty="0" err="1" smtClean="0">
                <a:solidFill>
                  <a:prstClr val="black"/>
                </a:solidFill>
                <a:latin typeface="Calibri"/>
              </a:rPr>
              <a:t>k</a:t>
            </a:r>
            <a:r>
              <a:rPr lang="en-US" sz="1600" dirty="0" smtClean="0">
                <a:solidFill>
                  <a:prstClr val="black"/>
                </a:solidFill>
                <a:latin typeface="Calibri"/>
              </a:rPr>
              <a:t>=1 and </a:t>
            </a:r>
            <a:r>
              <a:rPr lang="en-US" sz="1600" dirty="0" err="1" smtClean="0">
                <a:solidFill>
                  <a:prstClr val="black"/>
                </a:solidFill>
                <a:latin typeface="Calibri"/>
              </a:rPr>
              <a:t>k</a:t>
            </a:r>
            <a:r>
              <a:rPr lang="en-US" sz="1600" dirty="0" smtClean="0">
                <a:solidFill>
                  <a:prstClr val="black"/>
                </a:solidFill>
                <a:latin typeface="Calibri"/>
              </a:rPr>
              <a:t>=2, then at time </a:t>
            </a:r>
            <a:r>
              <a:rPr lang="en-US" sz="1600" dirty="0" err="1" smtClean="0">
                <a:solidFill>
                  <a:prstClr val="black"/>
                </a:solidFill>
                <a:latin typeface="Calibri"/>
              </a:rPr>
              <a:t>k</a:t>
            </a:r>
            <a:r>
              <a:rPr lang="en-US" sz="1600" dirty="0" smtClean="0">
                <a:solidFill>
                  <a:prstClr val="black"/>
                </a:solidFill>
                <a:latin typeface="Calibri"/>
              </a:rPr>
              <a:t>=3 those links become active and link (8,9) goes down.  Algorithm is run for N=10 time steps, but only show policies for time </a:t>
            </a:r>
            <a:r>
              <a:rPr lang="en-US" sz="1600" dirty="0" err="1" smtClean="0">
                <a:solidFill>
                  <a:prstClr val="black"/>
                </a:solidFill>
                <a:latin typeface="Calibri"/>
              </a:rPr>
              <a:t>k</a:t>
            </a:r>
            <a:r>
              <a:rPr lang="en-US" sz="1600" dirty="0" smtClean="0">
                <a:solidFill>
                  <a:prstClr val="black"/>
                </a:solidFill>
                <a:latin typeface="Calibri"/>
              </a:rPr>
              <a:t>=1 to </a:t>
            </a:r>
            <a:r>
              <a:rPr lang="en-US" sz="1600" dirty="0" err="1" smtClean="0">
                <a:solidFill>
                  <a:prstClr val="black"/>
                </a:solidFill>
                <a:latin typeface="Calibri"/>
              </a:rPr>
              <a:t>k</a:t>
            </a:r>
            <a:r>
              <a:rPr lang="en-US" sz="1600" dirty="0" smtClean="0">
                <a:solidFill>
                  <a:prstClr val="black"/>
                </a:solidFill>
                <a:latin typeface="Calibri"/>
              </a:rPr>
              <a:t>=4.</a:t>
            </a:r>
            <a:endParaRPr lang="en-US" sz="1600" dirty="0">
              <a:solidFill>
                <a:prstClr val="black"/>
              </a:solidFill>
              <a:latin typeface="Calibri"/>
            </a:endParaRPr>
          </a:p>
        </p:txBody>
      </p:sp>
      <p:sp>
        <p:nvSpPr>
          <p:cNvPr id="6" name="TextBox 5"/>
          <p:cNvSpPr txBox="1"/>
          <p:nvPr/>
        </p:nvSpPr>
        <p:spPr>
          <a:xfrm>
            <a:off x="218698" y="265178"/>
            <a:ext cx="8600849" cy="369332"/>
          </a:xfrm>
          <a:prstGeom prst="rect">
            <a:avLst/>
          </a:prstGeom>
          <a:noFill/>
        </p:spPr>
        <p:txBody>
          <a:bodyPr wrap="square" rtlCol="0">
            <a:spAutoFit/>
          </a:bodyPr>
          <a:lstStyle/>
          <a:p>
            <a:pPr algn="ctr"/>
            <a:r>
              <a:rPr lang="en-US" dirty="0" smtClean="0">
                <a:solidFill>
                  <a:prstClr val="black"/>
                </a:solidFill>
                <a:latin typeface="Calibri"/>
              </a:rPr>
              <a:t>Routing Policies</a:t>
            </a:r>
            <a:endParaRPr lang="en-US" dirty="0">
              <a:solidFill>
                <a:prstClr val="black"/>
              </a:solidFill>
              <a:latin typeface="Calibri"/>
            </a:endParaRPr>
          </a:p>
        </p:txBody>
      </p:sp>
      <p:cxnSp>
        <p:nvCxnSpPr>
          <p:cNvPr id="46" name="Straight Connector 45"/>
          <p:cNvCxnSpPr/>
          <p:nvPr/>
        </p:nvCxnSpPr>
        <p:spPr>
          <a:xfrm>
            <a:off x="4730738" y="1912075"/>
            <a:ext cx="2958455" cy="139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3349020" y="3307750"/>
            <a:ext cx="2763437"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729944" y="4690263"/>
            <a:ext cx="2959249"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6299305" y="3301963"/>
            <a:ext cx="2779776"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4806917" y="3315919"/>
            <a:ext cx="2779776"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16783" y="3307750"/>
            <a:ext cx="2958455" cy="1395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4532577" y="1767026"/>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 name="Oval 56"/>
          <p:cNvSpPr/>
          <p:nvPr/>
        </p:nvSpPr>
        <p:spPr>
          <a:xfrm>
            <a:off x="7511363" y="1767026"/>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 name="Oval 57"/>
          <p:cNvSpPr/>
          <p:nvPr/>
        </p:nvSpPr>
        <p:spPr>
          <a:xfrm>
            <a:off x="6017387" y="1752228"/>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 name="Oval 58"/>
          <p:cNvSpPr/>
          <p:nvPr/>
        </p:nvSpPr>
        <p:spPr>
          <a:xfrm>
            <a:off x="4506353" y="3161908"/>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Oval 59"/>
          <p:cNvSpPr/>
          <p:nvPr/>
        </p:nvSpPr>
        <p:spPr>
          <a:xfrm>
            <a:off x="6018975" y="3147951"/>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Oval 60"/>
          <p:cNvSpPr/>
          <p:nvPr/>
        </p:nvSpPr>
        <p:spPr>
          <a:xfrm>
            <a:off x="7511363" y="3147951"/>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Oval 61"/>
          <p:cNvSpPr/>
          <p:nvPr/>
        </p:nvSpPr>
        <p:spPr>
          <a:xfrm>
            <a:off x="7511363" y="4530464"/>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Oval 62"/>
          <p:cNvSpPr/>
          <p:nvPr/>
        </p:nvSpPr>
        <p:spPr>
          <a:xfrm>
            <a:off x="6018975" y="4546802"/>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Oval 63"/>
          <p:cNvSpPr/>
          <p:nvPr/>
        </p:nvSpPr>
        <p:spPr>
          <a:xfrm>
            <a:off x="4552909" y="4530464"/>
            <a:ext cx="357247" cy="31959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70" name="Straight Arrow Connector 69"/>
          <p:cNvCxnSpPr/>
          <p:nvPr/>
        </p:nvCxnSpPr>
        <p:spPr>
          <a:xfrm rot="5400000">
            <a:off x="7196939" y="2602542"/>
            <a:ext cx="627262" cy="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5062867" y="1752228"/>
            <a:ext cx="6726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rot="5400000">
            <a:off x="7198528" y="3983132"/>
            <a:ext cx="627262" cy="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5145588" y="3146363"/>
            <a:ext cx="6726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6637978" y="3144775"/>
            <a:ext cx="6726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304006" y="1479051"/>
            <a:ext cx="404694" cy="307777"/>
          </a:xfrm>
          <a:prstGeom prst="rect">
            <a:avLst/>
          </a:prstGeom>
          <a:noFill/>
        </p:spPr>
        <p:txBody>
          <a:bodyPr wrap="square" rtlCol="0">
            <a:spAutoFit/>
          </a:bodyPr>
          <a:lstStyle/>
          <a:p>
            <a:r>
              <a:rPr lang="en-US" sz="1400" dirty="0" smtClean="0">
                <a:solidFill>
                  <a:prstClr val="black"/>
                </a:solidFill>
                <a:latin typeface="Calibri"/>
              </a:rPr>
              <a:t>1</a:t>
            </a:r>
            <a:endParaRPr lang="en-US" sz="1400" dirty="0">
              <a:solidFill>
                <a:prstClr val="black"/>
              </a:solidFill>
              <a:latin typeface="Calibri"/>
            </a:endParaRPr>
          </a:p>
        </p:txBody>
      </p:sp>
      <p:sp>
        <p:nvSpPr>
          <p:cNvPr id="79" name="TextBox 78"/>
          <p:cNvSpPr txBox="1"/>
          <p:nvPr/>
        </p:nvSpPr>
        <p:spPr>
          <a:xfrm>
            <a:off x="7270544" y="1547792"/>
            <a:ext cx="404694" cy="307777"/>
          </a:xfrm>
          <a:prstGeom prst="rect">
            <a:avLst/>
          </a:prstGeom>
          <a:noFill/>
        </p:spPr>
        <p:txBody>
          <a:bodyPr wrap="square" rtlCol="0">
            <a:spAutoFit/>
          </a:bodyPr>
          <a:lstStyle/>
          <a:p>
            <a:r>
              <a:rPr lang="en-US" sz="1400" dirty="0" smtClean="0">
                <a:solidFill>
                  <a:prstClr val="black"/>
                </a:solidFill>
                <a:latin typeface="Calibri"/>
              </a:rPr>
              <a:t>3</a:t>
            </a:r>
            <a:endParaRPr lang="en-US" sz="1400" dirty="0">
              <a:solidFill>
                <a:prstClr val="black"/>
              </a:solidFill>
              <a:latin typeface="Calibri"/>
            </a:endParaRPr>
          </a:p>
        </p:txBody>
      </p:sp>
      <p:sp>
        <p:nvSpPr>
          <p:cNvPr id="80" name="TextBox 79"/>
          <p:cNvSpPr txBox="1"/>
          <p:nvPr/>
        </p:nvSpPr>
        <p:spPr>
          <a:xfrm>
            <a:off x="5735496" y="1479051"/>
            <a:ext cx="404694" cy="307777"/>
          </a:xfrm>
          <a:prstGeom prst="rect">
            <a:avLst/>
          </a:prstGeom>
          <a:noFill/>
        </p:spPr>
        <p:txBody>
          <a:bodyPr wrap="square" rtlCol="0">
            <a:spAutoFit/>
          </a:bodyPr>
          <a:lstStyle/>
          <a:p>
            <a:r>
              <a:rPr lang="en-US" sz="1400" dirty="0" smtClean="0">
                <a:solidFill>
                  <a:prstClr val="black"/>
                </a:solidFill>
                <a:latin typeface="Calibri"/>
              </a:rPr>
              <a:t>2</a:t>
            </a:r>
            <a:endParaRPr lang="en-US" sz="1400" dirty="0">
              <a:solidFill>
                <a:prstClr val="black"/>
              </a:solidFill>
              <a:latin typeface="Calibri"/>
            </a:endParaRPr>
          </a:p>
        </p:txBody>
      </p:sp>
      <p:sp>
        <p:nvSpPr>
          <p:cNvPr id="81" name="TextBox 80"/>
          <p:cNvSpPr txBox="1"/>
          <p:nvPr/>
        </p:nvSpPr>
        <p:spPr>
          <a:xfrm>
            <a:off x="7310607" y="4297558"/>
            <a:ext cx="404694" cy="307777"/>
          </a:xfrm>
          <a:prstGeom prst="rect">
            <a:avLst/>
          </a:prstGeom>
          <a:noFill/>
        </p:spPr>
        <p:txBody>
          <a:bodyPr wrap="square" rtlCol="0">
            <a:spAutoFit/>
          </a:bodyPr>
          <a:lstStyle/>
          <a:p>
            <a:r>
              <a:rPr lang="en-US" sz="1400" dirty="0" smtClean="0">
                <a:solidFill>
                  <a:prstClr val="black"/>
                </a:solidFill>
                <a:latin typeface="Calibri"/>
              </a:rPr>
              <a:t>9</a:t>
            </a:r>
            <a:endParaRPr lang="en-US" sz="1400" dirty="0">
              <a:solidFill>
                <a:prstClr val="black"/>
              </a:solidFill>
              <a:latin typeface="Calibri"/>
            </a:endParaRPr>
          </a:p>
        </p:txBody>
      </p:sp>
      <p:sp>
        <p:nvSpPr>
          <p:cNvPr id="82" name="TextBox 81"/>
          <p:cNvSpPr txBox="1"/>
          <p:nvPr/>
        </p:nvSpPr>
        <p:spPr>
          <a:xfrm>
            <a:off x="5818217" y="4376575"/>
            <a:ext cx="404694" cy="307777"/>
          </a:xfrm>
          <a:prstGeom prst="rect">
            <a:avLst/>
          </a:prstGeom>
          <a:noFill/>
        </p:spPr>
        <p:txBody>
          <a:bodyPr wrap="square" rtlCol="0">
            <a:spAutoFit/>
          </a:bodyPr>
          <a:lstStyle/>
          <a:p>
            <a:r>
              <a:rPr lang="en-US" sz="1400" dirty="0" smtClean="0">
                <a:solidFill>
                  <a:prstClr val="black"/>
                </a:solidFill>
                <a:latin typeface="Calibri"/>
              </a:rPr>
              <a:t>8</a:t>
            </a:r>
            <a:endParaRPr lang="en-US" sz="1400" dirty="0">
              <a:solidFill>
                <a:prstClr val="black"/>
              </a:solidFill>
              <a:latin typeface="Calibri"/>
            </a:endParaRPr>
          </a:p>
        </p:txBody>
      </p:sp>
      <p:sp>
        <p:nvSpPr>
          <p:cNvPr id="83" name="TextBox 82"/>
          <p:cNvSpPr txBox="1"/>
          <p:nvPr/>
        </p:nvSpPr>
        <p:spPr>
          <a:xfrm>
            <a:off x="4350562" y="4376575"/>
            <a:ext cx="404694" cy="307777"/>
          </a:xfrm>
          <a:prstGeom prst="rect">
            <a:avLst/>
          </a:prstGeom>
          <a:noFill/>
        </p:spPr>
        <p:txBody>
          <a:bodyPr wrap="square" rtlCol="0">
            <a:spAutoFit/>
          </a:bodyPr>
          <a:lstStyle/>
          <a:p>
            <a:r>
              <a:rPr lang="en-US" sz="1400" dirty="0" smtClean="0">
                <a:solidFill>
                  <a:prstClr val="black"/>
                </a:solidFill>
                <a:latin typeface="Calibri"/>
              </a:rPr>
              <a:t>7</a:t>
            </a:r>
            <a:endParaRPr lang="en-US" sz="1400" dirty="0">
              <a:solidFill>
                <a:prstClr val="black"/>
              </a:solidFill>
              <a:latin typeface="Calibri"/>
            </a:endParaRPr>
          </a:p>
        </p:txBody>
      </p:sp>
      <p:sp>
        <p:nvSpPr>
          <p:cNvPr id="84" name="TextBox 83"/>
          <p:cNvSpPr txBox="1"/>
          <p:nvPr/>
        </p:nvSpPr>
        <p:spPr>
          <a:xfrm>
            <a:off x="4304006" y="2916968"/>
            <a:ext cx="404694" cy="307777"/>
          </a:xfrm>
          <a:prstGeom prst="rect">
            <a:avLst/>
          </a:prstGeom>
          <a:noFill/>
        </p:spPr>
        <p:txBody>
          <a:bodyPr wrap="square" rtlCol="0">
            <a:spAutoFit/>
          </a:bodyPr>
          <a:lstStyle/>
          <a:p>
            <a:r>
              <a:rPr lang="en-US" sz="1400" dirty="0" smtClean="0">
                <a:solidFill>
                  <a:prstClr val="black"/>
                </a:solidFill>
                <a:latin typeface="Calibri"/>
              </a:rPr>
              <a:t>4</a:t>
            </a:r>
            <a:endParaRPr lang="en-US" sz="1400" dirty="0">
              <a:solidFill>
                <a:prstClr val="black"/>
              </a:solidFill>
              <a:latin typeface="Calibri"/>
            </a:endParaRPr>
          </a:p>
        </p:txBody>
      </p:sp>
      <p:sp>
        <p:nvSpPr>
          <p:cNvPr id="85" name="TextBox 84"/>
          <p:cNvSpPr txBox="1"/>
          <p:nvPr/>
        </p:nvSpPr>
        <p:spPr>
          <a:xfrm>
            <a:off x="5818217" y="2916967"/>
            <a:ext cx="404694" cy="307777"/>
          </a:xfrm>
          <a:prstGeom prst="rect">
            <a:avLst/>
          </a:prstGeom>
          <a:noFill/>
        </p:spPr>
        <p:txBody>
          <a:bodyPr wrap="square" rtlCol="0">
            <a:spAutoFit/>
          </a:bodyPr>
          <a:lstStyle/>
          <a:p>
            <a:r>
              <a:rPr lang="en-US" sz="1400" dirty="0" smtClean="0">
                <a:solidFill>
                  <a:prstClr val="black"/>
                </a:solidFill>
                <a:latin typeface="Calibri"/>
              </a:rPr>
              <a:t>5</a:t>
            </a:r>
            <a:endParaRPr lang="en-US" sz="1400" dirty="0">
              <a:solidFill>
                <a:prstClr val="black"/>
              </a:solidFill>
              <a:latin typeface="Calibri"/>
            </a:endParaRPr>
          </a:p>
        </p:txBody>
      </p:sp>
      <p:sp>
        <p:nvSpPr>
          <p:cNvPr id="86" name="TextBox 85"/>
          <p:cNvSpPr txBox="1"/>
          <p:nvPr/>
        </p:nvSpPr>
        <p:spPr>
          <a:xfrm>
            <a:off x="7285293" y="2916968"/>
            <a:ext cx="404694" cy="307777"/>
          </a:xfrm>
          <a:prstGeom prst="rect">
            <a:avLst/>
          </a:prstGeom>
          <a:noFill/>
        </p:spPr>
        <p:txBody>
          <a:bodyPr wrap="square" rtlCol="0">
            <a:spAutoFit/>
          </a:bodyPr>
          <a:lstStyle/>
          <a:p>
            <a:r>
              <a:rPr lang="en-US" sz="1400" dirty="0" smtClean="0">
                <a:solidFill>
                  <a:prstClr val="black"/>
                </a:solidFill>
                <a:latin typeface="Calibri"/>
              </a:rPr>
              <a:t>6</a:t>
            </a:r>
            <a:endParaRPr lang="en-US" sz="1400" dirty="0">
              <a:solidFill>
                <a:prstClr val="black"/>
              </a:solidFill>
              <a:latin typeface="Calibri"/>
            </a:endParaRPr>
          </a:p>
        </p:txBody>
      </p:sp>
      <p:cxnSp>
        <p:nvCxnSpPr>
          <p:cNvPr id="38" name="Straight Arrow Connector 37"/>
          <p:cNvCxnSpPr/>
          <p:nvPr/>
        </p:nvCxnSpPr>
        <p:spPr>
          <a:xfrm>
            <a:off x="6597915" y="4527288"/>
            <a:ext cx="6726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145588" y="4528876"/>
            <a:ext cx="6726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062867" y="2070238"/>
            <a:ext cx="672629"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5400000">
            <a:off x="6061003" y="2603336"/>
            <a:ext cx="627262"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5400000">
            <a:off x="7554185" y="2602542"/>
            <a:ext cx="627262"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145588" y="3465961"/>
            <a:ext cx="672629"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6637978" y="3481506"/>
            <a:ext cx="672629"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5400000">
            <a:off x="7551009" y="3983132"/>
            <a:ext cx="627262"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5145588" y="4866400"/>
            <a:ext cx="672629"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5400000" flipH="1" flipV="1">
            <a:off x="6060606" y="3984323"/>
            <a:ext cx="626468"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3916157" y="5359394"/>
            <a:ext cx="4903390" cy="1077218"/>
          </a:xfrm>
          <a:prstGeom prst="rect">
            <a:avLst/>
          </a:prstGeom>
          <a:noFill/>
        </p:spPr>
        <p:txBody>
          <a:bodyPr wrap="square" rtlCol="0">
            <a:spAutoFit/>
          </a:bodyPr>
          <a:lstStyle/>
          <a:p>
            <a:r>
              <a:rPr lang="en-US" sz="1600" dirty="0" smtClean="0">
                <a:solidFill>
                  <a:prstClr val="black"/>
                </a:solidFill>
                <a:latin typeface="Calibri"/>
              </a:rPr>
              <a:t>Blue arrows indicate policy at times </a:t>
            </a:r>
            <a:r>
              <a:rPr lang="en-US" sz="1600" dirty="0" err="1" smtClean="0">
                <a:solidFill>
                  <a:prstClr val="black"/>
                </a:solidFill>
                <a:latin typeface="Calibri"/>
              </a:rPr>
              <a:t>k</a:t>
            </a:r>
            <a:r>
              <a:rPr lang="en-US" sz="1600" dirty="0" smtClean="0">
                <a:solidFill>
                  <a:prstClr val="black"/>
                </a:solidFill>
                <a:latin typeface="Calibri"/>
              </a:rPr>
              <a:t>=1 and </a:t>
            </a:r>
            <a:r>
              <a:rPr lang="en-US" sz="1600" dirty="0" err="1" smtClean="0">
                <a:solidFill>
                  <a:prstClr val="black"/>
                </a:solidFill>
                <a:latin typeface="Calibri"/>
              </a:rPr>
              <a:t>k</a:t>
            </a:r>
            <a:r>
              <a:rPr lang="en-US" sz="1600" dirty="0" smtClean="0">
                <a:solidFill>
                  <a:prstClr val="black"/>
                </a:solidFill>
                <a:latin typeface="Calibri"/>
              </a:rPr>
              <a:t>=2.  At time </a:t>
            </a:r>
            <a:r>
              <a:rPr lang="en-US" sz="1600" dirty="0" err="1" smtClean="0">
                <a:solidFill>
                  <a:prstClr val="black"/>
                </a:solidFill>
                <a:latin typeface="Calibri"/>
              </a:rPr>
              <a:t>k</a:t>
            </a:r>
            <a:r>
              <a:rPr lang="en-US" sz="1600" dirty="0" smtClean="0">
                <a:solidFill>
                  <a:prstClr val="black"/>
                </a:solidFill>
                <a:latin typeface="Calibri"/>
              </a:rPr>
              <a:t>=3, links conditions change and policy switches to red arrows.  Because of the longer time horizon, we get the consistent, stationary policy at earlier times.  </a:t>
            </a:r>
            <a:endParaRPr lang="en-US" sz="1600" dirty="0">
              <a:solidFill>
                <a:prstClr val="black"/>
              </a:solidFill>
              <a:latin typeface="Calibri"/>
            </a:endParaRPr>
          </a:p>
        </p:txBody>
      </p:sp>
      <p:sp>
        <p:nvSpPr>
          <p:cNvPr id="88" name="&quot;No&quot; Symbol 87"/>
          <p:cNvSpPr/>
          <p:nvPr/>
        </p:nvSpPr>
        <p:spPr>
          <a:xfrm>
            <a:off x="4591778" y="2443227"/>
            <a:ext cx="233843" cy="305457"/>
          </a:xfrm>
          <a:prstGeom prst="noSmoking">
            <a:avLst/>
          </a:prstGeom>
          <a:solidFill>
            <a:srgbClr val="8EB4E3"/>
          </a:solidFill>
          <a:ln>
            <a:solidFill>
              <a:srgbClr val="B9CDE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89" name="&quot;No&quot; Symbol 88"/>
          <p:cNvSpPr/>
          <p:nvPr/>
        </p:nvSpPr>
        <p:spPr>
          <a:xfrm>
            <a:off x="6871821" y="1788416"/>
            <a:ext cx="233843" cy="305457"/>
          </a:xfrm>
          <a:prstGeom prst="noSmoking">
            <a:avLst/>
          </a:prstGeom>
          <a:solidFill>
            <a:schemeClr val="tx2">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90" name="&quot;No&quot; Symbol 89"/>
          <p:cNvSpPr/>
          <p:nvPr/>
        </p:nvSpPr>
        <p:spPr>
          <a:xfrm>
            <a:off x="6871821" y="4562531"/>
            <a:ext cx="233843" cy="305457"/>
          </a:xfrm>
          <a:prstGeom prst="noSmoking">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cxnSp>
        <p:nvCxnSpPr>
          <p:cNvPr id="91" name="Straight Arrow Connector 90"/>
          <p:cNvCxnSpPr/>
          <p:nvPr/>
        </p:nvCxnSpPr>
        <p:spPr>
          <a:xfrm rot="5400000">
            <a:off x="5706138" y="2602542"/>
            <a:ext cx="627262" cy="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922" y="256319"/>
            <a:ext cx="8084385" cy="369332"/>
          </a:xfrm>
          <a:prstGeom prst="rect">
            <a:avLst/>
          </a:prstGeom>
          <a:noFill/>
        </p:spPr>
        <p:txBody>
          <a:bodyPr wrap="square" rtlCol="0">
            <a:spAutoFit/>
          </a:bodyPr>
          <a:lstStyle/>
          <a:p>
            <a:pPr algn="ctr"/>
            <a:r>
              <a:rPr lang="en-US" dirty="0" err="1" smtClean="0">
                <a:solidFill>
                  <a:prstClr val="black"/>
                </a:solidFill>
                <a:latin typeface="Calibri"/>
              </a:rPr>
              <a:t>Reachability</a:t>
            </a:r>
            <a:r>
              <a:rPr lang="en-US" dirty="0" smtClean="0">
                <a:solidFill>
                  <a:prstClr val="black"/>
                </a:solidFill>
                <a:latin typeface="Calibri"/>
              </a:rPr>
              <a:t> Under Various Controllers</a:t>
            </a:r>
            <a:endParaRPr lang="en-US" dirty="0">
              <a:solidFill>
                <a:prstClr val="black"/>
              </a:solidFill>
              <a:latin typeface="Calibri"/>
            </a:endParaRPr>
          </a:p>
        </p:txBody>
      </p:sp>
      <p:graphicFrame>
        <p:nvGraphicFramePr>
          <p:cNvPr id="5" name="Chart 4"/>
          <p:cNvGraphicFramePr/>
          <p:nvPr/>
        </p:nvGraphicFramePr>
        <p:xfrm>
          <a:off x="479922" y="1165088"/>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339994" y="3769788"/>
            <a:ext cx="1425928" cy="276999"/>
          </a:xfrm>
          <a:prstGeom prst="rect">
            <a:avLst/>
          </a:prstGeom>
          <a:noFill/>
        </p:spPr>
        <p:txBody>
          <a:bodyPr wrap="square" rtlCol="0">
            <a:spAutoFit/>
          </a:bodyPr>
          <a:lstStyle/>
          <a:p>
            <a:pPr algn="ctr"/>
            <a:r>
              <a:rPr lang="en-US" sz="1200" dirty="0" smtClean="0">
                <a:solidFill>
                  <a:prstClr val="black"/>
                </a:solidFill>
                <a:latin typeface="Calibri"/>
              </a:rPr>
              <a:t>Node</a:t>
            </a:r>
            <a:endParaRPr lang="en-US" sz="1200" dirty="0">
              <a:solidFill>
                <a:prstClr val="black"/>
              </a:solidFill>
              <a:latin typeface="Calibri"/>
            </a:endParaRPr>
          </a:p>
        </p:txBody>
      </p:sp>
      <p:sp>
        <p:nvSpPr>
          <p:cNvPr id="7" name="TextBox 6"/>
          <p:cNvSpPr txBox="1"/>
          <p:nvPr/>
        </p:nvSpPr>
        <p:spPr>
          <a:xfrm rot="16200000">
            <a:off x="-1030178" y="2259689"/>
            <a:ext cx="2743200" cy="276999"/>
          </a:xfrm>
          <a:prstGeom prst="rect">
            <a:avLst/>
          </a:prstGeom>
          <a:noFill/>
        </p:spPr>
        <p:txBody>
          <a:bodyPr wrap="square" rtlCol="0">
            <a:spAutoFit/>
          </a:bodyPr>
          <a:lstStyle/>
          <a:p>
            <a:r>
              <a:rPr lang="en-US" sz="1200" dirty="0" smtClean="0">
                <a:solidFill>
                  <a:prstClr val="black"/>
                </a:solidFill>
                <a:latin typeface="Calibri"/>
              </a:rPr>
              <a:t>Prob. Of Reaching Node 9 in N time steps</a:t>
            </a:r>
            <a:endParaRPr lang="en-US" sz="1200" dirty="0">
              <a:solidFill>
                <a:prstClr val="black"/>
              </a:solidFill>
              <a:latin typeface="Calibri"/>
            </a:endParaRPr>
          </a:p>
        </p:txBody>
      </p:sp>
      <p:sp>
        <p:nvSpPr>
          <p:cNvPr id="8" name="TextBox 7"/>
          <p:cNvSpPr txBox="1"/>
          <p:nvPr/>
        </p:nvSpPr>
        <p:spPr>
          <a:xfrm>
            <a:off x="827300" y="862165"/>
            <a:ext cx="2551814" cy="307777"/>
          </a:xfrm>
          <a:prstGeom prst="rect">
            <a:avLst/>
          </a:prstGeom>
          <a:noFill/>
        </p:spPr>
        <p:txBody>
          <a:bodyPr wrap="square" rtlCol="0">
            <a:spAutoFit/>
          </a:bodyPr>
          <a:lstStyle/>
          <a:p>
            <a:pPr algn="ctr"/>
            <a:r>
              <a:rPr lang="en-US" sz="1400" dirty="0" smtClean="0">
                <a:solidFill>
                  <a:prstClr val="black"/>
                </a:solidFill>
                <a:latin typeface="Calibri"/>
              </a:rPr>
              <a:t>N=10, All links up at time 0 </a:t>
            </a:r>
            <a:endParaRPr lang="en-US" sz="1400" dirty="0">
              <a:solidFill>
                <a:prstClr val="black"/>
              </a:solidFill>
              <a:latin typeface="Calibri"/>
            </a:endParaRPr>
          </a:p>
        </p:txBody>
      </p:sp>
      <p:graphicFrame>
        <p:nvGraphicFramePr>
          <p:cNvPr id="9" name="Chart 8"/>
          <p:cNvGraphicFramePr/>
          <p:nvPr/>
        </p:nvGraphicFramePr>
        <p:xfrm>
          <a:off x="3992307" y="3908288"/>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4346239" y="3565170"/>
            <a:ext cx="2656683" cy="307777"/>
          </a:xfrm>
          <a:prstGeom prst="rect">
            <a:avLst/>
          </a:prstGeom>
          <a:noFill/>
        </p:spPr>
        <p:txBody>
          <a:bodyPr wrap="square" rtlCol="0">
            <a:spAutoFit/>
          </a:bodyPr>
          <a:lstStyle/>
          <a:p>
            <a:pPr algn="ctr"/>
            <a:r>
              <a:rPr lang="en-US" sz="1400" dirty="0" smtClean="0">
                <a:solidFill>
                  <a:prstClr val="black"/>
                </a:solidFill>
                <a:latin typeface="Calibri"/>
              </a:rPr>
              <a:t>N=5, All links up at time 0</a:t>
            </a:r>
            <a:endParaRPr lang="en-US" sz="1400" dirty="0">
              <a:solidFill>
                <a:prstClr val="black"/>
              </a:solidFill>
              <a:latin typeface="Calibri"/>
            </a:endParaRPr>
          </a:p>
        </p:txBody>
      </p:sp>
      <p:sp>
        <p:nvSpPr>
          <p:cNvPr id="11" name="TextBox 10"/>
          <p:cNvSpPr txBox="1"/>
          <p:nvPr/>
        </p:nvSpPr>
        <p:spPr>
          <a:xfrm>
            <a:off x="5051922" y="6512988"/>
            <a:ext cx="1425928" cy="276999"/>
          </a:xfrm>
          <a:prstGeom prst="rect">
            <a:avLst/>
          </a:prstGeom>
          <a:noFill/>
        </p:spPr>
        <p:txBody>
          <a:bodyPr wrap="square" rtlCol="0">
            <a:spAutoFit/>
          </a:bodyPr>
          <a:lstStyle/>
          <a:p>
            <a:pPr algn="ctr"/>
            <a:r>
              <a:rPr lang="en-US" sz="1200" dirty="0" smtClean="0">
                <a:solidFill>
                  <a:prstClr val="black"/>
                </a:solidFill>
                <a:latin typeface="Calibri"/>
              </a:rPr>
              <a:t>Node</a:t>
            </a:r>
            <a:endParaRPr lang="en-US" sz="1200" dirty="0">
              <a:solidFill>
                <a:prstClr val="black"/>
              </a:solidFill>
              <a:latin typeface="Calibri"/>
            </a:endParaRPr>
          </a:p>
        </p:txBody>
      </p:sp>
      <p:sp>
        <p:nvSpPr>
          <p:cNvPr id="12" name="TextBox 11"/>
          <p:cNvSpPr txBox="1"/>
          <p:nvPr/>
        </p:nvSpPr>
        <p:spPr>
          <a:xfrm rot="16200000">
            <a:off x="2482207" y="5106049"/>
            <a:ext cx="2743200" cy="276999"/>
          </a:xfrm>
          <a:prstGeom prst="rect">
            <a:avLst/>
          </a:prstGeom>
          <a:noFill/>
        </p:spPr>
        <p:txBody>
          <a:bodyPr wrap="square" rtlCol="0">
            <a:spAutoFit/>
          </a:bodyPr>
          <a:lstStyle/>
          <a:p>
            <a:r>
              <a:rPr lang="en-US" sz="1200" dirty="0" smtClean="0">
                <a:solidFill>
                  <a:prstClr val="black"/>
                </a:solidFill>
                <a:latin typeface="Calibri"/>
              </a:rPr>
              <a:t>Prob. Of Reaching Node 9 in N time steps</a:t>
            </a:r>
            <a:endParaRPr lang="en-US" sz="1200" dirty="0">
              <a:solidFill>
                <a:prstClr val="black"/>
              </a:solidFill>
              <a:latin typeface="Calibri"/>
            </a:endParaRPr>
          </a:p>
        </p:txBody>
      </p:sp>
      <p:sp>
        <p:nvSpPr>
          <p:cNvPr id="13" name="TextBox 12"/>
          <p:cNvSpPr txBox="1"/>
          <p:nvPr/>
        </p:nvSpPr>
        <p:spPr>
          <a:xfrm>
            <a:off x="5051922" y="862165"/>
            <a:ext cx="3803688" cy="2677656"/>
          </a:xfrm>
          <a:prstGeom prst="rect">
            <a:avLst/>
          </a:prstGeom>
          <a:noFill/>
        </p:spPr>
        <p:txBody>
          <a:bodyPr wrap="square" rtlCol="0">
            <a:spAutoFit/>
          </a:bodyPr>
          <a:lstStyle/>
          <a:p>
            <a:pPr>
              <a:buFont typeface="Arial"/>
              <a:buChar char="•"/>
            </a:pPr>
            <a:r>
              <a:rPr lang="en-US" sz="1400" dirty="0" smtClean="0">
                <a:solidFill>
                  <a:prstClr val="black"/>
                </a:solidFill>
                <a:latin typeface="Calibri"/>
              </a:rPr>
              <a:t>Centralized controller has complete knowledge of link states at all times</a:t>
            </a:r>
          </a:p>
          <a:p>
            <a:pPr>
              <a:buFont typeface="Arial"/>
              <a:buChar char="•"/>
            </a:pPr>
            <a:r>
              <a:rPr lang="en-US" sz="1400" dirty="0" smtClean="0">
                <a:solidFill>
                  <a:prstClr val="black"/>
                </a:solidFill>
                <a:latin typeface="Calibri"/>
              </a:rPr>
              <a:t>Fixed controller uses shortest path routing table at each time step (as calculated on slide 5). If prescribed link is down, packet is held at current node</a:t>
            </a:r>
          </a:p>
          <a:p>
            <a:pPr>
              <a:buFont typeface="Arial"/>
              <a:buChar char="•"/>
            </a:pPr>
            <a:r>
              <a:rPr lang="en-US" sz="1400" dirty="0" smtClean="0">
                <a:solidFill>
                  <a:prstClr val="black"/>
                </a:solidFill>
                <a:latin typeface="Calibri"/>
              </a:rPr>
              <a:t>Semi-Fixed controller only knows link states adjacent to current node. Assumes all other links are up, and picks forwarding node from shortest path routing if available, otherwise picks next best option using pre-computed controller (as in slide 3) and believed link states.</a:t>
            </a:r>
            <a:endParaRPr lang="en-US" sz="1400" dirty="0">
              <a:solidFill>
                <a:prstClr val="black"/>
              </a:solidFill>
              <a:latin typeface="Calibri"/>
            </a:endParaRPr>
          </a:p>
        </p:txBody>
      </p:sp>
      <p:sp>
        <p:nvSpPr>
          <p:cNvPr id="15" name="TextBox 14"/>
          <p:cNvSpPr txBox="1"/>
          <p:nvPr/>
        </p:nvSpPr>
        <p:spPr>
          <a:xfrm>
            <a:off x="202922" y="6189823"/>
            <a:ext cx="3327670" cy="461665"/>
          </a:xfrm>
          <a:prstGeom prst="rect">
            <a:avLst/>
          </a:prstGeom>
          <a:noFill/>
        </p:spPr>
        <p:txBody>
          <a:bodyPr wrap="square" rtlCol="0">
            <a:spAutoFit/>
          </a:bodyPr>
          <a:lstStyle/>
          <a:p>
            <a:r>
              <a:rPr lang="en-US" sz="1200" dirty="0" smtClean="0">
                <a:solidFill>
                  <a:prstClr val="black"/>
                </a:solidFill>
                <a:latin typeface="Calibri"/>
              </a:rPr>
              <a:t>*I changed the probability of a link going down to 0.1 from 0.05 in this case.</a:t>
            </a:r>
            <a:endParaRPr lang="en-US" sz="1200" dirty="0">
              <a:solidFill>
                <a:prstClr val="black"/>
              </a:solidFill>
              <a:latin typeface="Calibri"/>
            </a:endParaRPr>
          </a:p>
        </p:txBody>
      </p:sp>
      <p:sp>
        <p:nvSpPr>
          <p:cNvPr id="16" name="TextBox 15"/>
          <p:cNvSpPr txBox="1"/>
          <p:nvPr/>
        </p:nvSpPr>
        <p:spPr>
          <a:xfrm>
            <a:off x="202922" y="4240921"/>
            <a:ext cx="3176192" cy="1600438"/>
          </a:xfrm>
          <a:prstGeom prst="rect">
            <a:avLst/>
          </a:prstGeom>
          <a:noFill/>
        </p:spPr>
        <p:txBody>
          <a:bodyPr wrap="square" rtlCol="0">
            <a:spAutoFit/>
          </a:bodyPr>
          <a:lstStyle/>
          <a:p>
            <a:r>
              <a:rPr lang="en-US" sz="1400" dirty="0" smtClean="0">
                <a:solidFill>
                  <a:prstClr val="black"/>
                </a:solidFill>
                <a:latin typeface="Calibri"/>
              </a:rPr>
              <a:t>In this example, while perfect knowledge is obviously best, it seems consistently better (i.e. higher probability of reaching node 9) to hold a packet until the optimal link becomes available rather than to send it to another node without knowing the full state of the network.</a:t>
            </a:r>
            <a:endParaRPr lang="en-US" sz="1400"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829"/>
          </a:xfrm>
        </p:spPr>
        <p:txBody>
          <a:bodyPr>
            <a:normAutofit/>
          </a:bodyPr>
          <a:lstStyle/>
          <a:p>
            <a:r>
              <a:rPr lang="en-US" sz="1800" dirty="0" smtClean="0"/>
              <a:t>Shortest Path Length Under Various Controllers</a:t>
            </a:r>
            <a:endParaRPr lang="en-US" sz="1800" dirty="0"/>
          </a:p>
        </p:txBody>
      </p:sp>
      <p:sp>
        <p:nvSpPr>
          <p:cNvPr id="4" name="TextBox 3"/>
          <p:cNvSpPr txBox="1"/>
          <p:nvPr/>
        </p:nvSpPr>
        <p:spPr>
          <a:xfrm>
            <a:off x="792344" y="885467"/>
            <a:ext cx="7725355" cy="738664"/>
          </a:xfrm>
          <a:prstGeom prst="rect">
            <a:avLst/>
          </a:prstGeom>
          <a:noFill/>
        </p:spPr>
        <p:txBody>
          <a:bodyPr wrap="square" rtlCol="0">
            <a:spAutoFit/>
          </a:bodyPr>
          <a:lstStyle/>
          <a:p>
            <a:pPr algn="ctr"/>
            <a:r>
              <a:rPr lang="en-US" sz="1400" dirty="0" smtClean="0">
                <a:solidFill>
                  <a:prstClr val="black"/>
                </a:solidFill>
                <a:latin typeface="Calibri"/>
              </a:rPr>
              <a:t>Controllers same as previous slides.  Let the algorithm run for 20 time steps to calculate expected shortest path length.  Length greater than 20 indicates the likelihood that packet will not reach node 9 within 20 time steps.</a:t>
            </a:r>
            <a:endParaRPr lang="en-US" sz="1400" dirty="0">
              <a:solidFill>
                <a:prstClr val="black"/>
              </a:solidFill>
              <a:latin typeface="Calibri"/>
            </a:endParaRPr>
          </a:p>
        </p:txBody>
      </p:sp>
      <p:sp>
        <p:nvSpPr>
          <p:cNvPr id="6" name="TextBox 5"/>
          <p:cNvSpPr txBox="1"/>
          <p:nvPr/>
        </p:nvSpPr>
        <p:spPr>
          <a:xfrm>
            <a:off x="3198507" y="5305809"/>
            <a:ext cx="1573036" cy="307777"/>
          </a:xfrm>
          <a:prstGeom prst="rect">
            <a:avLst/>
          </a:prstGeom>
          <a:noFill/>
        </p:spPr>
        <p:txBody>
          <a:bodyPr wrap="square" rtlCol="0">
            <a:spAutoFit/>
          </a:bodyPr>
          <a:lstStyle/>
          <a:p>
            <a:pPr algn="ctr"/>
            <a:r>
              <a:rPr lang="en-US" sz="1400" dirty="0" smtClean="0">
                <a:solidFill>
                  <a:prstClr val="black"/>
                </a:solidFill>
                <a:latin typeface="Calibri"/>
              </a:rPr>
              <a:t>Node</a:t>
            </a:r>
            <a:endParaRPr lang="en-US" sz="1400" dirty="0">
              <a:solidFill>
                <a:prstClr val="black"/>
              </a:solidFill>
              <a:latin typeface="Calibri"/>
            </a:endParaRPr>
          </a:p>
        </p:txBody>
      </p:sp>
      <p:sp>
        <p:nvSpPr>
          <p:cNvPr id="7" name="TextBox 6"/>
          <p:cNvSpPr txBox="1"/>
          <p:nvPr/>
        </p:nvSpPr>
        <p:spPr>
          <a:xfrm rot="16200000">
            <a:off x="-54720" y="3242295"/>
            <a:ext cx="2341826" cy="307777"/>
          </a:xfrm>
          <a:prstGeom prst="rect">
            <a:avLst/>
          </a:prstGeom>
          <a:noFill/>
        </p:spPr>
        <p:txBody>
          <a:bodyPr wrap="square" rtlCol="0">
            <a:spAutoFit/>
          </a:bodyPr>
          <a:lstStyle/>
          <a:p>
            <a:r>
              <a:rPr lang="en-US" sz="1400" dirty="0" smtClean="0">
                <a:solidFill>
                  <a:prstClr val="black"/>
                </a:solidFill>
                <a:latin typeface="Calibri"/>
              </a:rPr>
              <a:t>Expected shortest path length</a:t>
            </a:r>
            <a:endParaRPr lang="en-US" sz="1400" dirty="0">
              <a:solidFill>
                <a:prstClr val="black"/>
              </a:solidFill>
              <a:latin typeface="Calibri"/>
            </a:endParaRPr>
          </a:p>
        </p:txBody>
      </p:sp>
      <p:sp>
        <p:nvSpPr>
          <p:cNvPr id="8" name="TextBox 7"/>
          <p:cNvSpPr txBox="1"/>
          <p:nvPr/>
        </p:nvSpPr>
        <p:spPr>
          <a:xfrm>
            <a:off x="457200" y="5813790"/>
            <a:ext cx="8229600" cy="954107"/>
          </a:xfrm>
          <a:prstGeom prst="rect">
            <a:avLst/>
          </a:prstGeom>
          <a:noFill/>
        </p:spPr>
        <p:txBody>
          <a:bodyPr wrap="square" rtlCol="0">
            <a:spAutoFit/>
          </a:bodyPr>
          <a:lstStyle/>
          <a:p>
            <a:pPr algn="ctr"/>
            <a:r>
              <a:rPr lang="en-US" sz="1400" dirty="0" smtClean="0">
                <a:solidFill>
                  <a:prstClr val="black"/>
                </a:solidFill>
                <a:latin typeface="Calibri"/>
              </a:rPr>
              <a:t>Shortest path calculated using same dynamic program as before, only setting all edge costs to 1, including holding cost.  Problem is that initial shortest path is set to a large number for all nodes but 9 in order to “drive” packet to node 9.  Need to find another way to calculate shortest path length to not get the large numbers seen above when there’s a large probability packet does not reach node 9 in 20 time steps.</a:t>
            </a:r>
            <a:endParaRPr lang="en-US" sz="1400" dirty="0">
              <a:solidFill>
                <a:prstClr val="black"/>
              </a:solidFill>
              <a:latin typeface="Calibri"/>
            </a:endParaRPr>
          </a:p>
        </p:txBody>
      </p:sp>
      <p:graphicFrame>
        <p:nvGraphicFramePr>
          <p:cNvPr id="9" name="Chart 8"/>
          <p:cNvGraphicFramePr/>
          <p:nvPr/>
        </p:nvGraphicFramePr>
        <p:xfrm>
          <a:off x="1270081" y="1823896"/>
          <a:ext cx="6653359" cy="363580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Ontology - Networking Knowledge</a:t>
            </a:r>
          </a:p>
        </p:txBody>
      </p:sp>
      <p:sp>
        <p:nvSpPr>
          <p:cNvPr id="36868" name="AutoShape 4"/>
          <p:cNvSpPr>
            <a:spLocks noChangeArrowheads="1"/>
          </p:cNvSpPr>
          <p:nvPr/>
        </p:nvSpPr>
        <p:spPr bwMode="auto">
          <a:xfrm>
            <a:off x="762000" y="2209800"/>
            <a:ext cx="1524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Primitive</a:t>
            </a:r>
          </a:p>
        </p:txBody>
      </p:sp>
      <p:sp>
        <p:nvSpPr>
          <p:cNvPr id="36869" name="AutoShape 5"/>
          <p:cNvSpPr>
            <a:spLocks noChangeArrowheads="1"/>
          </p:cNvSpPr>
          <p:nvPr/>
        </p:nvSpPr>
        <p:spPr bwMode="auto">
          <a:xfrm>
            <a:off x="2590800" y="2209800"/>
            <a:ext cx="1524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ServiceFunction</a:t>
            </a:r>
          </a:p>
        </p:txBody>
      </p:sp>
      <p:sp>
        <p:nvSpPr>
          <p:cNvPr id="36870" name="AutoShape 6"/>
          <p:cNvSpPr>
            <a:spLocks noChangeArrowheads="1"/>
          </p:cNvSpPr>
          <p:nvPr/>
        </p:nvSpPr>
        <p:spPr bwMode="auto">
          <a:xfrm>
            <a:off x="4419600" y="2209800"/>
            <a:ext cx="1524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ServiceType</a:t>
            </a:r>
          </a:p>
        </p:txBody>
      </p:sp>
      <p:sp>
        <p:nvSpPr>
          <p:cNvPr id="36871" name="AutoShape 7"/>
          <p:cNvSpPr>
            <a:spLocks noChangeArrowheads="1"/>
          </p:cNvSpPr>
          <p:nvPr/>
        </p:nvSpPr>
        <p:spPr bwMode="auto">
          <a:xfrm>
            <a:off x="6248400" y="2209800"/>
            <a:ext cx="1524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Constraint</a:t>
            </a:r>
          </a:p>
        </p:txBody>
      </p:sp>
      <p:sp>
        <p:nvSpPr>
          <p:cNvPr id="36872" name="AutoShape 8"/>
          <p:cNvSpPr>
            <a:spLocks noChangeArrowheads="1"/>
          </p:cNvSpPr>
          <p:nvPr/>
        </p:nvSpPr>
        <p:spPr bwMode="auto">
          <a:xfrm>
            <a:off x="228600" y="2819400"/>
            <a:ext cx="1143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Method</a:t>
            </a:r>
          </a:p>
        </p:txBody>
      </p:sp>
      <p:sp>
        <p:nvSpPr>
          <p:cNvPr id="36873" name="AutoShape 9"/>
          <p:cNvSpPr>
            <a:spLocks noChangeArrowheads="1"/>
          </p:cNvSpPr>
          <p:nvPr/>
        </p:nvSpPr>
        <p:spPr bwMode="auto">
          <a:xfrm>
            <a:off x="1676400" y="2819400"/>
            <a:ext cx="1143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Service</a:t>
            </a:r>
          </a:p>
        </p:txBody>
      </p:sp>
      <p:sp>
        <p:nvSpPr>
          <p:cNvPr id="36874" name="AutoShape 10"/>
          <p:cNvSpPr>
            <a:spLocks noChangeArrowheads="1"/>
          </p:cNvSpPr>
          <p:nvPr/>
        </p:nvSpPr>
        <p:spPr bwMode="auto">
          <a:xfrm>
            <a:off x="5334000" y="2819400"/>
            <a:ext cx="1143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Functional</a:t>
            </a:r>
          </a:p>
        </p:txBody>
      </p:sp>
      <p:sp>
        <p:nvSpPr>
          <p:cNvPr id="36875" name="AutoShape 11"/>
          <p:cNvSpPr>
            <a:spLocks noChangeArrowheads="1"/>
          </p:cNvSpPr>
          <p:nvPr/>
        </p:nvSpPr>
        <p:spPr bwMode="auto">
          <a:xfrm>
            <a:off x="7467600" y="2819400"/>
            <a:ext cx="1143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Primitive</a:t>
            </a:r>
          </a:p>
        </p:txBody>
      </p:sp>
      <p:sp>
        <p:nvSpPr>
          <p:cNvPr id="36876" name="AutoShape 12"/>
          <p:cNvSpPr>
            <a:spLocks noChangeArrowheads="1"/>
          </p:cNvSpPr>
          <p:nvPr/>
        </p:nvSpPr>
        <p:spPr bwMode="auto">
          <a:xfrm>
            <a:off x="7696200" y="3581400"/>
            <a:ext cx="1143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Compound</a:t>
            </a:r>
          </a:p>
        </p:txBody>
      </p:sp>
      <p:sp>
        <p:nvSpPr>
          <p:cNvPr id="36877" name="AutoShape 13"/>
          <p:cNvSpPr>
            <a:spLocks noChangeArrowheads="1"/>
          </p:cNvSpPr>
          <p:nvPr/>
        </p:nvSpPr>
        <p:spPr bwMode="auto">
          <a:xfrm>
            <a:off x="6324600" y="3581400"/>
            <a:ext cx="1143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Simple</a:t>
            </a:r>
          </a:p>
        </p:txBody>
      </p:sp>
      <p:sp>
        <p:nvSpPr>
          <p:cNvPr id="36878" name="AutoShape 14"/>
          <p:cNvSpPr>
            <a:spLocks noChangeArrowheads="1"/>
          </p:cNvSpPr>
          <p:nvPr/>
        </p:nvSpPr>
        <p:spPr bwMode="auto">
          <a:xfrm>
            <a:off x="4953000" y="4572000"/>
            <a:ext cx="1143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Ordering</a:t>
            </a:r>
          </a:p>
        </p:txBody>
      </p:sp>
      <p:sp>
        <p:nvSpPr>
          <p:cNvPr id="36879" name="AutoShape 15"/>
          <p:cNvSpPr>
            <a:spLocks noChangeArrowheads="1"/>
          </p:cNvSpPr>
          <p:nvPr/>
        </p:nvSpPr>
        <p:spPr bwMode="auto">
          <a:xfrm>
            <a:off x="6400800" y="4584700"/>
            <a:ext cx="1143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Primitive</a:t>
            </a:r>
          </a:p>
        </p:txBody>
      </p:sp>
      <p:sp>
        <p:nvSpPr>
          <p:cNvPr id="36880" name="AutoShape 16"/>
          <p:cNvSpPr>
            <a:spLocks noChangeArrowheads="1"/>
          </p:cNvSpPr>
          <p:nvPr/>
        </p:nvSpPr>
        <p:spPr bwMode="auto">
          <a:xfrm>
            <a:off x="7848600" y="4584700"/>
            <a:ext cx="1143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Functional</a:t>
            </a:r>
          </a:p>
        </p:txBody>
      </p:sp>
      <p:sp>
        <p:nvSpPr>
          <p:cNvPr id="36881" name="AutoShape 17"/>
          <p:cNvSpPr>
            <a:spLocks noChangeArrowheads="1"/>
          </p:cNvSpPr>
          <p:nvPr/>
        </p:nvSpPr>
        <p:spPr bwMode="auto">
          <a:xfrm>
            <a:off x="1600200" y="4495800"/>
            <a:ext cx="1143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Encryption</a:t>
            </a:r>
          </a:p>
        </p:txBody>
      </p:sp>
      <p:sp>
        <p:nvSpPr>
          <p:cNvPr id="36882" name="AutoShape 18"/>
          <p:cNvSpPr>
            <a:spLocks noChangeArrowheads="1"/>
          </p:cNvSpPr>
          <p:nvPr/>
        </p:nvSpPr>
        <p:spPr bwMode="auto">
          <a:xfrm>
            <a:off x="2286000" y="5181600"/>
            <a:ext cx="1524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ErrorCorrection</a:t>
            </a:r>
          </a:p>
        </p:txBody>
      </p:sp>
      <p:sp>
        <p:nvSpPr>
          <p:cNvPr id="36883" name="AutoShape 19"/>
          <p:cNvSpPr>
            <a:spLocks noChangeArrowheads="1"/>
          </p:cNvSpPr>
          <p:nvPr/>
        </p:nvSpPr>
        <p:spPr bwMode="auto">
          <a:xfrm>
            <a:off x="4114800" y="5181600"/>
            <a:ext cx="15240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AddressLookup</a:t>
            </a:r>
          </a:p>
        </p:txBody>
      </p:sp>
      <p:sp>
        <p:nvSpPr>
          <p:cNvPr id="36884" name="AutoShape 20"/>
          <p:cNvSpPr>
            <a:spLocks noChangeArrowheads="1"/>
          </p:cNvSpPr>
          <p:nvPr/>
        </p:nvSpPr>
        <p:spPr bwMode="auto">
          <a:xfrm>
            <a:off x="152400" y="4508500"/>
            <a:ext cx="1371600" cy="4572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600"/>
              <a:t>Segmentation</a:t>
            </a:r>
          </a:p>
        </p:txBody>
      </p:sp>
      <p:sp>
        <p:nvSpPr>
          <p:cNvPr id="36885" name="Line 21"/>
          <p:cNvSpPr>
            <a:spLocks noChangeShapeType="1"/>
          </p:cNvSpPr>
          <p:nvPr/>
        </p:nvSpPr>
        <p:spPr bwMode="auto">
          <a:xfrm flipV="1">
            <a:off x="762000" y="2667000"/>
            <a:ext cx="457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6" name="Line 22"/>
          <p:cNvSpPr>
            <a:spLocks noChangeShapeType="1"/>
          </p:cNvSpPr>
          <p:nvPr/>
        </p:nvSpPr>
        <p:spPr bwMode="auto">
          <a:xfrm>
            <a:off x="1676400" y="2667000"/>
            <a:ext cx="457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7" name="Line 23"/>
          <p:cNvSpPr>
            <a:spLocks noChangeShapeType="1"/>
          </p:cNvSpPr>
          <p:nvPr/>
        </p:nvSpPr>
        <p:spPr bwMode="auto">
          <a:xfrm flipV="1">
            <a:off x="6019800" y="2667000"/>
            <a:ext cx="685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8" name="Line 24"/>
          <p:cNvSpPr>
            <a:spLocks noChangeShapeType="1"/>
          </p:cNvSpPr>
          <p:nvPr/>
        </p:nvSpPr>
        <p:spPr bwMode="auto">
          <a:xfrm>
            <a:off x="7162800" y="2667000"/>
            <a:ext cx="685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9" name="Line 25"/>
          <p:cNvSpPr>
            <a:spLocks noChangeShapeType="1"/>
          </p:cNvSpPr>
          <p:nvPr/>
        </p:nvSpPr>
        <p:spPr bwMode="auto">
          <a:xfrm flipH="1">
            <a:off x="6781800" y="3276600"/>
            <a:ext cx="10668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0" name="Line 26"/>
          <p:cNvSpPr>
            <a:spLocks noChangeShapeType="1"/>
          </p:cNvSpPr>
          <p:nvPr/>
        </p:nvSpPr>
        <p:spPr bwMode="auto">
          <a:xfrm>
            <a:off x="8077200" y="3276600"/>
            <a:ext cx="457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1" name="Line 27"/>
          <p:cNvSpPr>
            <a:spLocks noChangeShapeType="1"/>
          </p:cNvSpPr>
          <p:nvPr/>
        </p:nvSpPr>
        <p:spPr bwMode="auto">
          <a:xfrm flipH="1">
            <a:off x="5638800" y="4038600"/>
            <a:ext cx="990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2" name="Line 28"/>
          <p:cNvSpPr>
            <a:spLocks noChangeShapeType="1"/>
          </p:cNvSpPr>
          <p:nvPr/>
        </p:nvSpPr>
        <p:spPr bwMode="auto">
          <a:xfrm>
            <a:off x="6858000" y="4038600"/>
            <a:ext cx="152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3" name="Line 29"/>
          <p:cNvSpPr>
            <a:spLocks noChangeShapeType="1"/>
          </p:cNvSpPr>
          <p:nvPr/>
        </p:nvSpPr>
        <p:spPr bwMode="auto">
          <a:xfrm>
            <a:off x="7086600" y="4038600"/>
            <a:ext cx="1295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4" name="Line 30"/>
          <p:cNvSpPr>
            <a:spLocks noChangeShapeType="1"/>
          </p:cNvSpPr>
          <p:nvPr/>
        </p:nvSpPr>
        <p:spPr bwMode="auto">
          <a:xfrm flipH="1">
            <a:off x="609600" y="3276600"/>
            <a:ext cx="12192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5" name="Line 31"/>
          <p:cNvSpPr>
            <a:spLocks noChangeShapeType="1"/>
          </p:cNvSpPr>
          <p:nvPr/>
        </p:nvSpPr>
        <p:spPr bwMode="auto">
          <a:xfrm flipH="1">
            <a:off x="1828800" y="3276600"/>
            <a:ext cx="2286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6" name="Line 32"/>
          <p:cNvSpPr>
            <a:spLocks noChangeShapeType="1"/>
          </p:cNvSpPr>
          <p:nvPr/>
        </p:nvSpPr>
        <p:spPr bwMode="auto">
          <a:xfrm>
            <a:off x="2362200" y="3276600"/>
            <a:ext cx="83820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7" name="Line 33"/>
          <p:cNvSpPr>
            <a:spLocks noChangeShapeType="1"/>
          </p:cNvSpPr>
          <p:nvPr/>
        </p:nvSpPr>
        <p:spPr bwMode="auto">
          <a:xfrm>
            <a:off x="2590800" y="3276600"/>
            <a:ext cx="190500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4367253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AutoShape 7"/>
          <p:cNvSpPr>
            <a:spLocks noChangeArrowheads="1"/>
          </p:cNvSpPr>
          <p:nvPr/>
        </p:nvSpPr>
        <p:spPr bwMode="auto">
          <a:xfrm>
            <a:off x="990600" y="1524000"/>
            <a:ext cx="533400" cy="304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800"/>
              <a:t>App</a:t>
            </a:r>
          </a:p>
        </p:txBody>
      </p:sp>
      <p:sp>
        <p:nvSpPr>
          <p:cNvPr id="37913" name="Rectangle 25"/>
          <p:cNvSpPr>
            <a:spLocks noChangeArrowheads="1"/>
          </p:cNvSpPr>
          <p:nvPr/>
        </p:nvSpPr>
        <p:spPr bwMode="auto">
          <a:xfrm>
            <a:off x="3000375" y="1447800"/>
            <a:ext cx="3933825" cy="2057400"/>
          </a:xfrm>
          <a:prstGeom prst="rect">
            <a:avLst/>
          </a:prstGeom>
          <a:solidFill>
            <a:schemeClr val="bg1"/>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p>
            <a:endParaRPr lang="en-US"/>
          </a:p>
        </p:txBody>
      </p:sp>
      <p:sp>
        <p:nvSpPr>
          <p:cNvPr id="37914" name="Text Box 26"/>
          <p:cNvSpPr txBox="1">
            <a:spLocks noChangeArrowheads="1"/>
          </p:cNvSpPr>
          <p:nvPr/>
        </p:nvSpPr>
        <p:spPr bwMode="auto">
          <a:xfrm>
            <a:off x="2971800" y="1447800"/>
            <a:ext cx="4038600" cy="2047875"/>
          </a:xfrm>
          <a:prstGeom prst="rect">
            <a:avLst/>
          </a:prstGeom>
          <a:solidFill>
            <a:schemeClr val="tx1"/>
          </a:solidFill>
          <a:ln>
            <a:noFill/>
          </a:ln>
        </p:spPr>
        <p:txBody>
          <a:bodyPr>
            <a:spAutoFit/>
          </a:bodyPr>
          <a:lstStyle/>
          <a:p>
            <a:r>
              <a:rPr lang="en-US" sz="800" dirty="0">
                <a:solidFill>
                  <a:srgbClr val="000000"/>
                </a:solidFill>
                <a:latin typeface="Courier" charset="0"/>
              </a:rPr>
              <a:t>class SILO_API {</a:t>
            </a:r>
          </a:p>
          <a:p>
            <a:r>
              <a:rPr lang="en-US" sz="800" dirty="0">
                <a:solidFill>
                  <a:srgbClr val="000000"/>
                </a:solidFill>
                <a:latin typeface="Courier" charset="0"/>
              </a:rPr>
              <a:t>public:</a:t>
            </a:r>
          </a:p>
          <a:p>
            <a:r>
              <a:rPr lang="en-US" sz="800" dirty="0">
                <a:solidFill>
                  <a:srgbClr val="000000"/>
                </a:solidFill>
                <a:latin typeface="Courier" charset="0"/>
              </a:rPr>
              <a:t>        SILO_API() {</a:t>
            </a:r>
          </a:p>
          <a:p>
            <a:r>
              <a:rPr lang="en-US" sz="800" dirty="0">
                <a:solidFill>
                  <a:srgbClr val="000000"/>
                </a:solidFill>
                <a:latin typeface="Courier" charset="0"/>
              </a:rPr>
              <a:t>                //</a:t>
            </a:r>
            <a:r>
              <a:rPr lang="en-US" sz="800" dirty="0" err="1">
                <a:solidFill>
                  <a:srgbClr val="000000"/>
                </a:solidFill>
                <a:latin typeface="Courier" charset="0"/>
              </a:rPr>
              <a:t>silo_id</a:t>
            </a:r>
            <a:r>
              <a:rPr lang="en-US" sz="800" dirty="0">
                <a:solidFill>
                  <a:srgbClr val="000000"/>
                </a:solidFill>
                <a:latin typeface="Courier" charset="0"/>
              </a:rPr>
              <a:t> = 0;</a:t>
            </a:r>
          </a:p>
          <a:p>
            <a:r>
              <a:rPr lang="en-US" sz="800" dirty="0">
                <a:solidFill>
                  <a:srgbClr val="000000"/>
                </a:solidFill>
                <a:latin typeface="Courier" charset="0"/>
              </a:rPr>
              <a:t>                _</a:t>
            </a:r>
            <a:r>
              <a:rPr lang="en-US" sz="800" dirty="0" err="1">
                <a:solidFill>
                  <a:srgbClr val="000000"/>
                </a:solidFill>
                <a:latin typeface="Courier" charset="0"/>
              </a:rPr>
              <a:t>request_id_init</a:t>
            </a:r>
            <a:r>
              <a:rPr lang="en-US" sz="800" dirty="0">
                <a:solidFill>
                  <a:srgbClr val="000000"/>
                </a:solidFill>
                <a:latin typeface="Courier" charset="0"/>
              </a:rPr>
              <a:t>=0;</a:t>
            </a:r>
          </a:p>
          <a:p>
            <a:r>
              <a:rPr lang="en-US" sz="800" dirty="0">
                <a:solidFill>
                  <a:srgbClr val="000000"/>
                </a:solidFill>
                <a:latin typeface="Courier" charset="0"/>
              </a:rPr>
              <a:t>        }</a:t>
            </a:r>
          </a:p>
          <a:p>
            <a:r>
              <a:rPr lang="en-US" sz="800" dirty="0">
                <a:solidFill>
                  <a:srgbClr val="000000"/>
                </a:solidFill>
                <a:latin typeface="Courier" charset="0"/>
              </a:rPr>
              <a:t>//build up a set of requires/forbids constraints</a:t>
            </a:r>
          </a:p>
          <a:p>
            <a:r>
              <a:rPr lang="en-US" sz="800" dirty="0">
                <a:solidFill>
                  <a:srgbClr val="000000"/>
                </a:solidFill>
                <a:latin typeface="Courier" charset="0"/>
              </a:rPr>
              <a:t>        //such as: APP requires/forbids services A-&gt;B-&gt;C-&gt;NULL</a:t>
            </a:r>
          </a:p>
          <a:p>
            <a:r>
              <a:rPr lang="en-US" sz="800" dirty="0">
                <a:solidFill>
                  <a:srgbClr val="000000"/>
                </a:solidFill>
                <a:latin typeface="Courier" charset="0"/>
              </a:rPr>
              <a:t>        ERROR_CODE </a:t>
            </a:r>
            <a:r>
              <a:rPr lang="en-US" sz="800" dirty="0" err="1">
                <a:solidFill>
                  <a:srgbClr val="000000"/>
                </a:solidFill>
                <a:latin typeface="Courier" charset="0"/>
              </a:rPr>
              <a:t>create_required_srv</a:t>
            </a:r>
            <a:r>
              <a:rPr lang="en-US" sz="800" dirty="0">
                <a:solidFill>
                  <a:srgbClr val="000000"/>
                </a:solidFill>
                <a:latin typeface="Courier" charset="0"/>
              </a:rPr>
              <a:t>  (</a:t>
            </a:r>
            <a:r>
              <a:rPr lang="en-US" sz="800" dirty="0" err="1">
                <a:solidFill>
                  <a:srgbClr val="000000"/>
                </a:solidFill>
                <a:latin typeface="Courier" charset="0"/>
              </a:rPr>
              <a:t>int</a:t>
            </a:r>
            <a:r>
              <a:rPr lang="en-US" sz="800" dirty="0">
                <a:solidFill>
                  <a:srgbClr val="000000"/>
                </a:solidFill>
                <a:latin typeface="Courier" charset="0"/>
              </a:rPr>
              <a:t> </a:t>
            </a:r>
            <a:r>
              <a:rPr lang="en-US" sz="800" dirty="0" err="1">
                <a:solidFill>
                  <a:srgbClr val="000000"/>
                </a:solidFill>
                <a:latin typeface="Courier" charset="0"/>
              </a:rPr>
              <a:t>request_id</a:t>
            </a:r>
            <a:r>
              <a:rPr lang="en-US" sz="800" dirty="0">
                <a:solidFill>
                  <a:srgbClr val="000000"/>
                </a:solidFill>
                <a:latin typeface="Courier" charset="0"/>
              </a:rPr>
              <a:t>, list&lt;</a:t>
            </a:r>
            <a:r>
              <a:rPr lang="en-US" sz="800" dirty="0" err="1">
                <a:solidFill>
                  <a:srgbClr val="000000"/>
                </a:solidFill>
                <a:latin typeface="Courier" charset="0"/>
              </a:rPr>
              <a:t>srv_ID</a:t>
            </a:r>
            <a:r>
              <a:rPr lang="en-US" sz="800" dirty="0">
                <a:solidFill>
                  <a:srgbClr val="000000"/>
                </a:solidFill>
                <a:latin typeface="Courier" charset="0"/>
              </a:rPr>
              <a:t>&gt; </a:t>
            </a:r>
            <a:r>
              <a:rPr lang="en-US" sz="800" dirty="0" err="1">
                <a:solidFill>
                  <a:srgbClr val="000000"/>
                </a:solidFill>
                <a:latin typeface="Courier" charset="0"/>
              </a:rPr>
              <a:t>srv_list</a:t>
            </a:r>
            <a:r>
              <a:rPr lang="en-US" sz="800" dirty="0">
                <a:solidFill>
                  <a:srgbClr val="000000"/>
                </a:solidFill>
                <a:latin typeface="Courier" charset="0"/>
              </a:rPr>
              <a:t>); </a:t>
            </a:r>
          </a:p>
          <a:p>
            <a:r>
              <a:rPr lang="en-US" sz="800" dirty="0">
                <a:solidFill>
                  <a:srgbClr val="000000"/>
                </a:solidFill>
                <a:latin typeface="Courier" charset="0"/>
              </a:rPr>
              <a:t>        ERROR_CODE </a:t>
            </a:r>
            <a:r>
              <a:rPr lang="en-US" sz="800" dirty="0" err="1">
                <a:solidFill>
                  <a:srgbClr val="000000"/>
                </a:solidFill>
                <a:latin typeface="Courier" charset="0"/>
              </a:rPr>
              <a:t>create_forbidden_srv</a:t>
            </a:r>
            <a:r>
              <a:rPr lang="en-US" sz="800" dirty="0">
                <a:solidFill>
                  <a:srgbClr val="000000"/>
                </a:solidFill>
                <a:latin typeface="Courier" charset="0"/>
              </a:rPr>
              <a:t> (</a:t>
            </a:r>
            <a:r>
              <a:rPr lang="en-US" sz="800" dirty="0" err="1">
                <a:solidFill>
                  <a:srgbClr val="000000"/>
                </a:solidFill>
                <a:latin typeface="Courier" charset="0"/>
              </a:rPr>
              <a:t>int</a:t>
            </a:r>
            <a:r>
              <a:rPr lang="en-US" sz="800" dirty="0">
                <a:solidFill>
                  <a:srgbClr val="000000"/>
                </a:solidFill>
                <a:latin typeface="Courier" charset="0"/>
              </a:rPr>
              <a:t> </a:t>
            </a:r>
            <a:r>
              <a:rPr lang="en-US" sz="800" dirty="0" err="1">
                <a:solidFill>
                  <a:srgbClr val="000000"/>
                </a:solidFill>
                <a:latin typeface="Courier" charset="0"/>
              </a:rPr>
              <a:t>request_id</a:t>
            </a:r>
            <a:r>
              <a:rPr lang="en-US" sz="800" dirty="0">
                <a:solidFill>
                  <a:srgbClr val="000000"/>
                </a:solidFill>
                <a:latin typeface="Courier" charset="0"/>
              </a:rPr>
              <a:t>, list&lt;</a:t>
            </a:r>
            <a:r>
              <a:rPr lang="en-US" sz="800" dirty="0" err="1">
                <a:solidFill>
                  <a:srgbClr val="000000"/>
                </a:solidFill>
                <a:latin typeface="Courier" charset="0"/>
              </a:rPr>
              <a:t>srv_ID</a:t>
            </a:r>
            <a:r>
              <a:rPr lang="en-US" sz="800" dirty="0">
                <a:solidFill>
                  <a:srgbClr val="000000"/>
                </a:solidFill>
                <a:latin typeface="Courier" charset="0"/>
              </a:rPr>
              <a:t>&gt; </a:t>
            </a:r>
            <a:r>
              <a:rPr lang="en-US" sz="800" dirty="0" err="1">
                <a:solidFill>
                  <a:srgbClr val="000000"/>
                </a:solidFill>
                <a:latin typeface="Courier" charset="0"/>
              </a:rPr>
              <a:t>srv_list</a:t>
            </a:r>
            <a:r>
              <a:rPr lang="en-US" sz="800" dirty="0">
                <a:solidFill>
                  <a:srgbClr val="000000"/>
                </a:solidFill>
                <a:latin typeface="Courier" charset="0"/>
              </a:rPr>
              <a:t>); </a:t>
            </a:r>
          </a:p>
          <a:p>
            <a:endParaRPr lang="en-US" sz="800" dirty="0">
              <a:solidFill>
                <a:srgbClr val="000000"/>
              </a:solidFill>
              <a:latin typeface="Courier" charset="0"/>
            </a:endParaRPr>
          </a:p>
          <a:p>
            <a:r>
              <a:rPr lang="en-US" sz="800" dirty="0">
                <a:solidFill>
                  <a:srgbClr val="000000"/>
                </a:solidFill>
                <a:latin typeface="Courier" charset="0"/>
              </a:rPr>
              <a:t>ERROR_CODE </a:t>
            </a:r>
            <a:r>
              <a:rPr lang="en-US" sz="800" dirty="0" err="1">
                <a:solidFill>
                  <a:srgbClr val="000000"/>
                </a:solidFill>
                <a:latin typeface="Courier" charset="0"/>
              </a:rPr>
              <a:t>release_request</a:t>
            </a:r>
            <a:r>
              <a:rPr lang="en-US" sz="800" dirty="0">
                <a:solidFill>
                  <a:srgbClr val="000000"/>
                </a:solidFill>
                <a:latin typeface="Courier" charset="0"/>
              </a:rPr>
              <a:t>(</a:t>
            </a:r>
            <a:r>
              <a:rPr lang="en-US" sz="800" dirty="0" err="1">
                <a:solidFill>
                  <a:srgbClr val="000000"/>
                </a:solidFill>
                <a:latin typeface="Courier" charset="0"/>
              </a:rPr>
              <a:t>int</a:t>
            </a:r>
            <a:r>
              <a:rPr lang="en-US" sz="800" dirty="0">
                <a:solidFill>
                  <a:srgbClr val="000000"/>
                </a:solidFill>
                <a:latin typeface="Courier" charset="0"/>
              </a:rPr>
              <a:t> </a:t>
            </a:r>
            <a:r>
              <a:rPr lang="en-US" sz="800" dirty="0" err="1">
                <a:solidFill>
                  <a:srgbClr val="000000"/>
                </a:solidFill>
                <a:latin typeface="Courier" charset="0"/>
              </a:rPr>
              <a:t>request_id</a:t>
            </a:r>
            <a:r>
              <a:rPr lang="en-US" sz="800" dirty="0">
                <a:solidFill>
                  <a:srgbClr val="000000"/>
                </a:solidFill>
                <a:latin typeface="Courier" charset="0"/>
              </a:rPr>
              <a:t>);    </a:t>
            </a:r>
          </a:p>
          <a:p>
            <a:r>
              <a:rPr lang="en-US" sz="800" dirty="0">
                <a:solidFill>
                  <a:srgbClr val="000000"/>
                </a:solidFill>
                <a:latin typeface="Courier" charset="0"/>
              </a:rPr>
              <a:t>        //...        </a:t>
            </a:r>
          </a:p>
          <a:p>
            <a:r>
              <a:rPr lang="en-US" sz="800" dirty="0">
                <a:solidFill>
                  <a:srgbClr val="000000"/>
                </a:solidFill>
                <a:latin typeface="Courier" charset="0"/>
              </a:rPr>
              <a:t>};</a:t>
            </a:r>
          </a:p>
        </p:txBody>
      </p:sp>
      <p:sp>
        <p:nvSpPr>
          <p:cNvPr id="37920" name="Line 32"/>
          <p:cNvSpPr>
            <a:spLocks noChangeShapeType="1"/>
          </p:cNvSpPr>
          <p:nvPr/>
        </p:nvSpPr>
        <p:spPr bwMode="auto">
          <a:xfrm flipH="1" flipV="1">
            <a:off x="1371600" y="3048000"/>
            <a:ext cx="4495800" cy="1066800"/>
          </a:xfrm>
          <a:prstGeom prst="line">
            <a:avLst/>
          </a:prstGeom>
          <a:noFill/>
          <a:ln w="38100">
            <a:solidFill>
              <a:schemeClr val="bg2"/>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7921" name="Rectangle 33"/>
          <p:cNvSpPr>
            <a:spLocks noChangeArrowheads="1"/>
          </p:cNvSpPr>
          <p:nvPr/>
        </p:nvSpPr>
        <p:spPr bwMode="auto">
          <a:xfrm>
            <a:off x="5884863" y="4038600"/>
            <a:ext cx="3106737" cy="1981200"/>
          </a:xfrm>
          <a:prstGeom prst="rect">
            <a:avLst/>
          </a:prstGeom>
          <a:solidFill>
            <a:schemeClr val="bg2"/>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p>
            <a:endParaRPr lang="en-US"/>
          </a:p>
        </p:txBody>
      </p:sp>
      <p:sp>
        <p:nvSpPr>
          <p:cNvPr id="37922" name="Text Box 34"/>
          <p:cNvSpPr txBox="1">
            <a:spLocks noChangeArrowheads="1"/>
          </p:cNvSpPr>
          <p:nvPr/>
        </p:nvSpPr>
        <p:spPr bwMode="auto">
          <a:xfrm>
            <a:off x="5867400" y="4038600"/>
            <a:ext cx="3062288"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Lst>
        </p:spPr>
        <p:txBody>
          <a:bodyPr>
            <a:spAutoFit/>
          </a:bodyPr>
          <a:lstStyle/>
          <a:p>
            <a:r>
              <a:rPr lang="en-US" sz="800" dirty="0">
                <a:solidFill>
                  <a:srgbClr val="000000"/>
                </a:solidFill>
                <a:latin typeface="Courier" charset="0"/>
              </a:rPr>
              <a:t>// manages a collection of silos and passes data through them</a:t>
            </a:r>
          </a:p>
          <a:p>
            <a:r>
              <a:rPr lang="en-US" sz="800" dirty="0">
                <a:solidFill>
                  <a:srgbClr val="000000"/>
                </a:solidFill>
                <a:latin typeface="Courier" charset="0"/>
              </a:rPr>
              <a:t>class </a:t>
            </a:r>
            <a:r>
              <a:rPr lang="en-US" sz="800" dirty="0" err="1">
                <a:solidFill>
                  <a:srgbClr val="000000"/>
                </a:solidFill>
                <a:latin typeface="Courier" charset="0"/>
              </a:rPr>
              <a:t>SiloManager</a:t>
            </a:r>
            <a:r>
              <a:rPr lang="en-US" sz="800" dirty="0">
                <a:solidFill>
                  <a:srgbClr val="000000"/>
                </a:solidFill>
                <a:latin typeface="Courier" charset="0"/>
              </a:rPr>
              <a:t> {</a:t>
            </a:r>
          </a:p>
          <a:p>
            <a:r>
              <a:rPr lang="en-US" sz="800" dirty="0">
                <a:solidFill>
                  <a:srgbClr val="000000"/>
                </a:solidFill>
                <a:latin typeface="Courier" charset="0"/>
              </a:rPr>
              <a:t>public:</a:t>
            </a:r>
          </a:p>
          <a:p>
            <a:endParaRPr lang="en-US" sz="800" dirty="0">
              <a:solidFill>
                <a:srgbClr val="000000"/>
              </a:solidFill>
              <a:latin typeface="Courier" charset="0"/>
            </a:endParaRPr>
          </a:p>
          <a:p>
            <a:r>
              <a:rPr lang="en-US" sz="800" dirty="0">
                <a:solidFill>
                  <a:srgbClr val="000000"/>
                </a:solidFill>
                <a:latin typeface="Courier" charset="0"/>
              </a:rPr>
              <a:t>  </a:t>
            </a:r>
            <a:r>
              <a:rPr lang="en-US" sz="800" dirty="0" err="1">
                <a:solidFill>
                  <a:srgbClr val="000000"/>
                </a:solidFill>
                <a:latin typeface="Courier" charset="0"/>
              </a:rPr>
              <a:t>typedef</a:t>
            </a:r>
            <a:r>
              <a:rPr lang="en-US" sz="800" dirty="0">
                <a:solidFill>
                  <a:srgbClr val="000000"/>
                </a:solidFill>
                <a:latin typeface="Courier" charset="0"/>
              </a:rPr>
              <a:t> unsigned </a:t>
            </a:r>
            <a:r>
              <a:rPr lang="en-US" sz="800" dirty="0" err="1">
                <a:solidFill>
                  <a:srgbClr val="000000"/>
                </a:solidFill>
                <a:latin typeface="Courier" charset="0"/>
              </a:rPr>
              <a:t>int</a:t>
            </a:r>
            <a:r>
              <a:rPr lang="en-US" sz="800" dirty="0">
                <a:solidFill>
                  <a:srgbClr val="000000"/>
                </a:solidFill>
                <a:latin typeface="Courier" charset="0"/>
              </a:rPr>
              <a:t> </a:t>
            </a:r>
            <a:r>
              <a:rPr lang="en-US" sz="800" dirty="0" err="1">
                <a:solidFill>
                  <a:srgbClr val="000000"/>
                </a:solidFill>
                <a:latin typeface="Courier" charset="0"/>
              </a:rPr>
              <a:t>RecipeId</a:t>
            </a:r>
            <a:r>
              <a:rPr lang="en-US" sz="800" dirty="0">
                <a:solidFill>
                  <a:srgbClr val="000000"/>
                </a:solidFill>
                <a:latin typeface="Courier" charset="0"/>
              </a:rPr>
              <a:t>;</a:t>
            </a:r>
          </a:p>
          <a:p>
            <a:r>
              <a:rPr lang="en-US" sz="800" dirty="0">
                <a:solidFill>
                  <a:srgbClr val="000000"/>
                </a:solidFill>
                <a:latin typeface="Courier" charset="0"/>
              </a:rPr>
              <a:t>  </a:t>
            </a:r>
            <a:r>
              <a:rPr lang="en-US" sz="800" dirty="0" err="1">
                <a:solidFill>
                  <a:srgbClr val="000000"/>
                </a:solidFill>
                <a:latin typeface="Courier" charset="0"/>
              </a:rPr>
              <a:t>typedef</a:t>
            </a:r>
            <a:r>
              <a:rPr lang="en-US" sz="800" dirty="0">
                <a:solidFill>
                  <a:srgbClr val="000000"/>
                </a:solidFill>
                <a:latin typeface="Courier" charset="0"/>
              </a:rPr>
              <a:t> unsigned </a:t>
            </a:r>
            <a:r>
              <a:rPr lang="en-US" sz="800" dirty="0" err="1">
                <a:solidFill>
                  <a:srgbClr val="000000"/>
                </a:solidFill>
                <a:latin typeface="Courier" charset="0"/>
              </a:rPr>
              <a:t>int</a:t>
            </a:r>
            <a:r>
              <a:rPr lang="en-US" sz="800" dirty="0">
                <a:solidFill>
                  <a:srgbClr val="000000"/>
                </a:solidFill>
                <a:latin typeface="Courier" charset="0"/>
              </a:rPr>
              <a:t> </a:t>
            </a:r>
            <a:r>
              <a:rPr lang="en-US" sz="800" dirty="0" err="1">
                <a:solidFill>
                  <a:srgbClr val="000000"/>
                </a:solidFill>
                <a:latin typeface="Courier" charset="0"/>
              </a:rPr>
              <a:t>SiloId</a:t>
            </a:r>
            <a:r>
              <a:rPr lang="en-US" sz="800" dirty="0">
                <a:solidFill>
                  <a:srgbClr val="000000"/>
                </a:solidFill>
                <a:latin typeface="Courier" charset="0"/>
              </a:rPr>
              <a:t>;</a:t>
            </a:r>
          </a:p>
          <a:p>
            <a:endParaRPr lang="en-US" sz="800" dirty="0">
              <a:solidFill>
                <a:srgbClr val="000000"/>
              </a:solidFill>
              <a:latin typeface="Courier" charset="0"/>
            </a:endParaRPr>
          </a:p>
          <a:p>
            <a:r>
              <a:rPr lang="en-US" sz="800" dirty="0">
                <a:solidFill>
                  <a:srgbClr val="000000"/>
                </a:solidFill>
                <a:latin typeface="Courier" charset="0"/>
              </a:rPr>
              <a:t>  static </a:t>
            </a:r>
            <a:r>
              <a:rPr lang="en-US" sz="800" dirty="0" err="1">
                <a:solidFill>
                  <a:srgbClr val="000000"/>
                </a:solidFill>
                <a:latin typeface="Courier" charset="0"/>
              </a:rPr>
              <a:t>SiloManager</a:t>
            </a:r>
            <a:r>
              <a:rPr lang="en-US" sz="800" dirty="0">
                <a:solidFill>
                  <a:srgbClr val="000000"/>
                </a:solidFill>
                <a:latin typeface="Courier" charset="0"/>
              </a:rPr>
              <a:t> &amp;Instance();</a:t>
            </a:r>
          </a:p>
          <a:p>
            <a:r>
              <a:rPr lang="en-US" sz="800" dirty="0">
                <a:solidFill>
                  <a:srgbClr val="000000"/>
                </a:solidFill>
                <a:latin typeface="Courier" charset="0"/>
              </a:rPr>
              <a:t>  </a:t>
            </a:r>
          </a:p>
          <a:p>
            <a:r>
              <a:rPr lang="en-US" sz="800" dirty="0">
                <a:solidFill>
                  <a:srgbClr val="000000"/>
                </a:solidFill>
                <a:latin typeface="Courier" charset="0"/>
              </a:rPr>
              <a:t>  // process data</a:t>
            </a:r>
          </a:p>
          <a:p>
            <a:r>
              <a:rPr lang="en-US" sz="800" dirty="0">
                <a:solidFill>
                  <a:srgbClr val="000000"/>
                </a:solidFill>
                <a:latin typeface="Courier" charset="0"/>
              </a:rPr>
              <a:t>  void </a:t>
            </a:r>
            <a:r>
              <a:rPr lang="en-US" sz="800" dirty="0" err="1">
                <a:solidFill>
                  <a:srgbClr val="000000"/>
                </a:solidFill>
                <a:latin typeface="Courier" charset="0"/>
              </a:rPr>
              <a:t>ProcessTxBuffer</a:t>
            </a:r>
            <a:r>
              <a:rPr lang="en-US" sz="800" dirty="0">
                <a:solidFill>
                  <a:srgbClr val="000000"/>
                </a:solidFill>
                <a:latin typeface="Courier" charset="0"/>
              </a:rPr>
              <a:t>(</a:t>
            </a:r>
            <a:r>
              <a:rPr lang="en-US" sz="800" dirty="0" err="1">
                <a:solidFill>
                  <a:srgbClr val="000000"/>
                </a:solidFill>
                <a:latin typeface="Courier" charset="0"/>
              </a:rPr>
              <a:t>const</a:t>
            </a:r>
            <a:r>
              <a:rPr lang="en-US" sz="800" dirty="0">
                <a:solidFill>
                  <a:srgbClr val="000000"/>
                </a:solidFill>
                <a:latin typeface="Courier" charset="0"/>
              </a:rPr>
              <a:t> </a:t>
            </a:r>
            <a:r>
              <a:rPr lang="en-US" sz="800" dirty="0" err="1">
                <a:solidFill>
                  <a:srgbClr val="000000"/>
                </a:solidFill>
                <a:latin typeface="Courier" charset="0"/>
              </a:rPr>
              <a:t>SiloId</a:t>
            </a:r>
            <a:r>
              <a:rPr lang="en-US" sz="800" dirty="0">
                <a:solidFill>
                  <a:srgbClr val="000000"/>
                </a:solidFill>
                <a:latin typeface="Courier" charset="0"/>
              </a:rPr>
              <a:t> &amp;</a:t>
            </a:r>
            <a:r>
              <a:rPr lang="en-US" sz="800" dirty="0" err="1">
                <a:solidFill>
                  <a:srgbClr val="000000"/>
                </a:solidFill>
                <a:latin typeface="Courier" charset="0"/>
              </a:rPr>
              <a:t>siloId</a:t>
            </a:r>
            <a:r>
              <a:rPr lang="en-US" sz="800" dirty="0">
                <a:solidFill>
                  <a:srgbClr val="000000"/>
                </a:solidFill>
                <a:latin typeface="Courier" charset="0"/>
              </a:rPr>
              <a:t>, unsigned char *</a:t>
            </a:r>
            <a:r>
              <a:rPr lang="en-US" sz="800" dirty="0" err="1">
                <a:solidFill>
                  <a:srgbClr val="000000"/>
                </a:solidFill>
                <a:latin typeface="Courier" charset="0"/>
              </a:rPr>
              <a:t>buf</a:t>
            </a:r>
            <a:r>
              <a:rPr lang="en-US" sz="800" dirty="0">
                <a:solidFill>
                  <a:srgbClr val="000000"/>
                </a:solidFill>
                <a:latin typeface="Courier" charset="0"/>
              </a:rPr>
              <a:t>);</a:t>
            </a:r>
          </a:p>
          <a:p>
            <a:r>
              <a:rPr lang="en-US" sz="800" dirty="0">
                <a:solidFill>
                  <a:srgbClr val="000000"/>
                </a:solidFill>
                <a:latin typeface="Courier" charset="0"/>
              </a:rPr>
              <a:t>  void </a:t>
            </a:r>
            <a:r>
              <a:rPr lang="en-US" sz="800" dirty="0" err="1">
                <a:solidFill>
                  <a:srgbClr val="000000"/>
                </a:solidFill>
                <a:latin typeface="Courier" charset="0"/>
              </a:rPr>
              <a:t>ProcessRxBuffer</a:t>
            </a:r>
            <a:r>
              <a:rPr lang="en-US" sz="800" dirty="0">
                <a:solidFill>
                  <a:srgbClr val="000000"/>
                </a:solidFill>
                <a:latin typeface="Courier" charset="0"/>
              </a:rPr>
              <a:t>(</a:t>
            </a:r>
            <a:r>
              <a:rPr lang="en-US" sz="800" dirty="0" err="1">
                <a:solidFill>
                  <a:srgbClr val="000000"/>
                </a:solidFill>
                <a:latin typeface="Courier" charset="0"/>
              </a:rPr>
              <a:t>const</a:t>
            </a:r>
            <a:r>
              <a:rPr lang="en-US" sz="800" dirty="0">
                <a:solidFill>
                  <a:srgbClr val="000000"/>
                </a:solidFill>
                <a:latin typeface="Courier" charset="0"/>
              </a:rPr>
              <a:t> </a:t>
            </a:r>
            <a:r>
              <a:rPr lang="en-US" sz="800" dirty="0" err="1">
                <a:solidFill>
                  <a:srgbClr val="000000"/>
                </a:solidFill>
                <a:latin typeface="Courier" charset="0"/>
              </a:rPr>
              <a:t>SiloId</a:t>
            </a:r>
            <a:r>
              <a:rPr lang="en-US" sz="800" dirty="0">
                <a:solidFill>
                  <a:srgbClr val="000000"/>
                </a:solidFill>
                <a:latin typeface="Courier" charset="0"/>
              </a:rPr>
              <a:t> &amp;</a:t>
            </a:r>
            <a:r>
              <a:rPr lang="en-US" sz="800" dirty="0" err="1">
                <a:solidFill>
                  <a:srgbClr val="000000"/>
                </a:solidFill>
                <a:latin typeface="Courier" charset="0"/>
              </a:rPr>
              <a:t>siloId</a:t>
            </a:r>
            <a:r>
              <a:rPr lang="en-US" sz="800" dirty="0">
                <a:solidFill>
                  <a:srgbClr val="000000"/>
                </a:solidFill>
                <a:latin typeface="Courier" charset="0"/>
              </a:rPr>
              <a:t>, unsigned char *</a:t>
            </a:r>
            <a:r>
              <a:rPr lang="en-US" sz="800" dirty="0" err="1">
                <a:solidFill>
                  <a:srgbClr val="000000"/>
                </a:solidFill>
                <a:latin typeface="Courier" charset="0"/>
              </a:rPr>
              <a:t>buf</a:t>
            </a:r>
            <a:r>
              <a:rPr lang="en-US" sz="800" dirty="0">
                <a:solidFill>
                  <a:srgbClr val="000000"/>
                </a:solidFill>
                <a:latin typeface="Courier" charset="0"/>
              </a:rPr>
              <a:t>);</a:t>
            </a:r>
          </a:p>
          <a:p>
            <a:endParaRPr lang="en-US" sz="800" dirty="0">
              <a:solidFill>
                <a:srgbClr val="000000"/>
              </a:solidFill>
              <a:latin typeface="Courier" charset="0"/>
            </a:endParaRPr>
          </a:p>
        </p:txBody>
      </p:sp>
      <p:sp>
        <p:nvSpPr>
          <p:cNvPr id="37923" name="Rectangle 35"/>
          <p:cNvSpPr>
            <a:spLocks noChangeArrowheads="1"/>
          </p:cNvSpPr>
          <p:nvPr/>
        </p:nvSpPr>
        <p:spPr bwMode="auto">
          <a:xfrm>
            <a:off x="6481763" y="1600200"/>
            <a:ext cx="2565400" cy="2368550"/>
          </a:xfrm>
          <a:prstGeom prst="rect">
            <a:avLst/>
          </a:prstGeom>
          <a:solidFill>
            <a:srgbClr val="FFFF66"/>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p>
            <a:endParaRPr lang="en-US"/>
          </a:p>
        </p:txBody>
      </p:sp>
      <p:sp>
        <p:nvSpPr>
          <p:cNvPr id="37924" name="Text Box 36"/>
          <p:cNvSpPr txBox="1">
            <a:spLocks noChangeArrowheads="1"/>
          </p:cNvSpPr>
          <p:nvPr/>
        </p:nvSpPr>
        <p:spPr bwMode="auto">
          <a:xfrm>
            <a:off x="6546850" y="1682750"/>
            <a:ext cx="2520950" cy="229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Lst>
        </p:spPr>
        <p:txBody>
          <a:bodyPr>
            <a:spAutoFit/>
          </a:bodyPr>
          <a:lstStyle/>
          <a:p>
            <a:r>
              <a:rPr lang="en-US" sz="800">
                <a:solidFill>
                  <a:srgbClr val="000000"/>
                </a:solidFill>
                <a:latin typeface="Courier" charset="0"/>
              </a:rPr>
              <a:t> // register a silo, load the needed DSOs</a:t>
            </a:r>
          </a:p>
          <a:p>
            <a:r>
              <a:rPr lang="en-US" sz="800">
                <a:solidFill>
                  <a:srgbClr val="000000"/>
                </a:solidFill>
                <a:latin typeface="Courier" charset="0"/>
              </a:rPr>
              <a:t>  RecipeId RegisterRecipe(const string &amp;recipe);</a:t>
            </a:r>
          </a:p>
          <a:p>
            <a:r>
              <a:rPr lang="en-US" sz="800">
                <a:solidFill>
                  <a:srgbClr val="000000"/>
                </a:solidFill>
                <a:latin typeface="Courier" charset="0"/>
              </a:rPr>
              <a:t>  // remove a recipe</a:t>
            </a:r>
          </a:p>
          <a:p>
            <a:r>
              <a:rPr lang="en-US" sz="800">
                <a:solidFill>
                  <a:srgbClr val="000000"/>
                </a:solidFill>
                <a:latin typeface="Courier" charset="0"/>
              </a:rPr>
              <a:t>  void DestroyRecipe(const RecipeId &amp;recipeId);</a:t>
            </a:r>
          </a:p>
          <a:p>
            <a:endParaRPr lang="en-US" sz="800">
              <a:solidFill>
                <a:srgbClr val="000000"/>
              </a:solidFill>
              <a:latin typeface="Courier" charset="0"/>
            </a:endParaRPr>
          </a:p>
          <a:p>
            <a:r>
              <a:rPr lang="en-US" sz="800">
                <a:solidFill>
                  <a:srgbClr val="000000"/>
                </a:solidFill>
                <a:latin typeface="Courier" charset="0"/>
              </a:rPr>
              <a:t>  // create a new silo given a recipe ID</a:t>
            </a:r>
          </a:p>
          <a:p>
            <a:r>
              <a:rPr lang="en-US" sz="800">
                <a:solidFill>
                  <a:srgbClr val="000000"/>
                </a:solidFill>
                <a:latin typeface="Courier" charset="0"/>
              </a:rPr>
              <a:t>  SiloId CreateSilo(const RecipeId &amp;recipeId);</a:t>
            </a:r>
          </a:p>
          <a:p>
            <a:r>
              <a:rPr lang="en-US" sz="800">
                <a:solidFill>
                  <a:srgbClr val="000000"/>
                </a:solidFill>
                <a:latin typeface="Courier" charset="0"/>
              </a:rPr>
              <a:t>  // delete a silo</a:t>
            </a:r>
          </a:p>
          <a:p>
            <a:r>
              <a:rPr lang="en-US" sz="800">
                <a:solidFill>
                  <a:srgbClr val="000000"/>
                </a:solidFill>
                <a:latin typeface="Courier" charset="0"/>
              </a:rPr>
              <a:t>  void DestroySilo(const SiloId &amp;siloId);</a:t>
            </a:r>
          </a:p>
          <a:p>
            <a:endParaRPr lang="en-US" sz="800">
              <a:solidFill>
                <a:srgbClr val="000000"/>
              </a:solidFill>
              <a:latin typeface="Courier" charset="0"/>
            </a:endParaRPr>
          </a:p>
          <a:p>
            <a:r>
              <a:rPr lang="en-US" sz="800">
                <a:solidFill>
                  <a:srgbClr val="000000"/>
                </a:solidFill>
                <a:latin typeface="Courier" charset="0"/>
              </a:rPr>
              <a:t>  RecipeId GetRecipeIdForSilo(const SiloId &amp;siloId);</a:t>
            </a:r>
          </a:p>
        </p:txBody>
      </p:sp>
      <p:sp>
        <p:nvSpPr>
          <p:cNvPr id="37925" name="Rectangle 37"/>
          <p:cNvSpPr>
            <a:spLocks noChangeArrowheads="1"/>
          </p:cNvSpPr>
          <p:nvPr/>
        </p:nvSpPr>
        <p:spPr bwMode="auto">
          <a:xfrm>
            <a:off x="3048000" y="4191000"/>
            <a:ext cx="2790825" cy="2514600"/>
          </a:xfrm>
          <a:prstGeom prst="rect">
            <a:avLst/>
          </a:prstGeom>
          <a:solidFill>
            <a:srgbClr val="66FFCC"/>
          </a:solidFill>
          <a:ln>
            <a:noFill/>
          </a:ln>
          <a:extLst>
            <a:ext uri="{91240B29-F687-4f45-9708-019B960494DF}">
              <a14:hiddenLine xmlns:a14="http://schemas.microsoft.com/office/drawing/2010/main" w="9525">
                <a:solidFill>
                  <a:srgbClr val="0000FF"/>
                </a:solidFill>
                <a:miter lim="800000"/>
                <a:headEnd/>
                <a:tailEnd/>
              </a14:hiddenLine>
            </a:ext>
          </a:extLst>
        </p:spPr>
        <p:txBody>
          <a:bodyPr wrap="none" anchor="ctr"/>
          <a:lstStyle/>
          <a:p>
            <a:endParaRPr lang="en-US"/>
          </a:p>
        </p:txBody>
      </p:sp>
      <p:sp>
        <p:nvSpPr>
          <p:cNvPr id="37926" name="Text Box 38"/>
          <p:cNvSpPr txBox="1">
            <a:spLocks noChangeArrowheads="1"/>
          </p:cNvSpPr>
          <p:nvPr/>
        </p:nvSpPr>
        <p:spPr bwMode="auto">
          <a:xfrm>
            <a:off x="3048000" y="4214813"/>
            <a:ext cx="2746375" cy="2414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Lst>
        </p:spPr>
        <p:txBody>
          <a:bodyPr>
            <a:spAutoFit/>
          </a:bodyPr>
          <a:lstStyle/>
          <a:p>
            <a:r>
              <a:rPr lang="en-US" sz="800">
                <a:solidFill>
                  <a:srgbClr val="000000"/>
                </a:solidFill>
                <a:latin typeface="Courier" charset="0"/>
              </a:rPr>
              <a:t>class SILO_Knob</a:t>
            </a:r>
          </a:p>
          <a:p>
            <a:r>
              <a:rPr lang="en-US" sz="800">
                <a:solidFill>
                  <a:srgbClr val="000000"/>
                </a:solidFill>
                <a:latin typeface="Courier" charset="0"/>
              </a:rPr>
              <a:t>{</a:t>
            </a:r>
          </a:p>
          <a:p>
            <a:r>
              <a:rPr lang="en-US" sz="800">
                <a:solidFill>
                  <a:srgbClr val="000000"/>
                </a:solidFill>
                <a:latin typeface="Courier" charset="0"/>
              </a:rPr>
              <a:t>public:</a:t>
            </a:r>
          </a:p>
          <a:p>
            <a:endParaRPr lang="en-US" sz="800">
              <a:solidFill>
                <a:srgbClr val="000000"/>
              </a:solidFill>
              <a:latin typeface="Courier" charset="0"/>
            </a:endParaRPr>
          </a:p>
          <a:p>
            <a:r>
              <a:rPr lang="en-US" sz="800">
                <a:solidFill>
                  <a:srgbClr val="000000"/>
                </a:solidFill>
                <a:latin typeface="Courier" charset="0"/>
              </a:rPr>
              <a:t>  SILO_Knob() { ; }</a:t>
            </a:r>
          </a:p>
          <a:p>
            <a:endParaRPr lang="en-US" sz="800">
              <a:solidFill>
                <a:srgbClr val="000000"/>
              </a:solidFill>
              <a:latin typeface="Courier" charset="0"/>
            </a:endParaRPr>
          </a:p>
          <a:p>
            <a:r>
              <a:rPr lang="en-US" sz="800">
                <a:solidFill>
                  <a:srgbClr val="000000"/>
                </a:solidFill>
                <a:latin typeface="Courier" charset="0"/>
              </a:rPr>
              <a:t>  inline int get_max() {return _knob_intf.nMax;}</a:t>
            </a:r>
          </a:p>
          <a:p>
            <a:r>
              <a:rPr lang="en-US" sz="800">
                <a:solidFill>
                  <a:srgbClr val="000000"/>
                </a:solidFill>
                <a:latin typeface="Courier" charset="0"/>
              </a:rPr>
              <a:t>inline int get_value() {return _knob_intf.nValue;}</a:t>
            </a:r>
          </a:p>
          <a:p>
            <a:endParaRPr lang="en-US" sz="800">
              <a:solidFill>
                <a:srgbClr val="000000"/>
              </a:solidFill>
              <a:latin typeface="Courier" charset="0"/>
            </a:endParaRPr>
          </a:p>
          <a:p>
            <a:r>
              <a:rPr lang="en-US" sz="800">
                <a:solidFill>
                  <a:srgbClr val="000000"/>
                </a:solidFill>
                <a:latin typeface="Courier" charset="0"/>
              </a:rPr>
              <a:t>inline bool set_value(int nValue) {</a:t>
            </a:r>
          </a:p>
          <a:p>
            <a:endParaRPr lang="en-US" sz="800">
              <a:solidFill>
                <a:srgbClr val="000000"/>
              </a:solidFill>
              <a:latin typeface="Courier" charset="0"/>
            </a:endParaRPr>
          </a:p>
          <a:p>
            <a:r>
              <a:rPr lang="en-US" sz="800">
                <a:solidFill>
                  <a:srgbClr val="000000"/>
                </a:solidFill>
                <a:latin typeface="Courier" charset="0"/>
              </a:rPr>
              <a:t>        _knob_intf.nValue = nValue;</a:t>
            </a:r>
          </a:p>
          <a:p>
            <a:r>
              <a:rPr lang="en-US" sz="800">
                <a:solidFill>
                  <a:srgbClr val="000000"/>
                </a:solidFill>
                <a:latin typeface="Courier" charset="0"/>
              </a:rPr>
              <a:t>        return true;</a:t>
            </a:r>
          </a:p>
          <a:p>
            <a:r>
              <a:rPr lang="en-US" sz="800">
                <a:solidFill>
                  <a:srgbClr val="000000"/>
                </a:solidFill>
                <a:latin typeface="Courier" charset="0"/>
              </a:rPr>
              <a:t> }</a:t>
            </a:r>
          </a:p>
          <a:p>
            <a:r>
              <a:rPr lang="en-US" sz="800">
                <a:solidFill>
                  <a:srgbClr val="000000"/>
                </a:solidFill>
                <a:latin typeface="Courier" charset="0"/>
              </a:rPr>
              <a:t>//...</a:t>
            </a:r>
          </a:p>
          <a:p>
            <a:endParaRPr lang="en-US" sz="800">
              <a:solidFill>
                <a:srgbClr val="000000"/>
              </a:solidFill>
              <a:latin typeface="Courier" charset="0"/>
            </a:endParaRPr>
          </a:p>
          <a:p>
            <a:r>
              <a:rPr lang="en-US" sz="800">
                <a:solidFill>
                  <a:srgbClr val="000000"/>
                </a:solidFill>
                <a:latin typeface="Courier" charset="0"/>
              </a:rPr>
              <a:t>};</a:t>
            </a:r>
          </a:p>
        </p:txBody>
      </p:sp>
      <p:sp>
        <p:nvSpPr>
          <p:cNvPr id="37930" name="AutoShape 42"/>
          <p:cNvSpPr>
            <a:spLocks noChangeArrowheads="1"/>
          </p:cNvSpPr>
          <p:nvPr/>
        </p:nvSpPr>
        <p:spPr bwMode="auto">
          <a:xfrm flipH="1">
            <a:off x="304800" y="5715000"/>
            <a:ext cx="2286000" cy="922338"/>
          </a:xfrm>
          <a:prstGeom prst="cloudCallout">
            <a:avLst>
              <a:gd name="adj1" fmla="val -1736"/>
              <a:gd name="adj2" fmla="val -4046"/>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a:endParaRPr lang="en-US" sz="1000"/>
          </a:p>
        </p:txBody>
      </p:sp>
      <p:sp>
        <p:nvSpPr>
          <p:cNvPr id="37931" name="Text Box 43"/>
          <p:cNvSpPr txBox="1">
            <a:spLocks noChangeArrowheads="1"/>
          </p:cNvSpPr>
          <p:nvPr/>
        </p:nvSpPr>
        <p:spPr bwMode="auto">
          <a:xfrm>
            <a:off x="576263" y="5892800"/>
            <a:ext cx="1709737" cy="54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a:t>Ontology of Services,</a:t>
            </a:r>
          </a:p>
          <a:p>
            <a:r>
              <a:rPr lang="en-US" sz="1000"/>
              <a:t>Composability Constraints,</a:t>
            </a:r>
          </a:p>
          <a:p>
            <a:r>
              <a:rPr lang="en-US" sz="1000"/>
              <a:t>Recipes, Tuning Strategies</a:t>
            </a:r>
          </a:p>
        </p:txBody>
      </p:sp>
      <p:sp>
        <p:nvSpPr>
          <p:cNvPr id="37932" name="AutoShape 44"/>
          <p:cNvSpPr>
            <a:spLocks noChangeArrowheads="1"/>
          </p:cNvSpPr>
          <p:nvPr/>
        </p:nvSpPr>
        <p:spPr bwMode="auto">
          <a:xfrm>
            <a:off x="990600" y="1905000"/>
            <a:ext cx="450850" cy="533400"/>
          </a:xfrm>
          <a:prstGeom prst="upDownArrow">
            <a:avLst>
              <a:gd name="adj1" fmla="val 37500"/>
              <a:gd name="adj2" fmla="val 23684"/>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7936" name="Line 48"/>
          <p:cNvSpPr>
            <a:spLocks noChangeShapeType="1"/>
          </p:cNvSpPr>
          <p:nvPr/>
        </p:nvSpPr>
        <p:spPr bwMode="auto">
          <a:xfrm flipH="1" flipV="1">
            <a:off x="1524000" y="4267200"/>
            <a:ext cx="1524000" cy="1752600"/>
          </a:xfrm>
          <a:prstGeom prst="line">
            <a:avLst/>
          </a:prstGeom>
          <a:noFill/>
          <a:ln w="38100">
            <a:solidFill>
              <a:srgbClr val="66FFCC"/>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7937" name="AutoShape 49"/>
          <p:cNvSpPr>
            <a:spLocks noChangeArrowheads="1"/>
          </p:cNvSpPr>
          <p:nvPr/>
        </p:nvSpPr>
        <p:spPr bwMode="auto">
          <a:xfrm>
            <a:off x="644525" y="5181600"/>
            <a:ext cx="498475" cy="457200"/>
          </a:xfrm>
          <a:prstGeom prst="upDownArrow">
            <a:avLst>
              <a:gd name="adj1" fmla="val 52454"/>
              <a:gd name="adj2" fmla="val 20500"/>
            </a:avLst>
          </a:prstGeom>
          <a:solidFill>
            <a:srgbClr val="B3B3B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nvGrpSpPr>
          <p:cNvPr id="37896" name="Group 8"/>
          <p:cNvGrpSpPr>
            <a:grpSpLocks/>
          </p:cNvGrpSpPr>
          <p:nvPr/>
        </p:nvGrpSpPr>
        <p:grpSpPr bwMode="auto">
          <a:xfrm>
            <a:off x="384175" y="3452813"/>
            <a:ext cx="1177925" cy="684212"/>
            <a:chOff x="16848" y="7728"/>
            <a:chExt cx="2064" cy="1872"/>
          </a:xfrm>
        </p:grpSpPr>
        <p:grpSp>
          <p:nvGrpSpPr>
            <p:cNvPr id="37897" name="Group 9"/>
            <p:cNvGrpSpPr>
              <a:grpSpLocks/>
            </p:cNvGrpSpPr>
            <p:nvPr/>
          </p:nvGrpSpPr>
          <p:grpSpPr bwMode="auto">
            <a:xfrm>
              <a:off x="16848" y="7728"/>
              <a:ext cx="2064" cy="1536"/>
              <a:chOff x="17616" y="7728"/>
              <a:chExt cx="2064" cy="1536"/>
            </a:xfrm>
          </p:grpSpPr>
          <p:sp>
            <p:nvSpPr>
              <p:cNvPr id="37898" name="AutoShape 10"/>
              <p:cNvSpPr>
                <a:spLocks noChangeArrowheads="1"/>
              </p:cNvSpPr>
              <p:nvPr/>
            </p:nvSpPr>
            <p:spPr bwMode="auto">
              <a:xfrm>
                <a:off x="17616" y="7728"/>
                <a:ext cx="1632" cy="1056"/>
              </a:xfrm>
              <a:prstGeom prst="roundRect">
                <a:avLst>
                  <a:gd name="adj" fmla="val 16667"/>
                </a:avLst>
              </a:prstGeom>
              <a:solidFill>
                <a:srgbClr val="B8D6FF"/>
              </a:solidFill>
              <a:ln w="9525">
                <a:solidFill>
                  <a:schemeClr val="tx1"/>
                </a:solidFill>
                <a:round/>
                <a:headEnd/>
                <a:tailEnd/>
              </a:ln>
            </p:spPr>
            <p:txBody>
              <a:bodyPr wrap="none" anchor="ctr"/>
              <a:lstStyle/>
              <a:p>
                <a:pPr algn="ctr"/>
                <a:r>
                  <a:rPr lang="en-US" sz="1200">
                    <a:solidFill>
                      <a:srgbClr val="000000"/>
                    </a:solidFill>
                  </a:rPr>
                  <a:t>Method</a:t>
                </a:r>
              </a:p>
            </p:txBody>
          </p:sp>
          <p:sp>
            <p:nvSpPr>
              <p:cNvPr id="37899" name="AutoShape 11"/>
              <p:cNvSpPr>
                <a:spLocks noChangeArrowheads="1"/>
              </p:cNvSpPr>
              <p:nvPr/>
            </p:nvSpPr>
            <p:spPr bwMode="auto">
              <a:xfrm>
                <a:off x="17664" y="7824"/>
                <a:ext cx="1632" cy="1056"/>
              </a:xfrm>
              <a:prstGeom prst="roundRect">
                <a:avLst>
                  <a:gd name="adj" fmla="val 16667"/>
                </a:avLst>
              </a:prstGeom>
              <a:solidFill>
                <a:srgbClr val="FFB4B4"/>
              </a:solidFill>
              <a:ln w="9525">
                <a:solidFill>
                  <a:schemeClr val="tx1"/>
                </a:solidFill>
                <a:round/>
                <a:headEnd/>
                <a:tailEnd/>
              </a:ln>
            </p:spPr>
            <p:txBody>
              <a:bodyPr wrap="none" anchor="ctr"/>
              <a:lstStyle/>
              <a:p>
                <a:pPr algn="ctr"/>
                <a:r>
                  <a:rPr lang="en-US" sz="1200">
                    <a:solidFill>
                      <a:srgbClr val="000000"/>
                    </a:solidFill>
                  </a:rPr>
                  <a:t>Method</a:t>
                </a:r>
              </a:p>
            </p:txBody>
          </p:sp>
          <p:sp>
            <p:nvSpPr>
              <p:cNvPr id="37900" name="AutoShape 12"/>
              <p:cNvSpPr>
                <a:spLocks noChangeArrowheads="1"/>
              </p:cNvSpPr>
              <p:nvPr/>
            </p:nvSpPr>
            <p:spPr bwMode="auto">
              <a:xfrm>
                <a:off x="17760" y="7920"/>
                <a:ext cx="1632" cy="1056"/>
              </a:xfrm>
              <a:prstGeom prst="roundRect">
                <a:avLst>
                  <a:gd name="adj" fmla="val 16667"/>
                </a:avLst>
              </a:prstGeom>
              <a:solidFill>
                <a:srgbClr val="CCFF66"/>
              </a:solidFill>
              <a:ln w="9525">
                <a:solidFill>
                  <a:schemeClr val="tx1"/>
                </a:solidFill>
                <a:round/>
                <a:headEnd/>
                <a:tailEnd/>
              </a:ln>
            </p:spPr>
            <p:txBody>
              <a:bodyPr wrap="none" anchor="ctr"/>
              <a:lstStyle/>
              <a:p>
                <a:pPr algn="ctr"/>
                <a:r>
                  <a:rPr lang="en-US" sz="1200">
                    <a:solidFill>
                      <a:srgbClr val="000000"/>
                    </a:solidFill>
                  </a:rPr>
                  <a:t>Method</a:t>
                </a:r>
              </a:p>
            </p:txBody>
          </p:sp>
          <p:sp>
            <p:nvSpPr>
              <p:cNvPr id="37901" name="AutoShape 13"/>
              <p:cNvSpPr>
                <a:spLocks noChangeArrowheads="1"/>
              </p:cNvSpPr>
              <p:nvPr/>
            </p:nvSpPr>
            <p:spPr bwMode="auto">
              <a:xfrm>
                <a:off x="17856" y="8016"/>
                <a:ext cx="1632" cy="1056"/>
              </a:xfrm>
              <a:prstGeom prst="roundRect">
                <a:avLst>
                  <a:gd name="adj" fmla="val 16667"/>
                </a:avLst>
              </a:prstGeom>
              <a:solidFill>
                <a:srgbClr val="FFCC66"/>
              </a:solidFill>
              <a:ln w="9525">
                <a:solidFill>
                  <a:schemeClr val="tx1"/>
                </a:solidFill>
                <a:round/>
                <a:headEnd/>
                <a:tailEnd/>
              </a:ln>
            </p:spPr>
            <p:txBody>
              <a:bodyPr wrap="none" anchor="ctr"/>
              <a:lstStyle/>
              <a:p>
                <a:pPr algn="ctr"/>
                <a:r>
                  <a:rPr lang="en-US" sz="1200">
                    <a:solidFill>
                      <a:srgbClr val="000000"/>
                    </a:solidFill>
                  </a:rPr>
                  <a:t>Method</a:t>
                </a:r>
              </a:p>
            </p:txBody>
          </p:sp>
          <p:sp>
            <p:nvSpPr>
              <p:cNvPr id="37902" name="AutoShape 14"/>
              <p:cNvSpPr>
                <a:spLocks noChangeArrowheads="1"/>
              </p:cNvSpPr>
              <p:nvPr/>
            </p:nvSpPr>
            <p:spPr bwMode="auto">
              <a:xfrm>
                <a:off x="17952" y="8112"/>
                <a:ext cx="1632" cy="1056"/>
              </a:xfrm>
              <a:prstGeom prst="roundRect">
                <a:avLst>
                  <a:gd name="adj" fmla="val 16667"/>
                </a:avLst>
              </a:prstGeom>
              <a:solidFill>
                <a:srgbClr val="DBEEFF"/>
              </a:solidFill>
              <a:ln w="9525">
                <a:solidFill>
                  <a:schemeClr val="tx1"/>
                </a:solidFill>
                <a:round/>
                <a:headEnd/>
                <a:tailEnd/>
              </a:ln>
            </p:spPr>
            <p:txBody>
              <a:bodyPr wrap="none" anchor="ctr"/>
              <a:lstStyle/>
              <a:p>
                <a:pPr algn="ctr"/>
                <a:r>
                  <a:rPr lang="en-US" sz="1200">
                    <a:solidFill>
                      <a:srgbClr val="000000"/>
                    </a:solidFill>
                  </a:rPr>
                  <a:t>Method</a:t>
                </a:r>
              </a:p>
            </p:txBody>
          </p:sp>
          <p:sp>
            <p:nvSpPr>
              <p:cNvPr id="37903" name="AutoShape 15"/>
              <p:cNvSpPr>
                <a:spLocks noChangeArrowheads="1"/>
              </p:cNvSpPr>
              <p:nvPr/>
            </p:nvSpPr>
            <p:spPr bwMode="auto">
              <a:xfrm>
                <a:off x="18048" y="8208"/>
                <a:ext cx="1632" cy="1056"/>
              </a:xfrm>
              <a:prstGeom prst="roundRect">
                <a:avLst>
                  <a:gd name="adj" fmla="val 16667"/>
                </a:avLst>
              </a:prstGeom>
              <a:solidFill>
                <a:srgbClr val="B8D6FF"/>
              </a:solidFill>
              <a:ln w="9525">
                <a:solidFill>
                  <a:schemeClr val="tx1"/>
                </a:solidFill>
                <a:round/>
                <a:headEnd/>
                <a:tailEnd/>
              </a:ln>
            </p:spPr>
            <p:txBody>
              <a:bodyPr wrap="none" anchor="ctr"/>
              <a:lstStyle/>
              <a:p>
                <a:pPr algn="ctr"/>
                <a:r>
                  <a:rPr lang="en-US" sz="1200" dirty="0">
                    <a:solidFill>
                      <a:srgbClr val="000000"/>
                    </a:solidFill>
                  </a:rPr>
                  <a:t>silo</a:t>
                </a:r>
                <a:endParaRPr lang="en-US" sz="900" dirty="0">
                  <a:solidFill>
                    <a:srgbClr val="000000"/>
                  </a:solidFill>
                </a:endParaRPr>
              </a:p>
            </p:txBody>
          </p:sp>
        </p:grpSp>
        <p:grpSp>
          <p:nvGrpSpPr>
            <p:cNvPr id="37904" name="Group 16"/>
            <p:cNvGrpSpPr>
              <a:grpSpLocks/>
            </p:cNvGrpSpPr>
            <p:nvPr/>
          </p:nvGrpSpPr>
          <p:grpSpPr bwMode="auto">
            <a:xfrm>
              <a:off x="17520" y="9264"/>
              <a:ext cx="336" cy="336"/>
              <a:chOff x="15359" y="2447"/>
              <a:chExt cx="336" cy="336"/>
            </a:xfrm>
          </p:grpSpPr>
          <p:sp>
            <p:nvSpPr>
              <p:cNvPr id="37905" name="Line 17"/>
              <p:cNvSpPr>
                <a:spLocks noChangeShapeType="1"/>
              </p:cNvSpPr>
              <p:nvPr/>
            </p:nvSpPr>
            <p:spPr bwMode="auto">
              <a:xfrm rot="-5400000">
                <a:off x="15443" y="2531"/>
                <a:ext cx="1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7906" name="Rectangle 18"/>
              <p:cNvSpPr>
                <a:spLocks noChangeArrowheads="1"/>
              </p:cNvSpPr>
              <p:nvPr/>
            </p:nvSpPr>
            <p:spPr bwMode="auto">
              <a:xfrm rot="-5400000">
                <a:off x="15443" y="2531"/>
                <a:ext cx="168" cy="336"/>
              </a:xfrm>
              <a:prstGeom prst="rect">
                <a:avLst/>
              </a:prstGeom>
              <a:gradFill rotWithShape="0">
                <a:gsLst>
                  <a:gs pos="0">
                    <a:schemeClr val="tx1"/>
                  </a:gs>
                  <a:gs pos="50000">
                    <a:schemeClr val="bg1"/>
                  </a:gs>
                  <a:gs pos="100000">
                    <a:schemeClr val="tx1"/>
                  </a:gs>
                </a:gsLst>
                <a:lin ang="0" scaled="1"/>
              </a:gradFill>
              <a:ln w="9525">
                <a:solidFill>
                  <a:schemeClr val="tx1"/>
                </a:solidFill>
                <a:miter lim="800000"/>
                <a:headEnd/>
                <a:tailEnd/>
              </a:ln>
            </p:spPr>
            <p:txBody>
              <a:bodyPr wrap="none" anchor="ctr"/>
              <a:lstStyle/>
              <a:p>
                <a:endParaRPr lang="en-US">
                  <a:solidFill>
                    <a:srgbClr val="000000"/>
                  </a:solidFill>
                </a:endParaRPr>
              </a:p>
            </p:txBody>
          </p:sp>
        </p:grpSp>
        <p:grpSp>
          <p:nvGrpSpPr>
            <p:cNvPr id="37907" name="Group 19"/>
            <p:cNvGrpSpPr>
              <a:grpSpLocks/>
            </p:cNvGrpSpPr>
            <p:nvPr/>
          </p:nvGrpSpPr>
          <p:grpSpPr bwMode="auto">
            <a:xfrm>
              <a:off x="17952" y="9264"/>
              <a:ext cx="336" cy="336"/>
              <a:chOff x="15359" y="2447"/>
              <a:chExt cx="336" cy="336"/>
            </a:xfrm>
          </p:grpSpPr>
          <p:sp>
            <p:nvSpPr>
              <p:cNvPr id="37908" name="Line 20"/>
              <p:cNvSpPr>
                <a:spLocks noChangeShapeType="1"/>
              </p:cNvSpPr>
              <p:nvPr/>
            </p:nvSpPr>
            <p:spPr bwMode="auto">
              <a:xfrm rot="-5400000">
                <a:off x="15443" y="2531"/>
                <a:ext cx="1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7909" name="Rectangle 21"/>
              <p:cNvSpPr>
                <a:spLocks noChangeArrowheads="1"/>
              </p:cNvSpPr>
              <p:nvPr/>
            </p:nvSpPr>
            <p:spPr bwMode="auto">
              <a:xfrm rot="-5400000">
                <a:off x="15443" y="2531"/>
                <a:ext cx="168" cy="336"/>
              </a:xfrm>
              <a:prstGeom prst="rect">
                <a:avLst/>
              </a:prstGeom>
              <a:gradFill rotWithShape="0">
                <a:gsLst>
                  <a:gs pos="0">
                    <a:schemeClr val="tx1"/>
                  </a:gs>
                  <a:gs pos="50000">
                    <a:schemeClr val="bg1"/>
                  </a:gs>
                  <a:gs pos="100000">
                    <a:schemeClr val="tx1"/>
                  </a:gs>
                </a:gsLst>
                <a:lin ang="0" scaled="1"/>
              </a:gradFill>
              <a:ln w="9525">
                <a:solidFill>
                  <a:schemeClr val="tx1"/>
                </a:solidFill>
                <a:miter lim="800000"/>
                <a:headEnd/>
                <a:tailEnd/>
              </a:ln>
            </p:spPr>
            <p:txBody>
              <a:bodyPr wrap="none" anchor="ctr"/>
              <a:lstStyle/>
              <a:p>
                <a:endParaRPr lang="en-US">
                  <a:solidFill>
                    <a:srgbClr val="000000"/>
                  </a:solidFill>
                </a:endParaRPr>
              </a:p>
            </p:txBody>
          </p:sp>
        </p:grpSp>
        <p:grpSp>
          <p:nvGrpSpPr>
            <p:cNvPr id="37910" name="Group 22"/>
            <p:cNvGrpSpPr>
              <a:grpSpLocks/>
            </p:cNvGrpSpPr>
            <p:nvPr/>
          </p:nvGrpSpPr>
          <p:grpSpPr bwMode="auto">
            <a:xfrm>
              <a:off x="18384" y="9264"/>
              <a:ext cx="336" cy="336"/>
              <a:chOff x="15359" y="2447"/>
              <a:chExt cx="336" cy="336"/>
            </a:xfrm>
          </p:grpSpPr>
          <p:sp>
            <p:nvSpPr>
              <p:cNvPr id="37911" name="Line 23"/>
              <p:cNvSpPr>
                <a:spLocks noChangeShapeType="1"/>
              </p:cNvSpPr>
              <p:nvPr/>
            </p:nvSpPr>
            <p:spPr bwMode="auto">
              <a:xfrm rot="-5400000">
                <a:off x="15443" y="2531"/>
                <a:ext cx="1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7912" name="Rectangle 24"/>
              <p:cNvSpPr>
                <a:spLocks noChangeArrowheads="1"/>
              </p:cNvSpPr>
              <p:nvPr/>
            </p:nvSpPr>
            <p:spPr bwMode="auto">
              <a:xfrm rot="-5400000">
                <a:off x="15443" y="2531"/>
                <a:ext cx="168" cy="336"/>
              </a:xfrm>
              <a:prstGeom prst="rect">
                <a:avLst/>
              </a:prstGeom>
              <a:gradFill rotWithShape="0">
                <a:gsLst>
                  <a:gs pos="0">
                    <a:schemeClr val="tx1"/>
                  </a:gs>
                  <a:gs pos="50000">
                    <a:schemeClr val="bg1"/>
                  </a:gs>
                  <a:gs pos="100000">
                    <a:schemeClr val="tx1"/>
                  </a:gs>
                </a:gsLst>
                <a:lin ang="0" scaled="1"/>
              </a:gradFill>
              <a:ln w="9525">
                <a:solidFill>
                  <a:schemeClr val="tx1"/>
                </a:solidFill>
                <a:miter lim="800000"/>
                <a:headEnd/>
                <a:tailEnd/>
              </a:ln>
            </p:spPr>
            <p:txBody>
              <a:bodyPr wrap="none" anchor="ctr"/>
              <a:lstStyle/>
              <a:p>
                <a:endParaRPr lang="en-US">
                  <a:solidFill>
                    <a:srgbClr val="000000"/>
                  </a:solidFill>
                </a:endParaRPr>
              </a:p>
            </p:txBody>
          </p:sp>
        </p:grpSp>
      </p:grpSp>
      <p:grpSp>
        <p:nvGrpSpPr>
          <p:cNvPr id="37942" name="Group 54"/>
          <p:cNvGrpSpPr>
            <a:grpSpLocks/>
          </p:cNvGrpSpPr>
          <p:nvPr/>
        </p:nvGrpSpPr>
        <p:grpSpPr bwMode="auto">
          <a:xfrm>
            <a:off x="304800" y="2420938"/>
            <a:ext cx="2590800" cy="2743200"/>
            <a:chOff x="192" y="1525"/>
            <a:chExt cx="1632" cy="1728"/>
          </a:xfrm>
        </p:grpSpPr>
        <p:sp>
          <p:nvSpPr>
            <p:cNvPr id="37916" name="Freeform 28"/>
            <p:cNvSpPr>
              <a:spLocks/>
            </p:cNvSpPr>
            <p:nvPr/>
          </p:nvSpPr>
          <p:spPr bwMode="auto">
            <a:xfrm>
              <a:off x="192" y="1525"/>
              <a:ext cx="1632" cy="1728"/>
            </a:xfrm>
            <a:custGeom>
              <a:avLst/>
              <a:gdLst>
                <a:gd name="T0" fmla="*/ 0 w 672"/>
                <a:gd name="T1" fmla="*/ 0 h 1536"/>
                <a:gd name="T2" fmla="*/ 0 w 672"/>
                <a:gd name="T3" fmla="*/ 288 h 1536"/>
                <a:gd name="T4" fmla="*/ 432 w 672"/>
                <a:gd name="T5" fmla="*/ 288 h 1536"/>
                <a:gd name="T6" fmla="*/ 432 w 672"/>
                <a:gd name="T7" fmla="*/ 1200 h 1536"/>
                <a:gd name="T8" fmla="*/ 0 w 672"/>
                <a:gd name="T9" fmla="*/ 1200 h 1536"/>
                <a:gd name="T10" fmla="*/ 0 w 672"/>
                <a:gd name="T11" fmla="*/ 1536 h 1536"/>
                <a:gd name="T12" fmla="*/ 672 w 672"/>
                <a:gd name="T13" fmla="*/ 1536 h 1536"/>
                <a:gd name="T14" fmla="*/ 672 w 672"/>
                <a:gd name="T15" fmla="*/ 0 h 1536"/>
                <a:gd name="T16" fmla="*/ 0 w 672"/>
                <a:gd name="T17"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2" h="1536">
                  <a:moveTo>
                    <a:pt x="0" y="0"/>
                  </a:moveTo>
                  <a:lnTo>
                    <a:pt x="0" y="288"/>
                  </a:lnTo>
                  <a:lnTo>
                    <a:pt x="432" y="288"/>
                  </a:lnTo>
                  <a:lnTo>
                    <a:pt x="432" y="1200"/>
                  </a:lnTo>
                  <a:lnTo>
                    <a:pt x="0" y="1200"/>
                  </a:lnTo>
                  <a:lnTo>
                    <a:pt x="0" y="1536"/>
                  </a:lnTo>
                  <a:lnTo>
                    <a:pt x="672" y="1536"/>
                  </a:lnTo>
                  <a:lnTo>
                    <a:pt x="672" y="0"/>
                  </a:lnTo>
                  <a:lnTo>
                    <a:pt x="0" y="0"/>
                  </a:lnTo>
                  <a:close/>
                </a:path>
              </a:pathLst>
            </a:custGeom>
            <a:solidFill>
              <a:srgbClr val="B3B3B3"/>
            </a:solidFill>
            <a:ln w="9525">
              <a:solidFill>
                <a:schemeClr val="tx1"/>
              </a:solidFill>
              <a:round/>
              <a:headEnd/>
              <a:tailEnd/>
            </a:ln>
          </p:spPr>
          <p:txBody>
            <a:bodyPr wrap="none" anchor="ctr"/>
            <a:lstStyle/>
            <a:p>
              <a:endParaRPr lang="en-US"/>
            </a:p>
          </p:txBody>
        </p:sp>
        <p:sp>
          <p:nvSpPr>
            <p:cNvPr id="37917" name="Rectangle 29"/>
            <p:cNvSpPr>
              <a:spLocks noChangeArrowheads="1"/>
            </p:cNvSpPr>
            <p:nvPr/>
          </p:nvSpPr>
          <p:spPr bwMode="auto">
            <a:xfrm>
              <a:off x="274" y="1567"/>
              <a:ext cx="1385" cy="211"/>
            </a:xfrm>
            <a:prstGeom prst="rect">
              <a:avLst/>
            </a:prstGeom>
            <a:solidFill>
              <a:srgbClr val="E6E6E6"/>
            </a:solidFill>
            <a:ln w="9525">
              <a:solidFill>
                <a:schemeClr val="tx1"/>
              </a:solidFill>
              <a:miter lim="800000"/>
              <a:headEnd/>
              <a:tailEnd/>
            </a:ln>
          </p:spPr>
          <p:txBody>
            <a:bodyPr wrap="none" anchor="ctr"/>
            <a:lstStyle/>
            <a:p>
              <a:endParaRPr lang="en-US"/>
            </a:p>
          </p:txBody>
        </p:sp>
        <p:sp>
          <p:nvSpPr>
            <p:cNvPr id="37918" name="Rectangle 30"/>
            <p:cNvSpPr>
              <a:spLocks noChangeArrowheads="1"/>
            </p:cNvSpPr>
            <p:nvPr/>
          </p:nvSpPr>
          <p:spPr bwMode="auto">
            <a:xfrm>
              <a:off x="296" y="2958"/>
              <a:ext cx="1383" cy="211"/>
            </a:xfrm>
            <a:prstGeom prst="rect">
              <a:avLst/>
            </a:prstGeom>
            <a:solidFill>
              <a:srgbClr val="E6E6E6"/>
            </a:solidFill>
            <a:ln w="9525">
              <a:solidFill>
                <a:schemeClr val="tx1"/>
              </a:solidFill>
              <a:miter lim="800000"/>
              <a:headEnd/>
              <a:tailEnd/>
            </a:ln>
          </p:spPr>
          <p:txBody>
            <a:bodyPr wrap="none" anchor="ctr"/>
            <a:lstStyle/>
            <a:p>
              <a:endParaRPr lang="en-US"/>
            </a:p>
          </p:txBody>
        </p:sp>
        <p:sp>
          <p:nvSpPr>
            <p:cNvPr id="37919" name="Rectangle 31"/>
            <p:cNvSpPr>
              <a:spLocks noChangeArrowheads="1"/>
            </p:cNvSpPr>
            <p:nvPr/>
          </p:nvSpPr>
          <p:spPr bwMode="auto">
            <a:xfrm>
              <a:off x="1328" y="1846"/>
              <a:ext cx="331" cy="986"/>
            </a:xfrm>
            <a:prstGeom prst="rect">
              <a:avLst/>
            </a:prstGeom>
            <a:solidFill>
              <a:srgbClr val="E6E6E6"/>
            </a:solidFill>
            <a:ln w="9525">
              <a:solidFill>
                <a:schemeClr val="tx1"/>
              </a:solidFill>
              <a:miter lim="800000"/>
              <a:headEnd/>
              <a:tailEnd/>
            </a:ln>
          </p:spPr>
          <p:txBody>
            <a:bodyPr wrap="none" anchor="ctr"/>
            <a:lstStyle/>
            <a:p>
              <a:endParaRPr lang="en-US"/>
            </a:p>
          </p:txBody>
        </p:sp>
      </p:grpSp>
      <p:sp>
        <p:nvSpPr>
          <p:cNvPr id="37927" name="Text Box 39"/>
          <p:cNvSpPr txBox="1">
            <a:spLocks noChangeArrowheads="1"/>
          </p:cNvSpPr>
          <p:nvPr/>
        </p:nvSpPr>
        <p:spPr bwMode="auto">
          <a:xfrm>
            <a:off x="685800" y="2514600"/>
            <a:ext cx="1528208"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solidFill>
                  <a:srgbClr val="000000"/>
                </a:solidFill>
              </a:rPr>
              <a:t>SILO Management</a:t>
            </a:r>
          </a:p>
        </p:txBody>
      </p:sp>
      <p:sp>
        <p:nvSpPr>
          <p:cNvPr id="37928" name="Text Box 40"/>
          <p:cNvSpPr txBox="1">
            <a:spLocks noChangeArrowheads="1"/>
          </p:cNvSpPr>
          <p:nvPr/>
        </p:nvSpPr>
        <p:spPr bwMode="auto">
          <a:xfrm>
            <a:off x="893763" y="4724400"/>
            <a:ext cx="1043512"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solidFill>
                  <a:srgbClr val="000000"/>
                </a:solidFill>
              </a:rPr>
              <a:t>SILO Tuning</a:t>
            </a:r>
          </a:p>
        </p:txBody>
      </p:sp>
      <p:sp>
        <p:nvSpPr>
          <p:cNvPr id="37929" name="Text Box 41"/>
          <p:cNvSpPr txBox="1">
            <a:spLocks noChangeArrowheads="1"/>
          </p:cNvSpPr>
          <p:nvPr/>
        </p:nvSpPr>
        <p:spPr bwMode="auto">
          <a:xfrm rot="-5400000">
            <a:off x="1620056" y="3599756"/>
            <a:ext cx="1484288"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solidFill>
                  <a:srgbClr val="000000"/>
                </a:solidFill>
              </a:rPr>
              <a:t>SILO Construction</a:t>
            </a:r>
          </a:p>
        </p:txBody>
      </p:sp>
      <p:sp>
        <p:nvSpPr>
          <p:cNvPr id="37933" name="AutoShape 45"/>
          <p:cNvSpPr>
            <a:spLocks noChangeArrowheads="1"/>
          </p:cNvSpPr>
          <p:nvPr/>
        </p:nvSpPr>
        <p:spPr bwMode="auto">
          <a:xfrm>
            <a:off x="1050925" y="2824163"/>
            <a:ext cx="392113" cy="628650"/>
          </a:xfrm>
          <a:prstGeom prst="upDownArrow">
            <a:avLst>
              <a:gd name="adj1" fmla="val 37500"/>
              <a:gd name="adj2" fmla="val 32094"/>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7934" name="Line 46"/>
          <p:cNvSpPr>
            <a:spLocks noChangeShapeType="1"/>
          </p:cNvSpPr>
          <p:nvPr/>
        </p:nvSpPr>
        <p:spPr bwMode="auto">
          <a:xfrm flipH="1">
            <a:off x="1447800" y="1905000"/>
            <a:ext cx="1600200" cy="228600"/>
          </a:xfrm>
          <a:prstGeom prst="line">
            <a:avLst/>
          </a:prstGeom>
          <a:noFill/>
          <a:ln w="38100">
            <a:solidFill>
              <a:schemeClr val="tx1">
                <a:lumMod val="90000"/>
              </a:schemeClr>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7935" name="AutoShape 47"/>
          <p:cNvSpPr>
            <a:spLocks noChangeArrowheads="1"/>
          </p:cNvSpPr>
          <p:nvPr/>
        </p:nvSpPr>
        <p:spPr bwMode="auto">
          <a:xfrm>
            <a:off x="1050925" y="4183063"/>
            <a:ext cx="392113" cy="503237"/>
          </a:xfrm>
          <a:prstGeom prst="upDownArrow">
            <a:avLst>
              <a:gd name="adj1" fmla="val 37500"/>
              <a:gd name="adj2" fmla="val 25692"/>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7938" name="AutoShape 50"/>
          <p:cNvSpPr>
            <a:spLocks noChangeArrowheads="1"/>
          </p:cNvSpPr>
          <p:nvPr/>
        </p:nvSpPr>
        <p:spPr bwMode="auto">
          <a:xfrm>
            <a:off x="1562100" y="3603625"/>
            <a:ext cx="549275" cy="227013"/>
          </a:xfrm>
          <a:prstGeom prst="leftRightArrow">
            <a:avLst>
              <a:gd name="adj1" fmla="val 32870"/>
              <a:gd name="adj2" fmla="val 48470"/>
            </a:avLst>
          </a:prstGeom>
          <a:solidFill>
            <a:srgbClr val="E6E6E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7939" name="Line 51"/>
          <p:cNvSpPr>
            <a:spLocks noChangeShapeType="1"/>
          </p:cNvSpPr>
          <p:nvPr/>
        </p:nvSpPr>
        <p:spPr bwMode="auto">
          <a:xfrm flipH="1">
            <a:off x="1828800" y="3657600"/>
            <a:ext cx="4572000" cy="228600"/>
          </a:xfrm>
          <a:prstGeom prst="line">
            <a:avLst/>
          </a:prstGeom>
          <a:noFill/>
          <a:ln w="38100">
            <a:solidFill>
              <a:srgbClr val="FFFF66"/>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p>
            <a:r>
              <a:rPr lang="en-US" dirty="0" smtClean="0"/>
              <a:t>Software Architecture</a:t>
            </a:r>
            <a:endParaRPr lang="en-US" dirty="0"/>
          </a:p>
        </p:txBody>
      </p:sp>
    </p:spTree>
    <p:extLst>
      <p:ext uri="{BB962C8B-B14F-4D97-AF65-F5344CB8AC3E}">
        <p14:creationId xmlns:p14="http://schemas.microsoft.com/office/powerpoint/2010/main" val="2997315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9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9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9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9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9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9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9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9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9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9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9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9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9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9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9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9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9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9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9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9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914" grpId="0" animBg="1"/>
      <p:bldP spid="37920" grpId="0" animBg="1"/>
      <p:bldP spid="37921" grpId="0" animBg="1"/>
      <p:bldP spid="37922" grpId="0"/>
      <p:bldP spid="37923" grpId="0" animBg="1"/>
      <p:bldP spid="37924" grpId="0"/>
      <p:bldP spid="37925" grpId="0" animBg="1"/>
      <p:bldP spid="37926" grpId="0"/>
      <p:bldP spid="37930" grpId="0" animBg="1"/>
      <p:bldP spid="37931" grpId="0"/>
      <p:bldP spid="37932" grpId="0" animBg="1"/>
      <p:bldP spid="37936" grpId="0" animBg="1"/>
      <p:bldP spid="37937" grpId="0" animBg="1"/>
      <p:bldP spid="37927" grpId="0"/>
      <p:bldP spid="37928" grpId="0"/>
      <p:bldP spid="37929" grpId="0"/>
      <p:bldP spid="37933" grpId="0" animBg="1"/>
      <p:bldP spid="37934" grpId="0" animBg="1"/>
      <p:bldP spid="37935" grpId="0" animBg="1"/>
      <p:bldP spid="37938" grpId="0" animBg="1"/>
      <p:bldP spid="37939" grpId="0" animBg="1"/>
    </p:bldLst>
  </p:timing>
</p:sld>
</file>

<file path=ppt/theme/theme1.xml><?xml version="1.0" encoding="utf-8"?>
<a:theme xmlns:a="http://schemas.openxmlformats.org/drawingml/2006/main" name="Black">
  <a:themeElements>
    <a:clrScheme name="Custom 1">
      <a:dk1>
        <a:sysClr val="windowText" lastClr="000000"/>
      </a:dk1>
      <a:lt1>
        <a:srgbClr val="E6E6E6"/>
      </a:lt1>
      <a:dk2>
        <a:srgbClr val="1F497D"/>
      </a:dk2>
      <a:lt2>
        <a:srgbClr val="FFFF66"/>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Kozuka Gothic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Kozuka Gothic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Kozuka Gothic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ENI Presentation Theme (new)">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Kozuka Gothic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GENI Presentation Theme (new)">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Black .thmx</Template>
  <TotalTime>1924</TotalTime>
  <Words>5091</Words>
  <Application>Microsoft Macintosh PowerPoint</Application>
  <PresentationFormat>On-screen Show (4:3)</PresentationFormat>
  <Paragraphs>1175</Paragraphs>
  <Slides>78</Slides>
  <Notes>17</Notes>
  <HiddenSlides>0</HiddenSlides>
  <MMClips>0</MMClips>
  <ScaleCrop>false</ScaleCrop>
  <HeadingPairs>
    <vt:vector size="6" baseType="variant">
      <vt:variant>
        <vt:lpstr>Theme</vt:lpstr>
      </vt:variant>
      <vt:variant>
        <vt:i4>13</vt:i4>
      </vt:variant>
      <vt:variant>
        <vt:lpstr>Embedded OLE Servers</vt:lpstr>
      </vt:variant>
      <vt:variant>
        <vt:i4>2</vt:i4>
      </vt:variant>
      <vt:variant>
        <vt:lpstr>Slide Titles</vt:lpstr>
      </vt:variant>
      <vt:variant>
        <vt:i4>78</vt:i4>
      </vt:variant>
    </vt:vector>
  </HeadingPairs>
  <TitlesOfParts>
    <vt:vector size="93" baseType="lpstr">
      <vt:lpstr>Black</vt:lpstr>
      <vt:lpstr>1_Default Design</vt:lpstr>
      <vt:lpstr>2_Default Design</vt:lpstr>
      <vt:lpstr>3_Default Design</vt:lpstr>
      <vt:lpstr>GENI Presentation Theme (new)</vt:lpstr>
      <vt:lpstr>4_Default Design</vt:lpstr>
      <vt:lpstr>1_GENI Presentation Theme (new)</vt:lpstr>
      <vt:lpstr>5_Default Design</vt:lpstr>
      <vt:lpstr>Default Design</vt:lpstr>
      <vt:lpstr>1_Office Theme</vt:lpstr>
      <vt:lpstr>1_Black</vt:lpstr>
      <vt:lpstr>3_Office Theme</vt:lpstr>
      <vt:lpstr>2_Office Theme</vt:lpstr>
      <vt:lpstr>Visio</vt:lpstr>
      <vt:lpstr>ClipArt</vt:lpstr>
      <vt:lpstr>ChoiceNet</vt:lpstr>
      <vt:lpstr>Future Internet – Concerns, Steps</vt:lpstr>
      <vt:lpstr>Internet Roots – and Sunlight</vt:lpstr>
      <vt:lpstr>FIND Priorities</vt:lpstr>
      <vt:lpstr>PowerPoint Presentation</vt:lpstr>
      <vt:lpstr>A Reconstructed Protocol Stack</vt:lpstr>
      <vt:lpstr>Service Composition</vt:lpstr>
      <vt:lpstr>Ontology - Networking Knowledge</vt:lpstr>
      <vt:lpstr>Software Architecture</vt:lpstr>
      <vt:lpstr>Market-Enabling Architecture</vt:lpstr>
      <vt:lpstr>Service Choice</vt:lpstr>
      <vt:lpstr>Internet Today – Security Inadequacy</vt:lpstr>
      <vt:lpstr>Markets for Security</vt:lpstr>
      <vt:lpstr>Postcards from the Edge</vt:lpstr>
      <vt:lpstr>Architectural Support for Selectively-Connected End Systems</vt:lpstr>
      <vt:lpstr>Future Internet Architecture</vt:lpstr>
      <vt:lpstr>ChoiceNet</vt:lpstr>
      <vt:lpstr>ChoiceNet Principles</vt:lpstr>
      <vt:lpstr>ChoiceNet Architecture</vt:lpstr>
      <vt:lpstr>ChoiceNet Example</vt:lpstr>
      <vt:lpstr>ChoiceNet Research</vt:lpstr>
      <vt:lpstr>Questions Abound</vt:lpstr>
      <vt:lpstr>GENI</vt:lpstr>
      <vt:lpstr>Network Integration</vt:lpstr>
      <vt:lpstr>Motivation for Virtualization</vt:lpstr>
      <vt:lpstr>GENI Conceptual Design Infrastructure to support at-scale experimentation </vt:lpstr>
      <vt:lpstr>Moral of this story</vt:lpstr>
      <vt:lpstr>Resource discovery Aggregates publish resources, schedules, etc., via clearinghouses</vt:lpstr>
      <vt:lpstr>Slice creation Clearinghouse checks credentials &amp; enforces policy Aggregates allocate resources &amp; create topologies</vt:lpstr>
      <vt:lpstr>Experimentation Researcher loads software, debugs, collects measurements</vt:lpstr>
      <vt:lpstr>Slice growth &amp; revision Allows successful, long-running experiments to grow larger</vt:lpstr>
      <vt:lpstr>Federation of Clearinghouses Growth path to international, semi-private, and commercial GENIs</vt:lpstr>
      <vt:lpstr>Operations &amp; Management Always present in background for usual reasons Will need an ‘emergency shutdown’ mechanism</vt:lpstr>
      <vt:lpstr>Spiral 1 integration and trial operations Five competing control frameworks, wide variety of substrates</vt:lpstr>
      <vt:lpstr>GENI System Decomposition (simplified) Engineering analysis drives Spiral 1 integration</vt:lpstr>
      <vt:lpstr>OpenFlow</vt:lpstr>
      <vt:lpstr>OpenFlow</vt:lpstr>
      <vt:lpstr>Local Connection</vt:lpstr>
      <vt:lpstr>GENI Futures</vt:lpstr>
      <vt:lpstr>PowerPoint Presentation</vt:lpstr>
      <vt:lpstr>GMS Demo</vt:lpstr>
      <vt:lpstr>Campus GENI Infrastructure</vt:lpstr>
      <vt:lpstr>CentMesh – Original Vision</vt:lpstr>
      <vt:lpstr>PowerPoint Presentation</vt:lpstr>
      <vt:lpstr>PowerPoint Presentation</vt:lpstr>
      <vt:lpstr>CentMesh Nodes</vt:lpstr>
      <vt:lpstr>Software Architecture</vt:lpstr>
      <vt:lpstr>Software Architecture</vt:lpstr>
      <vt:lpstr>Software Architecture</vt:lpstr>
      <vt:lpstr>Using CentMesh Software (or not)</vt:lpstr>
      <vt:lpstr>PowerPoint Presentation</vt:lpstr>
      <vt:lpstr>CentMesh Research</vt:lpstr>
      <vt:lpstr>Redundant Routing (Diffuse/Disjoint)</vt:lpstr>
      <vt:lpstr>Improving Wireless Back-pressure</vt:lpstr>
      <vt:lpstr>Impact of Power Control in Mesh</vt:lpstr>
      <vt:lpstr>Autonomous Smart Sensor</vt:lpstr>
      <vt:lpstr>PowerPoint Presentation</vt:lpstr>
      <vt:lpstr>PowerPoint Presentation</vt:lpstr>
      <vt:lpstr>PowerPoint Presentation</vt:lpstr>
      <vt:lpstr>PowerPoint Presentation</vt:lpstr>
      <vt:lpstr>3) Decoupling Measurement and Analysis</vt:lpstr>
      <vt:lpstr>3a) Simple Throughput Measurement</vt:lpstr>
      <vt:lpstr>3a) Simple Throughput Measurement</vt:lpstr>
      <vt:lpstr>3b) Jitter Apportionment for Video Streaming Experience Quantification</vt:lpstr>
      <vt:lpstr>3b) Jitter Apportionment for Video Streaming Experience Quantification</vt:lpstr>
      <vt:lpstr>PowerPoint Presentation</vt:lpstr>
      <vt:lpstr>Working Application of Optical Equipment Control in GENI</vt:lpstr>
      <vt:lpstr>What is CentMesh ?</vt:lpstr>
      <vt:lpstr>Who Built CentMesh ?</vt:lpstr>
      <vt:lpstr>Designing CentMesh</vt:lpstr>
      <vt:lpstr>Control Theory</vt:lpstr>
      <vt:lpstr>PowerPoint Presentation</vt:lpstr>
      <vt:lpstr>PowerPoint Presentation</vt:lpstr>
      <vt:lpstr>PowerPoint Presentation</vt:lpstr>
      <vt:lpstr>PowerPoint Presentation</vt:lpstr>
      <vt:lpstr>PowerPoint Presentation</vt:lpstr>
      <vt:lpstr>PowerPoint Presentation</vt:lpstr>
      <vt:lpstr>Shortest Path Length Under Various Controllers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Rudra Dutta</dc:creator>
  <cp:lastModifiedBy>Rudra Dutta</cp:lastModifiedBy>
  <cp:revision>46</cp:revision>
  <dcterms:created xsi:type="dcterms:W3CDTF">2012-03-28T13:43:23Z</dcterms:created>
  <dcterms:modified xsi:type="dcterms:W3CDTF">2013-09-23T12:10:12Z</dcterms:modified>
</cp:coreProperties>
</file>